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2"/>
    <p:sldMasterId id="2147483653" r:id="rId3"/>
  </p:sldMasterIdLst>
  <p:sldIdLst>
    <p:sldId id="256" r:id="rId4"/>
    <p:sldId id="265" r:id="rId5"/>
    <p:sldId id="264" r:id="rId6"/>
    <p:sldId id="290" r:id="rId7"/>
    <p:sldId id="260" r:id="rId8"/>
    <p:sldId id="262" r:id="rId9"/>
    <p:sldId id="267" r:id="rId10"/>
    <p:sldId id="268" r:id="rId11"/>
    <p:sldId id="272" r:id="rId12"/>
    <p:sldId id="273" r:id="rId13"/>
    <p:sldId id="275" r:id="rId14"/>
    <p:sldId id="276" r:id="rId15"/>
    <p:sldId id="278" r:id="rId16"/>
    <p:sldId id="291" r:id="rId17"/>
    <p:sldId id="292" r:id="rId18"/>
    <p:sldId id="281" r:id="rId19"/>
    <p:sldId id="282" r:id="rId20"/>
    <p:sldId id="283" r:id="rId21"/>
    <p:sldId id="284" r:id="rId22"/>
    <p:sldId id="285" r:id="rId23"/>
    <p:sldId id="286" r:id="rId24"/>
    <p:sldId id="288" r:id="rId25"/>
    <p:sldId id="293" r:id="rId26"/>
    <p:sldId id="287" r:id="rId27"/>
    <p:sldId id="294" r:id="rId28"/>
    <p:sldId id="296" r:id="rId29"/>
    <p:sldId id="295" r:id="rId30"/>
    <p:sldId id="297" r:id="rId31"/>
    <p:sldId id="299" r:id="rId32"/>
    <p:sldId id="289" r:id="rId33"/>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Lato" panose="020F0502020204030203"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4D8"/>
    <a:srgbClr val="403229"/>
    <a:srgbClr val="A21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p:scale>
          <a:sx n="118" d="100"/>
          <a:sy n="118" d="100"/>
        </p:scale>
        <p:origin x="-690"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8100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381000" y="1524000"/>
            <a:ext cx="6477000" cy="381000"/>
          </a:xfrm>
        </p:spPr>
        <p:txBody>
          <a:bodyPr>
            <a:normAutofit/>
          </a:bodyPr>
          <a:lstStyle>
            <a:lvl1pPr marL="0" indent="0" algn="r">
              <a:buNone/>
              <a:defRPr sz="1600">
                <a:solidFill>
                  <a:srgbClr val="CFD4D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7114AA-EAE5-4B58-AFDF-5395161FF383}" type="datetimeFigureOut">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DB8F6E94-F10C-4827-A053-7DC2B348FC06}" type="slidenum">
              <a:rPr lang="en-US" smtClean="0"/>
              <a:t>‹#›</a:t>
            </a:fld>
            <a:endParaRPr lang="en-US"/>
          </a:p>
        </p:txBody>
      </p:sp>
    </p:spTree>
    <p:extLst>
      <p:ext uri="{BB962C8B-B14F-4D97-AF65-F5344CB8AC3E}">
        <p14:creationId xmlns:p14="http://schemas.microsoft.com/office/powerpoint/2010/main" val="243959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rot="18914119">
            <a:off x="2479677" y="1306039"/>
            <a:ext cx="7772400" cy="1153812"/>
          </a:xfrm>
        </p:spPr>
        <p:txBody>
          <a:bodyPr/>
          <a:lstStyle/>
          <a:p>
            <a:r>
              <a:rPr lang="en-US" smtClean="0"/>
              <a:t>Click to edit Master title style</a:t>
            </a:r>
            <a:endParaRPr lang="en-US"/>
          </a:p>
        </p:txBody>
      </p:sp>
      <p:sp>
        <p:nvSpPr>
          <p:cNvPr id="3" name="Subtitle 2"/>
          <p:cNvSpPr>
            <a:spLocks noGrp="1"/>
          </p:cNvSpPr>
          <p:nvPr>
            <p:ph type="subTitle" idx="1"/>
          </p:nvPr>
        </p:nvSpPr>
        <p:spPr>
          <a:xfrm rot="18904483">
            <a:off x="2075332" y="1890441"/>
            <a:ext cx="4114800" cy="457200"/>
          </a:xfrm>
        </p:spPr>
        <p:txBody>
          <a:bodyPr/>
          <a:lstStyle>
            <a:lvl1pPr marL="0" indent="0" algn="l">
              <a:buNone/>
              <a:defRPr>
                <a:solidFill>
                  <a:srgbClr val="CFD4D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EF54EC10-AC0B-44F0-8AE7-DC8064B5D572}" type="datetimeFigureOut">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1D8D-45ED-47A2-8BF4-A4123A8DA51F}" type="slidenum">
              <a:rPr lang="en-US" smtClean="0"/>
              <a:t>‹#›</a:t>
            </a:fld>
            <a:endParaRPr lang="en-US"/>
          </a:p>
        </p:txBody>
      </p:sp>
    </p:spTree>
    <p:extLst>
      <p:ext uri="{BB962C8B-B14F-4D97-AF65-F5344CB8AC3E}">
        <p14:creationId xmlns:p14="http://schemas.microsoft.com/office/powerpoint/2010/main" val="26853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4EC10-AC0B-44F0-8AE7-DC8064B5D572}" type="datetimeFigureOut">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1D8D-45ED-47A2-8BF4-A4123A8DA51F}" type="slidenum">
              <a:rPr lang="en-US" smtClean="0"/>
              <a:t>‹#›</a:t>
            </a:fld>
            <a:endParaRPr lang="en-US"/>
          </a:p>
        </p:txBody>
      </p:sp>
    </p:spTree>
    <p:extLst>
      <p:ext uri="{BB962C8B-B14F-4D97-AF65-F5344CB8AC3E}">
        <p14:creationId xmlns:p14="http://schemas.microsoft.com/office/powerpoint/2010/main" val="399915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543800" cy="685800"/>
          </a:xfrm>
        </p:spPr>
        <p:txBody>
          <a:bodyPr>
            <a:normAutofit/>
          </a:bodyPr>
          <a:lstStyle>
            <a:lvl1pPr>
              <a:defRPr sz="3600">
                <a:solidFill>
                  <a:srgbClr val="403229"/>
                </a:solidFill>
                <a:latin typeface="Amelia Basic Regular"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267200" y="152400"/>
            <a:ext cx="6400800" cy="457200"/>
          </a:xfrm>
        </p:spPr>
        <p:txBody>
          <a:bodyPr>
            <a:normAutofit/>
          </a:bodyPr>
          <a:lstStyle>
            <a:lvl1pPr marL="0" indent="0" algn="ctr">
              <a:buNone/>
              <a:defRPr sz="1800">
                <a:solidFill>
                  <a:srgbClr val="403229"/>
                </a:solidFill>
                <a:latin typeface="Amelia Basic Regular"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04F31A3-9CD5-43AC-BD26-7B6EAD1A2451}" type="datetimeFigureOut">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4F193-7614-4408-ACC6-2F42DD0554BC}" type="slidenum">
              <a:rPr lang="en-US" smtClean="0"/>
              <a:t>‹#›</a:t>
            </a:fld>
            <a:endParaRPr lang="en-US"/>
          </a:p>
        </p:txBody>
      </p:sp>
    </p:spTree>
    <p:extLst>
      <p:ext uri="{BB962C8B-B14F-4D97-AF65-F5344CB8AC3E}">
        <p14:creationId xmlns:p14="http://schemas.microsoft.com/office/powerpoint/2010/main" val="2082272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Lato" pitchFamily="34" charset="0"/>
              </a:defRPr>
            </a:lvl1pPr>
            <a:lvl2pPr>
              <a:defRPr sz="2400">
                <a:latin typeface="Lato" pitchFamily="34" charset="0"/>
              </a:defRPr>
            </a:lvl2pPr>
            <a:lvl3pPr>
              <a:defRPr sz="2000">
                <a:latin typeface="Lato" pitchFamily="34" charset="0"/>
              </a:defRPr>
            </a:lvl3pPr>
            <a:lvl4pPr>
              <a:defRPr sz="1600">
                <a:latin typeface="Lato" pitchFamily="34" charset="0"/>
              </a:defRPr>
            </a:lvl4pPr>
            <a:lvl5pPr>
              <a:defRPr sz="1600">
                <a:latin typeface="Lat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4F31A3-9CD5-43AC-BD26-7B6EAD1A2451}" type="datetimeFigureOut">
              <a:rPr lang="en-US" smtClean="0"/>
              <a:t>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4F193-7614-4408-ACC6-2F42DD0554BC}" type="slidenum">
              <a:rPr lang="en-US" smtClean="0"/>
              <a:t>‹#›</a:t>
            </a:fld>
            <a:endParaRPr lang="en-US"/>
          </a:p>
        </p:txBody>
      </p:sp>
    </p:spTree>
    <p:extLst>
      <p:ext uri="{BB962C8B-B14F-4D97-AF65-F5344CB8AC3E}">
        <p14:creationId xmlns:p14="http://schemas.microsoft.com/office/powerpoint/2010/main" val="2062882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4F31A3-9CD5-43AC-BD26-7B6EAD1A2451}" type="datetimeFigureOut">
              <a:rPr lang="en-US" smtClean="0"/>
              <a:t>11/9/2013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4F193-7614-4408-ACC6-2F42DD0554BC}" type="slidenum">
              <a:rPr lang="en-US" smtClean="0"/>
              <a:t>‹#›</a:t>
            </a:fld>
            <a:endParaRPr lang="en-US" dirty="0"/>
          </a:p>
        </p:txBody>
      </p:sp>
      <p:sp>
        <p:nvSpPr>
          <p:cNvPr id="6" name="Content Placeholder 2"/>
          <p:cNvSpPr>
            <a:spLocks noGrp="1"/>
          </p:cNvSpPr>
          <p:nvPr>
            <p:ph idx="1" hasCustomPrompt="1"/>
          </p:nvPr>
        </p:nvSpPr>
        <p:spPr>
          <a:xfrm>
            <a:off x="609600" y="1219200"/>
            <a:ext cx="8001000" cy="4495800"/>
          </a:xfrm>
        </p:spPr>
        <p:txBody>
          <a:bodyPr/>
          <a:lstStyle>
            <a:lvl1pPr>
              <a:defRPr sz="2800">
                <a:latin typeface="Lato" pitchFamily="34" charset="0"/>
              </a:defRPr>
            </a:lvl1pPr>
            <a:lvl2pPr>
              <a:defRPr sz="2400">
                <a:latin typeface="Lato" pitchFamily="34" charset="0"/>
              </a:defRPr>
            </a:lvl2pPr>
            <a:lvl3pPr>
              <a:defRPr sz="2000">
                <a:latin typeface="Lato" pitchFamily="34" charset="0"/>
              </a:defRPr>
            </a:lvl3pPr>
            <a:lvl4pPr>
              <a:defRPr sz="1600">
                <a:latin typeface="Lato" pitchFamily="34" charset="0"/>
              </a:defRPr>
            </a:lvl4pPr>
            <a:lvl5pPr>
              <a:defRPr sz="1600">
                <a:latin typeface="Lato" pitchFamily="34" charset="0"/>
              </a:defRPr>
            </a:lvl5pPr>
          </a:lstStyle>
          <a:p>
            <a:pPr lvl="0"/>
            <a:r>
              <a:rPr lang="en-US" dirty="0" smtClean="0"/>
              <a:t>Click to edit Bullet 1</a:t>
            </a:r>
          </a:p>
          <a:p>
            <a:pPr lvl="0"/>
            <a:r>
              <a:rPr lang="en-US" dirty="0" smtClean="0"/>
              <a:t>Click to edit Bullet 2</a:t>
            </a:r>
          </a:p>
          <a:p>
            <a:pPr lvl="0"/>
            <a:r>
              <a:rPr lang="en-US" dirty="0" smtClean="0"/>
              <a:t>Click to edit Bullet 3</a:t>
            </a:r>
          </a:p>
          <a:p>
            <a:pPr lvl="0"/>
            <a:endParaRPr lang="en-US" dirty="0" smtClean="0"/>
          </a:p>
        </p:txBody>
      </p:sp>
    </p:spTree>
    <p:extLst>
      <p:ext uri="{BB962C8B-B14F-4D97-AF65-F5344CB8AC3E}">
        <p14:creationId xmlns:p14="http://schemas.microsoft.com/office/powerpoint/2010/main" val="11323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1"/>
            <a:ext cx="3810000" cy="4525963"/>
          </a:xfrm>
        </p:spPr>
        <p:txBody>
          <a:bodyPr/>
          <a:lstStyle>
            <a:lvl1pPr>
              <a:defRPr sz="2000">
                <a:latin typeface="Lato" pitchFamily="34" charset="0"/>
              </a:defRPr>
            </a:lvl1pPr>
            <a:lvl2pPr>
              <a:defRPr sz="1800">
                <a:latin typeface="Lato" pitchFamily="34" charset="0"/>
              </a:defRPr>
            </a:lvl2pPr>
            <a:lvl3pPr>
              <a:defRPr sz="1600">
                <a:latin typeface="Lato" pitchFamily="34" charset="0"/>
              </a:defRPr>
            </a:lvl3pPr>
            <a:lvl4pPr>
              <a:defRPr sz="1600">
                <a:latin typeface="Lato" pitchFamily="34" charset="0"/>
              </a:defRPr>
            </a:lvl4pPr>
            <a:lvl5pPr>
              <a:defRPr sz="1600">
                <a:latin typeface="Lato"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19201"/>
            <a:ext cx="3886200" cy="4525963"/>
          </a:xfrm>
        </p:spPr>
        <p:txBody>
          <a:bodyPr/>
          <a:lstStyle>
            <a:lvl1pPr>
              <a:defRPr sz="2000">
                <a:latin typeface="Lato" pitchFamily="34" charset="0"/>
              </a:defRPr>
            </a:lvl1pPr>
            <a:lvl2pPr>
              <a:defRPr sz="1800">
                <a:latin typeface="Lato" pitchFamily="34" charset="0"/>
              </a:defRPr>
            </a:lvl2pPr>
            <a:lvl3pPr>
              <a:defRPr sz="1600">
                <a:latin typeface="Lato" pitchFamily="34" charset="0"/>
              </a:defRPr>
            </a:lvl3pPr>
            <a:lvl4pPr>
              <a:defRPr sz="1600">
                <a:latin typeface="Lato" pitchFamily="34" charset="0"/>
              </a:defRPr>
            </a:lvl4pPr>
            <a:lvl5pPr>
              <a:defRPr sz="1600">
                <a:latin typeface="Lato"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04F31A3-9CD5-43AC-BD26-7B6EAD1A2451}" type="datetimeFigureOut">
              <a:rPr lang="en-US" smtClean="0"/>
              <a:t>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4F193-7614-4408-ACC6-2F42DD0554BC}" type="slidenum">
              <a:rPr lang="en-US" smtClean="0"/>
              <a:t>‹#›</a:t>
            </a:fld>
            <a:endParaRPr lang="en-US"/>
          </a:p>
        </p:txBody>
      </p:sp>
    </p:spTree>
    <p:extLst>
      <p:ext uri="{BB962C8B-B14F-4D97-AF65-F5344CB8AC3E}">
        <p14:creationId xmlns:p14="http://schemas.microsoft.com/office/powerpoint/2010/main" val="26273852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12" y="1219200"/>
            <a:ext cx="3811588" cy="639763"/>
          </a:xfrm>
        </p:spPr>
        <p:txBody>
          <a:bodyPr anchor="b">
            <a:normAutofit/>
          </a:bodyPr>
          <a:lstStyle>
            <a:lvl1pPr marL="0" indent="0">
              <a:buNone/>
              <a:defRPr sz="2000" b="1">
                <a:latin typeface="Lat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8012" y="1858963"/>
            <a:ext cx="3811588" cy="3951288"/>
          </a:xfrm>
        </p:spPr>
        <p:txBody>
          <a:bodyPr/>
          <a:lstStyle>
            <a:lvl1pPr>
              <a:defRPr sz="2000">
                <a:latin typeface="Lato" pitchFamily="34" charset="0"/>
              </a:defRPr>
            </a:lvl1pPr>
            <a:lvl2pPr>
              <a:defRPr sz="1800">
                <a:latin typeface="Lato" pitchFamily="34" charset="0"/>
              </a:defRPr>
            </a:lvl2pPr>
            <a:lvl3pPr>
              <a:defRPr sz="1600">
                <a:latin typeface="Lato" pitchFamily="34" charset="0"/>
              </a:defRPr>
            </a:lvl3pPr>
            <a:lvl4pPr>
              <a:defRPr sz="1600">
                <a:latin typeface="Lato" pitchFamily="34" charset="0"/>
              </a:defRPr>
            </a:lvl4pPr>
            <a:lvl5pPr>
              <a:defRPr sz="1600">
                <a:latin typeface="Lato"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0" y="1219200"/>
            <a:ext cx="3810000" cy="639763"/>
          </a:xfrm>
        </p:spPr>
        <p:txBody>
          <a:bodyPr anchor="b">
            <a:normAutofit/>
          </a:bodyPr>
          <a:lstStyle>
            <a:lvl1pPr marL="0" indent="0">
              <a:buNone/>
              <a:defRPr sz="2000" b="1">
                <a:latin typeface="Lat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400" y="1858963"/>
            <a:ext cx="3810000" cy="3951288"/>
          </a:xfrm>
        </p:spPr>
        <p:txBody>
          <a:bodyPr/>
          <a:lstStyle>
            <a:lvl1pPr>
              <a:defRPr sz="2000">
                <a:latin typeface="Lato" pitchFamily="34" charset="0"/>
              </a:defRPr>
            </a:lvl1pPr>
            <a:lvl2pPr>
              <a:defRPr sz="1800">
                <a:latin typeface="Lato" pitchFamily="34" charset="0"/>
              </a:defRPr>
            </a:lvl2pPr>
            <a:lvl3pPr>
              <a:defRPr sz="1600">
                <a:latin typeface="Lato" pitchFamily="34" charset="0"/>
              </a:defRPr>
            </a:lvl3pPr>
            <a:lvl4pPr>
              <a:defRPr sz="1600">
                <a:latin typeface="Lato" pitchFamily="34" charset="0"/>
              </a:defRPr>
            </a:lvl4pPr>
            <a:lvl5pPr>
              <a:defRPr sz="1600">
                <a:latin typeface="Lato"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04F31A3-9CD5-43AC-BD26-7B6EAD1A2451}" type="datetimeFigureOut">
              <a:rPr lang="en-US" smtClean="0"/>
              <a:t>11/9/2013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4F193-7614-4408-ACC6-2F42DD0554BC}" type="slidenum">
              <a:rPr lang="en-US" smtClean="0"/>
              <a:t>‹#›</a:t>
            </a:fld>
            <a:endParaRPr lang="en-US"/>
          </a:p>
        </p:txBody>
      </p:sp>
    </p:spTree>
    <p:extLst>
      <p:ext uri="{BB962C8B-B14F-4D97-AF65-F5344CB8AC3E}">
        <p14:creationId xmlns:p14="http://schemas.microsoft.com/office/powerpoint/2010/main" val="15916287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 y="0"/>
            <a:ext cx="9143111" cy="6858000"/>
          </a:xfrm>
          <a:prstGeom prst="rect">
            <a:avLst/>
          </a:prstGeom>
        </p:spPr>
      </p:pic>
      <p:sp>
        <p:nvSpPr>
          <p:cNvPr id="2" name="Title Placeholder 1"/>
          <p:cNvSpPr>
            <a:spLocks noGrp="1"/>
          </p:cNvSpPr>
          <p:nvPr>
            <p:ph type="title"/>
          </p:nvPr>
        </p:nvSpPr>
        <p:spPr>
          <a:xfrm>
            <a:off x="228600" y="533400"/>
            <a:ext cx="5943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800601"/>
            <a:ext cx="5715000" cy="1325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114AA-EAE5-4B58-AFDF-5395161FF383}" type="datetimeFigureOut">
              <a:rPr lang="en-US" smtClean="0"/>
              <a:t>11/9/2013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12856929"/>
      </p:ext>
    </p:extLst>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0" eaLnBrk="1" latinLnBrk="0" hangingPunct="1">
        <a:spcBef>
          <a:spcPct val="0"/>
        </a:spcBef>
        <a:buNone/>
        <a:defRPr sz="3600" kern="1200">
          <a:solidFill>
            <a:schemeClr val="bg1"/>
          </a:solidFill>
          <a:latin typeface="Amelia Basic Regular"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solidFill>
          <a:latin typeface="Lato" pitchFamily="34" charset="0"/>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bg1"/>
          </a:solidFill>
          <a:latin typeface="Lato" pitchFamily="34" charset="0"/>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bg1"/>
          </a:solidFill>
          <a:latin typeface="Lato"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bg1"/>
          </a:solidFill>
          <a:latin typeface="Lato"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bg1"/>
          </a:solidFill>
          <a:latin typeface="Lat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 y="0"/>
            <a:ext cx="9143111" cy="6858000"/>
          </a:xfrm>
          <a:prstGeom prst="rect">
            <a:avLst/>
          </a:prstGeom>
        </p:spPr>
      </p:pic>
      <p:sp>
        <p:nvSpPr>
          <p:cNvPr id="2" name="Title Placeholder 1"/>
          <p:cNvSpPr>
            <a:spLocks noGrp="1"/>
          </p:cNvSpPr>
          <p:nvPr>
            <p:ph type="title"/>
          </p:nvPr>
        </p:nvSpPr>
        <p:spPr>
          <a:xfrm rot="18912525">
            <a:off x="2664921" y="1553883"/>
            <a:ext cx="6875644"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rot="18881918">
            <a:off x="3730714" y="2247020"/>
            <a:ext cx="6932680" cy="202670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4EC10-AC0B-44F0-8AE7-DC8064B5D572}" type="datetimeFigureOut">
              <a:rPr lang="en-US" smtClean="0"/>
              <a:t>11/9/2013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21D8D-45ED-47A2-8BF4-A4123A8DA51F}" type="slidenum">
              <a:rPr lang="en-US" smtClean="0"/>
              <a:t>‹#›</a:t>
            </a:fld>
            <a:endParaRPr lang="en-US"/>
          </a:p>
        </p:txBody>
      </p:sp>
    </p:spTree>
    <p:extLst>
      <p:ext uri="{BB962C8B-B14F-4D97-AF65-F5344CB8AC3E}">
        <p14:creationId xmlns:p14="http://schemas.microsoft.com/office/powerpoint/2010/main" val="95071602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spcBef>
          <a:spcPct val="0"/>
        </a:spcBef>
        <a:buNone/>
        <a:defRPr sz="3600" b="0" kern="1200">
          <a:solidFill>
            <a:schemeClr val="bg1"/>
          </a:solidFill>
          <a:latin typeface="Amelia Basic Regular"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bg1"/>
          </a:solidFill>
          <a:latin typeface="Amelia Basic Regular" pitchFamily="50"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bg1"/>
          </a:solidFill>
          <a:latin typeface="Amelia Basic Regular" pitchFamily="50"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Amelia Basic Regular" pitchFamily="50"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bg1"/>
          </a:solidFill>
          <a:latin typeface="Amelia Basic Regular" pitchFamily="50"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bg1"/>
          </a:solidFill>
          <a:latin typeface="Amelia Basic Regular"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161" y="1860"/>
            <a:ext cx="9144000" cy="1346667"/>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5793709"/>
            <a:ext cx="9067800" cy="1064292"/>
          </a:xfrm>
          <a:prstGeom prst="rect">
            <a:avLst/>
          </a:prstGeom>
        </p:spPr>
      </p:pic>
      <p:sp>
        <p:nvSpPr>
          <p:cNvPr id="2" name="Title Placeholder 1"/>
          <p:cNvSpPr>
            <a:spLocks noGrp="1"/>
          </p:cNvSpPr>
          <p:nvPr>
            <p:ph type="title"/>
          </p:nvPr>
        </p:nvSpPr>
        <p:spPr>
          <a:xfrm>
            <a:off x="609600" y="1860"/>
            <a:ext cx="8229600" cy="6733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19201"/>
            <a:ext cx="8001000" cy="4495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33400" y="6416676"/>
            <a:ext cx="175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F31A3-9CD5-43AC-BD26-7B6EAD1A2451}" type="datetimeFigureOut">
              <a:rPr lang="en-US" smtClean="0"/>
              <a:t>11/9/2013</a:t>
            </a:fld>
            <a:endParaRPr lang="en-US"/>
          </a:p>
        </p:txBody>
      </p:sp>
      <p:sp>
        <p:nvSpPr>
          <p:cNvPr id="5" name="Footer Placeholder 4"/>
          <p:cNvSpPr>
            <a:spLocks noGrp="1"/>
          </p:cNvSpPr>
          <p:nvPr>
            <p:ph type="ftr" sz="quarter" idx="3"/>
          </p:nvPr>
        </p:nvSpPr>
        <p:spPr>
          <a:xfrm>
            <a:off x="2895600" y="641667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00800" y="6416676"/>
            <a:ext cx="1219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4F193-7614-4408-ACC6-2F42DD0554BC}" type="slidenum">
              <a:rPr lang="en-US" smtClean="0"/>
              <a:t>‹#›</a:t>
            </a:fld>
            <a:endParaRPr lang="en-US" dirty="0"/>
          </a:p>
        </p:txBody>
      </p:sp>
    </p:spTree>
    <p:extLst>
      <p:ext uri="{BB962C8B-B14F-4D97-AF65-F5344CB8AC3E}">
        <p14:creationId xmlns:p14="http://schemas.microsoft.com/office/powerpoint/2010/main" val="9101752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9" r:id="rId3"/>
    <p:sldLayoutId id="2147483657" r:id="rId4"/>
    <p:sldLayoutId id="2147483658" r:id="rId5"/>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403229"/>
          </a:solidFill>
          <a:latin typeface="Amelia Basic Regular"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Lato"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Lato"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Lato"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Lato"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Lat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nuvos:  the Universal SDK</a:t>
            </a:r>
            <a:endParaRPr lang="en-US" dirty="0"/>
          </a:p>
        </p:txBody>
      </p:sp>
      <p:sp>
        <p:nvSpPr>
          <p:cNvPr id="3" name="Subtitle 2"/>
          <p:cNvSpPr>
            <a:spLocks noGrp="1"/>
          </p:cNvSpPr>
          <p:nvPr>
            <p:ph type="subTitle" idx="1"/>
          </p:nvPr>
        </p:nvSpPr>
        <p:spPr/>
        <p:txBody>
          <a:bodyPr>
            <a:normAutofit/>
          </a:bodyPr>
          <a:lstStyle/>
          <a:p>
            <a:r>
              <a:rPr lang="en-US" dirty="0" smtClean="0"/>
              <a:t>Write in Java; Run on </a:t>
            </a:r>
            <a:r>
              <a:rPr lang="en-US" dirty="0" err="1" smtClean="0"/>
              <a:t>iOS</a:t>
            </a:r>
            <a:r>
              <a:rPr lang="en-US" dirty="0" smtClean="0"/>
              <a:t>, Android, HTML 5, and JVM</a:t>
            </a:r>
            <a:endParaRPr lang="en-US" dirty="0"/>
          </a:p>
        </p:txBody>
      </p:sp>
      <p:sp>
        <p:nvSpPr>
          <p:cNvPr id="4" name="Subtitle 2"/>
          <p:cNvSpPr txBox="1">
            <a:spLocks/>
          </p:cNvSpPr>
          <p:nvPr/>
        </p:nvSpPr>
        <p:spPr>
          <a:xfrm>
            <a:off x="990600" y="5334000"/>
            <a:ext cx="4953000" cy="91440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1600" kern="1200">
                <a:solidFill>
                  <a:srgbClr val="CFD4D8"/>
                </a:solidFill>
                <a:latin typeface="Lato" pitchFamily="34" charset="0"/>
                <a:ea typeface="+mn-ea"/>
                <a:cs typeface="+mn-cs"/>
              </a:defRPr>
            </a:lvl1pPr>
            <a:lvl2pPr marL="457200" indent="0" algn="ctr" defTabSz="914400" rtl="0" eaLnBrk="1" latinLnBrk="0" hangingPunct="1">
              <a:spcBef>
                <a:spcPct val="20000"/>
              </a:spcBef>
              <a:buFont typeface="Arial" pitchFamily="34" charset="0"/>
              <a:buNone/>
              <a:defRPr sz="1400" kern="1200">
                <a:solidFill>
                  <a:schemeClr val="tx1">
                    <a:tint val="75000"/>
                  </a:schemeClr>
                </a:solidFill>
                <a:latin typeface="Lato" pitchFamily="34" charset="0"/>
                <a:ea typeface="+mn-ea"/>
                <a:cs typeface="+mn-cs"/>
              </a:defRPr>
            </a:lvl2pPr>
            <a:lvl3pPr marL="914400" indent="0" algn="ctr" defTabSz="914400" rtl="0" eaLnBrk="1" latinLnBrk="0" hangingPunct="1">
              <a:spcBef>
                <a:spcPct val="20000"/>
              </a:spcBef>
              <a:buFont typeface="Arial" pitchFamily="34" charset="0"/>
              <a:buNone/>
              <a:defRPr sz="1400" kern="1200">
                <a:solidFill>
                  <a:schemeClr val="tx1">
                    <a:tint val="75000"/>
                  </a:schemeClr>
                </a:solidFill>
                <a:latin typeface="Lato" pitchFamily="34" charset="0"/>
                <a:ea typeface="+mn-ea"/>
                <a:cs typeface="+mn-cs"/>
              </a:defRPr>
            </a:lvl3pPr>
            <a:lvl4pPr marL="1371600" indent="0" algn="ctr" defTabSz="914400" rtl="0" eaLnBrk="1" latinLnBrk="0" hangingPunct="1">
              <a:spcBef>
                <a:spcPct val="20000"/>
              </a:spcBef>
              <a:buFont typeface="Arial" pitchFamily="34" charset="0"/>
              <a:buNone/>
              <a:defRPr sz="1400" kern="1200">
                <a:solidFill>
                  <a:schemeClr val="tx1">
                    <a:tint val="75000"/>
                  </a:schemeClr>
                </a:solidFill>
                <a:latin typeface="Lato" pitchFamily="34" charset="0"/>
                <a:ea typeface="+mn-ea"/>
                <a:cs typeface="+mn-cs"/>
              </a:defRPr>
            </a:lvl4pPr>
            <a:lvl5pPr marL="1828800" indent="0" algn="ctr" defTabSz="914400" rtl="0" eaLnBrk="1" latinLnBrk="0" hangingPunct="1">
              <a:spcBef>
                <a:spcPct val="20000"/>
              </a:spcBef>
              <a:buFont typeface="Arial" pitchFamily="34" charset="0"/>
              <a:buNone/>
              <a:defRPr sz="1400" kern="1200">
                <a:solidFill>
                  <a:schemeClr val="tx1">
                    <a:tint val="75000"/>
                  </a:schemeClr>
                </a:solidFill>
                <a:latin typeface="Lat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t>Java </a:t>
            </a:r>
            <a:r>
              <a:rPr lang="en-US" dirty="0" smtClean="0"/>
              <a:t>Day </a:t>
            </a:r>
            <a:r>
              <a:rPr lang="en-US" dirty="0" smtClean="0"/>
              <a:t>Guatemala </a:t>
            </a:r>
            <a:r>
              <a:rPr lang="en-US" dirty="0" smtClean="0"/>
              <a:t>2013</a:t>
            </a:r>
          </a:p>
          <a:p>
            <a:pPr algn="l"/>
            <a:r>
              <a:rPr lang="en-US" dirty="0" smtClean="0"/>
              <a:t>Saturday, November 9, 2:00pm CST</a:t>
            </a:r>
            <a:endParaRPr lang="en-US" dirty="0"/>
          </a:p>
        </p:txBody>
      </p:sp>
    </p:spTree>
    <p:extLst>
      <p:ext uri="{BB962C8B-B14F-4D97-AF65-F5344CB8AC3E}">
        <p14:creationId xmlns:p14="http://schemas.microsoft.com/office/powerpoint/2010/main" val="3314820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GWT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Tried to use GWT Component Library</a:t>
            </a:r>
          </a:p>
          <a:p>
            <a:pPr lvl="1">
              <a:buFont typeface="Arial" pitchFamily="34" charset="0"/>
              <a:buChar char="•"/>
            </a:pPr>
            <a:r>
              <a:rPr lang="en-US" dirty="0" smtClean="0"/>
              <a:t>Too Heavy (build time, download size, runtime)</a:t>
            </a:r>
          </a:p>
          <a:p>
            <a:pPr lvl="1">
              <a:buFont typeface="Arial" pitchFamily="34" charset="0"/>
              <a:buChar char="•"/>
            </a:pPr>
            <a:r>
              <a:rPr lang="en-US" dirty="0" smtClean="0"/>
              <a:t>Too Buggy</a:t>
            </a:r>
          </a:p>
          <a:p>
            <a:pPr lvl="1">
              <a:buFont typeface="Arial" pitchFamily="34" charset="0"/>
              <a:buChar char="•"/>
            </a:pPr>
            <a:r>
              <a:rPr lang="en-US" dirty="0" smtClean="0"/>
              <a:t>Still had to know HTML/CSS to debug and customize</a:t>
            </a:r>
          </a:p>
          <a:p>
            <a:pPr marL="0" indent="0">
              <a:buNone/>
            </a:pPr>
            <a:r>
              <a:rPr lang="en-US" dirty="0" smtClean="0"/>
              <a:t>Created custom UI widgets</a:t>
            </a:r>
          </a:p>
          <a:p>
            <a:pPr lvl="1">
              <a:buFont typeface="Arial" pitchFamily="34" charset="0"/>
              <a:buChar char="•"/>
            </a:pPr>
            <a:r>
              <a:rPr lang="en-US" dirty="0" smtClean="0"/>
              <a:t>Simpler CSS</a:t>
            </a:r>
            <a:endParaRPr lang="en-US" dirty="0"/>
          </a:p>
          <a:p>
            <a:pPr lvl="1">
              <a:buFont typeface="Arial" pitchFamily="34" charset="0"/>
              <a:buChar char="•"/>
            </a:pPr>
            <a:r>
              <a:rPr lang="en-US" dirty="0" smtClean="0"/>
              <a:t>Easier to debug and customize</a:t>
            </a:r>
          </a:p>
          <a:p>
            <a:pPr lvl="1">
              <a:buFont typeface="Arial" pitchFamily="34" charset="0"/>
              <a:buChar char="•"/>
            </a:pPr>
            <a:r>
              <a:rPr lang="en-US" dirty="0" smtClean="0"/>
              <a:t>Much lighter weight</a:t>
            </a:r>
            <a:endParaRPr lang="en-US" dirty="0"/>
          </a:p>
        </p:txBody>
      </p:sp>
    </p:spTree>
    <p:extLst>
      <p:ext uri="{BB962C8B-B14F-4D97-AF65-F5344CB8AC3E}">
        <p14:creationId xmlns:p14="http://schemas.microsoft.com/office/powerpoint/2010/main" val="3298132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Overview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47687"/>
            <a:ext cx="8001000" cy="4238827"/>
          </a:xfrm>
        </p:spPr>
      </p:pic>
    </p:spTree>
    <p:extLst>
      <p:ext uri="{BB962C8B-B14F-4D97-AF65-F5344CB8AC3E}">
        <p14:creationId xmlns:p14="http://schemas.microsoft.com/office/powerpoint/2010/main" val="345422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Success:  New Features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Works offline; handles bad networks</a:t>
            </a:r>
          </a:p>
          <a:p>
            <a:pPr marL="0" indent="0">
              <a:buNone/>
            </a:pPr>
            <a:r>
              <a:rPr lang="en-US" dirty="0" smtClean="0"/>
              <a:t>Push data (no waiting for poll interval)</a:t>
            </a:r>
          </a:p>
          <a:p>
            <a:pPr marL="0" indent="0">
              <a:buNone/>
            </a:pPr>
            <a:r>
              <a:rPr lang="en-US" dirty="0" smtClean="0"/>
              <a:t>No plugins required (no Flash, Silverlight, etc.)</a:t>
            </a:r>
          </a:p>
          <a:p>
            <a:pPr marL="0" indent="0">
              <a:buNone/>
            </a:pPr>
            <a:r>
              <a:rPr lang="en-US" dirty="0" smtClean="0"/>
              <a:t>Much higher limits (# of users, app, data, etc.)</a:t>
            </a:r>
          </a:p>
          <a:p>
            <a:pPr marL="0" indent="0">
              <a:buNone/>
            </a:pPr>
            <a:r>
              <a:rPr lang="en-US" dirty="0" smtClean="0"/>
              <a:t>Headless Java clients:</a:t>
            </a:r>
          </a:p>
          <a:p>
            <a:pPr lvl="1">
              <a:buFont typeface="Arial" pitchFamily="34" charset="0"/>
              <a:buChar char="•"/>
            </a:pPr>
            <a:r>
              <a:rPr lang="en-US" dirty="0" smtClean="0"/>
              <a:t>Full unit testing (</a:t>
            </a:r>
            <a:r>
              <a:rPr lang="en-US" dirty="0" err="1" smtClean="0"/>
              <a:t>JUnit</a:t>
            </a:r>
            <a:r>
              <a:rPr lang="en-US" dirty="0" smtClean="0"/>
              <a:t>, </a:t>
            </a:r>
            <a:r>
              <a:rPr lang="en-US" dirty="0" err="1" smtClean="0"/>
              <a:t>TestNG</a:t>
            </a:r>
            <a:r>
              <a:rPr lang="en-US" dirty="0" smtClean="0"/>
              <a:t>) and CI (Hudson)</a:t>
            </a:r>
          </a:p>
          <a:p>
            <a:pPr lvl="1">
              <a:buFont typeface="Arial" pitchFamily="34" charset="0"/>
              <a:buChar char="•"/>
            </a:pPr>
            <a:r>
              <a:rPr lang="en-US" dirty="0" smtClean="0"/>
              <a:t>SMS Gateway</a:t>
            </a:r>
            <a:endParaRPr lang="en-US" dirty="0"/>
          </a:p>
        </p:txBody>
      </p:sp>
    </p:spTree>
    <p:extLst>
      <p:ext uri="{BB962C8B-B14F-4D97-AF65-F5344CB8AC3E}">
        <p14:creationId xmlns:p14="http://schemas.microsoft.com/office/powerpoint/2010/main" val="1372159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Success:  Testimonial</a:t>
            </a:r>
            <a:endParaRPr lang="en-US" dirty="0"/>
          </a:p>
        </p:txBody>
      </p:sp>
      <p:sp>
        <p:nvSpPr>
          <p:cNvPr id="3" name="Content Placeholder 2"/>
          <p:cNvSpPr>
            <a:spLocks noGrp="1"/>
          </p:cNvSpPr>
          <p:nvPr>
            <p:ph idx="1"/>
          </p:nvPr>
        </p:nvSpPr>
        <p:spPr>
          <a:xfrm>
            <a:off x="609600" y="838199"/>
            <a:ext cx="8001000" cy="5105401"/>
          </a:xfrm>
        </p:spPr>
        <p:txBody>
          <a:bodyPr>
            <a:normAutofit fontScale="47500" lnSpcReduction="20000"/>
          </a:bodyPr>
          <a:lstStyle/>
          <a:p>
            <a:pPr marL="57150" indent="0">
              <a:buNone/>
            </a:pPr>
            <a:r>
              <a:rPr lang="en-US" dirty="0" smtClean="0"/>
              <a:t>We had a major coup this last two days,  850 people using ThinkTank to devise the next 20 years of telecom strategy for South Africa.</a:t>
            </a:r>
          </a:p>
          <a:p>
            <a:pPr marL="57150" indent="0">
              <a:buNone/>
            </a:pPr>
            <a:endParaRPr lang="en-US" dirty="0"/>
          </a:p>
          <a:p>
            <a:pPr marL="57150" indent="0">
              <a:buNone/>
            </a:pPr>
            <a:r>
              <a:rPr lang="en-US" dirty="0" smtClean="0"/>
              <a:t>And let me tell you, day 1 was a total street fight.</a:t>
            </a:r>
          </a:p>
          <a:p>
            <a:pPr marL="57150" indent="0">
              <a:buNone/>
            </a:pPr>
            <a:endParaRPr lang="en-US" dirty="0"/>
          </a:p>
          <a:p>
            <a:pPr marL="57150" indent="0">
              <a:buNone/>
            </a:pPr>
            <a:r>
              <a:rPr lang="en-US" dirty="0" smtClean="0"/>
              <a:t>The hotel’s wireless was absolute bollocks. We split into our groups, 6 breakouts. Kevin and I each served as a </a:t>
            </a:r>
            <a:r>
              <a:rPr lang="en-US" dirty="0" err="1" smtClean="0"/>
              <a:t>technographer</a:t>
            </a:r>
            <a:r>
              <a:rPr lang="en-US" dirty="0" smtClean="0"/>
              <a:t>, each in a session. Just as I was introduced in our session to explain the tech, the whole network came down and then the longest it would be up for the rest of the day was a minute at a time…</a:t>
            </a:r>
          </a:p>
          <a:p>
            <a:pPr marL="57150" indent="0">
              <a:buNone/>
            </a:pPr>
            <a:endParaRPr lang="en-US" dirty="0"/>
          </a:p>
          <a:p>
            <a:pPr marL="57150" indent="0">
              <a:buNone/>
            </a:pPr>
            <a:r>
              <a:rPr lang="en-US" dirty="0" smtClean="0"/>
              <a:t>I stalled just long enough for my mac to reconnect, assign a couple others as co-leaders and start. Then the whole day the bars went red-green every 15 seconds or so. Sometimes we were out for up to 5 minutes then get 5 seconds and everything would synch.</a:t>
            </a:r>
          </a:p>
          <a:p>
            <a:pPr marL="57150" indent="0">
              <a:buNone/>
            </a:pPr>
            <a:endParaRPr lang="en-US" dirty="0"/>
          </a:p>
          <a:p>
            <a:pPr marL="57150" indent="0">
              <a:buNone/>
            </a:pPr>
            <a:r>
              <a:rPr lang="en-US" dirty="0" smtClean="0"/>
              <a:t>We lost NO data.</a:t>
            </a:r>
          </a:p>
          <a:p>
            <a:pPr marL="57150" indent="0">
              <a:buNone/>
            </a:pPr>
            <a:endParaRPr lang="en-US" dirty="0"/>
          </a:p>
          <a:p>
            <a:pPr marL="57150" indent="0">
              <a:buNone/>
            </a:pPr>
            <a:r>
              <a:rPr lang="en-US" sz="2900" b="1" dirty="0" smtClean="0">
                <a:solidFill>
                  <a:srgbClr val="A21984"/>
                </a:solidFill>
              </a:rPr>
              <a:t>There is no other technology on the planet that could have handled this. </a:t>
            </a:r>
            <a:r>
              <a:rPr lang="en-US" sz="2900" b="1" dirty="0" smtClean="0">
                <a:solidFill>
                  <a:srgbClr val="403229"/>
                </a:solidFill>
              </a:rPr>
              <a:t>Nothing</a:t>
            </a:r>
            <a:r>
              <a:rPr lang="en-US" b="1" dirty="0" smtClean="0">
                <a:solidFill>
                  <a:srgbClr val="A21984"/>
                </a:solidFill>
              </a:rPr>
              <a:t>. </a:t>
            </a:r>
            <a:r>
              <a:rPr lang="en-US" dirty="0" smtClean="0"/>
              <a:t>The tech would have been over and they would have been unable to deliver full stop.  Two features: network resilience and co-leaders were the stars of the show.</a:t>
            </a:r>
          </a:p>
          <a:p>
            <a:pPr marL="57150" indent="0">
              <a:buNone/>
            </a:pPr>
            <a:endParaRPr lang="en-US" dirty="0"/>
          </a:p>
          <a:p>
            <a:pPr marL="57150" indent="0">
              <a:buNone/>
            </a:pPr>
            <a:r>
              <a:rPr lang="en-US" dirty="0" smtClean="0"/>
              <a:t>Even though fires were burning all around, I have never been more proud of our company. We made people look great in an environment as harsh as imaginable. It was like watching 300 but watching Sparta win in the end. The app was just pounded and pounded and pounded and we just kept going. It was awesome. </a:t>
            </a:r>
          </a:p>
          <a:p>
            <a:pPr marL="57150" indent="0">
              <a:buNone/>
            </a:pPr>
            <a:endParaRPr lang="en-US" dirty="0"/>
          </a:p>
          <a:p>
            <a:pPr marL="57150" indent="0">
              <a:buNone/>
            </a:pPr>
            <a:r>
              <a:rPr lang="en-US" dirty="0" smtClean="0"/>
              <a:t>Awesome</a:t>
            </a:r>
            <a:r>
              <a:rPr lang="en-US" dirty="0" smtClean="0"/>
              <a:t>.</a:t>
            </a:r>
          </a:p>
          <a:p>
            <a:pPr marL="57150" indent="0">
              <a:buNone/>
            </a:pPr>
            <a:endParaRPr lang="en-US" dirty="0"/>
          </a:p>
          <a:p>
            <a:pPr marL="57150" indent="0">
              <a:buNone/>
            </a:pPr>
            <a:r>
              <a:rPr lang="en-US" dirty="0" smtClean="0"/>
              <a:t>-- Matt Wenger, CEO</a:t>
            </a:r>
          </a:p>
          <a:p>
            <a:pPr marL="57150" indent="0">
              <a:buNone/>
            </a:pPr>
            <a:r>
              <a:rPr lang="en-US" dirty="0"/>
              <a:t> </a:t>
            </a:r>
            <a:endParaRPr lang="en-US" dirty="0"/>
          </a:p>
        </p:txBody>
      </p:sp>
    </p:spTree>
    <p:extLst>
      <p:ext uri="{BB962C8B-B14F-4D97-AF65-F5344CB8AC3E}">
        <p14:creationId xmlns:p14="http://schemas.microsoft.com/office/powerpoint/2010/main" val="3000296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Success:  Enterprise Acceptance</a:t>
            </a:r>
            <a:endParaRPr lang="en-US" dirty="0"/>
          </a:p>
        </p:txBody>
      </p:sp>
      <p:sp>
        <p:nvSpPr>
          <p:cNvPr id="3" name="Content Placeholder 2"/>
          <p:cNvSpPr>
            <a:spLocks noGrp="1"/>
          </p:cNvSpPr>
          <p:nvPr>
            <p:ph idx="1"/>
          </p:nvPr>
        </p:nvSpPr>
        <p:spPr>
          <a:xfrm>
            <a:off x="609600" y="1219202"/>
            <a:ext cx="8001000" cy="3581399"/>
          </a:xfrm>
        </p:spPr>
        <p:txBody>
          <a:bodyPr>
            <a:normAutofit/>
          </a:bodyPr>
          <a:lstStyle/>
          <a:p>
            <a:pPr marL="0" indent="0">
              <a:buNone/>
            </a:pPr>
            <a:r>
              <a:rPr lang="en-US" dirty="0" smtClean="0"/>
              <a:t>Multiple delivery methods:</a:t>
            </a:r>
          </a:p>
          <a:p>
            <a:pPr lvl="1">
              <a:buFont typeface="Arial" panose="020B0604020202020204" pitchFamily="34" charset="0"/>
              <a:buChar char="•"/>
            </a:pPr>
            <a:r>
              <a:rPr lang="en-US" dirty="0" smtClean="0"/>
              <a:t>Public Cloud</a:t>
            </a:r>
          </a:p>
          <a:p>
            <a:pPr lvl="1">
              <a:buFont typeface="Arial" panose="020B0604020202020204" pitchFamily="34" charset="0"/>
              <a:buChar char="•"/>
            </a:pPr>
            <a:r>
              <a:rPr lang="en-US" dirty="0" smtClean="0"/>
              <a:t>Virtual Private</a:t>
            </a:r>
            <a:r>
              <a:rPr lang="en-US" dirty="0"/>
              <a:t> </a:t>
            </a:r>
            <a:r>
              <a:rPr lang="en-US" dirty="0" smtClean="0"/>
              <a:t>Cloud</a:t>
            </a:r>
          </a:p>
          <a:p>
            <a:pPr lvl="1">
              <a:buFont typeface="Arial" panose="020B0604020202020204" pitchFamily="34" charset="0"/>
              <a:buChar char="•"/>
            </a:pPr>
            <a:r>
              <a:rPr lang="en-US" dirty="0" smtClean="0"/>
              <a:t>Hosted</a:t>
            </a:r>
          </a:p>
          <a:p>
            <a:pPr marL="0" indent="0">
              <a:buNone/>
            </a:pPr>
            <a:r>
              <a:rPr lang="en-US" dirty="0" smtClean="0"/>
              <a:t>Constantly evaluated for security compliance</a:t>
            </a:r>
          </a:p>
          <a:p>
            <a:pPr marL="0" indent="0">
              <a:buNone/>
            </a:pPr>
            <a:r>
              <a:rPr lang="en-US" dirty="0" smtClean="0"/>
              <a:t>Simple failover / operations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99" y="4574380"/>
            <a:ext cx="1008063"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387" y="4738686"/>
            <a:ext cx="172243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7" y="4452936"/>
            <a:ext cx="11144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550" y="4543423"/>
            <a:ext cx="2457450" cy="81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0177" y="4599780"/>
            <a:ext cx="8858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21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8914119">
            <a:off x="2355702" y="1392914"/>
            <a:ext cx="5649106" cy="958143"/>
          </a:xfrm>
        </p:spPr>
        <p:txBody>
          <a:bodyPr/>
          <a:lstStyle/>
          <a:p>
            <a:r>
              <a:rPr lang="en-US" dirty="0" smtClean="0"/>
              <a:t>Remaining Challenges</a:t>
            </a:r>
            <a:endParaRPr lang="en-US" dirty="0"/>
          </a:p>
        </p:txBody>
      </p:sp>
      <p:sp>
        <p:nvSpPr>
          <p:cNvPr id="3" name="Subtitle 2"/>
          <p:cNvSpPr>
            <a:spLocks noGrp="1"/>
          </p:cNvSpPr>
          <p:nvPr>
            <p:ph type="subTitle" idx="1"/>
          </p:nvPr>
        </p:nvSpPr>
        <p:spPr>
          <a:xfrm rot="18904483">
            <a:off x="3342885" y="1910978"/>
            <a:ext cx="5504246" cy="1821652"/>
          </a:xfrm>
        </p:spPr>
        <p:txBody>
          <a:bodyPr>
            <a:noAutofit/>
          </a:bodyPr>
          <a:lstStyle/>
          <a:p>
            <a:pPr marL="342900" indent="-342900">
              <a:buAutoNum type="arabicPeriod"/>
            </a:pPr>
            <a:r>
              <a:rPr lang="en-US" sz="2400" dirty="0" smtClean="0"/>
              <a:t>Browsers</a:t>
            </a:r>
          </a:p>
          <a:p>
            <a:pPr marL="342900" indent="-342900">
              <a:buAutoNum type="arabicPeriod"/>
            </a:pPr>
            <a:r>
              <a:rPr lang="en-US" sz="2400" dirty="0" smtClean="0"/>
              <a:t>Enterprise</a:t>
            </a:r>
          </a:p>
          <a:p>
            <a:pPr marL="342900" indent="-342900">
              <a:buAutoNum type="arabicPeriod"/>
            </a:pPr>
            <a:r>
              <a:rPr lang="en-US" sz="2400" dirty="0" smtClean="0"/>
              <a:t>Human Resources</a:t>
            </a:r>
          </a:p>
          <a:p>
            <a:pPr marL="342900" indent="-342900">
              <a:buAutoNum type="arabicPeriod"/>
            </a:pPr>
            <a:r>
              <a:rPr lang="en-US" sz="2400" dirty="0" smtClean="0"/>
              <a:t>User Experience</a:t>
            </a:r>
          </a:p>
        </p:txBody>
      </p:sp>
    </p:spTree>
    <p:extLst>
      <p:ext uri="{BB962C8B-B14F-4D97-AF65-F5344CB8AC3E}">
        <p14:creationId xmlns:p14="http://schemas.microsoft.com/office/powerpoint/2010/main" val="230913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Browser Challenges</a:t>
            </a:r>
            <a:endParaRPr lang="en-US" dirty="0"/>
          </a:p>
        </p:txBody>
      </p:sp>
      <p:sp>
        <p:nvSpPr>
          <p:cNvPr id="3" name="Content Placeholder 2"/>
          <p:cNvSpPr>
            <a:spLocks noGrp="1"/>
          </p:cNvSpPr>
          <p:nvPr>
            <p:ph idx="1"/>
          </p:nvPr>
        </p:nvSpPr>
        <p:spPr>
          <a:xfrm>
            <a:off x="609600" y="762000"/>
            <a:ext cx="6858000" cy="5029200"/>
          </a:xfrm>
        </p:spPr>
        <p:txBody>
          <a:bodyPr>
            <a:normAutofit fontScale="92500"/>
          </a:bodyPr>
          <a:lstStyle/>
          <a:p>
            <a:pPr marL="0" indent="0">
              <a:buNone/>
            </a:pPr>
            <a:r>
              <a:rPr lang="en-US" dirty="0" smtClean="0"/>
              <a:t>Inconsistencies</a:t>
            </a:r>
          </a:p>
          <a:p>
            <a:pPr marL="400050" lvl="1" indent="0">
              <a:buNone/>
            </a:pPr>
            <a:r>
              <a:rPr lang="en-US" dirty="0" smtClean="0"/>
              <a:t>Rendering</a:t>
            </a:r>
          </a:p>
          <a:p>
            <a:pPr marL="400050" lvl="1" indent="0">
              <a:buNone/>
            </a:pPr>
            <a:r>
              <a:rPr lang="en-US" dirty="0" smtClean="0"/>
              <a:t>Performance</a:t>
            </a:r>
          </a:p>
          <a:p>
            <a:pPr marL="400050" lvl="1" indent="0">
              <a:buNone/>
            </a:pPr>
            <a:r>
              <a:rPr lang="en-US" dirty="0" smtClean="0"/>
              <a:t>Features</a:t>
            </a:r>
          </a:p>
          <a:p>
            <a:pPr marL="0" indent="0">
              <a:buNone/>
            </a:pPr>
            <a:r>
              <a:rPr lang="en-US" dirty="0" smtClean="0"/>
              <a:t>Performance</a:t>
            </a:r>
          </a:p>
          <a:p>
            <a:pPr marL="400050" lvl="1" indent="0">
              <a:buNone/>
            </a:pPr>
            <a:r>
              <a:rPr lang="en-US" dirty="0" smtClean="0"/>
              <a:t>DOM</a:t>
            </a:r>
          </a:p>
          <a:p>
            <a:pPr marL="400050" lvl="1" indent="0">
              <a:buNone/>
            </a:pPr>
            <a:r>
              <a:rPr lang="en-US" dirty="0" smtClean="0"/>
              <a:t>Hard to Profile</a:t>
            </a:r>
          </a:p>
          <a:p>
            <a:pPr marL="0" indent="0">
              <a:buNone/>
            </a:pPr>
            <a:r>
              <a:rPr lang="en-US" dirty="0" smtClean="0"/>
              <a:t>Security</a:t>
            </a:r>
          </a:p>
          <a:p>
            <a:pPr marL="400050" lvl="1" indent="0">
              <a:buNone/>
            </a:pPr>
            <a:r>
              <a:rPr lang="en-US" dirty="0" smtClean="0"/>
              <a:t>XSS</a:t>
            </a:r>
          </a:p>
          <a:p>
            <a:pPr marL="0" indent="0">
              <a:buNone/>
            </a:pPr>
            <a:r>
              <a:rPr lang="en-US" dirty="0" smtClean="0"/>
              <a:t>Legacy Browsers won’t die</a:t>
            </a:r>
          </a:p>
          <a:p>
            <a:pPr marL="0" indent="0">
              <a:buNone/>
            </a:pPr>
            <a:r>
              <a:rPr lang="en-US" dirty="0" smtClean="0"/>
              <a:t>Runtime errors hard to debug and reproduce</a:t>
            </a:r>
          </a:p>
          <a:p>
            <a:pPr marL="400050" lvl="1"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149" y="1409701"/>
            <a:ext cx="82867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967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Challenges</a:t>
            </a:r>
            <a:endParaRPr lang="en-US" dirty="0"/>
          </a:p>
        </p:txBody>
      </p:sp>
      <p:sp>
        <p:nvSpPr>
          <p:cNvPr id="3" name="Content Placeholder 2"/>
          <p:cNvSpPr>
            <a:spLocks noGrp="1"/>
          </p:cNvSpPr>
          <p:nvPr>
            <p:ph idx="1"/>
          </p:nvPr>
        </p:nvSpPr>
        <p:spPr>
          <a:xfrm>
            <a:off x="609600" y="1066800"/>
            <a:ext cx="8001000" cy="4495800"/>
          </a:xfrm>
        </p:spPr>
        <p:txBody>
          <a:bodyPr>
            <a:normAutofit fontScale="77500" lnSpcReduction="20000"/>
          </a:bodyPr>
          <a:lstStyle/>
          <a:p>
            <a:pPr marL="0" indent="0">
              <a:buNone/>
            </a:pPr>
            <a:r>
              <a:rPr lang="en-US" dirty="0" smtClean="0"/>
              <a:t>Ancient standard configurations</a:t>
            </a:r>
          </a:p>
          <a:p>
            <a:pPr marL="400050" lvl="1" indent="0">
              <a:buNone/>
            </a:pPr>
            <a:r>
              <a:rPr lang="en-US" dirty="0" smtClean="0"/>
              <a:t>Windows XP</a:t>
            </a:r>
          </a:p>
          <a:p>
            <a:pPr marL="400050" lvl="1" indent="0">
              <a:buNone/>
            </a:pPr>
            <a:r>
              <a:rPr lang="en-US" dirty="0" smtClean="0"/>
              <a:t>IE6 / IE7</a:t>
            </a:r>
          </a:p>
          <a:p>
            <a:pPr marL="400050" lvl="1" indent="0">
              <a:buNone/>
            </a:pPr>
            <a:r>
              <a:rPr lang="en-US" dirty="0" smtClean="0"/>
              <a:t>IE9 not available for old OS</a:t>
            </a:r>
            <a:endParaRPr lang="en-US" sz="1000" dirty="0" smtClean="0"/>
          </a:p>
          <a:p>
            <a:pPr marL="400050" lvl="1" indent="0">
              <a:buNone/>
            </a:pPr>
            <a:endParaRPr lang="en-US" sz="1000" dirty="0" smtClean="0"/>
          </a:p>
          <a:p>
            <a:pPr marL="0" indent="0">
              <a:buNone/>
            </a:pPr>
            <a:r>
              <a:rPr lang="en-US" dirty="0" smtClean="0"/>
              <a:t>Can’t use decent browsers</a:t>
            </a:r>
          </a:p>
          <a:p>
            <a:pPr marL="400050" lvl="1" indent="0">
              <a:buNone/>
            </a:pPr>
            <a:r>
              <a:rPr lang="en-US" dirty="0" smtClean="0"/>
              <a:t>IE9 won’t run on XP</a:t>
            </a:r>
          </a:p>
          <a:p>
            <a:pPr marL="400050" lvl="1" indent="0">
              <a:buNone/>
            </a:pPr>
            <a:r>
              <a:rPr lang="en-US" dirty="0" smtClean="0"/>
              <a:t>Many shops disallow Chrome, </a:t>
            </a:r>
          </a:p>
          <a:p>
            <a:pPr marL="400050" lvl="1" indent="0">
              <a:buNone/>
            </a:pPr>
            <a:r>
              <a:rPr lang="en-US" dirty="0" smtClean="0"/>
              <a:t>Firefox, Opera</a:t>
            </a:r>
            <a:endParaRPr lang="en-US" sz="1000" dirty="0" smtClean="0"/>
          </a:p>
          <a:p>
            <a:pPr marL="400050" lvl="1" indent="0">
              <a:buNone/>
            </a:pPr>
            <a:endParaRPr lang="en-US" sz="1000" dirty="0" smtClean="0"/>
          </a:p>
          <a:p>
            <a:pPr marL="0" indent="0">
              <a:buNone/>
            </a:pPr>
            <a:r>
              <a:rPr lang="en-US" dirty="0" smtClean="0"/>
              <a:t>Hard to install desktop apps</a:t>
            </a:r>
          </a:p>
          <a:p>
            <a:pPr marL="400050" lvl="1" indent="0">
              <a:buNone/>
            </a:pPr>
            <a:r>
              <a:rPr lang="en-US" dirty="0" smtClean="0"/>
              <a:t>Users are not PC admins</a:t>
            </a:r>
          </a:p>
          <a:p>
            <a:pPr marL="400050" lvl="1" indent="0">
              <a:buNone/>
            </a:pPr>
            <a:r>
              <a:rPr lang="en-US" dirty="0" smtClean="0"/>
              <a:t>Lots of legwork to get app approved</a:t>
            </a:r>
            <a:endParaRPr lang="en-US" sz="1100" dirty="0" smtClean="0"/>
          </a:p>
          <a:p>
            <a:pPr marL="400050" lvl="1" indent="0">
              <a:buNone/>
            </a:pPr>
            <a:endParaRPr lang="en-US" sz="1100" dirty="0" smtClean="0"/>
          </a:p>
          <a:p>
            <a:pPr marL="0" indent="0">
              <a:buNone/>
            </a:pPr>
            <a:r>
              <a:rPr lang="en-US" dirty="0" smtClean="0"/>
              <a:t>BYOD</a:t>
            </a:r>
          </a:p>
          <a:p>
            <a:pPr marL="400050" lvl="1" indent="0">
              <a:buNone/>
            </a:pPr>
            <a:r>
              <a:rPr lang="en-US" dirty="0" smtClean="0"/>
              <a:t>Users choose device, choose apps to run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371600"/>
            <a:ext cx="3483368" cy="3352800"/>
          </a:xfrm>
          <a:prstGeom prst="rect">
            <a:avLst/>
          </a:prstGeom>
        </p:spPr>
      </p:pic>
    </p:spTree>
    <p:extLst>
      <p:ext uri="{BB962C8B-B14F-4D97-AF65-F5344CB8AC3E}">
        <p14:creationId xmlns:p14="http://schemas.microsoft.com/office/powerpoint/2010/main" val="1796980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Human Resource Challenges</a:t>
            </a:r>
            <a:endParaRPr lang="en-US" dirty="0"/>
          </a:p>
        </p:txBody>
      </p:sp>
      <p:sp>
        <p:nvSpPr>
          <p:cNvPr id="3" name="Content Placeholder 2"/>
          <p:cNvSpPr>
            <a:spLocks noGrp="1"/>
          </p:cNvSpPr>
          <p:nvPr>
            <p:ph idx="1"/>
          </p:nvPr>
        </p:nvSpPr>
        <p:spPr>
          <a:xfrm>
            <a:off x="304800" y="1219201"/>
            <a:ext cx="8305800" cy="4495800"/>
          </a:xfrm>
        </p:spPr>
        <p:txBody>
          <a:bodyPr>
            <a:normAutofit fontScale="70000" lnSpcReduction="20000"/>
          </a:bodyPr>
          <a:lstStyle/>
          <a:p>
            <a:pPr marL="0" indent="0">
              <a:buNone/>
            </a:pPr>
            <a:r>
              <a:rPr lang="en-US" dirty="0" smtClean="0"/>
              <a:t>Rich Client: not your “normal” app</a:t>
            </a:r>
          </a:p>
          <a:p>
            <a:pPr marL="400050" lvl="1" indent="0">
              <a:buNone/>
            </a:pPr>
            <a:r>
              <a:rPr lang="en-US" dirty="0" smtClean="0"/>
              <a:t>Most of code in client / UI packages (90%)</a:t>
            </a:r>
          </a:p>
          <a:p>
            <a:pPr marL="400050" lvl="1" indent="0">
              <a:buNone/>
            </a:pPr>
            <a:r>
              <a:rPr lang="en-US" dirty="0" smtClean="0"/>
              <a:t>Most bugs in UI packages (90%)</a:t>
            </a:r>
            <a:endParaRPr lang="en-US" sz="1100" dirty="0" smtClean="0"/>
          </a:p>
          <a:p>
            <a:pPr marL="400050" lvl="1" indent="0">
              <a:buNone/>
            </a:pPr>
            <a:endParaRPr lang="en-US" sz="1100" dirty="0" smtClean="0"/>
          </a:p>
          <a:p>
            <a:pPr marL="0" indent="0">
              <a:buNone/>
            </a:pPr>
            <a:r>
              <a:rPr lang="en-US" dirty="0" smtClean="0"/>
              <a:t>Cross-functional skill set:</a:t>
            </a:r>
          </a:p>
          <a:p>
            <a:pPr marL="400050" lvl="1" indent="0">
              <a:buNone/>
            </a:pPr>
            <a:r>
              <a:rPr lang="en-US" dirty="0" smtClean="0"/>
              <a:t>Java</a:t>
            </a:r>
          </a:p>
          <a:p>
            <a:pPr marL="400050" lvl="1" indent="0">
              <a:buNone/>
            </a:pPr>
            <a:r>
              <a:rPr lang="en-US" dirty="0" smtClean="0"/>
              <a:t>HTML / JavaScript / CSS</a:t>
            </a:r>
          </a:p>
          <a:p>
            <a:pPr marL="400050" lvl="1" indent="0">
              <a:buNone/>
            </a:pPr>
            <a:r>
              <a:rPr lang="en-US" dirty="0" smtClean="0"/>
              <a:t>GWT</a:t>
            </a:r>
            <a:endParaRPr lang="en-US" sz="1100" dirty="0" smtClean="0"/>
          </a:p>
          <a:p>
            <a:pPr marL="400050" lvl="1" indent="0">
              <a:buNone/>
            </a:pPr>
            <a:endParaRPr lang="en-US" sz="1100" dirty="0" smtClean="0"/>
          </a:p>
          <a:p>
            <a:pPr marL="0" indent="0">
              <a:buNone/>
            </a:pPr>
            <a:r>
              <a:rPr lang="en-US" dirty="0" smtClean="0"/>
              <a:t>Testing / QA:  most in the browser</a:t>
            </a:r>
          </a:p>
          <a:p>
            <a:pPr marL="400050" lvl="1" indent="0">
              <a:buNone/>
            </a:pPr>
            <a:r>
              <a:rPr lang="en-US" dirty="0" smtClean="0"/>
              <a:t>Functional testing</a:t>
            </a:r>
          </a:p>
          <a:p>
            <a:pPr marL="400050" lvl="1" indent="0">
              <a:buNone/>
            </a:pPr>
            <a:r>
              <a:rPr lang="en-US" dirty="0" smtClean="0"/>
              <a:t>Load testing</a:t>
            </a:r>
          </a:p>
          <a:p>
            <a:pPr marL="400050" lvl="1" indent="0">
              <a:buNone/>
            </a:pPr>
            <a:r>
              <a:rPr lang="en-US" dirty="0" smtClean="0"/>
              <a:t>Bug Reproduction</a:t>
            </a:r>
            <a:endParaRPr lang="en-US" sz="1300" dirty="0" smtClean="0"/>
          </a:p>
          <a:p>
            <a:pPr marL="400050" lvl="1" indent="0">
              <a:buNone/>
            </a:pPr>
            <a:endParaRPr lang="en-US" sz="1300" dirty="0" smtClean="0"/>
          </a:p>
          <a:p>
            <a:pPr marL="0" indent="0">
              <a:buNone/>
            </a:pPr>
            <a:r>
              <a:rPr lang="en-US" dirty="0" err="1" smtClean="0"/>
              <a:t>Dev</a:t>
            </a:r>
            <a:r>
              <a:rPr lang="en-US" dirty="0" smtClean="0"/>
              <a:t> environment</a:t>
            </a:r>
          </a:p>
          <a:p>
            <a:pPr marL="400050" lvl="1" indent="0">
              <a:buNone/>
            </a:pPr>
            <a:r>
              <a:rPr lang="en-US" dirty="0" smtClean="0"/>
              <a:t>Hard to set up (GWT, code generator, …)</a:t>
            </a:r>
          </a:p>
          <a:p>
            <a:pPr marL="400050" lvl="1" indent="0">
              <a:buNone/>
            </a:pPr>
            <a:r>
              <a:rPr lang="en-US" dirty="0" smtClean="0"/>
              <a:t>Compile / Test cycle too long (GWT)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869" y="1753029"/>
            <a:ext cx="3933333" cy="3428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740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Experience Challenges</a:t>
            </a:r>
            <a:endParaRPr lang="en-US" dirty="0"/>
          </a:p>
        </p:txBody>
      </p:sp>
      <p:sp>
        <p:nvSpPr>
          <p:cNvPr id="3" name="Content Placeholder 2"/>
          <p:cNvSpPr>
            <a:spLocks noGrp="1"/>
          </p:cNvSpPr>
          <p:nvPr>
            <p:ph idx="1"/>
          </p:nvPr>
        </p:nvSpPr>
        <p:spPr/>
        <p:txBody>
          <a:bodyPr>
            <a:normAutofit/>
          </a:bodyPr>
          <a:lstStyle/>
          <a:p>
            <a:r>
              <a:rPr lang="en-US" dirty="0" smtClean="0"/>
              <a:t>HTML4 only (IE7)</a:t>
            </a:r>
          </a:p>
          <a:p>
            <a:r>
              <a:rPr lang="en-US" dirty="0" smtClean="0"/>
              <a:t>Limited access to device hardware</a:t>
            </a:r>
          </a:p>
          <a:p>
            <a:r>
              <a:rPr lang="en-US" dirty="0" smtClean="0"/>
              <a:t>Inconsistent touch / gesture events</a:t>
            </a:r>
          </a:p>
          <a:p>
            <a:r>
              <a:rPr lang="en-US" dirty="0" smtClean="0"/>
              <a:t>Can’t do vector graphics (scale, zoom, rotate)</a:t>
            </a:r>
          </a:p>
          <a:p>
            <a:r>
              <a:rPr lang="en-US" dirty="0" smtClean="0"/>
              <a:t>Limited eye-candy (old browsers)</a:t>
            </a:r>
          </a:p>
          <a:p>
            <a:r>
              <a:rPr lang="en-US" dirty="0" smtClean="0"/>
              <a:t>Hard to support big screens / small screens</a:t>
            </a:r>
          </a:p>
          <a:p>
            <a:r>
              <a:rPr lang="en-US" dirty="0" smtClean="0"/>
              <a:t>Mobile HTML performance bottlenecks</a:t>
            </a:r>
          </a:p>
          <a:p>
            <a:r>
              <a:rPr lang="en-US" dirty="0" smtClean="0"/>
              <a:t>Multi-touch controls difficult/limited</a:t>
            </a:r>
            <a:endParaRPr lang="en-US" dirty="0"/>
          </a:p>
        </p:txBody>
      </p:sp>
    </p:spTree>
    <p:extLst>
      <p:ext uri="{BB962C8B-B14F-4D97-AF65-F5344CB8AC3E}">
        <p14:creationId xmlns:p14="http://schemas.microsoft.com/office/powerpoint/2010/main" val="2709789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8914119">
            <a:off x="2884540" y="1175134"/>
            <a:ext cx="5030585" cy="958143"/>
          </a:xfrm>
        </p:spPr>
        <p:txBody>
          <a:bodyPr/>
          <a:lstStyle/>
          <a:p>
            <a:r>
              <a:rPr lang="en-US" dirty="0" smtClean="0"/>
              <a:t>Session Content</a:t>
            </a:r>
            <a:endParaRPr lang="en-US" dirty="0"/>
          </a:p>
        </p:txBody>
      </p:sp>
      <p:sp>
        <p:nvSpPr>
          <p:cNvPr id="3" name="Subtitle 2"/>
          <p:cNvSpPr>
            <a:spLocks noGrp="1"/>
          </p:cNvSpPr>
          <p:nvPr>
            <p:ph type="subTitle" idx="1"/>
          </p:nvPr>
        </p:nvSpPr>
        <p:spPr>
          <a:xfrm rot="18904483">
            <a:off x="3342885" y="1910978"/>
            <a:ext cx="5504246" cy="1821652"/>
          </a:xfrm>
        </p:spPr>
        <p:txBody>
          <a:bodyPr>
            <a:noAutofit/>
          </a:bodyPr>
          <a:lstStyle/>
          <a:p>
            <a:pPr marL="342900" indent="-342900">
              <a:buAutoNum type="arabicPeriod"/>
            </a:pPr>
            <a:r>
              <a:rPr lang="en-US" sz="2400" dirty="0" smtClean="0"/>
              <a:t>Case Study</a:t>
            </a:r>
          </a:p>
          <a:p>
            <a:pPr marL="342900" indent="-342900">
              <a:buAutoNum type="arabicPeriod"/>
            </a:pPr>
            <a:r>
              <a:rPr lang="en-US" sz="2400" dirty="0" smtClean="0"/>
              <a:t>Problem Solving</a:t>
            </a:r>
          </a:p>
          <a:p>
            <a:pPr marL="342900" indent="-342900">
              <a:buAutoNum type="arabicPeriod"/>
            </a:pPr>
            <a:r>
              <a:rPr lang="en-US" sz="2400" dirty="0" smtClean="0"/>
              <a:t>Implementation</a:t>
            </a:r>
          </a:p>
        </p:txBody>
      </p:sp>
    </p:spTree>
    <p:extLst>
      <p:ext uri="{BB962C8B-B14F-4D97-AF65-F5344CB8AC3E}">
        <p14:creationId xmlns:p14="http://schemas.microsoft.com/office/powerpoint/2010/main" val="3665160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Solving</a:t>
            </a:r>
            <a:endParaRPr lang="en-US" dirty="0"/>
          </a:p>
        </p:txBody>
      </p:sp>
      <p:sp>
        <p:nvSpPr>
          <p:cNvPr id="3" name="Subtitle 2"/>
          <p:cNvSpPr>
            <a:spLocks noGrp="1"/>
          </p:cNvSpPr>
          <p:nvPr>
            <p:ph type="subTitle" idx="1"/>
          </p:nvPr>
        </p:nvSpPr>
        <p:spPr/>
        <p:txBody>
          <a:bodyPr>
            <a:normAutofit/>
          </a:bodyPr>
          <a:lstStyle/>
          <a:p>
            <a:r>
              <a:rPr lang="en-US" dirty="0" smtClean="0"/>
              <a:t>In a perfect world...</a:t>
            </a:r>
            <a:endParaRPr lang="en-US" dirty="0"/>
          </a:p>
        </p:txBody>
      </p:sp>
    </p:spTree>
    <p:extLst>
      <p:ext uri="{BB962C8B-B14F-4D97-AF65-F5344CB8AC3E}">
        <p14:creationId xmlns:p14="http://schemas.microsoft.com/office/powerpoint/2010/main" val="3096885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 on what worked well</a:t>
            </a:r>
            <a:endParaRPr lang="en-US" dirty="0"/>
          </a:p>
        </p:txBody>
      </p:sp>
      <p:sp>
        <p:nvSpPr>
          <p:cNvPr id="3" name="Content Placeholder 2"/>
          <p:cNvSpPr>
            <a:spLocks noGrp="1"/>
          </p:cNvSpPr>
          <p:nvPr>
            <p:ph idx="1"/>
          </p:nvPr>
        </p:nvSpPr>
        <p:spPr/>
        <p:txBody>
          <a:bodyPr>
            <a:normAutofit/>
          </a:bodyPr>
          <a:lstStyle/>
          <a:p>
            <a:r>
              <a:rPr lang="en-US" dirty="0" smtClean="0"/>
              <a:t>Client side MVC on local storage</a:t>
            </a:r>
          </a:p>
          <a:p>
            <a:r>
              <a:rPr lang="en-US" dirty="0" smtClean="0"/>
              <a:t>Guaranteed delivery message bus</a:t>
            </a:r>
          </a:p>
          <a:p>
            <a:r>
              <a:rPr lang="en-US" dirty="0" smtClean="0"/>
              <a:t>Disconnected operation, cloud sync</a:t>
            </a:r>
          </a:p>
          <a:p>
            <a:r>
              <a:rPr lang="en-US" dirty="0" smtClean="0"/>
              <a:t>Code in Java, run in JavaScript</a:t>
            </a:r>
          </a:p>
          <a:p>
            <a:r>
              <a:rPr lang="en-US" dirty="0" smtClean="0"/>
              <a:t>Clean separations for client, server, services</a:t>
            </a:r>
          </a:p>
          <a:p>
            <a:r>
              <a:rPr lang="en-US" dirty="0" smtClean="0"/>
              <a:t>Full test coverage (client, server, integration)</a:t>
            </a:r>
          </a:p>
          <a:p>
            <a:r>
              <a:rPr lang="en-US" dirty="0" smtClean="0"/>
              <a:t>Minimal server side coding</a:t>
            </a:r>
            <a:endParaRPr lang="en-US" dirty="0"/>
          </a:p>
        </p:txBody>
      </p:sp>
    </p:spTree>
    <p:extLst>
      <p:ext uri="{BB962C8B-B14F-4D97-AF65-F5344CB8AC3E}">
        <p14:creationId xmlns:p14="http://schemas.microsoft.com/office/powerpoint/2010/main" val="3870401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Development Environment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Replace code generation XML with annotations</a:t>
            </a:r>
          </a:p>
          <a:p>
            <a:pPr marL="0" indent="0">
              <a:buNone/>
            </a:pPr>
            <a:r>
              <a:rPr lang="en-US" dirty="0" smtClean="0"/>
              <a:t>Remove GWT from development cycle</a:t>
            </a:r>
          </a:p>
          <a:p>
            <a:pPr marL="0" indent="0">
              <a:buNone/>
            </a:pPr>
            <a:r>
              <a:rPr lang="en-US" dirty="0" smtClean="0"/>
              <a:t>Manage dependencies with maven</a:t>
            </a:r>
          </a:p>
          <a:p>
            <a:pPr marL="0" indent="0">
              <a:buNone/>
            </a:pPr>
            <a:r>
              <a:rPr lang="en-US" dirty="0" smtClean="0"/>
              <a:t>Shorten code / compile / run cycle</a:t>
            </a:r>
          </a:p>
          <a:p>
            <a:r>
              <a:rPr lang="en-US" dirty="0" smtClean="0"/>
              <a:t>No more GWT </a:t>
            </a:r>
            <a:r>
              <a:rPr lang="en-US" dirty="0" err="1" smtClean="0"/>
              <a:t>devmode</a:t>
            </a:r>
            <a:endParaRPr lang="en-US" dirty="0" smtClean="0"/>
          </a:p>
          <a:p>
            <a:r>
              <a:rPr lang="en-US" dirty="0" smtClean="0"/>
              <a:t>Launch / profile inside Eclipse (no browsers)</a:t>
            </a:r>
          </a:p>
          <a:p>
            <a:pPr marL="0" indent="0">
              <a:buNone/>
            </a:pPr>
            <a:r>
              <a:rPr lang="en-US" dirty="0" smtClean="0"/>
              <a:t>Provide Eclipse plug-in</a:t>
            </a:r>
          </a:p>
          <a:p>
            <a:r>
              <a:rPr lang="en-US" dirty="0" smtClean="0"/>
              <a:t>Annotation processing / validation</a:t>
            </a:r>
          </a:p>
          <a:p>
            <a:r>
              <a:rPr lang="en-US" dirty="0" smtClean="0"/>
              <a:t>Simplify developer docs &amp; standard processes</a:t>
            </a:r>
            <a:endParaRPr lang="en-US" dirty="0"/>
          </a:p>
        </p:txBody>
      </p:sp>
    </p:spTree>
    <p:extLst>
      <p:ext uri="{BB962C8B-B14F-4D97-AF65-F5344CB8AC3E}">
        <p14:creationId xmlns:p14="http://schemas.microsoft.com/office/powerpoint/2010/main" val="2107991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User Experience</a:t>
            </a:r>
            <a:endParaRPr lang="en-US" dirty="0"/>
          </a:p>
        </p:txBody>
      </p:sp>
      <p:sp>
        <p:nvSpPr>
          <p:cNvPr id="3" name="Content Placeholder 2"/>
          <p:cNvSpPr>
            <a:spLocks noGrp="1"/>
          </p:cNvSpPr>
          <p:nvPr>
            <p:ph idx="1"/>
          </p:nvPr>
        </p:nvSpPr>
        <p:spPr>
          <a:xfrm>
            <a:off x="685800" y="762000"/>
            <a:ext cx="8001000" cy="5334000"/>
          </a:xfrm>
        </p:spPr>
        <p:txBody>
          <a:bodyPr>
            <a:normAutofit fontScale="92500" lnSpcReduction="20000"/>
          </a:bodyPr>
          <a:lstStyle/>
          <a:p>
            <a:pPr marL="0" indent="0">
              <a:buNone/>
            </a:pPr>
            <a:r>
              <a:rPr lang="en-US" dirty="0" smtClean="0"/>
              <a:t>Graphics Engine</a:t>
            </a:r>
          </a:p>
          <a:p>
            <a:pPr marL="400050" lvl="1" indent="0">
              <a:buNone/>
            </a:pPr>
            <a:r>
              <a:rPr lang="en-US" dirty="0" smtClean="0"/>
              <a:t>Vector-based graphics engine (Flash, Silverlight, </a:t>
            </a:r>
            <a:r>
              <a:rPr lang="en-US" dirty="0" err="1" smtClean="0"/>
              <a:t>JavaFX</a:t>
            </a:r>
            <a:r>
              <a:rPr lang="en-US" dirty="0" smtClean="0"/>
              <a:t>)</a:t>
            </a:r>
          </a:p>
          <a:p>
            <a:pPr marL="400050" lvl="1" indent="0">
              <a:buNone/>
            </a:pPr>
            <a:r>
              <a:rPr lang="en-US" dirty="0" smtClean="0"/>
              <a:t>Pixel-perfect layout and rendering</a:t>
            </a:r>
          </a:p>
          <a:p>
            <a:pPr marL="400050" lvl="1" indent="0">
              <a:buNone/>
            </a:pPr>
            <a:r>
              <a:rPr lang="en-US" dirty="0" smtClean="0"/>
              <a:t>Pan / scale / zoom to adapt to different screen sizes</a:t>
            </a:r>
          </a:p>
          <a:p>
            <a:pPr marL="400050" lvl="1" indent="0">
              <a:buNone/>
            </a:pPr>
            <a:r>
              <a:rPr lang="en-US" dirty="0" smtClean="0"/>
              <a:t>Kinesthetic: momentum, smooth scrolling, animations, etc.</a:t>
            </a:r>
          </a:p>
          <a:p>
            <a:pPr marL="400050" lvl="1" indent="0">
              <a:buNone/>
            </a:pPr>
            <a:endParaRPr lang="en-US" sz="1000" dirty="0" smtClean="0"/>
          </a:p>
          <a:p>
            <a:pPr marL="0" indent="0">
              <a:buNone/>
            </a:pPr>
            <a:r>
              <a:rPr lang="en-US" dirty="0" smtClean="0"/>
              <a:t>Adaptable Human Input</a:t>
            </a:r>
          </a:p>
          <a:p>
            <a:pPr marL="400050" lvl="1" indent="0">
              <a:buNone/>
            </a:pPr>
            <a:r>
              <a:rPr lang="en-US" dirty="0" smtClean="0"/>
              <a:t>Handle mouse, touchscreen, smart board, etc.</a:t>
            </a:r>
          </a:p>
          <a:p>
            <a:pPr marL="400050" lvl="1" indent="0">
              <a:buNone/>
            </a:pPr>
            <a:r>
              <a:rPr lang="en-US" dirty="0" smtClean="0"/>
              <a:t>Physical or virtual keyboard</a:t>
            </a:r>
          </a:p>
          <a:p>
            <a:pPr marL="400050" lvl="1" indent="0">
              <a:buNone/>
            </a:pPr>
            <a:r>
              <a:rPr lang="en-US" dirty="0" smtClean="0"/>
              <a:t>Extensible events system (specialized sensors, etc.)</a:t>
            </a:r>
            <a:endParaRPr lang="en-US" sz="900" dirty="0" smtClean="0"/>
          </a:p>
          <a:p>
            <a:pPr marL="400050" lvl="1" indent="0">
              <a:buNone/>
            </a:pPr>
            <a:endParaRPr lang="en-US" sz="900" dirty="0" smtClean="0"/>
          </a:p>
          <a:p>
            <a:pPr marL="0" indent="0">
              <a:buNone/>
            </a:pPr>
            <a:r>
              <a:rPr lang="en-US" dirty="0" smtClean="0"/>
              <a:t>Branding and aesthetics</a:t>
            </a:r>
          </a:p>
          <a:p>
            <a:pPr marL="400050" lvl="1" indent="0">
              <a:buNone/>
            </a:pPr>
            <a:r>
              <a:rPr lang="en-US" dirty="0" smtClean="0"/>
              <a:t>Custom artwork (SVG, PNG)</a:t>
            </a:r>
          </a:p>
          <a:p>
            <a:pPr marL="400050" lvl="1" indent="0">
              <a:buNone/>
            </a:pPr>
            <a:r>
              <a:rPr lang="en-US" dirty="0" smtClean="0"/>
              <a:t>Custom fonts (TTF, WOFF)</a:t>
            </a:r>
          </a:p>
          <a:p>
            <a:pPr marL="400050" lvl="1" indent="0">
              <a:buNone/>
            </a:pPr>
            <a:r>
              <a:rPr lang="en-US" dirty="0" smtClean="0"/>
              <a:t>Drop shadows, smooth corners, anti-aliasing</a:t>
            </a:r>
          </a:p>
          <a:p>
            <a:pPr marL="400050" lvl="1" indent="0">
              <a:buNone/>
            </a:pPr>
            <a:r>
              <a:rPr lang="en-US" dirty="0" smtClean="0"/>
              <a:t>Skins: consistent L&amp;F, or device-specific</a:t>
            </a:r>
          </a:p>
        </p:txBody>
      </p:sp>
    </p:spTree>
    <p:extLst>
      <p:ext uri="{BB962C8B-B14F-4D97-AF65-F5344CB8AC3E}">
        <p14:creationId xmlns:p14="http://schemas.microsoft.com/office/powerpoint/2010/main" val="176244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Service Integration</a:t>
            </a:r>
            <a:endParaRPr lang="en-US" dirty="0"/>
          </a:p>
        </p:txBody>
      </p:sp>
      <p:sp>
        <p:nvSpPr>
          <p:cNvPr id="3" name="Content Placeholder 2"/>
          <p:cNvSpPr>
            <a:spLocks noGrp="1"/>
          </p:cNvSpPr>
          <p:nvPr>
            <p:ph idx="1"/>
          </p:nvPr>
        </p:nvSpPr>
        <p:spPr>
          <a:xfrm>
            <a:off x="609600" y="838200"/>
            <a:ext cx="8001000" cy="5334000"/>
          </a:xfrm>
        </p:spPr>
        <p:txBody>
          <a:bodyPr>
            <a:normAutofit fontScale="77500" lnSpcReduction="20000"/>
          </a:bodyPr>
          <a:lstStyle/>
          <a:p>
            <a:pPr marL="0" indent="0">
              <a:buNone/>
            </a:pPr>
            <a:r>
              <a:rPr lang="en-US" dirty="0" smtClean="0"/>
              <a:t>Service Definition Framework</a:t>
            </a:r>
          </a:p>
          <a:p>
            <a:pPr marL="400050" lvl="1" indent="0">
              <a:buNone/>
            </a:pPr>
            <a:r>
              <a:rPr lang="en-US" dirty="0" smtClean="0"/>
              <a:t>Define APIs (models, exceptions, messages) in Pure Java</a:t>
            </a:r>
          </a:p>
          <a:p>
            <a:pPr marL="800100" lvl="2" indent="0">
              <a:buNone/>
            </a:pPr>
            <a:r>
              <a:rPr lang="en-US" dirty="0" smtClean="0"/>
              <a:t>XML replaced by annotations</a:t>
            </a:r>
          </a:p>
          <a:p>
            <a:pPr marL="400050" lvl="1" indent="0">
              <a:buNone/>
            </a:pPr>
            <a:r>
              <a:rPr lang="en-US" dirty="0" smtClean="0"/>
              <a:t>Package unit test along with service definition</a:t>
            </a:r>
          </a:p>
          <a:p>
            <a:pPr marL="400050" lvl="1" indent="0">
              <a:buNone/>
            </a:pPr>
            <a:r>
              <a:rPr lang="en-US" dirty="0" smtClean="0"/>
              <a:t>Provide loopback implementation</a:t>
            </a:r>
            <a:endParaRPr lang="en-US" sz="1100" dirty="0" smtClean="0"/>
          </a:p>
          <a:p>
            <a:pPr marL="400050" lvl="1" indent="0">
              <a:buNone/>
            </a:pPr>
            <a:endParaRPr lang="en-US" sz="1100" dirty="0" smtClean="0"/>
          </a:p>
          <a:p>
            <a:pPr marL="0" indent="0">
              <a:buNone/>
            </a:pPr>
            <a:r>
              <a:rPr lang="en-US" dirty="0" smtClean="0"/>
              <a:t>Client-side service factory</a:t>
            </a:r>
          </a:p>
          <a:p>
            <a:pPr marL="400050" lvl="1" indent="0">
              <a:buNone/>
            </a:pPr>
            <a:r>
              <a:rPr lang="en-US" dirty="0" smtClean="0"/>
              <a:t>Choose Local or Remote</a:t>
            </a:r>
          </a:p>
          <a:p>
            <a:pPr marL="400050" lvl="1" indent="0">
              <a:buNone/>
            </a:pPr>
            <a:r>
              <a:rPr lang="en-US" dirty="0" smtClean="0"/>
              <a:t>Local: Native code integration point</a:t>
            </a:r>
          </a:p>
          <a:p>
            <a:pPr marL="400050" lvl="1" indent="0">
              <a:buNone/>
            </a:pPr>
            <a:r>
              <a:rPr lang="en-US" dirty="0" smtClean="0"/>
              <a:t>Remote: direct implementation if possible (Java) or proxy (XSS)</a:t>
            </a:r>
            <a:endParaRPr lang="en-US" sz="1100" dirty="0" smtClean="0"/>
          </a:p>
          <a:p>
            <a:pPr marL="400050" lvl="1" indent="0">
              <a:buNone/>
            </a:pPr>
            <a:endParaRPr lang="en-US" sz="1100" dirty="0" smtClean="0"/>
          </a:p>
          <a:p>
            <a:pPr marL="0" indent="0">
              <a:buNone/>
            </a:pPr>
            <a:r>
              <a:rPr lang="en-US" dirty="0" smtClean="0"/>
              <a:t>Server-side</a:t>
            </a:r>
          </a:p>
          <a:p>
            <a:pPr marL="400050" lvl="1" indent="0">
              <a:buNone/>
            </a:pPr>
            <a:r>
              <a:rPr lang="en-US" dirty="0" smtClean="0"/>
              <a:t>Can implement service API locally (standard servlet container)</a:t>
            </a:r>
          </a:p>
          <a:p>
            <a:pPr marL="400050" lvl="1" indent="0">
              <a:buNone/>
            </a:pPr>
            <a:r>
              <a:rPr lang="en-US" dirty="0" smtClean="0"/>
              <a:t>Transparent proxy for client API calls (XSS workaround)</a:t>
            </a:r>
          </a:p>
          <a:p>
            <a:pPr marL="400050" lvl="1" indent="0">
              <a:buNone/>
            </a:pPr>
            <a:r>
              <a:rPr lang="en-US" dirty="0" smtClean="0"/>
              <a:t>Custom service proxy (REST / SOAP / JSON)</a:t>
            </a:r>
            <a:endParaRPr lang="en-US" sz="1100" dirty="0" smtClean="0"/>
          </a:p>
          <a:p>
            <a:pPr marL="400050" lvl="1" indent="0">
              <a:buNone/>
            </a:pPr>
            <a:endParaRPr lang="en-US" sz="1100" dirty="0" smtClean="0"/>
          </a:p>
          <a:p>
            <a:pPr marL="0" indent="0">
              <a:buNone/>
            </a:pPr>
            <a:r>
              <a:rPr lang="en-US" dirty="0" smtClean="0"/>
              <a:t>Service Fabric</a:t>
            </a:r>
          </a:p>
          <a:p>
            <a:pPr marL="400050" lvl="1" indent="0">
              <a:buNone/>
            </a:pPr>
            <a:r>
              <a:rPr lang="en-US" dirty="0" smtClean="0"/>
              <a:t>Runtime selection of service provider</a:t>
            </a:r>
          </a:p>
          <a:p>
            <a:pPr marL="400050" lvl="1" indent="0">
              <a:buNone/>
            </a:pPr>
            <a:r>
              <a:rPr lang="en-US" dirty="0" smtClean="0"/>
              <a:t>Failover / Scaling / Authorization</a:t>
            </a:r>
            <a:endParaRPr lang="en-US" dirty="0"/>
          </a:p>
        </p:txBody>
      </p:sp>
    </p:spTree>
    <p:extLst>
      <p:ext uri="{BB962C8B-B14F-4D97-AF65-F5344CB8AC3E}">
        <p14:creationId xmlns:p14="http://schemas.microsoft.com/office/powerpoint/2010/main" val="345137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Operations Support</a:t>
            </a:r>
            <a:endParaRPr lang="en-US" dirty="0"/>
          </a:p>
        </p:txBody>
      </p:sp>
      <p:sp>
        <p:nvSpPr>
          <p:cNvPr id="3" name="Content Placeholder 2"/>
          <p:cNvSpPr>
            <a:spLocks noGrp="1"/>
          </p:cNvSpPr>
          <p:nvPr>
            <p:ph idx="1"/>
          </p:nvPr>
        </p:nvSpPr>
        <p:spPr>
          <a:xfrm>
            <a:off x="685800" y="762000"/>
            <a:ext cx="8001000" cy="5334000"/>
          </a:xfrm>
        </p:spPr>
        <p:txBody>
          <a:bodyPr>
            <a:normAutofit fontScale="92500"/>
          </a:bodyPr>
          <a:lstStyle/>
          <a:p>
            <a:pPr marL="0" indent="0">
              <a:buNone/>
            </a:pPr>
            <a:r>
              <a:rPr lang="en-US" dirty="0" smtClean="0"/>
              <a:t>Continuous Integration, for all platforms</a:t>
            </a:r>
          </a:p>
          <a:p>
            <a:pPr marL="400050" lvl="1" indent="0">
              <a:buNone/>
            </a:pPr>
            <a:r>
              <a:rPr lang="en-US" dirty="0" smtClean="0"/>
              <a:t>Build often, respond immediately</a:t>
            </a:r>
          </a:p>
          <a:p>
            <a:pPr marL="400050" lvl="1" indent="0">
              <a:buNone/>
            </a:pPr>
            <a:r>
              <a:rPr lang="en-US" dirty="0" smtClean="0"/>
              <a:t>Distributed work queue</a:t>
            </a:r>
          </a:p>
          <a:p>
            <a:pPr marL="800100" lvl="2" indent="0">
              <a:buNone/>
            </a:pPr>
            <a:r>
              <a:rPr lang="en-US" dirty="0" smtClean="0"/>
              <a:t>Vendor-specific SDKs mutually exclusive (OSX, Win8, ...)</a:t>
            </a:r>
            <a:endParaRPr lang="en-US" sz="500" dirty="0" smtClean="0"/>
          </a:p>
          <a:p>
            <a:pPr marL="400050" lvl="1" indent="0">
              <a:buNone/>
            </a:pPr>
            <a:endParaRPr lang="en-US" sz="900" dirty="0" smtClean="0"/>
          </a:p>
          <a:p>
            <a:pPr marL="0" indent="0">
              <a:buNone/>
            </a:pPr>
            <a:r>
              <a:rPr lang="en-US" dirty="0" smtClean="0"/>
              <a:t>Standardize logging and profiling</a:t>
            </a:r>
          </a:p>
          <a:p>
            <a:pPr marL="400050" lvl="1" indent="0">
              <a:buNone/>
            </a:pPr>
            <a:r>
              <a:rPr lang="en-US" dirty="0" smtClean="0"/>
              <a:t>Get same information from all devices</a:t>
            </a:r>
          </a:p>
          <a:p>
            <a:pPr marL="400050" lvl="1" indent="0">
              <a:buNone/>
            </a:pPr>
            <a:r>
              <a:rPr lang="en-US" dirty="0" smtClean="0"/>
              <a:t>Built-in instrumentation for performance monitoring</a:t>
            </a:r>
          </a:p>
          <a:p>
            <a:pPr marL="400050" lvl="1" indent="0">
              <a:buNone/>
            </a:pPr>
            <a:r>
              <a:rPr lang="en-US" dirty="0" smtClean="0"/>
              <a:t>Same testing criteria / expected results from all platforms</a:t>
            </a:r>
            <a:endParaRPr lang="en-US" sz="900" dirty="0" smtClean="0"/>
          </a:p>
          <a:p>
            <a:pPr marL="400050" lvl="1" indent="0">
              <a:buNone/>
            </a:pPr>
            <a:endParaRPr lang="en-US" sz="900" dirty="0" smtClean="0"/>
          </a:p>
          <a:p>
            <a:pPr marL="0" indent="0">
              <a:buNone/>
            </a:pPr>
            <a:r>
              <a:rPr lang="en-US" dirty="0" smtClean="0"/>
              <a:t>Reduce IT overhead</a:t>
            </a:r>
          </a:p>
          <a:p>
            <a:pPr marL="400050" lvl="1" indent="0">
              <a:buNone/>
            </a:pPr>
            <a:r>
              <a:rPr lang="en-US" dirty="0" smtClean="0"/>
              <a:t>No special equipment for developers, QA, operations</a:t>
            </a:r>
          </a:p>
          <a:p>
            <a:pPr marL="400050" lvl="1" indent="0">
              <a:buNone/>
            </a:pPr>
            <a:r>
              <a:rPr lang="en-US" dirty="0" smtClean="0"/>
              <a:t>No vendor-specific SDKs (Android, </a:t>
            </a:r>
            <a:r>
              <a:rPr lang="en-US" dirty="0" err="1" smtClean="0"/>
              <a:t>iOS</a:t>
            </a:r>
            <a:r>
              <a:rPr lang="en-US" dirty="0" smtClean="0"/>
              <a:t>, GWT, Visual Studio)</a:t>
            </a:r>
          </a:p>
          <a:p>
            <a:pPr marL="400050" lvl="1" indent="0">
              <a:buNone/>
            </a:pPr>
            <a:r>
              <a:rPr lang="en-US" dirty="0" smtClean="0"/>
              <a:t>Don’t need to worry about latest browsers</a:t>
            </a:r>
          </a:p>
        </p:txBody>
      </p:sp>
    </p:spTree>
    <p:extLst>
      <p:ext uri="{BB962C8B-B14F-4D97-AF65-F5344CB8AC3E}">
        <p14:creationId xmlns:p14="http://schemas.microsoft.com/office/powerpoint/2010/main" val="216141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API coverage</a:t>
            </a:r>
            <a:endParaRPr lang="en-US" dirty="0"/>
          </a:p>
        </p:txBody>
      </p:sp>
      <p:sp>
        <p:nvSpPr>
          <p:cNvPr id="3" name="Content Placeholder 2"/>
          <p:cNvSpPr>
            <a:spLocks noGrp="1"/>
          </p:cNvSpPr>
          <p:nvPr>
            <p:ph idx="1"/>
          </p:nvPr>
        </p:nvSpPr>
        <p:spPr>
          <a:xfrm>
            <a:off x="685800" y="762000"/>
            <a:ext cx="8001000" cy="5334000"/>
          </a:xfrm>
        </p:spPr>
        <p:txBody>
          <a:bodyPr>
            <a:normAutofit fontScale="92500"/>
          </a:bodyPr>
          <a:lstStyle/>
          <a:p>
            <a:pPr marL="0" indent="0">
              <a:buNone/>
            </a:pPr>
            <a:r>
              <a:rPr lang="en-US" dirty="0" smtClean="0"/>
              <a:t>Expose device capabilities</a:t>
            </a:r>
          </a:p>
          <a:p>
            <a:pPr marL="400050" lvl="1" indent="0">
              <a:buNone/>
            </a:pPr>
            <a:r>
              <a:rPr lang="en-US" dirty="0" smtClean="0"/>
              <a:t>Hardware: Camera, Accelerometer, GPS, NFC, Bluetooth, …</a:t>
            </a:r>
          </a:p>
          <a:p>
            <a:pPr marL="400050" lvl="1" indent="0">
              <a:buNone/>
            </a:pPr>
            <a:r>
              <a:rPr lang="en-US" dirty="0" smtClean="0"/>
              <a:t>Apps: Contacts, Calendar, SMS, Notifications, ...</a:t>
            </a:r>
          </a:p>
          <a:p>
            <a:pPr marL="400050" lvl="1" indent="0">
              <a:buNone/>
            </a:pPr>
            <a:endParaRPr lang="en-US" dirty="0" smtClean="0"/>
          </a:p>
          <a:p>
            <a:pPr marL="400050" lvl="1" indent="0">
              <a:buNone/>
            </a:pPr>
            <a:endParaRPr lang="en-US" dirty="0" smtClean="0"/>
          </a:p>
          <a:p>
            <a:pPr marL="0" indent="0">
              <a:buNone/>
            </a:pPr>
            <a:endParaRPr lang="en-US" dirty="0" smtClean="0"/>
          </a:p>
          <a:p>
            <a:pPr marL="0" indent="0">
              <a:buNone/>
            </a:pPr>
            <a:r>
              <a:rPr lang="en-US" dirty="0" smtClean="0"/>
              <a:t>Beef up local storage</a:t>
            </a:r>
          </a:p>
          <a:p>
            <a:pPr lvl="1" indent="-342900">
              <a:buFont typeface="Wingdings" panose="05000000000000000000" pitchFamily="2" charset="2"/>
              <a:buChar char="§"/>
            </a:pPr>
            <a:r>
              <a:rPr lang="en-US" dirty="0" smtClean="0"/>
              <a:t>Object-based, </a:t>
            </a:r>
            <a:r>
              <a:rPr lang="en-US" dirty="0" err="1" smtClean="0"/>
              <a:t>async</a:t>
            </a:r>
            <a:r>
              <a:rPr lang="en-US" dirty="0" smtClean="0"/>
              <a:t> APIs (no SQL)</a:t>
            </a:r>
          </a:p>
          <a:p>
            <a:pPr lvl="1" indent="-342900">
              <a:buFont typeface="Wingdings" panose="05000000000000000000" pitchFamily="2" charset="2"/>
              <a:buChar char="§"/>
            </a:pPr>
            <a:r>
              <a:rPr lang="en-US" dirty="0" smtClean="0"/>
              <a:t>Search, page, filter, join</a:t>
            </a:r>
            <a:endParaRPr lang="en-US" sz="900" dirty="0" smtClean="0"/>
          </a:p>
          <a:p>
            <a:pPr marL="400050" lvl="1" indent="0">
              <a:buNone/>
            </a:pPr>
            <a:endParaRPr lang="en-US" sz="900" dirty="0" smtClean="0"/>
          </a:p>
          <a:p>
            <a:pPr marL="0" indent="0">
              <a:buNone/>
            </a:pPr>
            <a:r>
              <a:rPr lang="en-US" dirty="0" smtClean="0"/>
              <a:t>Clean up messy APIs</a:t>
            </a:r>
          </a:p>
          <a:p>
            <a:pPr lvl="1" indent="-342900">
              <a:buFont typeface="Wingdings" panose="05000000000000000000" pitchFamily="2" charset="2"/>
              <a:buChar char="§"/>
            </a:pPr>
            <a:r>
              <a:rPr lang="en-US" dirty="0" smtClean="0"/>
              <a:t>Time/Date/Calendar support, including </a:t>
            </a:r>
            <a:r>
              <a:rPr lang="en-US" dirty="0" err="1" smtClean="0"/>
              <a:t>TimeZone</a:t>
            </a:r>
            <a:r>
              <a:rPr lang="en-US" dirty="0" smtClean="0"/>
              <a:t> data</a:t>
            </a:r>
          </a:p>
          <a:p>
            <a:pPr lvl="1" indent="-342900">
              <a:buFont typeface="Wingdings" panose="05000000000000000000" pitchFamily="2" charset="2"/>
              <a:buChar char="§"/>
            </a:pPr>
            <a:r>
              <a:rPr lang="en-US" dirty="0" smtClean="0"/>
              <a:t>Localization</a:t>
            </a:r>
          </a:p>
          <a:p>
            <a:pPr marL="400050" lvl="1" indent="0">
              <a:buNone/>
            </a:pP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4379" y="2362200"/>
            <a:ext cx="6629400" cy="667861"/>
          </a:xfrm>
          <a:prstGeom prst="rect">
            <a:avLst/>
          </a:prstGeom>
        </p:spPr>
      </p:pic>
    </p:spTree>
    <p:extLst>
      <p:ext uri="{BB962C8B-B14F-4D97-AF65-F5344CB8AC3E}">
        <p14:creationId xmlns:p14="http://schemas.microsoft.com/office/powerpoint/2010/main" val="234161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Improve Distribution</a:t>
            </a:r>
            <a:endParaRPr lang="en-US" dirty="0"/>
          </a:p>
        </p:txBody>
      </p:sp>
      <p:sp>
        <p:nvSpPr>
          <p:cNvPr id="3" name="Content Placeholder 2"/>
          <p:cNvSpPr>
            <a:spLocks noGrp="1"/>
          </p:cNvSpPr>
          <p:nvPr>
            <p:ph idx="1"/>
          </p:nvPr>
        </p:nvSpPr>
        <p:spPr>
          <a:xfrm>
            <a:off x="685800" y="762000"/>
            <a:ext cx="8001000" cy="5791200"/>
          </a:xfrm>
        </p:spPr>
        <p:txBody>
          <a:bodyPr>
            <a:normAutofit fontScale="85000" lnSpcReduction="20000"/>
          </a:bodyPr>
          <a:lstStyle/>
          <a:p>
            <a:pPr marL="0" indent="0">
              <a:buNone/>
            </a:pPr>
            <a:r>
              <a:rPr lang="en-US" dirty="0" smtClean="0"/>
              <a:t>Publish to app stores</a:t>
            </a:r>
          </a:p>
          <a:p>
            <a:pPr marL="400050" lvl="1" indent="0">
              <a:buNone/>
            </a:pPr>
            <a:r>
              <a:rPr lang="en-US" dirty="0" smtClean="0"/>
              <a:t>Native app method:</a:t>
            </a:r>
          </a:p>
          <a:p>
            <a:pPr lvl="1" indent="-342900">
              <a:buFont typeface="Arial" panose="020B0604020202020204" pitchFamily="34" charset="0"/>
              <a:buChar char="•"/>
            </a:pPr>
            <a:r>
              <a:rPr lang="en-US" dirty="0" smtClean="0"/>
              <a:t>convert source code to vendor-specific form</a:t>
            </a:r>
          </a:p>
          <a:p>
            <a:pPr lvl="1" indent="-342900">
              <a:buFont typeface="Arial" panose="020B0604020202020204" pitchFamily="34" charset="0"/>
              <a:buChar char="•"/>
            </a:pPr>
            <a:r>
              <a:rPr lang="en-US" dirty="0" smtClean="0"/>
              <a:t>compile and sign using vendor-provided tools</a:t>
            </a:r>
          </a:p>
          <a:p>
            <a:pPr marL="400050" lvl="1" indent="0">
              <a:buNone/>
            </a:pPr>
            <a:r>
              <a:rPr lang="en-US" dirty="0" err="1" smtClean="0"/>
              <a:t>Webview</a:t>
            </a:r>
            <a:r>
              <a:rPr lang="en-US" dirty="0" smtClean="0"/>
              <a:t> / shim:</a:t>
            </a:r>
          </a:p>
          <a:p>
            <a:pPr lvl="1" indent="-342900">
              <a:buFont typeface="Arial" panose="020B0604020202020204" pitchFamily="34" charset="0"/>
              <a:buChar char="•"/>
            </a:pPr>
            <a:r>
              <a:rPr lang="en-US" dirty="0" smtClean="0"/>
              <a:t>Compile native shim (</a:t>
            </a:r>
            <a:r>
              <a:rPr lang="en-US" dirty="0" err="1" smtClean="0"/>
              <a:t>PhoneGap</a:t>
            </a:r>
            <a:r>
              <a:rPr lang="en-US" dirty="0" smtClean="0"/>
              <a:t>, </a:t>
            </a:r>
            <a:r>
              <a:rPr lang="en-US" dirty="0" err="1" smtClean="0"/>
              <a:t>etc</a:t>
            </a:r>
            <a:r>
              <a:rPr lang="en-US" dirty="0" smtClean="0"/>
              <a:t>)</a:t>
            </a:r>
          </a:p>
          <a:p>
            <a:pPr lvl="1" indent="-342900">
              <a:buFont typeface="Arial" panose="020B0604020202020204" pitchFamily="34" charset="0"/>
              <a:buChar char="•"/>
            </a:pPr>
            <a:r>
              <a:rPr lang="en-US" dirty="0" smtClean="0"/>
              <a:t>Load app as DHTML into </a:t>
            </a:r>
            <a:r>
              <a:rPr lang="en-US" dirty="0" err="1" smtClean="0"/>
              <a:t>webview</a:t>
            </a:r>
            <a:endParaRPr lang="en-US" dirty="0" smtClean="0"/>
          </a:p>
          <a:p>
            <a:pPr marL="0" indent="0">
              <a:buNone/>
            </a:pPr>
            <a:endParaRPr lang="en-US" dirty="0" smtClean="0"/>
          </a:p>
          <a:p>
            <a:pPr marL="0" indent="0">
              <a:buNone/>
            </a:pPr>
            <a:r>
              <a:rPr lang="en-US" dirty="0" smtClean="0"/>
              <a:t>Bypass </a:t>
            </a:r>
            <a:r>
              <a:rPr lang="en-US" dirty="0"/>
              <a:t>the app stores</a:t>
            </a:r>
          </a:p>
          <a:p>
            <a:pPr marL="400050" lvl="1" indent="0">
              <a:buNone/>
            </a:pPr>
            <a:r>
              <a:rPr lang="en-US" dirty="0"/>
              <a:t>Publish to HTML5, with exactly same UI/UX (same vectors)</a:t>
            </a:r>
          </a:p>
          <a:p>
            <a:pPr marL="400050" lvl="1" indent="0">
              <a:buNone/>
            </a:pPr>
            <a:r>
              <a:rPr lang="en-US" dirty="0"/>
              <a:t>Host on website, avoiding marketing fees to app store</a:t>
            </a:r>
          </a:p>
          <a:p>
            <a:pPr marL="400050" lvl="1" indent="0">
              <a:buNone/>
            </a:pPr>
            <a:r>
              <a:rPr lang="en-US" dirty="0"/>
              <a:t>Package using HTML5 manifest or device-specific wrapper (</a:t>
            </a:r>
            <a:r>
              <a:rPr lang="en-US" dirty="0" err="1"/>
              <a:t>Chromebook</a:t>
            </a:r>
            <a:r>
              <a:rPr lang="en-US" dirty="0"/>
              <a:t>, etc.)</a:t>
            </a:r>
          </a:p>
          <a:p>
            <a:pPr marL="400050" lvl="1" indent="0">
              <a:buNone/>
            </a:pPr>
            <a:endParaRPr lang="en-US" dirty="0" smtClean="0"/>
          </a:p>
          <a:p>
            <a:pPr marL="0" indent="0">
              <a:buNone/>
            </a:pPr>
            <a:r>
              <a:rPr lang="en-US" dirty="0" smtClean="0"/>
              <a:t>Java</a:t>
            </a:r>
          </a:p>
          <a:p>
            <a:pPr marL="400050" lvl="1" indent="0">
              <a:buNone/>
            </a:pPr>
            <a:r>
              <a:rPr lang="en-US" dirty="0" smtClean="0"/>
              <a:t>Applet or JNLP (Java SE 1.6 or above) – Graphics2D</a:t>
            </a:r>
          </a:p>
          <a:p>
            <a:pPr marL="400050" lvl="1" indent="0">
              <a:buNone/>
            </a:pPr>
            <a:r>
              <a:rPr lang="en-US" dirty="0" err="1" smtClean="0"/>
              <a:t>JavaFX</a:t>
            </a:r>
            <a:r>
              <a:rPr lang="en-US" dirty="0" smtClean="0"/>
              <a:t>, Java SE Compact1 (Raspberry Pi)</a:t>
            </a:r>
          </a:p>
        </p:txBody>
      </p:sp>
    </p:spTree>
    <p:extLst>
      <p:ext uri="{BB962C8B-B14F-4D97-AF65-F5344CB8AC3E}">
        <p14:creationId xmlns:p14="http://schemas.microsoft.com/office/powerpoint/2010/main" val="144436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47687"/>
            <a:ext cx="8001000" cy="4238827"/>
          </a:xfrm>
        </p:spPr>
      </p:pic>
    </p:spTree>
    <p:extLst>
      <p:ext uri="{BB962C8B-B14F-4D97-AF65-F5344CB8AC3E}">
        <p14:creationId xmlns:p14="http://schemas.microsoft.com/office/powerpoint/2010/main" val="187579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Product Demo</a:t>
            </a:r>
            <a:endParaRPr lang="en-US" dirty="0"/>
          </a:p>
        </p:txBody>
      </p:sp>
      <p:sp>
        <p:nvSpPr>
          <p:cNvPr id="3" name="Content Placeholder 2"/>
          <p:cNvSpPr>
            <a:spLocks noGrp="1"/>
          </p:cNvSpPr>
          <p:nvPr>
            <p:ph idx="1"/>
          </p:nvPr>
        </p:nvSpPr>
        <p:spPr>
          <a:xfrm>
            <a:off x="685800" y="990600"/>
            <a:ext cx="7620000" cy="609599"/>
          </a:xfrm>
        </p:spPr>
        <p:txBody>
          <a:bodyPr/>
          <a:lstStyle/>
          <a:p>
            <a:pPr marL="0" indent="0" algn="ctr">
              <a:buNone/>
            </a:pPr>
            <a:r>
              <a:rPr lang="en-US" dirty="0" smtClean="0"/>
              <a:t>http://demo.nuvos.com</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836" y="1685925"/>
            <a:ext cx="6116164" cy="4105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12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Kevin McCarthy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Personal:</a:t>
            </a:r>
          </a:p>
          <a:p>
            <a:r>
              <a:rPr lang="en-US" dirty="0" smtClean="0"/>
              <a:t>Java Developer:  12 years</a:t>
            </a:r>
          </a:p>
          <a:p>
            <a:r>
              <a:rPr lang="en-US" dirty="0" smtClean="0"/>
              <a:t>Architect:  15 years</a:t>
            </a:r>
          </a:p>
          <a:p>
            <a:r>
              <a:rPr lang="en-US" dirty="0" smtClean="0"/>
              <a:t>Executive: CEO/CTO 10 years</a:t>
            </a:r>
          </a:p>
          <a:p>
            <a:pPr marL="0" indent="0">
              <a:buNone/>
            </a:pPr>
            <a:r>
              <a:rPr lang="en-US" dirty="0" smtClean="0"/>
              <a:t>Founder at IntraMeta</a:t>
            </a:r>
          </a:p>
          <a:p>
            <a:r>
              <a:rPr lang="en-US" dirty="0" smtClean="0"/>
              <a:t>maker of </a:t>
            </a:r>
            <a:r>
              <a:rPr lang="en-US" dirty="0" smtClean="0">
                <a:solidFill>
                  <a:srgbClr val="A21984"/>
                </a:solidFill>
              </a:rPr>
              <a:t>nuvos SDK</a:t>
            </a:r>
            <a:endParaRPr lang="en-US" dirty="0">
              <a:solidFill>
                <a:srgbClr val="A21984"/>
              </a:solidFill>
            </a:endParaRPr>
          </a:p>
          <a:p>
            <a:r>
              <a:rPr lang="en-US" dirty="0" smtClean="0"/>
              <a:t>Offices in Denver and San Francisco</a:t>
            </a:r>
          </a:p>
          <a:p>
            <a:r>
              <a:rPr lang="en-US" dirty="0" smtClean="0"/>
              <a:t>Small team of developers</a:t>
            </a:r>
          </a:p>
          <a:p>
            <a:r>
              <a:rPr lang="en-US" dirty="0" smtClean="0"/>
              <a:t>Launching developer program now – sign up!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19201"/>
            <a:ext cx="2306320" cy="2306320"/>
          </a:xfrm>
          <a:prstGeom prst="rect">
            <a:avLst/>
          </a:prstGeom>
          <a:effectLst>
            <a:outerShdw blurRad="50800" dist="50800" dir="2700000" algn="tl" rotWithShape="0">
              <a:prstClr val="black">
                <a:alpha val="40000"/>
              </a:prstClr>
            </a:outerShdw>
          </a:effectLst>
        </p:spPr>
      </p:pic>
    </p:spTree>
    <p:extLst>
      <p:ext uri="{BB962C8B-B14F-4D97-AF65-F5344CB8AC3E}">
        <p14:creationId xmlns:p14="http://schemas.microsoft.com/office/powerpoint/2010/main" val="408717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a:bodyPr>
          <a:lstStyle/>
          <a:p>
            <a:r>
              <a:rPr lang="en-US" dirty="0" smtClean="0"/>
              <a:t>Questions / Answers</a:t>
            </a:r>
            <a:endParaRPr lang="en-US" dirty="0"/>
          </a:p>
        </p:txBody>
      </p:sp>
    </p:spTree>
    <p:extLst>
      <p:ext uri="{BB962C8B-B14F-4D97-AF65-F5344CB8AC3E}">
        <p14:creationId xmlns:p14="http://schemas.microsoft.com/office/powerpoint/2010/main" val="383428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8914119">
            <a:off x="2884540" y="1175134"/>
            <a:ext cx="5030585" cy="958143"/>
          </a:xfrm>
        </p:spPr>
        <p:txBody>
          <a:bodyPr/>
          <a:lstStyle/>
          <a:p>
            <a:r>
              <a:rPr lang="en-US" dirty="0" smtClean="0"/>
              <a:t>Case Study</a:t>
            </a:r>
            <a:endParaRPr lang="en-US" dirty="0"/>
          </a:p>
        </p:txBody>
      </p:sp>
      <p:sp>
        <p:nvSpPr>
          <p:cNvPr id="3" name="Subtitle 2"/>
          <p:cNvSpPr>
            <a:spLocks noGrp="1"/>
          </p:cNvSpPr>
          <p:nvPr>
            <p:ph type="subTitle" idx="1"/>
          </p:nvPr>
        </p:nvSpPr>
        <p:spPr>
          <a:xfrm rot="18904483">
            <a:off x="3342885" y="1910978"/>
            <a:ext cx="5504246" cy="1821652"/>
          </a:xfrm>
        </p:spPr>
        <p:txBody>
          <a:bodyPr>
            <a:noAutofit/>
          </a:bodyPr>
          <a:lstStyle/>
          <a:p>
            <a:pPr marL="342900" indent="-342900">
              <a:buAutoNum type="arabicPeriod"/>
            </a:pPr>
            <a:r>
              <a:rPr lang="en-US" sz="2400" dirty="0" smtClean="0"/>
              <a:t>Use Case:  ThinkTank by GroupSystems</a:t>
            </a:r>
          </a:p>
          <a:p>
            <a:pPr marL="342900" indent="-342900">
              <a:buAutoNum type="arabicPeriod"/>
            </a:pPr>
            <a:r>
              <a:rPr lang="en-US" sz="2400" dirty="0" smtClean="0"/>
              <a:t>Results from the Field</a:t>
            </a:r>
          </a:p>
          <a:p>
            <a:pPr marL="342900" indent="-342900">
              <a:buAutoNum type="arabicPeriod"/>
            </a:pPr>
            <a:r>
              <a:rPr lang="en-US" sz="2400" dirty="0" smtClean="0"/>
              <a:t>Lessons Learned</a:t>
            </a:r>
          </a:p>
        </p:txBody>
      </p:sp>
    </p:spTree>
    <p:extLst>
      <p:ext uri="{BB962C8B-B14F-4D97-AF65-F5344CB8AC3E}">
        <p14:creationId xmlns:p14="http://schemas.microsoft.com/office/powerpoint/2010/main" val="359865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a:t>
            </a:r>
            <a:r>
              <a:rPr lang="en-US" dirty="0" err="1" smtClean="0"/>
              <a:t>ThinkTank</a:t>
            </a:r>
            <a:r>
              <a:rPr lang="en-US" dirty="0" smtClean="0"/>
              <a:t> by GroupSystems</a:t>
            </a:r>
            <a:endParaRPr lang="en-US" dirty="0"/>
          </a:p>
        </p:txBody>
      </p:sp>
      <p:sp>
        <p:nvSpPr>
          <p:cNvPr id="3" name="Content Placeholder 2"/>
          <p:cNvSpPr>
            <a:spLocks noGrp="1"/>
          </p:cNvSpPr>
          <p:nvPr>
            <p:ph idx="1"/>
          </p:nvPr>
        </p:nvSpPr>
        <p:spPr>
          <a:xfrm>
            <a:off x="609600" y="990602"/>
            <a:ext cx="8001000" cy="4648199"/>
          </a:xfrm>
        </p:spPr>
        <p:txBody>
          <a:bodyPr>
            <a:normAutofit fontScale="92500" lnSpcReduction="10000"/>
          </a:bodyPr>
          <a:lstStyle/>
          <a:p>
            <a:pPr marL="0" indent="0">
              <a:buNone/>
            </a:pPr>
            <a:r>
              <a:rPr lang="en-US" dirty="0" smtClean="0"/>
              <a:t>Real-time collaboration tool</a:t>
            </a:r>
          </a:p>
          <a:p>
            <a:pPr marL="457200" lvl="1" indent="0">
              <a:buNone/>
            </a:pPr>
            <a:r>
              <a:rPr lang="en-US" dirty="0" smtClean="0"/>
              <a:t>Brainstorm, discuss, rank, vote, comment, …</a:t>
            </a:r>
          </a:p>
          <a:p>
            <a:pPr marL="457200" lvl="1" indent="0">
              <a:buNone/>
            </a:pPr>
            <a:r>
              <a:rPr lang="en-US" dirty="0" smtClean="0"/>
              <a:t>Risk Assessment, Strategic Planning, Six Sigma, Ideation</a:t>
            </a:r>
          </a:p>
          <a:p>
            <a:pPr marL="457200" lvl="1" indent="0">
              <a:buNone/>
            </a:pPr>
            <a:r>
              <a:rPr lang="en-US" dirty="0" smtClean="0"/>
              <a:t>Single location or many locations</a:t>
            </a:r>
          </a:p>
          <a:p>
            <a:pPr marL="457200" lvl="1" indent="0">
              <a:buNone/>
            </a:pPr>
            <a:r>
              <a:rPr lang="en-US" dirty="0" smtClean="0"/>
              <a:t>Same time or self-led</a:t>
            </a:r>
          </a:p>
          <a:p>
            <a:pPr marL="0" indent="0">
              <a:buNone/>
            </a:pPr>
            <a:r>
              <a:rPr lang="en-US" dirty="0" smtClean="0"/>
              <a:t>Top Consulting Firms</a:t>
            </a:r>
          </a:p>
          <a:p>
            <a:pPr marL="457200" lvl="1" indent="0">
              <a:buNone/>
            </a:pPr>
            <a:r>
              <a:rPr lang="en-US" dirty="0" smtClean="0"/>
              <a:t>Deloitte, Accenture, </a:t>
            </a:r>
          </a:p>
          <a:p>
            <a:pPr marL="457200" lvl="1" indent="0">
              <a:buNone/>
            </a:pPr>
            <a:r>
              <a:rPr lang="en-US" dirty="0" smtClean="0"/>
              <a:t>PwC, E&amp;Y, Bain, …</a:t>
            </a:r>
          </a:p>
          <a:p>
            <a:pPr marL="0" indent="0">
              <a:buNone/>
            </a:pPr>
            <a:r>
              <a:rPr lang="en-US" dirty="0" smtClean="0"/>
              <a:t>Top Enterprise</a:t>
            </a:r>
          </a:p>
          <a:p>
            <a:pPr marL="457200" lvl="1" indent="0">
              <a:buNone/>
            </a:pPr>
            <a:r>
              <a:rPr lang="en-US" dirty="0" smtClean="0"/>
              <a:t>Chevron, Wal-Mart, </a:t>
            </a:r>
          </a:p>
          <a:p>
            <a:pPr marL="457200" lvl="1" indent="0">
              <a:buNone/>
            </a:pPr>
            <a:r>
              <a:rPr lang="en-US" dirty="0" smtClean="0"/>
              <a:t>P&amp;G, Merck,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076" y="3151531"/>
            <a:ext cx="4409524" cy="2485715"/>
          </a:xfrm>
          <a:prstGeom prst="rect">
            <a:avLst/>
          </a:prstGeom>
          <a:effectLst>
            <a:outerShdw blurRad="50800" dist="50800" dir="2700000" algn="tl" rotWithShape="0">
              <a:prstClr val="black">
                <a:alpha val="40000"/>
              </a:prstClr>
            </a:outerShdw>
          </a:effectLst>
        </p:spPr>
      </p:pic>
    </p:spTree>
    <p:extLst>
      <p:ext uri="{BB962C8B-B14F-4D97-AF65-F5344CB8AC3E}">
        <p14:creationId xmlns:p14="http://schemas.microsoft.com/office/powerpoint/2010/main" val="233209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77200" cy="4495800"/>
          </a:xfrm>
        </p:spPr>
        <p:txBody>
          <a:bodyPr>
            <a:normAutofit fontScale="92500"/>
          </a:bodyPr>
          <a:lstStyle/>
          <a:p>
            <a:r>
              <a:rPr lang="en-US" dirty="0" smtClean="0"/>
              <a:t>Real-time communication (push)</a:t>
            </a:r>
          </a:p>
          <a:p>
            <a:r>
              <a:rPr lang="en-US" dirty="0" smtClean="0"/>
              <a:t>Low bandwidth</a:t>
            </a:r>
          </a:p>
          <a:p>
            <a:r>
              <a:rPr lang="en-US" dirty="0" smtClean="0"/>
              <a:t>Works on bad networks (latency, loss, congestion)</a:t>
            </a:r>
          </a:p>
          <a:p>
            <a:r>
              <a:rPr lang="en-US" dirty="0" smtClean="0"/>
              <a:t>Works offline with seamless data sync</a:t>
            </a:r>
          </a:p>
          <a:p>
            <a:r>
              <a:rPr lang="en-US" dirty="0" smtClean="0"/>
              <a:t>Leverage existing Java code and developers</a:t>
            </a:r>
          </a:p>
          <a:p>
            <a:r>
              <a:rPr lang="en-US" dirty="0" smtClean="0"/>
              <a:t>Works in desktop browser (IE7+) and tablet (iPad+)</a:t>
            </a:r>
          </a:p>
          <a:p>
            <a:r>
              <a:rPr lang="en-US" dirty="0"/>
              <a:t>Must be enterprise acceptable (client + server)</a:t>
            </a:r>
          </a:p>
          <a:p>
            <a:r>
              <a:rPr lang="en-US" dirty="0"/>
              <a:t>Run in the cloud or on customer equipment</a:t>
            </a:r>
          </a:p>
          <a:p>
            <a:r>
              <a:rPr lang="en-US" dirty="0"/>
              <a:t>No leader </a:t>
            </a:r>
            <a:r>
              <a:rPr lang="en-US" dirty="0" smtClean="0"/>
              <a:t>fails</a:t>
            </a:r>
            <a:endParaRPr lang="en-US" dirty="0"/>
          </a:p>
        </p:txBody>
      </p:sp>
      <p:sp>
        <p:nvSpPr>
          <p:cNvPr id="2" name="Title 1"/>
          <p:cNvSpPr>
            <a:spLocks noGrp="1"/>
          </p:cNvSpPr>
          <p:nvPr>
            <p:ph type="title"/>
          </p:nvPr>
        </p:nvSpPr>
        <p:spPr/>
        <p:txBody>
          <a:bodyPr>
            <a:normAutofit/>
          </a:bodyPr>
          <a:lstStyle/>
          <a:p>
            <a:r>
              <a:rPr lang="en-US" dirty="0" smtClean="0"/>
              <a:t>Requirements</a:t>
            </a:r>
            <a:endParaRPr lang="en-US" dirty="0"/>
          </a:p>
        </p:txBody>
      </p:sp>
    </p:spTree>
    <p:extLst>
      <p:ext uri="{BB962C8B-B14F-4D97-AF65-F5344CB8AC3E}">
        <p14:creationId xmlns:p14="http://schemas.microsoft.com/office/powerpoint/2010/main" val="369276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8914119">
            <a:off x="3068186" y="1728023"/>
            <a:ext cx="5815769" cy="1153812"/>
          </a:xfrm>
        </p:spPr>
        <p:txBody>
          <a:bodyPr/>
          <a:lstStyle/>
          <a:p>
            <a:r>
              <a:rPr lang="en-US" dirty="0" smtClean="0"/>
              <a:t>Implementation</a:t>
            </a:r>
            <a:endParaRPr lang="en-US" dirty="0"/>
          </a:p>
        </p:txBody>
      </p:sp>
      <p:sp>
        <p:nvSpPr>
          <p:cNvPr id="3" name="Subtitle 2"/>
          <p:cNvSpPr>
            <a:spLocks noGrp="1"/>
          </p:cNvSpPr>
          <p:nvPr>
            <p:ph type="subTitle" idx="1"/>
          </p:nvPr>
        </p:nvSpPr>
        <p:spPr/>
        <p:txBody>
          <a:bodyPr>
            <a:normAutofit/>
          </a:bodyPr>
          <a:lstStyle/>
          <a:p>
            <a:r>
              <a:rPr lang="en-US" dirty="0" smtClean="0"/>
              <a:t>Case Study: </a:t>
            </a:r>
            <a:r>
              <a:rPr lang="en-US" dirty="0" err="1" smtClean="0"/>
              <a:t>ThinkTank</a:t>
            </a:r>
            <a:endParaRPr lang="en-US" dirty="0"/>
          </a:p>
        </p:txBody>
      </p:sp>
    </p:spTree>
    <p:extLst>
      <p:ext uri="{BB962C8B-B14F-4D97-AF65-F5344CB8AC3E}">
        <p14:creationId xmlns:p14="http://schemas.microsoft.com/office/powerpoint/2010/main" val="1647906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for </a:t>
            </a:r>
            <a:r>
              <a:rPr lang="en-US" dirty="0" err="1" smtClean="0"/>
              <a:t>ThinkTank</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Client-side </a:t>
            </a:r>
            <a:r>
              <a:rPr lang="en-US" dirty="0" smtClean="0"/>
              <a:t>MVC framework, local data</a:t>
            </a:r>
          </a:p>
          <a:p>
            <a:pPr marL="514350" indent="-514350">
              <a:buAutoNum type="arabicPeriod" startAt="2"/>
            </a:pPr>
            <a:r>
              <a:rPr lang="en-US" dirty="0" smtClean="0"/>
              <a:t>Server-side object store and journals</a:t>
            </a:r>
          </a:p>
          <a:p>
            <a:pPr marL="514350" indent="-514350">
              <a:buAutoNum type="arabicPeriod" startAt="2"/>
            </a:pPr>
            <a:r>
              <a:rPr lang="en-US" dirty="0" smtClean="0"/>
              <a:t>Guaranteed Delivery Message Bus (Comet)</a:t>
            </a:r>
          </a:p>
          <a:p>
            <a:pPr marL="514350" indent="-514350">
              <a:buAutoNum type="arabicPeriod" startAt="2"/>
            </a:pPr>
            <a:r>
              <a:rPr lang="en-US" dirty="0" smtClean="0"/>
              <a:t>GWT/DHTML User Interface</a:t>
            </a:r>
            <a:endParaRPr lang="en-US" dirty="0"/>
          </a:p>
        </p:txBody>
      </p:sp>
    </p:spTree>
    <p:extLst>
      <p:ext uri="{BB962C8B-B14F-4D97-AF65-F5344CB8AC3E}">
        <p14:creationId xmlns:p14="http://schemas.microsoft.com/office/powerpoint/2010/main" val="3120814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Message Bus</a:t>
            </a:r>
            <a:endParaRPr lang="en-US" dirty="0"/>
          </a:p>
        </p:txBody>
      </p:sp>
      <p:sp>
        <p:nvSpPr>
          <p:cNvPr id="3" name="Content Placeholder 2"/>
          <p:cNvSpPr>
            <a:spLocks noGrp="1"/>
          </p:cNvSpPr>
          <p:nvPr>
            <p:ph idx="1"/>
          </p:nvPr>
        </p:nvSpPr>
        <p:spPr/>
        <p:txBody>
          <a:bodyPr/>
          <a:lstStyle/>
          <a:p>
            <a:pPr marL="0" indent="0">
              <a:buNone/>
            </a:pPr>
            <a:r>
              <a:rPr lang="en-US" dirty="0" smtClean="0"/>
              <a:t>Message Queuing</a:t>
            </a:r>
          </a:p>
          <a:p>
            <a:pPr marL="0" indent="0">
              <a:buNone/>
            </a:pPr>
            <a:r>
              <a:rPr lang="en-US" dirty="0" smtClean="0"/>
              <a:t>Guaranteed Message Delivery</a:t>
            </a:r>
          </a:p>
          <a:p>
            <a:pPr marL="0" indent="0">
              <a:buNone/>
            </a:pPr>
            <a:r>
              <a:rPr lang="en-US" dirty="0" smtClean="0"/>
              <a:t>Server Migration / Failover</a:t>
            </a:r>
          </a:p>
          <a:p>
            <a:pPr marL="0" indent="0">
              <a:buNone/>
            </a:pPr>
            <a:r>
              <a:rPr lang="en-US" dirty="0" smtClean="0"/>
              <a:t>Message Handlers (logic)</a:t>
            </a:r>
          </a:p>
          <a:p>
            <a:pPr marL="0" indent="0">
              <a:buNone/>
            </a:pPr>
            <a:r>
              <a:rPr lang="en-US" dirty="0" smtClean="0"/>
              <a:t>RPC Framework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525" y="1762125"/>
            <a:ext cx="3571875" cy="3571875"/>
          </a:xfrm>
          <a:prstGeom prst="rect">
            <a:avLst/>
          </a:prstGeom>
        </p:spPr>
      </p:pic>
    </p:spTree>
    <p:extLst>
      <p:ext uri="{BB962C8B-B14F-4D97-AF65-F5344CB8AC3E}">
        <p14:creationId xmlns:p14="http://schemas.microsoft.com/office/powerpoint/2010/main" val="1686135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nuvos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nuvosPresentation</Template>
  <TotalTime>2098</TotalTime>
  <Words>1470</Words>
  <Application>Microsoft Office PowerPoint</Application>
  <PresentationFormat>On-screen Show (4:3)</PresentationFormat>
  <Paragraphs>270</Paragraphs>
  <Slides>30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Arial</vt:lpstr>
      <vt:lpstr>Calibri</vt:lpstr>
      <vt:lpstr>Amelia Basic Regular</vt:lpstr>
      <vt:lpstr>Wingdings</vt:lpstr>
      <vt:lpstr>Lato</vt:lpstr>
      <vt:lpstr>nuvosPresentation</vt:lpstr>
      <vt:lpstr>Custom Design</vt:lpstr>
      <vt:lpstr>1_Custom Design</vt:lpstr>
      <vt:lpstr>nuvos:  the Universal SDK</vt:lpstr>
      <vt:lpstr>Session Content</vt:lpstr>
      <vt:lpstr>About Kevin McCarthy</vt:lpstr>
      <vt:lpstr>Case Study</vt:lpstr>
      <vt:lpstr>Case Study: ThinkTank by GroupSystems</vt:lpstr>
      <vt:lpstr>Requirements</vt:lpstr>
      <vt:lpstr>Implementation</vt:lpstr>
      <vt:lpstr>Architecture for ThinkTank</vt:lpstr>
      <vt:lpstr>Message Bus</vt:lpstr>
      <vt:lpstr>GWT</vt:lpstr>
      <vt:lpstr>Architecture Overview</vt:lpstr>
      <vt:lpstr>Success:  New Features</vt:lpstr>
      <vt:lpstr>Success:  Testimonial</vt:lpstr>
      <vt:lpstr>Success:  Enterprise Acceptance</vt:lpstr>
      <vt:lpstr>Remaining Challenges</vt:lpstr>
      <vt:lpstr>Browser Challenges</vt:lpstr>
      <vt:lpstr>Enterprise Challenges</vt:lpstr>
      <vt:lpstr>Human Resource Challenges</vt:lpstr>
      <vt:lpstr>User Experience Challenges</vt:lpstr>
      <vt:lpstr>Problem Solving</vt:lpstr>
      <vt:lpstr>Build on what worked well</vt:lpstr>
      <vt:lpstr>Improve Development Environment</vt:lpstr>
      <vt:lpstr>Improve User Experience</vt:lpstr>
      <vt:lpstr>Improve Service Integration</vt:lpstr>
      <vt:lpstr>Improve Operations Support</vt:lpstr>
      <vt:lpstr>Improve API coverage</vt:lpstr>
      <vt:lpstr>Improve Distribution</vt:lpstr>
      <vt:lpstr>Solution Overview</vt:lpstr>
      <vt:lpstr>Product 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McCarthy</dc:creator>
  <cp:lastModifiedBy>Kevin McCarthy</cp:lastModifiedBy>
  <cp:revision>96</cp:revision>
  <dcterms:created xsi:type="dcterms:W3CDTF">2013-09-07T02:49:55Z</dcterms:created>
  <dcterms:modified xsi:type="dcterms:W3CDTF">2013-11-09T17:39:56Z</dcterms:modified>
</cp:coreProperties>
</file>