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7" r:id="rId6"/>
    <p:sldId id="260" r:id="rId7"/>
    <p:sldId id="261" r:id="rId8"/>
    <p:sldId id="262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C1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42" autoAdjust="0"/>
  </p:normalViewPr>
  <p:slideViewPr>
    <p:cSldViewPr snapToGrid="0">
      <p:cViewPr varScale="1">
        <p:scale>
          <a:sx n="102" d="100"/>
          <a:sy n="102" d="100"/>
        </p:scale>
        <p:origin x="18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F3C8-D35A-4A52-83FE-CD92CDFEE273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28D92-50A7-4DC9-B3F3-940CE2E40A2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77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¿Trabajan APIs a diario o estudian/poco contacto?</a:t>
            </a:r>
          </a:p>
          <a:p>
            <a:r>
              <a:rPr lang="es-ES" dirty="0"/>
              <a:t>¿Usan token para autenticar?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271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Interfaz: JWE, JWS. -&gt;</a:t>
            </a:r>
          </a:p>
          <a:p>
            <a:r>
              <a:rPr lang="es-ES" dirty="0" err="1"/>
              <a:t>Claims</a:t>
            </a:r>
            <a:r>
              <a:rPr lang="es-ES" dirty="0"/>
              <a:t> públicos: URI URN. </a:t>
            </a:r>
          </a:p>
          <a:p>
            <a:r>
              <a:rPr lang="es-ES" dirty="0" err="1"/>
              <a:t>Claims</a:t>
            </a:r>
            <a:r>
              <a:rPr lang="es-ES" dirty="0"/>
              <a:t> privados.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87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990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933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892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28D92-50A7-4DC9-B3F3-940CE2E40A26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565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873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19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079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540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226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0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06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94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58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30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7B3B-0B04-40C8-9C01-44ED03309DC5}" type="datetimeFigureOut">
              <a:rPr lang="es-GT" smtClean="0"/>
              <a:t>04/11/2017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6A66-1E89-42D2-94AA-D8BC25D0443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113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EDB5-7D03-40B6-9D3D-09197F17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2539"/>
            <a:ext cx="7772400" cy="2387600"/>
          </a:xfrm>
        </p:spPr>
        <p:txBody>
          <a:bodyPr>
            <a:normAutofit/>
          </a:bodyPr>
          <a:lstStyle/>
          <a:p>
            <a:r>
              <a:rPr lang="es-GT" b="1" dirty="0">
                <a:solidFill>
                  <a:srgbClr val="FC1C5C"/>
                </a:solidFill>
              </a:rPr>
              <a:t>APIs más seguras con JWT e interceptores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E142C-78AD-4FB4-B90C-7C69DE35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9578"/>
            <a:ext cx="6858000" cy="908222"/>
          </a:xfrm>
        </p:spPr>
        <p:txBody>
          <a:bodyPr/>
          <a:lstStyle/>
          <a:p>
            <a:r>
              <a:rPr lang="es-ES" dirty="0">
                <a:solidFill>
                  <a:srgbClr val="006699"/>
                </a:solidFill>
              </a:rPr>
              <a:t>(o filtros)</a:t>
            </a:r>
            <a:endParaRPr lang="es-GT" dirty="0">
              <a:solidFill>
                <a:srgbClr val="0066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A433-7E99-451B-9CC3-CE6388216123}"/>
              </a:ext>
            </a:extLst>
          </p:cNvPr>
          <p:cNvSpPr txBox="1"/>
          <p:nvPr/>
        </p:nvSpPr>
        <p:spPr>
          <a:xfrm>
            <a:off x="4662616" y="6343135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Victor López Hernández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7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7868C7-734B-4BBA-B907-1BA969D58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69" b="9251"/>
          <a:stretch/>
        </p:blipFill>
        <p:spPr>
          <a:xfrm>
            <a:off x="3479292" y="10"/>
            <a:ext cx="5664708" cy="622380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38601" cy="1676603"/>
          </a:xfrm>
        </p:spPr>
        <p:txBody>
          <a:bodyPr>
            <a:normAutofit/>
          </a:bodyPr>
          <a:lstStyle/>
          <a:p>
            <a:r>
              <a:rPr lang="es-ES" sz="3700" dirty="0">
                <a:solidFill>
                  <a:srgbClr val="FC1C5C"/>
                </a:solidFill>
              </a:rPr>
              <a:t>¿</a:t>
            </a:r>
            <a:r>
              <a:rPr lang="es-ES" sz="3700" b="1" dirty="0">
                <a:solidFill>
                  <a:schemeClr val="accent4">
                    <a:lumMod val="75000"/>
                  </a:schemeClr>
                </a:solidFill>
              </a:rPr>
              <a:t>Filtro </a:t>
            </a:r>
            <a:r>
              <a:rPr lang="es-ES" sz="3700" dirty="0">
                <a:solidFill>
                  <a:srgbClr val="FC1C5C"/>
                </a:solidFill>
              </a:rPr>
              <a:t>o </a:t>
            </a:r>
            <a:r>
              <a:rPr lang="es-ES" sz="3700" b="1" dirty="0">
                <a:solidFill>
                  <a:schemeClr val="accent6">
                    <a:lumMod val="75000"/>
                  </a:schemeClr>
                </a:solidFill>
              </a:rPr>
              <a:t>Interceptor</a:t>
            </a:r>
            <a:r>
              <a:rPr lang="es-ES" sz="3700" dirty="0">
                <a:solidFill>
                  <a:srgbClr val="FC1C5C"/>
                </a:solidFill>
              </a:rPr>
              <a:t>?</a:t>
            </a:r>
            <a:endParaRPr lang="es-GT" sz="3700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0"/>
            <a:ext cx="273859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006699"/>
                </a:solidFill>
              </a:rPr>
              <a:t>Los filtros manipularán los </a:t>
            </a:r>
            <a:r>
              <a:rPr lang="es-ES" sz="2400" dirty="0" err="1">
                <a:solidFill>
                  <a:srgbClr val="006699"/>
                </a:solidFill>
              </a:rPr>
              <a:t>headers</a:t>
            </a:r>
            <a:r>
              <a:rPr lang="es-ES" sz="2400" dirty="0">
                <a:solidFill>
                  <a:srgbClr val="006699"/>
                </a:solidFill>
              </a:rPr>
              <a:t> del </a:t>
            </a:r>
            <a:r>
              <a:rPr lang="es-ES" sz="2400" dirty="0" err="1">
                <a:solidFill>
                  <a:srgbClr val="006699"/>
                </a:solidFill>
              </a:rPr>
              <a:t>request</a:t>
            </a:r>
            <a:r>
              <a:rPr lang="es-ES" sz="2400" dirty="0">
                <a:solidFill>
                  <a:srgbClr val="006699"/>
                </a:solidFill>
              </a:rPr>
              <a:t>, mientras que los interceptores manipular el </a:t>
            </a:r>
            <a:r>
              <a:rPr lang="es-ES" sz="2400" dirty="0" err="1">
                <a:solidFill>
                  <a:srgbClr val="006699"/>
                </a:solidFill>
              </a:rPr>
              <a:t>body</a:t>
            </a:r>
            <a:r>
              <a:rPr lang="es-ES" sz="2400" dirty="0">
                <a:solidFill>
                  <a:srgbClr val="006699"/>
                </a:solidFill>
              </a:rPr>
              <a:t> del </a:t>
            </a:r>
            <a:r>
              <a:rPr lang="es-ES" sz="2400" dirty="0" err="1">
                <a:solidFill>
                  <a:srgbClr val="006699"/>
                </a:solidFill>
              </a:rPr>
              <a:t>request</a:t>
            </a:r>
            <a:r>
              <a:rPr lang="es-ES" sz="2400" dirty="0">
                <a:solidFill>
                  <a:srgbClr val="006699"/>
                </a:solidFill>
              </a:rPr>
              <a:t>.</a:t>
            </a:r>
            <a:endParaRPr lang="es-GT" sz="2400" dirty="0">
              <a:solidFill>
                <a:srgbClr val="006699"/>
              </a:solidFill>
            </a:endParaRPr>
          </a:p>
          <a:p>
            <a:pPr lvl="1"/>
            <a:endParaRPr lang="es-GT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498A0-8640-4E59-B53E-25D8BACE6898}"/>
              </a:ext>
            </a:extLst>
          </p:cNvPr>
          <p:cNvSpPr/>
          <p:nvPr/>
        </p:nvSpPr>
        <p:spPr>
          <a:xfrm>
            <a:off x="3596727" y="241957"/>
            <a:ext cx="5486400" cy="451857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29E44-4130-4BEE-AF72-13FCB4E7F7B1}"/>
              </a:ext>
            </a:extLst>
          </p:cNvPr>
          <p:cNvSpPr/>
          <p:nvPr/>
        </p:nvSpPr>
        <p:spPr>
          <a:xfrm>
            <a:off x="3596727" y="4760536"/>
            <a:ext cx="5486400" cy="135746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252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EDB5-7D03-40B6-9D3D-09197F17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2539"/>
            <a:ext cx="7772400" cy="1880793"/>
          </a:xfrm>
        </p:spPr>
        <p:txBody>
          <a:bodyPr>
            <a:normAutofit/>
          </a:bodyPr>
          <a:lstStyle/>
          <a:p>
            <a:r>
              <a:rPr lang="es-GT" b="1" dirty="0">
                <a:solidFill>
                  <a:srgbClr val="FC1C5C"/>
                </a:solidFill>
              </a:rPr>
              <a:t>DEMO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E142C-78AD-4FB4-B90C-7C69DE35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9578"/>
            <a:ext cx="6858000" cy="908222"/>
          </a:xfrm>
        </p:spPr>
        <p:txBody>
          <a:bodyPr/>
          <a:lstStyle/>
          <a:p>
            <a:endParaRPr lang="es-GT" dirty="0">
              <a:solidFill>
                <a:srgbClr val="0066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A433-7E99-451B-9CC3-CE6388216123}"/>
              </a:ext>
            </a:extLst>
          </p:cNvPr>
          <p:cNvSpPr txBox="1"/>
          <p:nvPr/>
        </p:nvSpPr>
        <p:spPr>
          <a:xfrm>
            <a:off x="4662616" y="6343135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Victor López Hernández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whois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6699"/>
                </a:solidFill>
              </a:rPr>
              <a:t>Estudiante de ingeniería en ciencias y sistemas en la USAC.</a:t>
            </a:r>
          </a:p>
          <a:p>
            <a:r>
              <a:rPr lang="es-ES" dirty="0">
                <a:solidFill>
                  <a:srgbClr val="006699"/>
                </a:solidFill>
              </a:rPr>
              <a:t>Ganador del primer lugar del premio universitario ESET 2014.</a:t>
            </a:r>
          </a:p>
          <a:p>
            <a:r>
              <a:rPr lang="es-ES" dirty="0">
                <a:solidFill>
                  <a:srgbClr val="006699"/>
                </a:solidFill>
              </a:rPr>
              <a:t>Tres años de experiencia en Java aplicado a proyectos bancarios (Struts 2, Play Framework, Jersey)</a:t>
            </a:r>
          </a:p>
          <a:p>
            <a:r>
              <a:rPr lang="es-ES" dirty="0">
                <a:solidFill>
                  <a:srgbClr val="006699"/>
                </a:solidFill>
              </a:rPr>
              <a:t>Conferencista en múltiples ocasiones en USAC sobre temas de seguridad informática y Java Day.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93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Agenda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6699"/>
                </a:solidFill>
              </a:rPr>
              <a:t>Tokens JWT</a:t>
            </a:r>
          </a:p>
          <a:p>
            <a:r>
              <a:rPr lang="es-ES" dirty="0">
                <a:solidFill>
                  <a:srgbClr val="006699"/>
                </a:solidFill>
              </a:rPr>
              <a:t>Interceptores</a:t>
            </a:r>
          </a:p>
          <a:p>
            <a:r>
              <a:rPr lang="es-ES" dirty="0">
                <a:solidFill>
                  <a:srgbClr val="006699"/>
                </a:solidFill>
              </a:rPr>
              <a:t>Filtros</a:t>
            </a:r>
          </a:p>
          <a:p>
            <a:r>
              <a:rPr lang="es-ES" dirty="0">
                <a:solidFill>
                  <a:srgbClr val="006699"/>
                </a:solidFill>
              </a:rPr>
              <a:t>Demo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662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Importa porque: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>
                <a:solidFill>
                  <a:srgbClr val="006699"/>
                </a:solidFill>
              </a:rPr>
              <a:t>Crecimiento del uso de APIs REST.</a:t>
            </a:r>
          </a:p>
          <a:p>
            <a:pPr lvl="1"/>
            <a:r>
              <a:rPr lang="es-ES" sz="2800" dirty="0">
                <a:solidFill>
                  <a:srgbClr val="006699"/>
                </a:solidFill>
              </a:rPr>
              <a:t>Mala implementación </a:t>
            </a:r>
          </a:p>
          <a:p>
            <a:pPr lvl="2"/>
            <a:r>
              <a:rPr lang="es-ES" sz="2400" dirty="0">
                <a:solidFill>
                  <a:srgbClr val="006699"/>
                </a:solidFill>
              </a:rPr>
              <a:t>Mal uso de los verbos HTTP</a:t>
            </a:r>
          </a:p>
          <a:p>
            <a:pPr lvl="1"/>
            <a:r>
              <a:rPr lang="es-ES" sz="2800" dirty="0">
                <a:solidFill>
                  <a:srgbClr val="006699"/>
                </a:solidFill>
              </a:rPr>
              <a:t>Implementación mejorable</a:t>
            </a:r>
          </a:p>
          <a:p>
            <a:pPr lvl="2"/>
            <a:r>
              <a:rPr lang="es-ES" sz="2400" dirty="0">
                <a:solidFill>
                  <a:srgbClr val="006699"/>
                </a:solidFill>
              </a:rPr>
              <a:t>Estandarización de las respuestas</a:t>
            </a:r>
          </a:p>
          <a:p>
            <a:pPr lvl="2"/>
            <a:r>
              <a:rPr lang="es-ES" sz="2400" dirty="0">
                <a:solidFill>
                  <a:srgbClr val="006699"/>
                </a:solidFill>
              </a:rPr>
              <a:t>¿Qué tan segura es mi API?</a:t>
            </a:r>
            <a:endParaRPr lang="es-GT" sz="2400" dirty="0">
              <a:solidFill>
                <a:srgbClr val="006699"/>
              </a:solidFill>
            </a:endParaRPr>
          </a:p>
          <a:p>
            <a:pPr lvl="3"/>
            <a:r>
              <a:rPr lang="es-ES" sz="2000" dirty="0">
                <a:solidFill>
                  <a:srgbClr val="006699"/>
                </a:solidFill>
              </a:rPr>
              <a:t>A</a:t>
            </a:r>
            <a:r>
              <a:rPr lang="es-GT" sz="2000" dirty="0">
                <a:solidFill>
                  <a:srgbClr val="006699"/>
                </a:solidFill>
              </a:rPr>
              <a:t>utenticación</a:t>
            </a:r>
          </a:p>
        </p:txBody>
      </p:sp>
    </p:spTree>
    <p:extLst>
      <p:ext uri="{BB962C8B-B14F-4D97-AF65-F5344CB8AC3E}">
        <p14:creationId xmlns:p14="http://schemas.microsoft.com/office/powerpoint/2010/main" val="356014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43EC847-D9C5-4EBF-AD21-912F456D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91" y="1509711"/>
            <a:ext cx="5269380" cy="46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¿Qué es JWT?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rgbClr val="006699"/>
                </a:solidFill>
              </a:rPr>
              <a:t>JSON Web Token</a:t>
            </a:r>
          </a:p>
          <a:p>
            <a:r>
              <a:rPr lang="es-GT" dirty="0">
                <a:solidFill>
                  <a:srgbClr val="006699"/>
                </a:solidFill>
              </a:rPr>
              <a:t>Está firmado y además puede ser encriptado.</a:t>
            </a:r>
            <a:endParaRPr lang="es-GT" sz="3200" dirty="0">
              <a:solidFill>
                <a:srgbClr val="006699"/>
              </a:solidFill>
            </a:endParaRPr>
          </a:p>
        </p:txBody>
      </p:sp>
      <p:pic>
        <p:nvPicPr>
          <p:cNvPr id="4" name="Picture 2" descr="JSON web token example in laravel and angularjs">
            <a:extLst>
              <a:ext uri="{FF2B5EF4-FFF2-40B4-BE49-F238E27FC236}">
                <a16:creationId xmlns:a16="http://schemas.microsoft.com/office/drawing/2014/main" id="{8DB4B0F5-7C76-40E6-81E5-D94B2B541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9" b="12139"/>
          <a:stretch/>
        </p:blipFill>
        <p:spPr bwMode="auto">
          <a:xfrm>
            <a:off x="857479" y="3182439"/>
            <a:ext cx="7657871" cy="24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4B3CE6-E72D-4616-B786-DBC1436C1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"/>
          <a:stretch/>
        </p:blipFill>
        <p:spPr>
          <a:xfrm>
            <a:off x="98432" y="0"/>
            <a:ext cx="8858501" cy="62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358129" cy="1325563"/>
          </a:xfrm>
        </p:spPr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¿Qué son interceptores?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rgbClr val="006699"/>
                </a:solidFill>
              </a:rPr>
              <a:t>Realizan alguna acción antes de que un método sea ejecutado.</a:t>
            </a:r>
          </a:p>
          <a:p>
            <a:r>
              <a:rPr lang="es-ES" dirty="0">
                <a:solidFill>
                  <a:srgbClr val="006699"/>
                </a:solidFill>
              </a:rPr>
              <a:t>Manipulan input y output </a:t>
            </a:r>
            <a:r>
              <a:rPr lang="es-ES" dirty="0" err="1">
                <a:solidFill>
                  <a:srgbClr val="006699"/>
                </a:solidFill>
              </a:rPr>
              <a:t>streams</a:t>
            </a:r>
            <a:r>
              <a:rPr lang="es-ES" dirty="0">
                <a:solidFill>
                  <a:srgbClr val="006699"/>
                </a:solidFill>
              </a:rPr>
              <a:t>.</a:t>
            </a:r>
            <a:endParaRPr lang="es-GT" dirty="0">
              <a:solidFill>
                <a:srgbClr val="006699"/>
              </a:solidFill>
            </a:endParaRPr>
          </a:p>
          <a:p>
            <a:pPr lvl="1"/>
            <a:r>
              <a:rPr lang="es-GT" dirty="0" err="1">
                <a:solidFill>
                  <a:srgbClr val="006699"/>
                </a:solidFill>
              </a:rPr>
              <a:t>ReaderInterceptor</a:t>
            </a:r>
            <a:endParaRPr lang="es-GT" dirty="0">
              <a:solidFill>
                <a:srgbClr val="006699"/>
              </a:solidFill>
            </a:endParaRPr>
          </a:p>
          <a:p>
            <a:pPr lvl="1"/>
            <a:r>
              <a:rPr lang="es-GT" dirty="0" err="1">
                <a:solidFill>
                  <a:srgbClr val="006699"/>
                </a:solidFill>
              </a:rPr>
              <a:t>WriterInterceptor</a:t>
            </a:r>
            <a:r>
              <a:rPr lang="es-GT" dirty="0">
                <a:solidFill>
                  <a:srgbClr val="006699"/>
                </a:solidFill>
              </a:rPr>
              <a:t> </a:t>
            </a:r>
          </a:p>
          <a:p>
            <a:pPr lvl="1"/>
            <a:endParaRPr lang="es-GT" sz="28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B2F-E8DB-4610-97CF-889485F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358129" cy="1325563"/>
          </a:xfrm>
        </p:spPr>
        <p:txBody>
          <a:bodyPr/>
          <a:lstStyle/>
          <a:p>
            <a:r>
              <a:rPr lang="es-ES" dirty="0">
                <a:solidFill>
                  <a:srgbClr val="FC1C5C"/>
                </a:solidFill>
              </a:rPr>
              <a:t>¿Qué son Filtros?</a:t>
            </a:r>
            <a:endParaRPr lang="es-GT" dirty="0">
              <a:solidFill>
                <a:srgbClr val="FC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813-9CDE-4ACE-A117-533CB59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rgbClr val="006699"/>
                </a:solidFill>
              </a:rPr>
              <a:t>Realizan alguna acción previa al igual que un </a:t>
            </a:r>
            <a:r>
              <a:rPr lang="es-GT" dirty="0" err="1">
                <a:solidFill>
                  <a:srgbClr val="006699"/>
                </a:solidFill>
              </a:rPr>
              <a:t>inteceptor</a:t>
            </a:r>
            <a:r>
              <a:rPr lang="es-GT" dirty="0">
                <a:solidFill>
                  <a:srgbClr val="006699"/>
                </a:solidFill>
              </a:rPr>
              <a:t>, pero solo existe dentro del contexto de un </a:t>
            </a:r>
            <a:r>
              <a:rPr lang="es-GT" dirty="0" err="1">
                <a:solidFill>
                  <a:srgbClr val="006699"/>
                </a:solidFill>
              </a:rPr>
              <a:t>servlet</a:t>
            </a:r>
            <a:r>
              <a:rPr lang="es-GT" dirty="0">
                <a:solidFill>
                  <a:srgbClr val="006699"/>
                </a:solidFill>
              </a:rPr>
              <a:t>.</a:t>
            </a:r>
          </a:p>
          <a:p>
            <a:r>
              <a:rPr lang="es-ES" dirty="0">
                <a:solidFill>
                  <a:srgbClr val="006699"/>
                </a:solidFill>
              </a:rPr>
              <a:t>Manipulan </a:t>
            </a:r>
            <a:r>
              <a:rPr lang="es-ES" dirty="0" err="1">
                <a:solidFill>
                  <a:srgbClr val="006699"/>
                </a:solidFill>
              </a:rPr>
              <a:t>request</a:t>
            </a:r>
            <a:r>
              <a:rPr lang="es-ES" dirty="0">
                <a:solidFill>
                  <a:srgbClr val="006699"/>
                </a:solidFill>
              </a:rPr>
              <a:t> y parámetros del mismo.</a:t>
            </a:r>
            <a:endParaRPr lang="es-GT" dirty="0">
              <a:solidFill>
                <a:srgbClr val="006699"/>
              </a:solidFill>
            </a:endParaRPr>
          </a:p>
          <a:p>
            <a:pPr lvl="1"/>
            <a:r>
              <a:rPr lang="es-GT" dirty="0" err="1">
                <a:solidFill>
                  <a:srgbClr val="006699"/>
                </a:solidFill>
              </a:rPr>
              <a:t>ContainerRequestFilter</a:t>
            </a:r>
            <a:endParaRPr lang="es-GT" dirty="0">
              <a:solidFill>
                <a:srgbClr val="006699"/>
              </a:solidFill>
            </a:endParaRPr>
          </a:p>
          <a:p>
            <a:pPr lvl="1"/>
            <a:r>
              <a:rPr lang="es-GT" dirty="0" err="1">
                <a:solidFill>
                  <a:srgbClr val="006699"/>
                </a:solidFill>
              </a:rPr>
              <a:t>ContainerResponseFilter</a:t>
            </a:r>
            <a:endParaRPr lang="es-GT" dirty="0">
              <a:solidFill>
                <a:srgbClr val="006699"/>
              </a:solidFill>
            </a:endParaRPr>
          </a:p>
          <a:p>
            <a:pPr lvl="1"/>
            <a:endParaRPr lang="es-GT" sz="28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7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250</Words>
  <Application>Microsoft Office PowerPoint</Application>
  <PresentationFormat>On-screen Show (4:3)</PresentationFormat>
  <Paragraphs>49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APIs más seguras con JWT e interceptores</vt:lpstr>
      <vt:lpstr>whois</vt:lpstr>
      <vt:lpstr>Agenda</vt:lpstr>
      <vt:lpstr>Importa porque:</vt:lpstr>
      <vt:lpstr>PowerPoint Presentation</vt:lpstr>
      <vt:lpstr>¿Qué es JWT?</vt:lpstr>
      <vt:lpstr>PowerPoint Presentation</vt:lpstr>
      <vt:lpstr>¿Qué son interceptores?</vt:lpstr>
      <vt:lpstr>¿Qué son Filtros?</vt:lpstr>
      <vt:lpstr>¿Filtro o Interceptor?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Lopez</dc:creator>
  <cp:lastModifiedBy>Victor Lopez</cp:lastModifiedBy>
  <cp:revision>14</cp:revision>
  <dcterms:created xsi:type="dcterms:W3CDTF">2017-11-03T23:35:38Z</dcterms:created>
  <dcterms:modified xsi:type="dcterms:W3CDTF">2017-11-04T16:51:07Z</dcterms:modified>
</cp:coreProperties>
</file>