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40"/>
  </p:notesMasterIdLst>
  <p:sldIdLst>
    <p:sldId id="285" r:id="rId5"/>
    <p:sldId id="288" r:id="rId6"/>
    <p:sldId id="318" r:id="rId7"/>
    <p:sldId id="320" r:id="rId8"/>
    <p:sldId id="319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10" r:id="rId17"/>
    <p:sldId id="298" r:id="rId18"/>
    <p:sldId id="303" r:id="rId19"/>
    <p:sldId id="314" r:id="rId20"/>
    <p:sldId id="315" r:id="rId21"/>
    <p:sldId id="316" r:id="rId22"/>
    <p:sldId id="317" r:id="rId23"/>
    <p:sldId id="322" r:id="rId24"/>
    <p:sldId id="299" r:id="rId25"/>
    <p:sldId id="311" r:id="rId26"/>
    <p:sldId id="324" r:id="rId27"/>
    <p:sldId id="332" r:id="rId28"/>
    <p:sldId id="333" r:id="rId29"/>
    <p:sldId id="335" r:id="rId30"/>
    <p:sldId id="336" r:id="rId31"/>
    <p:sldId id="337" r:id="rId32"/>
    <p:sldId id="338" r:id="rId33"/>
    <p:sldId id="291" r:id="rId34"/>
    <p:sldId id="339" r:id="rId35"/>
    <p:sldId id="308" r:id="rId36"/>
    <p:sldId id="334" r:id="rId37"/>
    <p:sldId id="321" r:id="rId38"/>
    <p:sldId id="282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EDEDE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8" autoAdjust="0"/>
    <p:restoredTop sz="94741" autoAdjust="0"/>
  </p:normalViewPr>
  <p:slideViewPr>
    <p:cSldViewPr snapToGrid="0" showGuides="1">
      <p:cViewPr varScale="1">
        <p:scale>
          <a:sx n="154" d="100"/>
          <a:sy n="154" d="100"/>
        </p:scale>
        <p:origin x="408" y="13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150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© 2016, Amazon Web Services, Inc. or its Affiliates. All rights reserved.</a:t>
            </a:r>
            <a:endParaRPr lang="en-US" sz="7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912" y="4699140"/>
            <a:ext cx="883650" cy="3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912" y="4699140"/>
            <a:ext cx="883650" cy="3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99376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6124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 sz="132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897991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2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6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48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98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5998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912" y="4699140"/>
            <a:ext cx="883650" cy="3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7" r:id="rId12"/>
    <p:sldLayoutId id="2147483693" r:id="rId13"/>
    <p:sldLayoutId id="2147483694" r:id="rId1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6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7898" y="3482770"/>
            <a:ext cx="5515737" cy="433387"/>
          </a:xfrm>
        </p:spPr>
        <p:txBody>
          <a:bodyPr>
            <a:normAutofit/>
          </a:bodyPr>
          <a:lstStyle/>
          <a:p>
            <a:r>
              <a:rPr lang="en-US" dirty="0" smtClean="0"/>
              <a:t>Christian Melendez, AWS </a:t>
            </a:r>
            <a:r>
              <a:rPr lang="es-419" dirty="0" err="1" smtClean="0"/>
              <a:t>UserGroup</a:t>
            </a:r>
            <a:r>
              <a:rPr lang="en-US" dirty="0" smtClean="0"/>
              <a:t> Guatemala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4 de </a:t>
            </a:r>
            <a:r>
              <a:rPr lang="en-US" dirty="0" err="1" smtClean="0"/>
              <a:t>Noviembre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0" dirty="0" err="1"/>
              <a:t>Publicando</a:t>
            </a:r>
            <a:r>
              <a:rPr lang="en-US" b="0" dirty="0"/>
              <a:t> micro </a:t>
            </a:r>
            <a:r>
              <a:rPr lang="en-US" b="0" dirty="0" err="1"/>
              <a:t>servicios</a:t>
            </a:r>
            <a:r>
              <a:rPr lang="en-US" b="0" dirty="0"/>
              <a:t> Java </a:t>
            </a:r>
            <a:r>
              <a:rPr lang="en-US" b="0" dirty="0" err="1"/>
              <a:t>en</a:t>
            </a:r>
            <a:r>
              <a:rPr lang="en-US" b="0" dirty="0"/>
              <a:t> AWS 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Automatizacion</a:t>
            </a:r>
            <a:r>
              <a:rPr lang="en-US" dirty="0" smtClean="0"/>
              <a:t> de </a:t>
            </a:r>
            <a:r>
              <a:rPr lang="en-US" dirty="0" err="1" smtClean="0"/>
              <a:t>Infraestructura</a:t>
            </a:r>
            <a:endParaRPr lang="es-GT" dirty="0"/>
          </a:p>
        </p:txBody>
      </p:sp>
      <p:pic>
        <p:nvPicPr>
          <p:cNvPr id="6146" name="Picture 2" descr="Image result for autom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38" y="1092666"/>
            <a:ext cx="6521419" cy="39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180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simian arm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88"/>
          <a:stretch/>
        </p:blipFill>
        <p:spPr bwMode="auto">
          <a:xfrm>
            <a:off x="2776614" y="892122"/>
            <a:ext cx="3761980" cy="390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Diseñar</a:t>
            </a:r>
            <a:r>
              <a:rPr lang="en-US" dirty="0" smtClean="0"/>
              <a:t> para </a:t>
            </a:r>
            <a:r>
              <a:rPr lang="en-US" dirty="0" err="1" smtClean="0"/>
              <a:t>Fallos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980137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Diseño</a:t>
            </a:r>
            <a:r>
              <a:rPr lang="en-US" dirty="0" smtClean="0"/>
              <a:t> </a:t>
            </a:r>
            <a:r>
              <a:rPr lang="en-US" dirty="0" err="1" smtClean="0"/>
              <a:t>Evolutivo</a:t>
            </a:r>
            <a:endParaRPr lang="es-GT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892120"/>
            <a:ext cx="9144000" cy="4251015"/>
          </a:xfrm>
          <a:prstGeom prst="rect">
            <a:avLst/>
          </a:prstGeom>
          <a:solidFill>
            <a:srgbClr val="DEDED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GT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194" name="Picture 2" descr="Image result for evolu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68"/>
          <a:stretch/>
        </p:blipFill>
        <p:spPr bwMode="auto">
          <a:xfrm>
            <a:off x="573041" y="892121"/>
            <a:ext cx="8340953" cy="415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914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¿Qu</a:t>
            </a:r>
            <a:r>
              <a:rPr lang="es-GT" dirty="0" smtClean="0"/>
              <a:t>é</a:t>
            </a:r>
            <a:r>
              <a:rPr lang="en-US" dirty="0" smtClean="0"/>
              <a:t> </a:t>
            </a:r>
            <a:r>
              <a:rPr lang="es-GT" dirty="0" smtClean="0"/>
              <a:t>es</a:t>
            </a:r>
            <a:r>
              <a:rPr lang="en-US" dirty="0" smtClean="0"/>
              <a:t> ECS?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¿Qué es ECS?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dirty="0" smtClean="0"/>
              <a:t>EC2 </a:t>
            </a:r>
            <a:r>
              <a:rPr lang="es-GT" dirty="0" err="1" smtClean="0"/>
              <a:t>Container</a:t>
            </a:r>
            <a:r>
              <a:rPr lang="es-GT" dirty="0" smtClean="0"/>
              <a:t>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dirty="0" smtClean="0"/>
              <a:t>Manejador de contenedores </a:t>
            </a:r>
            <a:r>
              <a:rPr lang="es-GT" dirty="0" err="1" smtClean="0"/>
              <a:t>Docker</a:t>
            </a:r>
            <a:endParaRPr lang="es-GT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dirty="0" smtClean="0"/>
              <a:t>No te preocupas de manejar un </a:t>
            </a:r>
            <a:r>
              <a:rPr lang="es-GT" dirty="0" err="1" smtClean="0"/>
              <a:t>cluster</a:t>
            </a:r>
            <a:r>
              <a:rPr lang="es-GT" dirty="0" smtClean="0"/>
              <a:t> (i.e. K8s)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dirty="0" smtClean="0"/>
              <a:t>Aplicaciones con un modelo de micro servicios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dirty="0" smtClean="0"/>
              <a:t>Aplicaciones ETL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GT" dirty="0" smtClean="0"/>
          </a:p>
        </p:txBody>
      </p:sp>
    </p:spTree>
    <p:extLst>
      <p:ext uri="{BB962C8B-B14F-4D97-AF65-F5344CB8AC3E}">
        <p14:creationId xmlns:p14="http://schemas.microsoft.com/office/powerpoint/2010/main" val="28702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¿Qué es ECS?</a:t>
            </a:r>
          </a:p>
        </p:txBody>
      </p:sp>
      <p:pic>
        <p:nvPicPr>
          <p:cNvPr id="4" name="Picture 2" descr="http://docs.aws.amazon.com/AmazonECS/latest/developerguide/images/overvie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75" y="549012"/>
            <a:ext cx="3807571" cy="427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97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Contenedores e Imágenes</a:t>
            </a:r>
            <a:endParaRPr lang="es-GT" dirty="0"/>
          </a:p>
        </p:txBody>
      </p:sp>
      <p:pic>
        <p:nvPicPr>
          <p:cNvPr id="2050" name="Picture 2" descr="http://docs.aws.amazon.com/AmazonECS/latest/developerguide/images/overview-contain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841" y="1515608"/>
            <a:ext cx="50292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11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Definición de </a:t>
            </a:r>
            <a:r>
              <a:rPr lang="es-GT" dirty="0" err="1" smtClean="0"/>
              <a:t>Tasks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GT" dirty="0"/>
              <a:t>{</a:t>
            </a:r>
          </a:p>
          <a:p>
            <a:r>
              <a:rPr lang="es-GT" dirty="0"/>
              <a:t>      "</a:t>
            </a:r>
            <a:r>
              <a:rPr lang="es-GT" dirty="0" err="1"/>
              <a:t>family</a:t>
            </a:r>
            <a:r>
              <a:rPr lang="es-GT" dirty="0"/>
              <a:t>": "</a:t>
            </a:r>
            <a:r>
              <a:rPr lang="es-GT" dirty="0" err="1"/>
              <a:t>webserver</a:t>
            </a:r>
            <a:r>
              <a:rPr lang="es-GT" dirty="0"/>
              <a:t>",</a:t>
            </a:r>
          </a:p>
          <a:p>
            <a:r>
              <a:rPr lang="es-GT" dirty="0"/>
              <a:t>      "</a:t>
            </a:r>
            <a:r>
              <a:rPr lang="es-GT" dirty="0" err="1"/>
              <a:t>containerDefinitions</a:t>
            </a:r>
            <a:r>
              <a:rPr lang="es-GT" dirty="0"/>
              <a:t>": [</a:t>
            </a:r>
          </a:p>
          <a:p>
            <a:r>
              <a:rPr lang="es-GT" dirty="0"/>
              <a:t>      {</a:t>
            </a:r>
          </a:p>
          <a:p>
            <a:r>
              <a:rPr lang="es-GT" dirty="0"/>
              <a:t>              "</a:t>
            </a:r>
            <a:r>
              <a:rPr lang="es-GT" dirty="0" err="1"/>
              <a:t>name</a:t>
            </a:r>
            <a:r>
              <a:rPr lang="es-GT" dirty="0"/>
              <a:t>": "web",</a:t>
            </a:r>
          </a:p>
          <a:p>
            <a:r>
              <a:rPr lang="es-GT" dirty="0"/>
              <a:t>              "</a:t>
            </a:r>
            <a:r>
              <a:rPr lang="es-GT" dirty="0" err="1"/>
              <a:t>image</a:t>
            </a:r>
            <a:r>
              <a:rPr lang="es-GT" dirty="0"/>
              <a:t>": "</a:t>
            </a:r>
            <a:r>
              <a:rPr lang="es-GT" dirty="0" err="1"/>
              <a:t>nginx</a:t>
            </a:r>
            <a:r>
              <a:rPr lang="es-GT" dirty="0"/>
              <a:t>",</a:t>
            </a:r>
          </a:p>
          <a:p>
            <a:r>
              <a:rPr lang="es-GT" dirty="0"/>
              <a:t>              "</a:t>
            </a:r>
            <a:r>
              <a:rPr lang="es-GT" dirty="0" err="1"/>
              <a:t>cpu</a:t>
            </a:r>
            <a:r>
              <a:rPr lang="es-GT" dirty="0"/>
              <a:t>": 99,</a:t>
            </a:r>
          </a:p>
          <a:p>
            <a:r>
              <a:rPr lang="es-GT" dirty="0"/>
              <a:t>              "</a:t>
            </a:r>
            <a:r>
              <a:rPr lang="es-GT" dirty="0" err="1"/>
              <a:t>memory</a:t>
            </a:r>
            <a:r>
              <a:rPr lang="es-GT" dirty="0"/>
              <a:t>": 100,</a:t>
            </a:r>
          </a:p>
          <a:p>
            <a:r>
              <a:rPr lang="es-GT" dirty="0"/>
              <a:t>              "</a:t>
            </a:r>
            <a:r>
              <a:rPr lang="es-GT" dirty="0" err="1"/>
              <a:t>portMappings</a:t>
            </a:r>
            <a:r>
              <a:rPr lang="es-GT" dirty="0"/>
              <a:t>": [{</a:t>
            </a:r>
          </a:p>
          <a:p>
            <a:r>
              <a:rPr lang="es-GT" dirty="0"/>
              <a:t>                      "</a:t>
            </a:r>
            <a:r>
              <a:rPr lang="es-GT" dirty="0" err="1"/>
              <a:t>containerPort</a:t>
            </a:r>
            <a:r>
              <a:rPr lang="es-GT" dirty="0"/>
              <a:t>": 80,</a:t>
            </a:r>
          </a:p>
          <a:p>
            <a:r>
              <a:rPr lang="es-GT" dirty="0"/>
              <a:t>                      "</a:t>
            </a:r>
            <a:r>
              <a:rPr lang="es-GT" dirty="0" err="1"/>
              <a:t>hostPort</a:t>
            </a:r>
            <a:r>
              <a:rPr lang="es-GT" dirty="0"/>
              <a:t>": 80</a:t>
            </a:r>
          </a:p>
          <a:p>
            <a:r>
              <a:rPr lang="es-GT" dirty="0"/>
              <a:t>              }]</a:t>
            </a:r>
          </a:p>
          <a:p>
            <a:r>
              <a:rPr lang="es-GT" dirty="0"/>
              <a:t>      }]</a:t>
            </a:r>
          </a:p>
          <a:p>
            <a:r>
              <a:rPr lang="es-G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043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Programación de </a:t>
            </a:r>
            <a:r>
              <a:rPr lang="es-GT" dirty="0" err="1" smtClean="0"/>
              <a:t>Tasks</a:t>
            </a:r>
            <a:endParaRPr lang="es-GT" dirty="0"/>
          </a:p>
        </p:txBody>
      </p:sp>
      <p:pic>
        <p:nvPicPr>
          <p:cNvPr id="4099" name="Picture 3" descr="http://docs.aws.amazon.com/AmazonECS/latest/developerguide/images/overview-serv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41" y="1628274"/>
            <a:ext cx="69342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96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Cluster</a:t>
            </a:r>
            <a:r>
              <a:rPr lang="es-GT" dirty="0" smtClean="0"/>
              <a:t> y Agente ECS</a:t>
            </a:r>
            <a:endParaRPr lang="es-GT" dirty="0"/>
          </a:p>
        </p:txBody>
      </p:sp>
      <p:pic>
        <p:nvPicPr>
          <p:cNvPr id="5122" name="Picture 2" descr="http://docs.aws.amazon.com/AmazonECS/latest/developerguide/images/overview-clusteragent.png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412" y="1009650"/>
            <a:ext cx="3997650" cy="364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12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¿Micro </a:t>
            </a:r>
            <a:r>
              <a:rPr lang="en-US" dirty="0" err="1" smtClean="0"/>
              <a:t>servicios</a:t>
            </a:r>
            <a:r>
              <a:rPr lang="en-US" dirty="0" smtClean="0"/>
              <a:t>?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¿Qu</a:t>
            </a:r>
            <a:r>
              <a:rPr lang="es-GT" dirty="0" smtClean="0"/>
              <a:t>é</a:t>
            </a:r>
            <a:r>
              <a:rPr lang="en-US" dirty="0" smtClean="0"/>
              <a:t> </a:t>
            </a:r>
            <a:r>
              <a:rPr lang="es-GT" dirty="0" smtClean="0"/>
              <a:t>es</a:t>
            </a:r>
            <a:r>
              <a:rPr lang="en-US" dirty="0" smtClean="0"/>
              <a:t> ECS?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Entrega</a:t>
            </a:r>
            <a:r>
              <a:rPr lang="en-US" dirty="0" smtClean="0"/>
              <a:t> Continua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Demostracion</a:t>
            </a:r>
            <a:r>
              <a:rPr lang="en-US" dirty="0" smtClean="0"/>
              <a:t> (Java + Docker + AWS + Jenkins)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¿Y los puertos?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GT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GT" dirty="0"/>
          </a:p>
        </p:txBody>
      </p:sp>
      <p:pic>
        <p:nvPicPr>
          <p:cNvPr id="3074" name="Picture 2" descr="https://realestate-com-au.github.io/intro-to-docker/diagrams/ciao-explicit-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78" y="1803966"/>
            <a:ext cx="37433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75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¿Qué es un ALB?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dirty="0" err="1" smtClean="0"/>
              <a:t>Application</a:t>
            </a:r>
            <a:r>
              <a:rPr lang="es-GT" dirty="0" smtClean="0"/>
              <a:t> Load </a:t>
            </a:r>
            <a:r>
              <a:rPr lang="es-GT" dirty="0" err="1" smtClean="0"/>
              <a:t>Balancer</a:t>
            </a:r>
            <a:endParaRPr lang="es-GT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dirty="0" smtClean="0"/>
              <a:t>Mas de un contenedor por 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dirty="0" smtClean="0"/>
              <a:t>Encargado del </a:t>
            </a:r>
            <a:r>
              <a:rPr lang="es-GT" dirty="0" err="1" smtClean="0"/>
              <a:t>port</a:t>
            </a:r>
            <a:r>
              <a:rPr lang="es-GT" dirty="0" smtClean="0"/>
              <a:t> </a:t>
            </a:r>
            <a:r>
              <a:rPr lang="es-GT" dirty="0" err="1" smtClean="0"/>
              <a:t>mapping</a:t>
            </a:r>
            <a:r>
              <a:rPr lang="es-GT" dirty="0"/>
              <a:t> </a:t>
            </a:r>
            <a:r>
              <a:rPr lang="es-GT" dirty="0" smtClean="0"/>
              <a:t>(ej. X =&gt; 80)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dirty="0" smtClean="0"/>
              <a:t>Rutas por </a:t>
            </a:r>
            <a:r>
              <a:rPr lang="es-GT" dirty="0" err="1" smtClean="0"/>
              <a:t>path</a:t>
            </a:r>
            <a:r>
              <a:rPr lang="es-GT" dirty="0" smtClean="0"/>
              <a:t> en </a:t>
            </a:r>
            <a:r>
              <a:rPr lang="es-GT" dirty="0" err="1" smtClean="0"/>
              <a:t>query</a:t>
            </a:r>
            <a:r>
              <a:rPr lang="es-GT" dirty="0" smtClean="0"/>
              <a:t> </a:t>
            </a:r>
            <a:r>
              <a:rPr lang="es-GT" dirty="0" err="1" smtClean="0"/>
              <a:t>string</a:t>
            </a:r>
            <a:r>
              <a:rPr lang="es-GT" dirty="0" smtClean="0"/>
              <a:t> (ej. /api =&gt; servicio X)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s-GT" dirty="0" smtClean="0"/>
              <a:t>Case </a:t>
            </a:r>
            <a:r>
              <a:rPr lang="es-GT" dirty="0" err="1" smtClean="0"/>
              <a:t>sensitive</a:t>
            </a:r>
            <a:endParaRPr lang="es-GT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s-GT" dirty="0" smtClean="0"/>
              <a:t>Reglas por puerto expuesto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s-GT" dirty="0" smtClean="0"/>
              <a:t>Contenedor misma ruta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GT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27935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¿Qué es un ALB?</a:t>
            </a:r>
            <a:endParaRPr lang="es-GT" dirty="0"/>
          </a:p>
        </p:txBody>
      </p:sp>
      <p:pic>
        <p:nvPicPr>
          <p:cNvPr id="2050" name="Picture 2" descr="https://image.slidesharecdn.com/deliverdockercontainerscontinuouslyonaws-160912191350/95/deliver-docker-containers-continuously-on-aws-16-638.jpg?cb=147370768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5"/>
          <a:stretch/>
        </p:blipFill>
        <p:spPr bwMode="auto">
          <a:xfrm>
            <a:off x="967063" y="1064712"/>
            <a:ext cx="6944756" cy="313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24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¿Qué es un ALB?</a:t>
            </a:r>
            <a:endParaRPr lang="es-G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67" y="964640"/>
            <a:ext cx="6160347" cy="314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4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pic>
        <p:nvPicPr>
          <p:cNvPr id="1028" name="Picture 4" descr="http://microservices.io/i/servicediscovery/discovery-proble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526" y="1009650"/>
            <a:ext cx="4597773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651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pic>
        <p:nvPicPr>
          <p:cNvPr id="2050" name="Picture 2" descr="http://microservices.io/i/servicediscovery/server-side-discover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526" y="1009650"/>
            <a:ext cx="4597773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745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Entrega</a:t>
            </a:r>
            <a:r>
              <a:rPr lang="en-US" dirty="0"/>
              <a:t> </a:t>
            </a:r>
            <a:r>
              <a:rPr lang="en-US" dirty="0" smtClean="0"/>
              <a:t>Continua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98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Entrega</a:t>
            </a:r>
            <a:r>
              <a:rPr lang="en-US" dirty="0" smtClean="0"/>
              <a:t> Continua</a:t>
            </a:r>
            <a:endParaRPr lang="en-US" dirty="0"/>
          </a:p>
        </p:txBody>
      </p:sp>
      <p:pic>
        <p:nvPicPr>
          <p:cNvPr id="4098" name="Picture 2" descr="Image result for continuous deliver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143000"/>
            <a:ext cx="447675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918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(CI)</a:t>
            </a:r>
            <a:endParaRPr lang="en-US" dirty="0"/>
          </a:p>
        </p:txBody>
      </p:sp>
      <p:pic>
        <p:nvPicPr>
          <p:cNvPr id="5122" name="Picture 2" descr="Image result for jenkins c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3" y="1471612"/>
            <a:ext cx="1905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0196" y="4721290"/>
            <a:ext cx="47368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https://dzone.com/articles/why-is-jenkins-good-for-dev-teams</a:t>
            </a:r>
          </a:p>
        </p:txBody>
      </p:sp>
    </p:spTree>
    <p:extLst>
      <p:ext uri="{BB962C8B-B14F-4D97-AF65-F5344CB8AC3E}">
        <p14:creationId xmlns:p14="http://schemas.microsoft.com/office/powerpoint/2010/main" val="3548032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Code Deploy</a:t>
            </a:r>
            <a:endParaRPr lang="en-US" dirty="0"/>
          </a:p>
        </p:txBody>
      </p:sp>
      <p:pic>
        <p:nvPicPr>
          <p:cNvPr id="6146" name="Picture 2" descr="Image result for aws code deploy ec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18" y="1009650"/>
            <a:ext cx="764179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41845" y="3016898"/>
            <a:ext cx="628261" cy="8521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2555" y="3943739"/>
            <a:ext cx="895739" cy="1928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mage result for jenk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207" y="2850704"/>
            <a:ext cx="2133535" cy="139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98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¿Micro </a:t>
            </a:r>
            <a:r>
              <a:rPr lang="en-US" dirty="0" err="1" smtClean="0"/>
              <a:t>Servicios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2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Java + </a:t>
            </a:r>
            <a:r>
              <a:rPr lang="es-GT" dirty="0" err="1" smtClean="0"/>
              <a:t>Docker</a:t>
            </a:r>
            <a:endParaRPr lang="es-GT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 y la </a:t>
            </a:r>
            <a:r>
              <a:rPr lang="en-US" dirty="0" err="1" smtClean="0"/>
              <a:t>memoria</a:t>
            </a:r>
            <a:r>
              <a:rPr lang="en-US" dirty="0" smtClean="0"/>
              <a:t> (-Xmx300m)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Multi-stage (Build + Production Ready)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G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1" y="2072880"/>
            <a:ext cx="6400800" cy="2409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6789" y="4681445"/>
            <a:ext cx="76066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https://dzone.com/articles/java-inside-docker-what-you-must-know-to-not-fail</a:t>
            </a:r>
          </a:p>
        </p:txBody>
      </p:sp>
    </p:spTree>
    <p:extLst>
      <p:ext uri="{BB962C8B-B14F-4D97-AF65-F5344CB8AC3E}">
        <p14:creationId xmlns:p14="http://schemas.microsoft.com/office/powerpoint/2010/main" val="26387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¿Despliegue de servicios? Siempre disponible</a:t>
            </a:r>
            <a:endParaRPr lang="es-GT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Actualizar</a:t>
            </a:r>
            <a:r>
              <a:rPr lang="en-US" dirty="0" smtClean="0"/>
              <a:t> Task 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100% tasks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tiempo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2x </a:t>
            </a:r>
            <a:r>
              <a:rPr lang="en-US" dirty="0" err="1" smtClean="0"/>
              <a:t>cantidad</a:t>
            </a:r>
            <a:r>
              <a:rPr lang="en-US" dirty="0" smtClean="0"/>
              <a:t> de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Drenar</a:t>
            </a:r>
            <a:r>
              <a:rPr lang="en-US" dirty="0" smtClean="0"/>
              <a:t> </a:t>
            </a:r>
            <a:r>
              <a:rPr lang="en-US" dirty="0" err="1" smtClean="0"/>
              <a:t>conexiones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Detiene</a:t>
            </a:r>
            <a:r>
              <a:rPr lang="en-US" dirty="0" smtClean="0"/>
              <a:t> la version anterior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G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17" y="3626290"/>
            <a:ext cx="5230328" cy="93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3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¿Despliegue de servicios? Continuo</a:t>
            </a:r>
            <a:endParaRPr lang="es-GT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Jenkins (CI/CD)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Terraform (</a:t>
            </a:r>
            <a:r>
              <a:rPr lang="en-US" dirty="0" err="1" smtClean="0"/>
              <a:t>IaaC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Nexus (</a:t>
            </a:r>
            <a:r>
              <a:rPr lang="en-US" dirty="0" err="1" smtClean="0"/>
              <a:t>Registro</a:t>
            </a:r>
            <a:r>
              <a:rPr lang="en-US" dirty="0" smtClean="0"/>
              <a:t> de </a:t>
            </a:r>
            <a:r>
              <a:rPr lang="en-US" dirty="0" err="1" smtClean="0"/>
              <a:t>Imagenes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dirty="0" err="1" smtClean="0"/>
              <a:t>Build</a:t>
            </a:r>
            <a:r>
              <a:rPr lang="es-GT" dirty="0" smtClean="0"/>
              <a:t> desde </a:t>
            </a:r>
            <a:r>
              <a:rPr lang="es-GT" dirty="0" err="1" smtClean="0"/>
              <a:t>development</a:t>
            </a:r>
            <a:r>
              <a:rPr lang="es-GT" dirty="0" smtClean="0"/>
              <a:t> (se promueve)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89155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Demostracion</a:t>
            </a:r>
            <a:endParaRPr lang="en-US" dirty="0"/>
          </a:p>
        </p:txBody>
      </p:sp>
      <p:pic>
        <p:nvPicPr>
          <p:cNvPr id="3076" name="Picture 4" descr="Image result for cross fing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987" y="84597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1216" y="3046448"/>
            <a:ext cx="50577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github.com/christianhxc/hw-spring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github.com/christianhxc/hw-spring-actors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788990"/>
          </a:xfrm>
        </p:spPr>
      </p:pic>
    </p:spTree>
    <p:extLst>
      <p:ext uri="{BB962C8B-B14F-4D97-AF65-F5344CB8AC3E}">
        <p14:creationId xmlns:p14="http://schemas.microsoft.com/office/powerpoint/2010/main" val="38547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¡Gracias!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898" y="3482770"/>
            <a:ext cx="4084101" cy="848598"/>
          </a:xfrm>
        </p:spPr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Christianhxc</a:t>
            </a:r>
            <a:endParaRPr lang="en-US" dirty="0" smtClean="0"/>
          </a:p>
          <a:p>
            <a:r>
              <a:rPr lang="en-US" dirty="0" smtClean="0"/>
              <a:t>cmelendeztech.com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¿Micro servicios?</a:t>
            </a:r>
            <a:endParaRPr lang="es-G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dirty="0" smtClean="0"/>
              <a:t>Escalamiento</a:t>
            </a:r>
            <a:r>
              <a:rPr lang="en-US" dirty="0" smtClean="0"/>
              <a:t> horizontal (mas </a:t>
            </a:r>
            <a:r>
              <a:rPr lang="es-GT" dirty="0" smtClean="0"/>
              <a:t>copias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s-GT" dirty="0" smtClean="0"/>
              <a:t>dependen</a:t>
            </a:r>
            <a:r>
              <a:rPr lang="en-US" dirty="0" smtClean="0"/>
              <a:t> del </a:t>
            </a:r>
            <a:r>
              <a:rPr lang="es-GT" dirty="0" smtClean="0"/>
              <a:t>estado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GT" dirty="0" smtClean="0"/>
              <a:t>Se pueden desarrollar independientemente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s-GT" dirty="0"/>
              <a:t>pueden</a:t>
            </a:r>
            <a:r>
              <a:rPr lang="en-US" dirty="0"/>
              <a:t> </a:t>
            </a:r>
            <a:r>
              <a:rPr lang="es-GT" dirty="0"/>
              <a:t>publicar</a:t>
            </a:r>
            <a:r>
              <a:rPr lang="en-US" dirty="0"/>
              <a:t> </a:t>
            </a:r>
            <a:r>
              <a:rPr lang="es-GT" dirty="0" smtClean="0"/>
              <a:t>independientemente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Una</a:t>
            </a:r>
            <a:r>
              <a:rPr lang="en-US" dirty="0" smtClean="0"/>
              <a:t> sola </a:t>
            </a:r>
            <a:r>
              <a:rPr lang="en-US" dirty="0" err="1" smtClean="0"/>
              <a:t>responsabilidad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Experimentar</a:t>
            </a:r>
            <a:r>
              <a:rPr lang="en-US" dirty="0" smtClean="0"/>
              <a:t> </a:t>
            </a:r>
            <a:r>
              <a:rPr lang="en-US" dirty="0" err="1" smtClean="0"/>
              <a:t>tecnologias</a:t>
            </a:r>
            <a:r>
              <a:rPr lang="en-US" dirty="0" smtClean="0"/>
              <a:t> </a:t>
            </a:r>
            <a:r>
              <a:rPr lang="en-US" dirty="0" err="1" smtClean="0"/>
              <a:t>emergentes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Agregan</a:t>
            </a:r>
            <a:r>
              <a:rPr lang="en-US" dirty="0" smtClean="0"/>
              <a:t> </a:t>
            </a:r>
            <a:r>
              <a:rPr lang="es-GT" dirty="0" smtClean="0"/>
              <a:t>complejidad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598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¿Micro servicios?</a:t>
            </a:r>
            <a:endParaRPr lang="es-GT" dirty="0"/>
          </a:p>
        </p:txBody>
      </p:sp>
      <p:pic>
        <p:nvPicPr>
          <p:cNvPr id="1026" name="Picture 2" descr="https://martinfowler.com/articles/microservices/images/sketc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62" y="1009650"/>
            <a:ext cx="5807502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7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6922" y="711076"/>
            <a:ext cx="8049210" cy="3986348"/>
          </a:xfrm>
        </p:spPr>
        <p:txBody>
          <a:bodyPr/>
          <a:lstStyle/>
          <a:p>
            <a:r>
              <a:rPr lang="es-GT" sz="3529" dirty="0">
                <a:solidFill>
                  <a:schemeClr val="bg1"/>
                </a:solidFill>
              </a:rPr>
              <a:t>“Cualquier organización que diseñe un sistema (definido ampliamente) producirá un diseño cuya estructura es una copia de la estructura de comunicación de la organización.”</a:t>
            </a:r>
            <a:br>
              <a:rPr lang="es-GT" sz="3529" dirty="0">
                <a:solidFill>
                  <a:schemeClr val="bg1"/>
                </a:solidFill>
              </a:rPr>
            </a:br>
            <a:r>
              <a:rPr lang="es-GT" sz="3529" dirty="0">
                <a:solidFill>
                  <a:schemeClr val="bg1"/>
                </a:solidFill>
              </a:rPr>
              <a:t/>
            </a:r>
            <a:br>
              <a:rPr lang="es-GT" sz="3529" dirty="0">
                <a:solidFill>
                  <a:schemeClr val="bg1"/>
                </a:solidFill>
              </a:rPr>
            </a:br>
            <a:r>
              <a:rPr lang="es-GT" sz="3529" dirty="0">
                <a:solidFill>
                  <a:schemeClr val="bg1"/>
                </a:solidFill>
              </a:rPr>
              <a:t>- </a:t>
            </a:r>
            <a:r>
              <a:rPr lang="es-GT" sz="3529" dirty="0" err="1">
                <a:solidFill>
                  <a:schemeClr val="bg1"/>
                </a:solidFill>
              </a:rPr>
              <a:t>Melvyn</a:t>
            </a:r>
            <a:r>
              <a:rPr lang="es-GT" sz="3529" dirty="0">
                <a:solidFill>
                  <a:schemeClr val="bg1"/>
                </a:solidFill>
              </a:rPr>
              <a:t> </a:t>
            </a:r>
            <a:r>
              <a:rPr lang="es-GT" sz="3529" dirty="0" err="1">
                <a:solidFill>
                  <a:schemeClr val="bg1"/>
                </a:solidFill>
              </a:rPr>
              <a:t>Conway</a:t>
            </a:r>
            <a:r>
              <a:rPr lang="es-GT" sz="3529" dirty="0">
                <a:solidFill>
                  <a:schemeClr val="bg1"/>
                </a:solidFill>
              </a:rPr>
              <a:t>, 1967</a:t>
            </a:r>
          </a:p>
        </p:txBody>
      </p:sp>
    </p:spTree>
    <p:extLst>
      <p:ext uri="{BB962C8B-B14F-4D97-AF65-F5344CB8AC3E}">
        <p14:creationId xmlns:p14="http://schemas.microsoft.com/office/powerpoint/2010/main" val="3804917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Organizado en torno a las </a:t>
            </a:r>
            <a:r>
              <a:rPr lang="es-GT" dirty="0" smtClean="0"/>
              <a:t>Capacidades</a:t>
            </a:r>
            <a:endParaRPr lang="es-GT" dirty="0"/>
          </a:p>
        </p:txBody>
      </p:sp>
      <p:pic>
        <p:nvPicPr>
          <p:cNvPr id="2050" name="Picture 2" descr="https://martinfowler.com/articles/microservices/images/conways-l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326" y="958203"/>
            <a:ext cx="5061689" cy="418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077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Organizado en torno a las </a:t>
            </a:r>
            <a:r>
              <a:rPr lang="es-GT" dirty="0" smtClean="0"/>
              <a:t>Capacidades</a:t>
            </a:r>
            <a:endParaRPr lang="es-GT" dirty="0"/>
          </a:p>
        </p:txBody>
      </p:sp>
      <p:pic>
        <p:nvPicPr>
          <p:cNvPr id="3074" name="Picture 2" descr="https://martinfowler.com/articles/microservices/images/PreferFunctionalStaffOrganiz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015" y="1092665"/>
            <a:ext cx="6683712" cy="384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151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Descentralizacion</a:t>
            </a:r>
            <a:endParaRPr lang="es-GT" dirty="0"/>
          </a:p>
        </p:txBody>
      </p:sp>
      <p:pic>
        <p:nvPicPr>
          <p:cNvPr id="5122" name="Picture 2" descr="https://martinfowler.com/articles/microservices/images/decentralised-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599" y="1227128"/>
            <a:ext cx="6319726" cy="370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309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ckTemplate-AWS">
  <a:themeElements>
    <a:clrScheme name="Custom 1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ckTemplate-AWS [Read-Only]" id="{A234336B-0071-4981-A070-D5AC1AD518ED}" vid="{0A420B06-1C74-4870-B2D1-647F422DAF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AWS-UserGroups_PresentationTemplate</Template>
  <TotalTime>671</TotalTime>
  <Words>418</Words>
  <Application>Microsoft Office PowerPoint</Application>
  <PresentationFormat>On-screen Show (16:9)</PresentationFormat>
  <Paragraphs>90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Lucida Console</vt:lpstr>
      <vt:lpstr>Segoe UI</vt:lpstr>
      <vt:lpstr>Times New Roman</vt:lpstr>
      <vt:lpstr>DeckTemplate-AWS</vt:lpstr>
      <vt:lpstr>PowerPoint Presentation</vt:lpstr>
      <vt:lpstr>Agenda </vt:lpstr>
      <vt:lpstr>¿Micro Servicios?</vt:lpstr>
      <vt:lpstr>¿Micro servicios?</vt:lpstr>
      <vt:lpstr>¿Micro servicios?</vt:lpstr>
      <vt:lpstr>“Cualquier organización que diseñe un sistema (definido ampliamente) producirá un diseño cuya estructura es una copia de la estructura de comunicación de la organización.”  - Melvyn Conway, 1967</vt:lpstr>
      <vt:lpstr>Organizado en torno a las Capacidades</vt:lpstr>
      <vt:lpstr>Organizado en torno a las Capacidades</vt:lpstr>
      <vt:lpstr>Descentralizacion</vt:lpstr>
      <vt:lpstr>Automatizacion de Infraestructura</vt:lpstr>
      <vt:lpstr>Diseñar para Fallos</vt:lpstr>
      <vt:lpstr>Diseño Evolutivo</vt:lpstr>
      <vt:lpstr>¿Qué es ECS?</vt:lpstr>
      <vt:lpstr>¿Qué es ECS?</vt:lpstr>
      <vt:lpstr>¿Qué es ECS?</vt:lpstr>
      <vt:lpstr>Contenedores e Imágenes</vt:lpstr>
      <vt:lpstr>Definición de Tasks</vt:lpstr>
      <vt:lpstr>Programación de Tasks</vt:lpstr>
      <vt:lpstr>Cluster y Agente ECS</vt:lpstr>
      <vt:lpstr>¿Y los puertos?</vt:lpstr>
      <vt:lpstr>¿Qué es un ALB?</vt:lpstr>
      <vt:lpstr>¿Qué es un ALB?</vt:lpstr>
      <vt:lpstr>¿Qué es un ALB?</vt:lpstr>
      <vt:lpstr>Service Discovery</vt:lpstr>
      <vt:lpstr>Service Discovery</vt:lpstr>
      <vt:lpstr>Entrega Continua</vt:lpstr>
      <vt:lpstr>Entrega Continua</vt:lpstr>
      <vt:lpstr>Jenkins (CI)</vt:lpstr>
      <vt:lpstr>AWS Code Deploy</vt:lpstr>
      <vt:lpstr>Java + Docker</vt:lpstr>
      <vt:lpstr>¿Despliegue de servicios? Siempre disponible</vt:lpstr>
      <vt:lpstr>¿Despliegue de servicios? Continuo</vt:lpstr>
      <vt:lpstr>Demostracion</vt:lpstr>
      <vt:lpstr>PowerPoint Presentation</vt:lpstr>
      <vt:lpstr>¡Gracias!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Servicios con ECS</dc:title>
  <dc:creator>Christian Melendez</dc:creator>
  <cp:lastModifiedBy>Christian Melendez</cp:lastModifiedBy>
  <cp:revision>122</cp:revision>
  <dcterms:created xsi:type="dcterms:W3CDTF">2017-02-17T21:23:56Z</dcterms:created>
  <dcterms:modified xsi:type="dcterms:W3CDTF">2017-11-02T19:57:32Z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