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406" r:id="rId3"/>
    <p:sldId id="439" r:id="rId4"/>
    <p:sldId id="401" r:id="rId5"/>
    <p:sldId id="402" r:id="rId6"/>
    <p:sldId id="403" r:id="rId7"/>
    <p:sldId id="404" r:id="rId8"/>
    <p:sldId id="405" r:id="rId9"/>
    <p:sldId id="372" r:id="rId10"/>
    <p:sldId id="419" r:id="rId11"/>
    <p:sldId id="407" r:id="rId12"/>
    <p:sldId id="413" r:id="rId13"/>
    <p:sldId id="414" r:id="rId14"/>
    <p:sldId id="417" r:id="rId15"/>
    <p:sldId id="451" r:id="rId16"/>
    <p:sldId id="418" r:id="rId17"/>
    <p:sldId id="441" r:id="rId18"/>
    <p:sldId id="416" r:id="rId19"/>
    <p:sldId id="442" r:id="rId20"/>
    <p:sldId id="415" r:id="rId21"/>
    <p:sldId id="443" r:id="rId22"/>
    <p:sldId id="444" r:id="rId23"/>
    <p:sldId id="445" r:id="rId24"/>
    <p:sldId id="447" r:id="rId25"/>
    <p:sldId id="420" r:id="rId26"/>
    <p:sldId id="408" r:id="rId27"/>
    <p:sldId id="425" r:id="rId28"/>
    <p:sldId id="422" r:id="rId29"/>
    <p:sldId id="426" r:id="rId30"/>
    <p:sldId id="423" r:id="rId31"/>
    <p:sldId id="434" r:id="rId32"/>
    <p:sldId id="411" r:id="rId33"/>
    <p:sldId id="433" r:id="rId34"/>
    <p:sldId id="435" r:id="rId35"/>
    <p:sldId id="436" r:id="rId36"/>
    <p:sldId id="437" r:id="rId37"/>
    <p:sldId id="438" r:id="rId38"/>
    <p:sldId id="431" r:id="rId39"/>
    <p:sldId id="410" r:id="rId40"/>
    <p:sldId id="429" r:id="rId41"/>
    <p:sldId id="432" r:id="rId42"/>
    <p:sldId id="453" r:id="rId43"/>
    <p:sldId id="448" r:id="rId44"/>
    <p:sldId id="440" r:id="rId45"/>
    <p:sldId id="452" r:id="rId46"/>
    <p:sldId id="450" r:id="rId47"/>
    <p:sldId id="399" r:id="rId48"/>
    <p:sldId id="412" r:id="rId4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FEADF-C0D9-DB98-6059-64A2F10528A4}" v="985" dt="2023-11-28T23:38:06.557"/>
    <p1510:client id="{019DF09D-2982-CC37-FC1A-C26B3F547706}" v="4" dt="2022-03-30T13:18:20.821"/>
    <p1510:client id="{03104BF8-3701-4989-9A65-054B275E0E54}" v="81" dt="2023-03-08T17:52:48.215"/>
    <p1510:client id="{0E4D5669-4D44-66D5-A383-08243BB54221}" v="3" dt="2023-11-28T10:57:30.653"/>
    <p1510:client id="{12222E95-64DA-52AB-CFCC-8A1B0238997A}" v="45" dt="2023-12-01T20:28:46.840"/>
    <p1510:client id="{168CDC5B-761F-470E-BAAE-D4C443EE58EF}" v="469" dt="2022-04-13T07:13:07.784"/>
    <p1510:client id="{1763C589-B61E-59FF-EA18-CD17522FE3A8}" v="1072" dt="2023-03-06T14:18:09.988"/>
    <p1510:client id="{27B168BD-DA2C-6497-2457-3C93EE3FAFD5}" v="286" dt="2023-11-27T19:54:33.511"/>
    <p1510:client id="{31C0879D-9678-F61F-7F12-801BFD990736}" v="961" dt="2023-11-29T23:36:04.944"/>
    <p1510:client id="{3211CD7F-54D8-6E22-118C-F50801E9B35C}" v="72" dt="2022-04-15T09:25:12.747"/>
    <p1510:client id="{357BD2A0-DF3E-FC4C-388F-5735AE81F209}" v="528" dt="2023-11-28T11:27:02.890"/>
    <p1510:client id="{408711AE-7DCC-89FD-1191-816B19424C2E}" v="81" dt="2023-11-03T20:48:14.280"/>
    <p1510:client id="{41730902-8C90-CE9F-1C8A-A46AD8446C42}" v="86" dt="2023-12-03T11:24:47.952"/>
    <p1510:client id="{48B9D74D-97B4-433D-3A6C-996C92883B9E}" v="68" dt="2023-11-27T17:07:39.463"/>
    <p1510:client id="{4AF0463C-3E8A-4FB7-EBAF-09F43BC93968}" v="123" dt="2023-12-05T12:28:24.078"/>
    <p1510:client id="{4C877D9D-4C48-21AC-AC08-51C4A68E6126}" v="424" dt="2023-12-04T22:44:44.322"/>
    <p1510:client id="{4EDF35E8-8975-09C5-38CE-4B23678E55D1}" v="437" dt="2023-11-04T12:46:42.672"/>
    <p1510:client id="{4FCBBBE8-834C-C406-8938-B03B9FD7A246}" v="3113" dt="2022-04-12T12:26:52.036"/>
    <p1510:client id="{52ED20A5-D869-44D6-9649-4C9E17CB88B4}" v="323" dt="2022-03-29T08:49:32.254"/>
    <p1510:client id="{583AD358-C073-4219-E02F-B2A5FB53EBC4}" v="3" dt="2023-11-23T13:08:04.323"/>
    <p1510:client id="{5F1F6F59-95FD-0884-0435-BB7C9A65F10E}" v="2" dt="2022-04-14T17:22:37.364"/>
    <p1510:client id="{663D3CF7-CA4B-D75D-6689-98F512DDC735}" v="64" dt="2023-03-10T09:05:49.195"/>
    <p1510:client id="{67A9787F-57D3-ACF4-40FB-E23E316AD0EA}" v="11" dt="2023-02-28T10:43:50.829"/>
    <p1510:client id="{687B188C-6B20-67D4-C502-F291A19FD47E}" v="85" dt="2023-11-28T08:35:48.736"/>
    <p1510:client id="{68F6AC66-53EE-743D-D8CF-87D809E06C9F}" v="2212" dt="2022-03-29T13:03:30.385"/>
    <p1510:client id="{69CC91C7-6CBE-DC00-0773-DBED87C0AF30}" v="35" dt="2023-11-28T08:59:14.157"/>
    <p1510:client id="{6AAAA049-4DD7-ACA4-BDDB-9A51A25D73A4}" v="392" dt="2023-03-10T07:07:32.770"/>
    <p1510:client id="{766ACD6D-63A4-819D-A4BF-45C103E50936}" v="815" dt="2023-12-02T11:51:56.471"/>
    <p1510:client id="{7A492AA8-38E9-B395-848E-D7D671D9ECEE}" v="95" dt="2023-11-27T20:35:20.828"/>
    <p1510:client id="{801973F5-138C-3BDA-5A8C-4D8966A5A64E}" v="4" dt="2022-04-01T09:23:18.924"/>
    <p1510:client id="{82E78564-3418-911C-B975-73A4A129D04F}" v="379" dt="2023-11-03T14:55:37.777"/>
    <p1510:client id="{8348445C-92D9-245C-B6DB-2696D11BDCB8}" v="371" dt="2023-12-01T19:57:53.355"/>
    <p1510:client id="{8A8E1838-5592-CA1D-A8B9-E148BE040976}" v="237" dt="2023-12-03T22:50:53.286"/>
    <p1510:client id="{934F3382-D426-374D-FAC5-059132321765}" v="53" dt="2023-11-30T23:50:36.397"/>
    <p1510:client id="{936A8F65-F09D-D820-ACFB-24A7E82C0BF1}" v="981" dt="2023-12-03T01:10:56.153"/>
    <p1510:client id="{9887B5A5-3A10-F225-F820-2606703A2996}" v="1245" dt="2023-11-28T14:57:26.949"/>
    <p1510:client id="{A264F864-EEA2-C36B-90D8-2C3F109B108B}" v="1060" dt="2023-02-28T13:30:18.794"/>
    <p1510:client id="{B7A02E5D-F892-9504-66E9-41509C8661C6}" v="222" dt="2023-02-28T07:54:09.247"/>
    <p1510:client id="{C202FA95-CB85-A18B-31FC-9891DFDC7C4D}" v="22" dt="2023-11-03T07:01:15.439"/>
    <p1510:client id="{CB1F76B1-4329-C1D2-AB97-6F50EDF204B5}" v="39" dt="2023-12-05T16:18:49.379"/>
    <p1510:client id="{CB9F0C8C-887D-82CB-F519-556D8847250B}" v="2120" dt="2023-11-02T21:15:30.925"/>
    <p1510:client id="{CD62287A-FD1D-CCBF-0719-ADE4A596CEDA}" v="220" dt="2022-03-31T07:37:14.117"/>
    <p1510:client id="{CF5B1CF6-D464-EB7E-6E14-90F514462946}" v="32" dt="2023-02-28T14:59:13.458"/>
    <p1510:client id="{D3B77437-F0AE-164F-ED04-26C14C4412BB}" v="65" dt="2023-03-07T08:52:33.773"/>
    <p1510:client id="{D467679E-68EC-CBFF-2609-DF00887AB5AA}" v="74" dt="2023-02-28T15:21:32.910"/>
    <p1510:client id="{E4C45B51-978C-AD47-DFE4-2C13FA39E5F8}" v="2842" dt="2023-11-10T00:02:18.713"/>
    <p1510:client id="{E85E4418-8A3E-2878-521D-57679B7001A5}" v="119" dt="2023-11-03T13:19:10.450"/>
    <p1510:client id="{F5A5A27A-D6F1-086E-D5CC-D6360014FEA3}" v="27" dt="2023-11-10T23:17:01.390"/>
    <p1510:client id="{F5E9FC69-201C-9194-837F-91B746123732}" v="1127" dt="2022-03-30T12:58:19.614"/>
    <p1510:client id="{F843EB2F-3EA5-C56D-280D-01F0BADB0683}" v="3" dt="2023-03-09T21:33:00.413"/>
    <p1510:client id="{F8F1B50E-01E7-A62A-D363-A3F5D544B0F2}" v="36" dt="2023-12-05T15:57:20.053"/>
    <p1510:client id="{F9644D5B-9B72-88BF-65C0-86B49E274B61}" v="560" dt="2022-04-13T09:18:08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05.12.2023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05.12.2023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05.12.2023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05.12.2023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05.12.2023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1288143" y="1178311"/>
            <a:ext cx="9608634" cy="1654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l-PL" sz="4800" dirty="0">
                <a:latin typeface="Palatino Linotype"/>
                <a:cs typeface="Calibri"/>
              </a:rPr>
              <a:t>Co C++ ma do zaoferowania branży </a:t>
            </a:r>
            <a:r>
              <a:rPr lang="pl-PL" sz="4800" dirty="0" err="1">
                <a:latin typeface="Palatino Linotype"/>
                <a:cs typeface="Calibri"/>
              </a:rPr>
              <a:t>embedded</a:t>
            </a:r>
            <a:r>
              <a:rPr lang="pl-PL" sz="4800" dirty="0">
                <a:latin typeface="Palatino Linotype"/>
                <a:cs typeface="Calibri"/>
              </a:rPr>
              <a:t>?</a:t>
            </a:r>
            <a:endParaRPr lang="pl-PL" dirty="0"/>
          </a:p>
        </p:txBody>
      </p:sp>
      <p:sp>
        <p:nvSpPr>
          <p:cNvPr id="4" name="pole tekstowe 1">
            <a:extLst>
              <a:ext uri="{FF2B5EF4-FFF2-40B4-BE49-F238E27FC236}">
                <a16:creationId xmlns:a16="http://schemas.microsoft.com/office/drawing/2014/main" id="{08F38628-CFE8-6F43-5EAB-59826EA0A5DA}"/>
              </a:ext>
            </a:extLst>
          </p:cNvPr>
          <p:cNvSpPr txBox="1"/>
          <p:nvPr/>
        </p:nvSpPr>
        <p:spPr>
          <a:xfrm>
            <a:off x="5039179" y="5568042"/>
            <a:ext cx="211727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dirty="0">
                <a:latin typeface="Palatino Linotype"/>
              </a:rPr>
              <a:t>Mateusz Przybyła</a:t>
            </a:r>
          </a:p>
        </p:txBody>
      </p:sp>
      <p:pic>
        <p:nvPicPr>
          <p:cNvPr id="3" name="Obraz 2" descr="Obraz zawierający tekst, Czcionka, Grafika, zrzut ekranu&#10;&#10;Opis wygenerowany automatycznie">
            <a:extLst>
              <a:ext uri="{FF2B5EF4-FFF2-40B4-BE49-F238E27FC236}">
                <a16:creationId xmlns:a16="http://schemas.microsoft.com/office/drawing/2014/main" id="{956A5B91-B77C-1FF1-20C4-40778D49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3283884"/>
            <a:ext cx="3981450" cy="196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8CB1BF5-B556-D354-90F4-55B65BE55AC5}"/>
              </a:ext>
            </a:extLst>
          </p:cNvPr>
          <p:cNvSpPr txBox="1"/>
          <p:nvPr/>
        </p:nvSpPr>
        <p:spPr>
          <a:xfrm>
            <a:off x="3195638" y="3076575"/>
            <a:ext cx="580072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 dirty="0">
                <a:latin typeface="Palatino Linotype"/>
                <a:cs typeface="Calibri"/>
              </a:rPr>
              <a:t>Wygodna składnia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542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 dirty="0">
                <a:latin typeface="Palatino Linotype"/>
                <a:cs typeface="Calibri"/>
              </a:rPr>
              <a:t>    Aliasy</a:t>
            </a:r>
            <a:endParaRPr lang="pl-PL" b="1" dirty="0">
              <a:latin typeface="Palatino Linotype"/>
              <a:ea typeface="+mn-lt"/>
              <a:cs typeface="+mn-lt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1F2FC6C-B9AE-743C-557D-4E24882214DF}"/>
              </a:ext>
            </a:extLst>
          </p:cNvPr>
          <p:cNvSpPr txBox="1"/>
          <p:nvPr/>
        </p:nvSpPr>
        <p:spPr>
          <a:xfrm>
            <a:off x="542925" y="1228725"/>
            <a:ext cx="471487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/>
              </a:rPr>
              <a:t>using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size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latin typeface="Consolas"/>
              </a:rPr>
              <a:t>;</a:t>
            </a:r>
          </a:p>
          <a:p>
            <a:br>
              <a:rPr lang="en-US" dirty="0">
                <a:latin typeface="Consolas"/>
              </a:rPr>
            </a:br>
            <a:r>
              <a:rPr lang="en-US" dirty="0">
                <a:solidFill>
                  <a:srgbClr val="AF00DB"/>
                </a:solidFill>
                <a:latin typeface="Consolas"/>
              </a:rPr>
              <a:t>using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u8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using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i8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signed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latin typeface="Consolas"/>
              </a:rPr>
              <a:t>;</a:t>
            </a:r>
          </a:p>
          <a:p>
            <a:br>
              <a:rPr lang="en-US" dirty="0">
                <a:latin typeface="Consolas"/>
              </a:rPr>
            </a:br>
            <a:r>
              <a:rPr lang="en-US" dirty="0">
                <a:solidFill>
                  <a:srgbClr val="AF00DB"/>
                </a:solidFill>
                <a:latin typeface="Consolas"/>
              </a:rPr>
              <a:t>using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u16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short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using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i16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signed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short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latin typeface="Consolas"/>
              </a:rPr>
              <a:t>;</a:t>
            </a:r>
          </a:p>
          <a:p>
            <a:br>
              <a:rPr lang="en-US" dirty="0">
                <a:latin typeface="Consolas"/>
              </a:rPr>
            </a:br>
            <a:r>
              <a:rPr lang="en-US" dirty="0">
                <a:solidFill>
                  <a:srgbClr val="AF00DB"/>
                </a:solidFill>
                <a:latin typeface="Consolas"/>
              </a:rPr>
              <a:t>using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u32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using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i32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signed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latin typeface="Consolas"/>
              </a:rPr>
              <a:t>;</a:t>
            </a:r>
          </a:p>
          <a:p>
            <a:br>
              <a:rPr lang="en-US" dirty="0">
                <a:latin typeface="Consolas"/>
              </a:rPr>
            </a:br>
            <a:r>
              <a:rPr lang="en-US" dirty="0">
                <a:solidFill>
                  <a:srgbClr val="AF00DB"/>
                </a:solidFill>
                <a:latin typeface="Consolas"/>
              </a:rPr>
              <a:t>using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u64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unsigned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using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i64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signed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long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latin typeface="Consolas"/>
              </a:rPr>
              <a:t>;</a:t>
            </a:r>
          </a:p>
          <a:p>
            <a:br>
              <a:rPr lang="en-US" dirty="0">
                <a:latin typeface="Consolas"/>
              </a:rPr>
            </a:br>
            <a:r>
              <a:rPr lang="en-US" dirty="0">
                <a:solidFill>
                  <a:srgbClr val="AF00DB"/>
                </a:solidFill>
                <a:latin typeface="Consolas"/>
              </a:rPr>
              <a:t>using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f32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float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using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f64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double</a:t>
            </a:r>
            <a:r>
              <a:rPr lang="en-US" dirty="0">
                <a:latin typeface="Consolas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AD4E109-11CC-C34C-D410-1B4C19B86B82}"/>
              </a:ext>
            </a:extLst>
          </p:cNvPr>
          <p:cNvSpPr txBox="1"/>
          <p:nvPr/>
        </p:nvSpPr>
        <p:spPr>
          <a:xfrm>
            <a:off x="5715000" y="1285875"/>
            <a:ext cx="5943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/>
              </a:rPr>
              <a:t>using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error_handler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i32</a:t>
            </a:r>
            <a:r>
              <a:rPr lang="en-US" dirty="0">
                <a:latin typeface="Consolas"/>
              </a:rPr>
              <a:t>( * )(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i32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code </a:t>
            </a:r>
            <a:r>
              <a:rPr lang="en-US" dirty="0">
                <a:latin typeface="Consolas"/>
              </a:rPr>
              <a:t>);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A46092E1-8627-5637-E372-D1F3D9FC9DEB}"/>
              </a:ext>
            </a:extLst>
          </p:cNvPr>
          <p:cNvGrpSpPr/>
          <p:nvPr/>
        </p:nvGrpSpPr>
        <p:grpSpPr>
          <a:xfrm>
            <a:off x="5715000" y="1628775"/>
            <a:ext cx="5753100" cy="855107"/>
            <a:chOff x="5715000" y="1628775"/>
            <a:chExt cx="5753100" cy="855107"/>
          </a:xfrm>
        </p:grpSpPr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21BBF8A8-9692-AA2A-92BC-AF6825F4D241}"/>
                </a:ext>
              </a:extLst>
            </p:cNvPr>
            <p:cNvSpPr txBox="1"/>
            <p:nvPr/>
          </p:nvSpPr>
          <p:spPr>
            <a:xfrm>
              <a:off x="5715000" y="2114550"/>
              <a:ext cx="57531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/>
                </a:rPr>
                <a:t>typedef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i32</a:t>
              </a:r>
              <a:r>
                <a:rPr lang="en-US" dirty="0">
                  <a:latin typeface="Consolas"/>
                </a:rPr>
                <a:t>( *</a:t>
              </a:r>
              <a:r>
                <a:rPr lang="en-US" dirty="0" err="1">
                  <a:solidFill>
                    <a:srgbClr val="267F99"/>
                  </a:solidFill>
                  <a:latin typeface="Consolas"/>
                </a:rPr>
                <a:t>error_handler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 </a:t>
              </a:r>
              <a:r>
                <a:rPr lang="en-US" dirty="0">
                  <a:latin typeface="Consolas"/>
                </a:rPr>
                <a:t>)(</a:t>
              </a:r>
              <a:r>
                <a:rPr lang="en-US" dirty="0">
                  <a:solidFill>
                    <a:srgbClr val="000000"/>
                  </a:solidFill>
                  <a:latin typeface="Consolas"/>
                </a:rPr>
                <a:t> 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i32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001080"/>
                  </a:solidFill>
                  <a:latin typeface="Consolas"/>
                </a:rPr>
                <a:t>code </a:t>
              </a:r>
              <a:r>
                <a:rPr lang="en-US" dirty="0">
                  <a:latin typeface="Consolas"/>
                </a:rPr>
                <a:t>);</a:t>
              </a:r>
            </a:p>
          </p:txBody>
        </p:sp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057C01B9-DE98-DEE1-6A44-610A304770F1}"/>
                </a:ext>
              </a:extLst>
            </p:cNvPr>
            <p:cNvSpPr txBox="1"/>
            <p:nvPr/>
          </p:nvSpPr>
          <p:spPr>
            <a:xfrm>
              <a:off x="5715000" y="1628775"/>
              <a:ext cx="108585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2800" dirty="0">
                  <a:latin typeface="Palatino Linotype"/>
                  <a:cs typeface="Calibri"/>
                </a:rPr>
                <a:t>vs</a:t>
              </a:r>
              <a:endParaRPr lang="pl-PL" sz="2800" dirty="0">
                <a:latin typeface="Palatino Linotype"/>
              </a:endParaRPr>
            </a:p>
          </p:txBody>
        </p:sp>
      </p:grp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61CA943-4A56-3D15-7207-6ADC1C97951E}"/>
              </a:ext>
            </a:extLst>
          </p:cNvPr>
          <p:cNvSpPr txBox="1"/>
          <p:nvPr/>
        </p:nvSpPr>
        <p:spPr>
          <a:xfrm>
            <a:off x="5648325" y="4076700"/>
            <a:ext cx="3848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/>
              </a:rPr>
              <a:t>using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byte_array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u8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1024</a:t>
            </a:r>
            <a:r>
              <a:rPr lang="en-US" dirty="0">
                <a:latin typeface="Consolas"/>
              </a:rPr>
              <a:t>];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371CE203-BAA9-C871-2C92-9EA3FD207806}"/>
              </a:ext>
            </a:extLst>
          </p:cNvPr>
          <p:cNvGrpSpPr/>
          <p:nvPr/>
        </p:nvGrpSpPr>
        <p:grpSpPr>
          <a:xfrm>
            <a:off x="5648325" y="4400550"/>
            <a:ext cx="3819525" cy="836057"/>
            <a:chOff x="5648325" y="4400550"/>
            <a:chExt cx="3819525" cy="836057"/>
          </a:xfrm>
        </p:grpSpPr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7E6B707C-6903-6D44-E80D-6662FE3E5F8D}"/>
                </a:ext>
              </a:extLst>
            </p:cNvPr>
            <p:cNvSpPr txBox="1"/>
            <p:nvPr/>
          </p:nvSpPr>
          <p:spPr>
            <a:xfrm>
              <a:off x="5648325" y="4867275"/>
              <a:ext cx="381952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nsolas"/>
                </a:rPr>
                <a:t>typedef</a:t>
              </a:r>
              <a:r>
                <a:rPr lang="en-US">
                  <a:latin typeface="Consolas"/>
                </a:rPr>
                <a:t> </a:t>
              </a:r>
              <a:r>
                <a:rPr lang="en-US">
                  <a:solidFill>
                    <a:srgbClr val="267F99"/>
                  </a:solidFill>
                  <a:latin typeface="Consolas"/>
                </a:rPr>
                <a:t>u8</a:t>
              </a:r>
              <a:r>
                <a:rPr lang="en-US">
                  <a:latin typeface="Consolas"/>
                </a:rPr>
                <a:t> </a:t>
              </a:r>
              <a:r>
                <a:rPr lang="en-US">
                  <a:solidFill>
                    <a:srgbClr val="267F99"/>
                  </a:solidFill>
                  <a:latin typeface="Consolas"/>
                </a:rPr>
                <a:t>byte_array</a:t>
              </a:r>
              <a:r>
                <a:rPr lang="en-US">
                  <a:latin typeface="Consolas"/>
                </a:rPr>
                <a:t>[</a:t>
              </a:r>
              <a:r>
                <a:rPr lang="en-US">
                  <a:solidFill>
                    <a:srgbClr val="098658"/>
                  </a:solidFill>
                  <a:latin typeface="Consolas"/>
                </a:rPr>
                <a:t>1024</a:t>
              </a:r>
              <a:r>
                <a:rPr lang="en-US">
                  <a:latin typeface="Consolas"/>
                </a:rPr>
                <a:t>];</a:t>
              </a:r>
            </a:p>
          </p:txBody>
        </p:sp>
        <p:sp>
          <p:nvSpPr>
            <p:cNvPr id="13" name="pole tekstowe 12">
              <a:extLst>
                <a:ext uri="{FF2B5EF4-FFF2-40B4-BE49-F238E27FC236}">
                  <a16:creationId xmlns:a16="http://schemas.microsoft.com/office/drawing/2014/main" id="{70846A4F-C34F-490C-158F-956837F95830}"/>
                </a:ext>
              </a:extLst>
            </p:cNvPr>
            <p:cNvSpPr txBox="1"/>
            <p:nvPr/>
          </p:nvSpPr>
          <p:spPr>
            <a:xfrm>
              <a:off x="5715000" y="4400550"/>
              <a:ext cx="108585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2800" dirty="0">
                  <a:latin typeface="Palatino Linotype"/>
                  <a:cs typeface="Calibri"/>
                </a:rPr>
                <a:t>vs</a:t>
              </a:r>
              <a:endParaRPr lang="pl-PL" sz="2800">
                <a:latin typeface="Palatino Linotyp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94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 dirty="0">
                <a:latin typeface="Palatino Linotype"/>
                <a:cs typeface="Calibri"/>
              </a:rPr>
              <a:t>    Definiowanie złożonych obiektów</a:t>
            </a:r>
            <a:endParaRPr lang="pl-PL" b="1" dirty="0">
              <a:latin typeface="Palatino Linotype"/>
              <a:ea typeface="+mn-lt"/>
              <a:cs typeface="+mn-lt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C9FC0ED-5ABE-B6A6-EDA5-D67087BE09C3}"/>
              </a:ext>
            </a:extLst>
          </p:cNvPr>
          <p:cNvSpPr txBox="1"/>
          <p:nvPr/>
        </p:nvSpPr>
        <p:spPr>
          <a:xfrm>
            <a:off x="1114425" y="1885950"/>
            <a:ext cx="5467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enum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267F99"/>
                </a:solidFill>
                <a:latin typeface="Consolas"/>
              </a:rPr>
              <a:t>led_type</a:t>
            </a:r>
            <a:r>
              <a:rPr lang="en-US">
                <a:latin typeface="Consolas"/>
              </a:rPr>
              <a:t> { </a:t>
            </a:r>
            <a:r>
              <a:rPr lang="en-US">
                <a:solidFill>
                  <a:srgbClr val="0070C1"/>
                </a:solidFill>
                <a:latin typeface="Consolas"/>
              </a:rPr>
              <a:t>POWER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70C1"/>
                </a:solidFill>
                <a:latin typeface="Consolas"/>
              </a:rPr>
              <a:t>ERROR</a:t>
            </a:r>
            <a:r>
              <a:rPr lang="en-US">
                <a:latin typeface="Consolas"/>
              </a:rPr>
              <a:t>, </a:t>
            </a:r>
            <a:r>
              <a:rPr lang="en-US">
                <a:solidFill>
                  <a:srgbClr val="0070C1"/>
                </a:solidFill>
                <a:latin typeface="Consolas"/>
              </a:rPr>
              <a:t>CUSTOM</a:t>
            </a:r>
            <a:r>
              <a:rPr lang="en-US">
                <a:latin typeface="Consolas"/>
              </a:rPr>
              <a:t> };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E18EA2FD-7288-5A70-D216-E333F826F9B3}"/>
              </a:ext>
            </a:extLst>
          </p:cNvPr>
          <p:cNvGrpSpPr/>
          <p:nvPr/>
        </p:nvGrpSpPr>
        <p:grpSpPr>
          <a:xfrm>
            <a:off x="7219950" y="1028700"/>
            <a:ext cx="4724400" cy="817007"/>
            <a:chOff x="7219950" y="1028700"/>
            <a:chExt cx="4724400" cy="817007"/>
          </a:xfrm>
        </p:grpSpPr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D5B86321-61A0-A8BD-BFC8-DB555F309E3B}"/>
                </a:ext>
              </a:extLst>
            </p:cNvPr>
            <p:cNvSpPr txBox="1"/>
            <p:nvPr/>
          </p:nvSpPr>
          <p:spPr>
            <a:xfrm>
              <a:off x="7219950" y="1476375"/>
              <a:ext cx="47244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/>
                </a:rPr>
                <a:t>void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 err="1">
                  <a:solidFill>
                    <a:srgbClr val="795E26"/>
                  </a:solidFill>
                  <a:latin typeface="Consolas"/>
                </a:rPr>
                <a:t>turn_on</a:t>
              </a:r>
              <a:r>
                <a:rPr lang="en-US" dirty="0">
                  <a:latin typeface="Consolas"/>
                </a:rPr>
                <a:t>( </a:t>
              </a:r>
              <a:r>
                <a:rPr lang="en-US" dirty="0" err="1">
                  <a:solidFill>
                    <a:srgbClr val="0000FF"/>
                  </a:solidFill>
                  <a:latin typeface="Consolas"/>
                </a:rPr>
                <a:t>enum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 err="1">
                  <a:solidFill>
                    <a:srgbClr val="267F99"/>
                  </a:solidFill>
                  <a:latin typeface="Consolas"/>
                </a:rPr>
                <a:t>led_type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001080"/>
                  </a:solidFill>
                  <a:latin typeface="Consolas"/>
                </a:rPr>
                <a:t>type</a:t>
              </a:r>
              <a:r>
                <a:rPr lang="en-US" dirty="0">
                  <a:latin typeface="Consolas"/>
                </a:rPr>
                <a:t> )</a:t>
              </a:r>
            </a:p>
          </p:txBody>
        </p:sp>
        <p:sp>
          <p:nvSpPr>
            <p:cNvPr id="17" name="pole tekstowe 16">
              <a:extLst>
                <a:ext uri="{FF2B5EF4-FFF2-40B4-BE49-F238E27FC236}">
                  <a16:creationId xmlns:a16="http://schemas.microsoft.com/office/drawing/2014/main" id="{8E0C4C9E-78D2-7E40-1F6A-54FC1A85E723}"/>
                </a:ext>
              </a:extLst>
            </p:cNvPr>
            <p:cNvSpPr txBox="1"/>
            <p:nvPr/>
          </p:nvSpPr>
          <p:spPr>
            <a:xfrm>
              <a:off x="7219950" y="1028700"/>
              <a:ext cx="39814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/>
                </a:rPr>
                <a:t>void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 err="1">
                  <a:solidFill>
                    <a:srgbClr val="795E26"/>
                  </a:solidFill>
                  <a:latin typeface="Consolas"/>
                </a:rPr>
                <a:t>turn_on</a:t>
              </a:r>
              <a:r>
                <a:rPr lang="en-US" dirty="0">
                  <a:latin typeface="Consolas"/>
                </a:rPr>
                <a:t>( </a:t>
              </a:r>
              <a:r>
                <a:rPr lang="en-US" dirty="0" err="1">
                  <a:solidFill>
                    <a:srgbClr val="267F99"/>
                  </a:solidFill>
                  <a:latin typeface="Consolas"/>
                </a:rPr>
                <a:t>led_type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001080"/>
                  </a:solidFill>
                  <a:latin typeface="Consolas"/>
                </a:rPr>
                <a:t>type</a:t>
              </a:r>
              <a:r>
                <a:rPr lang="en-US" dirty="0">
                  <a:latin typeface="Consolas"/>
                </a:rPr>
                <a:t> )</a:t>
              </a:r>
            </a:p>
          </p:txBody>
        </p:sp>
      </p:grpSp>
      <p:grpSp>
        <p:nvGrpSpPr>
          <p:cNvPr id="2" name="Grupa 1">
            <a:extLst>
              <a:ext uri="{FF2B5EF4-FFF2-40B4-BE49-F238E27FC236}">
                <a16:creationId xmlns:a16="http://schemas.microsoft.com/office/drawing/2014/main" id="{9DB3BBDA-F01A-FFB5-E232-E8FEEA2FCCDA}"/>
              </a:ext>
            </a:extLst>
          </p:cNvPr>
          <p:cNvGrpSpPr/>
          <p:nvPr/>
        </p:nvGrpSpPr>
        <p:grpSpPr>
          <a:xfrm>
            <a:off x="1114425" y="2281238"/>
            <a:ext cx="7267575" cy="917019"/>
            <a:chOff x="1114425" y="2281238"/>
            <a:chExt cx="7267575" cy="917019"/>
          </a:xfrm>
        </p:grpSpPr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07E4A264-72F6-02AA-5100-330C62DB5D22}"/>
                </a:ext>
              </a:extLst>
            </p:cNvPr>
            <p:cNvSpPr txBox="1"/>
            <p:nvPr/>
          </p:nvSpPr>
          <p:spPr>
            <a:xfrm>
              <a:off x="1114425" y="2828925"/>
              <a:ext cx="726757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/>
                </a:rPr>
                <a:t>typedef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latin typeface="Consolas"/>
                </a:rPr>
                <a:t>enum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 err="1">
                  <a:solidFill>
                    <a:srgbClr val="267F99"/>
                  </a:solidFill>
                  <a:latin typeface="Consolas"/>
                </a:rPr>
                <a:t>led_type</a:t>
              </a:r>
              <a:r>
                <a:rPr lang="en-US" dirty="0">
                  <a:latin typeface="Consolas"/>
                </a:rPr>
                <a:t> { </a:t>
              </a:r>
              <a:r>
                <a:rPr lang="en-US" dirty="0">
                  <a:solidFill>
                    <a:srgbClr val="0070C1"/>
                  </a:solidFill>
                  <a:latin typeface="Consolas"/>
                </a:rPr>
                <a:t>POWER</a:t>
              </a:r>
              <a:r>
                <a:rPr lang="en-US" dirty="0">
                  <a:latin typeface="Consolas"/>
                </a:rPr>
                <a:t>, </a:t>
              </a:r>
              <a:r>
                <a:rPr lang="en-US" dirty="0">
                  <a:solidFill>
                    <a:srgbClr val="0070C1"/>
                  </a:solidFill>
                  <a:latin typeface="Consolas"/>
                </a:rPr>
                <a:t>ERROR</a:t>
              </a:r>
              <a:r>
                <a:rPr lang="en-US" dirty="0">
                  <a:latin typeface="Consolas"/>
                </a:rPr>
                <a:t>, </a:t>
              </a:r>
              <a:r>
                <a:rPr lang="en-US" dirty="0">
                  <a:solidFill>
                    <a:srgbClr val="0070C1"/>
                  </a:solidFill>
                  <a:latin typeface="Consolas"/>
                </a:rPr>
                <a:t>CUSTOM</a:t>
              </a:r>
              <a:r>
                <a:rPr lang="en-US" dirty="0">
                  <a:latin typeface="Consolas"/>
                </a:rPr>
                <a:t> } </a:t>
              </a:r>
              <a:r>
                <a:rPr lang="en-US" dirty="0" err="1">
                  <a:solidFill>
                    <a:srgbClr val="267F99"/>
                  </a:solidFill>
                  <a:latin typeface="Consolas"/>
                </a:rPr>
                <a:t>led_type</a:t>
              </a:r>
              <a:r>
                <a:rPr lang="en-US" dirty="0">
                  <a:latin typeface="Consolas"/>
                </a:rPr>
                <a:t>;</a:t>
              </a:r>
            </a:p>
          </p:txBody>
        </p:sp>
        <p:sp>
          <p:nvSpPr>
            <p:cNvPr id="3" name="pole tekstowe 2">
              <a:extLst>
                <a:ext uri="{FF2B5EF4-FFF2-40B4-BE49-F238E27FC236}">
                  <a16:creationId xmlns:a16="http://schemas.microsoft.com/office/drawing/2014/main" id="{8A3F846D-8137-B20F-74D4-0A7A4C84DF21}"/>
                </a:ext>
              </a:extLst>
            </p:cNvPr>
            <p:cNvSpPr txBox="1"/>
            <p:nvPr/>
          </p:nvSpPr>
          <p:spPr>
            <a:xfrm>
              <a:off x="1114425" y="2281238"/>
              <a:ext cx="108585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2800" dirty="0">
                  <a:latin typeface="Palatino Linotype"/>
                  <a:cs typeface="Calibri"/>
                </a:rPr>
                <a:t>vs</a:t>
              </a:r>
              <a:endParaRPr lang="pl-PL" sz="2800">
                <a:latin typeface="Palatino Linotype"/>
              </a:endParaRPr>
            </a:p>
          </p:txBody>
        </p:sp>
      </p:grpSp>
      <p:sp>
        <p:nvSpPr>
          <p:cNvPr id="7" name="pole tekstowe 6">
            <a:extLst>
              <a:ext uri="{FF2B5EF4-FFF2-40B4-BE49-F238E27FC236}">
                <a16:creationId xmlns:a16="http://schemas.microsoft.com/office/drawing/2014/main" id="{CE07AD86-A97A-CAF6-BEC7-9F8BC1446A50}"/>
              </a:ext>
            </a:extLst>
          </p:cNvPr>
          <p:cNvSpPr txBox="1"/>
          <p:nvPr/>
        </p:nvSpPr>
        <p:spPr>
          <a:xfrm>
            <a:off x="1800225" y="421957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union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u32_bytes</a:t>
            </a:r>
            <a:r>
              <a:rPr lang="en-US" dirty="0">
                <a:latin typeface="Consolas"/>
              </a:rPr>
              <a:t> {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u32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value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u8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bytes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dirty="0">
                <a:latin typeface="Consolas"/>
              </a:rPr>
              <a:t>];</a:t>
            </a:r>
          </a:p>
          <a:p>
            <a:r>
              <a:rPr lang="en-US" dirty="0">
                <a:latin typeface="Consolas"/>
              </a:rPr>
              <a:t>};</a:t>
            </a:r>
          </a:p>
        </p:txBody>
      </p:sp>
      <p:grpSp>
        <p:nvGrpSpPr>
          <p:cNvPr id="6" name="Grupa 5">
            <a:extLst>
              <a:ext uri="{FF2B5EF4-FFF2-40B4-BE49-F238E27FC236}">
                <a16:creationId xmlns:a16="http://schemas.microsoft.com/office/drawing/2014/main" id="{61E91AFB-C07D-112D-D000-E023A92D1059}"/>
              </a:ext>
            </a:extLst>
          </p:cNvPr>
          <p:cNvGrpSpPr/>
          <p:nvPr/>
        </p:nvGrpSpPr>
        <p:grpSpPr>
          <a:xfrm>
            <a:off x="4114800" y="4219575"/>
            <a:ext cx="5848350" cy="1477328"/>
            <a:chOff x="4114800" y="4219575"/>
            <a:chExt cx="5848350" cy="1477328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22A11B5F-11FF-1F6C-258B-DE1A185A295B}"/>
                </a:ext>
              </a:extLst>
            </p:cNvPr>
            <p:cNvSpPr txBox="1"/>
            <p:nvPr/>
          </p:nvSpPr>
          <p:spPr>
            <a:xfrm>
              <a:off x="5372100" y="4219575"/>
              <a:ext cx="4591050" cy="147732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/>
                </a:rPr>
                <a:t>union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u32_bytes</a:t>
              </a:r>
              <a:r>
                <a:rPr lang="en-US" dirty="0">
                  <a:latin typeface="Consolas"/>
                </a:rPr>
                <a:t> {</a:t>
              </a:r>
            </a:p>
            <a:p>
              <a:r>
                <a:rPr lang="en-US" dirty="0">
                  <a:latin typeface="Consolas"/>
                </a:rPr>
                <a:t>    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u32 </a:t>
              </a:r>
              <a:r>
                <a:rPr lang="en-US" dirty="0">
                  <a:solidFill>
                    <a:srgbClr val="001080"/>
                  </a:solidFill>
                  <a:latin typeface="Consolas"/>
                </a:rPr>
                <a:t>value</a:t>
              </a:r>
              <a:r>
                <a:rPr lang="en-US" dirty="0">
                  <a:latin typeface="Consolas"/>
                </a:rPr>
                <a:t>;</a:t>
              </a:r>
            </a:p>
            <a:p>
              <a:r>
                <a:rPr lang="en-US" dirty="0">
                  <a:latin typeface="Consolas"/>
                </a:rPr>
                <a:t>    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u8 </a:t>
              </a:r>
              <a:r>
                <a:rPr lang="en-US" dirty="0">
                  <a:solidFill>
                    <a:srgbClr val="001080"/>
                  </a:solidFill>
                  <a:latin typeface="Consolas"/>
                </a:rPr>
                <a:t>bytes</a:t>
              </a:r>
              <a:r>
                <a:rPr lang="en-US" dirty="0">
                  <a:latin typeface="Consolas"/>
                </a:rPr>
                <a:t>[</a:t>
              </a:r>
              <a:r>
                <a:rPr lang="en-US" dirty="0">
                  <a:solidFill>
                    <a:srgbClr val="098658"/>
                  </a:solidFill>
                  <a:latin typeface="Consolas"/>
                </a:rPr>
                <a:t>4</a:t>
              </a:r>
              <a:r>
                <a:rPr lang="en-US" dirty="0">
                  <a:latin typeface="Consolas"/>
                </a:rPr>
                <a:t>];</a:t>
              </a:r>
            </a:p>
            <a:p>
              <a:r>
                <a:rPr lang="en-US" dirty="0">
                  <a:latin typeface="Consolas"/>
                </a:rPr>
                <a:t>}; 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/>
                </a:rPr>
                <a:t>typedef</a:t>
              </a:r>
              <a:r>
                <a:rPr lang="en-US" dirty="0">
                  <a:latin typeface="Consolas"/>
                </a:rPr>
                <a:t> </a:t>
              </a:r>
              <a:r>
                <a:rPr lang="en-US" dirty="0">
                  <a:solidFill>
                    <a:srgbClr val="0000FF"/>
                  </a:solidFill>
                  <a:latin typeface="Consolas"/>
                </a:rPr>
                <a:t>union</a:t>
              </a:r>
              <a:r>
                <a:rPr lang="en-US" dirty="0">
                  <a:latin typeface="Consolas"/>
                </a:rPr>
                <a:t> 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u32_bytes </a:t>
              </a:r>
              <a:r>
                <a:rPr lang="en-US" dirty="0" err="1">
                  <a:solidFill>
                    <a:srgbClr val="267F99"/>
                  </a:solidFill>
                  <a:latin typeface="Consolas"/>
                </a:rPr>
                <a:t>u32_bytes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;</a:t>
              </a:r>
              <a:endParaRPr lang="en-US" dirty="0"/>
            </a:p>
          </p:txBody>
        </p:sp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4064D3FE-C156-60F2-5CE2-D43D8255FB2B}"/>
                </a:ext>
              </a:extLst>
            </p:cNvPr>
            <p:cNvSpPr txBox="1"/>
            <p:nvPr/>
          </p:nvSpPr>
          <p:spPr>
            <a:xfrm>
              <a:off x="4114800" y="4557712"/>
              <a:ext cx="108585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2800" dirty="0">
                  <a:latin typeface="Palatino Linotype"/>
                  <a:cs typeface="Calibri"/>
                </a:rPr>
                <a:t>vs</a:t>
              </a:r>
              <a:endParaRPr lang="pl-PL" sz="2800">
                <a:latin typeface="Palatino Linotyp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05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 dirty="0">
                <a:latin typeface="Palatino Linotype"/>
                <a:cs typeface="Calibri"/>
              </a:rPr>
              <a:t>    Zmienne </a:t>
            </a:r>
            <a:r>
              <a:rPr lang="pl-PL" b="1" dirty="0" err="1">
                <a:latin typeface="Palatino Linotype"/>
                <a:cs typeface="Calibri"/>
              </a:rPr>
              <a:t>inline</a:t>
            </a:r>
            <a:endParaRPr lang="pl-PL" b="1" dirty="0" err="1">
              <a:latin typeface="Palatino Linotype"/>
              <a:ea typeface="+mn-lt"/>
              <a:cs typeface="+mn-lt"/>
            </a:endParaRPr>
          </a:p>
        </p:txBody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BE695330-7EAE-9ED4-9BA4-DF96B3B8E22C}"/>
              </a:ext>
            </a:extLst>
          </p:cNvPr>
          <p:cNvGrpSpPr/>
          <p:nvPr/>
        </p:nvGrpSpPr>
        <p:grpSpPr>
          <a:xfrm>
            <a:off x="247650" y="1119188"/>
            <a:ext cx="6438900" cy="1585317"/>
            <a:chOff x="247650" y="1119188"/>
            <a:chExt cx="6438900" cy="1585317"/>
          </a:xfrm>
        </p:grpSpPr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227ED8C0-5F8E-DB38-0862-A8830D37EEDF}"/>
                </a:ext>
              </a:extLst>
            </p:cNvPr>
            <p:cNvSpPr txBox="1"/>
            <p:nvPr/>
          </p:nvSpPr>
          <p:spPr>
            <a:xfrm>
              <a:off x="962025" y="1781175"/>
              <a:ext cx="5724525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/>
                </a:rPr>
                <a:t>inline const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i32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001080"/>
                  </a:solidFill>
                  <a:latin typeface="Consolas"/>
                </a:rPr>
                <a:t>i32_min</a:t>
              </a:r>
              <a:r>
                <a:rPr lang="en-US" dirty="0">
                  <a:latin typeface="Consolas"/>
                </a:rPr>
                <a:t> = -</a:t>
              </a:r>
              <a:r>
                <a:rPr lang="en-US" dirty="0">
                  <a:solidFill>
                    <a:srgbClr val="098658"/>
                  </a:solidFill>
                  <a:latin typeface="Consolas"/>
                </a:rPr>
                <a:t>2'147'483'648</a:t>
              </a:r>
              <a:r>
                <a:rPr lang="en-US" dirty="0">
                  <a:latin typeface="Consolas"/>
                </a:rPr>
                <a:t>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/>
                </a:rPr>
                <a:t>inline const</a:t>
              </a:r>
              <a:r>
                <a:rPr lang="en-US" dirty="0">
                  <a:latin typeface="Consolas"/>
                </a:rPr>
                <a:t> 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i32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001080"/>
                  </a:solidFill>
                  <a:latin typeface="Consolas"/>
                </a:rPr>
                <a:t>i32_max</a:t>
              </a:r>
              <a:r>
                <a:rPr lang="en-US" dirty="0">
                  <a:latin typeface="Consolas"/>
                </a:rPr>
                <a:t> = </a:t>
              </a:r>
              <a:r>
                <a:rPr lang="en-US" dirty="0">
                  <a:solidFill>
                    <a:srgbClr val="098658"/>
                  </a:solidFill>
                  <a:latin typeface="Consolas"/>
                </a:rPr>
                <a:t>2'147'483'647</a:t>
              </a:r>
              <a:r>
                <a:rPr lang="en-US" dirty="0">
                  <a:latin typeface="Consolas"/>
                </a:rPr>
                <a:t>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/>
                </a:rPr>
                <a:t>inline const</a:t>
              </a:r>
              <a:r>
                <a:rPr lang="en-US" dirty="0">
                  <a:latin typeface="Consolas"/>
                </a:rPr>
                <a:t> 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u32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001080"/>
                  </a:solidFill>
                  <a:latin typeface="Consolas"/>
                </a:rPr>
                <a:t>u32_max</a:t>
              </a:r>
              <a:r>
                <a:rPr lang="en-US" dirty="0">
                  <a:latin typeface="Consolas"/>
                </a:rPr>
                <a:t> = </a:t>
              </a:r>
              <a:r>
                <a:rPr lang="en-US" dirty="0">
                  <a:solidFill>
                    <a:srgbClr val="098658"/>
                  </a:solidFill>
                  <a:latin typeface="Consolas"/>
                </a:rPr>
                <a:t>0xFF'FF'FF'FF</a:t>
              </a:r>
              <a:r>
                <a:rPr lang="en-US" dirty="0">
                  <a:latin typeface="Consolas"/>
                </a:rPr>
                <a:t>; </a:t>
              </a:r>
            </a:p>
          </p:txBody>
        </p:sp>
        <p:sp>
          <p:nvSpPr>
            <p:cNvPr id="14" name="pole tekstowe 13">
              <a:extLst>
                <a:ext uri="{FF2B5EF4-FFF2-40B4-BE49-F238E27FC236}">
                  <a16:creationId xmlns:a16="http://schemas.microsoft.com/office/drawing/2014/main" id="{37C18F97-E100-1A06-E487-FFFFFBE43007}"/>
                </a:ext>
              </a:extLst>
            </p:cNvPr>
            <p:cNvSpPr txBox="1"/>
            <p:nvPr/>
          </p:nvSpPr>
          <p:spPr>
            <a:xfrm>
              <a:off x="247650" y="1119188"/>
              <a:ext cx="4733925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2800" dirty="0">
                  <a:latin typeface="Palatino Linotype"/>
                  <a:cs typeface="Calibri"/>
                </a:rPr>
                <a:t>W pliku nagłówkowym:</a:t>
              </a:r>
              <a:endParaRPr lang="pl-PL" dirty="0"/>
            </a:p>
          </p:txBody>
        </p:sp>
      </p:grpSp>
      <p:grpSp>
        <p:nvGrpSpPr>
          <p:cNvPr id="3" name="Grupa 2">
            <a:extLst>
              <a:ext uri="{FF2B5EF4-FFF2-40B4-BE49-F238E27FC236}">
                <a16:creationId xmlns:a16="http://schemas.microsoft.com/office/drawing/2014/main" id="{5D6DDE80-A609-A212-4308-CA76D8852CDB}"/>
              </a:ext>
            </a:extLst>
          </p:cNvPr>
          <p:cNvGrpSpPr/>
          <p:nvPr/>
        </p:nvGrpSpPr>
        <p:grpSpPr>
          <a:xfrm>
            <a:off x="5162549" y="3681412"/>
            <a:ext cx="5838826" cy="1594843"/>
            <a:chOff x="5162549" y="3681412"/>
            <a:chExt cx="5838826" cy="1594843"/>
          </a:xfrm>
        </p:grpSpPr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2500B47A-7727-3000-29B3-E437D84335E4}"/>
                </a:ext>
              </a:extLst>
            </p:cNvPr>
            <p:cNvSpPr txBox="1"/>
            <p:nvPr/>
          </p:nvSpPr>
          <p:spPr>
            <a:xfrm>
              <a:off x="6096000" y="4352925"/>
              <a:ext cx="4905375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/>
                </a:rPr>
                <a:t>const 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i32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001080"/>
                  </a:solidFill>
                  <a:latin typeface="Consolas"/>
                </a:rPr>
                <a:t>i32_min</a:t>
              </a:r>
              <a:r>
                <a:rPr lang="en-US" dirty="0">
                  <a:latin typeface="Consolas"/>
                </a:rPr>
                <a:t> = -</a:t>
              </a:r>
              <a:r>
                <a:rPr lang="en-US" dirty="0">
                  <a:solidFill>
                    <a:srgbClr val="098658"/>
                  </a:solidFill>
                  <a:latin typeface="Consolas"/>
                </a:rPr>
                <a:t>2'147'483'648</a:t>
              </a:r>
              <a:r>
                <a:rPr lang="en-US" dirty="0">
                  <a:latin typeface="Consolas"/>
                </a:rPr>
                <a:t>;</a:t>
              </a:r>
              <a:endParaRPr lang="pl-PL"/>
            </a:p>
            <a:p>
              <a:r>
                <a:rPr lang="en-US" dirty="0">
                  <a:solidFill>
                    <a:srgbClr val="0000FF"/>
                  </a:solidFill>
                  <a:latin typeface="Consolas"/>
                </a:rPr>
                <a:t>const 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i32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001080"/>
                  </a:solidFill>
                  <a:latin typeface="Consolas"/>
                </a:rPr>
                <a:t>i32_max</a:t>
              </a:r>
              <a:r>
                <a:rPr lang="en-US" dirty="0">
                  <a:latin typeface="Consolas"/>
                </a:rPr>
                <a:t> = </a:t>
              </a:r>
              <a:r>
                <a:rPr lang="en-US" dirty="0">
                  <a:solidFill>
                    <a:srgbClr val="098658"/>
                  </a:solidFill>
                  <a:latin typeface="Consolas"/>
                </a:rPr>
                <a:t>2'147'483'647</a:t>
              </a:r>
              <a:r>
                <a:rPr lang="en-US" dirty="0">
                  <a:latin typeface="Consolas"/>
                </a:rPr>
                <a:t>;</a:t>
              </a:r>
              <a:endParaRPr lang="en-US"/>
            </a:p>
            <a:p>
              <a:r>
                <a:rPr lang="en-US" dirty="0">
                  <a:solidFill>
                    <a:srgbClr val="0000FF"/>
                  </a:solidFill>
                  <a:latin typeface="Consolas"/>
                </a:rPr>
                <a:t>const 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u32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001080"/>
                  </a:solidFill>
                  <a:latin typeface="Consolas"/>
                </a:rPr>
                <a:t>u32_max</a:t>
              </a:r>
              <a:r>
                <a:rPr lang="en-US" dirty="0">
                  <a:latin typeface="Consolas"/>
                </a:rPr>
                <a:t> = </a:t>
              </a:r>
              <a:r>
                <a:rPr lang="en-US" dirty="0">
                  <a:solidFill>
                    <a:srgbClr val="098658"/>
                  </a:solidFill>
                  <a:latin typeface="Consolas"/>
                </a:rPr>
                <a:t>0xFF'FF'FF'FF</a:t>
              </a:r>
              <a:r>
                <a:rPr lang="en-US" dirty="0">
                  <a:latin typeface="Consolas"/>
                </a:rPr>
                <a:t>; </a:t>
              </a:r>
              <a:endParaRPr lang="en-US"/>
            </a:p>
          </p:txBody>
        </p:sp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CB145863-A485-5502-95C0-DFF6DCBACACC}"/>
                </a:ext>
              </a:extLst>
            </p:cNvPr>
            <p:cNvSpPr txBox="1"/>
            <p:nvPr/>
          </p:nvSpPr>
          <p:spPr>
            <a:xfrm>
              <a:off x="5162549" y="3681412"/>
              <a:ext cx="4733925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2800" dirty="0">
                  <a:latin typeface="Palatino Linotype"/>
                  <a:cs typeface="Calibri"/>
                </a:rPr>
                <a:t>W pliku źródłowym:</a:t>
              </a:r>
              <a:endParaRPr lang="pl-PL" dirty="0"/>
            </a:p>
          </p:txBody>
        </p:sp>
      </p:grpSp>
      <p:grpSp>
        <p:nvGrpSpPr>
          <p:cNvPr id="2" name="Grupa 1">
            <a:extLst>
              <a:ext uri="{FF2B5EF4-FFF2-40B4-BE49-F238E27FC236}">
                <a16:creationId xmlns:a16="http://schemas.microsoft.com/office/drawing/2014/main" id="{771C6DC1-1BEB-E802-838E-62C407E0A64A}"/>
              </a:ext>
            </a:extLst>
          </p:cNvPr>
          <p:cNvGrpSpPr/>
          <p:nvPr/>
        </p:nvGrpSpPr>
        <p:grpSpPr>
          <a:xfrm>
            <a:off x="247650" y="2928938"/>
            <a:ext cx="5543550" cy="2347317"/>
            <a:chOff x="247650" y="2928938"/>
            <a:chExt cx="5543550" cy="2347317"/>
          </a:xfrm>
        </p:grpSpPr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7C1264F5-C9B4-ADF8-C006-6D77C5588064}"/>
                </a:ext>
              </a:extLst>
            </p:cNvPr>
            <p:cNvSpPr txBox="1"/>
            <p:nvPr/>
          </p:nvSpPr>
          <p:spPr>
            <a:xfrm>
              <a:off x="4705350" y="2928938"/>
              <a:ext cx="1085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3600" dirty="0">
                  <a:latin typeface="Palatino Linotype"/>
                  <a:cs typeface="Calibri"/>
                </a:rPr>
                <a:t>vs</a:t>
              </a:r>
              <a:endParaRPr lang="pl-PL" sz="3600">
                <a:latin typeface="Palatino Linotype"/>
              </a:endParaRPr>
            </a:p>
          </p:txBody>
        </p:sp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C36AFCD3-E6F1-6D95-8477-6681F3E0380D}"/>
                </a:ext>
              </a:extLst>
            </p:cNvPr>
            <p:cNvSpPr txBox="1"/>
            <p:nvPr/>
          </p:nvSpPr>
          <p:spPr>
            <a:xfrm>
              <a:off x="962025" y="4352925"/>
              <a:ext cx="3971925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/>
                </a:rPr>
                <a:t>extern const</a:t>
              </a:r>
              <a:r>
                <a:rPr lang="en-US" dirty="0">
                  <a:latin typeface="Consolas"/>
                </a:rPr>
                <a:t> 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i32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001080"/>
                  </a:solidFill>
                  <a:latin typeface="Consolas"/>
                </a:rPr>
                <a:t>i32_min</a:t>
              </a:r>
              <a:r>
                <a:rPr lang="en-US" dirty="0">
                  <a:latin typeface="Consolas"/>
                </a:rPr>
                <a:t>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/>
                </a:rPr>
                <a:t>extern const</a:t>
              </a:r>
              <a:r>
                <a:rPr lang="en-US" dirty="0">
                  <a:latin typeface="Consolas"/>
                </a:rPr>
                <a:t> 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i32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001080"/>
                  </a:solidFill>
                  <a:latin typeface="Consolas"/>
                </a:rPr>
                <a:t>i32_max</a:t>
              </a:r>
              <a:r>
                <a:rPr lang="en-US" dirty="0">
                  <a:latin typeface="Consolas"/>
                </a:rPr>
                <a:t>;</a:t>
              </a:r>
            </a:p>
            <a:p>
              <a:r>
                <a:rPr lang="en-US" dirty="0">
                  <a:solidFill>
                    <a:srgbClr val="0000FF"/>
                  </a:solidFill>
                  <a:latin typeface="Consolas"/>
                </a:rPr>
                <a:t>extern const</a:t>
              </a:r>
              <a:r>
                <a:rPr lang="en-US" dirty="0">
                  <a:latin typeface="Consolas"/>
                </a:rPr>
                <a:t> 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u32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001080"/>
                  </a:solidFill>
                  <a:latin typeface="Consolas"/>
                </a:rPr>
                <a:t>u32_max</a:t>
              </a:r>
              <a:r>
                <a:rPr lang="en-US" dirty="0">
                  <a:latin typeface="Consolas"/>
                </a:rPr>
                <a:t>;</a:t>
              </a:r>
            </a:p>
          </p:txBody>
        </p: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815B5F9D-3200-AD7A-AE0F-14EC30B5C473}"/>
                </a:ext>
              </a:extLst>
            </p:cNvPr>
            <p:cNvSpPr txBox="1"/>
            <p:nvPr/>
          </p:nvSpPr>
          <p:spPr>
            <a:xfrm>
              <a:off x="247650" y="3681412"/>
              <a:ext cx="4733925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2800" dirty="0">
                  <a:latin typeface="Palatino Linotype"/>
                  <a:cs typeface="Calibri"/>
                </a:rPr>
                <a:t>W pliku nagłówkowym:</a:t>
              </a:r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96184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 dirty="0">
                <a:latin typeface="Palatino Linotype"/>
                <a:cs typeface="Calibri"/>
              </a:rPr>
              <a:t>    </a:t>
            </a:r>
            <a:r>
              <a:rPr lang="pl-PL" b="1" dirty="0" err="1">
                <a:latin typeface="Palatino Linotype"/>
                <a:cs typeface="Calibri"/>
              </a:rPr>
              <a:t>Range-based</a:t>
            </a:r>
            <a:r>
              <a:rPr lang="pl-PL" b="1" dirty="0">
                <a:latin typeface="Palatino Linotype"/>
                <a:cs typeface="Calibri"/>
              </a:rPr>
              <a:t> for </a:t>
            </a:r>
            <a:r>
              <a:rPr lang="pl-PL" b="1" dirty="0" err="1">
                <a:latin typeface="Palatino Linotype"/>
                <a:cs typeface="Calibri"/>
              </a:rPr>
              <a:t>loop</a:t>
            </a:r>
            <a:endParaRPr lang="pl-PL" b="1" dirty="0" err="1">
              <a:latin typeface="Palatino Linotype"/>
              <a:ea typeface="+mn-lt"/>
              <a:cs typeface="+mn-lt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B06C533-CCE5-0DA3-0A1D-CB16C86AD960}"/>
              </a:ext>
            </a:extLst>
          </p:cNvPr>
          <p:cNvSpPr txBox="1"/>
          <p:nvPr/>
        </p:nvSpPr>
        <p:spPr>
          <a:xfrm>
            <a:off x="781050" y="1162050"/>
            <a:ext cx="8458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/>
              </a:rPr>
              <a:t>size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solidFill>
                  <a:srgbClr val="0070C1"/>
                </a:solidFill>
                <a:latin typeface="Consolas"/>
              </a:rPr>
              <a:t>samples_count</a:t>
            </a:r>
            <a:r>
              <a:rPr lang="en-US" sz="2000" dirty="0">
                <a:latin typeface="Consolas"/>
              </a:rPr>
              <a:t> = </a:t>
            </a:r>
            <a:r>
              <a:rPr lang="en-US" sz="2000" dirty="0">
                <a:solidFill>
                  <a:srgbClr val="098658"/>
                </a:solidFill>
                <a:latin typeface="Consolas"/>
              </a:rPr>
              <a:t>16</a:t>
            </a:r>
            <a:r>
              <a:rPr lang="en-US" sz="2000" dirty="0">
                <a:latin typeface="Consolas"/>
              </a:rPr>
              <a:t>;</a:t>
            </a: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 dirty="0">
                <a:solidFill>
                  <a:srgbClr val="267F99"/>
                </a:solidFill>
                <a:latin typeface="Consolas"/>
              </a:rPr>
              <a:t>f32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</a:rPr>
              <a:t>samples_history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dirty="0" err="1">
                <a:solidFill>
                  <a:srgbClr val="0070C1"/>
                </a:solidFill>
                <a:latin typeface="Consolas"/>
              </a:rPr>
              <a:t>samples_count</a:t>
            </a:r>
            <a:r>
              <a:rPr lang="en-US" sz="2000" dirty="0">
                <a:latin typeface="Consolas"/>
              </a:rPr>
              <a:t>] = {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/* ... */</a:t>
            </a:r>
            <a:r>
              <a:rPr lang="en-US" sz="2000" dirty="0">
                <a:latin typeface="Consolas"/>
              </a:rPr>
              <a:t> };</a:t>
            </a:r>
          </a:p>
          <a:p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    </a:t>
            </a:r>
            <a:r>
              <a:rPr lang="en-US" sz="2000" dirty="0">
                <a:solidFill>
                  <a:srgbClr val="267F99"/>
                </a:solidFill>
                <a:latin typeface="Consolas"/>
              </a:rPr>
              <a:t>f32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</a:rPr>
              <a:t>mean_value</a:t>
            </a:r>
            <a:r>
              <a:rPr lang="en-US" sz="2000" dirty="0">
                <a:latin typeface="Consolas"/>
              </a:rPr>
              <a:t> = </a:t>
            </a:r>
            <a:r>
              <a:rPr lang="en-US" sz="2000" dirty="0">
                <a:solidFill>
                  <a:srgbClr val="098658"/>
                </a:solidFill>
                <a:latin typeface="Consolas"/>
              </a:rPr>
              <a:t>0.0f</a:t>
            </a:r>
            <a:r>
              <a:rPr lang="en-US" sz="2000" dirty="0">
                <a:latin typeface="Consolas"/>
              </a:rPr>
              <a:t>;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4909812-3AC4-3D5B-61CF-77530988B3B9}"/>
              </a:ext>
            </a:extLst>
          </p:cNvPr>
          <p:cNvSpPr txBox="1"/>
          <p:nvPr/>
        </p:nvSpPr>
        <p:spPr>
          <a:xfrm>
            <a:off x="781050" y="2457450"/>
            <a:ext cx="72009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/>
                <a:cs typeface="Segoe UI"/>
              </a:rPr>
              <a:t>    </a:t>
            </a:r>
            <a:r>
              <a:rPr lang="en-US" sz="2000" dirty="0">
                <a:solidFill>
                  <a:srgbClr val="AF00DB"/>
                </a:solidFill>
                <a:latin typeface="Consolas"/>
                <a:cs typeface="Segoe UI"/>
              </a:rPr>
              <a:t>for</a:t>
            </a:r>
            <a:r>
              <a:rPr lang="en-US" sz="2000" dirty="0">
                <a:latin typeface="Consolas"/>
                <a:cs typeface="Segoe UI"/>
              </a:rPr>
              <a:t> ( 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Segoe UI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Segoe UI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/>
                <a:cs typeface="Segoe UI"/>
              </a:rPr>
              <a:t>f32</a:t>
            </a:r>
            <a:r>
              <a:rPr lang="en-US" sz="2000" dirty="0">
                <a:latin typeface="Consolas"/>
                <a:cs typeface="Segoe UI"/>
              </a:rPr>
              <a:t> </a:t>
            </a:r>
            <a:r>
              <a:rPr lang="en-US" sz="2000" dirty="0">
                <a:solidFill>
                  <a:srgbClr val="001080"/>
                </a:solidFill>
                <a:latin typeface="Consolas"/>
                <a:cs typeface="Segoe UI"/>
              </a:rPr>
              <a:t>sample</a:t>
            </a:r>
            <a:r>
              <a:rPr lang="en-US" sz="2000" dirty="0">
                <a:latin typeface="Consolas"/>
                <a:cs typeface="Segoe UI"/>
              </a:rPr>
              <a:t> : </a:t>
            </a:r>
            <a:r>
              <a:rPr lang="en-US" sz="2000" dirty="0" err="1">
                <a:solidFill>
                  <a:srgbClr val="001080"/>
                </a:solidFill>
                <a:latin typeface="Consolas"/>
                <a:cs typeface="Segoe UI"/>
              </a:rPr>
              <a:t>samples_history</a:t>
            </a:r>
            <a:r>
              <a:rPr lang="en-US" sz="2000" dirty="0">
                <a:solidFill>
                  <a:srgbClr val="001080"/>
                </a:solidFill>
                <a:latin typeface="Consolas"/>
                <a:cs typeface="Segoe UI"/>
              </a:rPr>
              <a:t> </a:t>
            </a:r>
            <a:r>
              <a:rPr lang="en-US" sz="2000" dirty="0">
                <a:latin typeface="Consolas"/>
                <a:cs typeface="Segoe UI"/>
              </a:rPr>
              <a:t>) {​</a:t>
            </a:r>
          </a:p>
          <a:p>
            <a:r>
              <a:rPr lang="en-US" sz="2000" dirty="0">
                <a:latin typeface="Consolas"/>
                <a:cs typeface="Segoe UI"/>
              </a:rPr>
              <a:t>        </a:t>
            </a:r>
            <a:r>
              <a:rPr lang="en-US" sz="2000" dirty="0" err="1">
                <a:solidFill>
                  <a:srgbClr val="001080"/>
                </a:solidFill>
                <a:latin typeface="Consolas"/>
                <a:cs typeface="Segoe UI"/>
              </a:rPr>
              <a:t>mean_value</a:t>
            </a:r>
            <a:r>
              <a:rPr lang="en-US" sz="2000" dirty="0">
                <a:latin typeface="Consolas"/>
                <a:cs typeface="Segoe UI"/>
              </a:rPr>
              <a:t> += </a:t>
            </a:r>
            <a:r>
              <a:rPr lang="en-US" sz="2000" dirty="0">
                <a:solidFill>
                  <a:srgbClr val="001080"/>
                </a:solidFill>
                <a:latin typeface="Consolas"/>
                <a:cs typeface="Segoe UI"/>
              </a:rPr>
              <a:t>sample</a:t>
            </a:r>
            <a:r>
              <a:rPr lang="en-US" sz="2000" dirty="0">
                <a:latin typeface="Consolas"/>
                <a:cs typeface="Segoe UI"/>
              </a:rPr>
              <a:t>;​</a:t>
            </a:r>
          </a:p>
          <a:p>
            <a:r>
              <a:rPr lang="en-US" sz="2000" dirty="0">
                <a:latin typeface="Consolas"/>
                <a:cs typeface="Segoe UI"/>
              </a:rPr>
              <a:t>    }​</a:t>
            </a:r>
          </a:p>
          <a:p>
            <a:r>
              <a:rPr lang="en-US" sz="2000" dirty="0">
                <a:latin typeface="Consolas"/>
                <a:cs typeface="Segoe UI"/>
              </a:rPr>
              <a:t>    </a:t>
            </a:r>
            <a:r>
              <a:rPr lang="en-US" sz="2000" dirty="0" err="1">
                <a:solidFill>
                  <a:srgbClr val="001080"/>
                </a:solidFill>
                <a:latin typeface="Consolas"/>
                <a:cs typeface="Segoe UI"/>
              </a:rPr>
              <a:t>mean_value</a:t>
            </a:r>
            <a:r>
              <a:rPr lang="en-US" sz="2000" dirty="0">
                <a:latin typeface="Consolas"/>
                <a:cs typeface="Segoe UI"/>
              </a:rPr>
              <a:t> /= </a:t>
            </a:r>
            <a:r>
              <a:rPr lang="en-US" sz="2000" dirty="0" err="1">
                <a:solidFill>
                  <a:srgbClr val="0070C1"/>
                </a:solidFill>
                <a:latin typeface="Consolas"/>
                <a:cs typeface="Segoe UI"/>
              </a:rPr>
              <a:t>samples_count</a:t>
            </a:r>
            <a:r>
              <a:rPr lang="en-US" sz="2000" dirty="0">
                <a:latin typeface="Consolas"/>
                <a:cs typeface="Segoe UI"/>
              </a:rPr>
              <a:t>;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2E291B6-6031-CFDF-DECC-B9A520FBD57D}"/>
              </a:ext>
            </a:extLst>
          </p:cNvPr>
          <p:cNvSpPr txBox="1"/>
          <p:nvPr/>
        </p:nvSpPr>
        <p:spPr>
          <a:xfrm>
            <a:off x="2447925" y="4724400"/>
            <a:ext cx="668655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US" sz="2000" dirty="0">
                <a:latin typeface="Consolas"/>
              </a:rPr>
              <a:t> (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const char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70C1"/>
                </a:solidFill>
                <a:latin typeface="Consolas"/>
              </a:rPr>
              <a:t>c</a:t>
            </a:r>
            <a:r>
              <a:rPr lang="en-US" sz="2000" dirty="0">
                <a:latin typeface="Consolas"/>
              </a:rPr>
              <a:t> :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err="1">
                <a:solidFill>
                  <a:srgbClr val="A31515"/>
                </a:solidFill>
                <a:latin typeface="Consolas"/>
              </a:rPr>
              <a:t>WelcomeToZomboCom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000" dirty="0">
                <a:latin typeface="Consolas"/>
              </a:rPr>
              <a:t> ) {</a:t>
            </a: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uart_send</a:t>
            </a:r>
            <a:r>
              <a:rPr lang="en-US" sz="2000" dirty="0">
                <a:latin typeface="Consolas"/>
              </a:rPr>
              <a:t>( </a:t>
            </a:r>
            <a:r>
              <a:rPr lang="en-US" sz="2000" dirty="0">
                <a:solidFill>
                  <a:srgbClr val="0070C1"/>
                </a:solidFill>
                <a:latin typeface="Consolas"/>
              </a:rPr>
              <a:t>c</a:t>
            </a:r>
            <a:r>
              <a:rPr lang="en-US" sz="2000" dirty="0">
                <a:latin typeface="Consolas"/>
              </a:rPr>
              <a:t> );</a:t>
            </a:r>
          </a:p>
          <a:p>
            <a:r>
              <a:rPr lang="en-US" sz="2000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58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 dirty="0">
                <a:latin typeface="Palatino Linotype"/>
                <a:cs typeface="Calibri"/>
              </a:rPr>
              <a:t>    Szablony</a:t>
            </a:r>
            <a:endParaRPr lang="pl-PL" b="1" dirty="0">
              <a:latin typeface="Palatino Linotype"/>
              <a:ea typeface="+mn-lt"/>
              <a:cs typeface="+mn-lt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B06C533-CCE5-0DA3-0A1D-CB16C86AD960}"/>
              </a:ext>
            </a:extLst>
          </p:cNvPr>
          <p:cNvSpPr txBox="1"/>
          <p:nvPr/>
        </p:nvSpPr>
        <p:spPr>
          <a:xfrm>
            <a:off x="1667969" y="4309984"/>
            <a:ext cx="999469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/>
              </a:rPr>
              <a:t>size</a:t>
            </a:r>
            <a:r>
              <a:rPr lang="en-US" sz="2000" dirty="0">
                <a:latin typeface="Consolas"/>
              </a:rPr>
              <a:t> </a:t>
            </a:r>
            <a:r>
              <a:rPr lang="en-US" sz="2000" err="1">
                <a:solidFill>
                  <a:srgbClr val="0070C1"/>
                </a:solidFill>
                <a:latin typeface="Consolas"/>
              </a:rPr>
              <a:t>samples_count</a:t>
            </a:r>
            <a:r>
              <a:rPr lang="en-US" sz="2000" dirty="0">
                <a:latin typeface="Consolas"/>
              </a:rPr>
              <a:t> = </a:t>
            </a:r>
            <a:r>
              <a:rPr lang="en-US" sz="2000" dirty="0">
                <a:solidFill>
                  <a:srgbClr val="098658"/>
                </a:solidFill>
                <a:latin typeface="Consolas"/>
              </a:rPr>
              <a:t>16</a:t>
            </a:r>
            <a:r>
              <a:rPr lang="en-US" sz="2000" dirty="0"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267F99"/>
                </a:solidFill>
                <a:latin typeface="Consolas"/>
              </a:rPr>
              <a:t>f32</a:t>
            </a:r>
            <a:r>
              <a:rPr lang="en-US" sz="2000" dirty="0">
                <a:latin typeface="Consolas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samples_history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2000" err="1">
                <a:solidFill>
                  <a:srgbClr val="0070C1"/>
                </a:solidFill>
                <a:latin typeface="Consolas"/>
              </a:rPr>
              <a:t>samples_count</a:t>
            </a:r>
            <a:r>
              <a:rPr lang="en-US" sz="2000" dirty="0">
                <a:latin typeface="Consolas"/>
              </a:rPr>
              <a:t>] = {</a:t>
            </a:r>
            <a:r>
              <a:rPr lang="en-US" sz="2000" dirty="0">
                <a:solidFill>
                  <a:srgbClr val="008000"/>
                </a:solidFill>
                <a:latin typeface="Consolas"/>
              </a:rPr>
              <a:t> /* ... */</a:t>
            </a:r>
            <a:r>
              <a:rPr lang="en-US" sz="2000" dirty="0">
                <a:latin typeface="Consolas"/>
              </a:rPr>
              <a:t> };</a:t>
            </a:r>
          </a:p>
          <a:p>
            <a:br>
              <a:rPr lang="en-US" sz="2000" dirty="0">
                <a:latin typeface="Consolas"/>
              </a:rPr>
            </a:br>
            <a:r>
              <a:rPr lang="en-US" sz="20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267F99"/>
                </a:solidFill>
                <a:latin typeface="Consolas"/>
              </a:rPr>
              <a:t>f32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</a:rPr>
              <a:t>mean_value</a:t>
            </a:r>
            <a:r>
              <a:rPr lang="en-US" sz="2000" dirty="0">
                <a:latin typeface="Consolas"/>
              </a:rPr>
              <a:t> = </a:t>
            </a:r>
            <a:r>
              <a:rPr lang="en-US" sz="2000" dirty="0" err="1">
                <a:solidFill>
                  <a:srgbClr val="795E26"/>
                </a:solidFill>
                <a:latin typeface="Consolas"/>
              </a:rPr>
              <a:t>sum_all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2000" dirty="0" err="1">
                <a:solidFill>
                  <a:srgbClr val="001080"/>
                </a:solidFill>
                <a:latin typeface="Consolas"/>
              </a:rPr>
              <a:t>samples_history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 ) / </a:t>
            </a:r>
            <a:r>
              <a:rPr lang="en-US" sz="2000" dirty="0" err="1">
                <a:solidFill>
                  <a:srgbClr val="0070C1"/>
                </a:solidFill>
                <a:latin typeface="Consolas"/>
              </a:rPr>
              <a:t>samples_count</a:t>
            </a:r>
            <a:r>
              <a:rPr lang="en-US" sz="2000" dirty="0">
                <a:latin typeface="Consolas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C8CD2A8-5374-9945-2AF8-65D87259BC86}"/>
              </a:ext>
            </a:extLst>
          </p:cNvPr>
          <p:cNvSpPr txBox="1"/>
          <p:nvPr/>
        </p:nvSpPr>
        <p:spPr>
          <a:xfrm>
            <a:off x="627089" y="1026827"/>
            <a:ext cx="68155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sz="2000" dirty="0">
                <a:latin typeface="Consolas"/>
              </a:rPr>
              <a:t> &lt;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/>
              </a:rPr>
              <a:t>T</a:t>
            </a:r>
            <a:r>
              <a:rPr lang="en-US" sz="2000" dirty="0">
                <a:latin typeface="Consolas"/>
              </a:rPr>
              <a:t>, </a:t>
            </a:r>
            <a:r>
              <a:rPr lang="en-US" sz="2000" dirty="0">
                <a:solidFill>
                  <a:srgbClr val="267F99"/>
                </a:solidFill>
                <a:latin typeface="Consolas"/>
              </a:rPr>
              <a:t>size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/>
              </a:rPr>
              <a:t>N</a:t>
            </a:r>
            <a:r>
              <a:rPr lang="en-US" sz="2000" dirty="0">
                <a:latin typeface="Consolas"/>
              </a:rPr>
              <a:t>&gt;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20EC4A1-1869-9983-DDEF-E89E02A5B36D}"/>
              </a:ext>
            </a:extLst>
          </p:cNvPr>
          <p:cNvSpPr txBox="1"/>
          <p:nvPr/>
        </p:nvSpPr>
        <p:spPr>
          <a:xfrm>
            <a:off x="627089" y="1339122"/>
            <a:ext cx="617844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267F99"/>
                </a:solidFill>
                <a:latin typeface="Consolas"/>
                <a:cs typeface="Segoe UI"/>
              </a:rPr>
              <a:t>T</a:t>
            </a:r>
            <a:r>
              <a:rPr lang="en-US" sz="2000" dirty="0">
                <a:latin typeface="Consolas"/>
                <a:cs typeface="Segoe UI"/>
              </a:rPr>
              <a:t> </a:t>
            </a:r>
            <a:r>
              <a:rPr lang="en-US" sz="2000" dirty="0" err="1">
                <a:solidFill>
                  <a:srgbClr val="795E26"/>
                </a:solidFill>
                <a:latin typeface="Consolas"/>
                <a:cs typeface="Segoe UI"/>
              </a:rPr>
              <a:t>sum_all</a:t>
            </a:r>
            <a:r>
              <a:rPr lang="en-US" sz="2000" dirty="0">
                <a:latin typeface="Consolas"/>
                <a:cs typeface="Segoe UI"/>
              </a:rPr>
              <a:t>( </a:t>
            </a:r>
            <a:r>
              <a:rPr lang="en-US" sz="2000" dirty="0">
                <a:solidFill>
                  <a:srgbClr val="267F99"/>
                </a:solidFill>
                <a:latin typeface="Consolas"/>
                <a:cs typeface="Segoe UI"/>
              </a:rPr>
              <a:t>T</a:t>
            </a:r>
            <a:r>
              <a:rPr lang="en-US" sz="2000" dirty="0">
                <a:latin typeface="Consolas"/>
                <a:cs typeface="Segoe UI"/>
              </a:rPr>
              <a:t> ( &amp;</a:t>
            </a:r>
            <a:r>
              <a:rPr lang="en-US" sz="2000" dirty="0">
                <a:solidFill>
                  <a:srgbClr val="001080"/>
                </a:solidFill>
                <a:latin typeface="Consolas"/>
                <a:cs typeface="Segoe UI"/>
              </a:rPr>
              <a:t>array</a:t>
            </a:r>
            <a:r>
              <a:rPr lang="en-US" sz="2000" dirty="0">
                <a:latin typeface="Consolas"/>
                <a:cs typeface="Segoe UI"/>
              </a:rPr>
              <a:t> )[</a:t>
            </a:r>
            <a:r>
              <a:rPr lang="en-US" sz="2000" dirty="0">
                <a:solidFill>
                  <a:srgbClr val="267F99"/>
                </a:solidFill>
                <a:latin typeface="Consolas"/>
                <a:cs typeface="Segoe UI"/>
              </a:rPr>
              <a:t>N</a:t>
            </a:r>
            <a:r>
              <a:rPr lang="en-US" sz="2000" dirty="0">
                <a:latin typeface="Consolas"/>
                <a:cs typeface="Segoe UI"/>
              </a:rPr>
              <a:t>] ) {​</a:t>
            </a:r>
          </a:p>
          <a:p>
            <a:endParaRPr lang="en-US" sz="2000" dirty="0">
              <a:latin typeface="Consolas"/>
              <a:cs typeface="Segoe UI"/>
            </a:endParaRPr>
          </a:p>
          <a:p>
            <a:endParaRPr lang="en-US" sz="2000" dirty="0">
              <a:latin typeface="Consolas"/>
              <a:cs typeface="Segoe UI"/>
            </a:endParaRPr>
          </a:p>
          <a:p>
            <a:endParaRPr lang="en-US" sz="2000" dirty="0">
              <a:latin typeface="Consolas"/>
              <a:cs typeface="Segoe UI"/>
            </a:endParaRPr>
          </a:p>
          <a:p>
            <a:endParaRPr lang="en-US" sz="2000" dirty="0">
              <a:latin typeface="Consolas"/>
              <a:cs typeface="Segoe UI"/>
            </a:endParaRPr>
          </a:p>
          <a:p>
            <a:endParaRPr lang="en-US" sz="2000" dirty="0">
              <a:latin typeface="Consolas"/>
              <a:cs typeface="Segoe UI"/>
            </a:endParaRPr>
          </a:p>
          <a:p>
            <a:r>
              <a:rPr lang="en-US" sz="2000" dirty="0">
                <a:latin typeface="Consolas"/>
                <a:cs typeface="Segoe UI"/>
              </a:rPr>
              <a:t>}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36DA596-1537-60EB-FEC6-9D94993B501A}"/>
              </a:ext>
            </a:extLst>
          </p:cNvPr>
          <p:cNvSpPr txBox="1"/>
          <p:nvPr/>
        </p:nvSpPr>
        <p:spPr>
          <a:xfrm>
            <a:off x="627089" y="1688891"/>
            <a:ext cx="629087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solas"/>
                <a:cs typeface="Segoe UI"/>
              </a:rPr>
              <a:t>    </a:t>
            </a:r>
            <a:r>
              <a:rPr lang="en-US" sz="2000">
                <a:solidFill>
                  <a:srgbClr val="267F99"/>
                </a:solidFill>
                <a:latin typeface="Consolas"/>
                <a:cs typeface="Segoe UI"/>
              </a:rPr>
              <a:t>T</a:t>
            </a:r>
            <a:r>
              <a:rPr lang="en-US" sz="2000">
                <a:latin typeface="Consolas"/>
                <a:cs typeface="Segoe UI"/>
              </a:rPr>
              <a:t> </a:t>
            </a:r>
            <a:r>
              <a:rPr lang="en-US" sz="2000">
                <a:solidFill>
                  <a:srgbClr val="001080"/>
                </a:solidFill>
                <a:latin typeface="Consolas"/>
                <a:cs typeface="Segoe UI"/>
              </a:rPr>
              <a:t>sum</a:t>
            </a:r>
            <a:r>
              <a:rPr lang="en-US" sz="2000">
                <a:latin typeface="Consolas"/>
                <a:cs typeface="Segoe UI"/>
              </a:rPr>
              <a:t> = </a:t>
            </a:r>
            <a:r>
              <a:rPr lang="en-US" sz="2000">
                <a:solidFill>
                  <a:srgbClr val="098658"/>
                </a:solidFill>
                <a:latin typeface="Consolas"/>
                <a:cs typeface="Segoe UI"/>
              </a:rPr>
              <a:t>0</a:t>
            </a:r>
            <a:r>
              <a:rPr lang="en-US" sz="2000">
                <a:latin typeface="Consolas"/>
                <a:cs typeface="Segoe UI"/>
              </a:rPr>
              <a:t>;​​</a:t>
            </a:r>
          </a:p>
          <a:p>
            <a:r>
              <a:rPr lang="en-US" sz="2000">
                <a:latin typeface="Consolas"/>
                <a:cs typeface="Segoe UI"/>
              </a:rPr>
              <a:t>    </a:t>
            </a:r>
            <a:r>
              <a:rPr lang="en-US" sz="2000">
                <a:solidFill>
                  <a:srgbClr val="AF00DB"/>
                </a:solidFill>
                <a:latin typeface="Consolas"/>
                <a:cs typeface="Segoe UI"/>
              </a:rPr>
              <a:t>for</a:t>
            </a:r>
            <a:r>
              <a:rPr lang="en-US" sz="2000">
                <a:latin typeface="Consolas"/>
                <a:cs typeface="Segoe UI"/>
              </a:rPr>
              <a:t> ( </a:t>
            </a:r>
            <a:r>
              <a:rPr lang="en-US" sz="2000">
                <a:solidFill>
                  <a:srgbClr val="0000FF"/>
                </a:solidFill>
                <a:latin typeface="Consolas"/>
                <a:cs typeface="Segoe UI"/>
              </a:rPr>
              <a:t>const</a:t>
            </a:r>
            <a:r>
              <a:rPr lang="en-US" sz="2000">
                <a:latin typeface="Consolas"/>
                <a:cs typeface="Segoe UI"/>
              </a:rPr>
              <a:t> </a:t>
            </a:r>
            <a:r>
              <a:rPr lang="en-US" sz="2000">
                <a:solidFill>
                  <a:srgbClr val="267F99"/>
                </a:solidFill>
                <a:latin typeface="Consolas"/>
                <a:cs typeface="Segoe UI"/>
              </a:rPr>
              <a:t>T</a:t>
            </a:r>
            <a:r>
              <a:rPr lang="en-US" sz="2000">
                <a:latin typeface="Consolas"/>
                <a:cs typeface="Segoe UI"/>
              </a:rPr>
              <a:t> </a:t>
            </a:r>
            <a:r>
              <a:rPr lang="en-US" sz="2000">
                <a:solidFill>
                  <a:srgbClr val="0070C1"/>
                </a:solidFill>
                <a:latin typeface="Consolas"/>
                <a:cs typeface="Segoe UI"/>
              </a:rPr>
              <a:t>element</a:t>
            </a:r>
            <a:r>
              <a:rPr lang="en-US" sz="2000">
                <a:latin typeface="Consolas"/>
                <a:cs typeface="Segoe UI"/>
              </a:rPr>
              <a:t> : </a:t>
            </a:r>
            <a:r>
              <a:rPr lang="en-US" sz="2000">
                <a:solidFill>
                  <a:srgbClr val="001080"/>
                </a:solidFill>
                <a:latin typeface="Consolas"/>
                <a:cs typeface="Segoe UI"/>
              </a:rPr>
              <a:t>array</a:t>
            </a:r>
            <a:r>
              <a:rPr lang="en-US" sz="2000">
                <a:latin typeface="Consolas"/>
                <a:cs typeface="Segoe UI"/>
              </a:rPr>
              <a:t> ) {​​</a:t>
            </a:r>
          </a:p>
          <a:p>
            <a:r>
              <a:rPr lang="en-US" sz="2000">
                <a:latin typeface="Consolas"/>
                <a:cs typeface="Segoe UI"/>
              </a:rPr>
              <a:t>        </a:t>
            </a:r>
            <a:r>
              <a:rPr lang="en-US" sz="2000">
                <a:solidFill>
                  <a:srgbClr val="001080"/>
                </a:solidFill>
                <a:latin typeface="Consolas"/>
                <a:cs typeface="Segoe UI"/>
              </a:rPr>
              <a:t>sum</a:t>
            </a:r>
            <a:r>
              <a:rPr lang="en-US" sz="2000">
                <a:latin typeface="Consolas"/>
                <a:cs typeface="Segoe UI"/>
              </a:rPr>
              <a:t> += </a:t>
            </a:r>
            <a:r>
              <a:rPr lang="en-US" sz="2000">
                <a:solidFill>
                  <a:srgbClr val="0070C1"/>
                </a:solidFill>
                <a:latin typeface="Consolas"/>
                <a:cs typeface="Segoe UI"/>
              </a:rPr>
              <a:t>element</a:t>
            </a:r>
            <a:r>
              <a:rPr lang="en-US" sz="2000">
                <a:latin typeface="Consolas"/>
                <a:cs typeface="Segoe UI"/>
              </a:rPr>
              <a:t>;​​</a:t>
            </a:r>
          </a:p>
          <a:p>
            <a:r>
              <a:rPr lang="en-US" sz="2000">
                <a:latin typeface="Consolas"/>
                <a:cs typeface="Segoe UI"/>
              </a:rPr>
              <a:t>    }​​</a:t>
            </a:r>
          </a:p>
          <a:p>
            <a:r>
              <a:rPr lang="en-US" sz="2000">
                <a:latin typeface="Consolas"/>
                <a:cs typeface="Segoe UI"/>
              </a:rPr>
              <a:t>    </a:t>
            </a:r>
            <a:r>
              <a:rPr lang="en-US" sz="2000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 sz="2000">
                <a:latin typeface="Consolas"/>
                <a:cs typeface="Segoe UI"/>
              </a:rPr>
              <a:t> </a:t>
            </a:r>
            <a:r>
              <a:rPr lang="en-US" sz="2000">
                <a:solidFill>
                  <a:srgbClr val="001080"/>
                </a:solidFill>
                <a:latin typeface="Consolas"/>
                <a:cs typeface="Segoe UI"/>
              </a:rPr>
              <a:t>sum</a:t>
            </a:r>
            <a:r>
              <a:rPr lang="en-US" sz="2000">
                <a:latin typeface="Consolas"/>
                <a:cs typeface="Segoe UI"/>
              </a:rPr>
              <a:t>;​</a:t>
            </a:r>
          </a:p>
        </p:txBody>
      </p:sp>
    </p:spTree>
    <p:extLst>
      <p:ext uri="{BB962C8B-B14F-4D97-AF65-F5344CB8AC3E}">
        <p14:creationId xmlns:p14="http://schemas.microsoft.com/office/powerpoint/2010/main" val="33072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 dirty="0">
                <a:latin typeface="Palatino Linotype"/>
                <a:cs typeface="Calibri"/>
              </a:rPr>
              <a:t>    </a:t>
            </a:r>
            <a:r>
              <a:rPr lang="pl-PL" b="1" dirty="0" err="1">
                <a:latin typeface="Palatino Linotype"/>
                <a:cs typeface="Calibri"/>
              </a:rPr>
              <a:t>Structured</a:t>
            </a:r>
            <a:r>
              <a:rPr lang="pl-PL" b="1" dirty="0">
                <a:latin typeface="Palatino Linotype"/>
                <a:cs typeface="Calibri"/>
              </a:rPr>
              <a:t> </a:t>
            </a:r>
            <a:r>
              <a:rPr lang="pl-PL" b="1" dirty="0" err="1">
                <a:latin typeface="Palatino Linotype"/>
                <a:cs typeface="Calibri"/>
              </a:rPr>
              <a:t>binding</a:t>
            </a:r>
            <a:endParaRPr lang="pl-PL" b="1" dirty="0" err="1">
              <a:latin typeface="Palatino Linotype"/>
              <a:ea typeface="+mn-lt"/>
              <a:cs typeface="+mn-lt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77516AF-435F-093C-742B-03183BE62C10}"/>
              </a:ext>
            </a:extLst>
          </p:cNvPr>
          <p:cNvSpPr txBox="1"/>
          <p:nvPr/>
        </p:nvSpPr>
        <p:spPr>
          <a:xfrm>
            <a:off x="1009650" y="1876425"/>
            <a:ext cx="407670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dirty="0">
                <a:latin typeface="Consolas"/>
              </a:rPr>
              <a:t> </a:t>
            </a:r>
            <a:r>
              <a:rPr lang="en-US" sz="2000" err="1">
                <a:solidFill>
                  <a:srgbClr val="267F99"/>
                </a:solidFill>
                <a:latin typeface="Consolas"/>
              </a:rPr>
              <a:t>power_state</a:t>
            </a:r>
            <a:r>
              <a:rPr lang="en-US" sz="2000" dirty="0">
                <a:latin typeface="Consolas"/>
              </a:rPr>
              <a:t> {</a:t>
            </a: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 dirty="0">
                <a:solidFill>
                  <a:srgbClr val="267F99"/>
                </a:solidFill>
                <a:latin typeface="Consolas"/>
              </a:rPr>
              <a:t>u32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/>
              </a:rPr>
              <a:t>voltage_mV</a:t>
            </a:r>
            <a:r>
              <a:rPr lang="en-US" sz="2000" dirty="0">
                <a:latin typeface="Consolas"/>
              </a:rPr>
              <a:t>;</a:t>
            </a: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u32</a:t>
            </a:r>
            <a:r>
              <a:rPr lang="en-US" sz="2000" dirty="0">
                <a:latin typeface="Consolas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current_uA</a:t>
            </a:r>
            <a:r>
              <a:rPr lang="en-US" sz="2000" dirty="0">
                <a:latin typeface="Consolas"/>
              </a:rPr>
              <a:t>;</a:t>
            </a: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2000" dirty="0">
                <a:latin typeface="Consolas"/>
              </a:rPr>
              <a:t> 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power_connected</a:t>
            </a:r>
            <a:r>
              <a:rPr lang="en-US" sz="2000" dirty="0">
                <a:latin typeface="Consolas"/>
              </a:rPr>
              <a:t>;</a:t>
            </a:r>
          </a:p>
          <a:p>
            <a:r>
              <a:rPr lang="en-US" sz="2000" dirty="0">
                <a:latin typeface="Consolas"/>
              </a:rPr>
              <a:t>};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8DFAB67-9B2D-3D79-18BC-4C8F081B817A}"/>
              </a:ext>
            </a:extLst>
          </p:cNvPr>
          <p:cNvSpPr txBox="1"/>
          <p:nvPr/>
        </p:nvSpPr>
        <p:spPr>
          <a:xfrm>
            <a:off x="5724525" y="2428875"/>
            <a:ext cx="53149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267F99"/>
                </a:solidFill>
                <a:latin typeface="Consolas"/>
              </a:rPr>
              <a:t>power_state</a:t>
            </a:r>
            <a:r>
              <a:rPr lang="en-US" sz="2000" dirty="0">
                <a:latin typeface="Consolas"/>
              </a:rPr>
              <a:t> 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read_power_state</a:t>
            </a:r>
            <a:r>
              <a:rPr lang="en-US" sz="2000" dirty="0">
                <a:latin typeface="Consolas"/>
              </a:rPr>
              <a:t>();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F423D41-22D9-6976-3C17-8B8C84524FA6}"/>
              </a:ext>
            </a:extLst>
          </p:cNvPr>
          <p:cNvSpPr txBox="1"/>
          <p:nvPr/>
        </p:nvSpPr>
        <p:spPr>
          <a:xfrm>
            <a:off x="1156523" y="4597400"/>
            <a:ext cx="98795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/>
              </a:rPr>
              <a:t>auto</a:t>
            </a:r>
            <a:r>
              <a:rPr lang="en-US" sz="2000" dirty="0">
                <a:latin typeface="Consolas"/>
              </a:rPr>
              <a:t> [</a:t>
            </a:r>
            <a:r>
              <a:rPr lang="en-US" sz="2000" err="1">
                <a:solidFill>
                  <a:srgbClr val="0070C1"/>
                </a:solidFill>
                <a:latin typeface="Consolas"/>
              </a:rPr>
              <a:t>voltage_mV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000" dirty="0">
                <a:latin typeface="Consolas"/>
              </a:rPr>
              <a:t> </a:t>
            </a:r>
            <a:r>
              <a:rPr lang="en-US" sz="2000" err="1">
                <a:solidFill>
                  <a:srgbClr val="0070C1"/>
                </a:solidFill>
                <a:latin typeface="Consolas"/>
              </a:rPr>
              <a:t>current_uA</a:t>
            </a:r>
            <a:r>
              <a:rPr lang="en-US" sz="2000" dirty="0">
                <a:latin typeface="Consolas"/>
              </a:rPr>
              <a:t>, </a:t>
            </a:r>
            <a:r>
              <a:rPr lang="en-US" sz="2000" dirty="0">
                <a:solidFill>
                  <a:srgbClr val="0070C1"/>
                </a:solidFill>
                <a:latin typeface="Consolas"/>
              </a:rPr>
              <a:t>plugged</a:t>
            </a:r>
            <a:r>
              <a:rPr lang="en-US" sz="2000" dirty="0">
                <a:latin typeface="Consolas"/>
              </a:rPr>
              <a:t>] = </a:t>
            </a:r>
            <a:r>
              <a:rPr lang="en-US" sz="2000" err="1">
                <a:solidFill>
                  <a:srgbClr val="795E26"/>
                </a:solidFill>
                <a:latin typeface="Consolas"/>
              </a:rPr>
              <a:t>read_power_state</a:t>
            </a:r>
            <a:r>
              <a:rPr lang="en-US" sz="2000" dirty="0">
                <a:latin typeface="Consolas"/>
              </a:rPr>
              <a:t>();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20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8CB1BF5-B556-D354-90F4-55B65BE55AC5}"/>
              </a:ext>
            </a:extLst>
          </p:cNvPr>
          <p:cNvSpPr txBox="1"/>
          <p:nvPr/>
        </p:nvSpPr>
        <p:spPr>
          <a:xfrm>
            <a:off x="3195638" y="3076575"/>
            <a:ext cx="580072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 dirty="0" err="1">
                <a:latin typeface="Palatino Linotype"/>
                <a:cs typeface="Calibri"/>
              </a:rPr>
              <a:t>Constexpr</a:t>
            </a:r>
            <a:endParaRPr lang="pl-PL" dirty="0" err="1"/>
          </a:p>
        </p:txBody>
      </p:sp>
    </p:spTree>
    <p:extLst>
      <p:ext uri="{BB962C8B-B14F-4D97-AF65-F5344CB8AC3E}">
        <p14:creationId xmlns:p14="http://schemas.microsoft.com/office/powerpoint/2010/main" val="19405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>
              <a:latin typeface="Palatino Linotype"/>
              <a:ea typeface="+mn-lt"/>
              <a:cs typeface="+mn-lt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81F0A10-7EBD-7614-0021-2561A61FF2CF}"/>
              </a:ext>
            </a:extLst>
          </p:cNvPr>
          <p:cNvSpPr txBox="1"/>
          <p:nvPr/>
        </p:nvSpPr>
        <p:spPr>
          <a:xfrm>
            <a:off x="352425" y="1000125"/>
            <a:ext cx="52768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enum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led_type</a:t>
            </a:r>
            <a:r>
              <a:rPr lang="en-US" dirty="0">
                <a:latin typeface="Consolas"/>
              </a:rPr>
              <a:t> { </a:t>
            </a:r>
            <a:r>
              <a:rPr lang="en-US" dirty="0">
                <a:solidFill>
                  <a:srgbClr val="0070C1"/>
                </a:solidFill>
                <a:latin typeface="Consolas"/>
              </a:rPr>
              <a:t>POWER</a:t>
            </a:r>
            <a:r>
              <a:rPr lang="en-US" dirty="0">
                <a:latin typeface="Consolas"/>
              </a:rPr>
              <a:t>, </a:t>
            </a:r>
            <a:r>
              <a:rPr lang="en-US" dirty="0">
                <a:solidFill>
                  <a:srgbClr val="0070C1"/>
                </a:solidFill>
                <a:latin typeface="Consolas"/>
              </a:rPr>
              <a:t>ERROR</a:t>
            </a:r>
            <a:r>
              <a:rPr lang="en-US" dirty="0">
                <a:latin typeface="Consolas"/>
              </a:rPr>
              <a:t>, </a:t>
            </a:r>
            <a:r>
              <a:rPr lang="en-US" dirty="0">
                <a:solidFill>
                  <a:srgbClr val="0070C1"/>
                </a:solidFill>
                <a:latin typeface="Consolas"/>
              </a:rPr>
              <a:t>CUSTOM</a:t>
            </a:r>
            <a:r>
              <a:rPr lang="en-US" dirty="0">
                <a:latin typeface="Consolas"/>
              </a:rPr>
              <a:t> };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A78AE60-1E70-A1FC-B50A-09DF738F1826}"/>
              </a:ext>
            </a:extLst>
          </p:cNvPr>
          <p:cNvSpPr txBox="1"/>
          <p:nvPr/>
        </p:nvSpPr>
        <p:spPr>
          <a:xfrm>
            <a:off x="781050" y="4552950"/>
            <a:ext cx="64293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          const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latin typeface="Consolas"/>
              </a:rPr>
              <a:t>* </a:t>
            </a:r>
            <a:r>
              <a:rPr lang="en-US" dirty="0">
                <a:solidFill>
                  <a:srgbClr val="0070C1"/>
                </a:solidFill>
                <a:latin typeface="Consolas"/>
              </a:rPr>
              <a:t>name</a:t>
            </a:r>
            <a:r>
              <a:rPr lang="en-US" dirty="0">
                <a:latin typeface="Consolas"/>
              </a:rPr>
              <a:t> = 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led_name</a:t>
            </a:r>
            <a:r>
              <a:rPr lang="en-US" dirty="0">
                <a:latin typeface="Consolas"/>
              </a:rPr>
              <a:t>( </a:t>
            </a:r>
            <a:r>
              <a:rPr lang="en-US" dirty="0">
                <a:solidFill>
                  <a:srgbClr val="0070C1"/>
                </a:solidFill>
                <a:latin typeface="Consolas"/>
              </a:rPr>
              <a:t>POWER </a:t>
            </a:r>
            <a:r>
              <a:rPr lang="en-US" dirty="0">
                <a:latin typeface="Consolas"/>
              </a:rPr>
              <a:t>);</a:t>
            </a:r>
            <a:endParaRPr lang="pl-PL">
              <a:cs typeface="Calibri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5FCAD5C-829A-E298-EAC8-DDA9230947E0}"/>
              </a:ext>
            </a:extLst>
          </p:cNvPr>
          <p:cNvSpPr txBox="1"/>
          <p:nvPr/>
        </p:nvSpPr>
        <p:spPr>
          <a:xfrm>
            <a:off x="3486150" y="1781175"/>
            <a:ext cx="58674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Segoe UI"/>
              </a:rPr>
              <a:t>                                      {​</a:t>
            </a:r>
            <a:endParaRPr lang="en-US" dirty="0">
              <a:cs typeface="Calibri"/>
            </a:endParaRPr>
          </a:p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switch</a:t>
            </a:r>
            <a:r>
              <a:rPr lang="en-US" dirty="0">
                <a:latin typeface="Consolas"/>
                <a:cs typeface="Segoe UI"/>
              </a:rPr>
              <a:t> (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led</a:t>
            </a:r>
            <a:r>
              <a:rPr lang="en-US" dirty="0">
                <a:latin typeface="Consolas"/>
                <a:cs typeface="Segoe UI"/>
              </a:rPr>
              <a:t> ) {​</a:t>
            </a:r>
            <a:endParaRPr lang="en-US">
              <a:latin typeface="Consolas"/>
              <a:cs typeface="Segoe UI"/>
            </a:endParaRPr>
          </a:p>
          <a:p>
            <a:r>
              <a:rPr lang="en-US" dirty="0">
                <a:latin typeface="Consolas"/>
                <a:cs typeface="Segoe UI"/>
              </a:rPr>
              <a:t>        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case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70C1"/>
                </a:solidFill>
                <a:latin typeface="Consolas"/>
                <a:cs typeface="Segoe UI"/>
              </a:rPr>
              <a:t>POWER</a:t>
            </a:r>
            <a:r>
              <a:rPr lang="en-US" dirty="0">
                <a:latin typeface="Consolas"/>
                <a:cs typeface="Segoe UI"/>
              </a:rPr>
              <a:t>: 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/>
                <a:cs typeface="Segoe UI"/>
              </a:rPr>
              <a:t>"Power LED"</a:t>
            </a:r>
            <a:r>
              <a:rPr lang="en-US" dirty="0">
                <a:latin typeface="Consolas"/>
                <a:cs typeface="Segoe UI"/>
              </a:rPr>
              <a:t>;​</a:t>
            </a:r>
            <a:endParaRPr lang="en-US">
              <a:latin typeface="Consolas"/>
              <a:cs typeface="Segoe UI"/>
            </a:endParaRPr>
          </a:p>
          <a:p>
            <a:r>
              <a:rPr lang="en-US" dirty="0">
                <a:latin typeface="Consolas"/>
                <a:cs typeface="Segoe UI"/>
              </a:rPr>
              <a:t>        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case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70C1"/>
                </a:solidFill>
                <a:latin typeface="Consolas"/>
                <a:cs typeface="Segoe UI"/>
              </a:rPr>
              <a:t>ERROR</a:t>
            </a:r>
            <a:r>
              <a:rPr lang="en-US" dirty="0">
                <a:latin typeface="Consolas"/>
                <a:cs typeface="Segoe UI"/>
              </a:rPr>
              <a:t>: 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/>
                <a:cs typeface="Segoe UI"/>
              </a:rPr>
              <a:t>"Error LED"</a:t>
            </a:r>
            <a:r>
              <a:rPr lang="en-US" dirty="0">
                <a:latin typeface="Consolas"/>
                <a:cs typeface="Segoe UI"/>
              </a:rPr>
              <a:t>;​</a:t>
            </a:r>
            <a:endParaRPr lang="en-US">
              <a:latin typeface="Consolas"/>
              <a:cs typeface="Segoe UI"/>
            </a:endParaRPr>
          </a:p>
          <a:p>
            <a:r>
              <a:rPr lang="en-US" dirty="0">
                <a:latin typeface="Consolas"/>
                <a:cs typeface="Segoe UI"/>
              </a:rPr>
              <a:t>        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case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70C1"/>
                </a:solidFill>
                <a:latin typeface="Consolas"/>
                <a:cs typeface="Segoe UI"/>
              </a:rPr>
              <a:t>CUSTOM</a:t>
            </a:r>
            <a:r>
              <a:rPr lang="en-US" dirty="0">
                <a:latin typeface="Consolas"/>
                <a:cs typeface="Segoe UI"/>
              </a:rPr>
              <a:t>: 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/>
                <a:cs typeface="Segoe UI"/>
              </a:rPr>
              <a:t>"Custom LED"</a:t>
            </a:r>
            <a:r>
              <a:rPr lang="en-US" dirty="0">
                <a:latin typeface="Consolas"/>
                <a:cs typeface="Segoe UI"/>
              </a:rPr>
              <a:t>;​</a:t>
            </a:r>
            <a:endParaRPr lang="en-US">
              <a:latin typeface="Consolas"/>
              <a:cs typeface="Segoe UI"/>
            </a:endParaRPr>
          </a:p>
          <a:p>
            <a:r>
              <a:rPr lang="en-US" dirty="0">
                <a:latin typeface="Consolas"/>
                <a:cs typeface="Segoe UI"/>
              </a:rPr>
              <a:t>    }​</a:t>
            </a:r>
            <a:endParaRPr lang="en-US">
              <a:latin typeface="Consolas"/>
              <a:cs typeface="Segoe UI"/>
            </a:endParaRPr>
          </a:p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Segoe UI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/>
                <a:cs typeface="Segoe UI"/>
              </a:rPr>
              <a:t>;</a:t>
            </a:r>
            <a:r>
              <a:rPr lang="en-US" dirty="0">
                <a:latin typeface="Consolas"/>
                <a:cs typeface="Segoe UI"/>
              </a:rPr>
              <a:t>​</a:t>
            </a:r>
            <a:endParaRPr lang="en-US">
              <a:latin typeface="Consolas"/>
              <a:cs typeface="Segoe UI"/>
            </a:endParaRPr>
          </a:p>
          <a:p>
            <a:r>
              <a:rPr lang="en-US" dirty="0">
                <a:latin typeface="Consolas"/>
                <a:cs typeface="Segoe UI"/>
              </a:rPr>
              <a:t>}</a:t>
            </a:r>
            <a:endParaRPr lang="en-US">
              <a:latin typeface="Consolas"/>
              <a:cs typeface="Segoe UI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FFF681A-32C4-9272-5BC3-D574F34503B4}"/>
              </a:ext>
            </a:extLst>
          </p:cNvPr>
          <p:cNvSpPr txBox="1"/>
          <p:nvPr/>
        </p:nvSpPr>
        <p:spPr>
          <a:xfrm>
            <a:off x="3486150" y="1495425"/>
            <a:ext cx="64389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/>
              <a:cs typeface="Calibri"/>
            </a:endParaRP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*</a:t>
            </a:r>
            <a:r>
              <a:rPr lang="en-US" dirty="0">
                <a:latin typeface="Consolas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led_name</a:t>
            </a:r>
            <a:r>
              <a:rPr lang="en-US" dirty="0">
                <a:latin typeface="Consolas"/>
              </a:rPr>
              <a:t>( 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led_type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led</a:t>
            </a:r>
            <a:r>
              <a:rPr lang="en-US" dirty="0">
                <a:latin typeface="Consolas"/>
              </a:rPr>
              <a:t> )</a:t>
            </a:r>
            <a:endParaRPr lang="pl-PL" dirty="0">
              <a:cs typeface="Calibri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9280994-A25E-6CD7-76C0-8C8DC57F0BF7}"/>
              </a:ext>
            </a:extLst>
          </p:cNvPr>
          <p:cNvSpPr txBox="1"/>
          <p:nvPr/>
        </p:nvSpPr>
        <p:spPr>
          <a:xfrm>
            <a:off x="3486150" y="14954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constexpr</a:t>
            </a:r>
            <a:r>
              <a:rPr lang="en-US">
                <a:latin typeface="Consolas"/>
              </a:rPr>
              <a:t> </a:t>
            </a:r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4D7F118-0066-2C18-9D29-6F824AB50B1E}"/>
              </a:ext>
            </a:extLst>
          </p:cNvPr>
          <p:cNvSpPr txBox="1"/>
          <p:nvPr/>
        </p:nvSpPr>
        <p:spPr>
          <a:xfrm>
            <a:off x="781050" y="5095875"/>
            <a:ext cx="5819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static_assert</a:t>
            </a:r>
            <a:r>
              <a:rPr lang="en-US" dirty="0">
                <a:latin typeface="Consolas"/>
              </a:rPr>
              <a:t>( </a:t>
            </a:r>
            <a:r>
              <a:rPr lang="en-US" dirty="0">
                <a:solidFill>
                  <a:srgbClr val="0070C1"/>
                </a:solidFill>
                <a:latin typeface="Consolas"/>
              </a:rPr>
              <a:t>name</a:t>
            </a:r>
            <a:r>
              <a:rPr lang="en-US" dirty="0">
                <a:latin typeface="Consolas"/>
              </a:rPr>
              <a:t> !=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nullptr</a:t>
            </a:r>
            <a:r>
              <a:rPr lang="en-US" dirty="0">
                <a:latin typeface="Consolas"/>
              </a:rPr>
              <a:t> );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5CEBA8B-DE8F-4AE1-88F1-554004A12ECB}"/>
              </a:ext>
            </a:extLst>
          </p:cNvPr>
          <p:cNvSpPr txBox="1"/>
          <p:nvPr/>
        </p:nvSpPr>
        <p:spPr>
          <a:xfrm>
            <a:off x="781050" y="5619750"/>
            <a:ext cx="6324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static_assert</a:t>
            </a:r>
            <a:r>
              <a:rPr lang="en-US" dirty="0">
                <a:latin typeface="Consolas"/>
              </a:rPr>
              <a:t>( </a:t>
            </a:r>
            <a:r>
              <a:rPr lang="en-US" dirty="0">
                <a:solidFill>
                  <a:srgbClr val="0070C1"/>
                </a:solidFill>
                <a:latin typeface="Consolas"/>
              </a:rPr>
              <a:t>name</a:t>
            </a:r>
            <a:r>
              <a:rPr lang="en-US" dirty="0">
                <a:latin typeface="Consolas"/>
              </a:rPr>
              <a:t> == </a:t>
            </a:r>
            <a:r>
              <a:rPr lang="en-US" dirty="0">
                <a:solidFill>
                  <a:srgbClr val="A31515"/>
                </a:solidFill>
                <a:latin typeface="Consolas"/>
              </a:rPr>
              <a:t>"Power LED" </a:t>
            </a:r>
            <a:r>
              <a:rPr lang="en-US" dirty="0">
                <a:latin typeface="Consolas"/>
              </a:rPr>
              <a:t>);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F58FB41-1FCA-E0D4-CA63-5A9905AEEECB}"/>
              </a:ext>
            </a:extLst>
          </p:cNvPr>
          <p:cNvSpPr txBox="1"/>
          <p:nvPr/>
        </p:nvSpPr>
        <p:spPr>
          <a:xfrm>
            <a:off x="781050" y="4552950"/>
            <a:ext cx="1619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</a:rPr>
              <a:t>constexpr</a:t>
            </a:r>
            <a:r>
              <a:rPr lang="en-US">
                <a:latin typeface="Consolas"/>
              </a:rPr>
              <a:t> 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777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" grpId="0"/>
      <p:bldP spid="3" grpId="0"/>
      <p:bldP spid="7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>
              <a:latin typeface="Palatino Linotype"/>
              <a:ea typeface="+mn-lt"/>
              <a:cs typeface="+mn-lt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F18FC52-483C-968D-E0A8-D929F33802AB}"/>
              </a:ext>
            </a:extLst>
          </p:cNvPr>
          <p:cNvSpPr txBox="1"/>
          <p:nvPr/>
        </p:nvSpPr>
        <p:spPr>
          <a:xfrm>
            <a:off x="590550" y="933450"/>
            <a:ext cx="109442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Consolas"/>
              </a:rPr>
              <a:t>constexpr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u32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factorial</a:t>
            </a:r>
            <a:r>
              <a:rPr lang="en-US" dirty="0">
                <a:latin typeface="Consolas"/>
              </a:rPr>
              <a:t>(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u32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 ) { </a:t>
            </a:r>
            <a:endParaRPr lang="pl-PL"/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    return</a:t>
            </a:r>
            <a:r>
              <a:rPr lang="en-US" dirty="0">
                <a:latin typeface="Consolas"/>
              </a:rPr>
              <a:t> (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 &lt;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latin typeface="Consolas"/>
              </a:rPr>
              <a:t>) ?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dirty="0">
                <a:latin typeface="Consolas"/>
              </a:rPr>
              <a:t> :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 *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factorial</a:t>
            </a:r>
            <a:r>
              <a:rPr lang="en-US" dirty="0">
                <a:latin typeface="Consolas"/>
              </a:rPr>
              <a:t>(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 -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dirty="0">
                <a:latin typeface="Consolas"/>
              </a:rPr>
              <a:t> ); 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r>
              <a:rPr lang="en-US" dirty="0">
                <a:latin typeface="Consolas"/>
              </a:rPr>
              <a:t>}</a:t>
            </a:r>
            <a:endParaRPr lang="en-US" dirty="0">
              <a:cs typeface="Calibri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E5A0362-7C3C-CCCB-8A2D-A68788CE7A31}"/>
              </a:ext>
            </a:extLst>
          </p:cNvPr>
          <p:cNvSpPr txBox="1"/>
          <p:nvPr/>
        </p:nvSpPr>
        <p:spPr>
          <a:xfrm>
            <a:off x="590550" y="2114550"/>
            <a:ext cx="93916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constexpr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u32 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binomial</a:t>
            </a:r>
            <a:r>
              <a:rPr lang="en-US" dirty="0">
                <a:latin typeface="Consolas"/>
              </a:rPr>
              <a:t>(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u32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u32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k</a:t>
            </a:r>
            <a:r>
              <a:rPr lang="en-US" dirty="0">
                <a:latin typeface="Consolas"/>
              </a:rPr>
              <a:t> ) {</a:t>
            </a:r>
            <a:endParaRPr lang="en-US" dirty="0">
              <a:solidFill>
                <a:srgbClr val="267F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factorial</a:t>
            </a:r>
            <a:r>
              <a:rPr lang="en-US" dirty="0">
                <a:latin typeface="Consolas"/>
              </a:rPr>
              <a:t>(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 ) / (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factorial</a:t>
            </a:r>
            <a:r>
              <a:rPr lang="en-US" dirty="0">
                <a:latin typeface="Consolas"/>
              </a:rPr>
              <a:t>(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k</a:t>
            </a:r>
            <a:r>
              <a:rPr lang="en-US" dirty="0">
                <a:latin typeface="Consolas"/>
              </a:rPr>
              <a:t> ) *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factorial</a:t>
            </a:r>
            <a:r>
              <a:rPr lang="en-US" dirty="0">
                <a:latin typeface="Consolas"/>
              </a:rPr>
              <a:t>(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 -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k</a:t>
            </a:r>
            <a:r>
              <a:rPr lang="en-US" dirty="0">
                <a:latin typeface="Consolas"/>
              </a:rPr>
              <a:t> ) );</a:t>
            </a:r>
          </a:p>
          <a:p>
            <a:r>
              <a:rPr lang="en-US" dirty="0">
                <a:latin typeface="Consolas"/>
              </a:rPr>
              <a:t>}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19FECDAA-1915-EA04-3A2D-CB9707F97A8E}"/>
              </a:ext>
            </a:extLst>
          </p:cNvPr>
          <p:cNvSpPr txBox="1"/>
          <p:nvPr/>
        </p:nvSpPr>
        <p:spPr>
          <a:xfrm>
            <a:off x="590550" y="3248025"/>
            <a:ext cx="41814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latin typeface="Consolas"/>
              </a:rPr>
              <a:t> &lt;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size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array</a:t>
            </a:r>
            <a:r>
              <a:rPr lang="en-US" dirty="0">
                <a:latin typeface="Consolas"/>
              </a:rPr>
              <a:t> {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u32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];</a:t>
            </a:r>
          </a:p>
          <a:p>
            <a:r>
              <a:rPr lang="en-US" dirty="0">
                <a:latin typeface="Consolas"/>
              </a:rPr>
              <a:t>};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C42B36F-9646-6E90-EB34-BEBDB9F1E6F0}"/>
              </a:ext>
            </a:extLst>
          </p:cNvPr>
          <p:cNvSpPr txBox="1"/>
          <p:nvPr/>
        </p:nvSpPr>
        <p:spPr>
          <a:xfrm>
            <a:off x="4781550" y="3248025"/>
            <a:ext cx="69723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latin typeface="Consolas"/>
              </a:rPr>
              <a:t> &lt;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size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&gt;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constexpr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array</a:t>
            </a:r>
            <a:r>
              <a:rPr lang="en-US" dirty="0">
                <a:latin typeface="Consolas"/>
              </a:rPr>
              <a:t>&lt;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 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&gt;</a:t>
            </a:r>
            <a:r>
              <a:rPr lang="en-US" dirty="0">
                <a:latin typeface="Consolas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binomial_coeffs</a:t>
            </a:r>
            <a:r>
              <a:rPr lang="en-US" dirty="0">
                <a:latin typeface="Consolas"/>
              </a:rPr>
              <a:t>() 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23A3F49-6284-D60E-5FB8-58BEA44379DF}"/>
              </a:ext>
            </a:extLst>
          </p:cNvPr>
          <p:cNvSpPr txBox="1"/>
          <p:nvPr/>
        </p:nvSpPr>
        <p:spPr>
          <a:xfrm>
            <a:off x="590550" y="5810250"/>
            <a:ext cx="76866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constexpr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auto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/>
              </a:rPr>
              <a:t>coefficients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binomial_coeffs</a:t>
            </a:r>
            <a:r>
              <a:rPr lang="en-US" dirty="0">
                <a:latin typeface="Consolas"/>
              </a:rPr>
              <a:t>&lt;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12</a:t>
            </a:r>
            <a:r>
              <a:rPr lang="en-US" dirty="0">
                <a:latin typeface="Consolas"/>
              </a:rPr>
              <a:t>&gt;();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1 12 66 220 495 792 924 792 495 220 66 12 1 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BED263D-696B-BED6-E345-049C14B59FE3}"/>
              </a:ext>
            </a:extLst>
          </p:cNvPr>
          <p:cNvSpPr txBox="1"/>
          <p:nvPr/>
        </p:nvSpPr>
        <p:spPr>
          <a:xfrm>
            <a:off x="4781550" y="3524250"/>
            <a:ext cx="722947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Segoe UI"/>
              </a:rPr>
              <a:t>                                         {​</a:t>
            </a:r>
          </a:p>
          <a:p>
            <a:r>
              <a:rPr lang="en-US" dirty="0">
                <a:latin typeface="Consolas"/>
                <a:cs typeface="Segoe UI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array</a:t>
            </a:r>
            <a:r>
              <a:rPr lang="en-US" dirty="0">
                <a:latin typeface="Consolas"/>
                <a:cs typeface="Segoe UI"/>
              </a:rPr>
              <a:t>&lt;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N</a:t>
            </a:r>
            <a:r>
              <a:rPr lang="en-US" dirty="0">
                <a:latin typeface="Consolas"/>
                <a:cs typeface="Segoe UI"/>
              </a:rPr>
              <a:t> + </a:t>
            </a:r>
            <a:r>
              <a:rPr lang="en-US" dirty="0">
                <a:solidFill>
                  <a:srgbClr val="098658"/>
                </a:solidFill>
                <a:latin typeface="Consolas"/>
                <a:cs typeface="Segoe UI"/>
              </a:rPr>
              <a:t>1</a:t>
            </a:r>
            <a:r>
              <a:rPr lang="en-US" dirty="0">
                <a:latin typeface="Consolas"/>
                <a:cs typeface="Segoe UI"/>
              </a:rPr>
              <a:t>&gt; </a:t>
            </a:r>
            <a:r>
              <a:rPr lang="en-US" dirty="0" err="1">
                <a:solidFill>
                  <a:srgbClr val="001080"/>
                </a:solidFill>
                <a:latin typeface="Consolas"/>
                <a:cs typeface="Segoe UI"/>
              </a:rPr>
              <a:t>coeffs</a:t>
            </a:r>
            <a:r>
              <a:rPr lang="en-US" dirty="0">
                <a:latin typeface="Consolas"/>
                <a:cs typeface="Segoe UI"/>
              </a:rPr>
              <a:t>;</a:t>
            </a:r>
            <a:endParaRPr lang="en-US">
              <a:latin typeface="Consolas"/>
              <a:cs typeface="Calibri"/>
            </a:endParaRPr>
          </a:p>
          <a:p>
            <a:r>
              <a:rPr lang="en-US" dirty="0">
                <a:latin typeface="Consolas"/>
                <a:cs typeface="Segoe UI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for</a:t>
            </a:r>
            <a:r>
              <a:rPr lang="en-US" dirty="0">
                <a:latin typeface="Consolas"/>
                <a:cs typeface="Segoe UI"/>
              </a:rPr>
              <a:t> ( 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size</a:t>
            </a:r>
            <a:r>
              <a:rPr lang="en-US" dirty="0">
                <a:latin typeface="Consolas"/>
                <a:cs typeface="Segoe UI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k</a:t>
            </a:r>
            <a:r>
              <a:rPr lang="en-US" dirty="0">
                <a:latin typeface="Consolas"/>
                <a:cs typeface="Segoe UI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/>
                <a:cs typeface="Segoe UI"/>
              </a:rPr>
              <a:t>0</a:t>
            </a:r>
            <a:r>
              <a:rPr lang="en-US" dirty="0">
                <a:latin typeface="Consolas"/>
                <a:cs typeface="Segoe UI"/>
              </a:rPr>
              <a:t>; 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k</a:t>
            </a:r>
            <a:r>
              <a:rPr lang="en-US" dirty="0">
                <a:latin typeface="Consolas"/>
                <a:cs typeface="Segoe UI"/>
              </a:rPr>
              <a:t> &lt; 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N</a:t>
            </a:r>
            <a:r>
              <a:rPr lang="en-US" dirty="0">
                <a:latin typeface="Consolas"/>
                <a:cs typeface="Segoe UI"/>
              </a:rPr>
              <a:t> / </a:t>
            </a:r>
            <a:r>
              <a:rPr lang="en-US" dirty="0">
                <a:solidFill>
                  <a:srgbClr val="098658"/>
                </a:solidFill>
                <a:latin typeface="Consolas"/>
                <a:cs typeface="Segoe UI"/>
              </a:rPr>
              <a:t>2</a:t>
            </a:r>
            <a:r>
              <a:rPr lang="en-US" dirty="0">
                <a:latin typeface="Consolas"/>
                <a:cs typeface="Segoe UI"/>
              </a:rPr>
              <a:t> + </a:t>
            </a:r>
            <a:r>
              <a:rPr lang="en-US" dirty="0">
                <a:solidFill>
                  <a:srgbClr val="098658"/>
                </a:solidFill>
                <a:latin typeface="Consolas"/>
                <a:cs typeface="Segoe UI"/>
              </a:rPr>
              <a:t>1</a:t>
            </a:r>
            <a:r>
              <a:rPr lang="en-US" dirty="0">
                <a:latin typeface="Consolas"/>
                <a:cs typeface="Segoe UI"/>
              </a:rPr>
              <a:t>; ++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k</a:t>
            </a:r>
            <a:r>
              <a:rPr lang="en-US" dirty="0">
                <a:latin typeface="Consolas"/>
                <a:cs typeface="Segoe UI"/>
              </a:rPr>
              <a:t> ) {</a:t>
            </a:r>
            <a:endParaRPr lang="en-US">
              <a:latin typeface="Consolas"/>
              <a:cs typeface="Calibri"/>
            </a:endParaRPr>
          </a:p>
          <a:p>
            <a:r>
              <a:rPr lang="en-US" dirty="0">
                <a:latin typeface="Consolas"/>
                <a:cs typeface="Segoe UI"/>
              </a:rPr>
              <a:t>        </a:t>
            </a:r>
            <a:r>
              <a:rPr lang="en-US" err="1">
                <a:solidFill>
                  <a:srgbClr val="001080"/>
                </a:solidFill>
                <a:latin typeface="Consolas"/>
                <a:cs typeface="Segoe UI"/>
              </a:rPr>
              <a:t>coeffs</a:t>
            </a:r>
            <a:r>
              <a:rPr lang="en-US" dirty="0">
                <a:latin typeface="Consolas"/>
                <a:cs typeface="Segoe UI"/>
              </a:rPr>
              <a:t>[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k</a:t>
            </a:r>
            <a:r>
              <a:rPr lang="en-US" dirty="0">
                <a:latin typeface="Consolas"/>
                <a:cs typeface="Segoe UI"/>
              </a:rPr>
              <a:t>] = </a:t>
            </a:r>
            <a:r>
              <a:rPr lang="en-US" err="1">
                <a:solidFill>
                  <a:srgbClr val="001080"/>
                </a:solidFill>
                <a:latin typeface="Consolas"/>
                <a:cs typeface="Segoe UI"/>
              </a:rPr>
              <a:t>coeffs</a:t>
            </a:r>
            <a:r>
              <a:rPr lang="en-US" dirty="0">
                <a:latin typeface="Consolas"/>
                <a:cs typeface="Segoe UI"/>
              </a:rPr>
              <a:t>[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N</a:t>
            </a:r>
            <a:r>
              <a:rPr lang="en-US" dirty="0">
                <a:latin typeface="Consolas"/>
                <a:cs typeface="Segoe UI"/>
              </a:rPr>
              <a:t> - 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k</a:t>
            </a:r>
            <a:r>
              <a:rPr lang="en-US" dirty="0">
                <a:latin typeface="Consolas"/>
                <a:cs typeface="Segoe UI"/>
              </a:rPr>
              <a:t>] =</a:t>
            </a:r>
            <a:r>
              <a:rPr lang="en-US" dirty="0">
                <a:solidFill>
                  <a:srgbClr val="000000"/>
                </a:solidFill>
                <a:latin typeface="Consolas"/>
                <a:cs typeface="Segoe UI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/>
                <a:cs typeface="Segoe UI"/>
              </a:rPr>
              <a:t>binomial</a:t>
            </a:r>
            <a:r>
              <a:rPr lang="en-US" dirty="0">
                <a:latin typeface="Consolas"/>
                <a:cs typeface="Segoe UI"/>
              </a:rPr>
              <a:t>( 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N</a:t>
            </a:r>
            <a:r>
              <a:rPr lang="en-US" dirty="0">
                <a:latin typeface="Consolas"/>
                <a:cs typeface="Segoe UI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k</a:t>
            </a:r>
            <a:r>
              <a:rPr lang="en-US" dirty="0">
                <a:latin typeface="Consolas"/>
                <a:cs typeface="Segoe UI"/>
              </a:rPr>
              <a:t> );</a:t>
            </a:r>
            <a:endParaRPr lang="en-US">
              <a:latin typeface="Consolas"/>
              <a:cs typeface="Calibri"/>
            </a:endParaRPr>
          </a:p>
          <a:p>
            <a:r>
              <a:rPr lang="en-US" dirty="0">
                <a:latin typeface="Consolas"/>
                <a:cs typeface="Segoe UI"/>
              </a:rPr>
              <a:t>    }</a:t>
            </a:r>
            <a:endParaRPr lang="en-US">
              <a:latin typeface="Consolas"/>
              <a:cs typeface="Calibri"/>
            </a:endParaRPr>
          </a:p>
          <a:p>
            <a:r>
              <a:rPr lang="en-US" dirty="0">
                <a:latin typeface="Consolas"/>
                <a:cs typeface="Segoe UI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 dirty="0">
                <a:latin typeface="Consolas"/>
                <a:cs typeface="Segoe UI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  <a:cs typeface="Segoe UI"/>
              </a:rPr>
              <a:t>coeffs</a:t>
            </a:r>
            <a:r>
              <a:rPr lang="en-US" dirty="0">
                <a:latin typeface="Consolas"/>
                <a:cs typeface="Segoe UI"/>
              </a:rPr>
              <a:t>;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onsolas"/>
                <a:cs typeface="Segoe U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85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8CB1BF5-B556-D354-90F4-55B65BE55AC5}"/>
              </a:ext>
            </a:extLst>
          </p:cNvPr>
          <p:cNvSpPr txBox="1"/>
          <p:nvPr/>
        </p:nvSpPr>
        <p:spPr>
          <a:xfrm>
            <a:off x="2757488" y="2514600"/>
            <a:ext cx="667702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 dirty="0">
                <a:latin typeface="Palatino Linotype"/>
                <a:cs typeface="Calibri"/>
              </a:rPr>
              <a:t>Kod pisze się łatwo,</a:t>
            </a:r>
            <a:endParaRPr lang="pl-PL" dirty="0">
              <a:latin typeface="Calibri" panose="020F0502020204030204"/>
              <a:cs typeface="Calibri"/>
            </a:endParaRPr>
          </a:p>
          <a:p>
            <a:pPr algn="ctr"/>
            <a:r>
              <a:rPr lang="pl-PL" sz="4000" dirty="0">
                <a:latin typeface="Palatino Linotype"/>
                <a:cs typeface="Calibri"/>
              </a:rPr>
              <a:t>ale czyta się trudno.</a:t>
            </a:r>
          </a:p>
        </p:txBody>
      </p:sp>
    </p:spTree>
    <p:extLst>
      <p:ext uri="{BB962C8B-B14F-4D97-AF65-F5344CB8AC3E}">
        <p14:creationId xmlns:p14="http://schemas.microsoft.com/office/powerpoint/2010/main" val="928954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ea typeface="+mn-lt"/>
              <a:cs typeface="+mn-lt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402817E-47CE-03B7-245E-E1661146C229}"/>
              </a:ext>
            </a:extLst>
          </p:cNvPr>
          <p:cNvSpPr txBox="1"/>
          <p:nvPr/>
        </p:nvSpPr>
        <p:spPr>
          <a:xfrm>
            <a:off x="685800" y="1343025"/>
            <a:ext cx="51054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/>
              </a:rPr>
              <a:t>f32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raw_acc_to_g</a:t>
            </a:r>
            <a:r>
              <a:rPr lang="en-US" dirty="0">
                <a:latin typeface="Consolas"/>
              </a:rPr>
              <a:t>(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i16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raw_acc</a:t>
            </a:r>
            <a:r>
              <a:rPr lang="en-US" dirty="0">
                <a:latin typeface="Consolas"/>
              </a:rPr>
              <a:t> ) {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constexpr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f32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0070C1"/>
                </a:solidFill>
                <a:latin typeface="Consolas"/>
              </a:rPr>
              <a:t>acc_scale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157.5f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raw_acc</a:t>
            </a:r>
            <a:r>
              <a:rPr lang="en-US" dirty="0">
                <a:latin typeface="Consolas"/>
              </a:rPr>
              <a:t> / </a:t>
            </a:r>
            <a:r>
              <a:rPr lang="en-US" dirty="0" err="1">
                <a:solidFill>
                  <a:srgbClr val="0070C1"/>
                </a:solidFill>
                <a:latin typeface="Consolas"/>
              </a:rPr>
              <a:t>acc_scale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}</a:t>
            </a:r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5BFE96C2-3EDC-589A-10CD-00DC78EA7539}"/>
              </a:ext>
            </a:extLst>
          </p:cNvPr>
          <p:cNvGrpSpPr/>
          <p:nvPr/>
        </p:nvGrpSpPr>
        <p:grpSpPr>
          <a:xfrm>
            <a:off x="5372100" y="1343025"/>
            <a:ext cx="5648325" cy="1477328"/>
            <a:chOff x="5372100" y="1343025"/>
            <a:chExt cx="5648325" cy="1477328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44A7D7AD-E9EF-5E07-AD6F-058DA395D73A}"/>
                </a:ext>
              </a:extLst>
            </p:cNvPr>
            <p:cNvSpPr txBox="1"/>
            <p:nvPr/>
          </p:nvSpPr>
          <p:spPr>
            <a:xfrm>
              <a:off x="6505575" y="1343025"/>
              <a:ext cx="4514850" cy="147732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AF00DB"/>
                  </a:solidFill>
                  <a:latin typeface="Consolas"/>
                </a:rPr>
                <a:t>#define</a:t>
              </a:r>
              <a:r>
                <a:rPr lang="en-US" dirty="0">
                  <a:solidFill>
                    <a:srgbClr val="0000FF"/>
                  </a:solidFill>
                  <a:latin typeface="Consolas"/>
                </a:rPr>
                <a:t> ACC_SCALE </a:t>
              </a:r>
              <a:r>
                <a:rPr lang="en-US" dirty="0">
                  <a:solidFill>
                    <a:srgbClr val="098658"/>
                  </a:solidFill>
                  <a:latin typeface="Consolas"/>
                </a:rPr>
                <a:t>157.5f</a:t>
              </a:r>
            </a:p>
            <a:p>
              <a:br>
                <a:rPr lang="en-US" dirty="0">
                  <a:latin typeface="Consolas"/>
                </a:rPr>
              </a:br>
              <a:r>
                <a:rPr lang="en-US" dirty="0">
                  <a:solidFill>
                    <a:srgbClr val="267F99"/>
                  </a:solidFill>
                  <a:latin typeface="Consolas"/>
                </a:rPr>
                <a:t>f32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 err="1">
                  <a:solidFill>
                    <a:srgbClr val="795E26"/>
                  </a:solidFill>
                  <a:latin typeface="Consolas"/>
                </a:rPr>
                <a:t>raw_acc_to_g</a:t>
              </a:r>
              <a:r>
                <a:rPr lang="en-US" dirty="0">
                  <a:latin typeface="Consolas"/>
                </a:rPr>
                <a:t>( 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i16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 err="1">
                  <a:solidFill>
                    <a:srgbClr val="001080"/>
                  </a:solidFill>
                  <a:latin typeface="Consolas"/>
                </a:rPr>
                <a:t>raw_acc</a:t>
              </a:r>
              <a:r>
                <a:rPr lang="en-US" dirty="0">
                  <a:latin typeface="Consolas"/>
                </a:rPr>
                <a:t> ) {</a:t>
              </a:r>
            </a:p>
            <a:p>
              <a:r>
                <a:rPr lang="en-US" dirty="0">
                  <a:latin typeface="Consolas"/>
                </a:rPr>
                <a:t>    </a:t>
              </a:r>
              <a:r>
                <a:rPr lang="en-US" dirty="0">
                  <a:solidFill>
                    <a:srgbClr val="AF00DB"/>
                  </a:solidFill>
                  <a:latin typeface="Consolas"/>
                </a:rPr>
                <a:t>return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 err="1">
                  <a:solidFill>
                    <a:srgbClr val="001080"/>
                  </a:solidFill>
                  <a:latin typeface="Consolas"/>
                </a:rPr>
                <a:t>raw_acc</a:t>
              </a:r>
              <a:r>
                <a:rPr lang="en-US" dirty="0">
                  <a:latin typeface="Consolas"/>
                </a:rPr>
                <a:t> / </a:t>
              </a:r>
              <a:r>
                <a:rPr lang="en-US" dirty="0">
                  <a:solidFill>
                    <a:srgbClr val="0000FF"/>
                  </a:solidFill>
                  <a:latin typeface="Consolas"/>
                </a:rPr>
                <a:t>ACC_SCALE</a:t>
              </a:r>
              <a:r>
                <a:rPr lang="en-US" dirty="0">
                  <a:latin typeface="Consolas"/>
                </a:rPr>
                <a:t>;</a:t>
              </a:r>
            </a:p>
            <a:p>
              <a:r>
                <a:rPr lang="en-US" dirty="0">
                  <a:latin typeface="Consolas"/>
                </a:rPr>
                <a:t>}</a:t>
              </a:r>
            </a:p>
          </p:txBody>
        </p: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7FECFD35-4A80-BB8C-0ECF-1B38E8DD1F35}"/>
                </a:ext>
              </a:extLst>
            </p:cNvPr>
            <p:cNvSpPr txBox="1"/>
            <p:nvPr/>
          </p:nvSpPr>
          <p:spPr>
            <a:xfrm>
              <a:off x="5372100" y="1709738"/>
              <a:ext cx="1085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3600" dirty="0">
                  <a:latin typeface="Palatino Linotype"/>
                  <a:cs typeface="Calibri"/>
                </a:rPr>
                <a:t>vs</a:t>
              </a:r>
              <a:endParaRPr lang="pl-PL" sz="3600">
                <a:latin typeface="Palatino Linotype"/>
              </a:endParaRPr>
            </a:p>
          </p:txBody>
        </p: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3757B4A-930C-A2A6-EB23-07738FA75B62}"/>
              </a:ext>
            </a:extLst>
          </p:cNvPr>
          <p:cNvSpPr txBox="1"/>
          <p:nvPr/>
        </p:nvSpPr>
        <p:spPr>
          <a:xfrm>
            <a:off x="523875" y="4010025"/>
            <a:ext cx="42862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read_git_hash</a:t>
            </a:r>
            <a:r>
              <a:rPr lang="en-US" dirty="0">
                <a:latin typeface="Consolas"/>
              </a:rPr>
              <a:t>() {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u32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0070C1"/>
                </a:solidFill>
                <a:latin typeface="Consolas"/>
              </a:rPr>
              <a:t>bytes_count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40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u8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bytes</a:t>
            </a:r>
            <a:r>
              <a:rPr lang="en-US" dirty="0">
                <a:latin typeface="Consolas"/>
              </a:rPr>
              <a:t>[</a:t>
            </a:r>
            <a:r>
              <a:rPr lang="en-US" dirty="0" err="1">
                <a:solidFill>
                  <a:srgbClr val="0070C1"/>
                </a:solidFill>
                <a:latin typeface="Consolas"/>
              </a:rPr>
              <a:t>bytes_count</a:t>
            </a:r>
            <a:r>
              <a:rPr lang="en-US" dirty="0">
                <a:latin typeface="Consolas"/>
              </a:rPr>
              <a:t>];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    // ...</a:t>
            </a:r>
          </a:p>
          <a:p>
            <a:r>
              <a:rPr lang="en-US" dirty="0">
                <a:latin typeface="Consolas"/>
              </a:rPr>
              <a:t>}</a:t>
            </a: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55CEEDE7-50A3-900D-5FA6-D90DEE0637DB}"/>
              </a:ext>
            </a:extLst>
          </p:cNvPr>
          <p:cNvGrpSpPr/>
          <p:nvPr/>
        </p:nvGrpSpPr>
        <p:grpSpPr>
          <a:xfrm>
            <a:off x="4705350" y="4010025"/>
            <a:ext cx="6057900" cy="1477328"/>
            <a:chOff x="4705350" y="4010025"/>
            <a:chExt cx="6057900" cy="1477328"/>
          </a:xfrm>
        </p:grpSpPr>
        <p:sp>
          <p:nvSpPr>
            <p:cNvPr id="3" name="pole tekstowe 2">
              <a:extLst>
                <a:ext uri="{FF2B5EF4-FFF2-40B4-BE49-F238E27FC236}">
                  <a16:creationId xmlns:a16="http://schemas.microsoft.com/office/drawing/2014/main" id="{40D2D693-E810-BAA9-9737-F7BE10E8D472}"/>
                </a:ext>
              </a:extLst>
            </p:cNvPr>
            <p:cNvSpPr txBox="1"/>
            <p:nvPr/>
          </p:nvSpPr>
          <p:spPr>
            <a:xfrm>
              <a:off x="5781675" y="4010025"/>
              <a:ext cx="4981575" cy="147732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/>
                </a:rPr>
                <a:t>void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 err="1">
                  <a:solidFill>
                    <a:srgbClr val="795E26"/>
                  </a:solidFill>
                  <a:latin typeface="Consolas"/>
                </a:rPr>
                <a:t>read_git_hash</a:t>
              </a:r>
              <a:r>
                <a:rPr lang="en-US" dirty="0">
                  <a:latin typeface="Consolas"/>
                </a:rPr>
                <a:t>() {</a:t>
              </a:r>
            </a:p>
            <a:p>
              <a:r>
                <a:rPr lang="en-US" dirty="0">
                  <a:latin typeface="Consolas"/>
                </a:rPr>
                <a:t>    </a:t>
              </a:r>
              <a:r>
                <a:rPr lang="en-US" dirty="0" err="1">
                  <a:solidFill>
                    <a:srgbClr val="0000FF"/>
                  </a:solidFill>
                  <a:latin typeface="Consolas"/>
                </a:rPr>
                <a:t>constexpr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u32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 err="1">
                  <a:solidFill>
                    <a:srgbClr val="0070C1"/>
                  </a:solidFill>
                  <a:latin typeface="Consolas"/>
                </a:rPr>
                <a:t>bytes_count</a:t>
              </a:r>
              <a:r>
                <a:rPr lang="en-US" dirty="0">
                  <a:latin typeface="Consolas"/>
                </a:rPr>
                <a:t> = </a:t>
              </a:r>
              <a:r>
                <a:rPr lang="en-US" dirty="0">
                  <a:solidFill>
                    <a:srgbClr val="098658"/>
                  </a:solidFill>
                  <a:latin typeface="Consolas"/>
                </a:rPr>
                <a:t>40</a:t>
              </a:r>
              <a:r>
                <a:rPr lang="en-US" dirty="0">
                  <a:latin typeface="Consolas"/>
                </a:rPr>
                <a:t>;</a:t>
              </a:r>
            </a:p>
            <a:p>
              <a:r>
                <a:rPr lang="en-US" dirty="0">
                  <a:latin typeface="Consolas"/>
                </a:rPr>
                <a:t>    </a:t>
              </a:r>
              <a:r>
                <a:rPr lang="en-US" dirty="0">
                  <a:solidFill>
                    <a:srgbClr val="267F99"/>
                  </a:solidFill>
                  <a:latin typeface="Consolas"/>
                </a:rPr>
                <a:t>u8</a:t>
              </a:r>
              <a:r>
                <a:rPr lang="en-US" dirty="0">
                  <a:latin typeface="Consolas"/>
                </a:rPr>
                <a:t> </a:t>
              </a:r>
              <a:r>
                <a:rPr lang="en-US" dirty="0">
                  <a:solidFill>
                    <a:srgbClr val="001080"/>
                  </a:solidFill>
                  <a:latin typeface="Consolas"/>
                </a:rPr>
                <a:t>bytes</a:t>
              </a:r>
              <a:r>
                <a:rPr lang="en-US" dirty="0">
                  <a:latin typeface="Consolas"/>
                </a:rPr>
                <a:t>[</a:t>
              </a:r>
              <a:r>
                <a:rPr lang="en-US" dirty="0" err="1">
                  <a:solidFill>
                    <a:srgbClr val="0070C1"/>
                  </a:solidFill>
                  <a:latin typeface="Consolas"/>
                </a:rPr>
                <a:t>bytes_count</a:t>
              </a:r>
              <a:r>
                <a:rPr lang="en-US" dirty="0">
                  <a:latin typeface="Consolas"/>
                </a:rPr>
                <a:t>] = {};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Consolas"/>
                </a:rPr>
                <a:t>    // ...</a:t>
              </a:r>
            </a:p>
            <a:p>
              <a:r>
                <a:rPr lang="en-US" dirty="0">
                  <a:latin typeface="Consolas"/>
                </a:rPr>
                <a:t>}</a:t>
              </a:r>
            </a:p>
          </p:txBody>
        </p:sp>
        <p:sp>
          <p:nvSpPr>
            <p:cNvPr id="6" name="pole tekstowe 5">
              <a:extLst>
                <a:ext uri="{FF2B5EF4-FFF2-40B4-BE49-F238E27FC236}">
                  <a16:creationId xmlns:a16="http://schemas.microsoft.com/office/drawing/2014/main" id="{E0EF0732-F133-348B-1AB3-272D7CBDCE4D}"/>
                </a:ext>
              </a:extLst>
            </p:cNvPr>
            <p:cNvSpPr txBox="1"/>
            <p:nvPr/>
          </p:nvSpPr>
          <p:spPr>
            <a:xfrm>
              <a:off x="4705350" y="4348162"/>
              <a:ext cx="1085850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pl-PL" sz="3600" dirty="0">
                  <a:latin typeface="Palatino Linotype"/>
                  <a:cs typeface="Calibri"/>
                </a:rPr>
                <a:t>vs</a:t>
              </a:r>
              <a:endParaRPr lang="pl-PL" sz="3600">
                <a:latin typeface="Palatino Linotype"/>
              </a:endParaRPr>
            </a:p>
          </p:txBody>
        </p:sp>
      </p:grp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CBA4A96-131C-3969-B66A-8B23A64BA468}"/>
              </a:ext>
            </a:extLst>
          </p:cNvPr>
          <p:cNvSpPr txBox="1"/>
          <p:nvPr/>
        </p:nvSpPr>
        <p:spPr>
          <a:xfrm>
            <a:off x="342900" y="4167187"/>
            <a:ext cx="108585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6000" dirty="0">
                <a:solidFill>
                  <a:srgbClr val="FF0000"/>
                </a:solidFill>
                <a:latin typeface="Consolas"/>
                <a:cs typeface="Calibri"/>
              </a:rPr>
              <a:t>!</a:t>
            </a:r>
            <a:endParaRPr lang="pl-PL" sz="6000" dirty="0">
              <a:solidFill>
                <a:srgbClr val="FF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6831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8CB1BF5-B556-D354-90F4-55B65BE55AC5}"/>
              </a:ext>
            </a:extLst>
          </p:cNvPr>
          <p:cNvSpPr txBox="1"/>
          <p:nvPr/>
        </p:nvSpPr>
        <p:spPr>
          <a:xfrm>
            <a:off x="3195638" y="3076575"/>
            <a:ext cx="580072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 dirty="0" err="1">
                <a:latin typeface="Palatino Linotype"/>
                <a:cs typeface="Calibri"/>
              </a:rPr>
              <a:t>Consteval</a:t>
            </a:r>
            <a:endParaRPr lang="pl-PL" dirty="0" err="1"/>
          </a:p>
        </p:txBody>
      </p:sp>
    </p:spTree>
    <p:extLst>
      <p:ext uri="{BB962C8B-B14F-4D97-AF65-F5344CB8AC3E}">
        <p14:creationId xmlns:p14="http://schemas.microsoft.com/office/powerpoint/2010/main" val="42714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cs typeface="Calibri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A5F1891-D77A-BE5C-CE4D-302B59D85B14}"/>
              </a:ext>
            </a:extLst>
          </p:cNvPr>
          <p:cNvSpPr txBox="1"/>
          <p:nvPr/>
        </p:nvSpPr>
        <p:spPr>
          <a:xfrm>
            <a:off x="2638425" y="2219325"/>
            <a:ext cx="779145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latin typeface="Consolas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T</a:t>
            </a:r>
            <a:r>
              <a:rPr lang="en-US" dirty="0">
                <a:latin typeface="Consolas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size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array</a:t>
            </a:r>
            <a:r>
              <a:rPr lang="en-US" dirty="0">
                <a:latin typeface="Consolas"/>
              </a:rPr>
              <a:t> {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];</a:t>
            </a:r>
          </a:p>
          <a:p>
            <a:br>
              <a:rPr lang="en-US" dirty="0">
                <a:latin typeface="Consolas"/>
              </a:rPr>
            </a:br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};</a:t>
            </a:r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EB2A255-FDAF-8B02-B9D1-29530904E6FC}"/>
              </a:ext>
            </a:extLst>
          </p:cNvPr>
          <p:cNvSpPr txBox="1"/>
          <p:nvPr/>
        </p:nvSpPr>
        <p:spPr>
          <a:xfrm>
            <a:off x="2638425" y="3333750"/>
            <a:ext cx="72580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Segoe UI"/>
              </a:rPr>
              <a:t>constexpr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T</a:t>
            </a:r>
            <a:r>
              <a:rPr lang="en-US" dirty="0">
                <a:latin typeface="Consolas"/>
                <a:cs typeface="Segoe UI"/>
              </a:rPr>
              <a:t>&amp; 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operator</a:t>
            </a:r>
            <a:r>
              <a:rPr lang="en-US" dirty="0">
                <a:latin typeface="Consolas"/>
                <a:cs typeface="Segoe UI"/>
              </a:rPr>
              <a:t>[](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size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/>
                <a:cs typeface="Segoe UI"/>
              </a:rPr>
              <a:t>idx</a:t>
            </a:r>
            <a:r>
              <a:rPr lang="en-US" dirty="0">
                <a:latin typeface="Consolas"/>
                <a:cs typeface="Segoe UI"/>
              </a:rPr>
              <a:t> ) { ​</a:t>
            </a:r>
          </a:p>
          <a:p>
            <a:endParaRPr lang="en-US" dirty="0">
              <a:latin typeface="Consolas"/>
              <a:cs typeface="Segoe UI"/>
            </a:endParaRPr>
          </a:p>
          <a:p>
            <a:r>
              <a:rPr lang="en-US" dirty="0">
                <a:latin typeface="Consolas"/>
                <a:cs typeface="Segoe UI"/>
              </a:rPr>
              <a:t>        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data</a:t>
            </a:r>
            <a:r>
              <a:rPr lang="en-US" dirty="0">
                <a:latin typeface="Consolas"/>
                <a:cs typeface="Segoe UI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/>
                <a:cs typeface="Segoe UI"/>
              </a:rPr>
              <a:t>idx</a:t>
            </a:r>
            <a:r>
              <a:rPr lang="en-US" dirty="0">
                <a:latin typeface="Consolas"/>
                <a:cs typeface="Segoe UI"/>
              </a:rPr>
              <a:t>]; ​</a:t>
            </a:r>
          </a:p>
          <a:p>
            <a:r>
              <a:rPr lang="en-US" dirty="0">
                <a:latin typeface="Consolas"/>
                <a:cs typeface="Segoe UI"/>
              </a:rPr>
              <a:t>    }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D5A4196-D666-1DEF-55DB-BDC009086F2A}"/>
              </a:ext>
            </a:extLst>
          </p:cNvPr>
          <p:cNvSpPr txBox="1"/>
          <p:nvPr/>
        </p:nvSpPr>
        <p:spPr>
          <a:xfrm>
            <a:off x="2638425" y="3609975"/>
            <a:ext cx="46958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       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static_assert</a:t>
            </a:r>
            <a:r>
              <a:rPr lang="en-US" dirty="0">
                <a:latin typeface="Consolas"/>
              </a:rPr>
              <a:t>( 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idx</a:t>
            </a:r>
            <a:r>
              <a:rPr lang="en-US" dirty="0">
                <a:latin typeface="Consolas"/>
              </a:rPr>
              <a:t> &lt; 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 );</a:t>
            </a:r>
            <a:endParaRPr lang="pl-PL" dirty="0"/>
          </a:p>
        </p:txBody>
      </p:sp>
      <p:sp>
        <p:nvSpPr>
          <p:cNvPr id="9" name="Znak mnożenia 8">
            <a:extLst>
              <a:ext uri="{FF2B5EF4-FFF2-40B4-BE49-F238E27FC236}">
                <a16:creationId xmlns:a16="http://schemas.microsoft.com/office/drawing/2014/main" id="{8A208FD8-A4ED-4FFD-A711-6410CA870726}"/>
              </a:ext>
            </a:extLst>
          </p:cNvPr>
          <p:cNvSpPr/>
          <p:nvPr/>
        </p:nvSpPr>
        <p:spPr>
          <a:xfrm>
            <a:off x="7162800" y="3981449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701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cs typeface="Calibri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5B64686-836C-0E11-EB5E-37DBA8A904AA}"/>
              </a:ext>
            </a:extLst>
          </p:cNvPr>
          <p:cNvSpPr txBox="1"/>
          <p:nvPr/>
        </p:nvSpPr>
        <p:spPr>
          <a:xfrm>
            <a:off x="2657475" y="1447800"/>
            <a:ext cx="574357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latin typeface="Consolas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T</a:t>
            </a:r>
            <a:r>
              <a:rPr lang="en-US" dirty="0">
                <a:latin typeface="Consolas"/>
              </a:rPr>
              <a:t>,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size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array</a:t>
            </a:r>
            <a:r>
              <a:rPr lang="en-US" dirty="0">
                <a:latin typeface="Consolas"/>
              </a:rPr>
              <a:t> {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dirty="0">
                <a:latin typeface="Consolas"/>
              </a:rPr>
              <a:t>[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];</a:t>
            </a:r>
          </a:p>
          <a:p>
            <a:br>
              <a:rPr lang="en-US" dirty="0">
                <a:latin typeface="Consolas"/>
              </a:rPr>
            </a:br>
            <a:endParaRPr lang="en-US">
              <a:latin typeface="Consolas"/>
            </a:endParaRPr>
          </a:p>
          <a:p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constexpr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 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operator</a:t>
            </a:r>
            <a:r>
              <a:rPr lang="en-US" dirty="0">
                <a:latin typeface="Consolas"/>
              </a:rPr>
              <a:t>[](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size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idx</a:t>
            </a:r>
            <a:r>
              <a:rPr lang="en-US" dirty="0">
                <a:latin typeface="Consolas"/>
              </a:rPr>
              <a:t> )</a:t>
            </a:r>
          </a:p>
          <a:p>
            <a:r>
              <a:rPr lang="en-US" dirty="0">
                <a:latin typeface="Consolas"/>
              </a:rPr>
              <a:t>    {</a:t>
            </a: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      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dirty="0">
                <a:latin typeface="Consolas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idx</a:t>
            </a:r>
            <a:r>
              <a:rPr lang="en-US" dirty="0">
                <a:latin typeface="Consolas"/>
              </a:rPr>
              <a:t>];</a:t>
            </a:r>
          </a:p>
          <a:p>
            <a:r>
              <a:rPr lang="en-US" dirty="0">
                <a:latin typeface="Consolas"/>
              </a:rPr>
              <a:t>    }</a:t>
            </a:r>
          </a:p>
          <a:p>
            <a:r>
              <a:rPr lang="en-US" dirty="0">
                <a:latin typeface="Consolas"/>
              </a:rPr>
              <a:t>};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F360BA7-3E91-ADDC-C325-2D1A844EE5E7}"/>
              </a:ext>
            </a:extLst>
          </p:cNvPr>
          <p:cNvSpPr txBox="1"/>
          <p:nvPr/>
        </p:nvSpPr>
        <p:spPr>
          <a:xfrm>
            <a:off x="2657475" y="2562225"/>
            <a:ext cx="5229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   </a:t>
            </a:r>
            <a:r>
              <a:rPr lang="en-US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>
                <a:latin typeface="Consolas"/>
              </a:rPr>
              <a:t> </a:t>
            </a:r>
            <a:r>
              <a:rPr lang="en-US">
                <a:solidFill>
                  <a:srgbClr val="0000FF"/>
                </a:solidFill>
                <a:latin typeface="Consolas"/>
              </a:rPr>
              <a:t>void</a:t>
            </a:r>
            <a:r>
              <a:rPr lang="en-US">
                <a:latin typeface="Consolas"/>
              </a:rPr>
              <a:t> </a:t>
            </a:r>
            <a:r>
              <a:rPr lang="en-US">
                <a:solidFill>
                  <a:srgbClr val="795E26"/>
                </a:solidFill>
                <a:latin typeface="Consolas"/>
              </a:rPr>
              <a:t>index_out_of_bounds</a:t>
            </a:r>
            <a:r>
              <a:rPr lang="en-US">
                <a:latin typeface="Consolas"/>
              </a:rPr>
              <a:t>() {}</a:t>
            </a:r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FCB5198-E0CC-7D13-B49A-1026638F8A24}"/>
              </a:ext>
            </a:extLst>
          </p:cNvPr>
          <p:cNvSpPr txBox="1"/>
          <p:nvPr/>
        </p:nvSpPr>
        <p:spPr>
          <a:xfrm>
            <a:off x="2657475" y="3676650"/>
            <a:ext cx="60198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Segoe UI"/>
              </a:rPr>
              <a:t>        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if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Segoe UI"/>
              </a:rPr>
              <a:t>consteval</a:t>
            </a:r>
            <a:r>
              <a:rPr lang="en-US" dirty="0">
                <a:latin typeface="Consolas"/>
                <a:cs typeface="Segoe UI"/>
              </a:rPr>
              <a:t> {​</a:t>
            </a:r>
          </a:p>
          <a:p>
            <a:endParaRPr lang="en-US" dirty="0">
              <a:latin typeface="Consolas"/>
              <a:cs typeface="Segoe UI"/>
            </a:endParaRPr>
          </a:p>
          <a:p>
            <a:endParaRPr lang="en-US" dirty="0">
              <a:latin typeface="Consolas"/>
              <a:cs typeface="Segoe UI"/>
            </a:endParaRPr>
          </a:p>
          <a:p>
            <a:r>
              <a:rPr lang="en-US" dirty="0">
                <a:latin typeface="Consolas"/>
                <a:cs typeface="Segoe UI"/>
              </a:rPr>
              <a:t>​</a:t>
            </a:r>
          </a:p>
          <a:p>
            <a:r>
              <a:rPr lang="en-US" dirty="0">
                <a:latin typeface="Consolas"/>
                <a:cs typeface="Segoe UI"/>
              </a:rPr>
              <a:t>        }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DC48052-69C6-ACAF-9436-384A0240D90D}"/>
              </a:ext>
            </a:extLst>
          </p:cNvPr>
          <p:cNvSpPr txBox="1"/>
          <p:nvPr/>
        </p:nvSpPr>
        <p:spPr>
          <a:xfrm>
            <a:off x="2657475" y="3952875"/>
            <a:ext cx="54006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cs typeface="Segoe UI"/>
              </a:rPr>
              <a:t>           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if</a:t>
            </a:r>
            <a:r>
              <a:rPr lang="en-US">
                <a:latin typeface="Consolas"/>
                <a:cs typeface="Segoe UI"/>
              </a:rPr>
              <a:t> ( </a:t>
            </a:r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idx</a:t>
            </a:r>
            <a:r>
              <a:rPr lang="en-US">
                <a:latin typeface="Consolas"/>
                <a:cs typeface="Segoe UI"/>
              </a:rPr>
              <a:t> &gt;=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N</a:t>
            </a:r>
            <a:r>
              <a:rPr lang="en-US">
                <a:latin typeface="Consolas"/>
                <a:cs typeface="Segoe UI"/>
              </a:rPr>
              <a:t> ) {​​</a:t>
            </a:r>
          </a:p>
          <a:p>
            <a:r>
              <a:rPr lang="en-US">
                <a:latin typeface="Consolas"/>
                <a:cs typeface="Segoe UI"/>
              </a:rPr>
              <a:t>               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index_out_of_bounds</a:t>
            </a:r>
            <a:r>
              <a:rPr lang="en-US">
                <a:latin typeface="Consolas"/>
                <a:cs typeface="Segoe UI"/>
              </a:rPr>
              <a:t>();​​</a:t>
            </a:r>
          </a:p>
          <a:p>
            <a:r>
              <a:rPr lang="en-US">
                <a:latin typeface="Consolas"/>
                <a:cs typeface="Segoe UI"/>
              </a:rPr>
              <a:t>            }​</a:t>
            </a:r>
          </a:p>
        </p:txBody>
      </p:sp>
    </p:spTree>
    <p:extLst>
      <p:ext uri="{BB962C8B-B14F-4D97-AF65-F5344CB8AC3E}">
        <p14:creationId xmlns:p14="http://schemas.microsoft.com/office/powerpoint/2010/main" val="260091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cs typeface="Calibri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6DF7CB5-4079-5CD9-5F9B-328B586A1926}"/>
              </a:ext>
            </a:extLst>
          </p:cNvPr>
          <p:cNvSpPr txBox="1"/>
          <p:nvPr/>
        </p:nvSpPr>
        <p:spPr>
          <a:xfrm>
            <a:off x="381000" y="5057775"/>
            <a:ext cx="51244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constexpr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&amp;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 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operator</a:t>
            </a:r>
            <a:r>
              <a:rPr lang="en-US" dirty="0">
                <a:latin typeface="Consolas"/>
              </a:rPr>
              <a:t>[](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size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idx</a:t>
            </a:r>
            <a:r>
              <a:rPr lang="en-US" dirty="0">
                <a:latin typeface="Consolas"/>
              </a:rPr>
              <a:t> )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 </a:t>
            </a:r>
            <a:r>
              <a:rPr lang="en-US" dirty="0">
                <a:latin typeface="Consolas"/>
              </a:rPr>
              <a:t>{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assert</a:t>
            </a:r>
            <a:r>
              <a:rPr lang="en-US" dirty="0">
                <a:latin typeface="Consolas"/>
              </a:rPr>
              <a:t>(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idx</a:t>
            </a:r>
            <a:r>
              <a:rPr lang="en-US" dirty="0">
                <a:latin typeface="Consolas"/>
              </a:rPr>
              <a:t> &lt;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N</a:t>
            </a:r>
            <a:r>
              <a:rPr lang="en-US" dirty="0">
                <a:latin typeface="Consolas"/>
              </a:rPr>
              <a:t> );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dirty="0">
                <a:latin typeface="Consolas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idx</a:t>
            </a:r>
            <a:r>
              <a:rPr lang="en-US" dirty="0">
                <a:latin typeface="Consolas"/>
              </a:rPr>
              <a:t>];</a:t>
            </a:r>
          </a:p>
          <a:p>
            <a:r>
              <a:rPr lang="en-US" dirty="0">
                <a:latin typeface="Consolas"/>
              </a:rPr>
              <a:t>}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41BABD5-4540-8A8E-AD0D-46F675A60650}"/>
              </a:ext>
            </a:extLst>
          </p:cNvPr>
          <p:cNvSpPr txBox="1"/>
          <p:nvPr/>
        </p:nvSpPr>
        <p:spPr>
          <a:xfrm>
            <a:off x="6048375" y="1819275"/>
            <a:ext cx="72104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run_time_assert</a:t>
            </a:r>
            <a:r>
              <a:rPr lang="en-US" dirty="0">
                <a:latin typeface="Consolas"/>
              </a:rPr>
              <a:t>(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condition</a:t>
            </a:r>
            <a:r>
              <a:rPr lang="en-US" dirty="0">
                <a:latin typeface="Consolas"/>
              </a:rPr>
              <a:t> ) {</a:t>
            </a:r>
            <a:endParaRPr lang="pl-PL">
              <a:cs typeface="Calibri"/>
            </a:endParaRP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dirty="0">
                <a:latin typeface="Consolas"/>
              </a:rPr>
              <a:t> ( !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condition</a:t>
            </a:r>
            <a:r>
              <a:rPr lang="en-US" dirty="0">
                <a:latin typeface="Consolas"/>
              </a:rPr>
              <a:t> ) {</a:t>
            </a:r>
          </a:p>
          <a:p>
            <a:r>
              <a:rPr lang="en-US" dirty="0">
                <a:latin typeface="Consolas"/>
              </a:rPr>
              <a:t>        *(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volatile</a:t>
            </a:r>
            <a:r>
              <a:rPr lang="en-US" dirty="0">
                <a:latin typeface="Consolas"/>
              </a:rPr>
              <a:t> * )(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dirty="0">
                <a:latin typeface="Consolas"/>
              </a:rPr>
              <a:t> ) =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    }</a:t>
            </a:r>
          </a:p>
          <a:p>
            <a:r>
              <a:rPr lang="en-US" dirty="0">
                <a:latin typeface="Consolas"/>
              </a:rPr>
              <a:t>}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C7FEB0D-4D88-7BCD-B704-76BB528881AB}"/>
              </a:ext>
            </a:extLst>
          </p:cNvPr>
          <p:cNvSpPr txBox="1"/>
          <p:nvPr/>
        </p:nvSpPr>
        <p:spPr>
          <a:xfrm>
            <a:off x="6048375" y="3457575"/>
            <a:ext cx="72390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constexpr</a:t>
            </a:r>
            <a:r>
              <a:rPr lang="en-US" dirty="0">
                <a:latin typeface="Consolas"/>
              </a:rPr>
              <a:t> </a:t>
            </a:r>
            <a:endParaRPr lang="pl-PL" dirty="0"/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latin typeface="Consolas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compile_time_assert</a:t>
            </a:r>
            <a:r>
              <a:rPr lang="en-US" dirty="0">
                <a:latin typeface="Consolas"/>
              </a:rPr>
              <a:t>(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condition </a:t>
            </a:r>
            <a:r>
              <a:rPr lang="en-US" dirty="0">
                <a:latin typeface="Consolas"/>
              </a:rPr>
              <a:t>) {</a:t>
            </a:r>
            <a:endParaRPr lang="en-US"/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dirty="0">
                <a:latin typeface="Consolas"/>
              </a:rPr>
              <a:t> ( !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condition</a:t>
            </a:r>
            <a:r>
              <a:rPr lang="en-US" dirty="0">
                <a:latin typeface="Consolas"/>
              </a:rPr>
              <a:t> ) {</a:t>
            </a:r>
          </a:p>
          <a:p>
            <a:r>
              <a:rPr lang="en-US" dirty="0">
                <a:latin typeface="Consolas"/>
              </a:rPr>
              <a:t>        </a:t>
            </a:r>
            <a:r>
              <a:rPr lang="en-US" err="1">
                <a:solidFill>
                  <a:srgbClr val="795E26"/>
                </a:solidFill>
                <a:latin typeface="Consolas"/>
              </a:rPr>
              <a:t>run_time_assert</a:t>
            </a:r>
            <a:r>
              <a:rPr lang="en-US" dirty="0">
                <a:latin typeface="Consolas"/>
              </a:rPr>
              <a:t>(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condition</a:t>
            </a:r>
            <a:r>
              <a:rPr lang="en-US" dirty="0">
                <a:latin typeface="Consolas"/>
              </a:rPr>
              <a:t> );</a:t>
            </a:r>
          </a:p>
          <a:p>
            <a:r>
              <a:rPr lang="en-US" dirty="0">
                <a:latin typeface="Consolas"/>
              </a:rPr>
              <a:t>    }</a:t>
            </a:r>
          </a:p>
          <a:p>
            <a:r>
              <a:rPr lang="en-US" dirty="0">
                <a:latin typeface="Consolas"/>
              </a:rPr>
              <a:t>}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51E2E2F-03D9-684A-F652-34F96C3F4012}"/>
              </a:ext>
            </a:extLst>
          </p:cNvPr>
          <p:cNvSpPr txBox="1"/>
          <p:nvPr/>
        </p:nvSpPr>
        <p:spPr>
          <a:xfrm>
            <a:off x="247650" y="895350"/>
            <a:ext cx="618172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constexpr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assert</a:t>
            </a:r>
            <a:r>
              <a:rPr lang="en-US" dirty="0">
                <a:latin typeface="Consolas"/>
              </a:rPr>
              <a:t>(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condition</a:t>
            </a:r>
            <a:r>
              <a:rPr lang="en-US" dirty="0">
                <a:latin typeface="Consolas"/>
              </a:rPr>
              <a:t> ) {</a:t>
            </a:r>
          </a:p>
          <a:p>
            <a:r>
              <a:rPr lang="en-US" dirty="0">
                <a:latin typeface="Consolas"/>
              </a:rPr>
              <a:t>    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}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913DFFE-48BB-B95A-102D-C8DFCD0B19EA}"/>
              </a:ext>
            </a:extLst>
          </p:cNvPr>
          <p:cNvSpPr txBox="1"/>
          <p:nvPr/>
        </p:nvSpPr>
        <p:spPr>
          <a:xfrm>
            <a:off x="247650" y="1171575"/>
            <a:ext cx="60864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if</a:t>
            </a:r>
            <a:r>
              <a:rPr lang="en-US">
                <a:latin typeface="Consolas"/>
                <a:cs typeface="Segoe UI"/>
              </a:rPr>
              <a:t> </a:t>
            </a:r>
            <a:r>
              <a:rPr lang="en-US">
                <a:solidFill>
                  <a:srgbClr val="0000FF"/>
                </a:solidFill>
                <a:latin typeface="Consolas"/>
                <a:cs typeface="Segoe UI"/>
              </a:rPr>
              <a:t>consteval</a:t>
            </a:r>
            <a:r>
              <a:rPr lang="en-US">
                <a:latin typeface="Consolas"/>
                <a:cs typeface="Segoe UI"/>
              </a:rPr>
              <a:t> {​</a:t>
            </a:r>
          </a:p>
          <a:p>
            <a:r>
              <a:rPr lang="en-US">
                <a:latin typeface="Consolas"/>
                <a:cs typeface="Segoe UI"/>
              </a:rPr>
              <a:t>       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compile_time_assert</a:t>
            </a:r>
            <a:r>
              <a:rPr lang="en-US">
                <a:latin typeface="Consolas"/>
                <a:cs typeface="Segoe UI"/>
              </a:rPr>
              <a:t>( </a:t>
            </a:r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condition </a:t>
            </a:r>
            <a:r>
              <a:rPr lang="en-US">
                <a:latin typeface="Consolas"/>
                <a:cs typeface="Segoe UI"/>
              </a:rPr>
              <a:t>);​</a:t>
            </a:r>
          </a:p>
          <a:p>
            <a:r>
              <a:rPr lang="en-US">
                <a:latin typeface="Consolas"/>
                <a:cs typeface="Segoe UI"/>
              </a:rPr>
              <a:t>    }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5A65283-DBD4-7116-2A30-9620D1C9B345}"/>
              </a:ext>
            </a:extLst>
          </p:cNvPr>
          <p:cNvSpPr txBox="1"/>
          <p:nvPr/>
        </p:nvSpPr>
        <p:spPr>
          <a:xfrm>
            <a:off x="247650" y="1724025"/>
            <a:ext cx="56102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cs typeface="Segoe UI"/>
              </a:rPr>
              <a:t>     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else</a:t>
            </a:r>
            <a:r>
              <a:rPr lang="en-US">
                <a:latin typeface="Consolas"/>
                <a:cs typeface="Segoe UI"/>
              </a:rPr>
              <a:t> {​</a:t>
            </a:r>
          </a:p>
          <a:p>
            <a:r>
              <a:rPr lang="en-US">
                <a:latin typeface="Consolas"/>
                <a:cs typeface="Segoe UI"/>
              </a:rPr>
              <a:t>       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run_time_assert</a:t>
            </a:r>
            <a:r>
              <a:rPr lang="en-US">
                <a:latin typeface="Consolas"/>
                <a:cs typeface="Segoe UI"/>
              </a:rPr>
              <a:t>( </a:t>
            </a:r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condition</a:t>
            </a:r>
            <a:r>
              <a:rPr lang="en-US">
                <a:latin typeface="Consolas"/>
                <a:cs typeface="Segoe UI"/>
              </a:rPr>
              <a:t> );​</a:t>
            </a:r>
          </a:p>
          <a:p>
            <a:r>
              <a:rPr lang="en-US">
                <a:latin typeface="Consolas"/>
                <a:cs typeface="Segoe UI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00229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6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8CB1BF5-B556-D354-90F4-55B65BE55AC5}"/>
              </a:ext>
            </a:extLst>
          </p:cNvPr>
          <p:cNvSpPr txBox="1"/>
          <p:nvPr/>
        </p:nvSpPr>
        <p:spPr>
          <a:xfrm>
            <a:off x="3195638" y="3076575"/>
            <a:ext cx="580072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 dirty="0">
                <a:latin typeface="Palatino Linotype"/>
                <a:cs typeface="Calibri"/>
              </a:rPr>
              <a:t>Enkapsulacja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1630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 dirty="0">
                <a:latin typeface="Palatino Linotype"/>
                <a:cs typeface="Calibri"/>
              </a:rPr>
              <a:t>    </a:t>
            </a:r>
            <a:endParaRPr lang="pl-PL" b="1">
              <a:latin typeface="Palatino Linotype"/>
              <a:ea typeface="+mn-lt"/>
              <a:cs typeface="+mn-lt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DE27ECB-98BC-BF4F-37BE-986433421D22}"/>
              </a:ext>
            </a:extLst>
          </p:cNvPr>
          <p:cNvSpPr txBox="1"/>
          <p:nvPr/>
        </p:nvSpPr>
        <p:spPr>
          <a:xfrm>
            <a:off x="1271588" y="2771775"/>
            <a:ext cx="96488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800" dirty="0">
                <a:latin typeface="Consolas"/>
              </a:rPr>
              <a:t> </a:t>
            </a:r>
            <a:r>
              <a:rPr lang="en-US" sz="2800" dirty="0">
                <a:solidFill>
                  <a:srgbClr val="267F99"/>
                </a:solidFill>
                <a:latin typeface="Consolas"/>
              </a:rPr>
              <a:t>i32</a:t>
            </a:r>
            <a:r>
              <a:rPr lang="en-US" sz="2800" dirty="0">
                <a:latin typeface="Consolas"/>
              </a:rPr>
              <a:t> </a:t>
            </a:r>
            <a:r>
              <a:rPr lang="en-US" sz="2800" err="1">
                <a:solidFill>
                  <a:srgbClr val="0070C1"/>
                </a:solidFill>
                <a:latin typeface="Consolas"/>
              </a:rPr>
              <a:t>press_time</a:t>
            </a:r>
            <a:r>
              <a:rPr lang="en-US" sz="2800" dirty="0">
                <a:latin typeface="Consolas"/>
              </a:rPr>
              <a:t> = </a:t>
            </a:r>
            <a:r>
              <a:rPr lang="en-US" sz="2800" err="1">
                <a:solidFill>
                  <a:srgbClr val="795E26"/>
                </a:solidFill>
                <a:latin typeface="Consolas"/>
              </a:rPr>
              <a:t>get_press_duration</a:t>
            </a:r>
            <a:r>
              <a:rPr lang="en-US" sz="2800" dirty="0">
                <a:latin typeface="Consolas"/>
              </a:rPr>
              <a:t>();</a:t>
            </a:r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32AED13-89B5-EA6F-1733-3C0E438A7BDE}"/>
              </a:ext>
            </a:extLst>
          </p:cNvPr>
          <p:cNvSpPr txBox="1"/>
          <p:nvPr/>
        </p:nvSpPr>
        <p:spPr>
          <a:xfrm>
            <a:off x="3800475" y="4391025"/>
            <a:ext cx="45910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3200" dirty="0">
                <a:latin typeface="Palatino Linotype"/>
                <a:cs typeface="Calibri"/>
              </a:rPr>
              <a:t>Jaką to ma jednostkę?</a:t>
            </a:r>
          </a:p>
        </p:txBody>
      </p:sp>
    </p:spTree>
    <p:extLst>
      <p:ext uri="{BB962C8B-B14F-4D97-AF65-F5344CB8AC3E}">
        <p14:creationId xmlns:p14="http://schemas.microsoft.com/office/powerpoint/2010/main" val="188903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ea typeface="+mn-lt"/>
              <a:cs typeface="+mn-lt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6E0E4CD5-ABB4-B2D5-AEE5-D3B9035CF208}"/>
              </a:ext>
            </a:extLst>
          </p:cNvPr>
          <p:cNvSpPr txBox="1"/>
          <p:nvPr/>
        </p:nvSpPr>
        <p:spPr>
          <a:xfrm>
            <a:off x="371475" y="1076325"/>
            <a:ext cx="1116330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duration</a:t>
            </a:r>
            <a:r>
              <a:rPr lang="en-US" dirty="0">
                <a:latin typeface="Consolas"/>
              </a:rPr>
              <a:t> {</a:t>
            </a:r>
          </a:p>
          <a:p>
            <a:endParaRPr lang="en-US" dirty="0">
              <a:latin typeface="Consolas"/>
            </a:endParaRPr>
          </a:p>
          <a:p>
            <a:br>
              <a:rPr lang="en-US" dirty="0">
                <a:latin typeface="Consolas"/>
              </a:rPr>
            </a:br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br>
              <a:rPr lang="en-US" dirty="0">
                <a:latin typeface="Consolas"/>
              </a:rPr>
            </a:br>
            <a:endParaRPr lang="en-US" dirty="0">
              <a:latin typeface="Consolas"/>
            </a:endParaRPr>
          </a:p>
          <a:p>
            <a:br>
              <a:rPr lang="en-US" dirty="0">
                <a:latin typeface="Consolas"/>
              </a:rPr>
            </a:br>
            <a:endParaRPr lang="en-US" dirty="0">
              <a:latin typeface="Consolas"/>
            </a:endParaRPr>
          </a:p>
          <a:p>
            <a:endParaRPr lang="en-US" dirty="0">
              <a:solidFill>
                <a:srgbClr val="267F99"/>
              </a:solidFill>
              <a:latin typeface="Consolas"/>
            </a:endParaRPr>
          </a:p>
          <a:p>
            <a:endParaRPr lang="en-US" dirty="0">
              <a:solidFill>
                <a:srgbClr val="267F99"/>
              </a:solidFill>
              <a:latin typeface="Consolas"/>
            </a:endParaRPr>
          </a:p>
          <a:p>
            <a:endParaRPr lang="en-US" dirty="0">
              <a:solidFill>
                <a:srgbClr val="267F99"/>
              </a:solidFill>
              <a:latin typeface="Consolas"/>
            </a:endParaRPr>
          </a:p>
          <a:p>
            <a:r>
              <a:rPr lang="en-US" dirty="0">
                <a:latin typeface="Consolas"/>
              </a:rPr>
              <a:t>};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F5A9D38-9405-5826-932D-A289FFDCA73A}"/>
              </a:ext>
            </a:extLst>
          </p:cNvPr>
          <p:cNvSpPr txBox="1"/>
          <p:nvPr/>
        </p:nvSpPr>
        <p:spPr>
          <a:xfrm>
            <a:off x="371475" y="1838325"/>
            <a:ext cx="61150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static 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Segoe UI"/>
              </a:rPr>
              <a:t>constexpr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i32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0070C1"/>
                </a:solidFill>
                <a:latin typeface="Consolas"/>
                <a:cs typeface="Segoe UI"/>
              </a:rPr>
              <a:t>s_to_ms</a:t>
            </a:r>
            <a:r>
              <a:rPr lang="en-US" dirty="0">
                <a:latin typeface="Consolas"/>
                <a:cs typeface="Segoe UI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/>
                <a:cs typeface="Segoe UI"/>
              </a:rPr>
              <a:t>1000</a:t>
            </a:r>
            <a:r>
              <a:rPr lang="en-US" dirty="0">
                <a:latin typeface="Consolas"/>
                <a:cs typeface="Segoe UI"/>
              </a:rPr>
              <a:t>;​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31A2D42-CC28-5B9D-F02A-6D9801ED84BF}"/>
              </a:ext>
            </a:extLst>
          </p:cNvPr>
          <p:cNvSpPr txBox="1"/>
          <p:nvPr/>
        </p:nvSpPr>
        <p:spPr>
          <a:xfrm>
            <a:off x="371475" y="2314575"/>
            <a:ext cx="3629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   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i32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milliseconds_</a:t>
            </a:r>
            <a:r>
              <a:rPr lang="en-US" dirty="0">
                <a:latin typeface="Consolas"/>
              </a:rPr>
              <a:t>;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1C002EB-E5F7-A1AD-515B-55249A0DE716}"/>
              </a:ext>
            </a:extLst>
          </p:cNvPr>
          <p:cNvSpPr txBox="1"/>
          <p:nvPr/>
        </p:nvSpPr>
        <p:spPr>
          <a:xfrm>
            <a:off x="371475" y="1390650"/>
            <a:ext cx="9277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   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duration</a:t>
            </a:r>
            <a:r>
              <a:rPr lang="en-US" dirty="0">
                <a:latin typeface="Consolas"/>
              </a:rPr>
              <a:t>( 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i32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/>
                <a:cs typeface="Times New Roman"/>
              </a:rPr>
              <a:t>milliseconds</a:t>
            </a:r>
            <a:r>
              <a:rPr lang="en-US" dirty="0">
                <a:latin typeface="Consolas"/>
              </a:rPr>
              <a:t> ) : </a:t>
            </a:r>
            <a:r>
              <a:rPr lang="en-US" dirty="0">
                <a:solidFill>
                  <a:srgbClr val="001080"/>
                </a:solidFill>
                <a:latin typeface="Consolas"/>
                <a:cs typeface="Times New Roman"/>
              </a:rPr>
              <a:t>milliseconds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_</a:t>
            </a:r>
            <a:r>
              <a:rPr lang="en-US" dirty="0">
                <a:latin typeface="Consolas"/>
              </a:rPr>
              <a:t>{ 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milliseconds </a:t>
            </a:r>
            <a:r>
              <a:rPr lang="en-US" dirty="0">
                <a:latin typeface="Consolas"/>
              </a:rPr>
              <a:t>} {}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0BAF9B5-7027-6E7E-3191-919AE21E4482}"/>
              </a:ext>
            </a:extLst>
          </p:cNvPr>
          <p:cNvSpPr txBox="1"/>
          <p:nvPr/>
        </p:nvSpPr>
        <p:spPr>
          <a:xfrm>
            <a:off x="371475" y="2771775"/>
            <a:ext cx="112680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public:​</a:t>
            </a:r>
          </a:p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static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duration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/>
                <a:cs typeface="Segoe UI"/>
              </a:rPr>
              <a:t>from_seconds</a:t>
            </a:r>
            <a:r>
              <a:rPr lang="en-US" dirty="0">
                <a:latin typeface="Consolas"/>
                <a:cs typeface="Segoe UI"/>
              </a:rPr>
              <a:t>(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i32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s</a:t>
            </a:r>
            <a:r>
              <a:rPr lang="en-US" dirty="0">
                <a:latin typeface="Consolas"/>
                <a:cs typeface="Segoe UI"/>
              </a:rPr>
              <a:t> ) { 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duration</a:t>
            </a:r>
            <a:r>
              <a:rPr lang="en-US" dirty="0">
                <a:latin typeface="Consolas"/>
                <a:cs typeface="Segoe UI"/>
              </a:rPr>
              <a:t>{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s</a:t>
            </a:r>
            <a:r>
              <a:rPr lang="en-US" dirty="0">
                <a:latin typeface="Consolas"/>
                <a:cs typeface="Segoe UI"/>
              </a:rPr>
              <a:t> * </a:t>
            </a:r>
            <a:r>
              <a:rPr lang="en-US" dirty="0" err="1">
                <a:solidFill>
                  <a:srgbClr val="0070C1"/>
                </a:solidFill>
                <a:latin typeface="Consolas"/>
                <a:cs typeface="Segoe UI"/>
              </a:rPr>
              <a:t>s_to_ms</a:t>
            </a:r>
            <a:r>
              <a:rPr lang="en-US" dirty="0">
                <a:latin typeface="Consolas"/>
                <a:cs typeface="Segoe UI"/>
              </a:rPr>
              <a:t> }; }​</a:t>
            </a:r>
          </a:p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static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duration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/>
                <a:cs typeface="Segoe UI"/>
              </a:rPr>
              <a:t>from_milliseconds</a:t>
            </a:r>
            <a:r>
              <a:rPr lang="en-US" dirty="0">
                <a:latin typeface="Consolas"/>
                <a:cs typeface="Segoe UI"/>
              </a:rPr>
              <a:t>(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i32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/>
                <a:cs typeface="Segoe UI"/>
              </a:rPr>
              <a:t>ms</a:t>
            </a:r>
            <a:r>
              <a:rPr lang="en-US" dirty="0">
                <a:latin typeface="Consolas"/>
                <a:cs typeface="Segoe UI"/>
              </a:rPr>
              <a:t> ) { 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duration</a:t>
            </a:r>
            <a:r>
              <a:rPr lang="en-US" dirty="0">
                <a:latin typeface="Consolas"/>
                <a:cs typeface="Segoe UI"/>
              </a:rPr>
              <a:t>{ </a:t>
            </a:r>
            <a:r>
              <a:rPr lang="en-US" dirty="0" err="1">
                <a:solidFill>
                  <a:srgbClr val="001080"/>
                </a:solidFill>
                <a:latin typeface="Consolas"/>
                <a:cs typeface="Segoe UI"/>
              </a:rPr>
              <a:t>ms</a:t>
            </a:r>
            <a:r>
              <a:rPr lang="en-US" dirty="0">
                <a:latin typeface="Consolas"/>
                <a:cs typeface="Segoe UI"/>
              </a:rPr>
              <a:t> }; }​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1B14526-EC1F-49C0-B9F2-32C4B9DFA91F}"/>
              </a:ext>
            </a:extLst>
          </p:cNvPr>
          <p:cNvSpPr txBox="1"/>
          <p:nvPr/>
        </p:nvSpPr>
        <p:spPr>
          <a:xfrm>
            <a:off x="371475" y="3819525"/>
            <a:ext cx="88106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    i32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/>
                <a:cs typeface="Segoe UI"/>
              </a:rPr>
              <a:t>as_seconds</a:t>
            </a:r>
            <a:r>
              <a:rPr lang="en-US" dirty="0">
                <a:latin typeface="Consolas"/>
                <a:cs typeface="Segoe UI"/>
              </a:rPr>
              <a:t>() </a:t>
            </a:r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const</a:t>
            </a:r>
            <a:r>
              <a:rPr lang="en-US" dirty="0">
                <a:latin typeface="Consolas"/>
                <a:cs typeface="Segoe UI"/>
              </a:rPr>
              <a:t> { 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milliseconds_ / </a:t>
            </a:r>
            <a:r>
              <a:rPr lang="en-US" dirty="0" err="1">
                <a:solidFill>
                  <a:srgbClr val="001080"/>
                </a:solidFill>
                <a:latin typeface="Consolas"/>
                <a:cs typeface="Segoe UI"/>
              </a:rPr>
              <a:t>s_to_ms</a:t>
            </a:r>
            <a:r>
              <a:rPr lang="en-US" dirty="0">
                <a:solidFill>
                  <a:srgbClr val="000000"/>
                </a:solidFill>
                <a:latin typeface="Consolas"/>
                <a:cs typeface="Segoe UI"/>
              </a:rPr>
              <a:t>;</a:t>
            </a:r>
            <a:r>
              <a:rPr lang="en-US" dirty="0">
                <a:latin typeface="Consolas"/>
                <a:cs typeface="Segoe UI"/>
              </a:rPr>
              <a:t> }​</a:t>
            </a:r>
          </a:p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i32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/>
                <a:cs typeface="Segoe UI"/>
              </a:rPr>
              <a:t>as_milliseconds</a:t>
            </a:r>
            <a:r>
              <a:rPr lang="en-US" dirty="0">
                <a:latin typeface="Consolas"/>
                <a:cs typeface="Segoe UI"/>
              </a:rPr>
              <a:t>() </a:t>
            </a:r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const</a:t>
            </a:r>
            <a:r>
              <a:rPr lang="en-US" dirty="0">
                <a:latin typeface="Consolas"/>
                <a:cs typeface="Segoe UI"/>
              </a:rPr>
              <a:t> { </a:t>
            </a:r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milliseconds_</a:t>
            </a:r>
            <a:r>
              <a:rPr lang="en-US" dirty="0">
                <a:latin typeface="Consolas"/>
                <a:cs typeface="Segoe UI"/>
              </a:rPr>
              <a:t>; }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F260C9C-9BE3-20DB-7680-B814ED8C983B}"/>
              </a:ext>
            </a:extLst>
          </p:cNvPr>
          <p:cNvSpPr txBox="1"/>
          <p:nvPr/>
        </p:nvSpPr>
        <p:spPr>
          <a:xfrm>
            <a:off x="4724400" y="5010150"/>
            <a:ext cx="65436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latin typeface="Consolas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duration</a:t>
            </a:r>
            <a:r>
              <a:rPr lang="en-US" dirty="0">
                <a:latin typeface="Consolas"/>
              </a:rPr>
              <a:t> </a:t>
            </a:r>
            <a:r>
              <a:rPr lang="en-US" err="1">
                <a:solidFill>
                  <a:srgbClr val="0070C1"/>
                </a:solidFill>
                <a:latin typeface="Consolas"/>
              </a:rPr>
              <a:t>press_time</a:t>
            </a:r>
            <a:r>
              <a:rPr lang="en-US" dirty="0">
                <a:latin typeface="Consolas"/>
              </a:rPr>
              <a:t> = </a:t>
            </a:r>
            <a:r>
              <a:rPr lang="en-US" err="1">
                <a:solidFill>
                  <a:srgbClr val="795E26"/>
                </a:solidFill>
                <a:latin typeface="Consolas"/>
              </a:rPr>
              <a:t>get_press_duration</a:t>
            </a:r>
            <a:r>
              <a:rPr lang="en-US" dirty="0">
                <a:latin typeface="Consolas"/>
              </a:rPr>
              <a:t>();</a:t>
            </a:r>
            <a:r>
              <a:rPr lang="pl-PL" dirty="0">
                <a:latin typeface="Consolas"/>
              </a:rPr>
              <a:t>​</a:t>
            </a:r>
          </a:p>
          <a:p>
            <a:r>
              <a:rPr lang="pl-PL" err="1">
                <a:solidFill>
                  <a:srgbClr val="AF00DB"/>
                </a:solidFill>
                <a:latin typeface="Consolas"/>
              </a:rPr>
              <a:t>if</a:t>
            </a:r>
            <a:r>
              <a:rPr lang="pl-PL" dirty="0">
                <a:latin typeface="Consolas"/>
              </a:rPr>
              <a:t> ( </a:t>
            </a:r>
            <a:r>
              <a:rPr lang="pl-PL" err="1">
                <a:solidFill>
                  <a:srgbClr val="0070C1"/>
                </a:solidFill>
                <a:latin typeface="Consolas"/>
              </a:rPr>
              <a:t>press_time</a:t>
            </a:r>
            <a:r>
              <a:rPr lang="pl-PL" err="1">
                <a:latin typeface="Consolas"/>
              </a:rPr>
              <a:t>.</a:t>
            </a:r>
            <a:r>
              <a:rPr lang="pl-PL" err="1">
                <a:solidFill>
                  <a:srgbClr val="795E26"/>
                </a:solidFill>
                <a:latin typeface="Consolas"/>
              </a:rPr>
              <a:t>as_milliseconds</a:t>
            </a:r>
            <a:r>
              <a:rPr lang="pl-PL" dirty="0">
                <a:latin typeface="Consolas"/>
              </a:rPr>
              <a:t>() &gt; </a:t>
            </a:r>
            <a:r>
              <a:rPr lang="pl-PL" dirty="0">
                <a:solidFill>
                  <a:srgbClr val="098658"/>
                </a:solidFill>
                <a:latin typeface="Consolas"/>
              </a:rPr>
              <a:t>500</a:t>
            </a:r>
            <a:r>
              <a:rPr lang="pl-PL" dirty="0">
                <a:latin typeface="Consolas"/>
              </a:rPr>
              <a:t> ) {</a:t>
            </a:r>
            <a:endParaRPr lang="pl-PL">
              <a:latin typeface="Consolas"/>
            </a:endParaRPr>
          </a:p>
          <a:p>
            <a:r>
              <a:rPr lang="pl-PL" dirty="0">
                <a:solidFill>
                  <a:srgbClr val="008000"/>
                </a:solidFill>
                <a:latin typeface="Consolas"/>
              </a:rPr>
              <a:t>    // ...</a:t>
            </a:r>
            <a:endParaRPr lang="pl-PL">
              <a:latin typeface="Consolas"/>
            </a:endParaRPr>
          </a:p>
          <a:p>
            <a:r>
              <a:rPr lang="pl-PL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024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 dirty="0">
                <a:latin typeface="Palatino Linotype"/>
                <a:ea typeface="+mn-lt"/>
                <a:cs typeface="+mn-lt"/>
              </a:rPr>
              <a:t>    Przeciążanie operatorów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77CFF1F-6864-08A2-4B98-2C040F388074}"/>
              </a:ext>
            </a:extLst>
          </p:cNvPr>
          <p:cNvSpPr txBox="1"/>
          <p:nvPr/>
        </p:nvSpPr>
        <p:spPr>
          <a:xfrm>
            <a:off x="685800" y="1019175"/>
            <a:ext cx="8201025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voltage</a:t>
            </a:r>
            <a:r>
              <a:rPr lang="en-US" dirty="0">
                <a:latin typeface="Consolas"/>
              </a:rPr>
              <a:t> {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voltage</a:t>
            </a:r>
            <a:r>
              <a:rPr lang="en-US" dirty="0">
                <a:latin typeface="Consolas"/>
              </a:rPr>
              <a:t>(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i32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millivolts</a:t>
            </a:r>
            <a:r>
              <a:rPr lang="en-US" dirty="0">
                <a:latin typeface="Consolas"/>
              </a:rPr>
              <a:t> ) :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millivolts_</a:t>
            </a:r>
            <a:r>
              <a:rPr lang="en-US" dirty="0">
                <a:latin typeface="Consolas"/>
              </a:rPr>
              <a:t>{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millivolts</a:t>
            </a:r>
            <a:r>
              <a:rPr lang="en-US" dirty="0">
                <a:latin typeface="Consolas"/>
              </a:rPr>
              <a:t> } {}</a:t>
            </a:r>
          </a:p>
          <a:p>
            <a:br>
              <a:rPr lang="en-US" dirty="0">
                <a:latin typeface="Consolas"/>
              </a:rPr>
            </a:br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i32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millivolts_</a:t>
            </a:r>
            <a:r>
              <a:rPr lang="en-US" dirty="0">
                <a:latin typeface="Consolas"/>
              </a:rPr>
              <a:t>;</a:t>
            </a:r>
          </a:p>
          <a:p>
            <a:br>
              <a:rPr lang="en-US" dirty="0">
                <a:latin typeface="Consolas"/>
              </a:rPr>
            </a:br>
            <a:r>
              <a:rPr lang="en-US" dirty="0">
                <a:solidFill>
                  <a:srgbClr val="0000FF"/>
                </a:solidFill>
                <a:latin typeface="Consolas"/>
              </a:rPr>
              <a:t>public: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    // ...</a:t>
            </a:r>
          </a:p>
          <a:p>
            <a:br>
              <a:rPr lang="en-US" dirty="0">
                <a:latin typeface="Consolas"/>
              </a:rPr>
            </a:br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};</a:t>
            </a:r>
            <a:endParaRPr lang="en-US" dirty="0">
              <a:cs typeface="Calibri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BE1F6CF-FEAA-5D96-84BB-443736D8C1E0}"/>
              </a:ext>
            </a:extLst>
          </p:cNvPr>
          <p:cNvSpPr txBox="1"/>
          <p:nvPr/>
        </p:nvSpPr>
        <p:spPr>
          <a:xfrm>
            <a:off x="685800" y="4067175"/>
            <a:ext cx="95535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    bool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operator</a:t>
            </a:r>
            <a:r>
              <a:rPr lang="en-US" dirty="0">
                <a:latin typeface="Consolas"/>
              </a:rPr>
              <a:t>==(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voltage 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other</a:t>
            </a:r>
            <a:r>
              <a:rPr lang="en-US" dirty="0">
                <a:latin typeface="Consolas"/>
              </a:rPr>
              <a:t> 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const </a:t>
            </a:r>
            <a:r>
              <a:rPr lang="en-US" dirty="0">
                <a:latin typeface="Consolas"/>
              </a:rPr>
              <a:t>{</a:t>
            </a:r>
            <a:endParaRPr lang="en-US">
              <a:cs typeface="Calibri"/>
            </a:endParaRPr>
          </a:p>
          <a:p>
            <a:r>
              <a:rPr lang="en-US" dirty="0">
                <a:latin typeface="Consolas"/>
              </a:rPr>
              <a:t>        </a:t>
            </a:r>
            <a:r>
              <a:rPr lang="en-US" dirty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millivolts_</a:t>
            </a:r>
            <a:r>
              <a:rPr lang="en-US" dirty="0">
                <a:latin typeface="Consolas"/>
              </a:rPr>
              <a:t> ==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other</a:t>
            </a:r>
            <a:r>
              <a:rPr lang="en-US" dirty="0" err="1">
                <a:latin typeface="Consolas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millivolts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_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    }</a:t>
            </a:r>
            <a:endParaRPr lang="en-US" dirty="0"/>
          </a:p>
          <a:p>
            <a:endParaRPr lang="en-US" dirty="0">
              <a:latin typeface="Consolas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3A7D70A-A7E6-BF8E-7944-8E970616C341}"/>
              </a:ext>
            </a:extLst>
          </p:cNvPr>
          <p:cNvSpPr txBox="1"/>
          <p:nvPr/>
        </p:nvSpPr>
        <p:spPr>
          <a:xfrm>
            <a:off x="685800" y="3076575"/>
            <a:ext cx="6819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i32</a:t>
            </a:r>
            <a:r>
              <a:rPr lang="en-US">
                <a:latin typeface="Consolas"/>
                <a:cs typeface="Segoe UI"/>
              </a:rPr>
              <a:t>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operator</a:t>
            </a:r>
            <a:r>
              <a:rPr lang="en-US">
                <a:latin typeface="Consolas"/>
                <a:cs typeface="Segoe UI"/>
              </a:rPr>
              <a:t>&lt;=&gt;(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voltage</a:t>
            </a:r>
            <a:r>
              <a:rPr lang="en-US">
                <a:latin typeface="Consolas"/>
                <a:cs typeface="Segoe UI"/>
              </a:rPr>
              <a:t> </a:t>
            </a:r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other</a:t>
            </a:r>
            <a:r>
              <a:rPr lang="en-US">
                <a:latin typeface="Consolas"/>
                <a:cs typeface="Segoe UI"/>
              </a:rPr>
              <a:t> ) </a:t>
            </a:r>
            <a:r>
              <a:rPr lang="en-US">
                <a:solidFill>
                  <a:srgbClr val="0000FF"/>
                </a:solidFill>
                <a:latin typeface="Consolas"/>
                <a:cs typeface="Segoe UI"/>
              </a:rPr>
              <a:t>const</a:t>
            </a:r>
            <a:r>
              <a:rPr lang="en-US">
                <a:latin typeface="Consolas"/>
                <a:cs typeface="Segoe UI"/>
              </a:rPr>
              <a:t> {​</a:t>
            </a:r>
          </a:p>
          <a:p>
            <a:r>
              <a:rPr lang="en-US">
                <a:latin typeface="Consolas"/>
                <a:cs typeface="Segoe UI"/>
              </a:rPr>
              <a:t>       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>
                <a:latin typeface="Consolas"/>
                <a:cs typeface="Segoe UI"/>
              </a:rPr>
              <a:t> </a:t>
            </a:r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millivolts_</a:t>
            </a:r>
            <a:r>
              <a:rPr lang="en-US">
                <a:latin typeface="Consolas"/>
                <a:cs typeface="Segoe UI"/>
              </a:rPr>
              <a:t> - </a:t>
            </a:r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other</a:t>
            </a:r>
            <a:r>
              <a:rPr lang="en-US">
                <a:latin typeface="Consolas"/>
                <a:cs typeface="Segoe UI"/>
              </a:rPr>
              <a:t>.</a:t>
            </a:r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millivolts_</a:t>
            </a:r>
            <a:r>
              <a:rPr lang="en-US">
                <a:latin typeface="Consolas"/>
                <a:cs typeface="Segoe UI"/>
              </a:rPr>
              <a:t>;​</a:t>
            </a:r>
          </a:p>
          <a:p>
            <a:r>
              <a:rPr lang="en-US">
                <a:latin typeface="Consolas"/>
                <a:cs typeface="Segoe UI"/>
              </a:rPr>
              <a:t>    }</a:t>
            </a:r>
          </a:p>
        </p:txBody>
      </p:sp>
      <p:pic>
        <p:nvPicPr>
          <p:cNvPr id="15" name="Obraz 14" descr="Spaceship Grafika przez Glad Pants Crafts · Creative Fabrica">
            <a:extLst>
              <a:ext uri="{FF2B5EF4-FFF2-40B4-BE49-F238E27FC236}">
                <a16:creationId xmlns:a16="http://schemas.microsoft.com/office/drawing/2014/main" id="{CEDEB773-6BB5-24C6-8AFB-CDD3F0B8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275" y="2371725"/>
            <a:ext cx="2743200" cy="18288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FBC68A5F-A557-411C-F61F-DA882FA45535}"/>
              </a:ext>
            </a:extLst>
          </p:cNvPr>
          <p:cNvSpPr txBox="1"/>
          <p:nvPr/>
        </p:nvSpPr>
        <p:spPr>
          <a:xfrm>
            <a:off x="6248400" y="5095875"/>
            <a:ext cx="52673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voltage</a:t>
            </a:r>
            <a:r>
              <a:rPr lang="en-US" dirty="0">
                <a:latin typeface="Consolas"/>
              </a:rPr>
              <a:t> </a:t>
            </a:r>
            <a:r>
              <a:rPr lang="en-US" dirty="0" err="1">
                <a:solidFill>
                  <a:srgbClr val="0070C1"/>
                </a:solidFill>
                <a:latin typeface="Consolas"/>
              </a:rPr>
              <a:t>vcc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read_vcc</a:t>
            </a:r>
            <a:r>
              <a:rPr lang="en-US" dirty="0">
                <a:latin typeface="Consolas"/>
              </a:rPr>
              <a:t>();</a:t>
            </a:r>
            <a:endParaRPr lang="pl-PL"/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dirty="0">
                <a:latin typeface="Consolas"/>
              </a:rPr>
              <a:t> ( </a:t>
            </a:r>
            <a:r>
              <a:rPr lang="en-US" dirty="0" err="1">
                <a:solidFill>
                  <a:srgbClr val="0070C1"/>
                </a:solidFill>
                <a:latin typeface="Consolas"/>
              </a:rPr>
              <a:t>vcc</a:t>
            </a:r>
            <a:r>
              <a:rPr lang="en-US" dirty="0">
                <a:latin typeface="Consolas"/>
              </a:rPr>
              <a:t> &lt; 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voltage</a:t>
            </a:r>
            <a:r>
              <a:rPr lang="en-US" dirty="0">
                <a:latin typeface="Consolas"/>
              </a:rPr>
              <a:t>::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from_volts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 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5 </a:t>
            </a:r>
            <a:r>
              <a:rPr lang="en-US" dirty="0">
                <a:latin typeface="Consolas"/>
              </a:rPr>
              <a:t>) ) {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    // ...</a:t>
            </a:r>
          </a:p>
          <a:p>
            <a:r>
              <a:rPr lang="en-US" dirty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10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ea typeface="+mn-lt"/>
              <a:cs typeface="+mn-lt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C2354F1-F7B3-050C-413F-1E3E2CA4F569}"/>
              </a:ext>
            </a:extLst>
          </p:cNvPr>
          <p:cNvSpPr txBox="1"/>
          <p:nvPr/>
        </p:nvSpPr>
        <p:spPr>
          <a:xfrm>
            <a:off x="2047875" y="2590800"/>
            <a:ext cx="808672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800" dirty="0">
                <a:latin typeface="Consolas"/>
              </a:rPr>
              <a:t> </a:t>
            </a:r>
            <a:r>
              <a:rPr lang="en-US" sz="2800" dirty="0">
                <a:solidFill>
                  <a:srgbClr val="267F99"/>
                </a:solidFill>
                <a:latin typeface="Consolas"/>
              </a:rPr>
              <a:t>u32</a:t>
            </a:r>
            <a:r>
              <a:rPr lang="en-US" sz="2800" dirty="0">
                <a:latin typeface="Consolas"/>
              </a:rPr>
              <a:t> </a:t>
            </a:r>
            <a:r>
              <a:rPr lang="en-US" sz="2800" dirty="0">
                <a:solidFill>
                  <a:srgbClr val="0070C1"/>
                </a:solidFill>
                <a:latin typeface="Consolas"/>
              </a:rPr>
              <a:t>distance</a:t>
            </a:r>
            <a:r>
              <a:rPr lang="en-US" sz="2800" dirty="0">
                <a:latin typeface="Consolas"/>
              </a:rPr>
              <a:t> = </a:t>
            </a:r>
            <a:r>
              <a:rPr lang="en-US" sz="2800" dirty="0" err="1">
                <a:solidFill>
                  <a:srgbClr val="795E26"/>
                </a:solidFill>
                <a:latin typeface="Consolas"/>
              </a:rPr>
              <a:t>measure_distance</a:t>
            </a:r>
            <a:r>
              <a:rPr lang="en-US" sz="2800" dirty="0">
                <a:latin typeface="Consolas"/>
              </a:rPr>
              <a:t>();</a:t>
            </a:r>
            <a:r>
              <a:rPr lang="pl-PL" sz="2800" dirty="0">
                <a:latin typeface="Consolas"/>
              </a:rPr>
              <a:t>​</a:t>
            </a:r>
          </a:p>
          <a:p>
            <a:r>
              <a:rPr lang="en-US" sz="2800" dirty="0">
                <a:solidFill>
                  <a:srgbClr val="AF00DB"/>
                </a:solidFill>
                <a:latin typeface="Consolas"/>
                <a:ea typeface="Calibri" panose="020F0502020204030204"/>
                <a:cs typeface="Calibri" panose="020F0502020204030204"/>
              </a:rPr>
              <a:t>if</a:t>
            </a:r>
            <a:r>
              <a:rPr lang="en-US" sz="2800" dirty="0">
                <a:latin typeface="Consolas"/>
                <a:ea typeface="Calibri" panose="020F0502020204030204"/>
                <a:cs typeface="Calibri" panose="020F0502020204030204"/>
              </a:rPr>
              <a:t> ( </a:t>
            </a:r>
            <a:r>
              <a:rPr lang="en-US" sz="2800" dirty="0">
                <a:solidFill>
                  <a:srgbClr val="0070C1"/>
                </a:solidFill>
                <a:latin typeface="Consolas"/>
                <a:ea typeface="Calibri" panose="020F0502020204030204"/>
                <a:cs typeface="Calibri" panose="020F0502020204030204"/>
              </a:rPr>
              <a:t>distance</a:t>
            </a:r>
            <a:r>
              <a:rPr lang="en-US" sz="2800" dirty="0">
                <a:latin typeface="Consolas"/>
                <a:ea typeface="Calibri" panose="020F0502020204030204"/>
                <a:cs typeface="Calibri" panose="020F0502020204030204"/>
              </a:rPr>
              <a:t> != </a:t>
            </a:r>
            <a:r>
              <a:rPr lang="en-US" sz="2800" dirty="0">
                <a:solidFill>
                  <a:srgbClr val="0070C1"/>
                </a:solidFill>
                <a:latin typeface="Consolas"/>
                <a:ea typeface="Calibri" panose="020F0502020204030204"/>
                <a:cs typeface="Calibri" panose="020F0502020204030204"/>
              </a:rPr>
              <a:t>u32_max</a:t>
            </a:r>
            <a:r>
              <a:rPr lang="en-US" sz="2800" dirty="0">
                <a:solidFill>
                  <a:srgbClr val="000000"/>
                </a:solidFill>
                <a:latin typeface="Consolas"/>
                <a:ea typeface="Calibri" panose="020F0502020204030204"/>
                <a:cs typeface="Calibri" panose="020F0502020204030204"/>
              </a:rPr>
              <a:t> </a:t>
            </a:r>
            <a:r>
              <a:rPr lang="en-US" sz="2800" dirty="0">
                <a:latin typeface="Consolas"/>
                <a:ea typeface="Calibri" panose="020F0502020204030204"/>
                <a:cs typeface="Calibri" panose="020F0502020204030204"/>
              </a:rPr>
              <a:t>) {</a:t>
            </a:r>
          </a:p>
          <a:p>
            <a:r>
              <a:rPr lang="en-US" sz="2800" dirty="0">
                <a:solidFill>
                  <a:srgbClr val="008000"/>
                </a:solidFill>
                <a:latin typeface="Consolas"/>
                <a:ea typeface="Calibri" panose="020F0502020204030204"/>
                <a:cs typeface="Calibri" panose="020F0502020204030204"/>
              </a:rPr>
              <a:t>    // ...</a:t>
            </a:r>
          </a:p>
          <a:p>
            <a:r>
              <a:rPr lang="en-US" sz="2800" dirty="0">
                <a:latin typeface="Consolas"/>
                <a:ea typeface="Calibri" panose="020F0502020204030204"/>
                <a:cs typeface="Calibri" panose="020F0502020204030204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028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8CB1BF5-B556-D354-90F4-55B65BE55AC5}"/>
              </a:ext>
            </a:extLst>
          </p:cNvPr>
          <p:cNvSpPr txBox="1"/>
          <p:nvPr/>
        </p:nvSpPr>
        <p:spPr>
          <a:xfrm>
            <a:off x="2757488" y="2514600"/>
            <a:ext cx="667702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 dirty="0">
                <a:latin typeface="Palatino Linotype"/>
                <a:cs typeface="Calibri"/>
              </a:rPr>
              <a:t>Co z C++ NIE jest potrzebne w branży </a:t>
            </a:r>
            <a:r>
              <a:rPr lang="pl-PL" sz="4000" dirty="0" err="1">
                <a:latin typeface="Palatino Linotype"/>
                <a:cs typeface="Calibri"/>
              </a:rPr>
              <a:t>embedded</a:t>
            </a:r>
            <a:r>
              <a:rPr lang="pl-PL" sz="4000" dirty="0">
                <a:latin typeface="Palatino Linotype"/>
                <a:cs typeface="Calibri"/>
              </a:rPr>
              <a:t>?</a:t>
            </a:r>
          </a:p>
        </p:txBody>
      </p:sp>
      <p:pic>
        <p:nvPicPr>
          <p:cNvPr id="2" name="Obraz 1" descr="x mark 3 icon">
            <a:extLst>
              <a:ext uri="{FF2B5EF4-FFF2-40B4-BE49-F238E27FC236}">
                <a16:creationId xmlns:a16="http://schemas.microsoft.com/office/drawing/2014/main" id="{09BC43F7-182E-5A56-7036-7858156E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4448175"/>
            <a:ext cx="10668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71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ea typeface="+mn-lt"/>
              <a:cs typeface="+mn-lt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4CB5658-6729-403C-A8B6-DE8E85B41D97}"/>
              </a:ext>
            </a:extLst>
          </p:cNvPr>
          <p:cNvSpPr txBox="1"/>
          <p:nvPr/>
        </p:nvSpPr>
        <p:spPr>
          <a:xfrm>
            <a:off x="581025" y="1066800"/>
            <a:ext cx="1082992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distance</a:t>
            </a:r>
            <a:r>
              <a:rPr lang="en-US" dirty="0">
                <a:latin typeface="Consolas"/>
              </a:rPr>
              <a:t> {</a:t>
            </a: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br>
              <a:rPr lang="en-US" dirty="0">
                <a:latin typeface="Consolas"/>
              </a:rPr>
            </a:br>
            <a:endParaRPr lang="en-US">
              <a:latin typeface="Consolas"/>
            </a:endParaRPr>
          </a:p>
          <a:p>
            <a:br>
              <a:rPr lang="en-US" dirty="0">
                <a:latin typeface="Consolas"/>
              </a:rPr>
            </a:br>
            <a:endParaRPr lang="en-US">
              <a:solidFill>
                <a:srgbClr val="0000FF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  <a:p>
            <a:br>
              <a:rPr lang="en-US" dirty="0">
                <a:latin typeface="Consolas"/>
              </a:rPr>
            </a:b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};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5E32A7F-3C60-72D2-78C4-CC32FAEB89B3}"/>
              </a:ext>
            </a:extLst>
          </p:cNvPr>
          <p:cNvSpPr txBox="1"/>
          <p:nvPr/>
        </p:nvSpPr>
        <p:spPr>
          <a:xfrm>
            <a:off x="6362700" y="4991100"/>
            <a:ext cx="47625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distance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= 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read_distance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  <a:endParaRPr lang="pl-PL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dirty="0">
                <a:latin typeface="Consolas"/>
              </a:rPr>
              <a:t> (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d</a:t>
            </a:r>
            <a:r>
              <a:rPr lang="en-US" dirty="0" err="1">
                <a:latin typeface="Consolas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is_valid</a:t>
            </a:r>
            <a:r>
              <a:rPr lang="en-US" dirty="0">
                <a:latin typeface="Consolas"/>
              </a:rPr>
              <a:t>() ) {</a:t>
            </a:r>
            <a:endParaRPr lang="pl-PL">
              <a:ea typeface="Calibri"/>
              <a:cs typeface="Calibri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    // ...</a:t>
            </a:r>
          </a:p>
          <a:p>
            <a:r>
              <a:rPr lang="en-US" dirty="0">
                <a:latin typeface="Consolas"/>
              </a:rPr>
              <a:t>}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B06D0BE-6D71-087B-FE0A-D47627A50968}"/>
              </a:ext>
            </a:extLst>
          </p:cNvPr>
          <p:cNvSpPr txBox="1"/>
          <p:nvPr/>
        </p:nvSpPr>
        <p:spPr>
          <a:xfrm>
            <a:off x="581025" y="2409825"/>
            <a:ext cx="6391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    u32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millimeters_</a:t>
            </a:r>
            <a:r>
              <a:rPr lang="en-US" dirty="0">
                <a:latin typeface="Consolas"/>
                <a:cs typeface="Segoe UI"/>
              </a:rPr>
              <a:t>{ </a:t>
            </a:r>
            <a:r>
              <a:rPr lang="en-US" dirty="0" err="1">
                <a:solidFill>
                  <a:srgbClr val="0070C1"/>
                </a:solidFill>
                <a:latin typeface="Consolas"/>
                <a:cs typeface="Segoe UI"/>
              </a:rPr>
              <a:t>invalid_distance</a:t>
            </a:r>
            <a:r>
              <a:rPr lang="en-US" dirty="0">
                <a:latin typeface="Consolas"/>
                <a:cs typeface="Segoe UI"/>
              </a:rPr>
              <a:t> };​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7BC0C78-9422-95F1-83FD-586B83B9BEC7}"/>
              </a:ext>
            </a:extLst>
          </p:cNvPr>
          <p:cNvSpPr txBox="1"/>
          <p:nvPr/>
        </p:nvSpPr>
        <p:spPr>
          <a:xfrm>
            <a:off x="581025" y="2000250"/>
            <a:ext cx="7058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   </a:t>
            </a:r>
            <a:r>
              <a:rPr lang="en-US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>
                <a:latin typeface="Consolas"/>
              </a:rPr>
              <a:t> </a:t>
            </a:r>
            <a:r>
              <a:rPr lang="en-US">
                <a:solidFill>
                  <a:srgbClr val="0000FF"/>
                </a:solidFill>
                <a:latin typeface="Consolas"/>
              </a:rPr>
              <a:t>constexpr</a:t>
            </a:r>
            <a:r>
              <a:rPr lang="en-US">
                <a:latin typeface="Consolas"/>
              </a:rPr>
              <a:t> </a:t>
            </a:r>
            <a:r>
              <a:rPr lang="en-US">
                <a:solidFill>
                  <a:srgbClr val="267F99"/>
                </a:solidFill>
                <a:latin typeface="Consolas"/>
              </a:rPr>
              <a:t>u32</a:t>
            </a:r>
            <a:r>
              <a:rPr lang="en-US">
                <a:latin typeface="Consolas"/>
              </a:rPr>
              <a:t> </a:t>
            </a:r>
            <a:r>
              <a:rPr lang="en-US">
                <a:solidFill>
                  <a:srgbClr val="0070C1"/>
                </a:solidFill>
                <a:latin typeface="Consolas"/>
              </a:rPr>
              <a:t>invalid_distance</a:t>
            </a:r>
            <a:r>
              <a:rPr lang="en-US">
                <a:latin typeface="Consolas"/>
              </a:rPr>
              <a:t> = </a:t>
            </a:r>
            <a:r>
              <a:rPr lang="en-US">
                <a:solidFill>
                  <a:srgbClr val="0070C1"/>
                </a:solidFill>
                <a:latin typeface="Consolas"/>
              </a:rPr>
              <a:t>u32_max</a:t>
            </a:r>
            <a:r>
              <a:rPr lang="en-US">
                <a:latin typeface="Consolas"/>
              </a:rPr>
              <a:t>;</a:t>
            </a:r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4B5000D-D504-D25C-3ADB-E2DF79FE08F2}"/>
              </a:ext>
            </a:extLst>
          </p:cNvPr>
          <p:cNvSpPr txBox="1"/>
          <p:nvPr/>
        </p:nvSpPr>
        <p:spPr>
          <a:xfrm>
            <a:off x="581025" y="1352550"/>
            <a:ext cx="45910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distance</a:t>
            </a:r>
            <a:r>
              <a:rPr lang="en-US">
                <a:latin typeface="Consolas"/>
                <a:cs typeface="Segoe UI"/>
              </a:rPr>
              <a:t>() = </a:t>
            </a:r>
            <a:r>
              <a:rPr lang="en-US">
                <a:solidFill>
                  <a:srgbClr val="0000FF"/>
                </a:solidFill>
                <a:latin typeface="Consolas"/>
                <a:cs typeface="Segoe UI"/>
              </a:rPr>
              <a:t>default</a:t>
            </a:r>
            <a:r>
              <a:rPr lang="en-US">
                <a:latin typeface="Consolas"/>
                <a:cs typeface="Segoe UI"/>
              </a:rPr>
              <a:t>;​</a:t>
            </a:r>
          </a:p>
          <a:p>
            <a:r>
              <a:rPr lang="en-US">
                <a:solidFill>
                  <a:srgbClr val="008000"/>
                </a:solidFill>
                <a:latin typeface="Consolas"/>
                <a:cs typeface="Segoe UI"/>
              </a:rPr>
              <a:t>    // ...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30303BD-5A2E-E5D7-3802-A0193EE406B8}"/>
              </a:ext>
            </a:extLst>
          </p:cNvPr>
          <p:cNvSpPr txBox="1"/>
          <p:nvPr/>
        </p:nvSpPr>
        <p:spPr>
          <a:xfrm>
            <a:off x="581025" y="3295650"/>
            <a:ext cx="77057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  <a:cs typeface="Segoe UI"/>
              </a:rPr>
              <a:t>    static</a:t>
            </a:r>
            <a:r>
              <a:rPr lang="en-US">
                <a:latin typeface="Consolas"/>
                <a:cs typeface="Segoe UI"/>
              </a:rPr>
              <a:t>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distance</a:t>
            </a:r>
            <a:r>
              <a:rPr lang="en-US">
                <a:latin typeface="Consolas"/>
                <a:cs typeface="Segoe UI"/>
              </a:rPr>
              <a:t>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invalid</a:t>
            </a:r>
            <a:r>
              <a:rPr lang="en-US">
                <a:latin typeface="Consolas"/>
                <a:cs typeface="Segoe UI"/>
              </a:rPr>
              <a:t>() {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>
                <a:latin typeface="Consolas"/>
                <a:cs typeface="Segoe UI"/>
              </a:rPr>
              <a:t>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distance</a:t>
            </a:r>
            <a:r>
              <a:rPr lang="en-US">
                <a:latin typeface="Consolas"/>
                <a:cs typeface="Segoe UI"/>
              </a:rPr>
              <a:t>{}; } ​</a:t>
            </a:r>
          </a:p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008000"/>
                </a:solidFill>
                <a:latin typeface="Consolas"/>
                <a:cs typeface="Segoe UI"/>
              </a:rPr>
              <a:t>// ...</a:t>
            </a:r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0DAFA92-F54D-E97D-9799-B5BD9A46E55F}"/>
              </a:ext>
            </a:extLst>
          </p:cNvPr>
          <p:cNvGrpSpPr/>
          <p:nvPr/>
        </p:nvGrpSpPr>
        <p:grpSpPr>
          <a:xfrm>
            <a:off x="581025" y="3019425"/>
            <a:ext cx="9648825" cy="1207532"/>
            <a:chOff x="581025" y="3019425"/>
            <a:chExt cx="9648825" cy="1207532"/>
          </a:xfrm>
        </p:grpSpPr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033C2B45-2F8D-EC96-558E-17CF68957539}"/>
                </a:ext>
              </a:extLst>
            </p:cNvPr>
            <p:cNvSpPr txBox="1"/>
            <p:nvPr/>
          </p:nvSpPr>
          <p:spPr>
            <a:xfrm>
              <a:off x="581025" y="3857625"/>
              <a:ext cx="964882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nsolas"/>
                </a:rPr>
                <a:t>    </a:t>
              </a:r>
              <a:r>
                <a:rPr lang="en-US">
                  <a:solidFill>
                    <a:srgbClr val="0000FF"/>
                  </a:solidFill>
                  <a:latin typeface="Consolas"/>
                </a:rPr>
                <a:t>bool</a:t>
              </a:r>
              <a:r>
                <a:rPr lang="en-US">
                  <a:latin typeface="Consolas"/>
                </a:rPr>
                <a:t> </a:t>
              </a:r>
              <a:r>
                <a:rPr lang="en-US">
                  <a:solidFill>
                    <a:srgbClr val="795E26"/>
                  </a:solidFill>
                  <a:latin typeface="Consolas"/>
                </a:rPr>
                <a:t>is_valid</a:t>
              </a:r>
              <a:r>
                <a:rPr lang="en-US">
                  <a:latin typeface="Consolas"/>
                </a:rPr>
                <a:t>() </a:t>
              </a:r>
              <a:r>
                <a:rPr lang="en-US">
                  <a:solidFill>
                    <a:srgbClr val="0000FF"/>
                  </a:solidFill>
                  <a:latin typeface="Consolas"/>
                </a:rPr>
                <a:t>const</a:t>
              </a:r>
              <a:r>
                <a:rPr lang="en-US">
                  <a:latin typeface="Consolas"/>
                </a:rPr>
                <a:t> { </a:t>
              </a:r>
              <a:r>
                <a:rPr lang="en-US">
                  <a:solidFill>
                    <a:srgbClr val="AF00DB"/>
                  </a:solidFill>
                  <a:latin typeface="Consolas"/>
                </a:rPr>
                <a:t>return</a:t>
              </a:r>
              <a:r>
                <a:rPr lang="en-US">
                  <a:latin typeface="Consolas"/>
                </a:rPr>
                <a:t> </a:t>
              </a:r>
              <a:r>
                <a:rPr lang="en-US">
                  <a:solidFill>
                    <a:srgbClr val="001080"/>
                  </a:solidFill>
                  <a:latin typeface="Consolas"/>
                </a:rPr>
                <a:t>millimeters_</a:t>
              </a:r>
              <a:r>
                <a:rPr lang="en-US">
                  <a:latin typeface="Consolas"/>
                </a:rPr>
                <a:t> != </a:t>
              </a:r>
              <a:r>
                <a:rPr lang="en-US">
                  <a:solidFill>
                    <a:srgbClr val="0070C1"/>
                  </a:solidFill>
                  <a:latin typeface="Consolas"/>
                </a:rPr>
                <a:t>invalid_distance</a:t>
              </a:r>
              <a:r>
                <a:rPr lang="en-US">
                  <a:latin typeface="Consolas"/>
                </a:rPr>
                <a:t>; }</a:t>
              </a:r>
              <a:endParaRPr lang="pl-PL"/>
            </a:p>
          </p:txBody>
        </p:sp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7D7942A7-05DE-BC01-95F8-E0994D250778}"/>
                </a:ext>
              </a:extLst>
            </p:cNvPr>
            <p:cNvSpPr txBox="1"/>
            <p:nvPr/>
          </p:nvSpPr>
          <p:spPr>
            <a:xfrm>
              <a:off x="581025" y="3019425"/>
              <a:ext cx="27432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Consolas"/>
                </a:rPr>
                <a:t>public:</a:t>
              </a:r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272142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7" grpId="0"/>
      <p:bldP spid="9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8CB1BF5-B556-D354-90F4-55B65BE55AC5}"/>
              </a:ext>
            </a:extLst>
          </p:cNvPr>
          <p:cNvSpPr txBox="1"/>
          <p:nvPr/>
        </p:nvSpPr>
        <p:spPr>
          <a:xfrm>
            <a:off x="3195638" y="2647950"/>
            <a:ext cx="580072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 dirty="0">
                <a:latin typeface="Palatino Linotype"/>
                <a:cs typeface="Calibri"/>
              </a:rPr>
              <a:t>Memory-</a:t>
            </a:r>
            <a:r>
              <a:rPr lang="pl-PL" sz="4000" dirty="0" err="1">
                <a:latin typeface="Palatino Linotype"/>
                <a:cs typeface="Calibri"/>
              </a:rPr>
              <a:t>mapped</a:t>
            </a:r>
            <a:r>
              <a:rPr lang="pl-PL" sz="4000" dirty="0">
                <a:latin typeface="Palatino Linotype"/>
                <a:cs typeface="Calibri"/>
              </a:rPr>
              <a:t> devices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4781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ea typeface="+mn-lt"/>
              <a:cs typeface="+mn-lt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8E98DD6-F6A6-EB9D-B51C-FD2B31583EDD}"/>
              </a:ext>
            </a:extLst>
          </p:cNvPr>
          <p:cNvSpPr txBox="1"/>
          <p:nvPr/>
        </p:nvSpPr>
        <p:spPr>
          <a:xfrm>
            <a:off x="776288" y="1266825"/>
            <a:ext cx="24003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dirty="0">
                <a:latin typeface="Palatino Linotype"/>
                <a:cs typeface="Calibri"/>
              </a:rPr>
              <a:t>Rejestry SPI</a:t>
            </a:r>
            <a:endParaRPr lang="pl-PL" sz="2400">
              <a:latin typeface="Palatino Linotype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pole tekstowe 1">
            <a:extLst>
              <a:ext uri="{FF2B5EF4-FFF2-40B4-BE49-F238E27FC236}">
                <a16:creationId xmlns:a16="http://schemas.microsoft.com/office/drawing/2014/main" id="{DB68A6CC-9143-2F82-04F5-4AC5DFAF59A1}"/>
              </a:ext>
            </a:extLst>
          </p:cNvPr>
          <p:cNvSpPr txBox="1"/>
          <p:nvPr/>
        </p:nvSpPr>
        <p:spPr>
          <a:xfrm>
            <a:off x="1190625" y="1790700"/>
            <a:ext cx="2743200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/>
              </a:rPr>
              <a:t>SPI_CR1 (0xAB00)</a:t>
            </a:r>
          </a:p>
          <a:p>
            <a:r>
              <a:rPr lang="en-US" dirty="0">
                <a:latin typeface="Consolas"/>
                <a:ea typeface="+mn-lt"/>
                <a:cs typeface="+mn-lt"/>
              </a:rPr>
              <a:t>SPI_CR2 (0xAB02)</a:t>
            </a:r>
          </a:p>
          <a:p>
            <a:r>
              <a:rPr lang="en-US" dirty="0">
                <a:latin typeface="Consolas"/>
                <a:ea typeface="+mn-lt"/>
                <a:cs typeface="+mn-lt"/>
              </a:rPr>
              <a:t>SPI_SR  (0xAB04)</a:t>
            </a:r>
          </a:p>
          <a:p>
            <a:r>
              <a:rPr lang="en-US" dirty="0">
                <a:latin typeface="Consolas"/>
                <a:ea typeface="+mn-lt"/>
                <a:cs typeface="+mn-lt"/>
              </a:rPr>
              <a:t>SPI_DR  (0xAB06)</a:t>
            </a:r>
          </a:p>
          <a:p>
            <a:r>
              <a:rPr lang="en-US" dirty="0">
                <a:latin typeface="Consolas"/>
                <a:ea typeface="Calibri"/>
                <a:cs typeface="Calibri"/>
              </a:rPr>
              <a:t>...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B39A0FF-5EB9-2B8C-5A05-9C9811D34ABA}"/>
              </a:ext>
            </a:extLst>
          </p:cNvPr>
          <p:cNvSpPr txBox="1"/>
          <p:nvPr/>
        </p:nvSpPr>
        <p:spPr>
          <a:xfrm>
            <a:off x="4848107" y="1914525"/>
            <a:ext cx="48102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                      |= (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dirty="0">
                <a:latin typeface="Consolas"/>
              </a:rPr>
              <a:t> &lt;&lt;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dirty="0">
                <a:latin typeface="Consolas"/>
              </a:rPr>
              <a:t> );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1C84AF1-4307-6D57-E787-F07EE8E51671}"/>
              </a:ext>
            </a:extLst>
          </p:cNvPr>
          <p:cNvSpPr txBox="1"/>
          <p:nvPr/>
        </p:nvSpPr>
        <p:spPr>
          <a:xfrm>
            <a:off x="6424612" y="1114424"/>
            <a:ext cx="29813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dirty="0">
                <a:latin typeface="Palatino Linotype"/>
                <a:cs typeface="Calibri"/>
              </a:rPr>
              <a:t>Jak włączyć SPI?</a:t>
            </a:r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CD8F520-EFFC-033D-EBC2-FDC880723CA0}"/>
              </a:ext>
            </a:extLst>
          </p:cNvPr>
          <p:cNvSpPr txBox="1"/>
          <p:nvPr/>
        </p:nvSpPr>
        <p:spPr>
          <a:xfrm>
            <a:off x="4838700" y="2619375"/>
            <a:ext cx="58769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constexpr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u32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/>
              </a:rPr>
              <a:t>SPI_CR1_ADDR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0xAB'00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*(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u16</a:t>
            </a:r>
            <a:r>
              <a:rPr lang="en-US" dirty="0">
                <a:latin typeface="Consolas"/>
              </a:rPr>
              <a:t> * )( </a:t>
            </a:r>
            <a:r>
              <a:rPr lang="en-US" dirty="0">
                <a:solidFill>
                  <a:srgbClr val="0070C1"/>
                </a:solidFill>
                <a:latin typeface="Consolas"/>
              </a:rPr>
              <a:t>SPI_CR1_ADDR</a:t>
            </a:r>
            <a:r>
              <a:rPr lang="en-US" dirty="0">
                <a:latin typeface="Consolas"/>
              </a:rPr>
              <a:t> ) |= (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dirty="0">
                <a:latin typeface="Consolas"/>
              </a:rPr>
              <a:t> &lt;&lt;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dirty="0">
                <a:latin typeface="Consolas"/>
              </a:rPr>
              <a:t> );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CF5E388-A9FA-2E1F-75AF-507E6F5F094D}"/>
              </a:ext>
            </a:extLst>
          </p:cNvPr>
          <p:cNvSpPr txBox="1"/>
          <p:nvPr/>
        </p:nvSpPr>
        <p:spPr>
          <a:xfrm>
            <a:off x="4838700" y="3552825"/>
            <a:ext cx="6096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/>
              </a:rPr>
              <a:t>using</a:t>
            </a:r>
            <a:r>
              <a:rPr lang="en-US" dirty="0">
                <a:latin typeface="Consolas"/>
              </a:rPr>
              <a:t> 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dev_reg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volatile 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u16</a:t>
            </a:r>
            <a:r>
              <a:rPr lang="en-US" dirty="0">
                <a:latin typeface="Consolas"/>
              </a:rPr>
              <a:t>;</a:t>
            </a:r>
            <a:endParaRPr lang="en-US">
              <a:latin typeface="Consolas"/>
              <a:ea typeface="Calibri"/>
              <a:cs typeface="Calibri"/>
            </a:endParaRPr>
          </a:p>
          <a:p>
            <a:r>
              <a:rPr lang="en-US" err="1">
                <a:solidFill>
                  <a:srgbClr val="0000FF"/>
                </a:solidFill>
                <a:latin typeface="Consolas"/>
              </a:rPr>
              <a:t>constexpr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u32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/>
              </a:rPr>
              <a:t>SPI_CR1_ADDR</a:t>
            </a:r>
            <a:r>
              <a:rPr lang="en-US" dirty="0">
                <a:latin typeface="Consolas"/>
              </a:rPr>
              <a:t> =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0xAB'00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*(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dev_reg</a:t>
            </a:r>
            <a:r>
              <a:rPr lang="en-US" dirty="0">
                <a:latin typeface="Consolas"/>
              </a:rPr>
              <a:t> * )( </a:t>
            </a:r>
            <a:r>
              <a:rPr lang="en-US" dirty="0">
                <a:solidFill>
                  <a:srgbClr val="0070C1"/>
                </a:solidFill>
                <a:latin typeface="Consolas"/>
              </a:rPr>
              <a:t>SPI_CR1_ADDR</a:t>
            </a:r>
            <a:r>
              <a:rPr lang="en-US" dirty="0">
                <a:latin typeface="Consolas"/>
              </a:rPr>
              <a:t> ) |= (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dirty="0">
                <a:latin typeface="Consolas"/>
              </a:rPr>
              <a:t> &lt;&lt;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dirty="0">
                <a:latin typeface="Consolas"/>
              </a:rPr>
              <a:t> );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F286412E-67F9-779C-3CAF-33C30ABCC66F}"/>
              </a:ext>
            </a:extLst>
          </p:cNvPr>
          <p:cNvGrpSpPr/>
          <p:nvPr/>
        </p:nvGrpSpPr>
        <p:grpSpPr>
          <a:xfrm>
            <a:off x="3338512" y="5486400"/>
            <a:ext cx="5776913" cy="461665"/>
            <a:chOff x="3338512" y="5486400"/>
            <a:chExt cx="5776913" cy="461665"/>
          </a:xfrm>
        </p:grpSpPr>
        <p:grpSp>
          <p:nvGrpSpPr>
            <p:cNvPr id="17" name="Grupa 16">
              <a:extLst>
                <a:ext uri="{FF2B5EF4-FFF2-40B4-BE49-F238E27FC236}">
                  <a16:creationId xmlns:a16="http://schemas.microsoft.com/office/drawing/2014/main" id="{3863D34F-4EB7-566A-D7CE-99D4FBF36D26}"/>
                </a:ext>
              </a:extLst>
            </p:cNvPr>
            <p:cNvGrpSpPr/>
            <p:nvPr/>
          </p:nvGrpSpPr>
          <p:grpSpPr>
            <a:xfrm>
              <a:off x="3338512" y="5486400"/>
              <a:ext cx="5024438" cy="461665"/>
              <a:chOff x="3338512" y="5486400"/>
              <a:chExt cx="5024438" cy="461665"/>
            </a:xfrm>
          </p:grpSpPr>
          <p:sp>
            <p:nvSpPr>
              <p:cNvPr id="15" name="pole tekstowe 14">
                <a:extLst>
                  <a:ext uri="{FF2B5EF4-FFF2-40B4-BE49-F238E27FC236}">
                    <a16:creationId xmlns:a16="http://schemas.microsoft.com/office/drawing/2014/main" id="{86076CA3-8AE5-2655-BC09-2878ECF03A90}"/>
                  </a:ext>
                </a:extLst>
              </p:cNvPr>
              <p:cNvSpPr txBox="1"/>
              <p:nvPr/>
            </p:nvSpPr>
            <p:spPr>
              <a:xfrm>
                <a:off x="5619750" y="5486400"/>
                <a:ext cx="2743200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 dirty="0" err="1">
                    <a:solidFill>
                      <a:srgbClr val="001080"/>
                    </a:solidFill>
                    <a:latin typeface="Consolas"/>
                  </a:rPr>
                  <a:t>spi</a:t>
                </a:r>
                <a:r>
                  <a:rPr lang="en-US" sz="2400" dirty="0" err="1">
                    <a:latin typeface="Consolas"/>
                  </a:rPr>
                  <a:t>.</a:t>
                </a:r>
                <a:r>
                  <a:rPr lang="en-US" sz="2400" dirty="0" err="1">
                    <a:solidFill>
                      <a:srgbClr val="795E26"/>
                    </a:solidFill>
                    <a:latin typeface="Consolas"/>
                  </a:rPr>
                  <a:t>enable</a:t>
                </a:r>
                <a:r>
                  <a:rPr lang="en-US" sz="2400" dirty="0">
                    <a:latin typeface="Consolas"/>
                  </a:rPr>
                  <a:t>()</a:t>
                </a:r>
              </a:p>
            </p:txBody>
          </p:sp>
          <p:sp>
            <p:nvSpPr>
              <p:cNvPr id="16" name="pole tekstowe 15">
                <a:extLst>
                  <a:ext uri="{FF2B5EF4-FFF2-40B4-BE49-F238E27FC236}">
                    <a16:creationId xmlns:a16="http://schemas.microsoft.com/office/drawing/2014/main" id="{C614AF63-057C-5557-AAF9-CED27871358D}"/>
                  </a:ext>
                </a:extLst>
              </p:cNvPr>
              <p:cNvSpPr txBox="1"/>
              <p:nvPr/>
            </p:nvSpPr>
            <p:spPr>
              <a:xfrm>
                <a:off x="3338512" y="5486400"/>
                <a:ext cx="2981325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l-PL" sz="2400" dirty="0">
                    <a:latin typeface="Palatino Linotype"/>
                    <a:cs typeface="Calibri"/>
                  </a:rPr>
                  <a:t>A może lepiej:</a:t>
                </a:r>
                <a:endParaRPr lang="pl-PL" dirty="0"/>
              </a:p>
            </p:txBody>
          </p:sp>
        </p:grpSp>
        <p:sp>
          <p:nvSpPr>
            <p:cNvPr id="2" name="pole tekstowe 1">
              <a:extLst>
                <a:ext uri="{FF2B5EF4-FFF2-40B4-BE49-F238E27FC236}">
                  <a16:creationId xmlns:a16="http://schemas.microsoft.com/office/drawing/2014/main" id="{0737B767-369B-D73F-D383-6439D83AEC62}"/>
                </a:ext>
              </a:extLst>
            </p:cNvPr>
            <p:cNvSpPr txBox="1"/>
            <p:nvPr/>
          </p:nvSpPr>
          <p:spPr>
            <a:xfrm>
              <a:off x="7991475" y="5486400"/>
              <a:ext cx="1123950" cy="4572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l-PL" sz="2400" dirty="0">
                  <a:latin typeface="Palatino Linotype"/>
                </a:rPr>
                <a:t>?</a:t>
              </a:r>
            </a:p>
          </p:txBody>
        </p:sp>
      </p:grp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04092F7-9622-C5FE-F1E7-C7577292C5E3}"/>
              </a:ext>
            </a:extLst>
          </p:cNvPr>
          <p:cNvSpPr txBox="1"/>
          <p:nvPr/>
        </p:nvSpPr>
        <p:spPr>
          <a:xfrm>
            <a:off x="6351881" y="1911585"/>
            <a:ext cx="1125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98658"/>
                </a:solidFill>
                <a:latin typeface="Consolas"/>
              </a:rPr>
              <a:t>0xAB'00</a:t>
            </a:r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730C189-BCB9-A5DE-5392-E5E63D9DD898}"/>
              </a:ext>
            </a:extLst>
          </p:cNvPr>
          <p:cNvSpPr txBox="1"/>
          <p:nvPr/>
        </p:nvSpPr>
        <p:spPr>
          <a:xfrm>
            <a:off x="4968993" y="1911585"/>
            <a:ext cx="27714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( </a:t>
            </a:r>
            <a:r>
              <a:rPr lang="en-US">
                <a:solidFill>
                  <a:srgbClr val="267F99"/>
                </a:solidFill>
                <a:latin typeface="Consolas"/>
              </a:rPr>
              <a:t>u16</a:t>
            </a:r>
            <a:r>
              <a:rPr lang="en-US">
                <a:latin typeface="Consolas"/>
              </a:rPr>
              <a:t> * )( </a:t>
            </a:r>
            <a:r>
              <a:rPr lang="en-US">
                <a:solidFill>
                  <a:srgbClr val="098658"/>
                </a:solidFill>
                <a:latin typeface="Consolas"/>
              </a:rPr>
              <a:t>       </a:t>
            </a:r>
            <a:r>
              <a:rPr lang="en-US">
                <a:latin typeface="Consolas"/>
              </a:rPr>
              <a:t> )</a:t>
            </a:r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537B1F6A-376B-2F5D-8FDC-D830A3ACEA26}"/>
              </a:ext>
            </a:extLst>
          </p:cNvPr>
          <p:cNvSpPr txBox="1"/>
          <p:nvPr/>
        </p:nvSpPr>
        <p:spPr>
          <a:xfrm>
            <a:off x="4846696" y="1911585"/>
            <a:ext cx="3819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*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375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6" grpId="0"/>
      <p:bldP spid="8" grpId="0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000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sz="2000" b="1" dirty="0">
                <a:latin typeface="Palatino Linotype"/>
                <a:cs typeface="Calibri"/>
              </a:rPr>
              <a:t>    </a:t>
            </a:r>
            <a:endParaRPr lang="pl-PL" sz="2000" b="1">
              <a:latin typeface="Palatino Linotype"/>
              <a:ea typeface="+mn-lt"/>
              <a:cs typeface="+mn-lt"/>
            </a:endParaRPr>
          </a:p>
        </p:txBody>
      </p:sp>
      <p:sp>
        <p:nvSpPr>
          <p:cNvPr id="3" name="pole tekstowe 1">
            <a:extLst>
              <a:ext uri="{FF2B5EF4-FFF2-40B4-BE49-F238E27FC236}">
                <a16:creationId xmlns:a16="http://schemas.microsoft.com/office/drawing/2014/main" id="{46909CD7-8DF5-DF5A-FC71-7546339CED7B}"/>
              </a:ext>
            </a:extLst>
          </p:cNvPr>
          <p:cNvSpPr txBox="1"/>
          <p:nvPr/>
        </p:nvSpPr>
        <p:spPr>
          <a:xfrm>
            <a:off x="1422579" y="1181503"/>
            <a:ext cx="4884313" cy="286232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AF00DB"/>
                </a:solidFill>
                <a:latin typeface="Consolas"/>
              </a:rPr>
              <a:t>using</a:t>
            </a:r>
            <a:r>
              <a:rPr lang="en-US" sz="2000" dirty="0">
                <a:latin typeface="Consolas"/>
              </a:rPr>
              <a:t> </a:t>
            </a:r>
            <a:r>
              <a:rPr lang="en-US" sz="2000" err="1">
                <a:solidFill>
                  <a:srgbClr val="267F99"/>
                </a:solidFill>
                <a:latin typeface="Consolas"/>
              </a:rPr>
              <a:t>dev_reg</a:t>
            </a:r>
            <a:r>
              <a:rPr lang="en-US" sz="2000" dirty="0">
                <a:latin typeface="Consolas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volatile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/>
              </a:rPr>
              <a:t>u16</a:t>
            </a:r>
            <a:r>
              <a:rPr lang="en-US" sz="2000" dirty="0">
                <a:latin typeface="Consolas"/>
              </a:rPr>
              <a:t>;</a:t>
            </a:r>
          </a:p>
          <a:p>
            <a:br>
              <a:rPr lang="en-US" sz="2000" dirty="0">
                <a:latin typeface="Consolas"/>
              </a:rPr>
            </a:br>
            <a:r>
              <a:rPr lang="en-US" sz="2000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dirty="0">
                <a:latin typeface="Consolas"/>
              </a:rPr>
              <a:t> </a:t>
            </a:r>
            <a:r>
              <a:rPr lang="en-US" sz="2000" err="1">
                <a:solidFill>
                  <a:srgbClr val="267F99"/>
                </a:solidFill>
                <a:latin typeface="Consolas"/>
              </a:rPr>
              <a:t>spi_registers</a:t>
            </a:r>
            <a:r>
              <a:rPr lang="en-US" sz="2000" dirty="0">
                <a:latin typeface="Consolas"/>
              </a:rPr>
              <a:t> {</a:t>
            </a: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 err="1">
                <a:solidFill>
                  <a:srgbClr val="267F99"/>
                </a:solidFill>
                <a:latin typeface="Consolas"/>
              </a:rPr>
              <a:t>dev_reg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</a:rPr>
              <a:t>control_1</a:t>
            </a:r>
            <a:r>
              <a:rPr lang="en-US" sz="2000" dirty="0">
                <a:latin typeface="Consolas"/>
              </a:rPr>
              <a:t>;</a:t>
            </a: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 err="1">
                <a:solidFill>
                  <a:srgbClr val="267F99"/>
                </a:solidFill>
                <a:latin typeface="Consolas"/>
              </a:rPr>
              <a:t>dev_reg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</a:rPr>
              <a:t>control_2</a:t>
            </a:r>
            <a:r>
              <a:rPr lang="en-US" sz="2000" dirty="0">
                <a:latin typeface="Consolas"/>
              </a:rPr>
              <a:t>;</a:t>
            </a: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 dirty="0" err="1">
                <a:solidFill>
                  <a:srgbClr val="267F99"/>
                </a:solidFill>
                <a:latin typeface="Consolas"/>
              </a:rPr>
              <a:t>dev_reg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>
                <a:solidFill>
                  <a:srgbClr val="001080"/>
                </a:solidFill>
                <a:latin typeface="Consolas"/>
              </a:rPr>
              <a:t> </a:t>
            </a:r>
            <a:r>
              <a:rPr lang="en-US" sz="2000" dirty="0">
                <a:solidFill>
                  <a:srgbClr val="0070C1"/>
                </a:solidFill>
                <a:latin typeface="Consolas"/>
              </a:rPr>
              <a:t>status</a:t>
            </a:r>
            <a:r>
              <a:rPr lang="en-US" sz="2000" dirty="0">
                <a:latin typeface="Consolas"/>
              </a:rPr>
              <a:t>;</a:t>
            </a:r>
            <a:endParaRPr lang="en-US" sz="2000">
              <a:latin typeface="Consolas"/>
              <a:ea typeface="Calibri"/>
              <a:cs typeface="Calibri"/>
            </a:endParaRP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 err="1">
                <a:solidFill>
                  <a:srgbClr val="267F99"/>
                </a:solidFill>
                <a:latin typeface="Consolas"/>
              </a:rPr>
              <a:t>dev_reg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2000" dirty="0"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/>
              </a:rPr>
              <a:t>    // ...</a:t>
            </a:r>
          </a:p>
          <a:p>
            <a:r>
              <a:rPr lang="en-US" sz="2000" dirty="0">
                <a:latin typeface="Consolas"/>
              </a:rPr>
              <a:t>};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42DAB15-E99A-6DB0-D67D-01267CF38904}"/>
              </a:ext>
            </a:extLst>
          </p:cNvPr>
          <p:cNvSpPr txBox="1"/>
          <p:nvPr/>
        </p:nvSpPr>
        <p:spPr>
          <a:xfrm>
            <a:off x="4852987" y="3552824"/>
            <a:ext cx="29813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dirty="0">
                <a:latin typeface="Palatino Linotype"/>
                <a:cs typeface="Calibri"/>
              </a:rPr>
              <a:t>Uwaga: </a:t>
            </a:r>
            <a:r>
              <a:rPr lang="pl-PL" sz="2800" err="1">
                <a:latin typeface="Palatino Linotype"/>
                <a:cs typeface="Calibri"/>
              </a:rPr>
              <a:t>padding</a:t>
            </a:r>
            <a:r>
              <a:rPr lang="pl-PL" sz="2800" dirty="0">
                <a:latin typeface="Palatino Linotype"/>
                <a:cs typeface="Calibri"/>
              </a:rPr>
              <a:t>!</a:t>
            </a:r>
            <a:endParaRPr lang="pl-PL" sz="2800">
              <a:ea typeface="Calibri"/>
              <a:cs typeface="Calibri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D764110-C62A-2DA3-7CA4-1D75F5C71600}"/>
              </a:ext>
            </a:extLst>
          </p:cNvPr>
          <p:cNvSpPr txBox="1"/>
          <p:nvPr/>
        </p:nvSpPr>
        <p:spPr>
          <a:xfrm>
            <a:off x="1581150" y="4676775"/>
            <a:ext cx="86296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constexpr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/>
              </a:rPr>
              <a:t>u32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70C1"/>
                </a:solidFill>
                <a:latin typeface="Consolas"/>
              </a:rPr>
              <a:t>SPI_CR1_ADDR</a:t>
            </a:r>
            <a:r>
              <a:rPr lang="en-US" sz="2000" dirty="0">
                <a:latin typeface="Consolas"/>
              </a:rPr>
              <a:t> = </a:t>
            </a:r>
            <a:r>
              <a:rPr lang="en-US" sz="2000" dirty="0">
                <a:solidFill>
                  <a:srgbClr val="098658"/>
                </a:solidFill>
                <a:latin typeface="Consolas"/>
              </a:rPr>
              <a:t>0xAB'00</a:t>
            </a:r>
            <a:r>
              <a:rPr lang="en-US" sz="2000" dirty="0">
                <a:latin typeface="Consolas"/>
              </a:rPr>
              <a:t>;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627E853-A350-3318-B587-390EFACFF9BA}"/>
              </a:ext>
            </a:extLst>
          </p:cNvPr>
          <p:cNvSpPr txBox="1"/>
          <p:nvPr/>
        </p:nvSpPr>
        <p:spPr>
          <a:xfrm>
            <a:off x="8901113" y="1076325"/>
            <a:ext cx="24003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dirty="0">
                <a:latin typeface="Palatino Linotype"/>
                <a:cs typeface="Calibri"/>
              </a:rPr>
              <a:t>Rejestry SPI</a:t>
            </a:r>
            <a:endParaRPr lang="pl-PL" sz="2400">
              <a:latin typeface="Palatino Linotype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4E47ADB2-D94C-BD0A-B298-DDBDA35F33D3}"/>
              </a:ext>
            </a:extLst>
          </p:cNvPr>
          <p:cNvSpPr txBox="1"/>
          <p:nvPr/>
        </p:nvSpPr>
        <p:spPr>
          <a:xfrm>
            <a:off x="9315450" y="1600200"/>
            <a:ext cx="2743200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/>
              </a:rPr>
              <a:t>SPI_CR1 (0xAB00)</a:t>
            </a:r>
          </a:p>
          <a:p>
            <a:r>
              <a:rPr lang="en-US" dirty="0">
                <a:latin typeface="Consolas"/>
                <a:ea typeface="+mn-lt"/>
                <a:cs typeface="+mn-lt"/>
              </a:rPr>
              <a:t>SPI_CR2 (0xAB02)</a:t>
            </a:r>
          </a:p>
          <a:p>
            <a:r>
              <a:rPr lang="en-US" dirty="0">
                <a:latin typeface="Consolas"/>
                <a:ea typeface="+mn-lt"/>
                <a:cs typeface="+mn-lt"/>
              </a:rPr>
              <a:t>SPI_SR  (0xAB04)</a:t>
            </a:r>
          </a:p>
          <a:p>
            <a:r>
              <a:rPr lang="en-US" dirty="0">
                <a:latin typeface="Consolas"/>
                <a:ea typeface="+mn-lt"/>
                <a:cs typeface="+mn-lt"/>
              </a:rPr>
              <a:t>SPI_DR  (0xAB06)</a:t>
            </a:r>
          </a:p>
          <a:p>
            <a:r>
              <a:rPr lang="en-US" dirty="0">
                <a:latin typeface="Consolas"/>
                <a:ea typeface="Calibri"/>
                <a:cs typeface="Calibri"/>
              </a:rPr>
              <a:t>...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B42B3C20-1140-7108-E1B1-9C2F0ACEEDFD}"/>
              </a:ext>
            </a:extLst>
          </p:cNvPr>
          <p:cNvSpPr txBox="1"/>
          <p:nvPr/>
        </p:nvSpPr>
        <p:spPr>
          <a:xfrm>
            <a:off x="1581150" y="5286375"/>
            <a:ext cx="103727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267F99"/>
                </a:solidFill>
                <a:latin typeface="Consolas"/>
              </a:rPr>
              <a:t>spi_registers</a:t>
            </a:r>
            <a:r>
              <a:rPr lang="en-US" sz="2000">
                <a:latin typeface="Consolas"/>
              </a:rPr>
              <a:t> &amp; 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spi</a:t>
            </a:r>
            <a:r>
              <a:rPr lang="en-US" sz="2000">
                <a:latin typeface="Consolas"/>
              </a:rPr>
              <a:t> = *( 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spi_registers</a:t>
            </a:r>
            <a:r>
              <a:rPr lang="en-US" sz="2000">
                <a:latin typeface="Consolas"/>
              </a:rPr>
              <a:t> * )( </a:t>
            </a:r>
            <a:r>
              <a:rPr lang="en-US" sz="2000">
                <a:solidFill>
                  <a:srgbClr val="0070C1"/>
                </a:solidFill>
                <a:latin typeface="Consolas"/>
              </a:rPr>
              <a:t>SPI_CR1_ADDR</a:t>
            </a:r>
            <a:r>
              <a:rPr lang="en-US" sz="2000">
                <a:latin typeface="Consolas"/>
              </a:rPr>
              <a:t> );</a:t>
            </a:r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F0C862E4-17A8-AC04-643D-E352BD61154E}"/>
              </a:ext>
            </a:extLst>
          </p:cNvPr>
          <p:cNvSpPr txBox="1"/>
          <p:nvPr/>
        </p:nvSpPr>
        <p:spPr>
          <a:xfrm>
            <a:off x="1581150" y="5591175"/>
            <a:ext cx="50482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1080"/>
                </a:solidFill>
                <a:latin typeface="Consolas"/>
              </a:rPr>
              <a:t>spi</a:t>
            </a:r>
            <a:r>
              <a:rPr lang="en-US" sz="2000">
                <a:latin typeface="Consolas"/>
              </a:rPr>
              <a:t>.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control_1</a:t>
            </a:r>
            <a:r>
              <a:rPr lang="en-US" sz="2000">
                <a:latin typeface="Consolas"/>
              </a:rPr>
              <a:t> |= ( </a:t>
            </a:r>
            <a:r>
              <a:rPr lang="en-US" sz="20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2000">
                <a:latin typeface="Consolas"/>
              </a:rPr>
              <a:t> &lt;&lt; </a:t>
            </a:r>
            <a:r>
              <a:rPr lang="en-US" sz="200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2000">
                <a:latin typeface="Consolas"/>
              </a:rPr>
              <a:t> );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23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000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sz="2000" b="1" dirty="0">
                <a:latin typeface="Palatino Linotype"/>
                <a:cs typeface="Calibri"/>
              </a:rPr>
              <a:t>    </a:t>
            </a:r>
            <a:endParaRPr lang="pl-PL" sz="2000" b="1">
              <a:latin typeface="Palatino Linotype"/>
              <a:ea typeface="+mn-lt"/>
              <a:cs typeface="+mn-lt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12B8C5B-533A-5A08-BA5E-9F6BFBB7F952}"/>
              </a:ext>
            </a:extLst>
          </p:cNvPr>
          <p:cNvSpPr txBox="1"/>
          <p:nvPr/>
        </p:nvSpPr>
        <p:spPr>
          <a:xfrm>
            <a:off x="962025" y="981075"/>
            <a:ext cx="708660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/>
              </a:rPr>
              <a:t>spi_registers</a:t>
            </a:r>
            <a:r>
              <a:rPr lang="en-US" sz="2000" dirty="0">
                <a:latin typeface="Consolas"/>
              </a:rPr>
              <a:t> {</a:t>
            </a: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 dirty="0" err="1">
                <a:solidFill>
                  <a:srgbClr val="267F99"/>
                </a:solidFill>
                <a:latin typeface="Consolas"/>
              </a:rPr>
              <a:t>dev_reg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</a:rPr>
              <a:t>control_1</a:t>
            </a:r>
            <a:r>
              <a:rPr lang="en-US" sz="2000" dirty="0">
                <a:latin typeface="Consolas"/>
              </a:rPr>
              <a:t>;</a:t>
            </a: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 dirty="0" err="1">
                <a:solidFill>
                  <a:srgbClr val="267F99"/>
                </a:solidFill>
                <a:latin typeface="Consolas"/>
              </a:rPr>
              <a:t>dev_reg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</a:rPr>
              <a:t>control_2</a:t>
            </a:r>
            <a:r>
              <a:rPr lang="en-US" sz="2000" dirty="0">
                <a:latin typeface="Consolas"/>
              </a:rPr>
              <a:t>;</a:t>
            </a: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 dirty="0" err="1">
                <a:solidFill>
                  <a:srgbClr val="267F99"/>
                </a:solidFill>
                <a:latin typeface="Consolas"/>
              </a:rPr>
              <a:t>dev_reg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70C1"/>
                </a:solidFill>
                <a:latin typeface="Consolas"/>
              </a:rPr>
              <a:t>status</a:t>
            </a:r>
            <a:r>
              <a:rPr lang="en-US" sz="2000" dirty="0">
                <a:latin typeface="Consolas"/>
              </a:rPr>
              <a:t>;</a:t>
            </a: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 dirty="0" err="1">
                <a:solidFill>
                  <a:srgbClr val="267F99"/>
                </a:solidFill>
                <a:latin typeface="Consolas"/>
              </a:rPr>
              <a:t>dev_reg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2000" dirty="0">
                <a:latin typeface="Consolas"/>
              </a:rPr>
              <a:t>;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/>
              </a:rPr>
              <a:t>    // ...</a:t>
            </a:r>
          </a:p>
          <a:p>
            <a:br>
              <a:rPr lang="en-US" sz="2000" dirty="0">
                <a:latin typeface="Consolas"/>
              </a:rPr>
            </a:br>
            <a:r>
              <a:rPr lang="en-US" sz="2000" dirty="0">
                <a:solidFill>
                  <a:srgbClr val="0000FF"/>
                </a:solidFill>
                <a:latin typeface="Consolas"/>
              </a:rPr>
              <a:t>public:</a:t>
            </a: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/>
              </a:rPr>
              <a:t>enable</a:t>
            </a:r>
            <a:r>
              <a:rPr lang="en-US" sz="2000" dirty="0">
                <a:latin typeface="Consolas"/>
              </a:rPr>
              <a:t>() { </a:t>
            </a:r>
            <a:r>
              <a:rPr lang="en-US" sz="2000" dirty="0">
                <a:solidFill>
                  <a:srgbClr val="001080"/>
                </a:solidFill>
                <a:latin typeface="Consolas"/>
              </a:rPr>
              <a:t>control_1</a:t>
            </a:r>
            <a:r>
              <a:rPr lang="en-US" sz="2000" dirty="0">
                <a:latin typeface="Consolas"/>
              </a:rPr>
              <a:t> |= ( </a:t>
            </a:r>
            <a:r>
              <a:rPr lang="en-US" sz="20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2000" dirty="0">
                <a:latin typeface="Consolas"/>
              </a:rPr>
              <a:t> &lt;&lt; </a:t>
            </a:r>
            <a:r>
              <a:rPr lang="en-US" sz="20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2000" dirty="0">
                <a:latin typeface="Consolas"/>
              </a:rPr>
              <a:t> ); }</a:t>
            </a:r>
          </a:p>
          <a:p>
            <a:r>
              <a:rPr lang="en-US" sz="2000" dirty="0">
                <a:latin typeface="Consolas"/>
              </a:rPr>
              <a:t>};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22C18F7-A167-7E03-0791-95EEDF07EDBC}"/>
              </a:ext>
            </a:extLst>
          </p:cNvPr>
          <p:cNvSpPr txBox="1"/>
          <p:nvPr/>
        </p:nvSpPr>
        <p:spPr>
          <a:xfrm>
            <a:off x="1343025" y="4638675"/>
            <a:ext cx="888682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latin typeface="Consolas"/>
              </a:rPr>
              <a:t>constexpr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/>
              </a:rPr>
              <a:t>u32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70C1"/>
                </a:solidFill>
                <a:latin typeface="Consolas"/>
              </a:rPr>
              <a:t>SPI_CR1_ADDR</a:t>
            </a:r>
            <a:r>
              <a:rPr lang="en-US" sz="2000" dirty="0">
                <a:latin typeface="Consolas"/>
              </a:rPr>
              <a:t> = </a:t>
            </a:r>
            <a:r>
              <a:rPr lang="en-US" sz="2000" dirty="0">
                <a:solidFill>
                  <a:srgbClr val="098658"/>
                </a:solidFill>
                <a:latin typeface="Consolas"/>
              </a:rPr>
              <a:t>0xAB'00</a:t>
            </a:r>
            <a:r>
              <a:rPr lang="en-US" sz="2000" dirty="0">
                <a:latin typeface="Consolas"/>
              </a:rPr>
              <a:t>;</a:t>
            </a:r>
          </a:p>
          <a:p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r>
              <a:rPr lang="en-US" sz="2000" err="1">
                <a:solidFill>
                  <a:srgbClr val="267F99"/>
                </a:solidFill>
                <a:latin typeface="Consolas"/>
              </a:rPr>
              <a:t>spi_registers</a:t>
            </a:r>
            <a:r>
              <a:rPr lang="en-US" sz="2000" dirty="0">
                <a:latin typeface="Consolas"/>
              </a:rPr>
              <a:t> &amp; 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spi</a:t>
            </a:r>
            <a:r>
              <a:rPr lang="en-US" sz="2000" dirty="0">
                <a:latin typeface="Consolas"/>
              </a:rPr>
              <a:t> = *( </a:t>
            </a:r>
            <a:r>
              <a:rPr lang="en-US" sz="2000" err="1">
                <a:solidFill>
                  <a:srgbClr val="267F99"/>
                </a:solidFill>
                <a:latin typeface="Consolas"/>
              </a:rPr>
              <a:t>spi_registers</a:t>
            </a:r>
            <a:r>
              <a:rPr lang="en-US" sz="2000" dirty="0">
                <a:latin typeface="Consolas"/>
              </a:rPr>
              <a:t> * )( </a:t>
            </a:r>
            <a:r>
              <a:rPr lang="en-US" sz="2000" dirty="0">
                <a:solidFill>
                  <a:srgbClr val="0070C1"/>
                </a:solidFill>
                <a:latin typeface="Consolas"/>
              </a:rPr>
              <a:t>SPI_CR1_ADDR</a:t>
            </a:r>
            <a:r>
              <a:rPr lang="en-US" sz="2000" dirty="0">
                <a:latin typeface="Consolas"/>
              </a:rPr>
              <a:t> );</a:t>
            </a:r>
          </a:p>
          <a:p>
            <a:r>
              <a:rPr lang="en-US" sz="2000" dirty="0" err="1">
                <a:solidFill>
                  <a:srgbClr val="001080"/>
                </a:solidFill>
                <a:latin typeface="Consolas"/>
              </a:rPr>
              <a:t>spi</a:t>
            </a:r>
            <a:r>
              <a:rPr lang="en-US" sz="2000" dirty="0" err="1">
                <a:latin typeface="Consolas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/>
              </a:rPr>
              <a:t>enable</a:t>
            </a:r>
            <a:r>
              <a:rPr lang="en-US" sz="2000" dirty="0">
                <a:latin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223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000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sz="2000" b="1" dirty="0">
                <a:latin typeface="Palatino Linotype"/>
                <a:cs typeface="Calibri"/>
              </a:rPr>
              <a:t>    </a:t>
            </a:r>
            <a:endParaRPr lang="pl-PL" sz="2000" b="1">
              <a:latin typeface="Palatino Linotype"/>
              <a:ea typeface="+mn-lt"/>
              <a:cs typeface="+mn-lt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9F03E26-7568-CD42-6419-8960D33F3EC9}"/>
              </a:ext>
            </a:extLst>
          </p:cNvPr>
          <p:cNvSpPr txBox="1"/>
          <p:nvPr/>
        </p:nvSpPr>
        <p:spPr>
          <a:xfrm>
            <a:off x="304800" y="1181100"/>
            <a:ext cx="402907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latin typeface="Consolas"/>
              </a:rPr>
              <a:t> 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spi_registers</a:t>
            </a:r>
            <a:r>
              <a:rPr lang="en-US" dirty="0">
                <a:latin typeface="Consolas"/>
              </a:rPr>
              <a:t> {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dev_reg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control_1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dev_reg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/>
              </a:rPr>
              <a:t>control_2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dev_reg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const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70C1"/>
                </a:solidFill>
                <a:latin typeface="Consolas"/>
              </a:rPr>
              <a:t>status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err="1">
                <a:solidFill>
                  <a:srgbClr val="267F99"/>
                </a:solidFill>
                <a:latin typeface="Consolas"/>
              </a:rPr>
              <a:t>dev_reg</a:t>
            </a:r>
            <a:r>
              <a:rPr lang="en-US" dirty="0">
                <a:latin typeface="Consolas"/>
              </a:rPr>
              <a:t> </a:t>
            </a:r>
            <a:r>
              <a:rPr lang="en-US" err="1">
                <a:solidFill>
                  <a:srgbClr val="001080"/>
                </a:solidFill>
                <a:latin typeface="Consolas"/>
              </a:rPr>
              <a:t>data_reg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    // ...</a:t>
            </a:r>
          </a:p>
          <a:p>
            <a:r>
              <a:rPr lang="en-US" dirty="0">
                <a:latin typeface="Consolas"/>
              </a:rPr>
              <a:t>};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24B0FA4-F53E-67F4-9EFD-4423A135B0FC}"/>
              </a:ext>
            </a:extLst>
          </p:cNvPr>
          <p:cNvSpPr txBox="1"/>
          <p:nvPr/>
        </p:nvSpPr>
        <p:spPr>
          <a:xfrm>
            <a:off x="4010025" y="1123950"/>
            <a:ext cx="8562975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000" dirty="0">
                <a:latin typeface="Consolas"/>
              </a:rPr>
              <a:t> </a:t>
            </a:r>
            <a:r>
              <a:rPr lang="en-US" sz="2000" err="1">
                <a:solidFill>
                  <a:srgbClr val="267F99"/>
                </a:solidFill>
                <a:latin typeface="Consolas"/>
              </a:rPr>
              <a:t>spi_controller</a:t>
            </a:r>
            <a:r>
              <a:rPr lang="en-US" sz="2000" dirty="0">
                <a:latin typeface="Consolas"/>
              </a:rPr>
              <a:t> {</a:t>
            </a:r>
          </a:p>
          <a:p>
            <a:endParaRPr lang="en-US" sz="2000" dirty="0"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endParaRPr lang="en-US" sz="2000" dirty="0">
              <a:latin typeface="Consolas"/>
            </a:endParaRPr>
          </a:p>
          <a:p>
            <a:endParaRPr lang="en-US" sz="2000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endParaRPr lang="en-US" sz="2000" dirty="0">
              <a:solidFill>
                <a:srgbClr val="0000FF"/>
              </a:solidFill>
              <a:latin typeface="Consolas"/>
              <a:ea typeface="Calibri"/>
              <a:cs typeface="Calibri"/>
            </a:endParaRPr>
          </a:p>
          <a:p>
            <a:br>
              <a:rPr lang="en-US" sz="2000" dirty="0">
                <a:latin typeface="Consolas"/>
              </a:rPr>
            </a:br>
            <a:endParaRPr lang="en-US" sz="2000" dirty="0">
              <a:latin typeface="Consolas"/>
            </a:endParaRPr>
          </a:p>
          <a:p>
            <a:r>
              <a:rPr lang="en-US" sz="2000" dirty="0">
                <a:latin typeface="Consolas"/>
              </a:rPr>
              <a:t>};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1B6ED1B-94C1-EDE3-2F48-E49EF47179FE}"/>
              </a:ext>
            </a:extLst>
          </p:cNvPr>
          <p:cNvSpPr txBox="1"/>
          <p:nvPr/>
        </p:nvSpPr>
        <p:spPr>
          <a:xfrm>
            <a:off x="1009650" y="5124450"/>
            <a:ext cx="626745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solidFill>
                  <a:srgbClr val="267F99"/>
                </a:solidFill>
                <a:latin typeface="Consolas"/>
              </a:rPr>
              <a:t>spi_controller</a:t>
            </a:r>
            <a:r>
              <a:rPr lang="en-US" sz="2800" dirty="0">
                <a:latin typeface="Consolas"/>
              </a:rPr>
              <a:t> </a:t>
            </a:r>
            <a:r>
              <a:rPr lang="en-US" sz="2800" err="1">
                <a:solidFill>
                  <a:srgbClr val="001080"/>
                </a:solidFill>
                <a:latin typeface="Consolas"/>
              </a:rPr>
              <a:t>spi</a:t>
            </a:r>
            <a:r>
              <a:rPr lang="en-US" sz="2800" dirty="0">
                <a:latin typeface="Consolas"/>
              </a:rPr>
              <a:t>{};</a:t>
            </a:r>
          </a:p>
          <a:p>
            <a:r>
              <a:rPr lang="en-US" sz="2800" err="1">
                <a:solidFill>
                  <a:srgbClr val="001080"/>
                </a:solidFill>
                <a:latin typeface="Consolas"/>
              </a:rPr>
              <a:t>spi</a:t>
            </a:r>
            <a:r>
              <a:rPr lang="en-US" sz="2800" err="1">
                <a:latin typeface="Consolas"/>
              </a:rPr>
              <a:t>.</a:t>
            </a:r>
            <a:r>
              <a:rPr lang="en-US" sz="2800" err="1">
                <a:solidFill>
                  <a:srgbClr val="795E26"/>
                </a:solidFill>
                <a:latin typeface="Consolas"/>
              </a:rPr>
              <a:t>enable</a:t>
            </a:r>
            <a:r>
              <a:rPr lang="en-US" sz="2800" dirty="0">
                <a:latin typeface="Consolas"/>
              </a:rPr>
              <a:t>();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806AC1B0-A4BC-4AA5-6D82-B7542EACAB43}"/>
              </a:ext>
            </a:extLst>
          </p:cNvPr>
          <p:cNvSpPr txBox="1"/>
          <p:nvPr/>
        </p:nvSpPr>
        <p:spPr>
          <a:xfrm>
            <a:off x="4010025" y="1428750"/>
            <a:ext cx="78867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nsolas"/>
                <a:cs typeface="Segoe UI"/>
              </a:rPr>
              <a:t>    </a:t>
            </a:r>
            <a:r>
              <a:rPr lang="en-US" sz="2000">
                <a:solidFill>
                  <a:srgbClr val="0000FF"/>
                </a:solidFill>
                <a:latin typeface="Consolas"/>
                <a:cs typeface="Segoe UI"/>
              </a:rPr>
              <a:t>static</a:t>
            </a:r>
            <a:r>
              <a:rPr lang="en-US" sz="2000">
                <a:latin typeface="Consolas"/>
                <a:cs typeface="Segoe UI"/>
              </a:rPr>
              <a:t> </a:t>
            </a:r>
            <a:r>
              <a:rPr lang="en-US" sz="2000">
                <a:solidFill>
                  <a:srgbClr val="0000FF"/>
                </a:solidFill>
                <a:latin typeface="Consolas"/>
                <a:cs typeface="Segoe UI"/>
              </a:rPr>
              <a:t>constexpr</a:t>
            </a:r>
            <a:r>
              <a:rPr lang="en-US" sz="2000">
                <a:latin typeface="Consolas"/>
                <a:cs typeface="Segoe UI"/>
              </a:rPr>
              <a:t> </a:t>
            </a:r>
            <a:r>
              <a:rPr lang="en-US" sz="2000">
                <a:solidFill>
                  <a:srgbClr val="267F99"/>
                </a:solidFill>
                <a:latin typeface="Consolas"/>
                <a:cs typeface="Segoe UI"/>
              </a:rPr>
              <a:t>u32</a:t>
            </a:r>
            <a:r>
              <a:rPr lang="en-US" sz="2000">
                <a:latin typeface="Consolas"/>
                <a:cs typeface="Segoe UI"/>
              </a:rPr>
              <a:t> </a:t>
            </a:r>
            <a:r>
              <a:rPr lang="en-US" sz="2000">
                <a:solidFill>
                  <a:srgbClr val="0070C1"/>
                </a:solidFill>
                <a:latin typeface="Consolas"/>
                <a:cs typeface="Segoe UI"/>
              </a:rPr>
              <a:t>regs_offset</a:t>
            </a:r>
            <a:r>
              <a:rPr lang="en-US" sz="2000">
                <a:latin typeface="Consolas"/>
                <a:cs typeface="Segoe UI"/>
              </a:rPr>
              <a:t> = </a:t>
            </a:r>
            <a:r>
              <a:rPr lang="en-US" sz="2000">
                <a:solidFill>
                  <a:srgbClr val="098658"/>
                </a:solidFill>
                <a:latin typeface="Consolas"/>
                <a:cs typeface="Segoe UI"/>
              </a:rPr>
              <a:t>0xAB'00</a:t>
            </a:r>
            <a:r>
              <a:rPr lang="en-US" sz="2000">
                <a:latin typeface="Consolas"/>
                <a:cs typeface="Segoe UI"/>
              </a:rPr>
              <a:t>;​</a:t>
            </a:r>
          </a:p>
          <a:p>
            <a:r>
              <a:rPr lang="en-US" sz="2000">
                <a:latin typeface="Consolas"/>
                <a:cs typeface="Segoe UI"/>
              </a:rPr>
              <a:t>​</a:t>
            </a:r>
            <a:br>
              <a:rPr lang="en-US" sz="2000">
                <a:latin typeface="Consolas"/>
                <a:cs typeface="Segoe UI"/>
              </a:rPr>
            </a:br>
            <a:r>
              <a:rPr lang="en-US" sz="2000">
                <a:latin typeface="Consolas"/>
                <a:cs typeface="Segoe UI"/>
              </a:rPr>
              <a:t>    </a:t>
            </a:r>
            <a:r>
              <a:rPr lang="en-US" sz="2000">
                <a:solidFill>
                  <a:srgbClr val="267F99"/>
                </a:solidFill>
                <a:latin typeface="Consolas"/>
                <a:cs typeface="Segoe UI"/>
              </a:rPr>
              <a:t>spi_registers</a:t>
            </a:r>
            <a:r>
              <a:rPr lang="en-US" sz="2000">
                <a:latin typeface="Consolas"/>
                <a:cs typeface="Segoe UI"/>
              </a:rPr>
              <a:t> &amp; </a:t>
            </a:r>
            <a:r>
              <a:rPr lang="en-US" sz="2000">
                <a:solidFill>
                  <a:srgbClr val="001080"/>
                </a:solidFill>
                <a:latin typeface="Consolas"/>
                <a:cs typeface="Segoe UI"/>
              </a:rPr>
              <a:t>regs_</a:t>
            </a:r>
            <a:r>
              <a:rPr lang="en-US" sz="2000">
                <a:latin typeface="Consolas"/>
                <a:cs typeface="Segoe UI"/>
              </a:rPr>
              <a:t>;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6BE2D2A-864E-6B36-D1F2-57E604D04425}"/>
              </a:ext>
            </a:extLst>
          </p:cNvPr>
          <p:cNvSpPr txBox="1"/>
          <p:nvPr/>
        </p:nvSpPr>
        <p:spPr>
          <a:xfrm>
            <a:off x="4010025" y="2647950"/>
            <a:ext cx="779145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Consolas"/>
                <a:cs typeface="Segoe UI"/>
              </a:rPr>
              <a:t>public:​</a:t>
            </a:r>
          </a:p>
          <a:p>
            <a:r>
              <a:rPr lang="en-US" sz="2000">
                <a:latin typeface="Consolas"/>
                <a:cs typeface="Segoe UI"/>
              </a:rPr>
              <a:t>    </a:t>
            </a:r>
            <a:r>
              <a:rPr lang="en-US" sz="2000">
                <a:solidFill>
                  <a:srgbClr val="267F99"/>
                </a:solidFill>
                <a:latin typeface="Consolas"/>
                <a:cs typeface="Segoe UI"/>
              </a:rPr>
              <a:t>spi_controller</a:t>
            </a:r>
            <a:r>
              <a:rPr lang="en-US" sz="2000">
                <a:latin typeface="Consolas"/>
                <a:cs typeface="Segoe UI"/>
              </a:rPr>
              <a:t>() : ​</a:t>
            </a:r>
          </a:p>
          <a:p>
            <a:r>
              <a:rPr lang="en-US" sz="2000">
                <a:solidFill>
                  <a:srgbClr val="001080"/>
                </a:solidFill>
                <a:latin typeface="Consolas"/>
                <a:cs typeface="Segoe UI"/>
              </a:rPr>
              <a:t>      regs_</a:t>
            </a:r>
            <a:r>
              <a:rPr lang="en-US" sz="2000">
                <a:latin typeface="Consolas"/>
                <a:cs typeface="Segoe UI"/>
              </a:rPr>
              <a:t>{ *( </a:t>
            </a:r>
            <a:r>
              <a:rPr lang="en-US" sz="2000">
                <a:solidFill>
                  <a:srgbClr val="267F99"/>
                </a:solidFill>
                <a:latin typeface="Consolas"/>
                <a:cs typeface="Segoe UI"/>
              </a:rPr>
              <a:t>spi_registers</a:t>
            </a:r>
            <a:r>
              <a:rPr lang="en-US" sz="2000">
                <a:latin typeface="Consolas"/>
                <a:cs typeface="Segoe UI"/>
              </a:rPr>
              <a:t> * )( </a:t>
            </a:r>
            <a:r>
              <a:rPr lang="en-US" sz="2000">
                <a:solidFill>
                  <a:srgbClr val="0070C1"/>
                </a:solidFill>
                <a:latin typeface="Consolas"/>
                <a:cs typeface="Segoe UI"/>
              </a:rPr>
              <a:t>regs_offset</a:t>
            </a:r>
            <a:r>
              <a:rPr lang="en-US" sz="2000">
                <a:latin typeface="Consolas"/>
                <a:cs typeface="Segoe UI"/>
              </a:rPr>
              <a:t> ) } {}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A284D01-BF32-2321-C18C-DB51BEA4D4E8}"/>
              </a:ext>
            </a:extLst>
          </p:cNvPr>
          <p:cNvSpPr txBox="1"/>
          <p:nvPr/>
        </p:nvSpPr>
        <p:spPr>
          <a:xfrm>
            <a:off x="4010025" y="3867150"/>
            <a:ext cx="84677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/>
                <a:cs typeface="Segoe UI"/>
              </a:rPr>
              <a:t>    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Segoe UI"/>
              </a:rPr>
              <a:t>void</a:t>
            </a:r>
            <a:r>
              <a:rPr lang="en-US" sz="2000" dirty="0">
                <a:latin typeface="Consolas"/>
                <a:cs typeface="Segoe UI"/>
              </a:rPr>
              <a:t> </a:t>
            </a:r>
            <a:r>
              <a:rPr lang="en-US" sz="2000" dirty="0">
                <a:solidFill>
                  <a:srgbClr val="795E26"/>
                </a:solidFill>
                <a:latin typeface="Consolas"/>
                <a:cs typeface="Segoe UI"/>
              </a:rPr>
              <a:t>enable</a:t>
            </a:r>
            <a:r>
              <a:rPr lang="en-US" sz="2000" dirty="0">
                <a:latin typeface="Consolas"/>
                <a:cs typeface="Segoe UI"/>
              </a:rPr>
              <a:t>() { </a:t>
            </a:r>
            <a:r>
              <a:rPr lang="en-US" sz="2000" dirty="0">
                <a:solidFill>
                  <a:srgbClr val="001080"/>
                </a:solidFill>
                <a:latin typeface="Consolas"/>
                <a:cs typeface="Segoe UI"/>
              </a:rPr>
              <a:t>regs_</a:t>
            </a:r>
            <a:r>
              <a:rPr lang="en-US" sz="2000" dirty="0">
                <a:latin typeface="Consolas"/>
                <a:cs typeface="Segoe UI"/>
              </a:rPr>
              <a:t>.</a:t>
            </a:r>
            <a:r>
              <a:rPr lang="en-US" sz="2000" dirty="0">
                <a:solidFill>
                  <a:srgbClr val="001080"/>
                </a:solidFill>
                <a:latin typeface="Consolas"/>
                <a:cs typeface="Segoe UI"/>
              </a:rPr>
              <a:t>control_1</a:t>
            </a:r>
            <a:r>
              <a:rPr lang="en-US" sz="2000" dirty="0">
                <a:latin typeface="Consolas"/>
                <a:cs typeface="Segoe UI"/>
              </a:rPr>
              <a:t> |= ( </a:t>
            </a:r>
            <a:r>
              <a:rPr lang="en-US" sz="2000" dirty="0">
                <a:solidFill>
                  <a:srgbClr val="098658"/>
                </a:solidFill>
                <a:latin typeface="Consolas"/>
                <a:cs typeface="Segoe UI"/>
              </a:rPr>
              <a:t>1</a:t>
            </a:r>
            <a:r>
              <a:rPr lang="en-US" sz="2000" dirty="0">
                <a:latin typeface="Consolas"/>
                <a:cs typeface="Segoe UI"/>
              </a:rPr>
              <a:t> &lt;&lt; </a:t>
            </a:r>
            <a:r>
              <a:rPr lang="en-US" sz="2000" dirty="0">
                <a:solidFill>
                  <a:srgbClr val="098658"/>
                </a:solidFill>
                <a:latin typeface="Consolas"/>
                <a:cs typeface="Segoe UI"/>
              </a:rPr>
              <a:t>6</a:t>
            </a:r>
            <a:r>
              <a:rPr lang="en-US" sz="2000" dirty="0">
                <a:latin typeface="Consolas"/>
                <a:cs typeface="Segoe UI"/>
              </a:rPr>
              <a:t> ); }​</a:t>
            </a:r>
          </a:p>
        </p:txBody>
      </p:sp>
    </p:spTree>
    <p:extLst>
      <p:ext uri="{BB962C8B-B14F-4D97-AF65-F5344CB8AC3E}">
        <p14:creationId xmlns:p14="http://schemas.microsoft.com/office/powerpoint/2010/main" val="168053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000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sz="2000" b="1" dirty="0">
                <a:latin typeface="Palatino Linotype"/>
                <a:cs typeface="Calibri"/>
              </a:rPr>
              <a:t>    </a:t>
            </a:r>
            <a:endParaRPr lang="pl-PL" sz="2000" b="1">
              <a:latin typeface="Palatino Linotype"/>
              <a:ea typeface="+mn-lt"/>
              <a:cs typeface="+mn-lt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C5A300F-E80B-3C41-093C-BC3E926A38A1}"/>
              </a:ext>
            </a:extLst>
          </p:cNvPr>
          <p:cNvSpPr txBox="1"/>
          <p:nvPr/>
        </p:nvSpPr>
        <p:spPr>
          <a:xfrm>
            <a:off x="1190625" y="1390650"/>
            <a:ext cx="100965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spi_controller</a:t>
            </a:r>
            <a:r>
              <a:rPr lang="en-US" dirty="0">
                <a:latin typeface="Consolas"/>
              </a:rPr>
              <a:t> {</a:t>
            </a: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br>
              <a:rPr lang="en-US" dirty="0">
                <a:latin typeface="Consolas"/>
              </a:rPr>
            </a:br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};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B214286-5529-DD50-5D3A-894060409307}"/>
              </a:ext>
            </a:extLst>
          </p:cNvPr>
          <p:cNvSpPr txBox="1"/>
          <p:nvPr/>
        </p:nvSpPr>
        <p:spPr>
          <a:xfrm>
            <a:off x="1190625" y="1666875"/>
            <a:ext cx="48863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0000FF"/>
                </a:solidFill>
                <a:latin typeface="Consolas"/>
                <a:cs typeface="Segoe UI"/>
              </a:rPr>
              <a:t>struct</a:t>
            </a:r>
            <a:r>
              <a:rPr lang="en-US">
                <a:latin typeface="Consolas"/>
                <a:cs typeface="Segoe UI"/>
              </a:rPr>
              <a:t>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spi_registers</a:t>
            </a:r>
            <a:r>
              <a:rPr lang="en-US">
                <a:latin typeface="Consolas"/>
                <a:cs typeface="Segoe UI"/>
              </a:rPr>
              <a:t> {​</a:t>
            </a:r>
          </a:p>
          <a:p>
            <a:r>
              <a:rPr lang="en-US">
                <a:solidFill>
                  <a:srgbClr val="008000"/>
                </a:solidFill>
                <a:latin typeface="Consolas"/>
                <a:cs typeface="Segoe UI"/>
              </a:rPr>
              <a:t>        // ...​</a:t>
            </a:r>
          </a:p>
          <a:p>
            <a:r>
              <a:rPr lang="en-US">
                <a:latin typeface="Consolas"/>
                <a:cs typeface="Segoe UI"/>
              </a:rPr>
              <a:t>    };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58968A5D-0402-7E69-02DE-F8243EBADF0F}"/>
              </a:ext>
            </a:extLst>
          </p:cNvPr>
          <p:cNvSpPr txBox="1"/>
          <p:nvPr/>
        </p:nvSpPr>
        <p:spPr>
          <a:xfrm>
            <a:off x="1190625" y="2771775"/>
            <a:ext cx="6858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static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Segoe UI"/>
              </a:rPr>
              <a:t>constexpr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u32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0070C1"/>
                </a:solidFill>
                <a:latin typeface="Consolas"/>
                <a:cs typeface="Segoe UI"/>
              </a:rPr>
              <a:t>regs_offset</a:t>
            </a:r>
            <a:r>
              <a:rPr lang="en-US" dirty="0">
                <a:latin typeface="Consolas"/>
                <a:cs typeface="Segoe UI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/>
                <a:cs typeface="Segoe UI"/>
              </a:rPr>
              <a:t>0xAB'00</a:t>
            </a:r>
            <a:r>
              <a:rPr lang="en-US" dirty="0">
                <a:latin typeface="Consolas"/>
                <a:cs typeface="Segoe UI"/>
              </a:rPr>
              <a:t>;​</a:t>
            </a:r>
          </a:p>
          <a:p>
            <a:r>
              <a:rPr lang="en-US" dirty="0">
                <a:latin typeface="Consolas"/>
                <a:cs typeface="Segoe UI"/>
              </a:rPr>
              <a:t>​</a:t>
            </a:r>
            <a:br>
              <a:rPr lang="en-US" dirty="0">
                <a:latin typeface="Consolas"/>
                <a:cs typeface="Segoe UI"/>
              </a:rPr>
            </a:br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spi_registers</a:t>
            </a:r>
            <a:r>
              <a:rPr lang="en-US" dirty="0">
                <a:latin typeface="Consolas"/>
                <a:cs typeface="Segoe UI"/>
              </a:rPr>
              <a:t> &amp;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regs_</a:t>
            </a:r>
            <a:r>
              <a:rPr lang="en-US" dirty="0">
                <a:latin typeface="Consolas"/>
                <a:cs typeface="Segoe UI"/>
              </a:rPr>
              <a:t>;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3901F6F-BA99-8EC2-ADA5-21AAF20797E2}"/>
              </a:ext>
            </a:extLst>
          </p:cNvPr>
          <p:cNvSpPr txBox="1"/>
          <p:nvPr/>
        </p:nvSpPr>
        <p:spPr>
          <a:xfrm>
            <a:off x="1190625" y="3886200"/>
            <a:ext cx="999172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public:​</a:t>
            </a:r>
          </a:p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spi_controller</a:t>
            </a:r>
            <a:r>
              <a:rPr lang="en-US" dirty="0">
                <a:latin typeface="Consolas"/>
                <a:cs typeface="Segoe UI"/>
              </a:rPr>
              <a:t>() :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regs_</a:t>
            </a:r>
            <a:r>
              <a:rPr lang="en-US" dirty="0">
                <a:latin typeface="Consolas"/>
                <a:cs typeface="Segoe UI"/>
              </a:rPr>
              <a:t>{ *( 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spi_registers</a:t>
            </a:r>
            <a:r>
              <a:rPr lang="en-US" dirty="0">
                <a:latin typeface="Consolas"/>
                <a:cs typeface="Segoe UI"/>
              </a:rPr>
              <a:t> * )( </a:t>
            </a:r>
            <a:r>
              <a:rPr lang="en-US" dirty="0" err="1">
                <a:solidFill>
                  <a:srgbClr val="0070C1"/>
                </a:solidFill>
                <a:latin typeface="Consolas"/>
                <a:cs typeface="Segoe UI"/>
              </a:rPr>
              <a:t>regs_offset</a:t>
            </a:r>
            <a:r>
              <a:rPr lang="en-US" dirty="0">
                <a:latin typeface="Consolas"/>
                <a:cs typeface="Segoe UI"/>
              </a:rPr>
              <a:t> ) } {}​</a:t>
            </a:r>
          </a:p>
          <a:p>
            <a:r>
              <a:rPr lang="en-US" dirty="0">
                <a:latin typeface="Consolas"/>
                <a:cs typeface="Segoe UI"/>
              </a:rPr>
              <a:t>​</a:t>
            </a:r>
            <a:br>
              <a:rPr lang="en-US" dirty="0">
                <a:latin typeface="Consolas"/>
                <a:cs typeface="Segoe UI"/>
              </a:rPr>
            </a:br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void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795E26"/>
                </a:solidFill>
                <a:latin typeface="Consolas"/>
                <a:cs typeface="Segoe UI"/>
              </a:rPr>
              <a:t>enable</a:t>
            </a:r>
            <a:r>
              <a:rPr lang="en-US" dirty="0">
                <a:latin typeface="Consolas"/>
                <a:cs typeface="Segoe UI"/>
              </a:rPr>
              <a:t>() {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regs_</a:t>
            </a:r>
            <a:r>
              <a:rPr lang="en-US" dirty="0">
                <a:latin typeface="Consolas"/>
                <a:cs typeface="Segoe UI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control_1</a:t>
            </a:r>
            <a:r>
              <a:rPr lang="en-US" dirty="0">
                <a:latin typeface="Consolas"/>
                <a:cs typeface="Segoe UI"/>
              </a:rPr>
              <a:t> |= ( </a:t>
            </a:r>
            <a:r>
              <a:rPr lang="en-US" dirty="0">
                <a:solidFill>
                  <a:srgbClr val="098658"/>
                </a:solidFill>
                <a:latin typeface="Consolas"/>
                <a:cs typeface="Segoe UI"/>
              </a:rPr>
              <a:t>1</a:t>
            </a:r>
            <a:r>
              <a:rPr lang="en-US" dirty="0">
                <a:latin typeface="Consolas"/>
                <a:cs typeface="Segoe UI"/>
              </a:rPr>
              <a:t> &lt;&lt; </a:t>
            </a:r>
            <a:r>
              <a:rPr lang="en-US" dirty="0">
                <a:solidFill>
                  <a:srgbClr val="098658"/>
                </a:solidFill>
                <a:latin typeface="Consolas"/>
                <a:cs typeface="Segoe UI"/>
              </a:rPr>
              <a:t>6</a:t>
            </a:r>
            <a:r>
              <a:rPr lang="en-US" dirty="0">
                <a:latin typeface="Consolas"/>
                <a:cs typeface="Segoe UI"/>
              </a:rPr>
              <a:t> ); }​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  <a:cs typeface="Segoe UI"/>
              </a:rPr>
              <a:t>    // ...</a:t>
            </a:r>
          </a:p>
        </p:txBody>
      </p:sp>
    </p:spTree>
    <p:extLst>
      <p:ext uri="{BB962C8B-B14F-4D97-AF65-F5344CB8AC3E}">
        <p14:creationId xmlns:p14="http://schemas.microsoft.com/office/powerpoint/2010/main" val="418302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000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sz="2000" b="1" dirty="0">
                <a:latin typeface="Palatino Linotype"/>
                <a:cs typeface="Calibri"/>
              </a:rPr>
              <a:t>    </a:t>
            </a:r>
            <a:endParaRPr lang="pl-PL" sz="2000" b="1">
              <a:latin typeface="Palatino Linotype"/>
              <a:ea typeface="+mn-lt"/>
              <a:cs typeface="+mn-lt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3E1A1E6-4877-52EB-F988-27A2E0C64855}"/>
              </a:ext>
            </a:extLst>
          </p:cNvPr>
          <p:cNvSpPr txBox="1"/>
          <p:nvPr/>
        </p:nvSpPr>
        <p:spPr>
          <a:xfrm>
            <a:off x="704850" y="942975"/>
            <a:ext cx="1112520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spi_controller</a:t>
            </a:r>
            <a:r>
              <a:rPr lang="en-US" dirty="0">
                <a:latin typeface="Consolas"/>
              </a:rPr>
              <a:t> {</a:t>
            </a: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br>
              <a:rPr lang="en-US" dirty="0">
                <a:latin typeface="Consolas"/>
              </a:rPr>
            </a:br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};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6523E1E-9193-A1FE-F262-9C72D2A2F85D}"/>
              </a:ext>
            </a:extLst>
          </p:cNvPr>
          <p:cNvSpPr txBox="1"/>
          <p:nvPr/>
        </p:nvSpPr>
        <p:spPr>
          <a:xfrm>
            <a:off x="704850" y="1219200"/>
            <a:ext cx="500062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struct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spi_registers</a:t>
            </a:r>
            <a:r>
              <a:rPr lang="en-US" dirty="0">
                <a:latin typeface="Consolas"/>
                <a:cs typeface="Segoe UI"/>
              </a:rPr>
              <a:t> {​</a:t>
            </a:r>
          </a:p>
          <a:p>
            <a:r>
              <a:rPr lang="en-US" dirty="0">
                <a:latin typeface="Consolas"/>
                <a:cs typeface="Segoe UI"/>
              </a:rPr>
              <a:t>        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dev_reg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control_1</a:t>
            </a:r>
            <a:r>
              <a:rPr lang="en-US" dirty="0">
                <a:solidFill>
                  <a:srgbClr val="000000"/>
                </a:solidFill>
                <a:latin typeface="Consolas"/>
                <a:cs typeface="Segoe UI"/>
              </a:rPr>
              <a:t>{ </a:t>
            </a:r>
            <a:r>
              <a:rPr lang="en-US" dirty="0">
                <a:solidFill>
                  <a:srgbClr val="098658"/>
                </a:solidFill>
                <a:latin typeface="Consolas"/>
                <a:cs typeface="Segoe UI"/>
              </a:rPr>
              <a:t>0x0040 </a:t>
            </a:r>
            <a:r>
              <a:rPr lang="en-US" dirty="0">
                <a:latin typeface="Consolas"/>
                <a:cs typeface="Segoe UI"/>
              </a:rPr>
              <a:t>};​</a:t>
            </a:r>
          </a:p>
          <a:p>
            <a:r>
              <a:rPr lang="en-US" dirty="0">
                <a:latin typeface="Consolas"/>
                <a:cs typeface="Segoe UI"/>
              </a:rPr>
              <a:t>        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dev_reg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control_2</a:t>
            </a:r>
            <a:r>
              <a:rPr lang="en-US" dirty="0">
                <a:solidFill>
                  <a:srgbClr val="000000"/>
                </a:solidFill>
                <a:latin typeface="Consolas"/>
                <a:cs typeface="Segoe UI"/>
              </a:rPr>
              <a:t>{ </a:t>
            </a:r>
            <a:r>
              <a:rPr lang="en-US" dirty="0">
                <a:solidFill>
                  <a:srgbClr val="098658"/>
                </a:solidFill>
                <a:latin typeface="Consolas"/>
                <a:cs typeface="Segoe UI"/>
              </a:rPr>
              <a:t>0x0A0B </a:t>
            </a:r>
            <a:r>
              <a:rPr lang="en-US" dirty="0">
                <a:latin typeface="Consolas"/>
                <a:cs typeface="Segoe UI"/>
              </a:rPr>
              <a:t>};​</a:t>
            </a:r>
          </a:p>
          <a:p>
            <a:r>
              <a:rPr lang="en-US" dirty="0">
                <a:latin typeface="Consolas"/>
                <a:cs typeface="Segoe UI"/>
              </a:rPr>
              <a:t>        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dev_reg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const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70C1"/>
                </a:solidFill>
                <a:latin typeface="Consolas"/>
                <a:cs typeface="Segoe UI"/>
              </a:rPr>
              <a:t>status</a:t>
            </a:r>
            <a:r>
              <a:rPr lang="en-US" dirty="0">
                <a:latin typeface="Consolas"/>
                <a:cs typeface="Segoe UI"/>
              </a:rPr>
              <a:t>{};​</a:t>
            </a:r>
          </a:p>
          <a:p>
            <a:r>
              <a:rPr lang="en-US" dirty="0">
                <a:latin typeface="Consolas"/>
                <a:cs typeface="Segoe UI"/>
              </a:rPr>
              <a:t>        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dev_reg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/>
                <a:cs typeface="Segoe UI"/>
              </a:rPr>
              <a:t>data_reg</a:t>
            </a:r>
            <a:r>
              <a:rPr lang="en-US" dirty="0">
                <a:latin typeface="Consolas"/>
                <a:cs typeface="Segoe UI"/>
              </a:rPr>
              <a:t>{};​</a:t>
            </a:r>
          </a:p>
          <a:p>
            <a:r>
              <a:rPr lang="en-US" dirty="0">
                <a:solidFill>
                  <a:srgbClr val="008000"/>
                </a:solidFill>
                <a:latin typeface="Consolas"/>
                <a:cs typeface="Segoe UI"/>
              </a:rPr>
              <a:t>        // ...​</a:t>
            </a:r>
          </a:p>
          <a:p>
            <a:r>
              <a:rPr lang="en-US" dirty="0">
                <a:latin typeface="Consolas"/>
                <a:cs typeface="Segoe UI"/>
              </a:rPr>
              <a:t>    };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77F0532-D479-A74B-3305-55D5FC456461}"/>
              </a:ext>
            </a:extLst>
          </p:cNvPr>
          <p:cNvSpPr txBox="1"/>
          <p:nvPr/>
        </p:nvSpPr>
        <p:spPr>
          <a:xfrm>
            <a:off x="704850" y="3429000"/>
            <a:ext cx="6477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0000FF"/>
                </a:solidFill>
                <a:latin typeface="Consolas"/>
                <a:cs typeface="Segoe UI"/>
              </a:rPr>
              <a:t>static</a:t>
            </a:r>
            <a:r>
              <a:rPr lang="en-US">
                <a:latin typeface="Consolas"/>
                <a:cs typeface="Segoe UI"/>
              </a:rPr>
              <a:t> </a:t>
            </a:r>
            <a:r>
              <a:rPr lang="en-US">
                <a:solidFill>
                  <a:srgbClr val="0000FF"/>
                </a:solidFill>
                <a:latin typeface="Consolas"/>
                <a:cs typeface="Segoe UI"/>
              </a:rPr>
              <a:t>constexpr</a:t>
            </a:r>
            <a:r>
              <a:rPr lang="en-US">
                <a:latin typeface="Consolas"/>
                <a:cs typeface="Segoe UI"/>
              </a:rPr>
              <a:t>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u32</a:t>
            </a:r>
            <a:r>
              <a:rPr lang="en-US">
                <a:latin typeface="Consolas"/>
                <a:cs typeface="Segoe UI"/>
              </a:rPr>
              <a:t> </a:t>
            </a:r>
            <a:r>
              <a:rPr lang="en-US">
                <a:solidFill>
                  <a:srgbClr val="0070C1"/>
                </a:solidFill>
                <a:latin typeface="Consolas"/>
                <a:cs typeface="Segoe UI"/>
              </a:rPr>
              <a:t>regs_offset</a:t>
            </a:r>
            <a:r>
              <a:rPr lang="en-US">
                <a:latin typeface="Consolas"/>
                <a:cs typeface="Segoe UI"/>
              </a:rPr>
              <a:t> = </a:t>
            </a:r>
            <a:r>
              <a:rPr lang="en-US">
                <a:solidFill>
                  <a:srgbClr val="098658"/>
                </a:solidFill>
                <a:latin typeface="Consolas"/>
                <a:cs typeface="Segoe UI"/>
              </a:rPr>
              <a:t>0xAB'00</a:t>
            </a:r>
            <a:r>
              <a:rPr lang="en-US">
                <a:latin typeface="Consolas"/>
                <a:cs typeface="Segoe UI"/>
              </a:rPr>
              <a:t>;​</a:t>
            </a:r>
          </a:p>
          <a:p>
            <a:r>
              <a:rPr lang="en-US">
                <a:latin typeface="Consolas"/>
                <a:cs typeface="Segoe UI"/>
              </a:rPr>
              <a:t>​</a:t>
            </a:r>
            <a:br>
              <a:rPr lang="en-US">
                <a:latin typeface="Consolas"/>
                <a:cs typeface="Segoe UI"/>
              </a:rPr>
            </a:br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spi_registers</a:t>
            </a:r>
            <a:r>
              <a:rPr lang="en-US">
                <a:latin typeface="Consolas"/>
                <a:cs typeface="Segoe UI"/>
              </a:rPr>
              <a:t> &amp; </a:t>
            </a:r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regs_</a:t>
            </a:r>
            <a:r>
              <a:rPr lang="en-US">
                <a:latin typeface="Consolas"/>
                <a:cs typeface="Segoe UI"/>
              </a:rPr>
              <a:t>;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073D1D5-219B-C35A-543F-2EEA506255F7}"/>
              </a:ext>
            </a:extLst>
          </p:cNvPr>
          <p:cNvSpPr txBox="1"/>
          <p:nvPr/>
        </p:nvSpPr>
        <p:spPr>
          <a:xfrm>
            <a:off x="704850" y="5381625"/>
            <a:ext cx="72580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0000FF"/>
                </a:solidFill>
                <a:latin typeface="Consolas"/>
                <a:cs typeface="Segoe UI"/>
              </a:rPr>
              <a:t>void</a:t>
            </a:r>
            <a:r>
              <a:rPr lang="en-US">
                <a:latin typeface="Consolas"/>
                <a:cs typeface="Segoe UI"/>
              </a:rPr>
              <a:t>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enable</a:t>
            </a:r>
            <a:r>
              <a:rPr lang="en-US">
                <a:latin typeface="Consolas"/>
                <a:cs typeface="Segoe UI"/>
              </a:rPr>
              <a:t>() { </a:t>
            </a:r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regs_</a:t>
            </a:r>
            <a:r>
              <a:rPr lang="en-US">
                <a:latin typeface="Consolas"/>
                <a:cs typeface="Segoe UI"/>
              </a:rPr>
              <a:t>.</a:t>
            </a:r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control_1</a:t>
            </a:r>
            <a:r>
              <a:rPr lang="en-US">
                <a:latin typeface="Consolas"/>
                <a:cs typeface="Segoe UI"/>
              </a:rPr>
              <a:t> |= ( </a:t>
            </a:r>
            <a:r>
              <a:rPr lang="en-US">
                <a:solidFill>
                  <a:srgbClr val="098658"/>
                </a:solidFill>
                <a:latin typeface="Consolas"/>
                <a:cs typeface="Segoe UI"/>
              </a:rPr>
              <a:t>1</a:t>
            </a:r>
            <a:r>
              <a:rPr lang="en-US">
                <a:latin typeface="Consolas"/>
                <a:cs typeface="Segoe UI"/>
              </a:rPr>
              <a:t> &lt;&lt; </a:t>
            </a:r>
            <a:r>
              <a:rPr lang="en-US">
                <a:solidFill>
                  <a:srgbClr val="098658"/>
                </a:solidFill>
                <a:latin typeface="Consolas"/>
                <a:cs typeface="Segoe UI"/>
              </a:rPr>
              <a:t>6</a:t>
            </a:r>
            <a:r>
              <a:rPr lang="en-US">
                <a:latin typeface="Consolas"/>
                <a:cs typeface="Segoe UI"/>
              </a:rPr>
              <a:t> ); }​</a:t>
            </a:r>
          </a:p>
          <a:p>
            <a:r>
              <a:rPr lang="en-US">
                <a:solidFill>
                  <a:srgbClr val="008000"/>
                </a:solidFill>
                <a:latin typeface="Consolas"/>
                <a:cs typeface="Segoe UI"/>
              </a:rPr>
              <a:t>    // ...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0265AD9-3428-9482-3156-96F39146B4F8}"/>
              </a:ext>
            </a:extLst>
          </p:cNvPr>
          <p:cNvSpPr txBox="1"/>
          <p:nvPr/>
        </p:nvSpPr>
        <p:spPr>
          <a:xfrm>
            <a:off x="704850" y="4529048"/>
            <a:ext cx="104584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  <a:cs typeface="Segoe UI"/>
              </a:rPr>
              <a:t>public:​</a:t>
            </a:r>
          </a:p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spi_controller</a:t>
            </a:r>
            <a:r>
              <a:rPr lang="en-US">
                <a:latin typeface="Consolas"/>
                <a:cs typeface="Segoe UI"/>
              </a:rPr>
              <a:t>() : </a:t>
            </a:r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regs_</a:t>
            </a:r>
            <a:r>
              <a:rPr lang="en-US">
                <a:latin typeface="Consolas"/>
                <a:cs typeface="Segoe UI"/>
              </a:rPr>
              <a:t>{ *new( ( </a:t>
            </a:r>
            <a:r>
              <a:rPr lang="en-US">
                <a:solidFill>
                  <a:srgbClr val="0000FF"/>
                </a:solidFill>
                <a:latin typeface="Consolas"/>
                <a:cs typeface="Segoe UI"/>
              </a:rPr>
              <a:t>void</a:t>
            </a:r>
            <a:r>
              <a:rPr lang="en-US">
                <a:latin typeface="Consolas"/>
                <a:cs typeface="Segoe UI"/>
              </a:rPr>
              <a:t> * )</a:t>
            </a:r>
            <a:r>
              <a:rPr lang="en-US">
                <a:solidFill>
                  <a:srgbClr val="0070C1"/>
                </a:solidFill>
                <a:latin typeface="Consolas"/>
                <a:cs typeface="Segoe UI"/>
              </a:rPr>
              <a:t>regs_offset</a:t>
            </a:r>
            <a:r>
              <a:rPr lang="en-US">
                <a:latin typeface="Consolas"/>
                <a:cs typeface="Segoe UI"/>
              </a:rPr>
              <a:t> )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spi_registers</a:t>
            </a:r>
            <a:r>
              <a:rPr lang="en-US">
                <a:latin typeface="Consolas"/>
                <a:cs typeface="Segoe UI"/>
              </a:rPr>
              <a:t> } {}</a:t>
            </a:r>
          </a:p>
        </p:txBody>
      </p:sp>
    </p:spTree>
    <p:extLst>
      <p:ext uri="{BB962C8B-B14F-4D97-AF65-F5344CB8AC3E}">
        <p14:creationId xmlns:p14="http://schemas.microsoft.com/office/powerpoint/2010/main" val="358866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8CB1BF5-B556-D354-90F4-55B65BE55AC5}"/>
              </a:ext>
            </a:extLst>
          </p:cNvPr>
          <p:cNvSpPr txBox="1"/>
          <p:nvPr/>
        </p:nvSpPr>
        <p:spPr>
          <a:xfrm>
            <a:off x="3195638" y="3076575"/>
            <a:ext cx="580072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 dirty="0">
                <a:latin typeface="Palatino Linotype"/>
                <a:cs typeface="Calibri"/>
              </a:rPr>
              <a:t>Destruktor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95995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ea typeface="+mn-lt"/>
              <a:cs typeface="+mn-lt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36177ADA-87E5-CD0A-272B-68F6E582C60D}"/>
              </a:ext>
            </a:extLst>
          </p:cNvPr>
          <p:cNvSpPr txBox="1"/>
          <p:nvPr/>
        </p:nvSpPr>
        <p:spPr>
          <a:xfrm>
            <a:off x="933450" y="962025"/>
            <a:ext cx="4505325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upgrade_fw</a:t>
            </a:r>
            <a:r>
              <a:rPr lang="en-US" dirty="0">
                <a:latin typeface="Consolas"/>
              </a:rPr>
              <a:t>()</a:t>
            </a:r>
          </a:p>
          <a:p>
            <a:r>
              <a:rPr lang="en-US" dirty="0">
                <a:latin typeface="Consolas"/>
              </a:rPr>
              <a:t>{</a:t>
            </a:r>
          </a:p>
          <a:p>
            <a:endParaRPr lang="en-US" dirty="0">
              <a:latin typeface="Consolas"/>
            </a:endParaRPr>
          </a:p>
          <a:p>
            <a:br>
              <a:rPr lang="en-US" dirty="0">
                <a:latin typeface="Consolas"/>
              </a:rPr>
            </a:br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}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652D644-B1AF-D468-D8BA-F2C04F521971}"/>
              </a:ext>
            </a:extLst>
          </p:cNvPr>
          <p:cNvSpPr txBox="1"/>
          <p:nvPr/>
        </p:nvSpPr>
        <p:spPr>
          <a:xfrm>
            <a:off x="933450" y="4838700"/>
            <a:ext cx="40862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if</a:t>
            </a:r>
            <a:r>
              <a:rPr lang="en-US">
                <a:latin typeface="Consolas"/>
                <a:cs typeface="Segoe UI"/>
              </a:rPr>
              <a:t> (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swap_fw</a:t>
            </a:r>
            <a:r>
              <a:rPr lang="en-US">
                <a:latin typeface="Consolas"/>
                <a:cs typeface="Segoe UI"/>
              </a:rPr>
              <a:t>() &lt; </a:t>
            </a:r>
            <a:r>
              <a:rPr lang="en-US">
                <a:solidFill>
                  <a:srgbClr val="098658"/>
                </a:solidFill>
                <a:latin typeface="Consolas"/>
                <a:cs typeface="Segoe UI"/>
              </a:rPr>
              <a:t>0</a:t>
            </a:r>
            <a:r>
              <a:rPr lang="en-US">
                <a:latin typeface="Consolas"/>
                <a:cs typeface="Segoe UI"/>
              </a:rPr>
              <a:t> ) {​</a:t>
            </a:r>
          </a:p>
          <a:p>
            <a:r>
              <a:rPr lang="en-US">
                <a:latin typeface="Consolas"/>
                <a:cs typeface="Segoe UI"/>
              </a:rPr>
              <a:t>       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turn_off_led</a:t>
            </a:r>
            <a:r>
              <a:rPr lang="en-US">
                <a:latin typeface="Consolas"/>
                <a:cs typeface="Segoe UI"/>
              </a:rPr>
              <a:t>();​</a:t>
            </a:r>
          </a:p>
          <a:p>
            <a:r>
              <a:rPr lang="en-US">
                <a:latin typeface="Consolas"/>
                <a:cs typeface="Segoe UI"/>
              </a:rPr>
              <a:t>       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>
                <a:latin typeface="Consolas"/>
                <a:cs typeface="Segoe UI"/>
              </a:rPr>
              <a:t>;​</a:t>
            </a:r>
          </a:p>
          <a:p>
            <a:r>
              <a:rPr lang="en-US">
                <a:latin typeface="Consolas"/>
                <a:cs typeface="Segoe UI"/>
              </a:rPr>
              <a:t>    }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4FBF81C-7623-3AD2-D161-32F540B54839}"/>
              </a:ext>
            </a:extLst>
          </p:cNvPr>
          <p:cNvSpPr txBox="1"/>
          <p:nvPr/>
        </p:nvSpPr>
        <p:spPr>
          <a:xfrm>
            <a:off x="933450" y="3467100"/>
            <a:ext cx="43529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if</a:t>
            </a:r>
            <a:r>
              <a:rPr lang="en-US">
                <a:latin typeface="Consolas"/>
                <a:cs typeface="Segoe UI"/>
              </a:rPr>
              <a:t> (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decompress_fw</a:t>
            </a:r>
            <a:r>
              <a:rPr lang="en-US">
                <a:latin typeface="Consolas"/>
                <a:cs typeface="Segoe UI"/>
              </a:rPr>
              <a:t>() &lt; </a:t>
            </a:r>
            <a:r>
              <a:rPr lang="en-US">
                <a:solidFill>
                  <a:srgbClr val="098658"/>
                </a:solidFill>
                <a:latin typeface="Consolas"/>
                <a:cs typeface="Segoe UI"/>
              </a:rPr>
              <a:t>0</a:t>
            </a:r>
            <a:r>
              <a:rPr lang="en-US">
                <a:latin typeface="Consolas"/>
                <a:cs typeface="Segoe UI"/>
              </a:rPr>
              <a:t> ) {​</a:t>
            </a:r>
          </a:p>
          <a:p>
            <a:r>
              <a:rPr lang="en-US">
                <a:latin typeface="Consolas"/>
                <a:cs typeface="Segoe UI"/>
              </a:rPr>
              <a:t>       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turn_off_led</a:t>
            </a:r>
            <a:r>
              <a:rPr lang="en-US">
                <a:latin typeface="Consolas"/>
                <a:cs typeface="Segoe UI"/>
              </a:rPr>
              <a:t>();​</a:t>
            </a:r>
          </a:p>
          <a:p>
            <a:r>
              <a:rPr lang="en-US">
                <a:latin typeface="Consolas"/>
                <a:cs typeface="Segoe UI"/>
              </a:rPr>
              <a:t>       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>
                <a:latin typeface="Consolas"/>
                <a:cs typeface="Segoe UI"/>
              </a:rPr>
              <a:t>;​</a:t>
            </a:r>
          </a:p>
          <a:p>
            <a:r>
              <a:rPr lang="en-US">
                <a:latin typeface="Consolas"/>
                <a:cs typeface="Segoe UI"/>
              </a:rPr>
              <a:t>    }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EEB1FBA-C6C8-B41F-3E5D-FFCC31190595}"/>
              </a:ext>
            </a:extLst>
          </p:cNvPr>
          <p:cNvSpPr txBox="1"/>
          <p:nvPr/>
        </p:nvSpPr>
        <p:spPr>
          <a:xfrm>
            <a:off x="933450" y="2076450"/>
            <a:ext cx="4648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if</a:t>
            </a:r>
            <a:r>
              <a:rPr lang="en-US">
                <a:latin typeface="Consolas"/>
                <a:cs typeface="Segoe UI"/>
              </a:rPr>
              <a:t> (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download_fw</a:t>
            </a:r>
            <a:r>
              <a:rPr lang="en-US">
                <a:latin typeface="Consolas"/>
                <a:cs typeface="Segoe UI"/>
              </a:rPr>
              <a:t>() &lt; </a:t>
            </a:r>
            <a:r>
              <a:rPr lang="en-US">
                <a:solidFill>
                  <a:srgbClr val="098658"/>
                </a:solidFill>
                <a:latin typeface="Consolas"/>
                <a:cs typeface="Segoe UI"/>
              </a:rPr>
              <a:t>0</a:t>
            </a:r>
            <a:r>
              <a:rPr lang="en-US">
                <a:latin typeface="Consolas"/>
                <a:cs typeface="Segoe UI"/>
              </a:rPr>
              <a:t> ) {​</a:t>
            </a:r>
          </a:p>
          <a:p>
            <a:r>
              <a:rPr lang="en-US">
                <a:latin typeface="Consolas"/>
                <a:cs typeface="Segoe UI"/>
              </a:rPr>
              <a:t>       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turn_off_led</a:t>
            </a:r>
            <a:r>
              <a:rPr lang="en-US">
                <a:latin typeface="Consolas"/>
                <a:cs typeface="Segoe UI"/>
              </a:rPr>
              <a:t>();​</a:t>
            </a:r>
          </a:p>
          <a:p>
            <a:r>
              <a:rPr lang="en-US">
                <a:latin typeface="Consolas"/>
                <a:cs typeface="Segoe UI"/>
              </a:rPr>
              <a:t>       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>
                <a:latin typeface="Consolas"/>
                <a:cs typeface="Segoe UI"/>
              </a:rPr>
              <a:t>;​</a:t>
            </a:r>
          </a:p>
          <a:p>
            <a:r>
              <a:rPr lang="en-US">
                <a:latin typeface="Consolas"/>
                <a:cs typeface="Segoe UI"/>
              </a:rPr>
              <a:t>    }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726160B-BF6C-7686-D753-15FB16E5DF60}"/>
              </a:ext>
            </a:extLst>
          </p:cNvPr>
          <p:cNvSpPr txBox="1"/>
          <p:nvPr/>
        </p:nvSpPr>
        <p:spPr>
          <a:xfrm>
            <a:off x="933450" y="1514475"/>
            <a:ext cx="3276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   </a:t>
            </a:r>
            <a:r>
              <a:rPr lang="en-US">
                <a:solidFill>
                  <a:srgbClr val="795E26"/>
                </a:solidFill>
                <a:latin typeface="Consolas"/>
              </a:rPr>
              <a:t>blink_custom_led</a:t>
            </a:r>
            <a:r>
              <a:rPr lang="en-US">
                <a:latin typeface="Consolas"/>
              </a:rPr>
              <a:t>();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014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 dirty="0">
                <a:latin typeface="Palatino Linotype"/>
                <a:cs typeface="Calibri"/>
              </a:rPr>
              <a:t>    Wyjątki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83E9173D-1FE0-B32F-38F7-7CD5DCF3AD6B}"/>
              </a:ext>
            </a:extLst>
          </p:cNvPr>
          <p:cNvSpPr txBox="1"/>
          <p:nvPr/>
        </p:nvSpPr>
        <p:spPr>
          <a:xfrm>
            <a:off x="6067425" y="4962525"/>
            <a:ext cx="35242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C0D0E"/>
                </a:solidFill>
                <a:latin typeface="Consolas"/>
              </a:rPr>
              <a:t>-</a:t>
            </a:r>
            <a:r>
              <a:rPr lang="en-US" sz="2800" err="1">
                <a:solidFill>
                  <a:srgbClr val="0C0D0E"/>
                </a:solidFill>
                <a:latin typeface="Consolas"/>
              </a:rPr>
              <a:t>fno</a:t>
            </a:r>
            <a:r>
              <a:rPr lang="en-US" sz="2800" dirty="0">
                <a:solidFill>
                  <a:srgbClr val="0C0D0E"/>
                </a:solidFill>
                <a:latin typeface="Consolas"/>
              </a:rPr>
              <a:t>-exceptions</a:t>
            </a:r>
            <a:endParaRPr lang="en-US" sz="2800">
              <a:latin typeface="Consolas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B690B8F-954B-0C73-78C4-90BFCB89FF81}"/>
              </a:ext>
            </a:extLst>
          </p:cNvPr>
          <p:cNvSpPr txBox="1"/>
          <p:nvPr/>
        </p:nvSpPr>
        <p:spPr>
          <a:xfrm>
            <a:off x="628650" y="1047750"/>
            <a:ext cx="44386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/>
              </a:rPr>
              <a:t>try</a:t>
            </a:r>
            <a:r>
              <a:rPr lang="en-US" dirty="0">
                <a:latin typeface="Consolas"/>
              </a:rPr>
              <a:t> {</a:t>
            </a: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}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DBA88B8-18FD-322E-1FE1-F5C0428D239B}"/>
              </a:ext>
            </a:extLst>
          </p:cNvPr>
          <p:cNvSpPr txBox="1"/>
          <p:nvPr/>
        </p:nvSpPr>
        <p:spPr>
          <a:xfrm>
            <a:off x="6067425" y="5648325"/>
            <a:ext cx="38766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0C0D0E"/>
                </a:solidFill>
                <a:latin typeface="Consolas"/>
              </a:rPr>
              <a:t>-</a:t>
            </a:r>
            <a:r>
              <a:rPr lang="en-US" sz="2800" dirty="0" err="1">
                <a:solidFill>
                  <a:srgbClr val="0C0D0E"/>
                </a:solidFill>
                <a:latin typeface="Consolas"/>
              </a:rPr>
              <a:t>fno</a:t>
            </a:r>
            <a:r>
              <a:rPr lang="en-US" sz="2800" dirty="0">
                <a:solidFill>
                  <a:srgbClr val="0C0D0E"/>
                </a:solidFill>
                <a:latin typeface="Consolas"/>
              </a:rPr>
              <a:t>-unwind-tables</a:t>
            </a:r>
            <a:endParaRPr lang="en-US" sz="2800">
              <a:latin typeface="Consolas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BCBDBB09-D00D-E164-C31B-DFAFEF7B42E7}"/>
              </a:ext>
            </a:extLst>
          </p:cNvPr>
          <p:cNvSpPr txBox="1"/>
          <p:nvPr/>
        </p:nvSpPr>
        <p:spPr>
          <a:xfrm>
            <a:off x="6677024" y="3838575"/>
            <a:ext cx="35242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solidFill>
                <a:srgbClr val="0C0D0E"/>
              </a:solidFill>
              <a:latin typeface="Palatino Linotype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19D6DC0-E3CC-543C-0923-9E9AEE98E674}"/>
              </a:ext>
            </a:extLst>
          </p:cNvPr>
          <p:cNvSpPr txBox="1"/>
          <p:nvPr/>
        </p:nvSpPr>
        <p:spPr>
          <a:xfrm>
            <a:off x="6305550" y="904875"/>
            <a:ext cx="53244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latin typeface="Consolas"/>
              </a:rPr>
              <a:t> </a:t>
            </a:r>
            <a:r>
              <a:rPr lang="en-US" sz="1600" err="1">
                <a:solidFill>
                  <a:srgbClr val="795E26"/>
                </a:solidFill>
                <a:latin typeface="Consolas"/>
              </a:rPr>
              <a:t>download_fw</a:t>
            </a:r>
            <a:r>
              <a:rPr lang="en-US" sz="1600" dirty="0">
                <a:latin typeface="Consolas"/>
              </a:rPr>
              <a:t>() {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    // ...</a:t>
            </a:r>
          </a:p>
          <a:p>
            <a:r>
              <a:rPr lang="en-US" sz="1600" dirty="0">
                <a:latin typeface="Consolas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/>
              </a:rPr>
              <a:t>throw</a:t>
            </a:r>
            <a:r>
              <a:rPr lang="en-US" sz="1600" dirty="0">
                <a:latin typeface="Consolas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"error while downloading </a:t>
            </a:r>
            <a:r>
              <a:rPr lang="en-US" sz="1600" err="1">
                <a:solidFill>
                  <a:srgbClr val="A31515"/>
                </a:solidFill>
                <a:latin typeface="Consolas"/>
              </a:rPr>
              <a:t>fw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latin typeface="Consolas"/>
              </a:rPr>
              <a:t>;</a:t>
            </a:r>
          </a:p>
          <a:p>
            <a:r>
              <a:rPr lang="en-US" sz="1600" dirty="0">
                <a:latin typeface="Consolas"/>
              </a:rPr>
              <a:t>}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CAE973B-544C-2AE2-60ED-621355387E4B}"/>
              </a:ext>
            </a:extLst>
          </p:cNvPr>
          <p:cNvSpPr txBox="1"/>
          <p:nvPr/>
        </p:nvSpPr>
        <p:spPr>
          <a:xfrm>
            <a:off x="6305550" y="3371850"/>
            <a:ext cx="49053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/>
                <a:cs typeface="Segoe UI"/>
              </a:rPr>
              <a:t>void</a:t>
            </a:r>
            <a:r>
              <a:rPr lang="en-US" sz="1600">
                <a:latin typeface="Consolas"/>
                <a:cs typeface="Segoe UI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/>
                <a:cs typeface="Segoe UI"/>
              </a:rPr>
              <a:t>swap_fw</a:t>
            </a:r>
            <a:r>
              <a:rPr lang="en-US" sz="1600">
                <a:latin typeface="Consolas"/>
                <a:cs typeface="Segoe UI"/>
              </a:rPr>
              <a:t>() {​</a:t>
            </a:r>
          </a:p>
          <a:p>
            <a:r>
              <a:rPr lang="en-US" sz="1600">
                <a:solidFill>
                  <a:srgbClr val="008000"/>
                </a:solidFill>
                <a:latin typeface="Consolas"/>
                <a:cs typeface="Segoe UI"/>
              </a:rPr>
              <a:t>    // ...​</a:t>
            </a:r>
          </a:p>
          <a:p>
            <a:r>
              <a:rPr lang="en-US" sz="1600">
                <a:latin typeface="Consolas"/>
                <a:cs typeface="Segoe UI"/>
              </a:rPr>
              <a:t>    </a:t>
            </a:r>
            <a:r>
              <a:rPr lang="en-US" sz="1600">
                <a:solidFill>
                  <a:srgbClr val="AF00DB"/>
                </a:solidFill>
                <a:latin typeface="Consolas"/>
                <a:cs typeface="Segoe UI"/>
              </a:rPr>
              <a:t>throw</a:t>
            </a:r>
            <a:r>
              <a:rPr lang="en-US" sz="1600">
                <a:latin typeface="Consolas"/>
                <a:cs typeface="Segoe UI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/>
                <a:cs typeface="Segoe UI"/>
              </a:rPr>
              <a:t>"error while swapping fw"</a:t>
            </a:r>
            <a:r>
              <a:rPr lang="en-US" sz="1600">
                <a:latin typeface="Consolas"/>
                <a:cs typeface="Segoe UI"/>
              </a:rPr>
              <a:t>;​</a:t>
            </a:r>
          </a:p>
          <a:p>
            <a:r>
              <a:rPr lang="en-US" sz="1600">
                <a:latin typeface="Consolas"/>
                <a:cs typeface="Segoe UI"/>
              </a:rPr>
              <a:t>}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C447EF58-7083-6D3F-CD4E-AE9A0690BA0E}"/>
              </a:ext>
            </a:extLst>
          </p:cNvPr>
          <p:cNvSpPr txBox="1"/>
          <p:nvPr/>
        </p:nvSpPr>
        <p:spPr>
          <a:xfrm>
            <a:off x="6305550" y="2133600"/>
            <a:ext cx="51149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onsolas"/>
                <a:cs typeface="Segoe UI"/>
              </a:rPr>
              <a:t>void</a:t>
            </a:r>
            <a:r>
              <a:rPr lang="en-US" sz="1600">
                <a:latin typeface="Consolas"/>
                <a:cs typeface="Segoe UI"/>
              </a:rPr>
              <a:t> </a:t>
            </a:r>
            <a:r>
              <a:rPr lang="en-US" sz="1600">
                <a:solidFill>
                  <a:srgbClr val="795E26"/>
                </a:solidFill>
                <a:latin typeface="Consolas"/>
                <a:cs typeface="Segoe UI"/>
              </a:rPr>
              <a:t>decompress_fw</a:t>
            </a:r>
            <a:r>
              <a:rPr lang="en-US" sz="1600">
                <a:latin typeface="Consolas"/>
                <a:cs typeface="Segoe UI"/>
              </a:rPr>
              <a:t>() {​</a:t>
            </a:r>
          </a:p>
          <a:p>
            <a:r>
              <a:rPr lang="en-US" sz="1600">
                <a:solidFill>
                  <a:srgbClr val="008000"/>
                </a:solidFill>
                <a:latin typeface="Consolas"/>
                <a:cs typeface="Segoe UI"/>
              </a:rPr>
              <a:t>    // ...​</a:t>
            </a:r>
          </a:p>
          <a:p>
            <a:r>
              <a:rPr lang="en-US" sz="1600">
                <a:latin typeface="Consolas"/>
                <a:cs typeface="Segoe UI"/>
              </a:rPr>
              <a:t>    </a:t>
            </a:r>
            <a:r>
              <a:rPr lang="en-US" sz="1600">
                <a:solidFill>
                  <a:srgbClr val="AF00DB"/>
                </a:solidFill>
                <a:latin typeface="Consolas"/>
                <a:cs typeface="Segoe UI"/>
              </a:rPr>
              <a:t>throw</a:t>
            </a:r>
            <a:r>
              <a:rPr lang="en-US" sz="1600">
                <a:latin typeface="Consolas"/>
                <a:cs typeface="Segoe UI"/>
              </a:rPr>
              <a:t> </a:t>
            </a:r>
            <a:r>
              <a:rPr lang="en-US" sz="1600">
                <a:solidFill>
                  <a:srgbClr val="A31515"/>
                </a:solidFill>
                <a:latin typeface="Consolas"/>
                <a:cs typeface="Segoe UI"/>
              </a:rPr>
              <a:t>"error while decompressing fw"</a:t>
            </a:r>
            <a:r>
              <a:rPr lang="en-US" sz="1600">
                <a:latin typeface="Consolas"/>
                <a:cs typeface="Segoe UI"/>
              </a:rPr>
              <a:t>;​</a:t>
            </a:r>
          </a:p>
          <a:p>
            <a:r>
              <a:rPr lang="en-US" sz="1600">
                <a:latin typeface="Consolas"/>
                <a:cs typeface="Segoe UI"/>
              </a:rPr>
              <a:t>}</a:t>
            </a:r>
          </a:p>
        </p:txBody>
      </p:sp>
      <p:grpSp>
        <p:nvGrpSpPr>
          <p:cNvPr id="27" name="Grupa 26">
            <a:extLst>
              <a:ext uri="{FF2B5EF4-FFF2-40B4-BE49-F238E27FC236}">
                <a16:creationId xmlns:a16="http://schemas.microsoft.com/office/drawing/2014/main" id="{880204BE-AC41-ECDC-D62D-EC55710AD1CC}"/>
              </a:ext>
            </a:extLst>
          </p:cNvPr>
          <p:cNvGrpSpPr/>
          <p:nvPr/>
        </p:nvGrpSpPr>
        <p:grpSpPr>
          <a:xfrm>
            <a:off x="733425" y="5562600"/>
            <a:ext cx="4762500" cy="830997"/>
            <a:chOff x="733425" y="3514725"/>
            <a:chExt cx="4762500" cy="830997"/>
          </a:xfrm>
        </p:grpSpPr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97518878-0737-FE4D-2C26-71852048D4DF}"/>
                </a:ext>
              </a:extLst>
            </p:cNvPr>
            <p:cNvSpPr txBox="1"/>
            <p:nvPr/>
          </p:nvSpPr>
          <p:spPr>
            <a:xfrm>
              <a:off x="1114425" y="3514725"/>
              <a:ext cx="4381500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Wymagają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dodatkowej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sekcji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 w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pliku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binarnym</a:t>
              </a:r>
              <a:endParaRPr lang="pl-PL" dirty="0" err="1"/>
            </a:p>
          </p:txBody>
        </p:sp>
        <p:sp>
          <p:nvSpPr>
            <p:cNvPr id="22" name="Owal 21">
              <a:extLst>
                <a:ext uri="{FF2B5EF4-FFF2-40B4-BE49-F238E27FC236}">
                  <a16:creationId xmlns:a16="http://schemas.microsoft.com/office/drawing/2014/main" id="{2AADCF38-6DFF-D726-19F9-59A66E86B24C}"/>
                </a:ext>
              </a:extLst>
            </p:cNvPr>
            <p:cNvSpPr/>
            <p:nvPr/>
          </p:nvSpPr>
          <p:spPr>
            <a:xfrm flipV="1">
              <a:off x="733425" y="3848100"/>
              <a:ext cx="152400" cy="1619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8" name="Grupa 27">
            <a:extLst>
              <a:ext uri="{FF2B5EF4-FFF2-40B4-BE49-F238E27FC236}">
                <a16:creationId xmlns:a16="http://schemas.microsoft.com/office/drawing/2014/main" id="{67928B5C-0C14-EA79-647C-76658058584A}"/>
              </a:ext>
            </a:extLst>
          </p:cNvPr>
          <p:cNvGrpSpPr/>
          <p:nvPr/>
        </p:nvGrpSpPr>
        <p:grpSpPr>
          <a:xfrm>
            <a:off x="733425" y="3509962"/>
            <a:ext cx="3905249" cy="830997"/>
            <a:chOff x="733425" y="4538662"/>
            <a:chExt cx="3905249" cy="830997"/>
          </a:xfrm>
        </p:grpSpPr>
        <p:sp>
          <p:nvSpPr>
            <p:cNvPr id="12" name="pole tekstowe 11">
              <a:extLst>
                <a:ext uri="{FF2B5EF4-FFF2-40B4-BE49-F238E27FC236}">
                  <a16:creationId xmlns:a16="http://schemas.microsoft.com/office/drawing/2014/main" id="{FB3813D1-6CA2-F914-D567-6BCCA6432D50}"/>
                </a:ext>
              </a:extLst>
            </p:cNvPr>
            <p:cNvSpPr txBox="1"/>
            <p:nvPr/>
          </p:nvSpPr>
          <p:spPr>
            <a:xfrm>
              <a:off x="1114424" y="4538662"/>
              <a:ext cx="3524250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Zakładają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wspólną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obsługę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błędu</a:t>
              </a:r>
            </a:p>
          </p:txBody>
        </p:sp>
        <p:sp>
          <p:nvSpPr>
            <p:cNvPr id="24" name="Owal 23">
              <a:extLst>
                <a:ext uri="{FF2B5EF4-FFF2-40B4-BE49-F238E27FC236}">
                  <a16:creationId xmlns:a16="http://schemas.microsoft.com/office/drawing/2014/main" id="{A33CE632-FE4F-70BB-600A-3AD9C525E651}"/>
                </a:ext>
              </a:extLst>
            </p:cNvPr>
            <p:cNvSpPr/>
            <p:nvPr/>
          </p:nvSpPr>
          <p:spPr>
            <a:xfrm flipV="1">
              <a:off x="733425" y="4876800"/>
              <a:ext cx="152400" cy="1619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FE524749-2A02-17DD-E9FA-F0DDD0C56023}"/>
              </a:ext>
            </a:extLst>
          </p:cNvPr>
          <p:cNvGrpSpPr/>
          <p:nvPr/>
        </p:nvGrpSpPr>
        <p:grpSpPr>
          <a:xfrm>
            <a:off x="733425" y="4552949"/>
            <a:ext cx="3905249" cy="830997"/>
            <a:chOff x="733425" y="5562599"/>
            <a:chExt cx="3905249" cy="830997"/>
          </a:xfrm>
        </p:grpSpPr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E3B8EBF4-9B21-E707-A2AA-4FFAA00DA076}"/>
                </a:ext>
              </a:extLst>
            </p:cNvPr>
            <p:cNvSpPr txBox="1"/>
            <p:nvPr/>
          </p:nvSpPr>
          <p:spPr>
            <a:xfrm>
              <a:off x="1114424" y="5562599"/>
              <a:ext cx="3524250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Z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kodu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nie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wynika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co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może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pójść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nie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tak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 </a:t>
              </a:r>
            </a:p>
          </p:txBody>
        </p:sp>
        <p:sp>
          <p:nvSpPr>
            <p:cNvPr id="25" name="Owal 24">
              <a:extLst>
                <a:ext uri="{FF2B5EF4-FFF2-40B4-BE49-F238E27FC236}">
                  <a16:creationId xmlns:a16="http://schemas.microsoft.com/office/drawing/2014/main" id="{65062C15-2E7F-9B7E-9341-155E2AD676F2}"/>
                </a:ext>
              </a:extLst>
            </p:cNvPr>
            <p:cNvSpPr/>
            <p:nvPr/>
          </p:nvSpPr>
          <p:spPr>
            <a:xfrm flipV="1">
              <a:off x="733425" y="5895974"/>
              <a:ext cx="152400" cy="1619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8962518-0AD1-7F7F-512B-077CCF1D8698}"/>
              </a:ext>
            </a:extLst>
          </p:cNvPr>
          <p:cNvSpPr txBox="1"/>
          <p:nvPr/>
        </p:nvSpPr>
        <p:spPr>
          <a:xfrm>
            <a:off x="628650" y="132397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download_fw</a:t>
            </a:r>
            <a:r>
              <a:rPr lang="en-US">
                <a:latin typeface="Consolas"/>
                <a:cs typeface="Segoe UI"/>
              </a:rPr>
              <a:t>();​</a:t>
            </a:r>
          </a:p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decompress_fw</a:t>
            </a:r>
            <a:r>
              <a:rPr lang="en-US">
                <a:latin typeface="Consolas"/>
                <a:cs typeface="Segoe UI"/>
              </a:rPr>
              <a:t>();​</a:t>
            </a:r>
          </a:p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swap_fw</a:t>
            </a:r>
            <a:r>
              <a:rPr lang="en-US">
                <a:latin typeface="Consolas"/>
                <a:cs typeface="Segoe UI"/>
              </a:rPr>
              <a:t>();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99561A9-685F-82FC-5822-AD9464D6816E}"/>
              </a:ext>
            </a:extLst>
          </p:cNvPr>
          <p:cNvSpPr txBox="1"/>
          <p:nvPr/>
        </p:nvSpPr>
        <p:spPr>
          <a:xfrm>
            <a:off x="628650" y="2152650"/>
            <a:ext cx="54768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  catch</a:t>
            </a:r>
            <a:r>
              <a:rPr lang="en-US" dirty="0">
                <a:latin typeface="Consolas"/>
                <a:cs typeface="Segoe UI"/>
              </a:rPr>
              <a:t> ( </a:t>
            </a:r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const char</a:t>
            </a:r>
            <a:r>
              <a:rPr lang="en-US" dirty="0">
                <a:latin typeface="Consolas"/>
                <a:cs typeface="Segoe UI"/>
              </a:rPr>
              <a:t> * </a:t>
            </a:r>
            <a:r>
              <a:rPr lang="en-US" dirty="0">
                <a:solidFill>
                  <a:srgbClr val="0070C1"/>
                </a:solidFill>
                <a:latin typeface="Consolas"/>
                <a:cs typeface="Segoe UI"/>
              </a:rPr>
              <a:t>error</a:t>
            </a:r>
            <a:r>
              <a:rPr lang="en-US" dirty="0">
                <a:latin typeface="Consolas"/>
                <a:cs typeface="Segoe UI"/>
              </a:rPr>
              <a:t> ) {​</a:t>
            </a:r>
          </a:p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 err="1">
                <a:solidFill>
                  <a:srgbClr val="795E26"/>
                </a:solidFill>
                <a:latin typeface="Consolas"/>
                <a:cs typeface="Segoe UI"/>
              </a:rPr>
              <a:t>log_error</a:t>
            </a:r>
            <a:r>
              <a:rPr lang="en-US" dirty="0">
                <a:latin typeface="Consolas"/>
                <a:cs typeface="Segoe UI"/>
              </a:rPr>
              <a:t>( </a:t>
            </a:r>
            <a:r>
              <a:rPr lang="en-US" dirty="0">
                <a:solidFill>
                  <a:srgbClr val="0070C1"/>
                </a:solidFill>
                <a:latin typeface="Consolas"/>
                <a:cs typeface="Segoe UI"/>
              </a:rPr>
              <a:t>error</a:t>
            </a:r>
            <a:r>
              <a:rPr lang="en-US" dirty="0">
                <a:latin typeface="Consolas"/>
                <a:cs typeface="Segoe UI"/>
              </a:rPr>
              <a:t> );​</a:t>
            </a:r>
          </a:p>
          <a:p>
            <a:r>
              <a:rPr lang="en-US" dirty="0">
                <a:latin typeface="Consolas"/>
                <a:cs typeface="Segoe U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04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8" grpId="0"/>
      <p:bldP spid="20" grpId="0"/>
      <p:bldP spid="21" grpId="0"/>
      <p:bldP spid="3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ea typeface="+mn-lt"/>
              <a:cs typeface="+mn-lt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D266313-2491-3E08-50AF-DE3C1FEE2FCA}"/>
              </a:ext>
            </a:extLst>
          </p:cNvPr>
          <p:cNvSpPr txBox="1"/>
          <p:nvPr/>
        </p:nvSpPr>
        <p:spPr>
          <a:xfrm>
            <a:off x="6972300" y="1028700"/>
            <a:ext cx="471487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latin typeface="Consolas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F</a:t>
            </a:r>
            <a:r>
              <a:rPr lang="en-US" dirty="0"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on_scope_exit</a:t>
            </a:r>
            <a:r>
              <a:rPr lang="en-US" dirty="0">
                <a:latin typeface="Consolas"/>
              </a:rPr>
              <a:t> {</a:t>
            </a:r>
          </a:p>
          <a:p>
            <a:endParaRPr lang="en-US" dirty="0">
              <a:latin typeface="Consolas"/>
            </a:endParaRPr>
          </a:p>
          <a:p>
            <a:br>
              <a:rPr lang="en-US" dirty="0">
                <a:latin typeface="Consolas"/>
              </a:rPr>
            </a:br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br>
              <a:rPr lang="en-US" dirty="0">
                <a:latin typeface="Consolas"/>
              </a:rPr>
            </a:b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};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1D8C4B4-0AEF-1B8F-981E-57442D4E94A8}"/>
              </a:ext>
            </a:extLst>
          </p:cNvPr>
          <p:cNvSpPr txBox="1"/>
          <p:nvPr/>
        </p:nvSpPr>
        <p:spPr>
          <a:xfrm>
            <a:off x="933450" y="962025"/>
            <a:ext cx="5781675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upgrade_fw</a:t>
            </a:r>
            <a:r>
              <a:rPr lang="en-US" dirty="0">
                <a:latin typeface="Consolas"/>
              </a:rPr>
              <a:t>()</a:t>
            </a:r>
          </a:p>
          <a:p>
            <a:r>
              <a:rPr lang="en-US" dirty="0">
                <a:latin typeface="Consolas"/>
              </a:rPr>
              <a:t>{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blink_custom_led</a:t>
            </a:r>
            <a:r>
              <a:rPr lang="en-US" dirty="0">
                <a:latin typeface="Consolas"/>
              </a:rPr>
              <a:t>();</a:t>
            </a:r>
          </a:p>
          <a:p>
            <a:endParaRPr lang="en-US" dirty="0">
              <a:latin typeface="Consolas"/>
            </a:endParaRPr>
          </a:p>
          <a:p>
            <a:br>
              <a:rPr lang="en-US" dirty="0">
                <a:latin typeface="Consolas"/>
              </a:rPr>
            </a:br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}</a:t>
            </a:r>
            <a:endParaRPr lang="en-US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EC34707-65AE-67C6-B5A4-74EA8795DEA8}"/>
              </a:ext>
            </a:extLst>
          </p:cNvPr>
          <p:cNvSpPr txBox="1"/>
          <p:nvPr/>
        </p:nvSpPr>
        <p:spPr>
          <a:xfrm>
            <a:off x="6972300" y="3257550"/>
            <a:ext cx="5153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   </a:t>
            </a:r>
            <a:r>
              <a:rPr lang="en-US">
                <a:solidFill>
                  <a:srgbClr val="795E26"/>
                </a:solidFill>
                <a:latin typeface="Consolas"/>
              </a:rPr>
              <a:t>~</a:t>
            </a:r>
            <a:r>
              <a:rPr lang="en-US">
                <a:solidFill>
                  <a:srgbClr val="267F99"/>
                </a:solidFill>
                <a:latin typeface="Consolas"/>
              </a:rPr>
              <a:t>on_scope_exit</a:t>
            </a:r>
            <a:r>
              <a:rPr lang="en-US">
                <a:latin typeface="Consolas"/>
              </a:rPr>
              <a:t>() { </a:t>
            </a:r>
            <a:r>
              <a:rPr lang="en-US">
                <a:solidFill>
                  <a:srgbClr val="001080"/>
                </a:solidFill>
                <a:latin typeface="Consolas"/>
              </a:rPr>
              <a:t>action_</a:t>
            </a:r>
            <a:r>
              <a:rPr lang="en-US">
                <a:latin typeface="Consolas"/>
              </a:rPr>
              <a:t>(); }</a:t>
            </a:r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7766A1D4-875C-8DEC-EAEE-78169204694B}"/>
              </a:ext>
            </a:extLst>
          </p:cNvPr>
          <p:cNvSpPr txBox="1"/>
          <p:nvPr/>
        </p:nvSpPr>
        <p:spPr>
          <a:xfrm>
            <a:off x="6972300" y="2143125"/>
            <a:ext cx="4533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  <a:cs typeface="Segoe UI"/>
              </a:rPr>
              <a:t>public:​</a:t>
            </a:r>
          </a:p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on_scope_exit</a:t>
            </a:r>
            <a:r>
              <a:rPr lang="en-US">
                <a:latin typeface="Consolas"/>
                <a:cs typeface="Segoe UI"/>
              </a:rPr>
              <a:t>(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F</a:t>
            </a:r>
            <a:r>
              <a:rPr lang="en-US">
                <a:latin typeface="Consolas"/>
                <a:cs typeface="Segoe UI"/>
              </a:rPr>
              <a:t> </a:t>
            </a:r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action</a:t>
            </a:r>
            <a:r>
              <a:rPr lang="en-US">
                <a:latin typeface="Consolas"/>
                <a:cs typeface="Segoe UI"/>
              </a:rPr>
              <a:t> ) : ​</a:t>
            </a:r>
          </a:p>
          <a:p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      action_</a:t>
            </a:r>
            <a:r>
              <a:rPr lang="en-US">
                <a:latin typeface="Consolas"/>
                <a:cs typeface="Segoe UI"/>
              </a:rPr>
              <a:t>{ </a:t>
            </a:r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action</a:t>
            </a:r>
            <a:r>
              <a:rPr lang="en-US">
                <a:latin typeface="Consolas"/>
                <a:cs typeface="Segoe UI"/>
              </a:rPr>
              <a:t> } {}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7BFD7BDD-5A08-CDEA-BF9A-8206D390A96F}"/>
              </a:ext>
            </a:extLst>
          </p:cNvPr>
          <p:cNvSpPr txBox="1"/>
          <p:nvPr/>
        </p:nvSpPr>
        <p:spPr>
          <a:xfrm>
            <a:off x="933450" y="2352675"/>
            <a:ext cx="486727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if</a:t>
            </a:r>
            <a:r>
              <a:rPr lang="en-US">
                <a:latin typeface="Consolas"/>
                <a:cs typeface="Segoe UI"/>
              </a:rPr>
              <a:t> (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download_fw</a:t>
            </a:r>
            <a:r>
              <a:rPr lang="en-US">
                <a:latin typeface="Consolas"/>
                <a:cs typeface="Segoe UI"/>
              </a:rPr>
              <a:t>() &lt; </a:t>
            </a:r>
            <a:r>
              <a:rPr lang="en-US">
                <a:solidFill>
                  <a:srgbClr val="098658"/>
                </a:solidFill>
                <a:latin typeface="Consolas"/>
                <a:cs typeface="Segoe UI"/>
              </a:rPr>
              <a:t>0</a:t>
            </a:r>
            <a:r>
              <a:rPr lang="en-US">
                <a:latin typeface="Consolas"/>
                <a:cs typeface="Segoe UI"/>
              </a:rPr>
              <a:t> ) {​</a:t>
            </a:r>
          </a:p>
          <a:p>
            <a:r>
              <a:rPr lang="en-US">
                <a:latin typeface="Consolas"/>
                <a:cs typeface="Segoe UI"/>
              </a:rPr>
              <a:t>       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>
                <a:latin typeface="Consolas"/>
                <a:cs typeface="Segoe UI"/>
              </a:rPr>
              <a:t>;​</a:t>
            </a:r>
          </a:p>
          <a:p>
            <a:r>
              <a:rPr lang="en-US">
                <a:latin typeface="Consolas"/>
                <a:cs typeface="Segoe UI"/>
              </a:rPr>
              <a:t>    }​</a:t>
            </a:r>
          </a:p>
          <a:p>
            <a:r>
              <a:rPr lang="en-US">
                <a:latin typeface="Consolas"/>
                <a:cs typeface="Segoe UI"/>
              </a:rPr>
              <a:t>​</a:t>
            </a:r>
            <a:br>
              <a:rPr lang="en-US">
                <a:latin typeface="Consolas"/>
                <a:cs typeface="Segoe UI"/>
              </a:rPr>
            </a:br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if</a:t>
            </a:r>
            <a:r>
              <a:rPr lang="en-US">
                <a:latin typeface="Consolas"/>
                <a:cs typeface="Segoe UI"/>
              </a:rPr>
              <a:t> (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decompress_fw</a:t>
            </a:r>
            <a:r>
              <a:rPr lang="en-US">
                <a:latin typeface="Consolas"/>
                <a:cs typeface="Segoe UI"/>
              </a:rPr>
              <a:t>() &lt; </a:t>
            </a:r>
            <a:r>
              <a:rPr lang="en-US">
                <a:solidFill>
                  <a:srgbClr val="098658"/>
                </a:solidFill>
                <a:latin typeface="Consolas"/>
                <a:cs typeface="Segoe UI"/>
              </a:rPr>
              <a:t>0</a:t>
            </a:r>
            <a:r>
              <a:rPr lang="en-US">
                <a:latin typeface="Consolas"/>
                <a:cs typeface="Segoe UI"/>
              </a:rPr>
              <a:t> ) {​</a:t>
            </a:r>
          </a:p>
          <a:p>
            <a:r>
              <a:rPr lang="en-US">
                <a:latin typeface="Consolas"/>
                <a:cs typeface="Segoe UI"/>
              </a:rPr>
              <a:t>       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>
                <a:latin typeface="Consolas"/>
                <a:cs typeface="Segoe UI"/>
              </a:rPr>
              <a:t>;​</a:t>
            </a:r>
          </a:p>
          <a:p>
            <a:r>
              <a:rPr lang="en-US">
                <a:latin typeface="Consolas"/>
                <a:cs typeface="Segoe UI"/>
              </a:rPr>
              <a:t>    }​</a:t>
            </a:r>
          </a:p>
          <a:p>
            <a:r>
              <a:rPr lang="en-US">
                <a:latin typeface="Consolas"/>
                <a:cs typeface="Segoe UI"/>
              </a:rPr>
              <a:t>​</a:t>
            </a:r>
            <a:br>
              <a:rPr lang="en-US">
                <a:latin typeface="Consolas"/>
                <a:cs typeface="Segoe UI"/>
              </a:rPr>
            </a:br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if</a:t>
            </a:r>
            <a:r>
              <a:rPr lang="en-US">
                <a:latin typeface="Consolas"/>
                <a:cs typeface="Segoe UI"/>
              </a:rPr>
              <a:t> (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swap_fw</a:t>
            </a:r>
            <a:r>
              <a:rPr lang="en-US">
                <a:latin typeface="Consolas"/>
                <a:cs typeface="Segoe UI"/>
              </a:rPr>
              <a:t>() &lt; </a:t>
            </a:r>
            <a:r>
              <a:rPr lang="en-US">
                <a:solidFill>
                  <a:srgbClr val="098658"/>
                </a:solidFill>
                <a:latin typeface="Consolas"/>
                <a:cs typeface="Segoe UI"/>
              </a:rPr>
              <a:t>0</a:t>
            </a:r>
            <a:r>
              <a:rPr lang="en-US">
                <a:latin typeface="Consolas"/>
                <a:cs typeface="Segoe UI"/>
              </a:rPr>
              <a:t> ) {​</a:t>
            </a:r>
          </a:p>
          <a:p>
            <a:r>
              <a:rPr lang="en-US">
                <a:latin typeface="Consolas"/>
                <a:cs typeface="Segoe UI"/>
              </a:rPr>
              <a:t>        </a:t>
            </a:r>
            <a:r>
              <a:rPr lang="en-US">
                <a:solidFill>
                  <a:srgbClr val="AF00DB"/>
                </a:solidFill>
                <a:latin typeface="Consolas"/>
                <a:cs typeface="Segoe UI"/>
              </a:rPr>
              <a:t>return</a:t>
            </a:r>
            <a:r>
              <a:rPr lang="en-US">
                <a:latin typeface="Consolas"/>
                <a:cs typeface="Segoe UI"/>
              </a:rPr>
              <a:t>;​</a:t>
            </a:r>
          </a:p>
          <a:p>
            <a:r>
              <a:rPr lang="en-US">
                <a:latin typeface="Consolas"/>
                <a:cs typeface="Segoe UI"/>
              </a:rPr>
              <a:t>    }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62411E8-5797-C468-11ED-7C52277C2BC1}"/>
              </a:ext>
            </a:extLst>
          </p:cNvPr>
          <p:cNvSpPr txBox="1"/>
          <p:nvPr/>
        </p:nvSpPr>
        <p:spPr>
          <a:xfrm>
            <a:off x="933450" y="1790700"/>
            <a:ext cx="647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   </a:t>
            </a:r>
            <a:r>
              <a:rPr lang="en-US">
                <a:solidFill>
                  <a:srgbClr val="267F99"/>
                </a:solidFill>
                <a:latin typeface="Consolas"/>
              </a:rPr>
              <a:t>on_scope_exit</a:t>
            </a:r>
            <a:r>
              <a:rPr lang="en-US">
                <a:latin typeface="Consolas"/>
              </a:rPr>
              <a:t> </a:t>
            </a:r>
            <a:r>
              <a:rPr lang="en-US">
                <a:solidFill>
                  <a:srgbClr val="001080"/>
                </a:solidFill>
                <a:latin typeface="Consolas"/>
              </a:rPr>
              <a:t>led_guard</a:t>
            </a:r>
            <a:r>
              <a:rPr lang="en-US">
                <a:latin typeface="Consolas"/>
              </a:rPr>
              <a:t>{ </a:t>
            </a:r>
            <a:r>
              <a:rPr lang="en-US">
                <a:solidFill>
                  <a:srgbClr val="795E26"/>
                </a:solidFill>
                <a:latin typeface="Consolas"/>
              </a:rPr>
              <a:t>turn_off_led</a:t>
            </a:r>
            <a:r>
              <a:rPr lang="en-US">
                <a:latin typeface="Consolas"/>
              </a:rPr>
              <a:t> };</a:t>
            </a:r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74AD639-FCCF-3661-E1EA-5DF34457DC9D}"/>
              </a:ext>
            </a:extLst>
          </p:cNvPr>
          <p:cNvSpPr txBox="1"/>
          <p:nvPr/>
        </p:nvSpPr>
        <p:spPr>
          <a:xfrm>
            <a:off x="6972300" y="1581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   </a:t>
            </a:r>
            <a:r>
              <a:rPr lang="en-US">
                <a:solidFill>
                  <a:srgbClr val="267F99"/>
                </a:solidFill>
                <a:latin typeface="Consolas"/>
              </a:rPr>
              <a:t>F</a:t>
            </a:r>
            <a:r>
              <a:rPr lang="en-US">
                <a:latin typeface="Consolas"/>
              </a:rPr>
              <a:t> </a:t>
            </a:r>
            <a:r>
              <a:rPr lang="en-US">
                <a:solidFill>
                  <a:srgbClr val="001080"/>
                </a:solidFill>
                <a:latin typeface="Consolas"/>
              </a:rPr>
              <a:t>action_</a:t>
            </a:r>
            <a:r>
              <a:rPr lang="en-US">
                <a:latin typeface="Consolas"/>
              </a:rPr>
              <a:t>;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536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2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ea typeface="+mn-lt"/>
              <a:cs typeface="+mn-lt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D266313-2491-3E08-50AF-DE3C1FEE2FCA}"/>
              </a:ext>
            </a:extLst>
          </p:cNvPr>
          <p:cNvSpPr txBox="1"/>
          <p:nvPr/>
        </p:nvSpPr>
        <p:spPr>
          <a:xfrm>
            <a:off x="6972300" y="1028700"/>
            <a:ext cx="471487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template</a:t>
            </a:r>
            <a:r>
              <a:rPr lang="en-US" dirty="0">
                <a:latin typeface="Consolas"/>
              </a:rPr>
              <a:t> 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F</a:t>
            </a:r>
            <a:r>
              <a:rPr lang="en-US" dirty="0"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on_scope_exit</a:t>
            </a:r>
            <a:r>
              <a:rPr lang="en-US" dirty="0">
                <a:latin typeface="Consolas"/>
              </a:rPr>
              <a:t> {</a:t>
            </a:r>
          </a:p>
          <a:p>
            <a:endParaRPr lang="en-US" dirty="0">
              <a:latin typeface="Consolas"/>
            </a:endParaRPr>
          </a:p>
          <a:p>
            <a:br>
              <a:rPr lang="en-US" dirty="0">
                <a:latin typeface="Consolas"/>
              </a:rPr>
            </a:br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br>
              <a:rPr lang="en-US" dirty="0">
                <a:latin typeface="Consolas"/>
              </a:rPr>
            </a:br>
            <a:endParaRPr lang="en-US">
              <a:latin typeface="Consolas"/>
            </a:endParaRPr>
          </a:p>
          <a:p>
            <a:r>
              <a:rPr lang="en-US" dirty="0">
                <a:latin typeface="Consolas"/>
              </a:rPr>
              <a:t>};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EC34707-65AE-67C6-B5A4-74EA8795DEA8}"/>
              </a:ext>
            </a:extLst>
          </p:cNvPr>
          <p:cNvSpPr txBox="1"/>
          <p:nvPr/>
        </p:nvSpPr>
        <p:spPr>
          <a:xfrm>
            <a:off x="6972300" y="3257550"/>
            <a:ext cx="5153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   </a:t>
            </a:r>
            <a:r>
              <a:rPr lang="en-US">
                <a:solidFill>
                  <a:srgbClr val="795E26"/>
                </a:solidFill>
                <a:latin typeface="Consolas"/>
              </a:rPr>
              <a:t>~</a:t>
            </a:r>
            <a:r>
              <a:rPr lang="en-US">
                <a:solidFill>
                  <a:srgbClr val="267F99"/>
                </a:solidFill>
                <a:latin typeface="Consolas"/>
              </a:rPr>
              <a:t>on_scope_exit</a:t>
            </a:r>
            <a:r>
              <a:rPr lang="en-US">
                <a:latin typeface="Consolas"/>
              </a:rPr>
              <a:t>() { </a:t>
            </a:r>
            <a:r>
              <a:rPr lang="en-US">
                <a:solidFill>
                  <a:srgbClr val="001080"/>
                </a:solidFill>
                <a:latin typeface="Consolas"/>
              </a:rPr>
              <a:t>action_</a:t>
            </a:r>
            <a:r>
              <a:rPr lang="en-US">
                <a:latin typeface="Consolas"/>
              </a:rPr>
              <a:t>(); }</a:t>
            </a:r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7766A1D4-875C-8DEC-EAEE-78169204694B}"/>
              </a:ext>
            </a:extLst>
          </p:cNvPr>
          <p:cNvSpPr txBox="1"/>
          <p:nvPr/>
        </p:nvSpPr>
        <p:spPr>
          <a:xfrm>
            <a:off x="6972300" y="2143125"/>
            <a:ext cx="45339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  <a:cs typeface="Segoe UI"/>
              </a:rPr>
              <a:t>public:​</a:t>
            </a:r>
          </a:p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on_scope_exit</a:t>
            </a:r>
            <a:r>
              <a:rPr lang="en-US">
                <a:latin typeface="Consolas"/>
                <a:cs typeface="Segoe UI"/>
              </a:rPr>
              <a:t>(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F</a:t>
            </a:r>
            <a:r>
              <a:rPr lang="en-US">
                <a:latin typeface="Consolas"/>
                <a:cs typeface="Segoe UI"/>
              </a:rPr>
              <a:t> </a:t>
            </a:r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action</a:t>
            </a:r>
            <a:r>
              <a:rPr lang="en-US">
                <a:latin typeface="Consolas"/>
                <a:cs typeface="Segoe UI"/>
              </a:rPr>
              <a:t> ) : ​</a:t>
            </a:r>
          </a:p>
          <a:p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      action_</a:t>
            </a:r>
            <a:r>
              <a:rPr lang="en-US">
                <a:latin typeface="Consolas"/>
                <a:cs typeface="Segoe UI"/>
              </a:rPr>
              <a:t>{ </a:t>
            </a:r>
            <a:r>
              <a:rPr lang="en-US">
                <a:solidFill>
                  <a:srgbClr val="001080"/>
                </a:solidFill>
                <a:latin typeface="Consolas"/>
                <a:cs typeface="Segoe UI"/>
              </a:rPr>
              <a:t>action</a:t>
            </a:r>
            <a:r>
              <a:rPr lang="en-US">
                <a:latin typeface="Consolas"/>
                <a:cs typeface="Segoe UI"/>
              </a:rPr>
              <a:t> } {}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74AD639-FCCF-3661-E1EA-5DF34457DC9D}"/>
              </a:ext>
            </a:extLst>
          </p:cNvPr>
          <p:cNvSpPr txBox="1"/>
          <p:nvPr/>
        </p:nvSpPr>
        <p:spPr>
          <a:xfrm>
            <a:off x="6972300" y="1581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    </a:t>
            </a:r>
            <a:r>
              <a:rPr lang="en-US">
                <a:solidFill>
                  <a:srgbClr val="267F99"/>
                </a:solidFill>
                <a:latin typeface="Consolas"/>
              </a:rPr>
              <a:t>F</a:t>
            </a:r>
            <a:r>
              <a:rPr lang="en-US">
                <a:latin typeface="Consolas"/>
              </a:rPr>
              <a:t> </a:t>
            </a:r>
            <a:r>
              <a:rPr lang="en-US">
                <a:solidFill>
                  <a:srgbClr val="001080"/>
                </a:solidFill>
                <a:latin typeface="Consolas"/>
              </a:rPr>
              <a:t>action_</a:t>
            </a:r>
            <a:r>
              <a:rPr lang="en-US">
                <a:latin typeface="Consolas"/>
              </a:rPr>
              <a:t>;</a:t>
            </a:r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0DA259A-8932-82F0-52FC-EAA091CBCCE9}"/>
              </a:ext>
            </a:extLst>
          </p:cNvPr>
          <p:cNvSpPr txBox="1"/>
          <p:nvPr/>
        </p:nvSpPr>
        <p:spPr>
          <a:xfrm>
            <a:off x="638175" y="3437452"/>
            <a:ext cx="667702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{</a:t>
            </a:r>
          </a:p>
          <a:p>
            <a:r>
              <a:rPr lang="en-US">
                <a:latin typeface="Consolas"/>
              </a:rPr>
              <a:t>    </a:t>
            </a:r>
            <a:r>
              <a:rPr lang="en-US">
                <a:solidFill>
                  <a:srgbClr val="0000FF"/>
                </a:solidFill>
                <a:latin typeface="Consolas"/>
              </a:rPr>
              <a:t>int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1080"/>
                </a:solidFill>
                <a:latin typeface="Consolas"/>
              </a:rPr>
              <a:t>result</a:t>
            </a:r>
            <a:r>
              <a:rPr lang="en-US">
                <a:latin typeface="Consolas"/>
              </a:rPr>
              <a:t>{};</a:t>
            </a:r>
          </a:p>
          <a:p>
            <a:r>
              <a:rPr lang="en-US">
                <a:latin typeface="Consolas"/>
              </a:rPr>
              <a:t>    </a:t>
            </a:r>
            <a:r>
              <a:rPr lang="en-US">
                <a:solidFill>
                  <a:srgbClr val="267F99"/>
                </a:solidFill>
                <a:latin typeface="Consolas"/>
              </a:rPr>
              <a:t>on_scope_exit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1080"/>
                </a:solidFill>
                <a:latin typeface="Consolas"/>
              </a:rPr>
              <a:t>scope_guard</a:t>
            </a:r>
            <a:r>
              <a:rPr lang="en-US">
                <a:latin typeface="Consolas"/>
              </a:rPr>
              <a:t>{ [&amp;</a:t>
            </a:r>
            <a:r>
              <a:rPr lang="en-US">
                <a:solidFill>
                  <a:srgbClr val="001080"/>
                </a:solidFill>
                <a:latin typeface="Consolas"/>
              </a:rPr>
              <a:t>result</a:t>
            </a:r>
            <a:r>
              <a:rPr lang="en-US">
                <a:latin typeface="Consolas"/>
              </a:rPr>
              <a:t>] {</a:t>
            </a:r>
          </a:p>
          <a:p>
            <a:r>
              <a:rPr lang="en-US">
                <a:latin typeface="Consolas"/>
              </a:rPr>
              <a:t>        </a:t>
            </a:r>
            <a:r>
              <a:rPr lang="en-US">
                <a:solidFill>
                  <a:srgbClr val="795E26"/>
                </a:solidFill>
                <a:latin typeface="Consolas"/>
              </a:rPr>
              <a:t>turn_off_led</a:t>
            </a:r>
            <a:r>
              <a:rPr lang="en-US">
                <a:latin typeface="Consolas"/>
              </a:rPr>
              <a:t>();</a:t>
            </a:r>
          </a:p>
          <a:p>
            <a:r>
              <a:rPr lang="en-US">
                <a:latin typeface="Consolas"/>
              </a:rPr>
              <a:t>        </a:t>
            </a:r>
            <a:r>
              <a:rPr lang="en-US">
                <a:solidFill>
                  <a:srgbClr val="795E26"/>
                </a:solidFill>
                <a:latin typeface="Consolas"/>
              </a:rPr>
              <a:t>send_result</a:t>
            </a:r>
            <a:r>
              <a:rPr lang="en-US">
                <a:latin typeface="Consolas"/>
              </a:rPr>
              <a:t>( </a:t>
            </a:r>
            <a:r>
              <a:rPr lang="en-US">
                <a:solidFill>
                  <a:srgbClr val="001080"/>
                </a:solidFill>
                <a:latin typeface="Consolas"/>
              </a:rPr>
              <a:t>result</a:t>
            </a:r>
            <a:r>
              <a:rPr lang="en-US">
                <a:latin typeface="Consolas"/>
              </a:rPr>
              <a:t> );</a:t>
            </a:r>
          </a:p>
          <a:p>
            <a:r>
              <a:rPr lang="en-US">
                <a:latin typeface="Consolas"/>
              </a:rPr>
              <a:t>        </a:t>
            </a:r>
            <a:r>
              <a:rPr lang="en-US">
                <a:solidFill>
                  <a:srgbClr val="795E26"/>
                </a:solidFill>
                <a:latin typeface="Consolas"/>
              </a:rPr>
              <a:t>reboot</a:t>
            </a:r>
            <a:r>
              <a:rPr lang="en-US">
                <a:latin typeface="Consolas"/>
              </a:rPr>
              <a:t>();</a:t>
            </a:r>
          </a:p>
          <a:p>
            <a:r>
              <a:rPr lang="en-US">
                <a:latin typeface="Consolas"/>
              </a:rPr>
              <a:t>    } };</a:t>
            </a:r>
          </a:p>
          <a:p>
            <a:r>
              <a:rPr lang="en-US">
                <a:solidFill>
                  <a:srgbClr val="008000"/>
                </a:solidFill>
                <a:latin typeface="Consolas"/>
              </a:rPr>
              <a:t>    // ...</a:t>
            </a:r>
          </a:p>
          <a:p>
            <a:r>
              <a:rPr lang="en-US">
                <a:latin typeface="Consolas"/>
              </a:rPr>
              <a:t>}</a:t>
            </a:r>
          </a:p>
          <a:p>
            <a:endParaRPr lang="en-US">
              <a:latin typeface="Consolas"/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D221666E-7AA8-0B65-637A-E4096125B23D}"/>
              </a:ext>
            </a:extLst>
          </p:cNvPr>
          <p:cNvSpPr txBox="1"/>
          <p:nvPr/>
        </p:nvSpPr>
        <p:spPr>
          <a:xfrm>
            <a:off x="638175" y="945926"/>
            <a:ext cx="5029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{</a:t>
            </a:r>
          </a:p>
          <a:p>
            <a:r>
              <a:rPr lang="en-US">
                <a:latin typeface="Consolas"/>
              </a:rPr>
              <a:t>    </a:t>
            </a:r>
            <a:r>
              <a:rPr lang="en-US">
                <a:solidFill>
                  <a:srgbClr val="267F99"/>
                </a:solidFill>
                <a:latin typeface="Consolas"/>
              </a:rPr>
              <a:t>on_scope_exit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001080"/>
                </a:solidFill>
                <a:latin typeface="Consolas"/>
              </a:rPr>
              <a:t>scope_guard</a:t>
            </a:r>
            <a:r>
              <a:rPr lang="en-US">
                <a:latin typeface="Consolas"/>
              </a:rPr>
              <a:t>{ [] {</a:t>
            </a:r>
          </a:p>
          <a:p>
            <a:r>
              <a:rPr lang="en-US">
                <a:latin typeface="Consolas"/>
              </a:rPr>
              <a:t>        </a:t>
            </a:r>
            <a:r>
              <a:rPr lang="en-US">
                <a:solidFill>
                  <a:srgbClr val="795E26"/>
                </a:solidFill>
                <a:latin typeface="Consolas"/>
              </a:rPr>
              <a:t>turn_off_led</a:t>
            </a:r>
            <a:r>
              <a:rPr lang="en-US">
                <a:latin typeface="Consolas"/>
              </a:rPr>
              <a:t>();</a:t>
            </a:r>
          </a:p>
          <a:p>
            <a:r>
              <a:rPr lang="en-US">
                <a:latin typeface="Consolas"/>
              </a:rPr>
              <a:t>        </a:t>
            </a:r>
            <a:r>
              <a:rPr lang="en-US">
                <a:solidFill>
                  <a:srgbClr val="795E26"/>
                </a:solidFill>
                <a:latin typeface="Consolas"/>
              </a:rPr>
              <a:t>reboot</a:t>
            </a:r>
            <a:r>
              <a:rPr lang="en-US">
                <a:latin typeface="Consolas"/>
              </a:rPr>
              <a:t>();</a:t>
            </a:r>
          </a:p>
          <a:p>
            <a:r>
              <a:rPr lang="en-US">
                <a:latin typeface="Consolas"/>
              </a:rPr>
              <a:t>    } };</a:t>
            </a:r>
          </a:p>
          <a:p>
            <a:r>
              <a:rPr lang="en-US">
                <a:solidFill>
                  <a:srgbClr val="008000"/>
                </a:solidFill>
                <a:latin typeface="Consolas"/>
              </a:rPr>
              <a:t>    // ...</a:t>
            </a:r>
          </a:p>
          <a:p>
            <a:r>
              <a:rPr lang="en-US">
                <a:latin typeface="Consolas"/>
              </a:rPr>
              <a:t>}</a:t>
            </a:r>
          </a:p>
          <a:p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499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8CB1BF5-B556-D354-90F4-55B65BE55AC5}"/>
              </a:ext>
            </a:extLst>
          </p:cNvPr>
          <p:cNvSpPr txBox="1"/>
          <p:nvPr/>
        </p:nvSpPr>
        <p:spPr>
          <a:xfrm>
            <a:off x="3195638" y="3076575"/>
            <a:ext cx="580072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 dirty="0">
                <a:latin typeface="Palatino Linotype"/>
                <a:cs typeface="Calibri"/>
              </a:rPr>
              <a:t>Co dalej?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13082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 dirty="0">
                <a:latin typeface="Palatino Linotype"/>
                <a:cs typeface="Calibri"/>
              </a:rPr>
              <a:t>    Warto poczytać</a:t>
            </a:r>
          </a:p>
        </p:txBody>
      </p:sp>
      <p:pic>
        <p:nvPicPr>
          <p:cNvPr id="2" name="Obraz 1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F8FEB4B2-3BB8-C1DC-2065-4D074B67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86" y="1476489"/>
            <a:ext cx="4467068" cy="1606531"/>
          </a:xfrm>
          <a:prstGeom prst="rect">
            <a:avLst/>
          </a:prstGeom>
        </p:spPr>
      </p:pic>
      <p:pic>
        <p:nvPicPr>
          <p:cNvPr id="3" name="Obraz 2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ACA8D7E5-E345-3452-4F9B-660209540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007" y="1306864"/>
            <a:ext cx="6328347" cy="1970765"/>
          </a:xfrm>
          <a:prstGeom prst="rect">
            <a:avLst/>
          </a:prstGeom>
        </p:spPr>
      </p:pic>
      <p:pic>
        <p:nvPicPr>
          <p:cNvPr id="7" name="Obraz 6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99FA31B9-D27A-1CC0-C736-EF3ADC469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040" y="3912859"/>
            <a:ext cx="7015396" cy="221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92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 dirty="0">
                <a:latin typeface="Palatino Linotype"/>
                <a:cs typeface="Calibri"/>
              </a:rPr>
              <a:t>    Warto obejrzeć</a:t>
            </a:r>
            <a:endParaRPr lang="pl-PL" b="1" dirty="0">
              <a:latin typeface="Palatino Linotype"/>
              <a:ea typeface="+mn-lt"/>
              <a:cs typeface="+mn-lt"/>
            </a:endParaRP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42D24591-77D7-0461-A435-B6E0E1D9F6F5}"/>
              </a:ext>
            </a:extLst>
          </p:cNvPr>
          <p:cNvGrpSpPr/>
          <p:nvPr/>
        </p:nvGrpSpPr>
        <p:grpSpPr>
          <a:xfrm>
            <a:off x="685800" y="1066146"/>
            <a:ext cx="3324225" cy="3086933"/>
            <a:chOff x="685800" y="1066146"/>
            <a:chExt cx="3324225" cy="3086933"/>
          </a:xfrm>
        </p:grpSpPr>
        <p:sp>
          <p:nvSpPr>
            <p:cNvPr id="2" name="pole tekstowe 1">
              <a:extLst>
                <a:ext uri="{FF2B5EF4-FFF2-40B4-BE49-F238E27FC236}">
                  <a16:creationId xmlns:a16="http://schemas.microsoft.com/office/drawing/2014/main" id="{20787EB0-3769-D205-86AC-78759F679C77}"/>
                </a:ext>
              </a:extLst>
            </p:cNvPr>
            <p:cNvSpPr txBox="1"/>
            <p:nvPr/>
          </p:nvSpPr>
          <p:spPr>
            <a:xfrm>
              <a:off x="685800" y="2952750"/>
              <a:ext cx="3324225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rgbClr val="0F0F0F"/>
                  </a:solidFill>
                  <a:latin typeface="Palatino Linotype"/>
                </a:rPr>
                <a:t>code::dive conference 2015</a:t>
              </a:r>
              <a:endParaRPr lang="pl-PL">
                <a:latin typeface="Palatino Linotype"/>
                <a:ea typeface="Calibri" panose="020F0502020204030204"/>
                <a:cs typeface="Calibri" panose="020F0502020204030204"/>
              </a:endParaRPr>
            </a:p>
            <a:p>
              <a:pPr algn="ctr"/>
              <a:r>
                <a:rPr lang="en-US" b="1" dirty="0">
                  <a:solidFill>
                    <a:srgbClr val="0F0F0F"/>
                  </a:solidFill>
                  <a:latin typeface="Palatino Linotype"/>
                </a:rPr>
                <a:t>Bartosz Szurgot</a:t>
              </a:r>
              <a:endParaRPr lang="en-US" b="1">
                <a:solidFill>
                  <a:srgbClr val="000000"/>
                </a:solidFill>
                <a:latin typeface="Palatino Linotype"/>
                <a:ea typeface="Calibri" panose="020F0502020204030204"/>
                <a:cs typeface="Calibri" panose="020F0502020204030204"/>
              </a:endParaRPr>
            </a:p>
            <a:p>
              <a:pPr algn="ctr"/>
              <a:r>
                <a:rPr lang="en-US" dirty="0">
                  <a:solidFill>
                    <a:srgbClr val="0F0F0F"/>
                  </a:solidFill>
                  <a:latin typeface="Palatino Linotype"/>
                </a:rPr>
                <a:t>C++ vs C the embedded perspective</a:t>
              </a:r>
              <a:endParaRPr lang="en-US" dirty="0">
                <a:latin typeface="Palatino Linotype"/>
                <a:ea typeface="Calibri"/>
                <a:cs typeface="Calibri"/>
              </a:endParaRPr>
            </a:p>
          </p:txBody>
        </p:sp>
        <p:pic>
          <p:nvPicPr>
            <p:cNvPr id="6" name="Obraz 5" descr="Obraz zawierający tekst, w pomieszczeniu, prezentacja, Ekran projekcyjny&#10;&#10;Opis wygenerowany automatycznie">
              <a:extLst>
                <a:ext uri="{FF2B5EF4-FFF2-40B4-BE49-F238E27FC236}">
                  <a16:creationId xmlns:a16="http://schemas.microsoft.com/office/drawing/2014/main" id="{E118DE7C-499D-93CB-65C9-C61A23056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1525" y="1066146"/>
              <a:ext cx="3152775" cy="1687234"/>
            </a:xfrm>
            <a:prstGeom prst="rect">
              <a:avLst/>
            </a:prstGeom>
          </p:spPr>
        </p:pic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C968BCD5-2E47-D47C-03CB-ECF277CC84DA}"/>
              </a:ext>
            </a:extLst>
          </p:cNvPr>
          <p:cNvGrpSpPr/>
          <p:nvPr/>
        </p:nvGrpSpPr>
        <p:grpSpPr>
          <a:xfrm>
            <a:off x="8034337" y="1170921"/>
            <a:ext cx="3152775" cy="3020258"/>
            <a:chOff x="8034337" y="1170921"/>
            <a:chExt cx="3152775" cy="3020258"/>
          </a:xfrm>
        </p:grpSpPr>
        <p:sp>
          <p:nvSpPr>
            <p:cNvPr id="3" name="pole tekstowe 2">
              <a:extLst>
                <a:ext uri="{FF2B5EF4-FFF2-40B4-BE49-F238E27FC236}">
                  <a16:creationId xmlns:a16="http://schemas.microsoft.com/office/drawing/2014/main" id="{388E4F5B-46D0-C579-8389-DA291D4204F3}"/>
                </a:ext>
              </a:extLst>
            </p:cNvPr>
            <p:cNvSpPr txBox="1"/>
            <p:nvPr/>
          </p:nvSpPr>
          <p:spPr>
            <a:xfrm>
              <a:off x="8191500" y="2990850"/>
              <a:ext cx="283845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rgbClr val="0F0F0F"/>
                  </a:solidFill>
                  <a:latin typeface="Palatino Linotype"/>
                </a:rPr>
                <a:t>Meeting Embedded 2018</a:t>
              </a:r>
              <a:endParaRPr lang="pl-PL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endParaRPr>
            </a:p>
            <a:p>
              <a:pPr algn="ctr"/>
              <a:r>
                <a:rPr lang="en-US" b="1" dirty="0">
                  <a:solidFill>
                    <a:srgbClr val="0F0F0F"/>
                  </a:solidFill>
                  <a:latin typeface="Palatino Linotype"/>
                </a:rPr>
                <a:t>Dan Saks </a:t>
              </a:r>
              <a:endParaRPr lang="en-US" b="1">
                <a:ea typeface="Calibri"/>
                <a:cs typeface="Calibri"/>
              </a:endParaRPr>
            </a:p>
            <a:p>
              <a:pPr algn="ctr"/>
              <a:r>
                <a:rPr lang="en-US" dirty="0">
                  <a:solidFill>
                    <a:srgbClr val="0F0F0F"/>
                  </a:solidFill>
                  <a:latin typeface="Palatino Linotype"/>
                </a:rPr>
                <a:t>Keynote - Writing better embedded Software</a:t>
              </a:r>
              <a:endParaRPr lang="en-US">
                <a:solidFill>
                  <a:srgbClr val="0F0F0F"/>
                </a:solidFill>
                <a:latin typeface="Palatino Linotype"/>
                <a:ea typeface="Roboto"/>
                <a:cs typeface="Roboto"/>
              </a:endParaRPr>
            </a:p>
          </p:txBody>
        </p:sp>
        <p:pic>
          <p:nvPicPr>
            <p:cNvPr id="7" name="Obraz 6" descr="Obraz zawierający tekst, wizytówka, zrzut ekranu, zrównoważony&#10;&#10;Opis wygenerowany automatycznie">
              <a:extLst>
                <a:ext uri="{FF2B5EF4-FFF2-40B4-BE49-F238E27FC236}">
                  <a16:creationId xmlns:a16="http://schemas.microsoft.com/office/drawing/2014/main" id="{27CF2049-9252-F2FB-C153-02855A439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4337" y="1170921"/>
              <a:ext cx="3152775" cy="1687234"/>
            </a:xfrm>
            <a:prstGeom prst="rect">
              <a:avLst/>
            </a:prstGeom>
          </p:spPr>
        </p:pic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D67F21DC-3F91-2E4F-851D-5DF3EB358C54}"/>
              </a:ext>
            </a:extLst>
          </p:cNvPr>
          <p:cNvGrpSpPr/>
          <p:nvPr/>
        </p:nvGrpSpPr>
        <p:grpSpPr>
          <a:xfrm>
            <a:off x="4436269" y="3266421"/>
            <a:ext cx="3248025" cy="3259157"/>
            <a:chOff x="4436269" y="3266421"/>
            <a:chExt cx="3248025" cy="3259157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A252D95D-9CC8-C452-1426-4AEA44D1987A}"/>
                </a:ext>
              </a:extLst>
            </p:cNvPr>
            <p:cNvSpPr txBox="1"/>
            <p:nvPr/>
          </p:nvSpPr>
          <p:spPr>
            <a:xfrm>
              <a:off x="4436269" y="5048250"/>
              <a:ext cx="3248025" cy="147732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dirty="0">
                  <a:solidFill>
                    <a:srgbClr val="0F0F0F"/>
                  </a:solidFill>
                  <a:latin typeface="Palatino Linotype"/>
                </a:rPr>
                <a:t>code::dive conference 2014</a:t>
              </a:r>
              <a:endParaRPr lang="pl-PL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endParaRPr>
            </a:p>
            <a:p>
              <a:pPr algn="ctr"/>
              <a:r>
                <a:rPr lang="en-US" b="1" dirty="0">
                  <a:solidFill>
                    <a:srgbClr val="0F0F0F"/>
                  </a:solidFill>
                  <a:latin typeface="Palatino Linotype"/>
                </a:rPr>
                <a:t>Scott Meyers</a:t>
              </a:r>
              <a:endParaRPr lang="pl-PL" b="1" dirty="0">
                <a:solidFill>
                  <a:srgbClr val="000000"/>
                </a:solidFill>
                <a:latin typeface="Calibri" panose="020F0502020204030204"/>
                <a:ea typeface="Calibri"/>
                <a:cs typeface="Calibri"/>
              </a:endParaRPr>
            </a:p>
            <a:p>
              <a:pPr algn="ctr"/>
              <a:r>
                <a:rPr lang="en-US" dirty="0">
                  <a:solidFill>
                    <a:srgbClr val="0F0F0F"/>
                  </a:solidFill>
                  <a:latin typeface="Palatino Linotype"/>
                </a:rPr>
                <a:t>Support for Embedded Programming in C++11 and C++14</a:t>
              </a:r>
              <a:endParaRPr lang="pl-PL" dirty="0">
                <a:ea typeface="Calibri"/>
                <a:cs typeface="Calibri"/>
              </a:endParaRPr>
            </a:p>
          </p:txBody>
        </p:sp>
        <p:pic>
          <p:nvPicPr>
            <p:cNvPr id="10" name="Obraz 9" descr="Obraz zawierający ubrania, osoba, prezentacja, ściana&#10;&#10;Opis wygenerowany automatycznie">
              <a:extLst>
                <a:ext uri="{FF2B5EF4-FFF2-40B4-BE49-F238E27FC236}">
                  <a16:creationId xmlns:a16="http://schemas.microsoft.com/office/drawing/2014/main" id="{134AC585-DEB4-45B9-3968-F1E8463A7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83894" y="3266421"/>
              <a:ext cx="3152775" cy="1687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79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8CB1BF5-B556-D354-90F4-55B65BE55AC5}"/>
              </a:ext>
            </a:extLst>
          </p:cNvPr>
          <p:cNvSpPr txBox="1"/>
          <p:nvPr/>
        </p:nvSpPr>
        <p:spPr>
          <a:xfrm>
            <a:off x="2757488" y="2514600"/>
            <a:ext cx="667702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 dirty="0">
                <a:latin typeface="Palatino Linotype"/>
                <a:cs typeface="Calibri"/>
              </a:rPr>
              <a:t>Kod pisze się łatwo,</a:t>
            </a:r>
            <a:endParaRPr lang="pl-PL" dirty="0">
              <a:latin typeface="Calibri" panose="020F0502020204030204"/>
              <a:cs typeface="Calibri"/>
            </a:endParaRPr>
          </a:p>
          <a:p>
            <a:pPr algn="ctr"/>
            <a:r>
              <a:rPr lang="pl-PL" sz="4000" dirty="0">
                <a:latin typeface="Palatino Linotype"/>
                <a:cs typeface="Calibri"/>
              </a:rPr>
              <a:t>ale czyta się trudno.</a:t>
            </a:r>
          </a:p>
        </p:txBody>
      </p:sp>
    </p:spTree>
    <p:extLst>
      <p:ext uri="{BB962C8B-B14F-4D97-AF65-F5344CB8AC3E}">
        <p14:creationId xmlns:p14="http://schemas.microsoft.com/office/powerpoint/2010/main" val="2072765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8CB1BF5-B556-D354-90F4-55B65BE55AC5}"/>
              </a:ext>
            </a:extLst>
          </p:cNvPr>
          <p:cNvSpPr txBox="1"/>
          <p:nvPr/>
        </p:nvSpPr>
        <p:spPr>
          <a:xfrm>
            <a:off x="2782472" y="2514600"/>
            <a:ext cx="667702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 dirty="0">
                <a:latin typeface="Palatino Linotype"/>
                <a:cs typeface="Calibri"/>
              </a:rPr>
              <a:t>Pisz kod, który przyszły </a:t>
            </a:r>
            <a:endParaRPr lang="pl-PL" dirty="0">
              <a:latin typeface="Calibri" panose="020F0502020204030204"/>
              <a:cs typeface="Calibri"/>
            </a:endParaRPr>
          </a:p>
          <a:p>
            <a:pPr algn="ctr"/>
            <a:r>
              <a:rPr lang="pl-PL" sz="4000" dirty="0">
                <a:latin typeface="Palatino Linotype"/>
                <a:cs typeface="Calibri"/>
              </a:rPr>
              <a:t>ty chciałby czytać.</a:t>
            </a:r>
            <a:endParaRPr lang="pl-PL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82211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cs typeface="Calibri"/>
            </a:endParaRP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FE9C32F6-EB74-3E36-6AE9-DFF45082CE2A}"/>
              </a:ext>
            </a:extLst>
          </p:cNvPr>
          <p:cNvGrpSpPr/>
          <p:nvPr/>
        </p:nvGrpSpPr>
        <p:grpSpPr>
          <a:xfrm>
            <a:off x="714375" y="1181099"/>
            <a:ext cx="9524999" cy="2247520"/>
            <a:chOff x="714375" y="1181099"/>
            <a:chExt cx="9524999" cy="2247520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344F7E2D-FFF2-4996-433A-3F568B8CC02C}"/>
                </a:ext>
              </a:extLst>
            </p:cNvPr>
            <p:cNvSpPr txBox="1"/>
            <p:nvPr/>
          </p:nvSpPr>
          <p:spPr>
            <a:xfrm>
              <a:off x="3171824" y="1181099"/>
              <a:ext cx="7067550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l-PL" sz="2400" i="1" err="1">
                  <a:latin typeface="Palatino Linotype"/>
                  <a:cs typeface="Calibri"/>
                </a:rPr>
                <a:t>Make</a:t>
              </a:r>
              <a:r>
                <a:rPr lang="pl-PL" sz="2400" i="1" dirty="0">
                  <a:latin typeface="Palatino Linotype"/>
                  <a:cs typeface="Calibri"/>
                </a:rPr>
                <a:t> </a:t>
              </a:r>
              <a:r>
                <a:rPr lang="pl-PL" sz="2400" i="1" err="1">
                  <a:latin typeface="Palatino Linotype"/>
                  <a:cs typeface="Calibri"/>
                </a:rPr>
                <a:t>interfaces</a:t>
              </a:r>
              <a:r>
                <a:rPr lang="pl-PL" sz="2400" i="1" dirty="0">
                  <a:latin typeface="Palatino Linotype"/>
                  <a:cs typeface="Calibri"/>
                </a:rPr>
                <a:t> </a:t>
              </a:r>
              <a:r>
                <a:rPr lang="pl-PL" sz="2400" i="1" err="1">
                  <a:latin typeface="Palatino Linotype"/>
                  <a:cs typeface="Calibri"/>
                </a:rPr>
                <a:t>easy</a:t>
              </a:r>
              <a:r>
                <a:rPr lang="pl-PL" sz="2400" i="1" dirty="0">
                  <a:latin typeface="Palatino Linotype"/>
                  <a:cs typeface="Calibri"/>
                </a:rPr>
                <a:t> to </a:t>
              </a:r>
              <a:r>
                <a:rPr lang="pl-PL" sz="2400" i="1" err="1">
                  <a:latin typeface="Palatino Linotype"/>
                  <a:cs typeface="Calibri"/>
                </a:rPr>
                <a:t>use</a:t>
              </a:r>
              <a:r>
                <a:rPr lang="pl-PL" sz="2400" i="1" dirty="0">
                  <a:latin typeface="Palatino Linotype"/>
                  <a:cs typeface="Calibri"/>
                </a:rPr>
                <a:t> </a:t>
              </a:r>
              <a:r>
                <a:rPr lang="pl-PL" sz="2400" i="1" err="1">
                  <a:latin typeface="Palatino Linotype"/>
                  <a:cs typeface="Calibri"/>
                </a:rPr>
                <a:t>correctly</a:t>
              </a:r>
              <a:r>
                <a:rPr lang="pl-PL" sz="2400" i="1" dirty="0">
                  <a:latin typeface="Palatino Linotype"/>
                  <a:cs typeface="Calibri"/>
                </a:rPr>
                <a:t> and hard to </a:t>
              </a:r>
              <a:r>
                <a:rPr lang="pl-PL" sz="2400" i="1" dirty="0" err="1">
                  <a:latin typeface="Palatino Linotype"/>
                  <a:cs typeface="Calibri"/>
                </a:rPr>
                <a:t>use</a:t>
              </a:r>
              <a:r>
                <a:rPr lang="pl-PL" sz="2400" i="1" dirty="0">
                  <a:latin typeface="Palatino Linotype"/>
                  <a:cs typeface="Calibri"/>
                </a:rPr>
                <a:t> </a:t>
              </a:r>
              <a:r>
                <a:rPr lang="pl-PL" sz="2400" i="1" dirty="0" err="1">
                  <a:latin typeface="Palatino Linotype"/>
                  <a:cs typeface="Calibri"/>
                </a:rPr>
                <a:t>incorrectly</a:t>
              </a:r>
              <a:r>
                <a:rPr lang="pl-PL" sz="2400" i="1" dirty="0">
                  <a:latin typeface="Palatino Linotype"/>
                  <a:cs typeface="Calibri"/>
                </a:rPr>
                <a:t>.</a:t>
              </a:r>
              <a:endParaRPr lang="pl-PL" dirty="0"/>
            </a:p>
            <a:p>
              <a:pPr algn="r"/>
              <a:r>
                <a:rPr lang="pl-PL" sz="2400" dirty="0">
                  <a:latin typeface="Palatino Linotype"/>
                  <a:cs typeface="Calibri"/>
                </a:rPr>
                <a:t>- Scott </a:t>
              </a:r>
              <a:r>
                <a:rPr lang="pl-PL" sz="2400" dirty="0" err="1">
                  <a:latin typeface="Palatino Linotype"/>
                  <a:cs typeface="Calibri"/>
                </a:rPr>
                <a:t>Meyers</a:t>
              </a:r>
              <a:endParaRPr lang="pl-PL" sz="2400" dirty="0">
                <a:latin typeface="Palatino Linotype"/>
                <a:cs typeface="Calibri"/>
              </a:endParaRPr>
            </a:p>
          </p:txBody>
        </p:sp>
        <p:pic>
          <p:nvPicPr>
            <p:cNvPr id="12" name="Obraz 11" descr="Amazon.com: Scott Meyers: books, biography, latest update">
              <a:extLst>
                <a:ext uri="{FF2B5EF4-FFF2-40B4-BE49-F238E27FC236}">
                  <a16:creationId xmlns:a16="http://schemas.microsoft.com/office/drawing/2014/main" id="{CE495711-317C-73FB-B08B-AEB0E59DA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375" y="1181481"/>
              <a:ext cx="2333625" cy="2247138"/>
            </a:xfrm>
            <a:prstGeom prst="rect">
              <a:avLst/>
            </a:prstGeom>
          </p:spPr>
        </p:pic>
      </p:grpSp>
      <p:grpSp>
        <p:nvGrpSpPr>
          <p:cNvPr id="2" name="Grupa 1">
            <a:extLst>
              <a:ext uri="{FF2B5EF4-FFF2-40B4-BE49-F238E27FC236}">
                <a16:creationId xmlns:a16="http://schemas.microsoft.com/office/drawing/2014/main" id="{C23CF2CD-C8C7-8CDC-52AF-B1C4D74936C6}"/>
              </a:ext>
            </a:extLst>
          </p:cNvPr>
          <p:cNvGrpSpPr/>
          <p:nvPr/>
        </p:nvGrpSpPr>
        <p:grpSpPr>
          <a:xfrm>
            <a:off x="2343149" y="3429000"/>
            <a:ext cx="8517221" cy="2733674"/>
            <a:chOff x="2343149" y="3429000"/>
            <a:chExt cx="8517221" cy="2733674"/>
          </a:xfrm>
        </p:grpSpPr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EA229300-AAE7-206B-E8A2-E9A5062AE905}"/>
                </a:ext>
              </a:extLst>
            </p:cNvPr>
            <p:cNvSpPr txBox="1"/>
            <p:nvPr/>
          </p:nvSpPr>
          <p:spPr>
            <a:xfrm>
              <a:off x="2343149" y="4591049"/>
              <a:ext cx="6553200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pl-PL" sz="2400" i="1" dirty="0">
                  <a:latin typeface="Palatino Linotype"/>
                  <a:cs typeface="Calibri"/>
                </a:rPr>
                <a:t>Program in a style </a:t>
              </a:r>
              <a:r>
                <a:rPr lang="pl-PL" sz="2400" i="1" err="1">
                  <a:latin typeface="Palatino Linotype"/>
                  <a:cs typeface="Calibri"/>
                </a:rPr>
                <a:t>that</a:t>
              </a:r>
              <a:r>
                <a:rPr lang="pl-PL" sz="2400" i="1" dirty="0">
                  <a:latin typeface="Palatino Linotype"/>
                  <a:cs typeface="Calibri"/>
                </a:rPr>
                <a:t> </a:t>
              </a:r>
              <a:r>
                <a:rPr lang="pl-PL" sz="2400" i="1" err="1">
                  <a:latin typeface="Palatino Linotype"/>
                  <a:cs typeface="Calibri"/>
                </a:rPr>
                <a:t>turns</a:t>
              </a:r>
              <a:r>
                <a:rPr lang="pl-PL" sz="2400" i="1" dirty="0">
                  <a:latin typeface="Palatino Linotype"/>
                  <a:cs typeface="Calibri"/>
                </a:rPr>
                <a:t> </a:t>
              </a:r>
              <a:r>
                <a:rPr lang="pl-PL" sz="2400" i="1" err="1">
                  <a:latin typeface="Palatino Linotype"/>
                  <a:cs typeface="Calibri"/>
                </a:rPr>
                <a:t>potential</a:t>
              </a:r>
              <a:r>
                <a:rPr lang="pl-PL" sz="2400" i="1" dirty="0">
                  <a:latin typeface="Palatino Linotype"/>
                  <a:cs typeface="Calibri"/>
                </a:rPr>
                <a:t> run-</a:t>
              </a:r>
              <a:r>
                <a:rPr lang="pl-PL" sz="2400" i="1" err="1">
                  <a:latin typeface="Palatino Linotype"/>
                  <a:cs typeface="Calibri"/>
                </a:rPr>
                <a:t>time</a:t>
              </a:r>
              <a:r>
                <a:rPr lang="pl-PL" sz="2400" i="1" dirty="0">
                  <a:latin typeface="Palatino Linotype"/>
                  <a:cs typeface="Calibri"/>
                </a:rPr>
                <a:t> </a:t>
              </a:r>
              <a:r>
                <a:rPr lang="pl-PL" sz="2400" i="1" err="1">
                  <a:latin typeface="Palatino Linotype"/>
                  <a:cs typeface="Calibri"/>
                </a:rPr>
                <a:t>errors</a:t>
              </a:r>
              <a:r>
                <a:rPr lang="pl-PL" sz="2400" i="1" dirty="0">
                  <a:latin typeface="Palatino Linotype"/>
                  <a:cs typeface="Calibri"/>
                </a:rPr>
                <a:t> </a:t>
              </a:r>
              <a:r>
                <a:rPr lang="pl-PL" sz="2400" i="1" err="1">
                  <a:latin typeface="Palatino Linotype"/>
                  <a:cs typeface="Calibri"/>
                </a:rPr>
                <a:t>into</a:t>
              </a:r>
              <a:r>
                <a:rPr lang="pl-PL" sz="2400" i="1" dirty="0">
                  <a:latin typeface="Palatino Linotype"/>
                  <a:cs typeface="Calibri"/>
                </a:rPr>
                <a:t> </a:t>
              </a:r>
              <a:r>
                <a:rPr lang="pl-PL" sz="2400" i="1" err="1">
                  <a:latin typeface="Palatino Linotype"/>
                  <a:cs typeface="Calibri"/>
                </a:rPr>
                <a:t>compile-time</a:t>
              </a:r>
              <a:r>
                <a:rPr lang="pl-PL" sz="2400" i="1" dirty="0">
                  <a:latin typeface="Palatino Linotype"/>
                  <a:cs typeface="Calibri"/>
                </a:rPr>
                <a:t> </a:t>
              </a:r>
              <a:r>
                <a:rPr lang="pl-PL" sz="2400" i="1" err="1">
                  <a:latin typeface="Palatino Linotype"/>
                  <a:cs typeface="Calibri"/>
                </a:rPr>
                <a:t>errors</a:t>
              </a:r>
              <a:r>
                <a:rPr lang="pl-PL" sz="2400" i="1" dirty="0">
                  <a:latin typeface="Palatino Linotype"/>
                  <a:cs typeface="Calibri"/>
                </a:rPr>
                <a:t>.</a:t>
              </a:r>
            </a:p>
            <a:p>
              <a:pPr algn="r"/>
              <a:endParaRPr lang="pl-PL" sz="2400">
                <a:latin typeface="Palatino Linotype"/>
                <a:cs typeface="Calibri"/>
              </a:endParaRPr>
            </a:p>
            <a:p>
              <a:pPr algn="r"/>
              <a:r>
                <a:rPr lang="pl-PL" sz="2400" dirty="0">
                  <a:latin typeface="Palatino Linotype"/>
                  <a:cs typeface="Calibri"/>
                </a:rPr>
                <a:t>- Dan </a:t>
              </a:r>
              <a:r>
                <a:rPr lang="pl-PL" sz="2400" dirty="0" err="1">
                  <a:latin typeface="Palatino Linotype"/>
                  <a:cs typeface="Calibri"/>
                </a:rPr>
                <a:t>Saks</a:t>
              </a:r>
              <a:endParaRPr lang="pl-PL" sz="2400" dirty="0">
                <a:latin typeface="Palatino Linotype"/>
                <a:cs typeface="Calibri"/>
              </a:endParaRPr>
            </a:p>
          </p:txBody>
        </p:sp>
        <p:pic>
          <p:nvPicPr>
            <p:cNvPr id="13" name="Obraz 12" descr="Saks &amp; Associates">
              <a:extLst>
                <a:ext uri="{FF2B5EF4-FFF2-40B4-BE49-F238E27FC236}">
                  <a16:creationId xmlns:a16="http://schemas.microsoft.com/office/drawing/2014/main" id="{EB99F960-46F3-14C5-9309-3657B5E39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6879" y="3429000"/>
              <a:ext cx="1813491" cy="2733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123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C152F8CC-E35F-95DE-CDE1-04970DAAD9AB}"/>
              </a:ext>
            </a:extLst>
          </p:cNvPr>
          <p:cNvSpPr txBox="1"/>
          <p:nvPr/>
        </p:nvSpPr>
        <p:spPr>
          <a:xfrm>
            <a:off x="3195638" y="2600325"/>
            <a:ext cx="5800725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4000" dirty="0">
                <a:latin typeface="Palatino Linotype"/>
                <a:cs typeface="Calibri"/>
              </a:rPr>
              <a:t>Dziękuję za uwagę</a:t>
            </a:r>
            <a:endParaRPr lang="pl-PL" dirty="0"/>
          </a:p>
        </p:txBody>
      </p:sp>
      <p:pic>
        <p:nvPicPr>
          <p:cNvPr id="5" name="Obraz 4" descr="Obraz zawierający tekst, Czcionka, Grafika, zrzut ekranu&#10;&#10;Opis wygenerowany automatycznie">
            <a:extLst>
              <a:ext uri="{FF2B5EF4-FFF2-40B4-BE49-F238E27FC236}">
                <a16:creationId xmlns:a16="http://schemas.microsoft.com/office/drawing/2014/main" id="{2DDD368D-E9E9-8F20-7520-F591B854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775" y="4455459"/>
            <a:ext cx="3981450" cy="196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5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 dirty="0">
                <a:latin typeface="Palatino Linotype"/>
                <a:cs typeface="Calibri"/>
              </a:rPr>
              <a:t>    Dziedziczenie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5897166-595E-0417-C7E9-693840EE6304}"/>
              </a:ext>
            </a:extLst>
          </p:cNvPr>
          <p:cNvSpPr txBox="1"/>
          <p:nvPr/>
        </p:nvSpPr>
        <p:spPr>
          <a:xfrm>
            <a:off x="361950" y="952500"/>
            <a:ext cx="37814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/>
              </a:rPr>
              <a:t>frame_header</a:t>
            </a:r>
            <a:r>
              <a:rPr lang="en-US" dirty="0">
                <a:latin typeface="Consolas"/>
              </a:rPr>
              <a:t> {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uint8_t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frame_id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uint64_t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/>
              </a:rPr>
              <a:t>timestamp_ms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};</a:t>
            </a:r>
            <a:endParaRPr lang="en-US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E1C1C2C-9C41-F9CB-4EAA-BA6BD3DECDD9}"/>
              </a:ext>
            </a:extLst>
          </p:cNvPr>
          <p:cNvSpPr txBox="1"/>
          <p:nvPr/>
        </p:nvSpPr>
        <p:spPr>
          <a:xfrm>
            <a:off x="361950" y="4829175"/>
            <a:ext cx="69246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struct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fw_version_frame</a:t>
            </a:r>
            <a:r>
              <a:rPr lang="en-US" dirty="0">
                <a:latin typeface="Consolas"/>
                <a:cs typeface="Segoe UI"/>
              </a:rPr>
              <a:t> : 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frame_header</a:t>
            </a:r>
            <a:r>
              <a:rPr lang="en-US" dirty="0">
                <a:latin typeface="Consolas"/>
                <a:cs typeface="Segoe UI"/>
              </a:rPr>
              <a:t>, 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device_info</a:t>
            </a:r>
            <a:r>
              <a:rPr lang="en-US" dirty="0">
                <a:latin typeface="Consolas"/>
                <a:cs typeface="Segoe UI"/>
              </a:rPr>
              <a:t> {​</a:t>
            </a:r>
          </a:p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uint8_t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major</a:t>
            </a:r>
            <a:r>
              <a:rPr lang="en-US" dirty="0">
                <a:latin typeface="Consolas"/>
                <a:cs typeface="Segoe UI"/>
              </a:rPr>
              <a:t>;​</a:t>
            </a:r>
          </a:p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uint8_t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minor</a:t>
            </a:r>
            <a:r>
              <a:rPr lang="en-US" dirty="0">
                <a:latin typeface="Consolas"/>
                <a:cs typeface="Segoe UI"/>
              </a:rPr>
              <a:t>;​</a:t>
            </a:r>
          </a:p>
          <a:p>
            <a:r>
              <a:rPr lang="en-US" dirty="0">
                <a:latin typeface="Consolas"/>
                <a:cs typeface="Segoe UI"/>
              </a:rPr>
              <a:t>};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A2F3FF35-09A2-F784-3713-333658C25F40}"/>
              </a:ext>
            </a:extLst>
          </p:cNvPr>
          <p:cNvSpPr txBox="1"/>
          <p:nvPr/>
        </p:nvSpPr>
        <p:spPr>
          <a:xfrm>
            <a:off x="361950" y="3724275"/>
            <a:ext cx="655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struct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status_frame</a:t>
            </a:r>
            <a:r>
              <a:rPr lang="en-US" dirty="0">
                <a:latin typeface="Consolas"/>
                <a:cs typeface="Segoe UI"/>
              </a:rPr>
              <a:t> : 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frame_header</a:t>
            </a:r>
            <a:r>
              <a:rPr lang="en-US" dirty="0">
                <a:latin typeface="Consolas"/>
                <a:cs typeface="Segoe UI"/>
              </a:rPr>
              <a:t>, 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device_info</a:t>
            </a:r>
            <a:r>
              <a:rPr lang="en-US" dirty="0">
                <a:latin typeface="Consolas"/>
                <a:cs typeface="Segoe UI"/>
              </a:rPr>
              <a:t> {​</a:t>
            </a:r>
          </a:p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 err="1">
                <a:solidFill>
                  <a:srgbClr val="0000FF"/>
                </a:solidFill>
                <a:latin typeface="Consolas"/>
                <a:cs typeface="Segoe UI"/>
              </a:rPr>
              <a:t>enum</a:t>
            </a:r>
            <a:r>
              <a:rPr lang="en-US" dirty="0">
                <a:latin typeface="Consolas"/>
                <a:cs typeface="Segoe UI"/>
              </a:rPr>
              <a:t> :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uint8_t </a:t>
            </a:r>
            <a:r>
              <a:rPr lang="en-US" dirty="0">
                <a:latin typeface="Consolas"/>
                <a:cs typeface="Segoe UI"/>
              </a:rPr>
              <a:t>{ </a:t>
            </a:r>
            <a:r>
              <a:rPr lang="en-US" dirty="0">
                <a:solidFill>
                  <a:srgbClr val="0070C1"/>
                </a:solidFill>
                <a:latin typeface="Consolas"/>
                <a:cs typeface="Segoe UI"/>
              </a:rPr>
              <a:t>OK</a:t>
            </a:r>
            <a:r>
              <a:rPr lang="en-US" dirty="0">
                <a:latin typeface="Consolas"/>
                <a:cs typeface="Segoe UI"/>
              </a:rPr>
              <a:t>, </a:t>
            </a:r>
            <a:r>
              <a:rPr lang="en-US" dirty="0">
                <a:solidFill>
                  <a:srgbClr val="0070C1"/>
                </a:solidFill>
                <a:latin typeface="Consolas"/>
                <a:cs typeface="Segoe UI"/>
              </a:rPr>
              <a:t>BAD</a:t>
            </a:r>
            <a:r>
              <a:rPr lang="en-US" dirty="0">
                <a:latin typeface="Consolas"/>
                <a:cs typeface="Segoe UI"/>
              </a:rPr>
              <a:t>, </a:t>
            </a:r>
            <a:r>
              <a:rPr lang="en-US" dirty="0">
                <a:solidFill>
                  <a:srgbClr val="0070C1"/>
                </a:solidFill>
                <a:latin typeface="Consolas"/>
                <a:cs typeface="Segoe UI"/>
              </a:rPr>
              <a:t>SO_SO</a:t>
            </a:r>
            <a:r>
              <a:rPr lang="en-US" dirty="0">
                <a:latin typeface="Consolas"/>
                <a:cs typeface="Segoe UI"/>
              </a:rPr>
              <a:t> }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status</a:t>
            </a:r>
            <a:r>
              <a:rPr lang="en-US" dirty="0">
                <a:latin typeface="Consolas"/>
                <a:cs typeface="Segoe UI"/>
              </a:rPr>
              <a:t>;​</a:t>
            </a:r>
          </a:p>
          <a:p>
            <a:r>
              <a:rPr lang="en-US" dirty="0">
                <a:latin typeface="Consolas"/>
                <a:cs typeface="Segoe UI"/>
              </a:rPr>
              <a:t>};</a:t>
            </a: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70C094F7-35D5-4B26-59CE-AF993F8D8FAC}"/>
              </a:ext>
            </a:extLst>
          </p:cNvPr>
          <p:cNvSpPr txBox="1"/>
          <p:nvPr/>
        </p:nvSpPr>
        <p:spPr>
          <a:xfrm>
            <a:off x="361950" y="2333625"/>
            <a:ext cx="63722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struct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device_info</a:t>
            </a:r>
            <a:r>
              <a:rPr lang="en-US" dirty="0">
                <a:latin typeface="Consolas"/>
                <a:cs typeface="Segoe UI"/>
              </a:rPr>
              <a:t> {​</a:t>
            </a:r>
          </a:p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uint32_t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001080"/>
                </a:solidFill>
                <a:latin typeface="Consolas"/>
                <a:cs typeface="Segoe UI"/>
              </a:rPr>
              <a:t>device_id</a:t>
            </a:r>
            <a:r>
              <a:rPr lang="en-US" dirty="0">
                <a:latin typeface="Consolas"/>
                <a:cs typeface="Segoe UI"/>
              </a:rPr>
              <a:t>;​</a:t>
            </a:r>
          </a:p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err="1">
                <a:solidFill>
                  <a:srgbClr val="0000FF"/>
                </a:solidFill>
                <a:latin typeface="Consolas"/>
                <a:cs typeface="Segoe UI"/>
              </a:rPr>
              <a:t>enum</a:t>
            </a:r>
            <a:r>
              <a:rPr lang="en-US" dirty="0">
                <a:latin typeface="Consolas"/>
                <a:cs typeface="Segoe UI"/>
              </a:rPr>
              <a:t> : 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uint8_t </a:t>
            </a:r>
            <a:r>
              <a:rPr lang="en-US" dirty="0">
                <a:latin typeface="Consolas"/>
                <a:cs typeface="Segoe UI"/>
              </a:rPr>
              <a:t>{ </a:t>
            </a:r>
            <a:r>
              <a:rPr lang="en-US" dirty="0">
                <a:solidFill>
                  <a:srgbClr val="0070C1"/>
                </a:solidFill>
                <a:latin typeface="Consolas"/>
                <a:cs typeface="Segoe UI"/>
              </a:rPr>
              <a:t>NEW</a:t>
            </a:r>
            <a:r>
              <a:rPr lang="en-US" dirty="0">
                <a:latin typeface="Consolas"/>
                <a:cs typeface="Segoe UI"/>
              </a:rPr>
              <a:t>, </a:t>
            </a:r>
            <a:r>
              <a:rPr lang="en-US" dirty="0">
                <a:solidFill>
                  <a:srgbClr val="0070C1"/>
                </a:solidFill>
                <a:latin typeface="Consolas"/>
                <a:cs typeface="Segoe UI"/>
              </a:rPr>
              <a:t>OLD</a:t>
            </a:r>
            <a:r>
              <a:rPr lang="en-US" dirty="0">
                <a:latin typeface="Consolas"/>
                <a:cs typeface="Segoe UI"/>
              </a:rPr>
              <a:t> } </a:t>
            </a:r>
            <a:r>
              <a:rPr lang="en-US" err="1">
                <a:solidFill>
                  <a:srgbClr val="001080"/>
                </a:solidFill>
                <a:latin typeface="Consolas"/>
                <a:cs typeface="Segoe UI"/>
              </a:rPr>
              <a:t>device_variant</a:t>
            </a:r>
            <a:r>
              <a:rPr lang="en-US" dirty="0">
                <a:latin typeface="Consolas"/>
                <a:cs typeface="Segoe UI"/>
              </a:rPr>
              <a:t>;​</a:t>
            </a:r>
            <a:endParaRPr lang="en-US" dirty="0"/>
          </a:p>
          <a:p>
            <a:r>
              <a:rPr lang="en-US" dirty="0">
                <a:latin typeface="Consolas"/>
                <a:cs typeface="Segoe UI"/>
              </a:rPr>
              <a:t>};</a:t>
            </a:r>
          </a:p>
        </p:txBody>
      </p:sp>
      <p:grpSp>
        <p:nvGrpSpPr>
          <p:cNvPr id="32" name="Grupa 31">
            <a:extLst>
              <a:ext uri="{FF2B5EF4-FFF2-40B4-BE49-F238E27FC236}">
                <a16:creationId xmlns:a16="http://schemas.microsoft.com/office/drawing/2014/main" id="{97B5B3D6-EBC2-65B8-57A4-E3C04E6A9F27}"/>
              </a:ext>
            </a:extLst>
          </p:cNvPr>
          <p:cNvGrpSpPr/>
          <p:nvPr/>
        </p:nvGrpSpPr>
        <p:grpSpPr>
          <a:xfrm>
            <a:off x="7705725" y="1476375"/>
            <a:ext cx="3086100" cy="461665"/>
            <a:chOff x="733425" y="3533775"/>
            <a:chExt cx="3086100" cy="461665"/>
          </a:xfrm>
        </p:grpSpPr>
        <p:sp>
          <p:nvSpPr>
            <p:cNvPr id="30" name="pole tekstowe 29">
              <a:extLst>
                <a:ext uri="{FF2B5EF4-FFF2-40B4-BE49-F238E27FC236}">
                  <a16:creationId xmlns:a16="http://schemas.microsoft.com/office/drawing/2014/main" id="{7AC8274C-E918-AE78-B37F-9B459AF2DBC9}"/>
                </a:ext>
              </a:extLst>
            </p:cNvPr>
            <p:cNvSpPr txBox="1"/>
            <p:nvPr/>
          </p:nvSpPr>
          <p:spPr>
            <a:xfrm>
              <a:off x="1114425" y="3533775"/>
              <a:ext cx="27051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Pomieszane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style</a:t>
              </a:r>
            </a:p>
          </p:txBody>
        </p:sp>
        <p:sp>
          <p:nvSpPr>
            <p:cNvPr id="31" name="Owal 30">
              <a:extLst>
                <a:ext uri="{FF2B5EF4-FFF2-40B4-BE49-F238E27FC236}">
                  <a16:creationId xmlns:a16="http://schemas.microsoft.com/office/drawing/2014/main" id="{378C230D-1267-EB96-D8B0-5CB9C7F8F2A7}"/>
                </a:ext>
              </a:extLst>
            </p:cNvPr>
            <p:cNvSpPr/>
            <p:nvPr/>
          </p:nvSpPr>
          <p:spPr>
            <a:xfrm flipV="1">
              <a:off x="733425" y="3681413"/>
              <a:ext cx="152400" cy="1619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8" name="Grupa 37">
            <a:extLst>
              <a:ext uri="{FF2B5EF4-FFF2-40B4-BE49-F238E27FC236}">
                <a16:creationId xmlns:a16="http://schemas.microsoft.com/office/drawing/2014/main" id="{C99A8547-34FB-0EEB-19AE-8CC122FC84B1}"/>
              </a:ext>
            </a:extLst>
          </p:cNvPr>
          <p:cNvGrpSpPr/>
          <p:nvPr/>
        </p:nvGrpSpPr>
        <p:grpSpPr>
          <a:xfrm>
            <a:off x="7705725" y="2333625"/>
            <a:ext cx="3238500" cy="461665"/>
            <a:chOff x="733425" y="3533775"/>
            <a:chExt cx="3238500" cy="461665"/>
          </a:xfrm>
        </p:grpSpPr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0C7FDC97-0147-EE3A-E40E-9EFF85206BCC}"/>
                </a:ext>
              </a:extLst>
            </p:cNvPr>
            <p:cNvSpPr txBox="1"/>
            <p:nvPr/>
          </p:nvSpPr>
          <p:spPr>
            <a:xfrm>
              <a:off x="1114425" y="3533775"/>
              <a:ext cx="28575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Niejasne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intencje</a:t>
              </a:r>
              <a:endParaRPr lang="pl-PL" dirty="0" err="1"/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11C71FDF-A1DB-847E-8793-FE004FA59468}"/>
                </a:ext>
              </a:extLst>
            </p:cNvPr>
            <p:cNvSpPr/>
            <p:nvPr/>
          </p:nvSpPr>
          <p:spPr>
            <a:xfrm flipV="1">
              <a:off x="733425" y="3681412"/>
              <a:ext cx="152400" cy="1619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2" name="Grupa 41">
            <a:extLst>
              <a:ext uri="{FF2B5EF4-FFF2-40B4-BE49-F238E27FC236}">
                <a16:creationId xmlns:a16="http://schemas.microsoft.com/office/drawing/2014/main" id="{DE8ACE0D-D3D5-41FC-A981-9AD2F7D2BD81}"/>
              </a:ext>
            </a:extLst>
          </p:cNvPr>
          <p:cNvGrpSpPr/>
          <p:nvPr/>
        </p:nvGrpSpPr>
        <p:grpSpPr>
          <a:xfrm>
            <a:off x="7705725" y="3152775"/>
            <a:ext cx="3886200" cy="461665"/>
            <a:chOff x="733425" y="3533775"/>
            <a:chExt cx="3886200" cy="461665"/>
          </a:xfrm>
        </p:grpSpPr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EE9C264B-6CA9-2F2E-786E-B9A06FBB1AF8}"/>
                </a:ext>
              </a:extLst>
            </p:cNvPr>
            <p:cNvSpPr txBox="1"/>
            <p:nvPr/>
          </p:nvSpPr>
          <p:spPr>
            <a:xfrm>
              <a:off x="1114425" y="3533775"/>
              <a:ext cx="3505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Działanie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relacji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"is-a"</a:t>
              </a:r>
              <a:endParaRPr lang="pl-PL" dirty="0"/>
            </a:p>
          </p:txBody>
        </p:sp>
        <p:sp>
          <p:nvSpPr>
            <p:cNvPr id="41" name="Owal 40">
              <a:extLst>
                <a:ext uri="{FF2B5EF4-FFF2-40B4-BE49-F238E27FC236}">
                  <a16:creationId xmlns:a16="http://schemas.microsoft.com/office/drawing/2014/main" id="{DFF7CF56-97AC-742C-A33D-9D68877E6312}"/>
                </a:ext>
              </a:extLst>
            </p:cNvPr>
            <p:cNvSpPr/>
            <p:nvPr/>
          </p:nvSpPr>
          <p:spPr>
            <a:xfrm flipV="1">
              <a:off x="733425" y="3681413"/>
              <a:ext cx="152400" cy="1619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88213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 dirty="0">
                <a:latin typeface="Palatino Linotype"/>
                <a:cs typeface="Calibri"/>
              </a:rPr>
              <a:t>    Polimorfizm przez dziedziczenie</a:t>
            </a:r>
          </a:p>
        </p:txBody>
      </p:sp>
      <p:grpSp>
        <p:nvGrpSpPr>
          <p:cNvPr id="32" name="Grupa 31">
            <a:extLst>
              <a:ext uri="{FF2B5EF4-FFF2-40B4-BE49-F238E27FC236}">
                <a16:creationId xmlns:a16="http://schemas.microsoft.com/office/drawing/2014/main" id="{97B5B3D6-EBC2-65B8-57A4-E3C04E6A9F27}"/>
              </a:ext>
            </a:extLst>
          </p:cNvPr>
          <p:cNvGrpSpPr/>
          <p:nvPr/>
        </p:nvGrpSpPr>
        <p:grpSpPr>
          <a:xfrm>
            <a:off x="7277100" y="1362075"/>
            <a:ext cx="3524250" cy="461665"/>
            <a:chOff x="733425" y="3533775"/>
            <a:chExt cx="3524250" cy="461665"/>
          </a:xfrm>
        </p:grpSpPr>
        <p:sp>
          <p:nvSpPr>
            <p:cNvPr id="30" name="pole tekstowe 29">
              <a:extLst>
                <a:ext uri="{FF2B5EF4-FFF2-40B4-BE49-F238E27FC236}">
                  <a16:creationId xmlns:a16="http://schemas.microsoft.com/office/drawing/2014/main" id="{7AC8274C-E918-AE78-B37F-9B459AF2DBC9}"/>
                </a:ext>
              </a:extLst>
            </p:cNvPr>
            <p:cNvSpPr txBox="1"/>
            <p:nvPr/>
          </p:nvSpPr>
          <p:spPr>
            <a:xfrm>
              <a:off x="1114425" y="3533775"/>
              <a:ext cx="314325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Fałszywe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abstrakcje</a:t>
              </a:r>
              <a:endParaRPr lang="pl-PL" dirty="0" err="1"/>
            </a:p>
          </p:txBody>
        </p:sp>
        <p:sp>
          <p:nvSpPr>
            <p:cNvPr id="31" name="Owal 30">
              <a:extLst>
                <a:ext uri="{FF2B5EF4-FFF2-40B4-BE49-F238E27FC236}">
                  <a16:creationId xmlns:a16="http://schemas.microsoft.com/office/drawing/2014/main" id="{378C230D-1267-EB96-D8B0-5CB9C7F8F2A7}"/>
                </a:ext>
              </a:extLst>
            </p:cNvPr>
            <p:cNvSpPr/>
            <p:nvPr/>
          </p:nvSpPr>
          <p:spPr>
            <a:xfrm flipV="1">
              <a:off x="733425" y="3681413"/>
              <a:ext cx="152400" cy="1619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8" name="Grupa 37">
            <a:extLst>
              <a:ext uri="{FF2B5EF4-FFF2-40B4-BE49-F238E27FC236}">
                <a16:creationId xmlns:a16="http://schemas.microsoft.com/office/drawing/2014/main" id="{C99A8547-34FB-0EEB-19AE-8CC122FC84B1}"/>
              </a:ext>
            </a:extLst>
          </p:cNvPr>
          <p:cNvGrpSpPr/>
          <p:nvPr/>
        </p:nvGrpSpPr>
        <p:grpSpPr>
          <a:xfrm>
            <a:off x="7305675" y="2987675"/>
            <a:ext cx="4124325" cy="461665"/>
            <a:chOff x="733425" y="3533775"/>
            <a:chExt cx="4124325" cy="461665"/>
          </a:xfrm>
        </p:grpSpPr>
        <p:sp>
          <p:nvSpPr>
            <p:cNvPr id="36" name="pole tekstowe 35">
              <a:extLst>
                <a:ext uri="{FF2B5EF4-FFF2-40B4-BE49-F238E27FC236}">
                  <a16:creationId xmlns:a16="http://schemas.microsoft.com/office/drawing/2014/main" id="{0C7FDC97-0147-EE3A-E40E-9EFF85206BCC}"/>
                </a:ext>
              </a:extLst>
            </p:cNvPr>
            <p:cNvSpPr txBox="1"/>
            <p:nvPr/>
          </p:nvSpPr>
          <p:spPr>
            <a:xfrm>
              <a:off x="1114425" y="3533775"/>
              <a:ext cx="374332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Podwójne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pośredniczenie</a:t>
              </a: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11C71FDF-A1DB-847E-8793-FE004FA59468}"/>
                </a:ext>
              </a:extLst>
            </p:cNvPr>
            <p:cNvSpPr/>
            <p:nvPr/>
          </p:nvSpPr>
          <p:spPr>
            <a:xfrm flipV="1">
              <a:off x="733425" y="3681412"/>
              <a:ext cx="152400" cy="1619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42" name="Grupa 41">
            <a:extLst>
              <a:ext uri="{FF2B5EF4-FFF2-40B4-BE49-F238E27FC236}">
                <a16:creationId xmlns:a16="http://schemas.microsoft.com/office/drawing/2014/main" id="{DE8ACE0D-D3D5-41FC-A981-9AD2F7D2BD81}"/>
              </a:ext>
            </a:extLst>
          </p:cNvPr>
          <p:cNvGrpSpPr/>
          <p:nvPr/>
        </p:nvGrpSpPr>
        <p:grpSpPr>
          <a:xfrm>
            <a:off x="7277100" y="2174875"/>
            <a:ext cx="3886200" cy="461665"/>
            <a:chOff x="733425" y="3533775"/>
            <a:chExt cx="3886200" cy="461665"/>
          </a:xfrm>
        </p:grpSpPr>
        <p:sp>
          <p:nvSpPr>
            <p:cNvPr id="40" name="pole tekstowe 39">
              <a:extLst>
                <a:ext uri="{FF2B5EF4-FFF2-40B4-BE49-F238E27FC236}">
                  <a16:creationId xmlns:a16="http://schemas.microsoft.com/office/drawing/2014/main" id="{EE9C264B-6CA9-2F2E-786E-B9A06FBB1AF8}"/>
                </a:ext>
              </a:extLst>
            </p:cNvPr>
            <p:cNvSpPr txBox="1"/>
            <p:nvPr/>
          </p:nvSpPr>
          <p:spPr>
            <a:xfrm>
              <a:off x="1114425" y="3533775"/>
              <a:ext cx="350520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Zaciemnianie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</a:t>
              </a:r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kodu</a:t>
              </a:r>
            </a:p>
          </p:txBody>
        </p:sp>
        <p:sp>
          <p:nvSpPr>
            <p:cNvPr id="41" name="Owal 40">
              <a:extLst>
                <a:ext uri="{FF2B5EF4-FFF2-40B4-BE49-F238E27FC236}">
                  <a16:creationId xmlns:a16="http://schemas.microsoft.com/office/drawing/2014/main" id="{DFF7CF56-97AC-742C-A33D-9D68877E6312}"/>
                </a:ext>
              </a:extLst>
            </p:cNvPr>
            <p:cNvSpPr/>
            <p:nvPr/>
          </p:nvSpPr>
          <p:spPr>
            <a:xfrm flipV="1">
              <a:off x="733425" y="3681413"/>
              <a:ext cx="152400" cy="1619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3F20805-3456-DB51-354C-0A93B4C36D44}"/>
              </a:ext>
            </a:extLst>
          </p:cNvPr>
          <p:cNvSpPr txBox="1"/>
          <p:nvPr/>
        </p:nvSpPr>
        <p:spPr>
          <a:xfrm>
            <a:off x="438150" y="838200"/>
            <a:ext cx="686752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driver</a:t>
            </a:r>
            <a:r>
              <a:rPr lang="en-US" dirty="0">
                <a:latin typeface="Consolas"/>
              </a:rPr>
              <a:t> {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/>
              </a:rPr>
              <a:t>~</a:t>
            </a:r>
            <a:r>
              <a:rPr lang="en-US" dirty="0">
                <a:solidFill>
                  <a:srgbClr val="267F99"/>
                </a:solidFill>
                <a:latin typeface="Consolas"/>
              </a:rPr>
              <a:t>driver</a:t>
            </a:r>
            <a:r>
              <a:rPr lang="en-US" dirty="0">
                <a:latin typeface="Consolas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default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dirty="0"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/>
              </a:rPr>
              <a:t>turn_on</a:t>
            </a:r>
            <a:r>
              <a:rPr lang="en-US" dirty="0">
                <a:latin typeface="Consolas"/>
              </a:rPr>
              <a:t>() = </a:t>
            </a:r>
            <a:r>
              <a:rPr lang="en-US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dirty="0">
                <a:latin typeface="Consolas"/>
              </a:rPr>
              <a:t>;</a:t>
            </a:r>
          </a:p>
          <a:p>
            <a:r>
              <a:rPr lang="en-US" dirty="0">
                <a:latin typeface="Consolas"/>
              </a:rPr>
              <a:t>};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3E30495-5DDB-345D-84E0-9725F55779D6}"/>
              </a:ext>
            </a:extLst>
          </p:cNvPr>
          <p:cNvSpPr txBox="1"/>
          <p:nvPr/>
        </p:nvSpPr>
        <p:spPr>
          <a:xfrm>
            <a:off x="3314700" y="4324350"/>
            <a:ext cx="576262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Segoe UI"/>
              </a:rPr>
              <a:t>​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led_driver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led</a:t>
            </a:r>
            <a:r>
              <a:rPr lang="en-US" dirty="0">
                <a:latin typeface="Consolas"/>
                <a:cs typeface="Segoe UI"/>
              </a:rPr>
              <a:t>{};​</a:t>
            </a:r>
            <a:endParaRPr lang="pl-PL" dirty="0"/>
          </a:p>
          <a:p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fan_driver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fan</a:t>
            </a:r>
            <a:r>
              <a:rPr lang="en-US" dirty="0">
                <a:latin typeface="Consolas"/>
                <a:cs typeface="Segoe UI"/>
              </a:rPr>
              <a:t>{};​</a:t>
            </a:r>
          </a:p>
          <a:p>
            <a:r>
              <a:rPr lang="en-US" dirty="0">
                <a:latin typeface="Consolas"/>
                <a:cs typeface="Segoe UI"/>
              </a:rPr>
              <a:t>​</a:t>
            </a:r>
            <a:br>
              <a:rPr lang="en-US" dirty="0">
                <a:latin typeface="Consolas"/>
                <a:cs typeface="Segoe UI"/>
              </a:rPr>
            </a:b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driver</a:t>
            </a:r>
            <a:r>
              <a:rPr lang="en-US" dirty="0">
                <a:latin typeface="Consolas"/>
                <a:cs typeface="Segoe UI"/>
              </a:rPr>
              <a:t>*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drivers</a:t>
            </a:r>
            <a:r>
              <a:rPr lang="en-US" dirty="0">
                <a:latin typeface="Consolas"/>
                <a:cs typeface="Segoe UI"/>
              </a:rPr>
              <a:t>[] = { &amp;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led</a:t>
            </a:r>
            <a:r>
              <a:rPr lang="en-US" dirty="0">
                <a:latin typeface="Consolas"/>
                <a:cs typeface="Segoe UI"/>
              </a:rPr>
              <a:t>, &amp;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fan </a:t>
            </a:r>
            <a:r>
              <a:rPr lang="en-US" dirty="0">
                <a:latin typeface="Consolas"/>
                <a:cs typeface="Segoe UI"/>
              </a:rPr>
              <a:t>};​</a:t>
            </a:r>
          </a:p>
          <a:p>
            <a:r>
              <a:rPr lang="en-US" dirty="0">
                <a:solidFill>
                  <a:srgbClr val="AF00DB"/>
                </a:solidFill>
                <a:latin typeface="Consolas"/>
                <a:cs typeface="Segoe UI"/>
              </a:rPr>
              <a:t>for</a:t>
            </a:r>
            <a:r>
              <a:rPr lang="en-US" dirty="0">
                <a:latin typeface="Consolas"/>
                <a:cs typeface="Segoe UI"/>
              </a:rPr>
              <a:t> (</a:t>
            </a:r>
            <a:r>
              <a:rPr lang="en-US" dirty="0">
                <a:solidFill>
                  <a:srgbClr val="000000"/>
                </a:solidFill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driver</a:t>
            </a:r>
            <a:r>
              <a:rPr lang="en-US" dirty="0">
                <a:latin typeface="Consolas"/>
                <a:cs typeface="Segoe UI"/>
              </a:rPr>
              <a:t>*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d </a:t>
            </a:r>
            <a:r>
              <a:rPr lang="en-US" dirty="0">
                <a:latin typeface="Consolas"/>
                <a:cs typeface="Segoe UI"/>
              </a:rPr>
              <a:t>: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drivers </a:t>
            </a:r>
            <a:r>
              <a:rPr lang="en-US" dirty="0">
                <a:latin typeface="Consolas"/>
                <a:cs typeface="Segoe UI"/>
              </a:rPr>
              <a:t>) {​</a:t>
            </a:r>
          </a:p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>
                <a:solidFill>
                  <a:srgbClr val="001080"/>
                </a:solidFill>
                <a:latin typeface="Consolas"/>
                <a:cs typeface="Segoe UI"/>
              </a:rPr>
              <a:t>d</a:t>
            </a:r>
            <a:r>
              <a:rPr lang="en-US" dirty="0">
                <a:latin typeface="Consolas"/>
                <a:cs typeface="Segoe UI"/>
              </a:rPr>
              <a:t>-&gt;</a:t>
            </a:r>
            <a:r>
              <a:rPr lang="en-US" dirty="0" err="1">
                <a:solidFill>
                  <a:srgbClr val="795E26"/>
                </a:solidFill>
                <a:latin typeface="Consolas"/>
                <a:cs typeface="Segoe UI"/>
              </a:rPr>
              <a:t>turn_on</a:t>
            </a:r>
            <a:r>
              <a:rPr lang="en-US" dirty="0">
                <a:latin typeface="Consolas"/>
                <a:cs typeface="Segoe UI"/>
              </a:rPr>
              <a:t>();​</a:t>
            </a:r>
          </a:p>
          <a:p>
            <a:r>
              <a:rPr lang="en-US" dirty="0">
                <a:latin typeface="Consolas"/>
                <a:cs typeface="Segoe UI"/>
              </a:rPr>
              <a:t>}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6961854-F2ED-F12B-2AD7-DC7EF1154D81}"/>
              </a:ext>
            </a:extLst>
          </p:cNvPr>
          <p:cNvSpPr txBox="1"/>
          <p:nvPr/>
        </p:nvSpPr>
        <p:spPr>
          <a:xfrm>
            <a:off x="438150" y="3333750"/>
            <a:ext cx="48768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struct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267F99"/>
                </a:solidFill>
                <a:latin typeface="Consolas"/>
                <a:cs typeface="Segoe UI"/>
              </a:rPr>
              <a:t>fan_driver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final </a:t>
            </a:r>
            <a:r>
              <a:rPr lang="en-US" dirty="0">
                <a:latin typeface="Consolas"/>
                <a:cs typeface="Segoe UI"/>
              </a:rPr>
              <a:t>: </a:t>
            </a:r>
            <a:r>
              <a:rPr lang="en-US" dirty="0">
                <a:solidFill>
                  <a:srgbClr val="267F99"/>
                </a:solidFill>
                <a:latin typeface="Consolas"/>
                <a:cs typeface="Segoe UI"/>
              </a:rPr>
              <a:t>driver</a:t>
            </a:r>
            <a:r>
              <a:rPr lang="en-US" dirty="0">
                <a:latin typeface="Consolas"/>
                <a:cs typeface="Segoe UI"/>
              </a:rPr>
              <a:t> {​</a:t>
            </a:r>
          </a:p>
          <a:p>
            <a:r>
              <a:rPr lang="en-US" dirty="0">
                <a:latin typeface="Consolas"/>
                <a:cs typeface="Segoe UI"/>
              </a:rPr>
              <a:t>    </a:t>
            </a:r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void</a:t>
            </a:r>
            <a:r>
              <a:rPr lang="en-US" dirty="0">
                <a:latin typeface="Consolas"/>
                <a:cs typeface="Segoe UI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/>
                <a:cs typeface="Segoe UI"/>
              </a:rPr>
              <a:t>turn_on</a:t>
            </a:r>
            <a:r>
              <a:rPr lang="en-US" dirty="0">
                <a:latin typeface="Consolas"/>
                <a:cs typeface="Segoe UI"/>
              </a:rPr>
              <a:t>() </a:t>
            </a:r>
            <a:r>
              <a:rPr lang="en-US" dirty="0">
                <a:solidFill>
                  <a:srgbClr val="0000FF"/>
                </a:solidFill>
                <a:latin typeface="Consolas"/>
                <a:cs typeface="Segoe UI"/>
              </a:rPr>
              <a:t>final</a:t>
            </a:r>
            <a:r>
              <a:rPr lang="en-US" dirty="0">
                <a:latin typeface="Consolas"/>
                <a:cs typeface="Segoe UI"/>
              </a:rPr>
              <a:t>;​</a:t>
            </a:r>
          </a:p>
          <a:p>
            <a:r>
              <a:rPr lang="en-US" dirty="0">
                <a:latin typeface="Consolas"/>
                <a:cs typeface="Segoe UI"/>
              </a:rPr>
              <a:t>};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8CBFC22-8426-B4BB-0599-F0C88E75CED5}"/>
              </a:ext>
            </a:extLst>
          </p:cNvPr>
          <p:cNvSpPr txBox="1"/>
          <p:nvPr/>
        </p:nvSpPr>
        <p:spPr>
          <a:xfrm>
            <a:off x="438150" y="2228850"/>
            <a:ext cx="43529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/>
                <a:cs typeface="Segoe UI"/>
              </a:rPr>
              <a:t>struct</a:t>
            </a:r>
            <a:r>
              <a:rPr lang="en-US">
                <a:latin typeface="Consolas"/>
                <a:cs typeface="Segoe UI"/>
              </a:rPr>
              <a:t>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led_driver</a:t>
            </a:r>
            <a:r>
              <a:rPr lang="en-US">
                <a:latin typeface="Consolas"/>
                <a:cs typeface="Segoe UI"/>
              </a:rPr>
              <a:t> : </a:t>
            </a:r>
            <a:r>
              <a:rPr lang="en-US">
                <a:solidFill>
                  <a:srgbClr val="267F99"/>
                </a:solidFill>
                <a:latin typeface="Consolas"/>
                <a:cs typeface="Segoe UI"/>
              </a:rPr>
              <a:t>driver</a:t>
            </a:r>
            <a:r>
              <a:rPr lang="en-US">
                <a:latin typeface="Consolas"/>
                <a:cs typeface="Segoe UI"/>
              </a:rPr>
              <a:t> {​</a:t>
            </a:r>
          </a:p>
          <a:p>
            <a:r>
              <a:rPr lang="en-US">
                <a:latin typeface="Consolas"/>
                <a:cs typeface="Segoe UI"/>
              </a:rPr>
              <a:t>    </a:t>
            </a:r>
            <a:r>
              <a:rPr lang="en-US">
                <a:solidFill>
                  <a:srgbClr val="0000FF"/>
                </a:solidFill>
                <a:latin typeface="Consolas"/>
                <a:cs typeface="Segoe UI"/>
              </a:rPr>
              <a:t>void</a:t>
            </a:r>
            <a:r>
              <a:rPr lang="en-US">
                <a:latin typeface="Consolas"/>
                <a:cs typeface="Segoe UI"/>
              </a:rPr>
              <a:t> </a:t>
            </a:r>
            <a:r>
              <a:rPr lang="en-US">
                <a:solidFill>
                  <a:srgbClr val="795E26"/>
                </a:solidFill>
                <a:latin typeface="Consolas"/>
                <a:cs typeface="Segoe UI"/>
              </a:rPr>
              <a:t>turn_on</a:t>
            </a:r>
            <a:r>
              <a:rPr lang="en-US">
                <a:latin typeface="Consolas"/>
                <a:cs typeface="Segoe UI"/>
              </a:rPr>
              <a:t>() </a:t>
            </a:r>
            <a:r>
              <a:rPr lang="en-US">
                <a:solidFill>
                  <a:srgbClr val="0000FF"/>
                </a:solidFill>
                <a:latin typeface="Consolas"/>
                <a:cs typeface="Segoe UI"/>
              </a:rPr>
              <a:t>override</a:t>
            </a:r>
            <a:r>
              <a:rPr lang="en-US">
                <a:latin typeface="Consolas"/>
                <a:cs typeface="Segoe UI"/>
              </a:rPr>
              <a:t>;​</a:t>
            </a:r>
          </a:p>
          <a:p>
            <a:r>
              <a:rPr lang="en-US">
                <a:latin typeface="Consolas"/>
                <a:cs typeface="Segoe UI"/>
              </a:rPr>
              <a:t>};</a:t>
            </a:r>
          </a:p>
        </p:txBody>
      </p:sp>
      <p:grpSp>
        <p:nvGrpSpPr>
          <p:cNvPr id="11" name="Grupa 10">
            <a:extLst>
              <a:ext uri="{FF2B5EF4-FFF2-40B4-BE49-F238E27FC236}">
                <a16:creationId xmlns:a16="http://schemas.microsoft.com/office/drawing/2014/main" id="{F1702291-776F-6A26-D619-F89DB0ED98D8}"/>
              </a:ext>
            </a:extLst>
          </p:cNvPr>
          <p:cNvGrpSpPr/>
          <p:nvPr/>
        </p:nvGrpSpPr>
        <p:grpSpPr>
          <a:xfrm>
            <a:off x="7305675" y="3800475"/>
            <a:ext cx="4124325" cy="461665"/>
            <a:chOff x="733425" y="3533775"/>
            <a:chExt cx="4124325" cy="461665"/>
          </a:xfrm>
        </p:grpSpPr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D6DF2F3D-2601-61C6-3D3F-C897E31C52D4}"/>
                </a:ext>
              </a:extLst>
            </p:cNvPr>
            <p:cNvSpPr txBox="1"/>
            <p:nvPr/>
          </p:nvSpPr>
          <p:spPr>
            <a:xfrm>
              <a:off x="1114425" y="3533775"/>
              <a:ext cx="3743325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0C0D0E"/>
                  </a:solidFill>
                  <a:latin typeface="Palatino Linotype"/>
                </a:rPr>
                <a:t>Niestandardowy</a:t>
              </a:r>
              <a:r>
                <a:rPr lang="en-US" sz="2400" dirty="0">
                  <a:solidFill>
                    <a:srgbClr val="0C0D0E"/>
                  </a:solidFill>
                  <a:latin typeface="Palatino Linotype"/>
                </a:rPr>
                <a:t> layout</a:t>
              </a:r>
              <a:endParaRPr lang="pl-PL" dirty="0"/>
            </a:p>
          </p:txBody>
        </p:sp>
        <p:sp>
          <p:nvSpPr>
            <p:cNvPr id="10" name="Owal 9">
              <a:extLst>
                <a:ext uri="{FF2B5EF4-FFF2-40B4-BE49-F238E27FC236}">
                  <a16:creationId xmlns:a16="http://schemas.microsoft.com/office/drawing/2014/main" id="{A3027C38-54AC-D234-7362-E1A929D37C79}"/>
                </a:ext>
              </a:extLst>
            </p:cNvPr>
            <p:cNvSpPr/>
            <p:nvPr/>
          </p:nvSpPr>
          <p:spPr>
            <a:xfrm flipV="1">
              <a:off x="733425" y="3681412"/>
              <a:ext cx="152400" cy="1619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70434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 dirty="0">
                <a:latin typeface="Palatino Linotype"/>
                <a:cs typeface="Calibri"/>
              </a:rPr>
              <a:t>    RTTI – Run Time </a:t>
            </a:r>
            <a:r>
              <a:rPr lang="pl-PL" b="1" dirty="0" err="1">
                <a:latin typeface="Palatino Linotype"/>
                <a:cs typeface="Calibri"/>
              </a:rPr>
              <a:t>Type</a:t>
            </a:r>
            <a:r>
              <a:rPr lang="pl-PL" b="1" dirty="0">
                <a:latin typeface="Palatino Linotype"/>
                <a:cs typeface="Calibri"/>
              </a:rPr>
              <a:t> Information</a:t>
            </a:r>
            <a:endParaRPr lang="pl-PL" b="1" dirty="0">
              <a:latin typeface="Palatino Linotype"/>
              <a:ea typeface="+mn-lt"/>
              <a:cs typeface="+mn-lt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7CC7386-71F9-29A6-CFFF-0395002A598B}"/>
              </a:ext>
            </a:extLst>
          </p:cNvPr>
          <p:cNvSpPr txBox="1"/>
          <p:nvPr/>
        </p:nvSpPr>
        <p:spPr>
          <a:xfrm>
            <a:off x="5248275" y="2876550"/>
            <a:ext cx="42862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solidFill>
                  <a:srgbClr val="0000FF"/>
                </a:solidFill>
                <a:latin typeface="Consolas"/>
              </a:rPr>
              <a:t>typeid</a:t>
            </a:r>
            <a:r>
              <a:rPr lang="en-US" sz="2000" dirty="0">
                <a:latin typeface="Consolas"/>
              </a:rPr>
              <a:t>( *</a:t>
            </a:r>
            <a:r>
              <a:rPr lang="en-US" sz="2000" dirty="0">
                <a:solidFill>
                  <a:srgbClr val="001080"/>
                </a:solidFill>
                <a:latin typeface="Consolas"/>
              </a:rPr>
              <a:t>drivers</a:t>
            </a:r>
            <a:r>
              <a:rPr lang="en-US" sz="2000" dirty="0">
                <a:latin typeface="Consolas"/>
              </a:rPr>
              <a:t>[</a:t>
            </a:r>
            <a:r>
              <a:rPr lang="en-US" sz="20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2000" dirty="0">
                <a:latin typeface="Consolas"/>
              </a:rPr>
              <a:t>] ).</a:t>
            </a:r>
            <a:r>
              <a:rPr lang="en-US" sz="2000" dirty="0">
                <a:solidFill>
                  <a:srgbClr val="795E26"/>
                </a:solidFill>
                <a:latin typeface="Consolas"/>
              </a:rPr>
              <a:t>name</a:t>
            </a:r>
            <a:r>
              <a:rPr lang="en-US" sz="2000" dirty="0">
                <a:latin typeface="Consolas"/>
              </a:rPr>
              <a:t>()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11263DD-2575-F487-62B4-AF2AB96EF7AC}"/>
              </a:ext>
            </a:extLst>
          </p:cNvPr>
          <p:cNvSpPr txBox="1"/>
          <p:nvPr/>
        </p:nvSpPr>
        <p:spPr>
          <a:xfrm>
            <a:off x="1895475" y="4114800"/>
            <a:ext cx="879239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US" sz="2000" dirty="0">
                <a:latin typeface="Consolas"/>
              </a:rPr>
              <a:t> (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auto</a:t>
            </a:r>
            <a:r>
              <a:rPr lang="en-US" sz="2000" dirty="0">
                <a:latin typeface="Consolas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/>
              </a:rPr>
              <a:t>led</a:t>
            </a:r>
            <a:r>
              <a:rPr lang="en-US" sz="2000" dirty="0">
                <a:latin typeface="Consolas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Consolas"/>
              </a:rPr>
              <a:t>dynamic_cast</a:t>
            </a:r>
            <a:r>
              <a:rPr lang="en-US" sz="2000" dirty="0">
                <a:latin typeface="Consolas"/>
              </a:rPr>
              <a:t>&lt;</a:t>
            </a:r>
            <a:r>
              <a:rPr lang="en-US" sz="2000" dirty="0" err="1">
                <a:solidFill>
                  <a:srgbClr val="267F99"/>
                </a:solidFill>
                <a:latin typeface="Consolas"/>
              </a:rPr>
              <a:t>led_driver</a:t>
            </a:r>
            <a:r>
              <a:rPr lang="en-US" sz="2000" dirty="0">
                <a:latin typeface="Consolas"/>
              </a:rPr>
              <a:t>*&gt;( </a:t>
            </a:r>
            <a:r>
              <a:rPr lang="en-US" sz="2000" dirty="0">
                <a:solidFill>
                  <a:srgbClr val="001080"/>
                </a:solidFill>
                <a:latin typeface="Consolas"/>
              </a:rPr>
              <a:t>drivers</a:t>
            </a:r>
            <a:r>
              <a:rPr lang="en-US" sz="2000" dirty="0">
                <a:latin typeface="Consolas"/>
              </a:rPr>
              <a:t>[</a:t>
            </a:r>
            <a:r>
              <a:rPr lang="en-US" sz="20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2000" dirty="0">
                <a:latin typeface="Consolas"/>
              </a:rPr>
              <a:t>] ) ) {</a:t>
            </a:r>
          </a:p>
          <a:p>
            <a:r>
              <a:rPr lang="en-US" sz="2000" dirty="0">
                <a:latin typeface="Consolas"/>
              </a:rPr>
              <a:t>    </a:t>
            </a:r>
            <a:r>
              <a:rPr lang="en-US" sz="2000" dirty="0">
                <a:solidFill>
                  <a:srgbClr val="001080"/>
                </a:solidFill>
                <a:latin typeface="Consolas"/>
              </a:rPr>
              <a:t>led</a:t>
            </a:r>
            <a:r>
              <a:rPr lang="en-US" sz="2000" dirty="0">
                <a:latin typeface="Consolas"/>
              </a:rPr>
              <a:t>-&gt;</a:t>
            </a:r>
            <a:r>
              <a:rPr lang="en-US" sz="2000" dirty="0" err="1">
                <a:solidFill>
                  <a:srgbClr val="795E26"/>
                </a:solidFill>
                <a:latin typeface="Consolas"/>
              </a:rPr>
              <a:t>blink_on</a:t>
            </a:r>
            <a:r>
              <a:rPr lang="en-US" sz="2000" dirty="0">
                <a:latin typeface="Consolas"/>
              </a:rPr>
              <a:t>();</a:t>
            </a:r>
          </a:p>
          <a:p>
            <a:r>
              <a:rPr lang="en-US" sz="2000" dirty="0">
                <a:latin typeface="Consolas"/>
              </a:rPr>
              <a:t>}</a:t>
            </a:r>
          </a:p>
        </p:txBody>
      </p:sp>
      <p:pic>
        <p:nvPicPr>
          <p:cNvPr id="12" name="Obraz 11" descr="20 Star Trek Quarantine Memes Sure To Engage Some Smiles ...">
            <a:extLst>
              <a:ext uri="{FF2B5EF4-FFF2-40B4-BE49-F238E27FC236}">
                <a16:creationId xmlns:a16="http://schemas.microsoft.com/office/drawing/2014/main" id="{D1AF6863-7B4A-265D-3DF0-116F678BD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57300" y="1573911"/>
            <a:ext cx="2743200" cy="1481328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AC38331-D8B0-93B6-BCB7-2D24762B0AD9}"/>
              </a:ext>
            </a:extLst>
          </p:cNvPr>
          <p:cNvSpPr txBox="1"/>
          <p:nvPr/>
        </p:nvSpPr>
        <p:spPr>
          <a:xfrm>
            <a:off x="8456554" y="5287081"/>
            <a:ext cx="2409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C0D0E"/>
                </a:solidFill>
                <a:latin typeface="Consolas"/>
              </a:rPr>
              <a:t>-</a:t>
            </a:r>
            <a:r>
              <a:rPr lang="en-US" sz="3200" err="1">
                <a:solidFill>
                  <a:srgbClr val="0C0D0E"/>
                </a:solidFill>
                <a:latin typeface="Consolas"/>
              </a:rPr>
              <a:t>fno-rtti</a:t>
            </a:r>
            <a:endParaRPr lang="en-US" sz="32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6250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pl-PL" b="1" dirty="0">
                <a:latin typeface="Palatino Linotype"/>
                <a:cs typeface="Calibri"/>
              </a:rPr>
              <a:t>    Biblioteka standardowa</a:t>
            </a:r>
            <a:endParaRPr lang="pl-PL" b="1" dirty="0">
              <a:latin typeface="Palatino Linotype"/>
              <a:ea typeface="+mn-lt"/>
              <a:cs typeface="+mn-lt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75AE1D6-F5F4-4067-FC16-CDEA132990CE}"/>
              </a:ext>
            </a:extLst>
          </p:cNvPr>
          <p:cNvSpPr txBox="1"/>
          <p:nvPr/>
        </p:nvSpPr>
        <p:spPr>
          <a:xfrm>
            <a:off x="1266825" y="1676400"/>
            <a:ext cx="74485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000" dirty="0">
                <a:latin typeface="Consolas"/>
              </a:rPr>
              <a:t>::</a:t>
            </a:r>
            <a:r>
              <a:rPr lang="en-US" sz="2000" err="1">
                <a:solidFill>
                  <a:srgbClr val="001080"/>
                </a:solidFill>
                <a:latin typeface="Consolas"/>
              </a:rPr>
              <a:t>cout</a:t>
            </a:r>
            <a:r>
              <a:rPr lang="en-US" sz="2000" dirty="0">
                <a:latin typeface="Consolas"/>
              </a:rPr>
              <a:t> &lt;&lt; </a:t>
            </a:r>
            <a:r>
              <a:rPr lang="en-US" sz="2000" dirty="0">
                <a:solidFill>
                  <a:srgbClr val="A31515"/>
                </a:solidFill>
                <a:latin typeface="Consolas"/>
              </a:rPr>
              <a:t>"Oh no..."</a:t>
            </a:r>
            <a:r>
              <a:rPr lang="en-US" sz="2000" dirty="0">
                <a:latin typeface="Consolas"/>
              </a:rPr>
              <a:t>;</a:t>
            </a:r>
            <a:endParaRPr lang="en-US" sz="2000" dirty="0"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8F07343-292C-D8BF-7D27-554CBB667F6E}"/>
              </a:ext>
            </a:extLst>
          </p:cNvPr>
          <p:cNvSpPr txBox="1"/>
          <p:nvPr/>
        </p:nvSpPr>
        <p:spPr>
          <a:xfrm>
            <a:off x="1266825" y="4114800"/>
            <a:ext cx="60579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000" dirty="0">
                <a:latin typeface="Consolas"/>
              </a:rPr>
              <a:t>::</a:t>
            </a:r>
            <a:r>
              <a:rPr lang="en-US" sz="2000" dirty="0" err="1">
                <a:solidFill>
                  <a:srgbClr val="267F99"/>
                </a:solidFill>
                <a:latin typeface="Consolas"/>
              </a:rPr>
              <a:t>shared_ptr</a:t>
            </a:r>
            <a:r>
              <a:rPr lang="en-US" sz="2000" dirty="0">
                <a:latin typeface="Consolas"/>
              </a:rPr>
              <a:t>&lt;</a:t>
            </a:r>
            <a:r>
              <a:rPr lang="en-US" sz="2000" dirty="0">
                <a:solidFill>
                  <a:srgbClr val="267F99"/>
                </a:solidFill>
                <a:latin typeface="Consolas"/>
              </a:rPr>
              <a:t>uint64_t</a:t>
            </a:r>
            <a:r>
              <a:rPr lang="en-US" sz="2000" dirty="0">
                <a:latin typeface="Consolas"/>
              </a:rPr>
              <a:t>&gt; </a:t>
            </a:r>
            <a:r>
              <a:rPr lang="en-US" sz="2000" dirty="0" err="1">
                <a:solidFill>
                  <a:srgbClr val="001080"/>
                </a:solidFill>
                <a:latin typeface="Consolas"/>
              </a:rPr>
              <a:t>timestamp_ms</a:t>
            </a:r>
            <a:r>
              <a:rPr lang="en-US" sz="2000" dirty="0">
                <a:latin typeface="Consolas"/>
              </a:rPr>
              <a:t>{};</a:t>
            </a:r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87E9BBD-573E-AE1B-FD4D-339BDEFD84A2}"/>
              </a:ext>
            </a:extLst>
          </p:cNvPr>
          <p:cNvSpPr txBox="1"/>
          <p:nvPr/>
        </p:nvSpPr>
        <p:spPr>
          <a:xfrm>
            <a:off x="1266825" y="3495675"/>
            <a:ext cx="72485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000">
                <a:latin typeface="Consolas"/>
              </a:rPr>
              <a:t>::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map</a:t>
            </a:r>
            <a:r>
              <a:rPr lang="en-US" sz="2000">
                <a:latin typeface="Consolas"/>
              </a:rPr>
              <a:t>&lt;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uint32_t</a:t>
            </a:r>
            <a:r>
              <a:rPr lang="en-US" sz="2000">
                <a:latin typeface="Consolas"/>
              </a:rPr>
              <a:t>, 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000">
                <a:latin typeface="Consolas"/>
              </a:rPr>
              <a:t>::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string</a:t>
            </a:r>
            <a:r>
              <a:rPr lang="en-US" sz="2000">
                <a:latin typeface="Consolas"/>
              </a:rPr>
              <a:t>&gt; 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dev_id_to_names</a:t>
            </a:r>
            <a:r>
              <a:rPr lang="en-US" sz="2000">
                <a:latin typeface="Consolas"/>
              </a:rPr>
              <a:t>{};</a:t>
            </a:r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EED880E-2226-0BD4-CE97-74B074A990AB}"/>
              </a:ext>
            </a:extLst>
          </p:cNvPr>
          <p:cNvSpPr txBox="1"/>
          <p:nvPr/>
        </p:nvSpPr>
        <p:spPr>
          <a:xfrm>
            <a:off x="1266825" y="2905125"/>
            <a:ext cx="47434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000">
                <a:latin typeface="Consolas"/>
              </a:rPr>
              <a:t>::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string</a:t>
            </a:r>
            <a:r>
              <a:rPr lang="en-US" sz="2000">
                <a:latin typeface="Consolas"/>
              </a:rPr>
              <a:t> 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device_name</a:t>
            </a:r>
            <a:r>
              <a:rPr lang="en-US" sz="2000">
                <a:latin typeface="Consolas"/>
              </a:rPr>
              <a:t>{};</a:t>
            </a:r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6CF6B74-931F-8A0F-C6BA-346A328F83EA}"/>
              </a:ext>
            </a:extLst>
          </p:cNvPr>
          <p:cNvSpPr txBox="1"/>
          <p:nvPr/>
        </p:nvSpPr>
        <p:spPr>
          <a:xfrm>
            <a:off x="1266825" y="2295525"/>
            <a:ext cx="44672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267F99"/>
                </a:solidFill>
                <a:latin typeface="Consolas"/>
              </a:rPr>
              <a:t>std</a:t>
            </a:r>
            <a:r>
              <a:rPr lang="en-US" sz="2000">
                <a:latin typeface="Consolas"/>
              </a:rPr>
              <a:t>::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vector</a:t>
            </a:r>
            <a:r>
              <a:rPr lang="en-US" sz="2000">
                <a:latin typeface="Consolas"/>
              </a:rPr>
              <a:t>&lt;</a:t>
            </a:r>
            <a:r>
              <a:rPr lang="en-US" sz="2000">
                <a:solidFill>
                  <a:srgbClr val="267F99"/>
                </a:solidFill>
                <a:latin typeface="Consolas"/>
              </a:rPr>
              <a:t>uint8_t</a:t>
            </a:r>
            <a:r>
              <a:rPr lang="en-US" sz="2000">
                <a:latin typeface="Consolas"/>
              </a:rPr>
              <a:t>&gt; </a:t>
            </a:r>
            <a:r>
              <a:rPr lang="en-US" sz="2000">
                <a:solidFill>
                  <a:srgbClr val="001080"/>
                </a:solidFill>
                <a:latin typeface="Consolas"/>
              </a:rPr>
              <a:t>bytes</a:t>
            </a:r>
            <a:r>
              <a:rPr lang="en-US" sz="2000">
                <a:latin typeface="Consolas"/>
              </a:rPr>
              <a:t>{};</a:t>
            </a:r>
            <a:endParaRPr lang="pl-PL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74BFD6F0-03B2-DC3A-70D9-9C39BDE2E2DA}"/>
              </a:ext>
            </a:extLst>
          </p:cNvPr>
          <p:cNvSpPr txBox="1"/>
          <p:nvPr/>
        </p:nvSpPr>
        <p:spPr>
          <a:xfrm>
            <a:off x="8343665" y="5305895"/>
            <a:ext cx="24098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0C0D0E"/>
                </a:solidFill>
                <a:latin typeface="Consolas"/>
              </a:rPr>
              <a:t>-</a:t>
            </a:r>
            <a:r>
              <a:rPr lang="en-US" sz="3200" dirty="0" err="1">
                <a:solidFill>
                  <a:srgbClr val="0C0D0E"/>
                </a:solidFill>
                <a:latin typeface="Consolas"/>
              </a:rPr>
              <a:t>nostdlib</a:t>
            </a:r>
            <a:endParaRPr lang="en-US" sz="320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0289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  <p:bldP spid="11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A5D3EC6-817A-A754-1143-22FB1A7F7724}"/>
              </a:ext>
            </a:extLst>
          </p:cNvPr>
          <p:cNvSpPr/>
          <p:nvPr/>
        </p:nvSpPr>
        <p:spPr>
          <a:xfrm>
            <a:off x="-1858" y="6595945"/>
            <a:ext cx="12191999" cy="2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cs typeface="Calibri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CAEED5AE-077C-2ABA-EE78-031380C38B15}"/>
              </a:ext>
            </a:extLst>
          </p:cNvPr>
          <p:cNvSpPr/>
          <p:nvPr/>
        </p:nvSpPr>
        <p:spPr>
          <a:xfrm>
            <a:off x="-1859" y="-1860"/>
            <a:ext cx="12191999" cy="669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pl-PL" b="1" dirty="0">
              <a:latin typeface="Palatino Linotype"/>
              <a:cs typeface="Calibri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8CB1BF5-B556-D354-90F4-55B65BE55AC5}"/>
              </a:ext>
            </a:extLst>
          </p:cNvPr>
          <p:cNvSpPr txBox="1"/>
          <p:nvPr/>
        </p:nvSpPr>
        <p:spPr>
          <a:xfrm>
            <a:off x="3195638" y="2486025"/>
            <a:ext cx="580072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 sz="4000" dirty="0">
                <a:latin typeface="Palatino Linotype"/>
                <a:cs typeface="Calibri"/>
              </a:rPr>
              <a:t>Co z C++ przydaje </a:t>
            </a:r>
            <a:endParaRPr lang="pl-PL" dirty="0"/>
          </a:p>
          <a:p>
            <a:pPr algn="ctr"/>
            <a:r>
              <a:rPr lang="pl-PL" sz="4000" dirty="0">
                <a:latin typeface="Palatino Linotype"/>
                <a:cs typeface="Calibri"/>
              </a:rPr>
              <a:t>się w branży </a:t>
            </a:r>
            <a:r>
              <a:rPr lang="pl-PL" sz="4000" dirty="0" err="1">
                <a:latin typeface="Palatino Linotype"/>
                <a:cs typeface="Calibri"/>
              </a:rPr>
              <a:t>embedded</a:t>
            </a:r>
            <a:r>
              <a:rPr lang="pl-PL" sz="4000" dirty="0">
                <a:latin typeface="Palatino Linotype"/>
                <a:cs typeface="Calibri"/>
              </a:rPr>
              <a:t>?</a:t>
            </a:r>
            <a:endParaRPr lang="pl-PL"/>
          </a:p>
        </p:txBody>
      </p:sp>
      <p:pic>
        <p:nvPicPr>
          <p:cNvPr id="2" name="Obraz 1" descr="Green ok icon - Free green check mark icons">
            <a:extLst>
              <a:ext uri="{FF2B5EF4-FFF2-40B4-BE49-F238E27FC236}">
                <a16:creationId xmlns:a16="http://schemas.microsoft.com/office/drawing/2014/main" id="{B292811A-AE09-43A8-0AB3-12785681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4457700"/>
            <a:ext cx="10668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7004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48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48</vt:i4>
      </vt:variant>
    </vt:vector>
  </HeadingPairs>
  <TitlesOfParts>
    <vt:vector size="49" baseType="lpstr"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3548</cp:revision>
  <dcterms:created xsi:type="dcterms:W3CDTF">2022-03-29T08:21:03Z</dcterms:created>
  <dcterms:modified xsi:type="dcterms:W3CDTF">2023-12-05T16:19:05Z</dcterms:modified>
</cp:coreProperties>
</file>