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375" r:id="rId3"/>
    <p:sldId id="330" r:id="rId4"/>
    <p:sldId id="368" r:id="rId5"/>
    <p:sldId id="370" r:id="rId6"/>
    <p:sldId id="369" r:id="rId7"/>
    <p:sldId id="359" r:id="rId8"/>
    <p:sldId id="338" r:id="rId9"/>
    <p:sldId id="371" r:id="rId10"/>
    <p:sldId id="360" r:id="rId11"/>
    <p:sldId id="362" r:id="rId12"/>
    <p:sldId id="372" r:id="rId13"/>
    <p:sldId id="358" r:id="rId14"/>
    <p:sldId id="373" r:id="rId15"/>
    <p:sldId id="361" r:id="rId16"/>
    <p:sldId id="377" r:id="rId17"/>
    <p:sldId id="350" r:id="rId18"/>
    <p:sldId id="343" r:id="rId19"/>
    <p:sldId id="356" r:id="rId20"/>
    <p:sldId id="342" r:id="rId21"/>
    <p:sldId id="344" r:id="rId22"/>
    <p:sldId id="345" r:id="rId23"/>
    <p:sldId id="365" r:id="rId24"/>
    <p:sldId id="378" r:id="rId25"/>
    <p:sldId id="347" r:id="rId26"/>
    <p:sldId id="363" r:id="rId27"/>
    <p:sldId id="349" r:id="rId28"/>
    <p:sldId id="348" r:id="rId29"/>
    <p:sldId id="364" r:id="rId30"/>
    <p:sldId id="376" r:id="rId31"/>
    <p:sldId id="379" r:id="rId3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DF09D-2982-CC37-FC1A-C26B3F547706}" v="4" dt="2022-03-30T13:18:20.821"/>
    <p1510:client id="{168CDC5B-761F-470E-BAAE-D4C443EE58EF}" v="469" dt="2022-04-13T07:13:07.784"/>
    <p1510:client id="{21C667C7-1E42-9521-FD89-A79CB1AB78CF}" v="503" dt="2022-09-22T14:14:31.303"/>
    <p1510:client id="{3211CD7F-54D8-6E22-118C-F50801E9B35C}" v="72" dt="2022-04-15T09:25:12.747"/>
    <p1510:client id="{362336A9-FD42-4247-F72E-A49B146C858A}" v="432" dt="2022-09-23T06:48:46.331"/>
    <p1510:client id="{3F282CCA-5F4C-5061-7CAE-F131E33509C4}" v="47" dt="2022-11-05T21:28:38.940"/>
    <p1510:client id="{43FFCEDA-481D-20EA-C4CD-E51300DAB3A5}" v="515" dt="2022-09-12T20:57:24.588"/>
    <p1510:client id="{45D526ED-EE62-F652-348F-AC44F03541F8}" v="1192" dt="2022-09-13T13:45:34.426"/>
    <p1510:client id="{48771D5B-2802-3765-1BCB-BD647EB46F73}" v="60" dt="2022-09-27T11:30:13.497"/>
    <p1510:client id="{4AA870A2-7F26-B361-2A89-4DB861BEEEE0}" v="183" dt="2022-09-12T09:33:47.496"/>
    <p1510:client id="{4FCBBBE8-834C-C406-8938-B03B9FD7A246}" v="3113" dt="2022-04-12T12:26:52.036"/>
    <p1510:client id="{526287BE-D563-ED14-7C59-B4493AFDF2B4}" v="12" dt="2022-09-23T10:41:59.193"/>
    <p1510:client id="{52ED20A5-D869-44D6-9649-4C9E17CB88B4}" v="323" dt="2022-03-29T08:49:32.254"/>
    <p1510:client id="{5F1F6F59-95FD-0884-0435-BB7C9A65F10E}" v="2" dt="2022-04-14T17:22:37.364"/>
    <p1510:client id="{68F6AC66-53EE-743D-D8CF-87D809E06C9F}" v="2212" dt="2022-03-29T13:03:30.385"/>
    <p1510:client id="{6D8AD5D6-A8B3-8E0D-3739-1CA5B59A358A}" v="84" dt="2022-09-23T09:13:15.621"/>
    <p1510:client id="{7C0FB40E-4726-A614-FCCA-ED1634CCBF48}" v="423" dt="2022-09-20T15:09:33.455"/>
    <p1510:client id="{801973F5-138C-3BDA-5A8C-4D8966A5A64E}" v="4" dt="2022-04-01T09:23:18.924"/>
    <p1510:client id="{814E04F7-534D-5518-8046-69F82BFA5696}" v="6" dt="2022-09-29T06:25:44.787"/>
    <p1510:client id="{8975D51C-5382-7821-4843-E5937C49C620}" v="421" dt="2022-09-22T18:42:08.887"/>
    <p1510:client id="{90A3DE96-2FA4-841B-BBFB-CBBD647CEAC3}" v="15" dt="2022-09-29T07:04:19.028"/>
    <p1510:client id="{CD62287A-FD1D-CCBF-0719-ADE4A596CEDA}" v="220" dt="2022-03-31T07:37:14.117"/>
    <p1510:client id="{CED24027-CE81-23A5-1674-D587839E92B1}" v="25" dt="2022-09-23T08:50:18.584"/>
    <p1510:client id="{E1A3FAB5-8D78-1B41-24A9-8C7E83AB69AF}" v="244" dt="2022-09-13T07:57:54.391"/>
    <p1510:client id="{F5E9FC69-201C-9194-837F-91B746123732}" v="1127" dt="2022-03-30T12:58:19.614"/>
    <p1510:client id="{F786B592-8717-4201-0758-54EF1901BBB3}" v="753" dt="2022-09-22T11:01:59.231"/>
    <p1510:client id="{F9644D5B-9B72-88BF-65C0-86B49E274B61}" v="560" dt="2022-04-13T09:18:08.581"/>
    <p1510:client id="{F99BF27C-DC25-A5E2-A4C3-9427F0D23D55}" v="833" dt="2022-09-22T21:21:49.004"/>
    <p1510:client id="{FF682C97-810E-3E2D-65EE-022A46417EFF}" v="10" dt="2022-09-22T11:16:36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1288143" y="1178311"/>
            <a:ext cx="9608634" cy="16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4800">
                <a:latin typeface="Palatino Linotype"/>
                <a:cs typeface="Calibri"/>
              </a:rPr>
              <a:t>Poznaj </a:t>
            </a:r>
            <a:r>
              <a:rPr lang="pl-PL" sz="4800" err="1">
                <a:latin typeface="Palatino Linotype"/>
                <a:cs typeface="Calibri"/>
              </a:rPr>
              <a:t>epoll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23DE95B-9571-1E9E-335D-A82C3B212386}"/>
              </a:ext>
            </a:extLst>
          </p:cNvPr>
          <p:cNvSpPr txBox="1"/>
          <p:nvPr/>
        </p:nvSpPr>
        <p:spPr>
          <a:xfrm>
            <a:off x="5039179" y="5568042"/>
            <a:ext cx="21172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>
                <a:latin typeface="Palatino Linotype"/>
              </a:rPr>
              <a:t>Mateusz Przybyła</a:t>
            </a:r>
          </a:p>
        </p:txBody>
      </p:sp>
      <p:pic>
        <p:nvPicPr>
          <p:cNvPr id="3" name="Obraz 3" descr="Obraz zawierający tekst, clipart&#10;&#10;Opis wygenerowany automatycznie">
            <a:extLst>
              <a:ext uri="{FF2B5EF4-FFF2-40B4-BE49-F238E27FC236}">
                <a16:creationId xmlns:a16="http://schemas.microsoft.com/office/drawing/2014/main" id="{3966F3D5-B4A1-D530-5622-FD0C8B05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13" y="5748938"/>
            <a:ext cx="2743200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</a:t>
            </a:r>
            <a:r>
              <a:rPr lang="pl-PL" b="1" err="1">
                <a:latin typeface="Palatino Linotype"/>
                <a:cs typeface="Calibri"/>
              </a:rPr>
              <a:t>epoll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4463610-CEA6-9A17-F896-19C26FA800BF}"/>
              </a:ext>
            </a:extLst>
          </p:cNvPr>
          <p:cNvSpPr txBox="1"/>
          <p:nvPr/>
        </p:nvSpPr>
        <p:spPr>
          <a:xfrm>
            <a:off x="2496671" y="1344706"/>
            <a:ext cx="71986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400" b="1" err="1">
                <a:latin typeface="Palatino Linotype"/>
                <a:cs typeface="Calibri"/>
              </a:rPr>
              <a:t>epoll</a:t>
            </a:r>
            <a:r>
              <a:rPr lang="pl-PL" sz="2400">
                <a:latin typeface="Palatino Linotype"/>
                <a:cs typeface="Calibri"/>
              </a:rPr>
              <a:t> (ang. event </a:t>
            </a:r>
            <a:r>
              <a:rPr lang="pl-PL" sz="2400" err="1">
                <a:latin typeface="Palatino Linotype"/>
                <a:cs typeface="Calibri"/>
              </a:rPr>
              <a:t>poll</a:t>
            </a:r>
            <a:r>
              <a:rPr lang="pl-PL" sz="2400">
                <a:latin typeface="Palatino Linotype"/>
                <a:cs typeface="Calibri"/>
              </a:rPr>
              <a:t>) - multiplekser zdarzeń IO</a:t>
            </a:r>
          </a:p>
        </p:txBody>
      </p:sp>
      <p:pic>
        <p:nvPicPr>
          <p:cNvPr id="17" name="Obraz 9">
            <a:extLst>
              <a:ext uri="{FF2B5EF4-FFF2-40B4-BE49-F238E27FC236}">
                <a16:creationId xmlns:a16="http://schemas.microsoft.com/office/drawing/2014/main" id="{99665CD2-7BE3-3D7B-7128-96E04785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953" y="1915961"/>
            <a:ext cx="4294094" cy="3026078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961C66E0-8CE1-18F8-589C-BCD2BE5F239F}"/>
              </a:ext>
            </a:extLst>
          </p:cNvPr>
          <p:cNvSpPr txBox="1"/>
          <p:nvPr/>
        </p:nvSpPr>
        <p:spPr>
          <a:xfrm>
            <a:off x="2496671" y="5199530"/>
            <a:ext cx="719865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400" b="1">
                <a:latin typeface="Palatino Linotype"/>
                <a:cs typeface="Calibri"/>
              </a:rPr>
              <a:t>Narzędzie do nasłuchiwania na zdarzenia </a:t>
            </a:r>
            <a:endParaRPr lang="pl-PL"/>
          </a:p>
          <a:p>
            <a:pPr algn="ctr"/>
            <a:r>
              <a:rPr lang="pl-PL" sz="2400" b="1">
                <a:latin typeface="Palatino Linotype"/>
                <a:cs typeface="Calibri"/>
              </a:rPr>
              <a:t>wielu deskryptorów plików jednocześnie</a:t>
            </a:r>
            <a:endParaRPr lang="pl-PL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8BB33B27-7C7D-175D-D647-7E48FBE011EC}"/>
              </a:ext>
            </a:extLst>
          </p:cNvPr>
          <p:cNvGrpSpPr/>
          <p:nvPr/>
        </p:nvGrpSpPr>
        <p:grpSpPr>
          <a:xfrm>
            <a:off x="563742" y="2173941"/>
            <a:ext cx="2339789" cy="2830144"/>
            <a:chOff x="563742" y="2173941"/>
            <a:chExt cx="2339789" cy="2830144"/>
          </a:xfrm>
        </p:grpSpPr>
        <p:pic>
          <p:nvPicPr>
            <p:cNvPr id="2" name="Obraz 2" descr="Obraz zawierający osoba, mężczyzna, niebieski&#10;&#10;Opis wygenerowany automatycznie">
              <a:extLst>
                <a:ext uri="{FF2B5EF4-FFF2-40B4-BE49-F238E27FC236}">
                  <a16:creationId xmlns:a16="http://schemas.microsoft.com/office/drawing/2014/main" id="{DD5F7BB2-F3AC-C801-A5E9-05EB73D81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742" y="2173941"/>
              <a:ext cx="2339789" cy="2339789"/>
            </a:xfrm>
            <a:prstGeom prst="rect">
              <a:avLst/>
            </a:prstGeom>
          </p:spPr>
        </p:pic>
        <p:sp>
          <p:nvSpPr>
            <p:cNvPr id="3" name="pole tekstowe 2">
              <a:extLst>
                <a:ext uri="{FF2B5EF4-FFF2-40B4-BE49-F238E27FC236}">
                  <a16:creationId xmlns:a16="http://schemas.microsoft.com/office/drawing/2014/main" id="{0AEFE3DB-C470-49A2-B219-5061A11BC47E}"/>
                </a:ext>
              </a:extLst>
            </p:cNvPr>
            <p:cNvSpPr txBox="1"/>
            <p:nvPr/>
          </p:nvSpPr>
          <p:spPr>
            <a:xfrm>
              <a:off x="739588" y="4634753"/>
              <a:ext cx="198957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Palatino Linotype"/>
                </a:rPr>
                <a:t>Davide </a:t>
              </a:r>
              <a:r>
                <a:rPr lang="en-US" err="1">
                  <a:latin typeface="Palatino Linotype"/>
                </a:rPr>
                <a:t>Libenzi</a:t>
              </a:r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09377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Konkurencja</a:t>
            </a:r>
            <a:endParaRPr lang="pl-PL" b="1" err="1">
              <a:latin typeface="Palatino Linotype"/>
              <a:cs typeface="Calibri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9E92046-B686-B493-0806-C6A666460B10}"/>
              </a:ext>
            </a:extLst>
          </p:cNvPr>
          <p:cNvSpPr txBox="1"/>
          <p:nvPr/>
        </p:nvSpPr>
        <p:spPr>
          <a:xfrm>
            <a:off x="3272119" y="3424518"/>
            <a:ext cx="564776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# operations  |  poll  |  select   | </a:t>
            </a:r>
            <a:r>
              <a:rPr lang="en-US" b="1" err="1">
                <a:latin typeface="Consolas"/>
              </a:rPr>
              <a:t>epoll</a:t>
            </a:r>
            <a:endParaRPr lang="en-US" b="1">
              <a:latin typeface="Consolas"/>
            </a:endParaRPr>
          </a:p>
          <a:p>
            <a:r>
              <a:rPr lang="en-US">
                <a:latin typeface="Consolas"/>
              </a:rPr>
              <a:t>10            |  0.61  |    0.73   |  0.41</a:t>
            </a:r>
          </a:p>
          <a:p>
            <a:r>
              <a:rPr lang="en-US">
                <a:latin typeface="Consolas"/>
              </a:rPr>
              <a:t>100           |   2.9  |     3.0   |  0.42</a:t>
            </a:r>
          </a:p>
          <a:p>
            <a:r>
              <a:rPr lang="en-US">
                <a:latin typeface="Consolas"/>
              </a:rPr>
              <a:t>1000          |    35  |      35   |  0.53</a:t>
            </a:r>
          </a:p>
          <a:p>
            <a:r>
              <a:rPr lang="en-US">
                <a:latin typeface="Consolas"/>
              </a:rPr>
              <a:t>10000         |   990  |     930   |  0.66</a:t>
            </a: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A8B3E35F-A93E-E5AB-3F74-9F2242C15E7F}"/>
              </a:ext>
            </a:extLst>
          </p:cNvPr>
          <p:cNvSpPr/>
          <p:nvPr/>
        </p:nvSpPr>
        <p:spPr>
          <a:xfrm>
            <a:off x="3550024" y="1824316"/>
            <a:ext cx="1371600" cy="62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err="1">
                <a:latin typeface="Palatino Linotype"/>
                <a:cs typeface="Calibri"/>
              </a:rPr>
              <a:t>select</a:t>
            </a:r>
            <a:endParaRPr lang="pl-PL">
              <a:latin typeface="Palatino Linotype"/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F44F8296-5BB5-727F-4ABA-5353A605D99C}"/>
              </a:ext>
            </a:extLst>
          </p:cNvPr>
          <p:cNvSpPr/>
          <p:nvPr/>
        </p:nvSpPr>
        <p:spPr>
          <a:xfrm>
            <a:off x="5217460" y="1824316"/>
            <a:ext cx="1371600" cy="62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err="1">
                <a:latin typeface="Palatino Linotype"/>
                <a:cs typeface="Calibri"/>
              </a:rPr>
              <a:t>poll</a:t>
            </a:r>
            <a:endParaRPr lang="pl-PL">
              <a:latin typeface="Palatino Linotype"/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B53A4275-B3CA-DBCB-8A88-9D02DD619B15}"/>
              </a:ext>
            </a:extLst>
          </p:cNvPr>
          <p:cNvSpPr/>
          <p:nvPr/>
        </p:nvSpPr>
        <p:spPr>
          <a:xfrm>
            <a:off x="6884895" y="1824316"/>
            <a:ext cx="1371600" cy="62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err="1">
                <a:latin typeface="Palatino Linotype"/>
                <a:cs typeface="Calibri"/>
              </a:rPr>
              <a:t>epoll</a:t>
            </a:r>
            <a:endParaRPr lang="pl-PL">
              <a:latin typeface="Palatino Linotype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33C1288-1625-F042-B89A-8CF51D7E9268}"/>
              </a:ext>
            </a:extLst>
          </p:cNvPr>
          <p:cNvSpPr txBox="1"/>
          <p:nvPr/>
        </p:nvSpPr>
        <p:spPr>
          <a:xfrm>
            <a:off x="2884665" y="1264023"/>
            <a:ext cx="6418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>
                <a:latin typeface="Palatino Linotype"/>
                <a:cs typeface="Calibri"/>
              </a:rPr>
              <a:t>Sposoby monitorowania deskryptorów plików w Linuksie</a:t>
            </a:r>
          </a:p>
        </p:txBody>
      </p:sp>
    </p:spTree>
    <p:extLst>
      <p:ext uri="{BB962C8B-B14F-4D97-AF65-F5344CB8AC3E}">
        <p14:creationId xmlns:p14="http://schemas.microsoft.com/office/powerpoint/2010/main" val="118952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API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36E8381-1E52-099A-CF6F-CD2310E0F273}"/>
              </a:ext>
            </a:extLst>
          </p:cNvPr>
          <p:cNvSpPr txBox="1"/>
          <p:nvPr/>
        </p:nvSpPr>
        <p:spPr>
          <a:xfrm>
            <a:off x="627529" y="2381624"/>
            <a:ext cx="48319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epoll_create1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0000"/>
                </a:solidFill>
                <a:latin typeface="Consolas"/>
              </a:rPr>
              <a:t> 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1080"/>
                </a:solidFill>
                <a:latin typeface="Consolas"/>
              </a:rPr>
              <a:t>flags </a:t>
            </a:r>
            <a:r>
              <a:rPr lang="en-US">
                <a:latin typeface="Consolas"/>
              </a:rPr>
              <a:t>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2B2CC6C-9931-939D-1032-F6A8DE132B5E}"/>
              </a:ext>
            </a:extLst>
          </p:cNvPr>
          <p:cNvSpPr txBox="1"/>
          <p:nvPr/>
        </p:nvSpPr>
        <p:spPr>
          <a:xfrm>
            <a:off x="627529" y="3517153"/>
            <a:ext cx="9090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epoll_ctl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0000"/>
                </a:solidFill>
                <a:latin typeface="Consolas"/>
              </a:rPr>
              <a:t> 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epfd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1080"/>
                </a:solidFill>
                <a:latin typeface="Consolas"/>
              </a:rPr>
              <a:t>op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fd</a:t>
            </a:r>
            <a:r>
              <a:rPr lang="en-US">
                <a:latin typeface="Consolas"/>
              </a:rPr>
              <a:t>,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epoll_event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* </a:t>
            </a:r>
            <a:r>
              <a:rPr lang="en-US">
                <a:solidFill>
                  <a:srgbClr val="001080"/>
                </a:solidFill>
                <a:latin typeface="Consolas"/>
              </a:rPr>
              <a:t>event </a:t>
            </a:r>
            <a:r>
              <a:rPr lang="en-US">
                <a:latin typeface="Consolas"/>
              </a:rPr>
              <a:t>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B44EB19-785E-B06E-4A7C-E01B8B1D6A87}"/>
              </a:ext>
            </a:extLst>
          </p:cNvPr>
          <p:cNvSpPr txBox="1"/>
          <p:nvPr/>
        </p:nvSpPr>
        <p:spPr>
          <a:xfrm>
            <a:off x="627529" y="4652683"/>
            <a:ext cx="10668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epoll_wait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0000"/>
                </a:solidFill>
                <a:latin typeface="Consolas"/>
              </a:rPr>
              <a:t> 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epfd</a:t>
            </a:r>
            <a:r>
              <a:rPr lang="en-US">
                <a:latin typeface="Consolas"/>
              </a:rPr>
              <a:t>,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epoll_event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* </a:t>
            </a:r>
            <a:r>
              <a:rPr lang="en-US">
                <a:solidFill>
                  <a:srgbClr val="001080"/>
                </a:solidFill>
                <a:latin typeface="Consolas"/>
              </a:rPr>
              <a:t>events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maxevents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1080"/>
                </a:solidFill>
                <a:latin typeface="Consolas"/>
              </a:rPr>
              <a:t>timeout </a:t>
            </a:r>
            <a:r>
              <a:rPr lang="en-US">
                <a:latin typeface="Consolas"/>
              </a:rPr>
              <a:t>)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C8B62D5-1CB3-5FF5-9FEE-FCA9BE2173C7}"/>
              </a:ext>
            </a:extLst>
          </p:cNvPr>
          <p:cNvSpPr txBox="1"/>
          <p:nvPr/>
        </p:nvSpPr>
        <p:spPr>
          <a:xfrm>
            <a:off x="627529" y="1246094"/>
            <a:ext cx="3541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F00DB"/>
                </a:solidFill>
                <a:latin typeface="Consolas"/>
              </a:rPr>
              <a:t>#include</a:t>
            </a:r>
            <a:r>
              <a:rPr lang="en-US">
                <a:solidFill>
                  <a:srgbClr val="0000FF"/>
                </a:solidFill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latin typeface="Consolas"/>
              </a:rPr>
              <a:t>&lt;sys/</a:t>
            </a:r>
            <a:r>
              <a:rPr lang="en-US" err="1">
                <a:solidFill>
                  <a:srgbClr val="A31515"/>
                </a:solidFill>
                <a:latin typeface="Consolas"/>
              </a:rPr>
              <a:t>epoll.h</a:t>
            </a:r>
            <a:r>
              <a:rPr lang="en-US">
                <a:solidFill>
                  <a:srgbClr val="A31515"/>
                </a:solidFill>
                <a:latin typeface="Consolas"/>
              </a:rPr>
              <a:t>&gt;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0F666D7-0302-DF8C-EB70-4AEEF440A442}"/>
              </a:ext>
            </a:extLst>
          </p:cNvPr>
          <p:cNvSpPr txBox="1"/>
          <p:nvPr/>
        </p:nvSpPr>
        <p:spPr>
          <a:xfrm>
            <a:off x="4849906" y="4096871"/>
            <a:ext cx="7503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EPOLL_CTL_ADD, EPOLL_CTL_MOD, EPOLL_CTL_DEL</a:t>
            </a:r>
            <a:endParaRPr lang="pl-PL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en-US">
              <a:latin typeface="Consolas"/>
            </a:endParaRPr>
          </a:p>
        </p:txBody>
      </p:sp>
      <p:sp>
        <p:nvSpPr>
          <p:cNvPr id="13" name="Strzałka: wygięta w górę 12">
            <a:extLst>
              <a:ext uri="{FF2B5EF4-FFF2-40B4-BE49-F238E27FC236}">
                <a16:creationId xmlns:a16="http://schemas.microsoft.com/office/drawing/2014/main" id="{7DF4ED8B-99B3-AC44-B201-322DAFA7CDFC}"/>
              </a:ext>
            </a:extLst>
          </p:cNvPr>
          <p:cNvSpPr/>
          <p:nvPr/>
        </p:nvSpPr>
        <p:spPr>
          <a:xfrm rot="5400000">
            <a:off x="4392772" y="3972596"/>
            <a:ext cx="430306" cy="37651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6DB862FD-25CF-9756-E501-C63A55506884}"/>
              </a:ext>
            </a:extLst>
          </p:cNvPr>
          <p:cNvCxnSpPr/>
          <p:nvPr/>
        </p:nvCxnSpPr>
        <p:spPr>
          <a:xfrm>
            <a:off x="936720" y="2807600"/>
            <a:ext cx="2097206" cy="743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8E381D73-2178-154F-A30E-ECA1EFE5AB60}"/>
              </a:ext>
            </a:extLst>
          </p:cNvPr>
          <p:cNvSpPr/>
          <p:nvPr/>
        </p:nvSpPr>
        <p:spPr>
          <a:xfrm>
            <a:off x="579098" y="3231121"/>
            <a:ext cx="9520517" cy="66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>
                <a:ea typeface="+mn-lt"/>
                <a:cs typeface="+mn-lt"/>
              </a:rPr>
              <a:t>Chciałbym upewnić się</a:t>
            </a:r>
            <a:endParaRPr lang="en-US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6FFE033-7D57-31F9-3CB7-B906A07AFE06}"/>
              </a:ext>
            </a:extLst>
          </p:cNvPr>
          <p:cNvSpPr/>
          <p:nvPr/>
        </p:nvSpPr>
        <p:spPr>
          <a:xfrm>
            <a:off x="4132729" y="3913094"/>
            <a:ext cx="6409765" cy="66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6E478D84-0634-0F58-02FE-E709E283A709}"/>
              </a:ext>
            </a:extLst>
          </p:cNvPr>
          <p:cNvSpPr/>
          <p:nvPr/>
        </p:nvSpPr>
        <p:spPr>
          <a:xfrm>
            <a:off x="498744" y="4597691"/>
            <a:ext cx="9920101" cy="66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2">
            <a:extLst>
              <a:ext uri="{FF2B5EF4-FFF2-40B4-BE49-F238E27FC236}">
                <a16:creationId xmlns:a16="http://schemas.microsoft.com/office/drawing/2014/main" id="{15335170-9B0C-0810-90DB-1F93290D3965}"/>
              </a:ext>
            </a:extLst>
          </p:cNvPr>
          <p:cNvSpPr/>
          <p:nvPr/>
        </p:nvSpPr>
        <p:spPr>
          <a:xfrm>
            <a:off x="462010" y="2249814"/>
            <a:ext cx="9520517" cy="66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>
                <a:ea typeface="+mn-lt"/>
                <a:cs typeface="+mn-lt"/>
              </a:rPr>
              <a:t>Chciałbym upewnić się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65B2C46-C122-A064-9E9E-1EA85407C2DF}"/>
              </a:ext>
            </a:extLst>
          </p:cNvPr>
          <p:cNvSpPr txBox="1"/>
          <p:nvPr/>
        </p:nvSpPr>
        <p:spPr>
          <a:xfrm>
            <a:off x="412376" y="1192307"/>
            <a:ext cx="11134164" cy="39792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main</a:t>
            </a:r>
            <a:r>
              <a:rPr lang="en-US">
                <a:latin typeface="Consolas"/>
              </a:rPr>
              <a:t>() {</a:t>
            </a:r>
          </a:p>
          <a:p>
            <a:r>
              <a:rPr lang="en-US"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auto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>
                <a:latin typeface="Consolas"/>
              </a:rPr>
              <a:t> = ::</a:t>
            </a:r>
            <a:r>
              <a:rPr lang="en-US">
                <a:solidFill>
                  <a:srgbClr val="795E26"/>
                </a:solidFill>
                <a:latin typeface="Consolas"/>
              </a:rPr>
              <a:t>epoll_create1</a:t>
            </a:r>
            <a:r>
              <a:rPr lang="en-US">
                <a:latin typeface="Consolas"/>
              </a:rPr>
              <a:t>( 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latin typeface="Consolas"/>
              </a:rPr>
              <a:t> );</a:t>
            </a:r>
          </a:p>
          <a:p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auto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fd</a:t>
            </a:r>
            <a:r>
              <a:rPr lang="en-US">
                <a:latin typeface="Consolas"/>
              </a:rPr>
              <a:t> = 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get_serial_port_fd</a:t>
            </a:r>
            <a:r>
              <a:rPr lang="en-US">
                <a:latin typeface="Consolas"/>
              </a:rPr>
              <a:t>( </a:t>
            </a:r>
            <a:r>
              <a:rPr lang="en-US">
                <a:solidFill>
                  <a:srgbClr val="A31515"/>
                </a:solidFill>
                <a:latin typeface="Consolas"/>
              </a:rPr>
              <a:t>"/dev/ttyUSB0"</a:t>
            </a:r>
            <a:r>
              <a:rPr lang="en-US">
                <a:latin typeface="Consolas"/>
              </a:rPr>
              <a:t> );</a:t>
            </a:r>
          </a:p>
          <a:p>
            <a:r>
              <a:rPr lang="en-US"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auto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1080"/>
                </a:solidFill>
                <a:latin typeface="Consolas"/>
              </a:rPr>
              <a:t>event</a:t>
            </a:r>
            <a:r>
              <a:rPr lang="en-US">
                <a:latin typeface="Consolas"/>
              </a:rPr>
              <a:t> =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epoll_event</a:t>
            </a:r>
            <a:r>
              <a:rPr lang="en-US">
                <a:latin typeface="Consolas"/>
              </a:rPr>
              <a:t> { .events = </a:t>
            </a:r>
            <a:r>
              <a:rPr lang="en-US">
                <a:solidFill>
                  <a:srgbClr val="0000FF"/>
                </a:solidFill>
                <a:latin typeface="Consolas"/>
              </a:rPr>
              <a:t>EPOLLIN</a:t>
            </a:r>
            <a:r>
              <a:rPr lang="en-US">
                <a:latin typeface="Consolas"/>
              </a:rPr>
              <a:t> };</a:t>
            </a:r>
          </a:p>
          <a:p>
            <a:r>
              <a:rPr lang="en-US">
                <a:latin typeface="Consolas"/>
              </a:rPr>
              <a:t>    ::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epoll_ctl</a:t>
            </a:r>
            <a:r>
              <a:rPr lang="en-US">
                <a:latin typeface="Consolas"/>
              </a:rPr>
              <a:t>(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latin typeface="Consolas"/>
              </a:rPr>
              <a:t>EPOLL_CTL_ADD</a:t>
            </a:r>
            <a:r>
              <a:rPr lang="en-US">
                <a:latin typeface="Consolas"/>
              </a:rPr>
              <a:t>,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fd</a:t>
            </a:r>
            <a:r>
              <a:rPr lang="en-US">
                <a:latin typeface="Consolas"/>
              </a:rPr>
              <a:t>, &amp;</a:t>
            </a:r>
            <a:r>
              <a:rPr lang="en-US">
                <a:solidFill>
                  <a:srgbClr val="001080"/>
                </a:solidFill>
                <a:latin typeface="Consolas"/>
              </a:rPr>
              <a:t>event</a:t>
            </a:r>
            <a:r>
              <a:rPr lang="en-US">
                <a:latin typeface="Consolas"/>
              </a:rPr>
              <a:t> );</a:t>
            </a:r>
          </a:p>
          <a:p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/>
              </a:rPr>
              <a:t>while</a:t>
            </a:r>
            <a:r>
              <a:rPr lang="en-US">
                <a:latin typeface="Consolas"/>
              </a:rPr>
              <a:t> ( </a:t>
            </a:r>
            <a:r>
              <a:rPr lang="en-US">
                <a:solidFill>
                  <a:srgbClr val="0000FF"/>
                </a:solidFill>
                <a:latin typeface="Consolas"/>
              </a:rPr>
              <a:t>true</a:t>
            </a:r>
            <a:r>
              <a:rPr lang="en-US">
                <a:latin typeface="Consolas"/>
              </a:rPr>
              <a:t> ) {</a:t>
            </a:r>
          </a:p>
          <a:p>
            <a:r>
              <a:rPr lang="en-US">
                <a:latin typeface="Consolas"/>
              </a:rPr>
              <a:t>        ::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epoll_wait</a:t>
            </a:r>
            <a:r>
              <a:rPr lang="en-US">
                <a:latin typeface="Consolas"/>
              </a:rPr>
              <a:t>(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>
                <a:latin typeface="Consolas"/>
              </a:rPr>
              <a:t>, &amp;</a:t>
            </a:r>
            <a:r>
              <a:rPr lang="en-US">
                <a:solidFill>
                  <a:srgbClr val="001080"/>
                </a:solidFill>
                <a:latin typeface="Consolas"/>
              </a:rPr>
              <a:t>event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1</a:t>
            </a:r>
            <a:r>
              <a:rPr lang="en-US">
                <a:latin typeface="Consolas"/>
              </a:rPr>
              <a:t>, -</a:t>
            </a:r>
            <a:r>
              <a:rPr lang="en-US">
                <a:solidFill>
                  <a:srgbClr val="098658"/>
                </a:solidFill>
                <a:latin typeface="Consolas"/>
              </a:rPr>
              <a:t>1</a:t>
            </a:r>
            <a:r>
              <a:rPr lang="en-US">
                <a:latin typeface="Consolas"/>
              </a:rPr>
              <a:t> );</a:t>
            </a:r>
          </a:p>
          <a:p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       </a:t>
            </a:r>
            <a:r>
              <a:rPr lang="en-US">
                <a:solidFill>
                  <a:srgbClr val="795E26"/>
                </a:solidFill>
                <a:latin typeface="Consolas"/>
              </a:rPr>
              <a:t>dispatch</a:t>
            </a:r>
            <a:r>
              <a:rPr lang="en-US">
                <a:latin typeface="Consolas"/>
              </a:rPr>
              <a:t>( </a:t>
            </a:r>
            <a:r>
              <a:rPr lang="en-US">
                <a:solidFill>
                  <a:srgbClr val="001080"/>
                </a:solidFill>
                <a:latin typeface="Consolas"/>
              </a:rPr>
              <a:t>event</a:t>
            </a:r>
            <a:r>
              <a:rPr lang="en-US">
                <a:latin typeface="Consolas"/>
              </a:rPr>
              <a:t> );</a:t>
            </a:r>
          </a:p>
          <a:p>
            <a:r>
              <a:rPr lang="en-US">
                <a:latin typeface="Consolas"/>
              </a:rPr>
              <a:t>    }</a:t>
            </a:r>
          </a:p>
          <a:p>
            <a:r>
              <a:rPr lang="en-US">
                <a:latin typeface="Consolas"/>
              </a:rPr>
              <a:t>}</a:t>
            </a:r>
          </a:p>
          <a:p>
            <a:endParaRPr lang="en-US">
              <a:latin typeface="Consolas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</a:t>
            </a:r>
            <a:r>
              <a:rPr lang="pl-PL" b="1" err="1">
                <a:latin typeface="Palatino Linotype"/>
                <a:cs typeface="Calibri"/>
              </a:rPr>
              <a:t>Epoll</a:t>
            </a:r>
            <a:r>
              <a:rPr lang="pl-PL" b="1">
                <a:latin typeface="Palatino Linotype"/>
                <a:cs typeface="Calibri"/>
              </a:rPr>
              <a:t> w akcji</a:t>
            </a:r>
          </a:p>
        </p:txBody>
      </p:sp>
      <p:pic>
        <p:nvPicPr>
          <p:cNvPr id="6" name="Grafika 6" descr="Znacznik wyboru z wypełnieniem pełnym">
            <a:extLst>
              <a:ext uri="{FF2B5EF4-FFF2-40B4-BE49-F238E27FC236}">
                <a16:creationId xmlns:a16="http://schemas.microsoft.com/office/drawing/2014/main" id="{5C0D40A2-E09B-F781-53A0-5310781EB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1762" y="3980396"/>
            <a:ext cx="2438399" cy="2449773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26E26D21-285B-BE3F-0B31-40C1A3520E33}"/>
              </a:ext>
            </a:extLst>
          </p:cNvPr>
          <p:cNvSpPr/>
          <p:nvPr/>
        </p:nvSpPr>
        <p:spPr>
          <a:xfrm>
            <a:off x="663388" y="1940858"/>
            <a:ext cx="7010400" cy="1013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F0C44B4-1F4A-3A2E-079C-A0AB852C043D}"/>
              </a:ext>
            </a:extLst>
          </p:cNvPr>
          <p:cNvSpPr/>
          <p:nvPr/>
        </p:nvSpPr>
        <p:spPr>
          <a:xfrm>
            <a:off x="923364" y="3097305"/>
            <a:ext cx="5934636" cy="15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81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Struktura </a:t>
            </a:r>
            <a:r>
              <a:rPr lang="pl-PL" b="1" err="1">
                <a:latin typeface="Palatino Linotype"/>
                <a:cs typeface="Calibri"/>
              </a:rPr>
              <a:t>epoll_event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2EA4668-6170-AFEF-1A9F-664EBFA2A648}"/>
              </a:ext>
            </a:extLst>
          </p:cNvPr>
          <p:cNvSpPr txBox="1"/>
          <p:nvPr/>
        </p:nvSpPr>
        <p:spPr>
          <a:xfrm>
            <a:off x="824754" y="1093694"/>
            <a:ext cx="36307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epoll_event</a:t>
            </a:r>
            <a:endParaRPr lang="en-US">
              <a:solidFill>
                <a:srgbClr val="267F99"/>
              </a:solidFill>
              <a:latin typeface="Consolas"/>
            </a:endParaRPr>
          </a:p>
          <a:p>
            <a:r>
              <a:rPr lang="en-US">
                <a:latin typeface="Consolas"/>
              </a:rPr>
              <a:t>{</a:t>
            </a:r>
          </a:p>
          <a:p>
            <a:r>
              <a:rPr lang="en-US">
                <a:latin typeface="Consolas"/>
              </a:rPr>
              <a:t>  </a:t>
            </a:r>
            <a:r>
              <a:rPr lang="en-US">
                <a:solidFill>
                  <a:srgbClr val="267F99"/>
                </a:solidFill>
                <a:latin typeface="Consolas"/>
              </a:rPr>
              <a:t>uint32_t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1080"/>
                </a:solidFill>
                <a:latin typeface="Consolas"/>
              </a:rPr>
              <a:t>events</a:t>
            </a:r>
            <a:r>
              <a:rPr lang="en-US">
                <a:latin typeface="Consolas"/>
              </a:rPr>
              <a:t>;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r>
              <a:rPr lang="en-US">
                <a:latin typeface="Consolas"/>
              </a:rPr>
              <a:t> 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epoll_data</a:t>
            </a:r>
            <a:r>
              <a:rPr lang="en-US">
                <a:latin typeface="Consolas"/>
              </a:rPr>
              <a:t> </a:t>
            </a:r>
            <a:r>
              <a:rPr lang="en-US">
                <a:solidFill>
                  <a:srgbClr val="001080"/>
                </a:solidFill>
                <a:latin typeface="Consolas"/>
              </a:rPr>
              <a:t>data</a:t>
            </a:r>
            <a:r>
              <a:rPr lang="en-US">
                <a:latin typeface="Consolas"/>
              </a:rPr>
              <a:t>;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r>
              <a:rPr lang="en-US">
                <a:latin typeface="Consolas"/>
              </a:rPr>
              <a:t>}</a:t>
            </a:r>
            <a:endParaRPr lang="en-US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DC36EFBB-1CA4-A3BB-679D-6A6499A47818}"/>
              </a:ext>
            </a:extLst>
          </p:cNvPr>
          <p:cNvGrpSpPr/>
          <p:nvPr/>
        </p:nvGrpSpPr>
        <p:grpSpPr>
          <a:xfrm>
            <a:off x="1235592" y="2263591"/>
            <a:ext cx="3632244" cy="3568771"/>
            <a:chOff x="1664338" y="2613308"/>
            <a:chExt cx="2743200" cy="3117988"/>
          </a:xfrm>
        </p:grpSpPr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EF75E56A-34FB-8D6F-5050-2869135ADFD4}"/>
                </a:ext>
              </a:extLst>
            </p:cNvPr>
            <p:cNvSpPr txBox="1"/>
            <p:nvPr/>
          </p:nvSpPr>
          <p:spPr>
            <a:xfrm>
              <a:off x="1664338" y="3699971"/>
              <a:ext cx="2743200" cy="20313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nsolas"/>
                </a:rPr>
                <a:t>union</a:t>
              </a:r>
              <a:r>
                <a:rPr lang="en-US">
                  <a:latin typeface="Consolas"/>
                </a:rPr>
                <a:t> </a:t>
              </a:r>
              <a:r>
                <a:rPr lang="en-US" err="1">
                  <a:solidFill>
                    <a:srgbClr val="267F99"/>
                  </a:solidFill>
                  <a:latin typeface="Consolas"/>
                </a:rPr>
                <a:t>epoll_data</a:t>
              </a:r>
            </a:p>
            <a:p>
              <a:r>
                <a:rPr lang="en-US">
                  <a:latin typeface="Consolas"/>
                </a:rPr>
                <a:t>{</a:t>
              </a:r>
            </a:p>
            <a:p>
              <a:r>
                <a:rPr lang="en-US">
                  <a:latin typeface="Consolas"/>
                </a:rPr>
                <a:t>  </a:t>
              </a:r>
              <a:r>
                <a:rPr lang="en-US">
                  <a:solidFill>
                    <a:srgbClr val="0000FF"/>
                  </a:solidFill>
                  <a:latin typeface="Consolas"/>
                </a:rPr>
                <a:t>void</a:t>
              </a:r>
              <a:r>
                <a:rPr lang="en-US">
                  <a:latin typeface="Consolas"/>
                </a:rPr>
                <a:t> *</a:t>
              </a:r>
              <a:r>
                <a:rPr lang="en-US" err="1">
                  <a:solidFill>
                    <a:srgbClr val="001080"/>
                  </a:solidFill>
                  <a:latin typeface="Consolas"/>
                </a:rPr>
                <a:t>ptr</a:t>
              </a:r>
              <a:r>
                <a:rPr lang="en-US">
                  <a:latin typeface="Consolas"/>
                </a:rPr>
                <a:t>;</a:t>
              </a:r>
            </a:p>
            <a:p>
              <a:r>
                <a:rPr lang="en-US">
                  <a:latin typeface="Consolas"/>
                </a:rPr>
                <a:t>  </a:t>
              </a:r>
              <a:r>
                <a:rPr lang="en-US">
                  <a:solidFill>
                    <a:srgbClr val="0000FF"/>
                  </a:solidFill>
                  <a:latin typeface="Consolas"/>
                </a:rPr>
                <a:t>int</a:t>
              </a:r>
              <a:r>
                <a:rPr lang="en-US">
                  <a:latin typeface="Consolas"/>
                </a:rPr>
                <a:t> </a:t>
              </a:r>
              <a:r>
                <a:rPr lang="en-US" err="1">
                  <a:solidFill>
                    <a:srgbClr val="001080"/>
                  </a:solidFill>
                  <a:latin typeface="Consolas"/>
                </a:rPr>
                <a:t>fd</a:t>
              </a:r>
              <a:r>
                <a:rPr lang="en-US">
                  <a:latin typeface="Consolas"/>
                </a:rPr>
                <a:t>;</a:t>
              </a:r>
            </a:p>
            <a:p>
              <a:r>
                <a:rPr lang="en-US">
                  <a:latin typeface="Consolas"/>
                </a:rPr>
                <a:t>  </a:t>
              </a:r>
              <a:r>
                <a:rPr lang="en-US">
                  <a:solidFill>
                    <a:srgbClr val="267F99"/>
                  </a:solidFill>
                  <a:latin typeface="Consolas"/>
                </a:rPr>
                <a:t>uint32_t</a:t>
              </a:r>
              <a:r>
                <a:rPr lang="en-US">
                  <a:latin typeface="Consolas"/>
                </a:rPr>
                <a:t> </a:t>
              </a:r>
              <a:r>
                <a:rPr lang="en-US">
                  <a:solidFill>
                    <a:srgbClr val="001080"/>
                  </a:solidFill>
                  <a:latin typeface="Consolas"/>
                </a:rPr>
                <a:t>u32</a:t>
              </a:r>
              <a:r>
                <a:rPr lang="en-US">
                  <a:latin typeface="Consolas"/>
                </a:rPr>
                <a:t>;</a:t>
              </a:r>
            </a:p>
            <a:p>
              <a:r>
                <a:rPr lang="en-US">
                  <a:latin typeface="Consolas"/>
                </a:rPr>
                <a:t>  </a:t>
              </a:r>
              <a:r>
                <a:rPr lang="en-US">
                  <a:solidFill>
                    <a:srgbClr val="267F99"/>
                  </a:solidFill>
                  <a:latin typeface="Consolas"/>
                </a:rPr>
                <a:t>uint64_t</a:t>
              </a:r>
              <a:r>
                <a:rPr lang="en-US">
                  <a:latin typeface="Consolas"/>
                </a:rPr>
                <a:t> </a:t>
              </a:r>
              <a:r>
                <a:rPr lang="en-US">
                  <a:solidFill>
                    <a:srgbClr val="001080"/>
                  </a:solidFill>
                  <a:latin typeface="Consolas"/>
                </a:rPr>
                <a:t>u64</a:t>
              </a:r>
              <a:r>
                <a:rPr lang="en-US">
                  <a:latin typeface="Consolas"/>
                </a:rPr>
                <a:t>;</a:t>
              </a:r>
            </a:p>
            <a:p>
              <a:r>
                <a:rPr lang="en-US">
                  <a:latin typeface="Consolas"/>
                </a:rPr>
                <a:t>}</a:t>
              </a:r>
            </a:p>
          </p:txBody>
        </p: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33CCDF13-58C1-E7DC-843C-0661D539EF43}"/>
                </a:ext>
              </a:extLst>
            </p:cNvPr>
            <p:cNvCxnSpPr/>
            <p:nvPr/>
          </p:nvCxnSpPr>
          <p:spPr>
            <a:xfrm flipV="1">
              <a:off x="2431407" y="2613308"/>
              <a:ext cx="432465" cy="10388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C9C1F376-033D-8AA8-8977-4FEBA891ECAC}"/>
              </a:ext>
            </a:extLst>
          </p:cNvPr>
          <p:cNvGrpSpPr/>
          <p:nvPr/>
        </p:nvGrpSpPr>
        <p:grpSpPr>
          <a:xfrm>
            <a:off x="3290048" y="1308848"/>
            <a:ext cx="7162798" cy="4278094"/>
            <a:chOff x="3290048" y="1308848"/>
            <a:chExt cx="7162798" cy="4278094"/>
          </a:xfrm>
        </p:grpSpPr>
        <p:sp>
          <p:nvSpPr>
            <p:cNvPr id="2" name="pole tekstowe 1">
              <a:extLst>
                <a:ext uri="{FF2B5EF4-FFF2-40B4-BE49-F238E27FC236}">
                  <a16:creationId xmlns:a16="http://schemas.microsoft.com/office/drawing/2014/main" id="{A11D5E29-E775-CD56-1881-246AE408D0E4}"/>
                </a:ext>
              </a:extLst>
            </p:cNvPr>
            <p:cNvSpPr txBox="1"/>
            <p:nvPr/>
          </p:nvSpPr>
          <p:spPr>
            <a:xfrm>
              <a:off x="6786282" y="1308848"/>
              <a:ext cx="3666564" cy="427809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err="1">
                  <a:solidFill>
                    <a:srgbClr val="0000FF"/>
                  </a:solidFill>
                  <a:latin typeface="Consolas"/>
                </a:rPr>
                <a:t>enum</a:t>
              </a:r>
              <a:r>
                <a:rPr lang="en-US" sz="1600">
                  <a:latin typeface="Consolas"/>
                </a:rPr>
                <a:t> </a:t>
              </a:r>
              <a:r>
                <a:rPr lang="en-US" sz="1600">
                  <a:solidFill>
                    <a:srgbClr val="267F99"/>
                  </a:solidFill>
                  <a:latin typeface="Consolas"/>
                </a:rPr>
                <a:t>EPOLL_EVENTS</a:t>
              </a:r>
              <a:r>
                <a:rPr lang="en-US" sz="1600">
                  <a:latin typeface="Consolas"/>
                </a:rPr>
                <a:t> {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EPOLLIN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0x001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EPOLLPRI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0x002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EPOLLOUT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0x004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EPOLLRDNORM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0x040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EPOLLRDBAND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0x080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EPOLLWRNORM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0x100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EPOLLWRBAND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0x200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EPOLLMSG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0x400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EPOLLERR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0x008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EPOLLHUP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0x010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EPOLLRDHUP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0x2000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EPOLLEXCLUSIVE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1u</a:t>
              </a:r>
              <a:r>
                <a:rPr lang="en-US" sz="1600">
                  <a:latin typeface="Consolas"/>
                </a:rPr>
                <a:t> &lt;&lt;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28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EPOLLWAKEUP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1u</a:t>
              </a:r>
              <a:r>
                <a:rPr lang="en-US" sz="1600">
                  <a:latin typeface="Consolas"/>
                </a:rPr>
                <a:t> &lt;&lt;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29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EPOLLONESHOT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1u</a:t>
              </a:r>
              <a:r>
                <a:rPr lang="en-US" sz="1600">
                  <a:latin typeface="Consolas"/>
                </a:rPr>
                <a:t> &lt;&lt;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30</a:t>
              </a:r>
              <a:r>
                <a:rPr lang="en-US" sz="1600">
                  <a:latin typeface="Consolas"/>
                </a:rPr>
                <a:t>,</a:t>
              </a:r>
            </a:p>
            <a:p>
              <a:r>
                <a:rPr lang="en-US" sz="1600">
                  <a:latin typeface="Consolas"/>
                </a:rPr>
                <a:t>    </a:t>
              </a:r>
              <a:r>
                <a:rPr lang="en-US" sz="1600">
                  <a:solidFill>
                    <a:srgbClr val="0000FF"/>
                  </a:solidFill>
                  <a:latin typeface="Consolas"/>
                </a:rPr>
                <a:t>EPOLLET</a:t>
              </a:r>
              <a:r>
                <a:rPr lang="en-US" sz="1600">
                  <a:latin typeface="Consolas"/>
                </a:rPr>
                <a:t> =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1u</a:t>
              </a:r>
              <a:r>
                <a:rPr lang="en-US" sz="1600">
                  <a:latin typeface="Consolas"/>
                </a:rPr>
                <a:t> &lt;&lt; </a:t>
              </a:r>
              <a:r>
                <a:rPr lang="en-US" sz="1600">
                  <a:solidFill>
                    <a:srgbClr val="098658"/>
                  </a:solidFill>
                  <a:latin typeface="Consolas"/>
                </a:rPr>
                <a:t>31</a:t>
              </a:r>
            </a:p>
            <a:p>
              <a:r>
                <a:rPr lang="en-US" sz="1600">
                  <a:latin typeface="Consolas"/>
                </a:rPr>
                <a:t>}</a:t>
              </a:r>
            </a:p>
          </p:txBody>
        </p:sp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5D02BD77-9A98-D830-FA6E-30C3006F7D34}"/>
                </a:ext>
              </a:extLst>
            </p:cNvPr>
            <p:cNvCxnSpPr/>
            <p:nvPr/>
          </p:nvCxnSpPr>
          <p:spPr>
            <a:xfrm flipH="1">
              <a:off x="3290048" y="1498344"/>
              <a:ext cx="3479425" cy="2811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2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Wiele źródeł jednocześnie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C70E7B5-2F70-C1AD-0A70-0133F620720D}"/>
              </a:ext>
            </a:extLst>
          </p:cNvPr>
          <p:cNvSpPr txBox="1"/>
          <p:nvPr/>
        </p:nvSpPr>
        <p:spPr>
          <a:xfrm>
            <a:off x="896471" y="1192307"/>
            <a:ext cx="1020183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 sz="1600">
                <a:latin typeface="Consolas"/>
              </a:rPr>
              <a:t> = ::</a:t>
            </a:r>
            <a:r>
              <a:rPr lang="en-US" sz="1600">
                <a:solidFill>
                  <a:srgbClr val="795E26"/>
                </a:solidFill>
                <a:latin typeface="Consolas"/>
              </a:rPr>
              <a:t>epoll_create1</a:t>
            </a:r>
            <a:r>
              <a:rPr lang="en-US" sz="1600">
                <a:latin typeface="Consolas"/>
              </a:rPr>
              <a:t>(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>
                <a:latin typeface="Consolas"/>
              </a:rPr>
              <a:t> );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>
                <a:latin typeface="Consolas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sz="1600">
                <a:latin typeface="Consolas"/>
              </a:rPr>
              <a:t> = </a:t>
            </a:r>
            <a:r>
              <a:rPr lang="en-US" sz="1600" err="1">
                <a:solidFill>
                  <a:srgbClr val="267F99"/>
                </a:solidFill>
                <a:latin typeface="Consolas"/>
              </a:rPr>
              <a:t>epoll_event</a:t>
            </a:r>
            <a:r>
              <a:rPr lang="en-US" sz="1600">
                <a:latin typeface="Consolas"/>
              </a:rPr>
              <a:t> { .events =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EPOLLIN</a:t>
            </a:r>
            <a:r>
              <a:rPr lang="en-US" sz="1600">
                <a:latin typeface="Consolas"/>
              </a:rPr>
              <a:t>, .data = {} };</a:t>
            </a:r>
          </a:p>
          <a:p>
            <a:endParaRPr lang="en-US" sz="1600">
              <a:latin typeface="Consolas"/>
            </a:endParaRPr>
          </a:p>
          <a:p>
            <a:br>
              <a:rPr lang="en-US" sz="1600">
                <a:latin typeface="Consolas"/>
              </a:rPr>
            </a:br>
            <a:r>
              <a:rPr lang="en-US" sz="160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serial_fd</a:t>
            </a:r>
            <a:r>
              <a:rPr lang="en-US" sz="1600">
                <a:latin typeface="Consolas"/>
              </a:rPr>
              <a:t> = 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get_serial_port_fd</a:t>
            </a:r>
            <a:r>
              <a:rPr lang="en-US" sz="1600">
                <a:latin typeface="Consolas"/>
              </a:rPr>
              <a:t>(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"/dev/ttyUSB0"</a:t>
            </a:r>
            <a:r>
              <a:rPr lang="en-US" sz="1600">
                <a:latin typeface="Consolas"/>
              </a:rPr>
              <a:t> );</a:t>
            </a:r>
          </a:p>
          <a:p>
            <a:r>
              <a:rPr lang="en-US" sz="1600">
                <a:latin typeface="Consolas"/>
              </a:rPr>
              <a:t>::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epoll_ctl</a:t>
            </a:r>
            <a:r>
              <a:rPr lang="en-US" sz="1600">
                <a:latin typeface="Consolas"/>
              </a:rPr>
              <a:t>(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EPOLL_CTL_ADD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serial_fd</a:t>
            </a:r>
            <a:r>
              <a:rPr lang="en-US" sz="1600">
                <a:latin typeface="Consolas"/>
              </a:rPr>
              <a:t>, &amp;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sz="1600">
                <a:latin typeface="Consolas"/>
              </a:rPr>
              <a:t> );</a:t>
            </a:r>
          </a:p>
          <a:p>
            <a:endParaRPr lang="en-US" sz="1600">
              <a:latin typeface="Consolas"/>
            </a:endParaRPr>
          </a:p>
          <a:p>
            <a:br>
              <a:rPr lang="en-US" sz="1600">
                <a:latin typeface="Consolas"/>
              </a:rPr>
            </a:br>
            <a:r>
              <a:rPr lang="en-US" sz="160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socket_fd</a:t>
            </a:r>
            <a:r>
              <a:rPr lang="en-US" sz="1600">
                <a:latin typeface="Consolas"/>
              </a:rPr>
              <a:t> = 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get_udp_socket_fd</a:t>
            </a:r>
            <a:r>
              <a:rPr lang="en-US" sz="1600">
                <a:latin typeface="Consolas"/>
              </a:rPr>
              <a:t>(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"127.0.0.1"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32167</a:t>
            </a:r>
            <a:r>
              <a:rPr lang="en-US" sz="1600">
                <a:latin typeface="Consolas"/>
              </a:rPr>
              <a:t> );</a:t>
            </a:r>
          </a:p>
          <a:p>
            <a:r>
              <a:rPr lang="en-US" sz="1600">
                <a:latin typeface="Consolas"/>
              </a:rPr>
              <a:t>::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epoll_ctl</a:t>
            </a:r>
            <a:r>
              <a:rPr lang="en-US" sz="1600">
                <a:latin typeface="Consolas"/>
              </a:rPr>
              <a:t>(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EPOLL_CTL_ADD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socket_fd</a:t>
            </a:r>
            <a:r>
              <a:rPr lang="en-US" sz="1600">
                <a:latin typeface="Consolas"/>
              </a:rPr>
              <a:t>, &amp;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sz="1600">
                <a:latin typeface="Consolas"/>
              </a:rPr>
              <a:t> );</a:t>
            </a:r>
          </a:p>
          <a:p>
            <a:endParaRPr lang="en-US" sz="1600">
              <a:latin typeface="Consolas"/>
            </a:endParaRPr>
          </a:p>
          <a:p>
            <a:br>
              <a:rPr lang="en-US" sz="1600">
                <a:latin typeface="Consolas"/>
              </a:rPr>
            </a:br>
            <a:r>
              <a:rPr lang="en-US" sz="1600">
                <a:solidFill>
                  <a:srgbClr val="AF00DB"/>
                </a:solidFill>
                <a:latin typeface="Consolas"/>
              </a:rPr>
              <a:t>while</a:t>
            </a:r>
            <a:r>
              <a:rPr lang="en-US" sz="1600">
                <a:latin typeface="Consolas"/>
              </a:rPr>
              <a:t> (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>
                <a:latin typeface="Consolas"/>
              </a:rPr>
              <a:t> ) {</a:t>
            </a:r>
          </a:p>
          <a:p>
            <a:r>
              <a:rPr lang="en-US" sz="1600">
                <a:latin typeface="Consolas"/>
              </a:rPr>
              <a:t>    </a:t>
            </a:r>
            <a:r>
              <a:rPr lang="en-US" sz="16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1600">
                <a:latin typeface="Consolas"/>
              </a:rPr>
              <a:t>::</a:t>
            </a:r>
            <a:r>
              <a:rPr lang="en-US" sz="1600">
                <a:solidFill>
                  <a:srgbClr val="267F99"/>
                </a:solidFill>
                <a:latin typeface="Consolas"/>
              </a:rPr>
              <a:t>array</a:t>
            </a:r>
            <a:r>
              <a:rPr lang="en-US" sz="1600">
                <a:latin typeface="Consolas"/>
              </a:rPr>
              <a:t>&lt;</a:t>
            </a:r>
            <a:r>
              <a:rPr lang="en-US" sz="1600" err="1">
                <a:solidFill>
                  <a:srgbClr val="267F99"/>
                </a:solidFill>
                <a:latin typeface="Consolas"/>
              </a:rPr>
              <a:t>epoll_event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>
                <a:latin typeface="Consolas"/>
              </a:rPr>
              <a:t>&gt;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events</a:t>
            </a:r>
            <a:r>
              <a:rPr lang="en-US" sz="1600">
                <a:latin typeface="Consolas"/>
              </a:rPr>
              <a:t>;</a:t>
            </a:r>
          </a:p>
          <a:p>
            <a:r>
              <a:rPr lang="en-US" sz="1600">
                <a:latin typeface="Consolas"/>
              </a:rPr>
              <a:t>   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events_count</a:t>
            </a:r>
            <a:r>
              <a:rPr lang="en-US" sz="1600">
                <a:latin typeface="Consolas"/>
              </a:rPr>
              <a:t> = ::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epoll_wait</a:t>
            </a:r>
            <a:r>
              <a:rPr lang="en-US" sz="1600">
                <a:latin typeface="Consolas"/>
              </a:rPr>
              <a:t>(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events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data</a:t>
            </a:r>
            <a:r>
              <a:rPr lang="en-US" sz="1600">
                <a:latin typeface="Consolas"/>
              </a:rPr>
              <a:t>(),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events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size</a:t>
            </a:r>
            <a:r>
              <a:rPr lang="en-US" sz="1600">
                <a:latin typeface="Consolas"/>
              </a:rPr>
              <a:t>(), -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>
                <a:latin typeface="Consolas"/>
              </a:rPr>
              <a:t> );</a:t>
            </a:r>
          </a:p>
          <a:p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   </a:t>
            </a:r>
            <a:r>
              <a:rPr lang="en-US" sz="1600">
                <a:solidFill>
                  <a:srgbClr val="AF00DB"/>
                </a:solidFill>
                <a:latin typeface="Consolas"/>
              </a:rPr>
              <a:t>for</a:t>
            </a:r>
            <a:r>
              <a:rPr lang="en-US" sz="1600">
                <a:latin typeface="Consolas"/>
              </a:rPr>
              <a:t> (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sz="1600">
                <a:latin typeface="Consolas"/>
              </a:rPr>
              <a:t> =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>
                <a:latin typeface="Consolas"/>
              </a:rPr>
              <a:t>;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sz="1600">
                <a:latin typeface="Consolas"/>
              </a:rPr>
              <a:t> &lt;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events_count</a:t>
            </a:r>
            <a:r>
              <a:rPr lang="en-US" sz="1600">
                <a:latin typeface="Consolas"/>
              </a:rPr>
              <a:t>; ++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sz="1600">
                <a:latin typeface="Consolas"/>
              </a:rPr>
              <a:t> ) {</a:t>
            </a:r>
          </a:p>
          <a:p>
            <a:r>
              <a:rPr lang="en-US" sz="1600">
                <a:latin typeface="Consolas"/>
              </a:rPr>
              <a:t>        </a:t>
            </a:r>
            <a:r>
              <a:rPr lang="en-US" sz="1600">
                <a:solidFill>
                  <a:srgbClr val="795E26"/>
                </a:solidFill>
                <a:latin typeface="Consolas"/>
              </a:rPr>
              <a:t>dispatch</a:t>
            </a:r>
            <a:r>
              <a:rPr lang="en-US" sz="1600">
                <a:latin typeface="Consolas"/>
              </a:rPr>
              <a:t>(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events</a:t>
            </a:r>
            <a:r>
              <a:rPr lang="en-US" sz="1600">
                <a:solidFill>
                  <a:srgbClr val="795E26"/>
                </a:solidFill>
                <a:latin typeface="Consolas"/>
              </a:rPr>
              <a:t>[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sz="1600">
                <a:solidFill>
                  <a:srgbClr val="795E26"/>
                </a:solidFill>
                <a:latin typeface="Consolas"/>
              </a:rPr>
              <a:t>]</a:t>
            </a:r>
            <a:r>
              <a:rPr lang="en-US" sz="1600">
                <a:latin typeface="Consolas"/>
              </a:rPr>
              <a:t> );</a:t>
            </a:r>
          </a:p>
          <a:p>
            <a:r>
              <a:rPr lang="en-US" sz="1600">
                <a:latin typeface="Consolas"/>
              </a:rPr>
              <a:t>    }</a:t>
            </a:r>
          </a:p>
          <a:p>
            <a:r>
              <a:rPr lang="en-US" sz="1600">
                <a:latin typeface="Consolas"/>
              </a:rPr>
              <a:t>}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6F9528DA-0338-1837-EEED-BDF4A0DE2676}"/>
              </a:ext>
            </a:extLst>
          </p:cNvPr>
          <p:cNvSpPr/>
          <p:nvPr/>
        </p:nvSpPr>
        <p:spPr>
          <a:xfrm>
            <a:off x="788894" y="1931893"/>
            <a:ext cx="7575176" cy="1013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B3AA9F5-DFC8-5C25-EC44-2AEE4D704F77}"/>
              </a:ext>
            </a:extLst>
          </p:cNvPr>
          <p:cNvSpPr/>
          <p:nvPr/>
        </p:nvSpPr>
        <p:spPr>
          <a:xfrm>
            <a:off x="788894" y="2944905"/>
            <a:ext cx="7673788" cy="1013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429EF9-ECDA-6884-C55A-33EBB49FBC6D}"/>
              </a:ext>
            </a:extLst>
          </p:cNvPr>
          <p:cNvSpPr/>
          <p:nvPr/>
        </p:nvSpPr>
        <p:spPr>
          <a:xfrm>
            <a:off x="618565" y="4029634"/>
            <a:ext cx="10676964" cy="2312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694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Wiele źródeł jednocześnie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5F216A3-B19F-2813-FA03-5AE808A4799B}"/>
              </a:ext>
            </a:extLst>
          </p:cNvPr>
          <p:cNvSpPr txBox="1"/>
          <p:nvPr/>
        </p:nvSpPr>
        <p:spPr>
          <a:xfrm>
            <a:off x="779929" y="878541"/>
            <a:ext cx="11349317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 sz="1600">
                <a:latin typeface="Consolas"/>
              </a:rPr>
              <a:t> = ::</a:t>
            </a:r>
            <a:r>
              <a:rPr lang="en-US" sz="1600">
                <a:solidFill>
                  <a:srgbClr val="795E26"/>
                </a:solidFill>
                <a:latin typeface="Consolas"/>
              </a:rPr>
              <a:t>epoll_create1</a:t>
            </a:r>
            <a:r>
              <a:rPr lang="en-US" sz="1600">
                <a:latin typeface="Consolas"/>
              </a:rPr>
              <a:t>(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>
                <a:latin typeface="Consolas"/>
              </a:rPr>
              <a:t> );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>
                <a:latin typeface="Consolas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sz="1600">
                <a:latin typeface="Consolas"/>
              </a:rPr>
              <a:t> = </a:t>
            </a:r>
            <a:r>
              <a:rPr lang="en-US" sz="1600" err="1">
                <a:solidFill>
                  <a:srgbClr val="267F99"/>
                </a:solidFill>
                <a:latin typeface="Consolas"/>
              </a:rPr>
              <a:t>epoll_event</a:t>
            </a:r>
            <a:r>
              <a:rPr lang="en-US" sz="1600">
                <a:latin typeface="Consolas"/>
              </a:rPr>
              <a:t> { .events =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EPOLLIN</a:t>
            </a:r>
            <a:r>
              <a:rPr lang="en-US" sz="1600">
                <a:latin typeface="Consolas"/>
              </a:rPr>
              <a:t>, .data = {} };</a:t>
            </a:r>
          </a:p>
          <a:p>
            <a:endParaRPr lang="en-US" sz="1600">
              <a:latin typeface="Consolas"/>
            </a:endParaRPr>
          </a:p>
          <a:p>
            <a:br>
              <a:rPr lang="en-US" sz="1600">
                <a:latin typeface="Consolas"/>
              </a:rPr>
            </a:br>
            <a:r>
              <a:rPr lang="en-US" sz="160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serial_fd</a:t>
            </a:r>
            <a:r>
              <a:rPr lang="en-US" sz="1600">
                <a:latin typeface="Consolas"/>
              </a:rPr>
              <a:t> = 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get_serial_port_fd</a:t>
            </a:r>
            <a:r>
              <a:rPr lang="en-US" sz="1600">
                <a:latin typeface="Consolas"/>
              </a:rPr>
              <a:t>(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"/dev/ttyUSB0"</a:t>
            </a:r>
            <a:r>
              <a:rPr lang="en-US" sz="1600">
                <a:latin typeface="Consolas"/>
              </a:rPr>
              <a:t> );</a:t>
            </a:r>
            <a:endParaRPr lang="en-US"/>
          </a:p>
          <a:p>
            <a:r>
              <a:rPr lang="en-US" sz="1600" err="1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fd</a:t>
            </a:r>
            <a:r>
              <a:rPr lang="en-US" sz="1600">
                <a:latin typeface="Consolas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serial_fd</a:t>
            </a:r>
            <a:r>
              <a:rPr lang="en-US" sz="1600">
                <a:latin typeface="Consolas"/>
              </a:rPr>
              <a:t>;</a:t>
            </a:r>
          </a:p>
          <a:p>
            <a:r>
              <a:rPr lang="en-US" sz="1600">
                <a:latin typeface="Consolas"/>
              </a:rPr>
              <a:t>::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epoll_ctl</a:t>
            </a:r>
            <a:r>
              <a:rPr lang="en-US" sz="1600">
                <a:latin typeface="Consolas"/>
              </a:rPr>
              <a:t>(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EPOLL_CTL_ADD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serial_fd</a:t>
            </a:r>
            <a:r>
              <a:rPr lang="en-US" sz="1600">
                <a:latin typeface="Consolas"/>
              </a:rPr>
              <a:t>, &amp;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sz="1600">
                <a:latin typeface="Consolas"/>
              </a:rPr>
              <a:t> );</a:t>
            </a:r>
          </a:p>
          <a:p>
            <a:endParaRPr lang="en-US" sz="1600">
              <a:latin typeface="Consolas"/>
            </a:endParaRPr>
          </a:p>
          <a:p>
            <a:br>
              <a:rPr lang="en-US" sz="1600">
                <a:latin typeface="Consolas"/>
              </a:rPr>
            </a:br>
            <a:r>
              <a:rPr lang="en-US" sz="160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socket_fd</a:t>
            </a:r>
            <a:r>
              <a:rPr lang="en-US" sz="1600">
                <a:latin typeface="Consolas"/>
              </a:rPr>
              <a:t> = 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get_udp_socket_fd</a:t>
            </a:r>
            <a:r>
              <a:rPr lang="en-US" sz="1600">
                <a:latin typeface="Consolas"/>
              </a:rPr>
              <a:t>(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"127.0.0.1"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32167</a:t>
            </a:r>
            <a:r>
              <a:rPr lang="en-US" sz="1600">
                <a:latin typeface="Consolas"/>
              </a:rPr>
              <a:t> );</a:t>
            </a:r>
            <a:endParaRPr lang="en-US"/>
          </a:p>
          <a:p>
            <a:r>
              <a:rPr lang="en-US" sz="1600" err="1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fd</a:t>
            </a:r>
            <a:r>
              <a:rPr lang="en-US" sz="1600">
                <a:latin typeface="Consolas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socket_fd</a:t>
            </a:r>
            <a:r>
              <a:rPr lang="en-US" sz="1600">
                <a:latin typeface="Consolas"/>
              </a:rPr>
              <a:t>;</a:t>
            </a:r>
          </a:p>
          <a:p>
            <a:r>
              <a:rPr lang="en-US" sz="1600">
                <a:latin typeface="Consolas"/>
              </a:rPr>
              <a:t>::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epoll_ctl</a:t>
            </a:r>
            <a:r>
              <a:rPr lang="en-US" sz="1600">
                <a:latin typeface="Consolas"/>
              </a:rPr>
              <a:t>(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EPOLL_CTL_ADD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socket_fd</a:t>
            </a:r>
            <a:r>
              <a:rPr lang="en-US" sz="1600">
                <a:latin typeface="Consolas"/>
              </a:rPr>
              <a:t>, &amp;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sz="1600">
                <a:latin typeface="Consolas"/>
              </a:rPr>
              <a:t> );</a:t>
            </a:r>
          </a:p>
          <a:p>
            <a:endParaRPr lang="en-US" sz="1600">
              <a:latin typeface="Consolas"/>
            </a:endParaRPr>
          </a:p>
          <a:p>
            <a:br>
              <a:rPr lang="en-US" sz="1600">
                <a:latin typeface="Consolas"/>
              </a:rPr>
            </a:br>
            <a:r>
              <a:rPr lang="en-US" sz="1600">
                <a:solidFill>
                  <a:srgbClr val="AF00DB"/>
                </a:solidFill>
                <a:latin typeface="Consolas"/>
              </a:rPr>
              <a:t>while</a:t>
            </a:r>
            <a:r>
              <a:rPr lang="en-US" sz="1600">
                <a:latin typeface="Consolas"/>
              </a:rPr>
              <a:t> (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>
                <a:latin typeface="Consolas"/>
              </a:rPr>
              <a:t> ) {</a:t>
            </a:r>
            <a:endParaRPr lang="en-US"/>
          </a:p>
          <a:p>
            <a:r>
              <a:rPr lang="en-US" sz="1600">
                <a:latin typeface="Consolas"/>
              </a:rPr>
              <a:t>    </a:t>
            </a:r>
            <a:r>
              <a:rPr lang="en-US" sz="16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1600">
                <a:latin typeface="Consolas"/>
              </a:rPr>
              <a:t>::</a:t>
            </a:r>
            <a:r>
              <a:rPr lang="en-US" sz="1600">
                <a:solidFill>
                  <a:srgbClr val="267F99"/>
                </a:solidFill>
                <a:latin typeface="Consolas"/>
              </a:rPr>
              <a:t>array</a:t>
            </a:r>
            <a:r>
              <a:rPr lang="en-US" sz="1600">
                <a:latin typeface="Consolas"/>
              </a:rPr>
              <a:t>&lt;</a:t>
            </a:r>
            <a:r>
              <a:rPr lang="en-US" sz="1600" err="1">
                <a:solidFill>
                  <a:srgbClr val="267F99"/>
                </a:solidFill>
                <a:latin typeface="Consolas"/>
              </a:rPr>
              <a:t>epoll_event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>
                <a:latin typeface="Consolas"/>
              </a:rPr>
              <a:t>&gt;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events</a:t>
            </a:r>
            <a:r>
              <a:rPr lang="en-US" sz="1600">
                <a:latin typeface="Consolas"/>
              </a:rPr>
              <a:t>;</a:t>
            </a:r>
          </a:p>
          <a:p>
            <a:r>
              <a:rPr lang="en-US" sz="1600">
                <a:latin typeface="Consolas"/>
              </a:rPr>
              <a:t>   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events_count</a:t>
            </a:r>
            <a:r>
              <a:rPr lang="en-US" sz="1600">
                <a:latin typeface="Consolas"/>
              </a:rPr>
              <a:t> = ::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epoll_wait</a:t>
            </a:r>
            <a:r>
              <a:rPr lang="en-US" sz="1600">
                <a:latin typeface="Consolas"/>
              </a:rPr>
              <a:t>(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events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data</a:t>
            </a:r>
            <a:r>
              <a:rPr lang="en-US" sz="1600">
                <a:latin typeface="Consolas"/>
              </a:rPr>
              <a:t>(),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events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size</a:t>
            </a:r>
            <a:r>
              <a:rPr lang="en-US" sz="1600">
                <a:latin typeface="Consolas"/>
              </a:rPr>
              <a:t>(), -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>
                <a:latin typeface="Consolas"/>
              </a:rPr>
              <a:t> );</a:t>
            </a:r>
          </a:p>
          <a:p>
            <a:endParaRPr lang="en-US" sz="1600">
              <a:latin typeface="Consolas"/>
            </a:endParaRPr>
          </a:p>
          <a:p>
            <a:r>
              <a:rPr lang="en-US" sz="1600">
                <a:latin typeface="Consolas"/>
              </a:rPr>
              <a:t> 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>
                <a:solidFill>
                  <a:srgbClr val="AF00DB"/>
                </a:solidFill>
                <a:latin typeface="Consolas"/>
              </a:rPr>
              <a:t>for</a:t>
            </a:r>
            <a:r>
              <a:rPr lang="en-US" sz="1600">
                <a:latin typeface="Consolas"/>
              </a:rPr>
              <a:t> (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sz="1600">
                <a:latin typeface="Consolas"/>
              </a:rPr>
              <a:t> =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>
                <a:latin typeface="Consolas"/>
              </a:rPr>
              <a:t>;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sz="1600">
                <a:latin typeface="Consolas"/>
              </a:rPr>
              <a:t> &lt;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events_count</a:t>
            </a:r>
            <a:r>
              <a:rPr lang="en-US" sz="1600">
                <a:latin typeface="Consolas"/>
              </a:rPr>
              <a:t>; ++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sz="1600">
                <a:latin typeface="Consolas"/>
              </a:rPr>
              <a:t> ) {</a:t>
            </a:r>
            <a:endParaRPr lang="en-US"/>
          </a:p>
          <a:p>
            <a:r>
              <a:rPr lang="en-US" sz="1600">
                <a:latin typeface="Consolas"/>
              </a:rPr>
              <a:t>        </a:t>
            </a:r>
            <a:r>
              <a:rPr lang="en-US" sz="1600">
                <a:solidFill>
                  <a:srgbClr val="795E26"/>
                </a:solidFill>
                <a:latin typeface="Consolas"/>
              </a:rPr>
              <a:t>dispatch</a:t>
            </a:r>
            <a:r>
              <a:rPr lang="en-US" sz="1600">
                <a:latin typeface="Consolas"/>
              </a:rPr>
              <a:t>(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events</a:t>
            </a:r>
            <a:r>
              <a:rPr lang="en-US" sz="1600">
                <a:solidFill>
                  <a:srgbClr val="795E26"/>
                </a:solidFill>
                <a:latin typeface="Consolas"/>
              </a:rPr>
              <a:t>[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sz="1600">
                <a:solidFill>
                  <a:srgbClr val="795E26"/>
                </a:solidFill>
                <a:latin typeface="Consolas"/>
              </a:rPr>
              <a:t>]</a:t>
            </a:r>
            <a:r>
              <a:rPr lang="en-US" sz="1600">
                <a:latin typeface="Consolas"/>
              </a:rPr>
              <a:t> );</a:t>
            </a:r>
          </a:p>
          <a:p>
            <a:r>
              <a:rPr lang="en-US" sz="1600">
                <a:latin typeface="Consolas"/>
              </a:rPr>
              <a:t>    }</a:t>
            </a:r>
          </a:p>
          <a:p>
            <a:r>
              <a:rPr lang="en-US" sz="1600">
                <a:latin typeface="Consolas"/>
              </a:rPr>
              <a:t>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4C4E91A-21C9-3951-CD6F-F63C66662868}"/>
              </a:ext>
            </a:extLst>
          </p:cNvPr>
          <p:cNvSpPr/>
          <p:nvPr/>
        </p:nvSpPr>
        <p:spPr>
          <a:xfrm>
            <a:off x="448234" y="838199"/>
            <a:ext cx="8839201" cy="7261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34CF776-6E5F-AAE1-58CF-BA8207CD3ED5}"/>
              </a:ext>
            </a:extLst>
          </p:cNvPr>
          <p:cNvSpPr/>
          <p:nvPr/>
        </p:nvSpPr>
        <p:spPr>
          <a:xfrm>
            <a:off x="699246" y="4038599"/>
            <a:ext cx="10551459" cy="241150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3720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>
              <a:latin typeface="Palatino Linotype"/>
              <a:cs typeface="Calibri" panose="020F0502020204030204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26D93C-5F66-C1F3-20D9-414A4969F203}"/>
              </a:ext>
            </a:extLst>
          </p:cNvPr>
          <p:cNvSpPr txBox="1"/>
          <p:nvPr/>
        </p:nvSpPr>
        <p:spPr>
          <a:xfrm>
            <a:off x="2505635" y="3074894"/>
            <a:ext cx="71727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>
                <a:latin typeface="Palatino Linotype"/>
              </a:rPr>
              <a:t>Przykłady deskryptorów pliku</a:t>
            </a:r>
            <a:endParaRPr lang="pl-PL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37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Port szeregowy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AF48D20-A130-613A-4A32-7F0876424936}"/>
              </a:ext>
            </a:extLst>
          </p:cNvPr>
          <p:cNvSpPr txBox="1"/>
          <p:nvPr/>
        </p:nvSpPr>
        <p:spPr>
          <a:xfrm>
            <a:off x="887507" y="2967318"/>
            <a:ext cx="75482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F00DB"/>
                </a:solidFill>
                <a:latin typeface="Consolas"/>
              </a:rPr>
              <a:t>#include</a:t>
            </a:r>
            <a:r>
              <a:rPr lang="en-US">
                <a:solidFill>
                  <a:srgbClr val="0000FF"/>
                </a:solidFill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latin typeface="Consolas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/>
              </a:rPr>
              <a:t>fcntl.h</a:t>
            </a:r>
            <a:r>
              <a:rPr lang="en-US">
                <a:solidFill>
                  <a:srgbClr val="A31515"/>
                </a:solidFill>
                <a:latin typeface="Consolas"/>
              </a:rPr>
              <a:t>&gt;</a:t>
            </a:r>
          </a:p>
          <a:p>
            <a:br>
              <a:rPr lang="en-US"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auto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serial_fd</a:t>
            </a:r>
            <a:r>
              <a:rPr lang="en-US">
                <a:latin typeface="Consolas"/>
              </a:rPr>
              <a:t> = ::</a:t>
            </a:r>
            <a:r>
              <a:rPr lang="en-US">
                <a:solidFill>
                  <a:srgbClr val="795E26"/>
                </a:solidFill>
                <a:latin typeface="Consolas"/>
              </a:rPr>
              <a:t>open</a:t>
            </a:r>
            <a:r>
              <a:rPr lang="en-US">
                <a:latin typeface="Consolas"/>
              </a:rPr>
              <a:t>( </a:t>
            </a:r>
            <a:r>
              <a:rPr lang="en-US">
                <a:solidFill>
                  <a:srgbClr val="A31515"/>
                </a:solidFill>
                <a:latin typeface="Consolas"/>
              </a:rPr>
              <a:t>"/dev/ttyUSB0"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latin typeface="Consolas"/>
              </a:rPr>
              <a:t>O_RDWR</a:t>
            </a:r>
            <a:r>
              <a:rPr lang="en-US">
                <a:latin typeface="Consolas"/>
              </a:rPr>
              <a:t> );</a:t>
            </a: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CB7D4D2B-176C-CE4A-E1F3-E9E77880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0" y="2070847"/>
            <a:ext cx="2357719" cy="11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55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6" descr="Obraz zawierający szkicowanie&#10;&#10;Opis wygenerowany automatycznie">
            <a:extLst>
              <a:ext uri="{FF2B5EF4-FFF2-40B4-BE49-F238E27FC236}">
                <a16:creationId xmlns:a16="http://schemas.microsoft.com/office/drawing/2014/main" id="{4E17A9F8-B5CE-27F0-F28D-B3CFD86F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87" y="1522027"/>
            <a:ext cx="3505200" cy="3500718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</a:t>
            </a:r>
            <a:r>
              <a:rPr lang="pl-PL" b="1" err="1">
                <a:latin typeface="Palatino Linotype"/>
                <a:cs typeface="Calibri"/>
              </a:rPr>
              <a:t>Socket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28F02C7-CE0C-4AAA-7B72-5C2332302522}"/>
              </a:ext>
            </a:extLst>
          </p:cNvPr>
          <p:cNvSpPr txBox="1"/>
          <p:nvPr/>
        </p:nvSpPr>
        <p:spPr>
          <a:xfrm>
            <a:off x="842683" y="2967318"/>
            <a:ext cx="82564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F00DB"/>
                </a:solidFill>
                <a:latin typeface="Consolas"/>
              </a:rPr>
              <a:t>#include</a:t>
            </a:r>
            <a:r>
              <a:rPr lang="en-US">
                <a:solidFill>
                  <a:srgbClr val="0000FF"/>
                </a:solidFill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latin typeface="Consolas"/>
              </a:rPr>
              <a:t>&lt;sys/</a:t>
            </a:r>
            <a:r>
              <a:rPr lang="en-US" err="1">
                <a:solidFill>
                  <a:srgbClr val="A31515"/>
                </a:solidFill>
                <a:latin typeface="Consolas"/>
              </a:rPr>
              <a:t>socket.h</a:t>
            </a:r>
            <a:r>
              <a:rPr lang="en-US">
                <a:solidFill>
                  <a:srgbClr val="A31515"/>
                </a:solidFill>
                <a:latin typeface="Consolas"/>
              </a:rPr>
              <a:t>&gt;</a:t>
            </a:r>
          </a:p>
          <a:p>
            <a:br>
              <a:rPr lang="en-US"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auto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socket_fd</a:t>
            </a:r>
            <a:r>
              <a:rPr lang="en-US">
                <a:latin typeface="Consolas"/>
              </a:rPr>
              <a:t> = ::</a:t>
            </a:r>
            <a:r>
              <a:rPr lang="en-US">
                <a:solidFill>
                  <a:srgbClr val="795E26"/>
                </a:solidFill>
                <a:latin typeface="Consolas"/>
              </a:rPr>
              <a:t>socket</a:t>
            </a:r>
            <a:r>
              <a:rPr lang="en-US">
                <a:latin typeface="Consolas"/>
              </a:rPr>
              <a:t>( </a:t>
            </a:r>
            <a:r>
              <a:rPr lang="en-US">
                <a:solidFill>
                  <a:srgbClr val="0000FF"/>
                </a:solidFill>
                <a:latin typeface="Consolas"/>
              </a:rPr>
              <a:t>AF_UNIX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latin typeface="Consolas"/>
              </a:rPr>
              <a:t>SOCK_DGRAM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latin typeface="Consolas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5146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>
              <a:latin typeface="Palatino Linotype"/>
              <a:cs typeface="Calibri" panose="020F0502020204030204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26D93C-5F66-C1F3-20D9-414A4969F203}"/>
              </a:ext>
            </a:extLst>
          </p:cNvPr>
          <p:cNvSpPr txBox="1"/>
          <p:nvPr/>
        </p:nvSpPr>
        <p:spPr>
          <a:xfrm>
            <a:off x="2671482" y="3074894"/>
            <a:ext cx="68410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>
                <a:latin typeface="Palatino Linotype"/>
              </a:rPr>
              <a:t>Na czym polega problem?</a:t>
            </a:r>
            <a:endParaRPr lang="pl-PL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06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7">
            <a:extLst>
              <a:ext uri="{FF2B5EF4-FFF2-40B4-BE49-F238E27FC236}">
                <a16:creationId xmlns:a16="http://schemas.microsoft.com/office/drawing/2014/main" id="{A59C0395-508A-0E22-8378-1DA54424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533" y="1343301"/>
            <a:ext cx="4182771" cy="4171398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</a:t>
            </a:r>
            <a:r>
              <a:rPr lang="pl-PL" b="1" err="1">
                <a:latin typeface="Palatino Linotype"/>
                <a:cs typeface="Calibri"/>
              </a:rPr>
              <a:t>Pipe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122D6AD-119D-9C7D-B4F5-E88DECF81086}"/>
              </a:ext>
            </a:extLst>
          </p:cNvPr>
          <p:cNvSpPr txBox="1"/>
          <p:nvPr/>
        </p:nvSpPr>
        <p:spPr>
          <a:xfrm>
            <a:off x="1174376" y="2411506"/>
            <a:ext cx="510091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F00DB"/>
                </a:solidFill>
                <a:latin typeface="Consolas"/>
              </a:rPr>
              <a:t>#include</a:t>
            </a:r>
            <a:r>
              <a:rPr lang="en-US">
                <a:solidFill>
                  <a:srgbClr val="0000FF"/>
                </a:solidFill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latin typeface="Consolas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/>
              </a:rPr>
              <a:t>unistd.h</a:t>
            </a:r>
            <a:r>
              <a:rPr lang="en-US">
                <a:solidFill>
                  <a:srgbClr val="A31515"/>
                </a:solidFill>
                <a:latin typeface="Consolas"/>
              </a:rPr>
              <a:t>&gt;</a:t>
            </a:r>
          </a:p>
          <a:p>
            <a:r>
              <a:rPr lang="en-US">
                <a:latin typeface="Consolas"/>
              </a:rPr>
              <a:t>    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pipe_fds</a:t>
            </a:r>
            <a:r>
              <a:rPr lang="en-US">
                <a:latin typeface="Consolas"/>
              </a:rPr>
              <a:t>[</a:t>
            </a:r>
            <a:r>
              <a:rPr lang="en-US">
                <a:solidFill>
                  <a:srgbClr val="098658"/>
                </a:solidFill>
                <a:latin typeface="Consolas"/>
              </a:rPr>
              <a:t>2</a:t>
            </a:r>
            <a:r>
              <a:rPr lang="en-US">
                <a:latin typeface="Consolas"/>
              </a:rPr>
              <a:t>] = {};</a:t>
            </a:r>
          </a:p>
          <a:p>
            <a:r>
              <a:rPr lang="en-US">
                <a:latin typeface="Consolas"/>
              </a:rPr>
              <a:t>::</a:t>
            </a:r>
            <a:r>
              <a:rPr lang="en-US">
                <a:solidFill>
                  <a:srgbClr val="795E26"/>
                </a:solidFill>
                <a:latin typeface="Consolas"/>
              </a:rPr>
              <a:t>pipe2</a:t>
            </a:r>
            <a:r>
              <a:rPr lang="en-US">
                <a:latin typeface="Consolas"/>
              </a:rPr>
              <a:t>(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pipe_fds</a:t>
            </a:r>
            <a:r>
              <a:rPr lang="en-US">
                <a:latin typeface="Consolas"/>
              </a:rPr>
              <a:t>, 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latin typeface="Consolas"/>
              </a:rPr>
              <a:t> );</a:t>
            </a:r>
          </a:p>
          <a:p>
            <a:br>
              <a:rPr lang="en-US"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auto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read_fd</a:t>
            </a:r>
            <a:r>
              <a:rPr lang="en-US">
                <a:latin typeface="Consolas"/>
              </a:rPr>
              <a:t> =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pipe_fds</a:t>
            </a:r>
            <a:r>
              <a:rPr lang="en-US">
                <a:latin typeface="Consolas"/>
              </a:rPr>
              <a:t>[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latin typeface="Consolas"/>
              </a:rPr>
              <a:t>];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auto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write_fd</a:t>
            </a:r>
            <a:r>
              <a:rPr lang="en-US">
                <a:latin typeface="Consolas"/>
              </a:rPr>
              <a:t> =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pipe_fds</a:t>
            </a:r>
            <a:r>
              <a:rPr lang="en-US">
                <a:latin typeface="Consolas"/>
              </a:rPr>
              <a:t>[</a:t>
            </a:r>
            <a:r>
              <a:rPr lang="en-US">
                <a:solidFill>
                  <a:srgbClr val="098658"/>
                </a:solidFill>
                <a:latin typeface="Consolas"/>
              </a:rPr>
              <a:t>1</a:t>
            </a:r>
            <a:r>
              <a:rPr lang="en-US">
                <a:latin typeface="Consolas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3229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</a:t>
            </a:r>
            <a:r>
              <a:rPr lang="pl-PL" b="1" err="1">
                <a:latin typeface="Palatino Linotype"/>
                <a:cs typeface="Calibri"/>
              </a:rPr>
              <a:t>Timer</a:t>
            </a:r>
            <a:endParaRPr lang="pl-PL" err="1"/>
          </a:p>
        </p:txBody>
      </p:sp>
      <p:pic>
        <p:nvPicPr>
          <p:cNvPr id="7" name="Obraz 8" descr="Obraz zawierający tekst, zegarek&#10;&#10;Opis wygenerowany automatycznie">
            <a:extLst>
              <a:ext uri="{FF2B5EF4-FFF2-40B4-BE49-F238E27FC236}">
                <a16:creationId xmlns:a16="http://schemas.microsoft.com/office/drawing/2014/main" id="{F0E81823-4033-E6DB-F41A-FC02EE51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926" y="1804357"/>
            <a:ext cx="3236258" cy="3194376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604405C-FD08-B451-7663-1347B543C042}"/>
              </a:ext>
            </a:extLst>
          </p:cNvPr>
          <p:cNvSpPr txBox="1"/>
          <p:nvPr/>
        </p:nvSpPr>
        <p:spPr>
          <a:xfrm>
            <a:off x="645459" y="2967318"/>
            <a:ext cx="80144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F00DB"/>
                </a:solidFill>
                <a:latin typeface="Consolas"/>
              </a:rPr>
              <a:t>#include</a:t>
            </a:r>
            <a:r>
              <a:rPr lang="en-US">
                <a:solidFill>
                  <a:srgbClr val="0000FF"/>
                </a:solidFill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latin typeface="Consolas"/>
              </a:rPr>
              <a:t>&lt;sys/</a:t>
            </a:r>
            <a:r>
              <a:rPr lang="en-US" err="1">
                <a:solidFill>
                  <a:srgbClr val="A31515"/>
                </a:solidFill>
                <a:latin typeface="Consolas"/>
              </a:rPr>
              <a:t>timerfd.h</a:t>
            </a:r>
            <a:r>
              <a:rPr lang="en-US">
                <a:solidFill>
                  <a:srgbClr val="A31515"/>
                </a:solidFill>
                <a:latin typeface="Consolas"/>
              </a:rPr>
              <a:t>&gt;</a:t>
            </a:r>
          </a:p>
          <a:p>
            <a:br>
              <a:rPr lang="en-US"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auto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timer_fd</a:t>
            </a:r>
            <a:r>
              <a:rPr lang="en-US">
                <a:latin typeface="Consolas"/>
              </a:rPr>
              <a:t> = ::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timerfd_create</a:t>
            </a:r>
            <a:r>
              <a:rPr lang="en-US">
                <a:latin typeface="Consolas"/>
              </a:rPr>
              <a:t>( </a:t>
            </a:r>
            <a:r>
              <a:rPr lang="en-US">
                <a:solidFill>
                  <a:srgbClr val="0000FF"/>
                </a:solidFill>
                <a:latin typeface="Consolas"/>
              </a:rPr>
              <a:t>CLOCK_MONOTONIC</a:t>
            </a:r>
            <a:r>
              <a:rPr lang="en-US">
                <a:latin typeface="Consolas"/>
              </a:rPr>
              <a:t>, 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solidFill>
                  <a:srgbClr val="000000"/>
                </a:solidFill>
                <a:latin typeface="Consolas"/>
              </a:rPr>
              <a:t> </a:t>
            </a:r>
            <a:r>
              <a:rPr lang="en-US"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8016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Event</a:t>
            </a:r>
            <a:endParaRPr lang="pl-PL" err="1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1925299-D916-5A45-5242-AA97E40A5A45}"/>
              </a:ext>
            </a:extLst>
          </p:cNvPr>
          <p:cNvSpPr txBox="1"/>
          <p:nvPr/>
        </p:nvSpPr>
        <p:spPr>
          <a:xfrm>
            <a:off x="1156449" y="2967318"/>
            <a:ext cx="57732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F00DB"/>
                </a:solidFill>
                <a:latin typeface="Consolas"/>
              </a:rPr>
              <a:t>#include</a:t>
            </a:r>
            <a:r>
              <a:rPr lang="en-US">
                <a:solidFill>
                  <a:srgbClr val="0000FF"/>
                </a:solidFill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latin typeface="Consolas"/>
              </a:rPr>
              <a:t>&lt;sys/</a:t>
            </a:r>
            <a:r>
              <a:rPr lang="en-US" err="1">
                <a:solidFill>
                  <a:srgbClr val="A31515"/>
                </a:solidFill>
                <a:latin typeface="Consolas"/>
              </a:rPr>
              <a:t>eventfd.h</a:t>
            </a:r>
            <a:r>
              <a:rPr lang="en-US">
                <a:solidFill>
                  <a:srgbClr val="A31515"/>
                </a:solidFill>
                <a:latin typeface="Consolas"/>
              </a:rPr>
              <a:t>&gt;</a:t>
            </a:r>
          </a:p>
          <a:p>
            <a:br>
              <a:rPr lang="en-US"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auto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event_fd</a:t>
            </a:r>
            <a:r>
              <a:rPr lang="en-US">
                <a:latin typeface="Consolas"/>
              </a:rPr>
              <a:t> = ::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eventfd</a:t>
            </a:r>
            <a:r>
              <a:rPr lang="en-US">
                <a:latin typeface="Consolas"/>
              </a:rPr>
              <a:t>( 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latin typeface="Consolas"/>
              </a:rPr>
              <a:t>, 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latin typeface="Consolas"/>
              </a:rPr>
              <a:t> );</a:t>
            </a:r>
          </a:p>
        </p:txBody>
      </p:sp>
      <p:pic>
        <p:nvPicPr>
          <p:cNvPr id="8" name="Obraz 8" descr="Obraz zawierający tekst, transport&#10;&#10;Opis wygenerowany automatycznie">
            <a:extLst>
              <a:ext uri="{FF2B5EF4-FFF2-40B4-BE49-F238E27FC236}">
                <a16:creationId xmlns:a16="http://schemas.microsoft.com/office/drawing/2014/main" id="{3AF54BA2-CF8B-6F9C-9099-ED8F39CB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292" y="1888503"/>
            <a:ext cx="2187389" cy="293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8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</a:t>
            </a:r>
            <a:r>
              <a:rPr lang="pl-PL" b="1" err="1">
                <a:latin typeface="Palatino Linotype"/>
                <a:cs typeface="Calibri"/>
              </a:rPr>
              <a:t>Signal</a:t>
            </a:r>
            <a:endParaRPr lang="pl-PL" err="1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142E5-CFCA-829A-19B8-4EFEF20FD0A9}"/>
              </a:ext>
            </a:extLst>
          </p:cNvPr>
          <p:cNvSpPr txBox="1"/>
          <p:nvPr/>
        </p:nvSpPr>
        <p:spPr>
          <a:xfrm>
            <a:off x="923365" y="2828365"/>
            <a:ext cx="7073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&lt;sys/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signalfd.h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</a:p>
          <a:p>
            <a:r>
              <a:rPr lang="en-US" dirty="0">
                <a:latin typeface="Consolas"/>
              </a:rPr>
              <a:t>    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sigset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sigset_t</a:t>
            </a:r>
            <a:r>
              <a:rPr lang="en-US" dirty="0">
                <a:latin typeface="Consolas"/>
              </a:rPr>
              <a:t> {};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signal_fd</a:t>
            </a:r>
            <a:r>
              <a:rPr lang="en-US" dirty="0">
                <a:latin typeface="Consolas"/>
              </a:rPr>
              <a:t> = ::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signalfd</a:t>
            </a:r>
            <a:r>
              <a:rPr lang="en-US" dirty="0">
                <a:latin typeface="Consolas"/>
              </a:rPr>
              <a:t>( -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dirty="0">
                <a:latin typeface="Consolas"/>
              </a:rPr>
              <a:t>, &amp;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sigset</a:t>
            </a:r>
            <a:r>
              <a:rPr lang="en-US" dirty="0">
                <a:latin typeface="Consolas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dirty="0">
                <a:latin typeface="Consolas"/>
              </a:rPr>
              <a:t> );</a:t>
            </a:r>
            <a:endParaRPr lang="en-US" dirty="0">
              <a:solidFill>
                <a:srgbClr val="008000"/>
              </a:solidFill>
              <a:latin typeface="Consolas"/>
            </a:endParaRPr>
          </a:p>
        </p:txBody>
      </p:sp>
      <p:pic>
        <p:nvPicPr>
          <p:cNvPr id="7" name="Obraz 8">
            <a:extLst>
              <a:ext uri="{FF2B5EF4-FFF2-40B4-BE49-F238E27FC236}">
                <a16:creationId xmlns:a16="http://schemas.microsoft.com/office/drawing/2014/main" id="{A2ABC4D6-E9A6-8304-7AC4-D440DC78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007" y="1942540"/>
            <a:ext cx="3002056" cy="31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5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</a:t>
            </a:r>
            <a:r>
              <a:rPr lang="pl-PL" b="1" dirty="0" err="1">
                <a:latin typeface="Palatino Linotype"/>
                <a:cs typeface="Calibri"/>
              </a:rPr>
              <a:t>inotify</a:t>
            </a:r>
            <a:endParaRPr lang="pl-PL" dirty="0" err="1"/>
          </a:p>
        </p:txBody>
      </p:sp>
      <p:pic>
        <p:nvPicPr>
          <p:cNvPr id="3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FFC97BC8-73D2-40B9-DABD-CEC0A6BE9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79"/>
          <a:stretch/>
        </p:blipFill>
        <p:spPr>
          <a:xfrm>
            <a:off x="8733034" y="1091275"/>
            <a:ext cx="2838129" cy="259252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803AB6B-9D2A-92BC-C264-C17BA76E37C8}"/>
              </a:ext>
            </a:extLst>
          </p:cNvPr>
          <p:cNvSpPr txBox="1"/>
          <p:nvPr/>
        </p:nvSpPr>
        <p:spPr>
          <a:xfrm>
            <a:off x="989745" y="3597675"/>
            <a:ext cx="94487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inotify_fd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::</a:t>
            </a:r>
            <a:r>
              <a:rPr lang="pl-P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inotify_init1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file_wd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::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inotify_add_watch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inotify_fd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			     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IN_OPEN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IN_CLOSE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2C1537-2AB8-6625-5C04-021CDF7EE67C}"/>
              </a:ext>
            </a:extLst>
          </p:cNvPr>
          <p:cNvSpPr txBox="1"/>
          <p:nvPr/>
        </p:nvSpPr>
        <p:spPr>
          <a:xfrm>
            <a:off x="989745" y="2877031"/>
            <a:ext cx="510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inotify.h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82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>
              <a:latin typeface="Palatino Linotype"/>
              <a:cs typeface="Calibri" panose="020F0502020204030204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26D93C-5F66-C1F3-20D9-414A4969F203}"/>
              </a:ext>
            </a:extLst>
          </p:cNvPr>
          <p:cNvSpPr txBox="1"/>
          <p:nvPr/>
        </p:nvSpPr>
        <p:spPr>
          <a:xfrm>
            <a:off x="2671482" y="3074894"/>
            <a:ext cx="68410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>
                <a:latin typeface="Palatino Linotype"/>
              </a:rPr>
              <a:t>Ustawienia</a:t>
            </a:r>
            <a:endParaRPr lang="pl-PL" sz="4000"/>
          </a:p>
        </p:txBody>
      </p:sp>
    </p:spTree>
    <p:extLst>
      <p:ext uri="{BB962C8B-B14F-4D97-AF65-F5344CB8AC3E}">
        <p14:creationId xmlns:p14="http://schemas.microsoft.com/office/powerpoint/2010/main" val="164778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Przekazywanie deskryptorów procesom potomnym</a:t>
            </a:r>
            <a:endParaRPr lang="pl-PL" err="1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4941D17-25FC-776A-1AE3-93D724E023E2}"/>
              </a:ext>
            </a:extLst>
          </p:cNvPr>
          <p:cNvSpPr txBox="1"/>
          <p:nvPr/>
        </p:nvSpPr>
        <p:spPr>
          <a:xfrm>
            <a:off x="722126" y="1535144"/>
            <a:ext cx="8742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Palatino Linotype"/>
                <a:cs typeface="Calibri"/>
              </a:rPr>
              <a:t>Pod-procesy duplikują deskryptory pliku procesu-rodzica (patrz: </a:t>
            </a:r>
            <a:r>
              <a:rPr lang="pl-PL" err="1">
                <a:latin typeface="Palatino Linotype"/>
                <a:cs typeface="Calibri"/>
              </a:rPr>
              <a:t>fork</a:t>
            </a:r>
            <a:r>
              <a:rPr lang="pl-PL">
                <a:latin typeface="Palatino Linotype"/>
                <a:cs typeface="Calibri"/>
              </a:rPr>
              <a:t>()).</a:t>
            </a:r>
            <a:endParaRPr lang="pl-PL">
              <a:latin typeface="Palatino Linotype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FAB0DCE-51EA-802F-8FF1-F3A1627B2C1C}"/>
              </a:ext>
            </a:extLst>
          </p:cNvPr>
          <p:cNvSpPr txBox="1"/>
          <p:nvPr/>
        </p:nvSpPr>
        <p:spPr>
          <a:xfrm>
            <a:off x="722126" y="4484421"/>
            <a:ext cx="7817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auto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>
                <a:latin typeface="Consolas"/>
              </a:rPr>
              <a:t> = ::</a:t>
            </a:r>
            <a:r>
              <a:rPr lang="en-US">
                <a:solidFill>
                  <a:srgbClr val="795E26"/>
                </a:solidFill>
                <a:latin typeface="Consolas"/>
              </a:rPr>
              <a:t>epoll_create1</a:t>
            </a:r>
            <a:r>
              <a:rPr lang="en-US">
                <a:latin typeface="Consolas"/>
              </a:rPr>
              <a:t>( </a:t>
            </a:r>
            <a:r>
              <a:rPr lang="en-US">
                <a:solidFill>
                  <a:srgbClr val="0000FF"/>
                </a:solidFill>
                <a:latin typeface="Consolas"/>
              </a:rPr>
              <a:t>EPOLL_CLOEXEC</a:t>
            </a:r>
            <a:r>
              <a:rPr lang="en-US">
                <a:latin typeface="Consolas"/>
              </a:rPr>
              <a:t> );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1D37D92-46C6-F761-09E6-FE1E566006EB}"/>
              </a:ext>
            </a:extLst>
          </p:cNvPr>
          <p:cNvSpPr txBox="1"/>
          <p:nvPr/>
        </p:nvSpPr>
        <p:spPr>
          <a:xfrm>
            <a:off x="722126" y="2830739"/>
            <a:ext cx="57406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Palatino Linotype"/>
                <a:cs typeface="Calibri"/>
              </a:rPr>
              <a:t>Aby pod-procesy nie miały dostępu do deskryptora pliku rodzica, należy posłużyć się opcją CLOEXEC.</a:t>
            </a:r>
          </a:p>
        </p:txBody>
      </p:sp>
      <p:pic>
        <p:nvPicPr>
          <p:cNvPr id="3" name="Obraz 5" descr="Obraz zawierający przybory kuchenne, łopatka kuchenna, zastawa stołowa, widelec&#10;&#10;Opis wygenerowany automatycznie">
            <a:extLst>
              <a:ext uri="{FF2B5EF4-FFF2-40B4-BE49-F238E27FC236}">
                <a16:creationId xmlns:a16="http://schemas.microsoft.com/office/drawing/2014/main" id="{AB1F148E-55BE-7B97-16B8-4B77A33C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415" y="1983209"/>
            <a:ext cx="2743200" cy="31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6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Deskryptory blokujące i nieblokujące</a:t>
            </a:r>
            <a:endParaRPr lang="pl-PL" err="1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1314980-5509-F450-B828-A698CA3A518C}"/>
              </a:ext>
            </a:extLst>
          </p:cNvPr>
          <p:cNvSpPr txBox="1"/>
          <p:nvPr/>
        </p:nvSpPr>
        <p:spPr>
          <a:xfrm>
            <a:off x="630339" y="1255058"/>
            <a:ext cx="8742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Palatino Linotype"/>
                <a:cs typeface="Calibri"/>
              </a:rPr>
              <a:t>Domyślnie deskryptory pliku tworzone są w sposób blokujący.</a:t>
            </a:r>
            <a:endParaRPr lang="pl-PL">
              <a:latin typeface="Palatino Linotype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FC92C99-D269-5A94-E5C1-192D90593BAB}"/>
              </a:ext>
            </a:extLst>
          </p:cNvPr>
          <p:cNvSpPr txBox="1"/>
          <p:nvPr/>
        </p:nvSpPr>
        <p:spPr>
          <a:xfrm>
            <a:off x="630339" y="2861079"/>
            <a:ext cx="601531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/>
              </a:rPr>
              <a:t>pipe2</a:t>
            </a:r>
            <a:r>
              <a:rPr lang="en-US" sz="1600">
                <a:latin typeface="Consolas"/>
              </a:rPr>
              <a:t>(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pipe_fds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O_CLOEXEC</a:t>
            </a:r>
            <a:r>
              <a:rPr lang="en-US" sz="1600">
                <a:latin typeface="Consolas"/>
              </a:rPr>
              <a:t> |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O_NONBLOCK</a:t>
            </a:r>
            <a:r>
              <a:rPr lang="en-US" sz="1600">
                <a:latin typeface="Consolas"/>
              </a:rPr>
              <a:t> );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E2A8682-0C84-FFC9-A548-FF04480D3FC8}"/>
              </a:ext>
            </a:extLst>
          </p:cNvPr>
          <p:cNvSpPr txBox="1"/>
          <p:nvPr/>
        </p:nvSpPr>
        <p:spPr>
          <a:xfrm>
            <a:off x="630339" y="3431040"/>
            <a:ext cx="82654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/>
              </a:rPr>
              <a:t>socket</a:t>
            </a:r>
            <a:r>
              <a:rPr lang="en-US" sz="1600">
                <a:latin typeface="Consolas"/>
              </a:rPr>
              <a:t>(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AF_UNIX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SOCK_DGRAM</a:t>
            </a:r>
            <a:r>
              <a:rPr lang="en-US" sz="1600">
                <a:latin typeface="Consolas"/>
              </a:rPr>
              <a:t> |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SOCK_CLOEXEC</a:t>
            </a:r>
            <a:r>
              <a:rPr lang="en-US" sz="1600">
                <a:latin typeface="Consolas"/>
              </a:rPr>
              <a:t> |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SOCK_NONBLOCK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>
                <a:latin typeface="Consolas"/>
              </a:rPr>
              <a:t> );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200C898-E8A9-0A59-5D7E-FF803AC5B841}"/>
              </a:ext>
            </a:extLst>
          </p:cNvPr>
          <p:cNvSpPr txBox="1"/>
          <p:nvPr/>
        </p:nvSpPr>
        <p:spPr>
          <a:xfrm>
            <a:off x="630339" y="4012375"/>
            <a:ext cx="78351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::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timerfd_create</a:t>
            </a:r>
            <a:r>
              <a:rPr lang="en-US" sz="1600">
                <a:latin typeface="Consolas"/>
              </a:rPr>
              <a:t>(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CLOCK_MONOTONIC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TFD_CLOEXEC</a:t>
            </a:r>
            <a:r>
              <a:rPr lang="en-US" sz="1600">
                <a:latin typeface="Consolas"/>
              </a:rPr>
              <a:t> |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TFD_NONBLOCK</a:t>
            </a:r>
            <a:r>
              <a:rPr lang="en-US" sz="1600">
                <a:latin typeface="Consolas"/>
              </a:rPr>
              <a:t> );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5A6126C-93EE-2D69-B8DE-0BBC8A8B14ED}"/>
              </a:ext>
            </a:extLst>
          </p:cNvPr>
          <p:cNvSpPr txBox="1"/>
          <p:nvPr/>
        </p:nvSpPr>
        <p:spPr>
          <a:xfrm>
            <a:off x="630339" y="4593709"/>
            <a:ext cx="616771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::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eventfd</a:t>
            </a:r>
            <a:r>
              <a:rPr lang="en-US" sz="1600">
                <a:latin typeface="Consolas"/>
              </a:rPr>
              <a:t>(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EFD_CLOEXEC</a:t>
            </a:r>
            <a:r>
              <a:rPr lang="en-US" sz="1600">
                <a:latin typeface="Consolas"/>
              </a:rPr>
              <a:t> |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EFD_NONBLOCK</a:t>
            </a:r>
            <a:r>
              <a:rPr lang="en-US" sz="1600">
                <a:latin typeface="Consolas"/>
              </a:rPr>
              <a:t> );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C743F8F-1AD1-54E3-1F10-6EE57F465711}"/>
              </a:ext>
            </a:extLst>
          </p:cNvPr>
          <p:cNvSpPr txBox="1"/>
          <p:nvPr/>
        </p:nvSpPr>
        <p:spPr>
          <a:xfrm>
            <a:off x="630339" y="5175044"/>
            <a:ext cx="67235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::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signalfd</a:t>
            </a:r>
            <a:r>
              <a:rPr lang="en-US" sz="1600">
                <a:latin typeface="Consolas"/>
              </a:rPr>
              <a:t>( -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>
                <a:latin typeface="Consolas"/>
              </a:rPr>
              <a:t>, &amp;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sigset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SFD_NONBLOCK</a:t>
            </a:r>
            <a:r>
              <a:rPr lang="en-US" sz="1600">
                <a:latin typeface="Consolas"/>
              </a:rPr>
              <a:t> |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SFD_CLOEXEC</a:t>
            </a:r>
            <a:r>
              <a:rPr lang="en-US" sz="1600">
                <a:latin typeface="Consolas"/>
              </a:rPr>
              <a:t> );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123AAA2-774E-EF65-81B7-2FDBA0E9A39B}"/>
              </a:ext>
            </a:extLst>
          </p:cNvPr>
          <p:cNvSpPr txBox="1"/>
          <p:nvPr/>
        </p:nvSpPr>
        <p:spPr>
          <a:xfrm>
            <a:off x="630339" y="2017057"/>
            <a:ext cx="8742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Palatino Linotype"/>
                <a:cs typeface="Calibri"/>
              </a:rPr>
              <a:t>Aby deskryptor był nieblokujący należy użyć flagi NONBLOCK.</a:t>
            </a:r>
            <a:endParaRPr lang="pl-PL"/>
          </a:p>
        </p:txBody>
      </p:sp>
      <p:pic>
        <p:nvPicPr>
          <p:cNvPr id="7" name="Obraz 16">
            <a:extLst>
              <a:ext uri="{FF2B5EF4-FFF2-40B4-BE49-F238E27FC236}">
                <a16:creationId xmlns:a16="http://schemas.microsoft.com/office/drawing/2014/main" id="{AE3B6A7F-6475-28FC-B602-8FBC84FD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967" y="2287806"/>
            <a:ext cx="3732662" cy="2612208"/>
          </a:xfrm>
          <a:prstGeom prst="rect">
            <a:avLst/>
          </a:prstGeom>
        </p:spPr>
      </p:pic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825978E8-5499-E9B5-D32C-814A425DE5BF}"/>
              </a:ext>
            </a:extLst>
          </p:cNvPr>
          <p:cNvSpPr/>
          <p:nvPr/>
        </p:nvSpPr>
        <p:spPr>
          <a:xfrm>
            <a:off x="8334902" y="1927612"/>
            <a:ext cx="3336074" cy="3336074"/>
          </a:xfrm>
          <a:prstGeom prst="mathMultiply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8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2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Wyzwalanie poziomem lub zboczem</a:t>
            </a:r>
            <a:endParaRPr lang="pl-PL" err="1"/>
          </a:p>
        </p:txBody>
      </p:sp>
      <p:pic>
        <p:nvPicPr>
          <p:cNvPr id="3" name="Obraz 6">
            <a:extLst>
              <a:ext uri="{FF2B5EF4-FFF2-40B4-BE49-F238E27FC236}">
                <a16:creationId xmlns:a16="http://schemas.microsoft.com/office/drawing/2014/main" id="{5B475568-EB8A-7529-0B9D-E1E0D731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355" y="4209758"/>
            <a:ext cx="5233916" cy="1930033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CB7C96D-C2DF-203D-4D48-B531344827C2}"/>
              </a:ext>
            </a:extLst>
          </p:cNvPr>
          <p:cNvSpPr txBox="1"/>
          <p:nvPr/>
        </p:nvSpPr>
        <p:spPr>
          <a:xfrm>
            <a:off x="630473" y="3061113"/>
            <a:ext cx="99866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auto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1080"/>
                </a:solidFill>
                <a:latin typeface="Consolas"/>
              </a:rPr>
              <a:t>event</a:t>
            </a:r>
            <a:r>
              <a:rPr lang="en-US">
                <a:latin typeface="Consolas"/>
              </a:rPr>
              <a:t> =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epoll_event</a:t>
            </a:r>
            <a:r>
              <a:rPr lang="en-US">
                <a:latin typeface="Consolas"/>
              </a:rPr>
              <a:t> { .events = </a:t>
            </a:r>
            <a:r>
              <a:rPr lang="en-US">
                <a:solidFill>
                  <a:srgbClr val="0000FF"/>
                </a:solidFill>
                <a:latin typeface="Consolas"/>
              </a:rPr>
              <a:t>EPOLLIN</a:t>
            </a:r>
            <a:r>
              <a:rPr lang="en-US">
                <a:latin typeface="Consolas"/>
              </a:rPr>
              <a:t> | </a:t>
            </a:r>
            <a:r>
              <a:rPr lang="en-US">
                <a:solidFill>
                  <a:srgbClr val="0000FF"/>
                </a:solidFill>
                <a:latin typeface="Consolas"/>
              </a:rPr>
              <a:t>EPOLLET</a:t>
            </a:r>
            <a:r>
              <a:rPr lang="en-US">
                <a:latin typeface="Consolas"/>
              </a:rPr>
              <a:t> };</a:t>
            </a:r>
          </a:p>
          <a:p>
            <a:r>
              <a:rPr lang="en-US">
                <a:latin typeface="Consolas"/>
              </a:rPr>
              <a:t>::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epoll_ctl</a:t>
            </a:r>
            <a:r>
              <a:rPr lang="en-US">
                <a:latin typeface="Consolas"/>
              </a:rPr>
              <a:t>(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latin typeface="Consolas"/>
              </a:rPr>
              <a:t>EPOLL_CTL_ADD</a:t>
            </a:r>
            <a:r>
              <a:rPr lang="en-US">
                <a:latin typeface="Consolas"/>
              </a:rPr>
              <a:t>,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fd</a:t>
            </a:r>
            <a:r>
              <a:rPr lang="en-US">
                <a:latin typeface="Consolas"/>
              </a:rPr>
              <a:t>, &amp;</a:t>
            </a:r>
            <a:r>
              <a:rPr lang="en-US">
                <a:solidFill>
                  <a:srgbClr val="001080"/>
                </a:solidFill>
                <a:latin typeface="Consolas"/>
              </a:rPr>
              <a:t>event</a:t>
            </a:r>
            <a:r>
              <a:rPr lang="en-US">
                <a:latin typeface="Consolas"/>
              </a:rPr>
              <a:t> );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590AF7B-08C6-D872-3640-D662CB207572}"/>
              </a:ext>
            </a:extLst>
          </p:cNvPr>
          <p:cNvSpPr txBox="1"/>
          <p:nvPr/>
        </p:nvSpPr>
        <p:spPr>
          <a:xfrm>
            <a:off x="630339" y="1255058"/>
            <a:ext cx="87422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Palatino Linotype"/>
                <a:cs typeface="Calibri"/>
              </a:rPr>
              <a:t>Domyślnie zdarzenie jest sygnalizowane dopóki w buforze są dane do czytania (ang. </a:t>
            </a:r>
            <a:r>
              <a:rPr lang="pl-PL" err="1">
                <a:latin typeface="Palatino Linotype"/>
                <a:cs typeface="Calibri"/>
              </a:rPr>
              <a:t>level</a:t>
            </a:r>
            <a:r>
              <a:rPr lang="pl-PL">
                <a:latin typeface="Palatino Linotype"/>
                <a:cs typeface="Calibri"/>
              </a:rPr>
              <a:t> </a:t>
            </a:r>
            <a:r>
              <a:rPr lang="pl-PL" err="1">
                <a:latin typeface="Palatino Linotype"/>
                <a:cs typeface="Calibri"/>
              </a:rPr>
              <a:t>triggered</a:t>
            </a:r>
            <a:r>
              <a:rPr lang="pl-PL">
                <a:latin typeface="Palatino Linotype"/>
                <a:cs typeface="Calibri"/>
              </a:rPr>
              <a:t>).</a:t>
            </a:r>
            <a:endParaRPr lang="pl-PL">
              <a:latin typeface="Palatino Linotype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161E312-11E9-02D5-026F-2C659E6EADF0}"/>
              </a:ext>
            </a:extLst>
          </p:cNvPr>
          <p:cNvSpPr txBox="1"/>
          <p:nvPr/>
        </p:nvSpPr>
        <p:spPr>
          <a:xfrm>
            <a:off x="630338" y="2244520"/>
            <a:ext cx="9697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Palatino Linotype"/>
                <a:cs typeface="Calibri"/>
              </a:rPr>
              <a:t>Możemy poprosić </a:t>
            </a:r>
            <a:r>
              <a:rPr lang="pl-PL" err="1">
                <a:latin typeface="Palatino Linotype"/>
                <a:cs typeface="Calibri"/>
              </a:rPr>
              <a:t>epoll</a:t>
            </a:r>
            <a:r>
              <a:rPr lang="pl-PL">
                <a:latin typeface="Palatino Linotype"/>
                <a:cs typeface="Calibri"/>
              </a:rPr>
              <a:t> o notyfikowanie tylko na zmianę tego stanu (and. </a:t>
            </a:r>
            <a:r>
              <a:rPr lang="pl-PL" err="1">
                <a:latin typeface="Palatino Linotype"/>
                <a:cs typeface="Calibri"/>
              </a:rPr>
              <a:t>edge</a:t>
            </a:r>
            <a:r>
              <a:rPr lang="pl-PL">
                <a:latin typeface="Palatino Linotype"/>
                <a:cs typeface="Calibri"/>
              </a:rPr>
              <a:t> </a:t>
            </a:r>
            <a:r>
              <a:rPr lang="pl-PL" err="1">
                <a:latin typeface="Palatino Linotype"/>
                <a:cs typeface="Calibri"/>
              </a:rPr>
              <a:t>triggered</a:t>
            </a:r>
            <a:r>
              <a:rPr lang="pl-PL">
                <a:latin typeface="Palatino Linotype"/>
                <a:cs typeface="Calibri"/>
              </a:rPr>
              <a:t>).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541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Jednorazowe nasłuchiwanie</a:t>
            </a:r>
            <a:endParaRPr lang="pl-PL" err="1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883A4DF-13C2-10FF-7146-64E1FB9156DF}"/>
              </a:ext>
            </a:extLst>
          </p:cNvPr>
          <p:cNvSpPr txBox="1"/>
          <p:nvPr/>
        </p:nvSpPr>
        <p:spPr>
          <a:xfrm>
            <a:off x="934337" y="3008528"/>
            <a:ext cx="102825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auto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1080"/>
                </a:solidFill>
                <a:latin typeface="Consolas"/>
              </a:rPr>
              <a:t>event</a:t>
            </a:r>
            <a:r>
              <a:rPr lang="en-US">
                <a:latin typeface="Consolas"/>
              </a:rPr>
              <a:t> =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epoll_event</a:t>
            </a:r>
            <a:r>
              <a:rPr lang="en-US">
                <a:latin typeface="Consolas"/>
              </a:rPr>
              <a:t> { .events = </a:t>
            </a:r>
            <a:r>
              <a:rPr lang="en-US">
                <a:solidFill>
                  <a:srgbClr val="0000FF"/>
                </a:solidFill>
                <a:latin typeface="Consolas"/>
              </a:rPr>
              <a:t>EPOLLIN</a:t>
            </a:r>
            <a:r>
              <a:rPr lang="en-US">
                <a:latin typeface="Consolas"/>
              </a:rPr>
              <a:t> | </a:t>
            </a:r>
            <a:r>
              <a:rPr lang="en-US">
                <a:solidFill>
                  <a:srgbClr val="0000FF"/>
                </a:solidFill>
                <a:latin typeface="Consolas"/>
              </a:rPr>
              <a:t>EPOLLONESHOT</a:t>
            </a:r>
            <a:r>
              <a:rPr lang="en-US">
                <a:latin typeface="Consolas"/>
              </a:rPr>
              <a:t> };</a:t>
            </a:r>
          </a:p>
          <a:p>
            <a:r>
              <a:rPr lang="en-US">
                <a:latin typeface="Consolas"/>
              </a:rPr>
              <a:t>::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epoll_ctl</a:t>
            </a:r>
            <a:r>
              <a:rPr lang="en-US">
                <a:latin typeface="Consolas"/>
              </a:rPr>
              <a:t>(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epoll_fd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latin typeface="Consolas"/>
              </a:rPr>
              <a:t>EPOLL_CTL_ADD</a:t>
            </a:r>
            <a:r>
              <a:rPr lang="en-US">
                <a:latin typeface="Consolas"/>
              </a:rPr>
              <a:t>,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fd</a:t>
            </a:r>
            <a:r>
              <a:rPr lang="en-US">
                <a:latin typeface="Consolas"/>
              </a:rPr>
              <a:t>, &amp;</a:t>
            </a:r>
            <a:r>
              <a:rPr lang="en-US">
                <a:solidFill>
                  <a:srgbClr val="001080"/>
                </a:solidFill>
                <a:latin typeface="Consolas"/>
              </a:rPr>
              <a:t>event</a:t>
            </a:r>
            <a:r>
              <a:rPr lang="en-US">
                <a:latin typeface="Consolas"/>
              </a:rPr>
              <a:t> );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3554D38-EF5D-E922-99B6-BA21C2206420}"/>
              </a:ext>
            </a:extLst>
          </p:cNvPr>
          <p:cNvSpPr txBox="1"/>
          <p:nvPr/>
        </p:nvSpPr>
        <p:spPr>
          <a:xfrm>
            <a:off x="937413" y="1857833"/>
            <a:ext cx="96976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Palatino Linotype"/>
                <a:cs typeface="Calibri"/>
              </a:rPr>
              <a:t>Możemy poprosić </a:t>
            </a:r>
            <a:r>
              <a:rPr lang="pl-PL" err="1">
                <a:latin typeface="Palatino Linotype"/>
                <a:cs typeface="Calibri"/>
              </a:rPr>
              <a:t>epoll</a:t>
            </a:r>
            <a:r>
              <a:rPr lang="pl-PL">
                <a:latin typeface="Palatino Linotype"/>
                <a:cs typeface="Calibri"/>
              </a:rPr>
              <a:t> o automatyczne wyrejestrowanie deskryptora pliku po wystąpieniu pierwszego zdarzenia.</a:t>
            </a:r>
          </a:p>
        </p:txBody>
      </p:sp>
    </p:spTree>
    <p:extLst>
      <p:ext uri="{BB962C8B-B14F-4D97-AF65-F5344CB8AC3E}">
        <p14:creationId xmlns:p14="http://schemas.microsoft.com/office/powerpoint/2010/main" val="256391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Zły przykład z życia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F6EABD0-496E-E58B-E31C-4F687842A7D1}"/>
              </a:ext>
            </a:extLst>
          </p:cNvPr>
          <p:cNvSpPr txBox="1"/>
          <p:nvPr/>
        </p:nvSpPr>
        <p:spPr>
          <a:xfrm>
            <a:off x="526643" y="1934771"/>
            <a:ext cx="738691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main</a:t>
            </a:r>
            <a:r>
              <a:rPr lang="en-US">
                <a:latin typeface="Consolas"/>
              </a:rPr>
              <a:t>() {</a:t>
            </a:r>
          </a:p>
          <a:p>
            <a:r>
              <a:rPr lang="en-US">
                <a:latin typeface="Consolas"/>
              </a:rPr>
              <a:t>    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init_serial_port</a:t>
            </a:r>
            <a:r>
              <a:rPr lang="en-US">
                <a:latin typeface="Consolas"/>
              </a:rPr>
              <a:t>( </a:t>
            </a:r>
            <a:r>
              <a:rPr lang="en-US">
                <a:solidFill>
                  <a:srgbClr val="A31515"/>
                </a:solidFill>
                <a:latin typeface="Consolas"/>
              </a:rPr>
              <a:t>"/dev/ttyUSB0"</a:t>
            </a:r>
            <a:r>
              <a:rPr lang="en-US">
                <a:latin typeface="Consolas"/>
              </a:rPr>
              <a:t> );</a:t>
            </a:r>
          </a:p>
          <a:p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/>
              </a:rPr>
              <a:t>while</a:t>
            </a:r>
            <a:r>
              <a:rPr lang="en-US">
                <a:latin typeface="Consolas"/>
              </a:rPr>
              <a:t> ( </a:t>
            </a:r>
            <a:r>
              <a:rPr lang="en-US">
                <a:solidFill>
                  <a:srgbClr val="0000FF"/>
                </a:solidFill>
                <a:latin typeface="Consolas"/>
              </a:rPr>
              <a:t>true</a:t>
            </a:r>
            <a:r>
              <a:rPr lang="en-US">
                <a:latin typeface="Consolas"/>
              </a:rPr>
              <a:t> ) {</a:t>
            </a:r>
          </a:p>
          <a:p>
            <a:r>
              <a:rPr lang="en-US">
                <a:latin typeface="Consolas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/>
              </a:rPr>
              <a:t>if</a:t>
            </a:r>
            <a:r>
              <a:rPr lang="en-US">
                <a:latin typeface="Consolas"/>
              </a:rPr>
              <a:t> ( </a:t>
            </a:r>
            <a:r>
              <a:rPr lang="en-US">
                <a:solidFill>
                  <a:srgbClr val="0000FF"/>
                </a:solidFill>
                <a:latin typeface="Consolas"/>
              </a:rPr>
              <a:t>auto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1080"/>
                </a:solidFill>
                <a:latin typeface="Consolas"/>
              </a:rPr>
              <a:t>result</a:t>
            </a:r>
            <a:r>
              <a:rPr lang="en-US">
                <a:latin typeface="Consolas"/>
              </a:rPr>
              <a:t> = 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check_serial_port</a:t>
            </a:r>
            <a:r>
              <a:rPr lang="en-US">
                <a:latin typeface="Consolas"/>
              </a:rPr>
              <a:t>() ) {</a:t>
            </a:r>
          </a:p>
          <a:p>
            <a:r>
              <a:rPr lang="en-US">
                <a:latin typeface="Consolas"/>
              </a:rPr>
              <a:t>            </a:t>
            </a:r>
            <a:r>
              <a:rPr lang="en-US">
                <a:solidFill>
                  <a:srgbClr val="795E26"/>
                </a:solidFill>
                <a:latin typeface="Consolas"/>
              </a:rPr>
              <a:t>dispatch</a:t>
            </a:r>
            <a:r>
              <a:rPr lang="en-US">
                <a:latin typeface="Consolas"/>
              </a:rPr>
              <a:t>( </a:t>
            </a:r>
            <a:r>
              <a:rPr lang="en-US">
                <a:solidFill>
                  <a:srgbClr val="001080"/>
                </a:solidFill>
                <a:latin typeface="Consolas"/>
              </a:rPr>
              <a:t>result</a:t>
            </a:r>
            <a:r>
              <a:rPr lang="en-US">
                <a:latin typeface="Consolas"/>
              </a:rPr>
              <a:t> );</a:t>
            </a:r>
          </a:p>
          <a:p>
            <a:r>
              <a:rPr lang="en-US">
                <a:latin typeface="Consolas"/>
              </a:rPr>
              <a:t>        }</a:t>
            </a:r>
          </a:p>
          <a:p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       ::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usleep</a:t>
            </a:r>
            <a:r>
              <a:rPr lang="en-US">
                <a:latin typeface="Consolas"/>
              </a:rPr>
              <a:t>( </a:t>
            </a:r>
            <a:r>
              <a:rPr lang="en-US">
                <a:solidFill>
                  <a:srgbClr val="098658"/>
                </a:solidFill>
                <a:latin typeface="Consolas"/>
              </a:rPr>
              <a:t>10'000</a:t>
            </a:r>
            <a:r>
              <a:rPr lang="en-US">
                <a:latin typeface="Consolas"/>
              </a:rPr>
              <a:t> );</a:t>
            </a:r>
          </a:p>
          <a:p>
            <a:r>
              <a:rPr lang="en-US">
                <a:latin typeface="Consolas"/>
              </a:rPr>
              <a:t>    }</a:t>
            </a:r>
          </a:p>
          <a:p>
            <a:r>
              <a:rPr lang="en-US">
                <a:latin typeface="Consolas"/>
              </a:rPr>
              <a:t>}</a:t>
            </a:r>
          </a:p>
        </p:txBody>
      </p:sp>
      <p:pic>
        <p:nvPicPr>
          <p:cNvPr id="3" name="Obraz 5">
            <a:extLst>
              <a:ext uri="{FF2B5EF4-FFF2-40B4-BE49-F238E27FC236}">
                <a16:creationId xmlns:a16="http://schemas.microsoft.com/office/drawing/2014/main" id="{1A193125-9AF6-7579-0CFF-501A75C0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789" y="1875430"/>
            <a:ext cx="2743200" cy="2743200"/>
          </a:xfrm>
          <a:prstGeom prst="rect">
            <a:avLst/>
          </a:prstGeom>
        </p:spPr>
      </p:pic>
      <p:sp>
        <p:nvSpPr>
          <p:cNvPr id="11" name="Znak mnożenia 10">
            <a:extLst>
              <a:ext uri="{FF2B5EF4-FFF2-40B4-BE49-F238E27FC236}">
                <a16:creationId xmlns:a16="http://schemas.microsoft.com/office/drawing/2014/main" id="{57291E84-7FC5-2903-7404-9356F0444A3D}"/>
              </a:ext>
            </a:extLst>
          </p:cNvPr>
          <p:cNvSpPr/>
          <p:nvPr/>
        </p:nvSpPr>
        <p:spPr>
          <a:xfrm>
            <a:off x="3909586" y="3226045"/>
            <a:ext cx="3336074" cy="3336074"/>
          </a:xfrm>
          <a:prstGeom prst="mathMultiply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BA95D8A4-C61C-44CA-B482-FC9C1C8F4842}"/>
              </a:ext>
            </a:extLst>
          </p:cNvPr>
          <p:cNvGrpSpPr/>
          <p:nvPr/>
        </p:nvGrpSpPr>
        <p:grpSpPr>
          <a:xfrm>
            <a:off x="7838601" y="4226299"/>
            <a:ext cx="3244436" cy="1342561"/>
            <a:chOff x="7838601" y="4226299"/>
            <a:chExt cx="3244436" cy="1342561"/>
          </a:xfrm>
        </p:grpSpPr>
        <p:cxnSp>
          <p:nvCxnSpPr>
            <p:cNvPr id="7" name="Łącznik prosty ze strzałką 6">
              <a:extLst>
                <a:ext uri="{FF2B5EF4-FFF2-40B4-BE49-F238E27FC236}">
                  <a16:creationId xmlns:a16="http://schemas.microsoft.com/office/drawing/2014/main" id="{BA08F1DF-2D3B-5313-3983-F6C250076BFA}"/>
                </a:ext>
              </a:extLst>
            </p:cNvPr>
            <p:cNvCxnSpPr/>
            <p:nvPr/>
          </p:nvCxnSpPr>
          <p:spPr>
            <a:xfrm flipV="1">
              <a:off x="9672356" y="4226299"/>
              <a:ext cx="439272" cy="90543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717E08E0-157F-71E6-F263-10BD4B3959AF}"/>
                </a:ext>
              </a:extLst>
            </p:cNvPr>
            <p:cNvSpPr txBox="1"/>
            <p:nvPr/>
          </p:nvSpPr>
          <p:spPr>
            <a:xfrm>
              <a:off x="7838601" y="5199528"/>
              <a:ext cx="324443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>
                  <a:latin typeface="Palatino Linotype"/>
                  <a:cs typeface="Calibri"/>
                </a:rPr>
                <a:t>Przycisk "</a:t>
              </a:r>
              <a:r>
                <a:rPr lang="pl-PL" err="1">
                  <a:latin typeface="Palatino Linotype"/>
                  <a:cs typeface="Calibri"/>
                </a:rPr>
                <a:t>factory</a:t>
              </a:r>
              <a:r>
                <a:rPr lang="pl-PL">
                  <a:latin typeface="Palatino Linotype"/>
                  <a:cs typeface="Calibri"/>
                </a:rPr>
                <a:t> reset"</a:t>
              </a:r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6316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>
              <a:latin typeface="Palatino Linotype"/>
              <a:cs typeface="Calibri" panose="020F0502020204030204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0035E40-E367-0AFC-64AE-D825EBCBB684}"/>
              </a:ext>
            </a:extLst>
          </p:cNvPr>
          <p:cNvSpPr txBox="1"/>
          <p:nvPr/>
        </p:nvSpPr>
        <p:spPr>
          <a:xfrm>
            <a:off x="699347" y="2171533"/>
            <a:ext cx="68410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600">
                <a:latin typeface="Palatino Linotype"/>
              </a:rPr>
              <a:t>Redukcja liczby </a:t>
            </a:r>
            <a:r>
              <a:rPr lang="pl-PL" sz="3600" err="1">
                <a:latin typeface="Palatino Linotype"/>
              </a:rPr>
              <a:t>context-switchy</a:t>
            </a:r>
            <a:r>
              <a:rPr lang="pl-PL" sz="3600">
                <a:latin typeface="Palatino Linotype"/>
              </a:rPr>
              <a:t> gwarancją zielonej przyszłości!</a:t>
            </a:r>
            <a:endParaRPr lang="pl-PL" sz="3600">
              <a:cs typeface="Calibri"/>
            </a:endParaRPr>
          </a:p>
        </p:txBody>
      </p:sp>
      <p:pic>
        <p:nvPicPr>
          <p:cNvPr id="7" name="Obraz 7" descr="Obraz zawierający tekst, osoba, mężczyzna, wewnątrz&#10;&#10;Opis wygenerowany automatycznie">
            <a:extLst>
              <a:ext uri="{FF2B5EF4-FFF2-40B4-BE49-F238E27FC236}">
                <a16:creationId xmlns:a16="http://schemas.microsoft.com/office/drawing/2014/main" id="{CB81C108-787F-8424-81D8-AE2742803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755" y="1443317"/>
            <a:ext cx="2740145" cy="4114800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3DBDF8C7-65CD-3FA9-4C6B-3348BC7E5E26}"/>
              </a:ext>
            </a:extLst>
          </p:cNvPr>
          <p:cNvSpPr/>
          <p:nvPr/>
        </p:nvSpPr>
        <p:spPr>
          <a:xfrm>
            <a:off x="8955742" y="3644151"/>
            <a:ext cx="1039907" cy="977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b="1" err="1">
                <a:ea typeface="+mn-lt"/>
                <a:cs typeface="+mn-lt"/>
              </a:rPr>
              <a:t>context</a:t>
            </a:r>
            <a:endParaRPr lang="pl-PL" b="1">
              <a:ea typeface="+mn-lt"/>
              <a:cs typeface="+mn-lt"/>
            </a:endParaRPr>
          </a:p>
          <a:p>
            <a:pPr algn="ctr"/>
            <a:r>
              <a:rPr lang="pl-PL" b="1" err="1">
                <a:cs typeface="Calibri"/>
              </a:rPr>
              <a:t>switch</a:t>
            </a:r>
            <a:endParaRPr lang="pl-PL" b="1">
              <a:cs typeface="Calibri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5C2901B-DCFA-43EC-9CE5-E5335C9D020C}"/>
              </a:ext>
            </a:extLst>
          </p:cNvPr>
          <p:cNvSpPr txBox="1"/>
          <p:nvPr/>
        </p:nvSpPr>
        <p:spPr>
          <a:xfrm>
            <a:off x="787590" y="4134135"/>
            <a:ext cx="6841047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5400">
                <a:latin typeface="Palatino Linotype"/>
              </a:rPr>
              <a:t>Polecam </a:t>
            </a:r>
            <a:r>
              <a:rPr lang="pl-PL" sz="5400" err="1">
                <a:latin typeface="Palatino Linotype"/>
              </a:rPr>
              <a:t>epoll</a:t>
            </a:r>
          </a:p>
        </p:txBody>
      </p:sp>
    </p:spTree>
    <p:extLst>
      <p:ext uri="{BB962C8B-B14F-4D97-AF65-F5344CB8AC3E}">
        <p14:creationId xmlns:p14="http://schemas.microsoft.com/office/powerpoint/2010/main" val="378951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>
              <a:latin typeface="Palatino Linotype"/>
              <a:cs typeface="Calibri" panose="020F0502020204030204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26D93C-5F66-C1F3-20D9-414A4969F203}"/>
              </a:ext>
            </a:extLst>
          </p:cNvPr>
          <p:cNvSpPr txBox="1"/>
          <p:nvPr/>
        </p:nvSpPr>
        <p:spPr>
          <a:xfrm>
            <a:off x="2671482" y="3074894"/>
            <a:ext cx="68410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>
                <a:latin typeface="Palatino Linotype"/>
              </a:rPr>
              <a:t>Dziękuję za uwagę!</a:t>
            </a:r>
            <a:endParaRPr lang="pl-PL" dirty="0"/>
          </a:p>
        </p:txBody>
      </p:sp>
      <p:pic>
        <p:nvPicPr>
          <p:cNvPr id="6" name="Obraz 3" descr="Obraz zawierający tekst, clipart&#10;&#10;Opis wygenerowany automatycznie">
            <a:extLst>
              <a:ext uri="{FF2B5EF4-FFF2-40B4-BE49-F238E27FC236}">
                <a16:creationId xmlns:a16="http://schemas.microsoft.com/office/drawing/2014/main" id="{4F2EEF82-0E63-1245-8699-01E18F758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069" y="5697568"/>
            <a:ext cx="2743200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3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Wielozadaniowość</a:t>
            </a:r>
            <a:endParaRPr lang="pl-PL" b="1" err="1">
              <a:latin typeface="Palatino Linotype"/>
              <a:cs typeface="Calibri"/>
            </a:endParaRP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EE953AD3-6722-D4C6-1830-5DAD96F30EE8}"/>
              </a:ext>
            </a:extLst>
          </p:cNvPr>
          <p:cNvGrpSpPr/>
          <p:nvPr/>
        </p:nvGrpSpPr>
        <p:grpSpPr>
          <a:xfrm>
            <a:off x="6851302" y="1689847"/>
            <a:ext cx="3825269" cy="2981636"/>
            <a:chOff x="6851302" y="1689847"/>
            <a:chExt cx="3825269" cy="2981636"/>
          </a:xfrm>
        </p:grpSpPr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3F5ECCB5-484E-98C3-67C3-2596CDC36EE0}"/>
                </a:ext>
              </a:extLst>
            </p:cNvPr>
            <p:cNvSpPr txBox="1"/>
            <p:nvPr/>
          </p:nvSpPr>
          <p:spPr>
            <a:xfrm>
              <a:off x="6851302" y="4025152"/>
              <a:ext cx="382526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>
                  <a:latin typeface="Palatino Linotype"/>
                  <a:cs typeface="Calibri"/>
                </a:rPr>
                <a:t>Wielozadaniowość wywłaszczająca</a:t>
              </a:r>
              <a:endParaRPr lang="pl-PL">
                <a:latin typeface="Palatino Linotype"/>
              </a:endParaRPr>
            </a:p>
            <a:p>
              <a:pPr algn="ctr"/>
              <a:r>
                <a:rPr lang="pl-PL">
                  <a:latin typeface="Palatino Linotype"/>
                  <a:cs typeface="Calibri"/>
                </a:rPr>
                <a:t>(ang. </a:t>
              </a:r>
              <a:r>
                <a:rPr lang="pl-PL" err="1">
                  <a:latin typeface="Palatino Linotype"/>
                  <a:cs typeface="Calibri"/>
                </a:rPr>
                <a:t>preemptive</a:t>
              </a:r>
              <a:r>
                <a:rPr lang="pl-PL">
                  <a:latin typeface="Palatino Linotype"/>
                  <a:cs typeface="Calibri"/>
                </a:rPr>
                <a:t> multitasking)</a:t>
              </a:r>
            </a:p>
          </p:txBody>
        </p:sp>
        <p:pic>
          <p:nvPicPr>
            <p:cNvPr id="13" name="Obraz 13">
              <a:extLst>
                <a:ext uri="{FF2B5EF4-FFF2-40B4-BE49-F238E27FC236}">
                  <a16:creationId xmlns:a16="http://schemas.microsoft.com/office/drawing/2014/main" id="{420BEFEC-0955-CA0A-388D-192ABAF29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5676" y="1689847"/>
              <a:ext cx="1887072" cy="2151530"/>
            </a:xfrm>
            <a:prstGeom prst="rect">
              <a:avLst/>
            </a:prstGeom>
          </p:spPr>
        </p:pic>
      </p:grpSp>
      <p:sp>
        <p:nvSpPr>
          <p:cNvPr id="16" name="Strzałka: w górę 15">
            <a:extLst>
              <a:ext uri="{FF2B5EF4-FFF2-40B4-BE49-F238E27FC236}">
                <a16:creationId xmlns:a16="http://schemas.microsoft.com/office/drawing/2014/main" id="{E00D24F1-7DB2-9DA6-6B62-5B254E6F7A93}"/>
              </a:ext>
            </a:extLst>
          </p:cNvPr>
          <p:cNvSpPr/>
          <p:nvPr/>
        </p:nvSpPr>
        <p:spPr>
          <a:xfrm>
            <a:off x="7987284" y="5001678"/>
            <a:ext cx="1452282" cy="977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35A3CA4B-95C4-3CB3-9541-C69E8EDB2A60}"/>
              </a:ext>
            </a:extLst>
          </p:cNvPr>
          <p:cNvGrpSpPr/>
          <p:nvPr/>
        </p:nvGrpSpPr>
        <p:grpSpPr>
          <a:xfrm>
            <a:off x="1190927" y="1664968"/>
            <a:ext cx="3833643" cy="3006515"/>
            <a:chOff x="1190927" y="1664968"/>
            <a:chExt cx="3833643" cy="3006515"/>
          </a:xfrm>
        </p:grpSpPr>
        <p:sp>
          <p:nvSpPr>
            <p:cNvPr id="3" name="pole tekstowe 2">
              <a:extLst>
                <a:ext uri="{FF2B5EF4-FFF2-40B4-BE49-F238E27FC236}">
                  <a16:creationId xmlns:a16="http://schemas.microsoft.com/office/drawing/2014/main" id="{6AA069B3-9902-E20D-11B5-D252E7A5DC1E}"/>
                </a:ext>
              </a:extLst>
            </p:cNvPr>
            <p:cNvSpPr txBox="1"/>
            <p:nvPr/>
          </p:nvSpPr>
          <p:spPr>
            <a:xfrm>
              <a:off x="1190927" y="4025152"/>
              <a:ext cx="3833643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>
                  <a:latin typeface="Palatino Linotype"/>
                  <a:cs typeface="Calibri"/>
                </a:rPr>
                <a:t>Wielozadaniowość kooperatywna</a:t>
              </a:r>
              <a:endParaRPr lang="pl-PL">
                <a:latin typeface="Palatino Linotype"/>
              </a:endParaRPr>
            </a:p>
            <a:p>
              <a:pPr algn="ctr"/>
              <a:r>
                <a:rPr lang="pl-PL">
                  <a:latin typeface="Palatino Linotype"/>
                  <a:cs typeface="Calibri"/>
                </a:rPr>
                <a:t>(ang. </a:t>
              </a:r>
              <a:r>
                <a:rPr lang="pl-PL" err="1">
                  <a:latin typeface="Palatino Linotype"/>
                  <a:cs typeface="Calibri"/>
                </a:rPr>
                <a:t>cooperative</a:t>
              </a:r>
              <a:r>
                <a:rPr lang="pl-PL">
                  <a:latin typeface="Palatino Linotype"/>
                  <a:cs typeface="Calibri"/>
                </a:rPr>
                <a:t> multitasking)</a:t>
              </a:r>
            </a:p>
          </p:txBody>
        </p:sp>
        <p:pic>
          <p:nvPicPr>
            <p:cNvPr id="17" name="Obraz 17" descr="Obraz zawierający tekst, mapa, szkicowanie&#10;&#10;Opis wygenerowany automatycznie">
              <a:extLst>
                <a:ext uri="{FF2B5EF4-FFF2-40B4-BE49-F238E27FC236}">
                  <a16:creationId xmlns:a16="http://schemas.microsoft.com/office/drawing/2014/main" id="{871B416F-40F5-7C26-9C96-3F4779516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082" y="1664968"/>
              <a:ext cx="2743200" cy="2219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997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Przełączanie kontekstu: użytkownik - </a:t>
            </a:r>
            <a:r>
              <a:rPr lang="pl-PL" b="1" err="1">
                <a:latin typeface="Palatino Linotype"/>
                <a:cs typeface="Calibri"/>
              </a:rPr>
              <a:t>kernel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8D87C7EB-86F1-03B7-4255-7FD23A2CF0A6}"/>
              </a:ext>
            </a:extLst>
          </p:cNvPr>
          <p:cNvSpPr/>
          <p:nvPr/>
        </p:nvSpPr>
        <p:spPr>
          <a:xfrm>
            <a:off x="3325907" y="3160059"/>
            <a:ext cx="194534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>
                <a:latin typeface="Palatino Linotype"/>
                <a:cs typeface="Calibri"/>
              </a:rPr>
              <a:t>Proces użytkownika</a:t>
            </a:r>
            <a:endParaRPr lang="pl-PL">
              <a:latin typeface="Palatino Linotype"/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EBB120D2-C313-5348-A670-18E9C535455C}"/>
              </a:ext>
            </a:extLst>
          </p:cNvPr>
          <p:cNvSpPr/>
          <p:nvPr/>
        </p:nvSpPr>
        <p:spPr>
          <a:xfrm>
            <a:off x="6965577" y="3160059"/>
            <a:ext cx="143435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err="1">
                <a:latin typeface="Palatino Linotype"/>
                <a:cs typeface="Calibri"/>
              </a:rPr>
              <a:t>Kernel</a:t>
            </a:r>
            <a:endParaRPr lang="pl-PL">
              <a:latin typeface="Palatino Linotype"/>
            </a:endParaRPr>
          </a:p>
        </p:txBody>
      </p:sp>
      <p:sp>
        <p:nvSpPr>
          <p:cNvPr id="11" name="Strzałka: zakrzywiona w dół 10">
            <a:extLst>
              <a:ext uri="{FF2B5EF4-FFF2-40B4-BE49-F238E27FC236}">
                <a16:creationId xmlns:a16="http://schemas.microsoft.com/office/drawing/2014/main" id="{1856E5CE-8C98-F51F-84B6-CB7AC03E4680}"/>
              </a:ext>
            </a:extLst>
          </p:cNvPr>
          <p:cNvSpPr/>
          <p:nvPr/>
        </p:nvSpPr>
        <p:spPr>
          <a:xfrm>
            <a:off x="4940516" y="2157244"/>
            <a:ext cx="2402541" cy="7351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Strzałka: zakrzywiona w dół 11">
            <a:extLst>
              <a:ext uri="{FF2B5EF4-FFF2-40B4-BE49-F238E27FC236}">
                <a16:creationId xmlns:a16="http://schemas.microsoft.com/office/drawing/2014/main" id="{44B4EAC4-3499-F90F-226F-FEBB0BA3B15E}"/>
              </a:ext>
            </a:extLst>
          </p:cNvPr>
          <p:cNvSpPr/>
          <p:nvPr/>
        </p:nvSpPr>
        <p:spPr>
          <a:xfrm rot="10800000">
            <a:off x="4841904" y="4344632"/>
            <a:ext cx="2402541" cy="7351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26B0D15-A457-DDCB-550E-77CCB4914B0F}"/>
              </a:ext>
            </a:extLst>
          </p:cNvPr>
          <p:cNvSpPr txBox="1"/>
          <p:nvPr/>
        </p:nvSpPr>
        <p:spPr>
          <a:xfrm>
            <a:off x="4216860" y="1443317"/>
            <a:ext cx="39257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b="1">
                <a:latin typeface="Palatino Linotype"/>
                <a:cs typeface="Calibri"/>
              </a:rPr>
              <a:t>Wywołanie systemowe (</a:t>
            </a:r>
            <a:r>
              <a:rPr lang="pl-PL" b="1" err="1">
                <a:latin typeface="Palatino Linotype"/>
                <a:cs typeface="Calibri"/>
              </a:rPr>
              <a:t>syscall</a:t>
            </a:r>
            <a:r>
              <a:rPr lang="pl-PL" b="1">
                <a:latin typeface="Palatino Linotype"/>
                <a:cs typeface="Calibri"/>
              </a:rPr>
              <a:t>)</a:t>
            </a:r>
          </a:p>
          <a:p>
            <a:pPr algn="ctr"/>
            <a:r>
              <a:rPr lang="pl-PL">
                <a:latin typeface="Palatino Linotype"/>
                <a:cs typeface="Calibri"/>
              </a:rPr>
              <a:t>open(), </a:t>
            </a:r>
            <a:r>
              <a:rPr lang="pl-PL" err="1">
                <a:latin typeface="Palatino Linotype"/>
                <a:cs typeface="Calibri"/>
              </a:rPr>
              <a:t>read</a:t>
            </a:r>
            <a:r>
              <a:rPr lang="pl-PL">
                <a:latin typeface="Palatino Linotype"/>
                <a:cs typeface="Calibri"/>
              </a:rPr>
              <a:t>(), </a:t>
            </a:r>
            <a:r>
              <a:rPr lang="pl-PL" err="1">
                <a:latin typeface="Palatino Linotype"/>
                <a:cs typeface="Calibri"/>
              </a:rPr>
              <a:t>write</a:t>
            </a:r>
            <a:r>
              <a:rPr lang="pl-PL">
                <a:latin typeface="Palatino Linotype"/>
                <a:cs typeface="Calibri"/>
              </a:rPr>
              <a:t>(), …</a:t>
            </a:r>
          </a:p>
        </p:txBody>
      </p:sp>
    </p:spTree>
    <p:extLst>
      <p:ext uri="{BB962C8B-B14F-4D97-AF65-F5344CB8AC3E}">
        <p14:creationId xmlns:p14="http://schemas.microsoft.com/office/powerpoint/2010/main" val="3750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Przełączanie kontekstu: użytkownik - użytkownik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8D87C7EB-86F1-03B7-4255-7FD23A2CF0A6}"/>
              </a:ext>
            </a:extLst>
          </p:cNvPr>
          <p:cNvSpPr/>
          <p:nvPr/>
        </p:nvSpPr>
        <p:spPr>
          <a:xfrm>
            <a:off x="2644589" y="4352365"/>
            <a:ext cx="194534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>
                <a:latin typeface="Palatino Linotype"/>
                <a:cs typeface="Calibri"/>
              </a:rPr>
              <a:t>Proces użytkownika 1</a:t>
            </a:r>
            <a:endParaRPr lang="pl-PL">
              <a:latin typeface="Palatino Linotype"/>
            </a:endParaRP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208BCAEE-48F0-240F-D34D-E936C6439899}"/>
              </a:ext>
            </a:extLst>
          </p:cNvPr>
          <p:cNvSpPr/>
          <p:nvPr/>
        </p:nvSpPr>
        <p:spPr>
          <a:xfrm>
            <a:off x="4944036" y="4352365"/>
            <a:ext cx="194534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>
                <a:latin typeface="Palatino Linotype"/>
                <a:ea typeface="+mn-lt"/>
                <a:cs typeface="+mn-lt"/>
              </a:rPr>
              <a:t>Proces </a:t>
            </a:r>
            <a:endParaRPr lang="pl-PL">
              <a:latin typeface="Palatino Linotype"/>
            </a:endParaRPr>
          </a:p>
          <a:p>
            <a:pPr algn="ctr"/>
            <a:r>
              <a:rPr lang="pl-PL">
                <a:latin typeface="Palatino Linotype"/>
                <a:ea typeface="+mn-lt"/>
                <a:cs typeface="+mn-lt"/>
              </a:rPr>
              <a:t>użytkownika 2</a:t>
            </a:r>
            <a:endParaRPr lang="pl-PL">
              <a:latin typeface="Palatino Linotype"/>
            </a:endParaRP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92C6C5BA-C604-EFFB-BC14-9936A7C0FF83}"/>
              </a:ext>
            </a:extLst>
          </p:cNvPr>
          <p:cNvSpPr/>
          <p:nvPr/>
        </p:nvSpPr>
        <p:spPr>
          <a:xfrm>
            <a:off x="7243483" y="4352365"/>
            <a:ext cx="194534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>
                <a:latin typeface="Palatino Linotype"/>
                <a:ea typeface="+mn-lt"/>
                <a:cs typeface="+mn-lt"/>
              </a:rPr>
              <a:t>Proces </a:t>
            </a:r>
          </a:p>
          <a:p>
            <a:pPr algn="ctr"/>
            <a:r>
              <a:rPr lang="pl-PL">
                <a:latin typeface="Palatino Linotype"/>
                <a:ea typeface="+mn-lt"/>
                <a:cs typeface="+mn-lt"/>
              </a:rPr>
              <a:t>użytkownika N</a:t>
            </a:r>
            <a:endParaRPr lang="pl-PL">
              <a:latin typeface="Palatino Linotype"/>
              <a:cs typeface="Calibri" panose="020F0502020204030204"/>
            </a:endParaRP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F1D9B363-3870-11D5-C438-A66DAEDC1F79}"/>
              </a:ext>
            </a:extLst>
          </p:cNvPr>
          <p:cNvSpPr/>
          <p:nvPr/>
        </p:nvSpPr>
        <p:spPr>
          <a:xfrm>
            <a:off x="4966447" y="1582269"/>
            <a:ext cx="194534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err="1">
                <a:latin typeface="Palatino Linotype"/>
                <a:cs typeface="Calibri"/>
              </a:rPr>
              <a:t>Kernel</a:t>
            </a:r>
            <a:endParaRPr lang="pl-PL">
              <a:latin typeface="Palatino Linotype"/>
              <a:cs typeface="Calibri"/>
            </a:endParaRPr>
          </a:p>
          <a:p>
            <a:pPr algn="ctr"/>
            <a:r>
              <a:rPr lang="pl-PL">
                <a:latin typeface="Palatino Linotype"/>
                <a:cs typeface="Calibri"/>
              </a:rPr>
              <a:t>(</a:t>
            </a:r>
            <a:r>
              <a:rPr lang="pl-PL" err="1">
                <a:latin typeface="Palatino Linotype"/>
                <a:cs typeface="Calibri"/>
              </a:rPr>
              <a:t>scheduler</a:t>
            </a:r>
            <a:r>
              <a:rPr lang="pl-PL">
                <a:latin typeface="Palatino Linotype"/>
                <a:cs typeface="Calibri"/>
              </a:rPr>
              <a:t>)</a:t>
            </a:r>
            <a:endParaRPr lang="pl-PL">
              <a:latin typeface="Palatino Linotype"/>
            </a:endParaRP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FFDAAA91-DDE0-DE3F-BE4A-C620C54A7BB0}"/>
              </a:ext>
            </a:extLst>
          </p:cNvPr>
          <p:cNvCxnSpPr/>
          <p:nvPr/>
        </p:nvCxnSpPr>
        <p:spPr>
          <a:xfrm flipH="1">
            <a:off x="3666565" y="2164975"/>
            <a:ext cx="1541929" cy="2160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FE5C7A9-D1F8-E437-103D-09AE886FED59}"/>
              </a:ext>
            </a:extLst>
          </p:cNvPr>
          <p:cNvCxnSpPr>
            <a:cxnSpLocks/>
          </p:cNvCxnSpPr>
          <p:nvPr/>
        </p:nvCxnSpPr>
        <p:spPr>
          <a:xfrm flipH="1">
            <a:off x="5970494" y="2398059"/>
            <a:ext cx="8962" cy="1963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52A72891-5333-0070-9C62-4121558CD4B8}"/>
              </a:ext>
            </a:extLst>
          </p:cNvPr>
          <p:cNvCxnSpPr>
            <a:cxnSpLocks/>
          </p:cNvCxnSpPr>
          <p:nvPr/>
        </p:nvCxnSpPr>
        <p:spPr>
          <a:xfrm>
            <a:off x="6795244" y="2380129"/>
            <a:ext cx="1380568" cy="1972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a 22">
            <a:extLst>
              <a:ext uri="{FF2B5EF4-FFF2-40B4-BE49-F238E27FC236}">
                <a16:creationId xmlns:a16="http://schemas.microsoft.com/office/drawing/2014/main" id="{6B948FA2-2E2D-7286-927A-5FEC98AA9206}"/>
              </a:ext>
            </a:extLst>
          </p:cNvPr>
          <p:cNvGrpSpPr/>
          <p:nvPr/>
        </p:nvGrpSpPr>
        <p:grpSpPr>
          <a:xfrm>
            <a:off x="6911788" y="1143001"/>
            <a:ext cx="3774142" cy="690283"/>
            <a:chOff x="6911788" y="1143001"/>
            <a:chExt cx="3774142" cy="690283"/>
          </a:xfrm>
        </p:grpSpPr>
        <p:sp>
          <p:nvSpPr>
            <p:cNvPr id="16" name="Błyskawica 15">
              <a:extLst>
                <a:ext uri="{FF2B5EF4-FFF2-40B4-BE49-F238E27FC236}">
                  <a16:creationId xmlns:a16="http://schemas.microsoft.com/office/drawing/2014/main" id="{1E3BF425-C02C-268B-6C40-67330F98E124}"/>
                </a:ext>
              </a:extLst>
            </p:cNvPr>
            <p:cNvSpPr/>
            <p:nvPr/>
          </p:nvSpPr>
          <p:spPr>
            <a:xfrm flipH="1">
              <a:off x="6911788" y="1143001"/>
              <a:ext cx="735105" cy="690283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124BBD6C-4765-AD80-8AC5-476AFAB4DB63}"/>
                </a:ext>
              </a:extLst>
            </p:cNvPr>
            <p:cNvSpPr txBox="1"/>
            <p:nvPr/>
          </p:nvSpPr>
          <p:spPr>
            <a:xfrm>
              <a:off x="7279341" y="1398493"/>
              <a:ext cx="340658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>
                  <a:latin typeface="Palatino Linotype"/>
                  <a:cs typeface="Calibri"/>
                </a:rPr>
                <a:t>Przerwanie (ang. </a:t>
              </a:r>
              <a:r>
                <a:rPr lang="pl-PL" err="1">
                  <a:latin typeface="Palatino Linotype"/>
                  <a:cs typeface="Calibri"/>
                </a:rPr>
                <a:t>interrupt</a:t>
              </a:r>
              <a:r>
                <a:rPr lang="pl-PL">
                  <a:latin typeface="Palatino Linotype"/>
                  <a:cs typeface="Calibri"/>
                </a:rPr>
                <a:t>)</a:t>
              </a:r>
              <a:endParaRPr lang="pl-PL">
                <a:latin typeface="Palatino Linotype"/>
              </a:endParaRPr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7A24505B-EDB3-5D15-35CA-8CD0A2813767}"/>
              </a:ext>
            </a:extLst>
          </p:cNvPr>
          <p:cNvGrpSpPr/>
          <p:nvPr/>
        </p:nvGrpSpPr>
        <p:grpSpPr>
          <a:xfrm>
            <a:off x="1595485" y="1061086"/>
            <a:ext cx="2386219" cy="3325905"/>
            <a:chOff x="1595485" y="1061086"/>
            <a:chExt cx="2386219" cy="3325905"/>
          </a:xfrm>
        </p:grpSpPr>
        <p:sp>
          <p:nvSpPr>
            <p:cNvPr id="20" name="Strzałka: zakrzywiona w dół 19">
              <a:extLst>
                <a:ext uri="{FF2B5EF4-FFF2-40B4-BE49-F238E27FC236}">
                  <a16:creationId xmlns:a16="http://schemas.microsoft.com/office/drawing/2014/main" id="{0BB4E832-0D2A-D748-3AD1-CDB99C215A02}"/>
                </a:ext>
              </a:extLst>
            </p:cNvPr>
            <p:cNvSpPr/>
            <p:nvPr/>
          </p:nvSpPr>
          <p:spPr>
            <a:xfrm rot="18420000">
              <a:off x="1951199" y="2356486"/>
              <a:ext cx="3325905" cy="73510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6796703C-D5C0-E94E-BEDE-BB63A1BB562F}"/>
                </a:ext>
              </a:extLst>
            </p:cNvPr>
            <p:cNvSpPr txBox="1"/>
            <p:nvPr/>
          </p:nvSpPr>
          <p:spPr>
            <a:xfrm>
              <a:off x="1595485" y="1484705"/>
              <a:ext cx="2008095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>
                  <a:latin typeface="Palatino Linotype"/>
                  <a:cs typeface="Calibri"/>
                </a:rPr>
                <a:t>Powrót z wywołania systemowego</a:t>
              </a:r>
              <a:endParaRPr lang="pl-PL">
                <a:latin typeface="Palatino Linotype"/>
              </a:endParaRPr>
            </a:p>
          </p:txBody>
        </p:sp>
      </p:grp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850AF95-CC83-D3E1-C72F-D89DF0E4B896}"/>
              </a:ext>
            </a:extLst>
          </p:cNvPr>
          <p:cNvSpPr txBox="1"/>
          <p:nvPr/>
        </p:nvSpPr>
        <p:spPr>
          <a:xfrm>
            <a:off x="3469340" y="5791198"/>
            <a:ext cx="4957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>
                <a:latin typeface="Palatino Linotype"/>
                <a:cs typeface="Calibri"/>
              </a:rPr>
              <a:t>Kiedy </a:t>
            </a:r>
            <a:r>
              <a:rPr lang="pl-PL" err="1">
                <a:latin typeface="Palatino Linotype"/>
                <a:cs typeface="Calibri"/>
              </a:rPr>
              <a:t>kernel</a:t>
            </a:r>
            <a:r>
              <a:rPr lang="pl-PL">
                <a:latin typeface="Palatino Linotype"/>
                <a:cs typeface="Calibri"/>
              </a:rPr>
              <a:t> może wykonać </a:t>
            </a:r>
            <a:r>
              <a:rPr lang="pl-PL" err="1">
                <a:latin typeface="Palatino Linotype"/>
                <a:cs typeface="Calibri"/>
              </a:rPr>
              <a:t>context-switch</a:t>
            </a:r>
            <a:r>
              <a:rPr lang="pl-PL">
                <a:latin typeface="Palatino Linotype"/>
                <a:cs typeface="Calibri"/>
              </a:rPr>
              <a:t>?</a:t>
            </a:r>
            <a:endParaRPr lang="pl-PL"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86662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>
                <a:latin typeface="Palatino Linotype"/>
                <a:cs typeface="Calibri"/>
              </a:rPr>
              <a:t>    Przełączanie kontekstu: koszt</a:t>
            </a:r>
            <a:endParaRPr lang="pl-PL" b="1" err="1">
              <a:latin typeface="Palatino Linotype"/>
              <a:cs typeface="Calibri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DF25781-86A1-9EF0-74D5-F135AA3ACC27}"/>
              </a:ext>
            </a:extLst>
          </p:cNvPr>
          <p:cNvSpPr txBox="1"/>
          <p:nvPr/>
        </p:nvSpPr>
        <p:spPr>
          <a:xfrm>
            <a:off x="1434353" y="1452282"/>
            <a:ext cx="34065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Palatino Linotype"/>
                <a:cs typeface="Calibri"/>
              </a:rPr>
              <a:t>Zapisanie wszystkich rejestrów obecnego procesu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B85F7F0-5F4B-20BE-3C6D-310E1822664E}"/>
              </a:ext>
            </a:extLst>
          </p:cNvPr>
          <p:cNvSpPr txBox="1"/>
          <p:nvPr/>
        </p:nvSpPr>
        <p:spPr>
          <a:xfrm>
            <a:off x="1434353" y="2341581"/>
            <a:ext cx="4494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Palatino Linotype"/>
                <a:cs typeface="Calibri"/>
              </a:rPr>
              <a:t>Wyczyszczenie TLB obecnego procesu (ang. </a:t>
            </a:r>
            <a:r>
              <a:rPr lang="pl-PL" err="1">
                <a:latin typeface="Palatino Linotype"/>
                <a:cs typeface="Calibri"/>
              </a:rPr>
              <a:t>Translation</a:t>
            </a:r>
            <a:r>
              <a:rPr lang="pl-PL">
                <a:latin typeface="Palatino Linotype"/>
                <a:cs typeface="Calibri"/>
              </a:rPr>
              <a:t> </a:t>
            </a:r>
            <a:r>
              <a:rPr lang="pl-PL" err="1">
                <a:latin typeface="Palatino Linotype"/>
                <a:cs typeface="Calibri"/>
              </a:rPr>
              <a:t>Lookaside</a:t>
            </a:r>
            <a:r>
              <a:rPr lang="pl-PL">
                <a:latin typeface="Palatino Linotype"/>
                <a:cs typeface="Calibri"/>
              </a:rPr>
              <a:t> </a:t>
            </a:r>
            <a:r>
              <a:rPr lang="pl-PL" err="1">
                <a:latin typeface="Palatino Linotype"/>
                <a:cs typeface="Calibri"/>
              </a:rPr>
              <a:t>Buffer</a:t>
            </a:r>
            <a:r>
              <a:rPr lang="pl-PL">
                <a:latin typeface="Palatino Linotype"/>
                <a:cs typeface="Calibri"/>
              </a:rPr>
              <a:t>)</a:t>
            </a:r>
            <a:endParaRPr lang="pl-PL">
              <a:latin typeface="Palatino Linotype"/>
              <a:ea typeface="+mn-lt"/>
              <a:cs typeface="+mn-lt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624EB84D-A17C-C82F-5646-3AAEA3002669}"/>
              </a:ext>
            </a:extLst>
          </p:cNvPr>
          <p:cNvSpPr txBox="1"/>
          <p:nvPr/>
        </p:nvSpPr>
        <p:spPr>
          <a:xfrm>
            <a:off x="1434353" y="3230879"/>
            <a:ext cx="3406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Palatino Linotype"/>
                <a:cs typeface="Calibri"/>
              </a:rPr>
              <a:t>Utrata </a:t>
            </a:r>
            <a:r>
              <a:rPr lang="pl-PL" err="1">
                <a:latin typeface="Palatino Linotype"/>
                <a:cs typeface="Calibri"/>
              </a:rPr>
              <a:t>cache'a</a:t>
            </a:r>
            <a:endParaRPr lang="pl-PL">
              <a:latin typeface="Palatino Linotype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19B56931-E71E-EB54-3A5F-64999AA7E0F7}"/>
              </a:ext>
            </a:extLst>
          </p:cNvPr>
          <p:cNvSpPr txBox="1"/>
          <p:nvPr/>
        </p:nvSpPr>
        <p:spPr>
          <a:xfrm>
            <a:off x="1434353" y="3842272"/>
            <a:ext cx="3406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Palatino Linotype"/>
                <a:cs typeface="Calibri"/>
              </a:rPr>
              <a:t>Wybór następnego procesu</a:t>
            </a:r>
            <a:endParaRPr lang="pl-PL">
              <a:latin typeface="Palatino Linotype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52299928-1BE0-4FFC-F7C7-44F7CC79DC2E}"/>
              </a:ext>
            </a:extLst>
          </p:cNvPr>
          <p:cNvSpPr txBox="1"/>
          <p:nvPr/>
        </p:nvSpPr>
        <p:spPr>
          <a:xfrm>
            <a:off x="1434353" y="4453664"/>
            <a:ext cx="42313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Palatino Linotype"/>
                <a:cs typeface="Calibri"/>
              </a:rPr>
              <a:t>Wgranie rejestrów nowego procesu</a:t>
            </a:r>
            <a:endParaRPr lang="pl-PL">
              <a:latin typeface="Palatino Linotype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F7523402-39E7-944F-B5FE-11B39EA91286}"/>
              </a:ext>
            </a:extLst>
          </p:cNvPr>
          <p:cNvSpPr txBox="1"/>
          <p:nvPr/>
        </p:nvSpPr>
        <p:spPr>
          <a:xfrm>
            <a:off x="1434353" y="5065057"/>
            <a:ext cx="3406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Palatino Linotype"/>
                <a:cs typeface="Calibri"/>
              </a:rPr>
              <a:t>Wgranie TLB nowego procesu </a:t>
            </a:r>
          </a:p>
        </p:txBody>
      </p:sp>
      <p:pic>
        <p:nvPicPr>
          <p:cNvPr id="22" name="Obraz 22">
            <a:extLst>
              <a:ext uri="{FF2B5EF4-FFF2-40B4-BE49-F238E27FC236}">
                <a16:creationId xmlns:a16="http://schemas.microsoft.com/office/drawing/2014/main" id="{5809E50A-17C7-B832-C8B7-ADD0553B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295" y="1021893"/>
            <a:ext cx="1559859" cy="2205487"/>
          </a:xfrm>
          <a:prstGeom prst="rect">
            <a:avLst/>
          </a:prstGeom>
        </p:spPr>
      </p:pic>
      <p:grpSp>
        <p:nvGrpSpPr>
          <p:cNvPr id="14" name="Grupa 13">
            <a:extLst>
              <a:ext uri="{FF2B5EF4-FFF2-40B4-BE49-F238E27FC236}">
                <a16:creationId xmlns:a16="http://schemas.microsoft.com/office/drawing/2014/main" id="{FB39FA1F-B902-3649-D4E7-EFE9A9810C3D}"/>
              </a:ext>
            </a:extLst>
          </p:cNvPr>
          <p:cNvGrpSpPr/>
          <p:nvPr/>
        </p:nvGrpSpPr>
        <p:grpSpPr>
          <a:xfrm>
            <a:off x="5828530" y="3831375"/>
            <a:ext cx="3094562" cy="1878105"/>
            <a:chOff x="5828530" y="3831375"/>
            <a:chExt cx="3094562" cy="1878105"/>
          </a:xfrm>
        </p:grpSpPr>
        <p:pic>
          <p:nvPicPr>
            <p:cNvPr id="23" name="Obraz 23">
              <a:extLst>
                <a:ext uri="{FF2B5EF4-FFF2-40B4-BE49-F238E27FC236}">
                  <a16:creationId xmlns:a16="http://schemas.microsoft.com/office/drawing/2014/main" id="{81E3541E-1749-0448-0B9B-0CE84CD7A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4669" y="3831375"/>
              <a:ext cx="2178423" cy="1878105"/>
            </a:xfrm>
            <a:prstGeom prst="rect">
              <a:avLst/>
            </a:prstGeom>
          </p:spPr>
        </p:pic>
        <p:sp>
          <p:nvSpPr>
            <p:cNvPr id="26" name="Znak plus 25">
              <a:extLst>
                <a:ext uri="{FF2B5EF4-FFF2-40B4-BE49-F238E27FC236}">
                  <a16:creationId xmlns:a16="http://schemas.microsoft.com/office/drawing/2014/main" id="{5EFD6AA8-AF25-B5D6-016A-B7B9C5A0D920}"/>
                </a:ext>
              </a:extLst>
            </p:cNvPr>
            <p:cNvSpPr/>
            <p:nvPr/>
          </p:nvSpPr>
          <p:spPr>
            <a:xfrm>
              <a:off x="5828530" y="4092656"/>
              <a:ext cx="914400" cy="914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8" name="Grupa 27">
            <a:extLst>
              <a:ext uri="{FF2B5EF4-FFF2-40B4-BE49-F238E27FC236}">
                <a16:creationId xmlns:a16="http://schemas.microsoft.com/office/drawing/2014/main" id="{4529D7DD-A523-6542-1023-C8A62D0EEA75}"/>
              </a:ext>
            </a:extLst>
          </p:cNvPr>
          <p:cNvGrpSpPr/>
          <p:nvPr/>
        </p:nvGrpSpPr>
        <p:grpSpPr>
          <a:xfrm>
            <a:off x="8873697" y="3525739"/>
            <a:ext cx="2995440" cy="2041945"/>
            <a:chOff x="7861488" y="4026157"/>
            <a:chExt cx="2995440" cy="2041945"/>
          </a:xfrm>
        </p:grpSpPr>
        <p:pic>
          <p:nvPicPr>
            <p:cNvPr id="25" name="Obraz 25">
              <a:extLst>
                <a:ext uri="{FF2B5EF4-FFF2-40B4-BE49-F238E27FC236}">
                  <a16:creationId xmlns:a16="http://schemas.microsoft.com/office/drawing/2014/main" id="{70926CEF-2183-0DFA-4474-D8911001A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1939" y="4026157"/>
              <a:ext cx="2034989" cy="2041945"/>
            </a:xfrm>
            <a:prstGeom prst="rect">
              <a:avLst/>
            </a:prstGeom>
          </p:spPr>
        </p:pic>
        <p:sp>
          <p:nvSpPr>
            <p:cNvPr id="27" name="Równa się 26">
              <a:extLst>
                <a:ext uri="{FF2B5EF4-FFF2-40B4-BE49-F238E27FC236}">
                  <a16:creationId xmlns:a16="http://schemas.microsoft.com/office/drawing/2014/main" id="{2EC9D5EC-0E94-40D5-5182-A5830EFF93A9}"/>
                </a:ext>
              </a:extLst>
            </p:cNvPr>
            <p:cNvSpPr/>
            <p:nvPr/>
          </p:nvSpPr>
          <p:spPr>
            <a:xfrm>
              <a:off x="7861488" y="4593851"/>
              <a:ext cx="914400" cy="91440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83661279-86AB-CEA9-3FBA-9A0C6CBAEEA3}"/>
              </a:ext>
            </a:extLst>
          </p:cNvPr>
          <p:cNvGrpSpPr/>
          <p:nvPr/>
        </p:nvGrpSpPr>
        <p:grpSpPr>
          <a:xfrm>
            <a:off x="7948483" y="1141375"/>
            <a:ext cx="3897773" cy="1959429"/>
            <a:chOff x="7948483" y="1141375"/>
            <a:chExt cx="3897773" cy="1959429"/>
          </a:xfrm>
        </p:grpSpPr>
        <p:pic>
          <p:nvPicPr>
            <p:cNvPr id="2" name="Obraz 2">
              <a:extLst>
                <a:ext uri="{FF2B5EF4-FFF2-40B4-BE49-F238E27FC236}">
                  <a16:creationId xmlns:a16="http://schemas.microsoft.com/office/drawing/2014/main" id="{535A7269-40E9-0A0A-3622-7CB7FBFA1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3056" y="1141375"/>
              <a:ext cx="2743200" cy="1959429"/>
            </a:xfrm>
            <a:prstGeom prst="rect">
              <a:avLst/>
            </a:prstGeom>
          </p:spPr>
        </p:pic>
        <p:sp>
          <p:nvSpPr>
            <p:cNvPr id="11" name="Znak plus 10">
              <a:extLst>
                <a:ext uri="{FF2B5EF4-FFF2-40B4-BE49-F238E27FC236}">
                  <a16:creationId xmlns:a16="http://schemas.microsoft.com/office/drawing/2014/main" id="{9D3D5C84-8518-2C72-6F92-3D5CD172E967}"/>
                </a:ext>
              </a:extLst>
            </p:cNvPr>
            <p:cNvSpPr/>
            <p:nvPr/>
          </p:nvSpPr>
          <p:spPr>
            <a:xfrm>
              <a:off x="7948483" y="1640608"/>
              <a:ext cx="914400" cy="914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5998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>
              <a:latin typeface="Palatino Linotype"/>
              <a:cs typeface="Calibri" panose="020F0502020204030204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0035E40-E367-0AFC-64AE-D825EBCBB684}"/>
              </a:ext>
            </a:extLst>
          </p:cNvPr>
          <p:cNvSpPr txBox="1"/>
          <p:nvPr/>
        </p:nvSpPr>
        <p:spPr>
          <a:xfrm>
            <a:off x="699347" y="2831175"/>
            <a:ext cx="68410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600">
                <a:latin typeface="Palatino Linotype"/>
              </a:rPr>
              <a:t>Redukcja liczby </a:t>
            </a:r>
            <a:r>
              <a:rPr lang="pl-PL" sz="3600" err="1">
                <a:latin typeface="Palatino Linotype"/>
              </a:rPr>
              <a:t>context-switchy</a:t>
            </a:r>
            <a:r>
              <a:rPr lang="pl-PL" sz="3600">
                <a:latin typeface="Palatino Linotype"/>
              </a:rPr>
              <a:t> gwarancją zielonej przyszłości!</a:t>
            </a:r>
            <a:endParaRPr lang="pl-PL" sz="3600">
              <a:cs typeface="Calibri"/>
            </a:endParaRPr>
          </a:p>
        </p:txBody>
      </p:sp>
      <p:pic>
        <p:nvPicPr>
          <p:cNvPr id="7" name="Obraz 7" descr="Obraz zawierający tekst, osoba, mężczyzna, wewnątrz&#10;&#10;Opis wygenerowany automatycznie">
            <a:extLst>
              <a:ext uri="{FF2B5EF4-FFF2-40B4-BE49-F238E27FC236}">
                <a16:creationId xmlns:a16="http://schemas.microsoft.com/office/drawing/2014/main" id="{CB81C108-787F-8424-81D8-AE2742803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755" y="1443317"/>
            <a:ext cx="2740145" cy="4114800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3DBDF8C7-65CD-3FA9-4C6B-3348BC7E5E26}"/>
              </a:ext>
            </a:extLst>
          </p:cNvPr>
          <p:cNvSpPr/>
          <p:nvPr/>
        </p:nvSpPr>
        <p:spPr>
          <a:xfrm>
            <a:off x="8955742" y="3644151"/>
            <a:ext cx="1039907" cy="977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b="1" err="1">
                <a:ea typeface="+mn-lt"/>
                <a:cs typeface="+mn-lt"/>
              </a:rPr>
              <a:t>context</a:t>
            </a:r>
            <a:endParaRPr lang="pl-PL" b="1">
              <a:ea typeface="+mn-lt"/>
              <a:cs typeface="+mn-lt"/>
            </a:endParaRPr>
          </a:p>
          <a:p>
            <a:pPr algn="ctr"/>
            <a:r>
              <a:rPr lang="pl-PL" b="1" err="1">
                <a:cs typeface="Calibri"/>
              </a:rPr>
              <a:t>switch</a:t>
            </a:r>
            <a:endParaRPr lang="pl-PL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352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>
              <a:latin typeface="Palatino Linotype"/>
              <a:cs typeface="Calibri" panose="020F0502020204030204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26D93C-5F66-C1F3-20D9-414A4969F203}"/>
              </a:ext>
            </a:extLst>
          </p:cNvPr>
          <p:cNvSpPr txBox="1"/>
          <p:nvPr/>
        </p:nvSpPr>
        <p:spPr>
          <a:xfrm>
            <a:off x="2671482" y="3074894"/>
            <a:ext cx="68410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>
                <a:latin typeface="Palatino Linotype"/>
              </a:rPr>
              <a:t>Z pomocą przychodzi </a:t>
            </a:r>
            <a:r>
              <a:rPr lang="pl-PL" sz="4000" err="1">
                <a:latin typeface="Palatino Linotype"/>
              </a:rPr>
              <a:t>epoll</a:t>
            </a:r>
            <a:endParaRPr lang="pl-PL" sz="4000"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51667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Microsoft Office PowerPoint</Application>
  <PresentationFormat>Panoramiczny</PresentationFormat>
  <Paragraphs>204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Palatino Linotype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Mateusz Przybyła</cp:lastModifiedBy>
  <cp:revision>19</cp:revision>
  <dcterms:created xsi:type="dcterms:W3CDTF">2022-03-29T08:21:03Z</dcterms:created>
  <dcterms:modified xsi:type="dcterms:W3CDTF">2022-11-08T12:57:18Z</dcterms:modified>
</cp:coreProperties>
</file>