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5999738" cy="25199975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016" autoAdjust="0"/>
    <p:restoredTop sz="94660"/>
  </p:normalViewPr>
  <p:slideViewPr>
    <p:cSldViewPr snapToGrid="0">
      <p:cViewPr varScale="1">
        <p:scale>
          <a:sx n="36" d="100"/>
          <a:sy n="36" d="100"/>
        </p:scale>
        <p:origin x="2088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1" y="4124164"/>
            <a:ext cx="30599777" cy="8773325"/>
          </a:xfrm>
        </p:spPr>
        <p:txBody>
          <a:bodyPr anchor="b"/>
          <a:lstStyle>
            <a:lvl1pPr algn="ctr">
              <a:defRPr sz="220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3235822"/>
            <a:ext cx="26999804" cy="6084159"/>
          </a:xfrm>
        </p:spPr>
        <p:txBody>
          <a:bodyPr/>
          <a:lstStyle>
            <a:lvl1pPr marL="0" indent="0" algn="ctr">
              <a:buNone/>
              <a:defRPr sz="8819"/>
            </a:lvl1pPr>
            <a:lvl2pPr marL="1679981" indent="0" algn="ctr">
              <a:buNone/>
              <a:defRPr sz="7349"/>
            </a:lvl2pPr>
            <a:lvl3pPr marL="3359963" indent="0" algn="ctr">
              <a:buNone/>
              <a:defRPr sz="6614"/>
            </a:lvl3pPr>
            <a:lvl4pPr marL="5039944" indent="0" algn="ctr">
              <a:buNone/>
              <a:defRPr sz="5879"/>
            </a:lvl4pPr>
            <a:lvl5pPr marL="6719926" indent="0" algn="ctr">
              <a:buNone/>
              <a:defRPr sz="5879"/>
            </a:lvl5pPr>
            <a:lvl6pPr marL="8399907" indent="0" algn="ctr">
              <a:buNone/>
              <a:defRPr sz="5879"/>
            </a:lvl6pPr>
            <a:lvl7pPr marL="10079888" indent="0" algn="ctr">
              <a:buNone/>
              <a:defRPr sz="5879"/>
            </a:lvl7pPr>
            <a:lvl8pPr marL="11759870" indent="0" algn="ctr">
              <a:buNone/>
              <a:defRPr sz="5879"/>
            </a:lvl8pPr>
            <a:lvl9pPr marL="13439851" indent="0" algn="ctr">
              <a:buNone/>
              <a:defRPr sz="587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ט'.תשרי.תשפ"ה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1366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ט'.תשרי.תשפ"ה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6235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4" y="1341665"/>
            <a:ext cx="7762444" cy="213558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4" y="1341665"/>
            <a:ext cx="22837334" cy="2135581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ט'.תשרי.תשפ"ה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78864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ט'.תשרי.תשפ"ה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08648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4" y="6282501"/>
            <a:ext cx="31049774" cy="10482488"/>
          </a:xfrm>
        </p:spPr>
        <p:txBody>
          <a:bodyPr anchor="b"/>
          <a:lstStyle>
            <a:lvl1pPr>
              <a:defRPr sz="220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4" y="16864157"/>
            <a:ext cx="31049774" cy="5512493"/>
          </a:xfrm>
        </p:spPr>
        <p:txBody>
          <a:bodyPr/>
          <a:lstStyle>
            <a:lvl1pPr marL="0" indent="0">
              <a:buNone/>
              <a:defRPr sz="8819">
                <a:solidFill>
                  <a:schemeClr val="tx1"/>
                </a:solidFill>
              </a:defRPr>
            </a:lvl1pPr>
            <a:lvl2pPr marL="1679981" indent="0">
              <a:buNone/>
              <a:defRPr sz="7349">
                <a:solidFill>
                  <a:schemeClr val="tx1">
                    <a:tint val="75000"/>
                  </a:schemeClr>
                </a:solidFill>
              </a:defRPr>
            </a:lvl2pPr>
            <a:lvl3pPr marL="3359963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3pPr>
            <a:lvl4pPr marL="5039944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4pPr>
            <a:lvl5pPr marL="6719926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5pPr>
            <a:lvl6pPr marL="8399907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6pPr>
            <a:lvl7pPr marL="10079888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7pPr>
            <a:lvl8pPr marL="11759870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8pPr>
            <a:lvl9pPr marL="13439851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ט'.תשרי.תשפ"ה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66561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6708326"/>
            <a:ext cx="15299889" cy="159891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6708326"/>
            <a:ext cx="15299889" cy="159891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ט'.תשרי.תשפ"ה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81863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341671"/>
            <a:ext cx="31049774" cy="48708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5" y="6177496"/>
            <a:ext cx="15229574" cy="3027495"/>
          </a:xfrm>
        </p:spPr>
        <p:txBody>
          <a:bodyPr anchor="b"/>
          <a:lstStyle>
            <a:lvl1pPr marL="0" indent="0">
              <a:buNone/>
              <a:defRPr sz="8819" b="1"/>
            </a:lvl1pPr>
            <a:lvl2pPr marL="1679981" indent="0">
              <a:buNone/>
              <a:defRPr sz="7349" b="1"/>
            </a:lvl2pPr>
            <a:lvl3pPr marL="3359963" indent="0">
              <a:buNone/>
              <a:defRPr sz="6614" b="1"/>
            </a:lvl3pPr>
            <a:lvl4pPr marL="5039944" indent="0">
              <a:buNone/>
              <a:defRPr sz="5879" b="1"/>
            </a:lvl4pPr>
            <a:lvl5pPr marL="6719926" indent="0">
              <a:buNone/>
              <a:defRPr sz="5879" b="1"/>
            </a:lvl5pPr>
            <a:lvl6pPr marL="8399907" indent="0">
              <a:buNone/>
              <a:defRPr sz="5879" b="1"/>
            </a:lvl6pPr>
            <a:lvl7pPr marL="10079888" indent="0">
              <a:buNone/>
              <a:defRPr sz="5879" b="1"/>
            </a:lvl7pPr>
            <a:lvl8pPr marL="11759870" indent="0">
              <a:buNone/>
              <a:defRPr sz="5879" b="1"/>
            </a:lvl8pPr>
            <a:lvl9pPr marL="13439851" indent="0">
              <a:buNone/>
              <a:defRPr sz="587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9204991"/>
            <a:ext cx="15229574" cy="135391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9" y="6177496"/>
            <a:ext cx="15304578" cy="3027495"/>
          </a:xfrm>
        </p:spPr>
        <p:txBody>
          <a:bodyPr anchor="b"/>
          <a:lstStyle>
            <a:lvl1pPr marL="0" indent="0">
              <a:buNone/>
              <a:defRPr sz="8819" b="1"/>
            </a:lvl1pPr>
            <a:lvl2pPr marL="1679981" indent="0">
              <a:buNone/>
              <a:defRPr sz="7349" b="1"/>
            </a:lvl2pPr>
            <a:lvl3pPr marL="3359963" indent="0">
              <a:buNone/>
              <a:defRPr sz="6614" b="1"/>
            </a:lvl3pPr>
            <a:lvl4pPr marL="5039944" indent="0">
              <a:buNone/>
              <a:defRPr sz="5879" b="1"/>
            </a:lvl4pPr>
            <a:lvl5pPr marL="6719926" indent="0">
              <a:buNone/>
              <a:defRPr sz="5879" b="1"/>
            </a:lvl5pPr>
            <a:lvl6pPr marL="8399907" indent="0">
              <a:buNone/>
              <a:defRPr sz="5879" b="1"/>
            </a:lvl6pPr>
            <a:lvl7pPr marL="10079888" indent="0">
              <a:buNone/>
              <a:defRPr sz="5879" b="1"/>
            </a:lvl7pPr>
            <a:lvl8pPr marL="11759870" indent="0">
              <a:buNone/>
              <a:defRPr sz="5879" b="1"/>
            </a:lvl8pPr>
            <a:lvl9pPr marL="13439851" indent="0">
              <a:buNone/>
              <a:defRPr sz="587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9" y="9204991"/>
            <a:ext cx="15304578" cy="135391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ט'.תשרי.תשפ"ה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55677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ט'.תשרי.תשפ"ה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7759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ט'.תשרי.תשפ"ה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35601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679998"/>
            <a:ext cx="11610853" cy="5879994"/>
          </a:xfrm>
        </p:spPr>
        <p:txBody>
          <a:bodyPr anchor="b"/>
          <a:lstStyle>
            <a:lvl1pPr>
              <a:defRPr sz="1175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3628335"/>
            <a:ext cx="18224867" cy="17908316"/>
          </a:xfrm>
        </p:spPr>
        <p:txBody>
          <a:bodyPr/>
          <a:lstStyle>
            <a:lvl1pPr>
              <a:defRPr sz="11758"/>
            </a:lvl1pPr>
            <a:lvl2pPr>
              <a:defRPr sz="10289"/>
            </a:lvl2pPr>
            <a:lvl3pPr>
              <a:defRPr sz="8819"/>
            </a:lvl3pPr>
            <a:lvl4pPr>
              <a:defRPr sz="7349"/>
            </a:lvl4pPr>
            <a:lvl5pPr>
              <a:defRPr sz="7349"/>
            </a:lvl5pPr>
            <a:lvl6pPr>
              <a:defRPr sz="7349"/>
            </a:lvl6pPr>
            <a:lvl7pPr>
              <a:defRPr sz="7349"/>
            </a:lvl7pPr>
            <a:lvl8pPr>
              <a:defRPr sz="7349"/>
            </a:lvl8pPr>
            <a:lvl9pPr>
              <a:defRPr sz="734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7559993"/>
            <a:ext cx="11610853" cy="14005821"/>
          </a:xfrm>
        </p:spPr>
        <p:txBody>
          <a:bodyPr/>
          <a:lstStyle>
            <a:lvl1pPr marL="0" indent="0">
              <a:buNone/>
              <a:defRPr sz="5879"/>
            </a:lvl1pPr>
            <a:lvl2pPr marL="1679981" indent="0">
              <a:buNone/>
              <a:defRPr sz="5144"/>
            </a:lvl2pPr>
            <a:lvl3pPr marL="3359963" indent="0">
              <a:buNone/>
              <a:defRPr sz="4409"/>
            </a:lvl3pPr>
            <a:lvl4pPr marL="5039944" indent="0">
              <a:buNone/>
              <a:defRPr sz="3674"/>
            </a:lvl4pPr>
            <a:lvl5pPr marL="6719926" indent="0">
              <a:buNone/>
              <a:defRPr sz="3674"/>
            </a:lvl5pPr>
            <a:lvl6pPr marL="8399907" indent="0">
              <a:buNone/>
              <a:defRPr sz="3674"/>
            </a:lvl6pPr>
            <a:lvl7pPr marL="10079888" indent="0">
              <a:buNone/>
              <a:defRPr sz="3674"/>
            </a:lvl7pPr>
            <a:lvl8pPr marL="11759870" indent="0">
              <a:buNone/>
              <a:defRPr sz="3674"/>
            </a:lvl8pPr>
            <a:lvl9pPr marL="13439851" indent="0">
              <a:buNone/>
              <a:defRPr sz="367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ט'.תשרי.תשפ"ה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9040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679998"/>
            <a:ext cx="11610853" cy="5879994"/>
          </a:xfrm>
        </p:spPr>
        <p:txBody>
          <a:bodyPr anchor="b"/>
          <a:lstStyle>
            <a:lvl1pPr>
              <a:defRPr sz="1175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3628335"/>
            <a:ext cx="18224867" cy="17908316"/>
          </a:xfrm>
        </p:spPr>
        <p:txBody>
          <a:bodyPr anchor="t"/>
          <a:lstStyle>
            <a:lvl1pPr marL="0" indent="0">
              <a:buNone/>
              <a:defRPr sz="11758"/>
            </a:lvl1pPr>
            <a:lvl2pPr marL="1679981" indent="0">
              <a:buNone/>
              <a:defRPr sz="10289"/>
            </a:lvl2pPr>
            <a:lvl3pPr marL="3359963" indent="0">
              <a:buNone/>
              <a:defRPr sz="8819"/>
            </a:lvl3pPr>
            <a:lvl4pPr marL="5039944" indent="0">
              <a:buNone/>
              <a:defRPr sz="7349"/>
            </a:lvl4pPr>
            <a:lvl5pPr marL="6719926" indent="0">
              <a:buNone/>
              <a:defRPr sz="7349"/>
            </a:lvl5pPr>
            <a:lvl6pPr marL="8399907" indent="0">
              <a:buNone/>
              <a:defRPr sz="7349"/>
            </a:lvl6pPr>
            <a:lvl7pPr marL="10079888" indent="0">
              <a:buNone/>
              <a:defRPr sz="7349"/>
            </a:lvl7pPr>
            <a:lvl8pPr marL="11759870" indent="0">
              <a:buNone/>
              <a:defRPr sz="7349"/>
            </a:lvl8pPr>
            <a:lvl9pPr marL="13439851" indent="0">
              <a:buNone/>
              <a:defRPr sz="734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7559993"/>
            <a:ext cx="11610853" cy="14005821"/>
          </a:xfrm>
        </p:spPr>
        <p:txBody>
          <a:bodyPr/>
          <a:lstStyle>
            <a:lvl1pPr marL="0" indent="0">
              <a:buNone/>
              <a:defRPr sz="5879"/>
            </a:lvl1pPr>
            <a:lvl2pPr marL="1679981" indent="0">
              <a:buNone/>
              <a:defRPr sz="5144"/>
            </a:lvl2pPr>
            <a:lvl3pPr marL="3359963" indent="0">
              <a:buNone/>
              <a:defRPr sz="4409"/>
            </a:lvl3pPr>
            <a:lvl4pPr marL="5039944" indent="0">
              <a:buNone/>
              <a:defRPr sz="3674"/>
            </a:lvl4pPr>
            <a:lvl5pPr marL="6719926" indent="0">
              <a:buNone/>
              <a:defRPr sz="3674"/>
            </a:lvl5pPr>
            <a:lvl6pPr marL="8399907" indent="0">
              <a:buNone/>
              <a:defRPr sz="3674"/>
            </a:lvl6pPr>
            <a:lvl7pPr marL="10079888" indent="0">
              <a:buNone/>
              <a:defRPr sz="3674"/>
            </a:lvl7pPr>
            <a:lvl8pPr marL="11759870" indent="0">
              <a:buNone/>
              <a:defRPr sz="3674"/>
            </a:lvl8pPr>
            <a:lvl9pPr marL="13439851" indent="0">
              <a:buNone/>
              <a:defRPr sz="367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ט'.תשרי.תשפ"ה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51576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341671"/>
            <a:ext cx="31049774" cy="487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6708326"/>
            <a:ext cx="31049774" cy="15989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23356649"/>
            <a:ext cx="8099941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92114-2DE2-4DBD-88F5-EC34E326FC88}" type="datetimeFigureOut">
              <a:rPr lang="he-IL" smtClean="0"/>
              <a:t>ט'.תשרי.תשפ"ה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23356649"/>
            <a:ext cx="12149912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23356649"/>
            <a:ext cx="8099941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6006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359963" rtl="0" eaLnBrk="1" latinLnBrk="0" hangingPunct="1">
        <a:lnSpc>
          <a:spcPct val="90000"/>
        </a:lnSpc>
        <a:spcBef>
          <a:spcPct val="0"/>
        </a:spcBef>
        <a:buNone/>
        <a:defRPr sz="161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9991" indent="-839991" algn="l" defTabSz="3359963" rtl="0" eaLnBrk="1" latinLnBrk="0" hangingPunct="1">
        <a:lnSpc>
          <a:spcPct val="90000"/>
        </a:lnSpc>
        <a:spcBef>
          <a:spcPts val="3674"/>
        </a:spcBef>
        <a:buFont typeface="Arial" panose="020B0604020202020204" pitchFamily="34" charset="0"/>
        <a:buChar char="•"/>
        <a:defRPr sz="10289" kern="1200">
          <a:solidFill>
            <a:schemeClr val="tx1"/>
          </a:solidFill>
          <a:latin typeface="+mn-lt"/>
          <a:ea typeface="+mn-ea"/>
          <a:cs typeface="+mn-cs"/>
        </a:defRPr>
      </a:lvl1pPr>
      <a:lvl2pPr marL="2519972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2pPr>
      <a:lvl3pPr marL="4199954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7349" kern="1200">
          <a:solidFill>
            <a:schemeClr val="tx1"/>
          </a:solidFill>
          <a:latin typeface="+mn-lt"/>
          <a:ea typeface="+mn-ea"/>
          <a:cs typeface="+mn-cs"/>
        </a:defRPr>
      </a:lvl3pPr>
      <a:lvl4pPr marL="5879935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4pPr>
      <a:lvl5pPr marL="7559916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5pPr>
      <a:lvl6pPr marL="9239898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6pPr>
      <a:lvl7pPr marL="10919879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7pPr>
      <a:lvl8pPr marL="12599861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8pPr>
      <a:lvl9pPr marL="14279842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79981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2pPr>
      <a:lvl3pPr marL="3359963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3pPr>
      <a:lvl4pPr marL="5039944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4pPr>
      <a:lvl5pPr marL="6719926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5pPr>
      <a:lvl6pPr marL="8399907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6pPr>
      <a:lvl7pPr marL="10079888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7pPr>
      <a:lvl8pPr marL="11759870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8pPr>
      <a:lvl9pPr marL="13439851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376437"/>
              </p:ext>
            </p:extLst>
          </p:nvPr>
        </p:nvGraphicFramePr>
        <p:xfrm>
          <a:off x="384740" y="3698810"/>
          <a:ext cx="35185420" cy="21793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746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34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04194">
                  <a:extLst>
                    <a:ext uri="{9D8B030D-6E8A-4147-A177-3AD203B41FA5}">
                      <a16:colId xmlns:a16="http://schemas.microsoft.com/office/drawing/2014/main" val="4117049268"/>
                    </a:ext>
                  </a:extLst>
                </a:gridCol>
              </a:tblGrid>
              <a:tr h="20868070">
                <a:tc>
                  <a:txBody>
                    <a:bodyPr/>
                    <a:lstStyle/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b="1" dirty="0">
                          <a:effectLst/>
                          <a:latin typeface="+mn-lt"/>
                          <a:cs typeface="Open Sans Hebrew" panose="00000500000000000000" pitchFamily="2" charset="-79"/>
                        </a:rPr>
                        <a:t>Introduction</a:t>
                      </a:r>
                    </a:p>
                    <a:p>
                      <a:pPr marL="571500" marR="0" lvl="0" indent="-57150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600" dirty="0"/>
                        <a:t>Initially aimed to reproduce and enhance the </a:t>
                      </a:r>
                      <a:r>
                        <a:rPr lang="en-US" sz="3600" dirty="0" err="1"/>
                        <a:t>MultiSurv</a:t>
                      </a:r>
                      <a:r>
                        <a:rPr lang="en-US" sz="3600" dirty="0"/>
                        <a:t> model for cancer survival prediction </a:t>
                      </a:r>
                    </a:p>
                    <a:p>
                      <a:pPr marL="571500" marR="0" lvl="0" indent="-57150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600" dirty="0"/>
                        <a:t>Encountered challenges in replication, highlighting issues in AI research reproducibility </a:t>
                      </a:r>
                    </a:p>
                    <a:p>
                      <a:pPr marL="571500" marR="0" lvl="0" indent="-57150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600" dirty="0"/>
                        <a:t>Pivoted to develop a comprehensive pipeline integrating image processing and clinical data for Quantitative Trait Locus (QTL) analysis</a:t>
                      </a:r>
                    </a:p>
                    <a:p>
                      <a:pPr marL="571500" marR="0" lvl="0" indent="-57150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3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Motivation</a:t>
                      </a:r>
                      <a:endParaRPr lang="en-US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571500" marR="0" lvl="0" indent="-57150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600" dirty="0"/>
                        <a:t>Breast cancer caused 670,000 deaths globally in 2022 and was the most common cancer in women in 157 out of 185 countries.</a:t>
                      </a:r>
                    </a:p>
                    <a:p>
                      <a:pPr marL="571500" marR="0" lvl="0" indent="-57150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600" dirty="0"/>
                        <a:t>Improve cancer prognosis prediction and personalized treatment strategies </a:t>
                      </a:r>
                    </a:p>
                    <a:p>
                      <a:pPr marL="571500" marR="0" lvl="0" indent="-57150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600" dirty="0"/>
                        <a:t>Address challenges in reproducibility of AI models in biomedical research</a:t>
                      </a:r>
                    </a:p>
                    <a:p>
                      <a:pPr marL="571500" marR="0" lvl="0" indent="-57150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600" dirty="0"/>
                        <a:t>Develop tools for integrating diverse data types in genetic cancer research.</a:t>
                      </a:r>
                      <a:endParaRPr lang="en-US" sz="3600" baseline="0" dirty="0">
                        <a:effectLst/>
                        <a:latin typeface="+mn-lt"/>
                        <a:cs typeface="Open Sans Hebrew" panose="00000500000000000000" pitchFamily="2" charset="-79"/>
                      </a:endParaRPr>
                    </a:p>
                    <a:p>
                      <a:pPr marL="571500" marR="0" lvl="0" indent="-57150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3600" baseline="0" dirty="0">
                        <a:effectLst/>
                        <a:latin typeface="+mn-lt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Implementation</a:t>
                      </a:r>
                    </a:p>
                    <a:p>
                      <a:pPr lvl="0"/>
                      <a:r>
                        <a:rPr lang="en-IL" sz="3600" kern="1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Our pipeline integrates multiple components:</a:t>
                      </a:r>
                    </a:p>
                    <a:p>
                      <a:pPr marL="457200" lvl="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600" dirty="0"/>
                        <a:t>Smart Data Management Tool: </a:t>
                      </a:r>
                    </a:p>
                    <a:p>
                      <a:pPr marL="2137181" lvl="1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600" dirty="0"/>
                        <a:t>Two-tier architecture: AI server for computation, local computer for storage • Parallel download-and-copy method for efficient data handling • Comprehensive logging system for data integrity </a:t>
                      </a:r>
                    </a:p>
                    <a:p>
                      <a:pPr marL="457200" lvl="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600" dirty="0"/>
                        <a:t>Classical Image Processing: </a:t>
                      </a:r>
                    </a:p>
                    <a:p>
                      <a:pPr marL="2137181" lvl="1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600" dirty="0"/>
                        <a:t>Utilizes </a:t>
                      </a:r>
                      <a:r>
                        <a:rPr lang="en-US" sz="3600" dirty="0" err="1"/>
                        <a:t>QuPath</a:t>
                      </a:r>
                      <a:r>
                        <a:rPr lang="en-US" sz="3600" dirty="0"/>
                        <a:t> for whole-slide image analysis • Automated script for consistent and efficient processing • Optimized parameters for cell detection and feature extraction </a:t>
                      </a:r>
                    </a:p>
                    <a:p>
                      <a:pPr marL="457200" lvl="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600" dirty="0"/>
                        <a:t>QTL Analysis:</a:t>
                      </a:r>
                    </a:p>
                    <a:p>
                      <a:pPr marL="2137181" lvl="1" indent="-45720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3600" dirty="0"/>
                        <a:t>Successful transition from HAPPY to R/qtl2 • Enhanced capabilities for complex multi-parental crosses • Improved detection of QTLs with smaller effect sizes</a:t>
                      </a:r>
                    </a:p>
                  </a:txBody>
                  <a:tcPr marL="137160" marR="137160" marT="137160" marB="1371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5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 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ctr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Pipeline flow chart</a:t>
                      </a:r>
                    </a:p>
                    <a:p>
                      <a:pPr marL="0" marR="0" lvl="0" indent="0" algn="ctr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Results</a:t>
                      </a:r>
                    </a:p>
                    <a:p>
                      <a:pPr marL="571500" marR="0" lvl="0" indent="-57150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600" dirty="0" err="1"/>
                        <a:t>MultiSurv</a:t>
                      </a:r>
                      <a:r>
                        <a:rPr lang="en-US" sz="3600" dirty="0"/>
                        <a:t> Reproduction Attempt: </a:t>
                      </a:r>
                    </a:p>
                    <a:p>
                      <a:pPr marL="2251481" marR="0" lvl="1" indent="-57150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600" dirty="0"/>
                        <a:t>Achieved </a:t>
                      </a:r>
                      <a:r>
                        <a:rPr lang="en-US" sz="3600" dirty="0" err="1"/>
                        <a:t>C^td</a:t>
                      </a:r>
                      <a:r>
                        <a:rPr lang="en-US" sz="3600" dirty="0"/>
                        <a:t> of 0.51, compared to reported 0.809 • Highlighted challenges in AI research reproducibility</a:t>
                      </a:r>
                    </a:p>
                    <a:p>
                      <a:pPr marL="571500" marR="0" lvl="0" indent="-57150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600" dirty="0"/>
                        <a:t>Smart Data Management Tool: </a:t>
                      </a:r>
                    </a:p>
                    <a:p>
                      <a:pPr marL="2251481" marR="0" lvl="1" indent="-57150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600" dirty="0"/>
                        <a:t>AI computer: 10x faster download, 2-3x faster processing • 66% reduction in overall processing time • Efficient hybrid storage: AI (2.5TB) + Lab (200TB) </a:t>
                      </a:r>
                    </a:p>
                    <a:p>
                      <a:pPr marL="571500" marR="0" lvl="0" indent="-57150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600" dirty="0"/>
                        <a:t>Image Processing: </a:t>
                      </a:r>
                    </a:p>
                    <a:p>
                      <a:pPr marL="2251481" marR="0" lvl="1" indent="-57150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600" dirty="0"/>
                        <a:t>Throughput increased from 16 to 288 images/day • calculated the optimal parameters for </a:t>
                      </a:r>
                      <a:r>
                        <a:rPr lang="en-US" sz="3600" dirty="0" err="1"/>
                        <a:t>Qupath</a:t>
                      </a:r>
                      <a:r>
                        <a:rPr lang="en-US" sz="3600" dirty="0"/>
                        <a:t> run</a:t>
                      </a:r>
                    </a:p>
                    <a:p>
                      <a:pPr marL="571500" marR="0" lvl="0" indent="-57150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600" dirty="0"/>
                        <a:t>QTL Analysis Upgrade: </a:t>
                      </a:r>
                    </a:p>
                    <a:p>
                      <a:pPr marL="2251481" marR="0" lvl="1" indent="-57150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600" dirty="0"/>
                        <a:t>Successful HAPPY to R/qtl2 data transfer • Enhanced capabilities for complex genetic analyses • Consistent with previous HAPPY-based results </a:t>
                      </a:r>
                    </a:p>
                    <a:p>
                      <a:pPr marL="571500" marR="0" lvl="0" indent="-57150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600" dirty="0"/>
                        <a:t>Wrapper Script Performance: </a:t>
                      </a:r>
                    </a:p>
                    <a:p>
                      <a:pPr marL="2251481" marR="0" lvl="1" indent="-57150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600" dirty="0"/>
                        <a:t>99.7% success rate across image formats • Processes 100 images per batch • Reduced batch effects</a:t>
                      </a:r>
                      <a:endParaRPr lang="en-US" sz="3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</a:txBody>
                  <a:tcPr marL="137160" marR="137160" marT="137160" marB="1371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42950" lvl="1" indent="-285750">
                        <a:buSzPts val="1000"/>
                        <a:buFont typeface="Courier New" panose="02070309020205020404" pitchFamily="49" charset="0"/>
                        <a:buChar char="o"/>
                        <a:tabLst>
                          <a:tab pos="914400" algn="l"/>
                        </a:tabLst>
                      </a:pPr>
                      <a:endParaRPr lang="he-IL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742950" lvl="1" indent="-285750">
                        <a:buSzPts val="1000"/>
                        <a:buFont typeface="Courier New" panose="02070309020205020404" pitchFamily="49" charset="0"/>
                        <a:buChar char="o"/>
                        <a:tabLst>
                          <a:tab pos="914400" algn="l"/>
                        </a:tabLst>
                      </a:pPr>
                      <a:endParaRPr 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ctr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 </a:t>
                      </a:r>
                      <a:r>
                        <a:rPr lang="en-US" sz="3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a sample of </a:t>
                      </a:r>
                      <a:r>
                        <a:rPr lang="en-US" sz="3600" b="0" dirty="0"/>
                        <a:t>optimal parameters experiment for </a:t>
                      </a:r>
                      <a:r>
                        <a:rPr lang="en-US" sz="3600" b="0" dirty="0" err="1"/>
                        <a:t>qupath</a:t>
                      </a:r>
                      <a:endParaRPr lang="en-US" sz="3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Conclusions</a:t>
                      </a:r>
                    </a:p>
                    <a:p>
                      <a:pPr marL="571500" lvl="0" indent="-571500" rtl="0">
                        <a:buFont typeface="Arial" panose="020B0604020202020204" pitchFamily="34" charset="0"/>
                        <a:buChar char="•"/>
                      </a:pPr>
                      <a:r>
                        <a:rPr lang="en-US" sz="3600" dirty="0"/>
                        <a:t>Developed a robust pipeline for integrating image processing and genetic analysis in cancer research</a:t>
                      </a:r>
                    </a:p>
                    <a:p>
                      <a:pPr marL="571500" lvl="0" indent="-571500" rtl="0">
                        <a:buFont typeface="Arial" panose="020B0604020202020204" pitchFamily="34" charset="0"/>
                        <a:buChar char="•"/>
                      </a:pPr>
                      <a:r>
                        <a:rPr lang="en-US" sz="3600" dirty="0"/>
                        <a:t>Demonstrated significant improvements in data management and processing efficiency </a:t>
                      </a:r>
                    </a:p>
                    <a:p>
                      <a:pPr marL="571500" lvl="0" indent="-571500" rtl="0">
                        <a:buFont typeface="Arial" panose="020B0604020202020204" pitchFamily="34" charset="0"/>
                        <a:buChar char="•"/>
                      </a:pPr>
                      <a:r>
                        <a:rPr lang="en-US" sz="3600" dirty="0"/>
                        <a:t>Established a foundation for more advanced investigations into genetic underpinnings of complex traits and diseases</a:t>
                      </a:r>
                    </a:p>
                    <a:p>
                      <a:pPr marL="571500" lvl="0" indent="-571500" rtl="0">
                        <a:buFont typeface="Arial" panose="020B0604020202020204" pitchFamily="34" charset="0"/>
                        <a:buChar char="•"/>
                      </a:pPr>
                      <a:r>
                        <a:rPr lang="en-US" sz="3600" dirty="0"/>
                        <a:t>Highlighted the importance of reproducibility in AI-driven biomedical research</a:t>
                      </a:r>
                    </a:p>
                    <a:p>
                      <a:pPr marL="571500" lvl="0" indent="-571500" rtl="0">
                        <a:buFont typeface="Arial" panose="020B0604020202020204" pitchFamily="34" charset="0"/>
                        <a:buChar char="•"/>
                      </a:pPr>
                      <a:endParaRPr lang="en-US" sz="3600" dirty="0"/>
                    </a:p>
                    <a:p>
                      <a:r>
                        <a:rPr lang="en-US" sz="5400" b="1" dirty="0"/>
                        <a:t>Future Work</a:t>
                      </a:r>
                    </a:p>
                    <a:p>
                      <a:pPr marL="685800" indent="-685800">
                        <a:buFont typeface="Arial" panose="020B0604020202020204" pitchFamily="34" charset="0"/>
                        <a:buChar char="•"/>
                      </a:pPr>
                      <a:r>
                        <a:rPr lang="en-US" sz="3600" b="1" dirty="0"/>
                        <a:t> </a:t>
                      </a:r>
                      <a:r>
                        <a:rPr lang="en-US" sz="3600" dirty="0"/>
                        <a:t>Further optimize data transfer and analysis processes</a:t>
                      </a:r>
                    </a:p>
                    <a:p>
                      <a:pPr marL="685800" indent="-685800">
                        <a:buFont typeface="Arial" panose="020B0604020202020204" pitchFamily="34" charset="0"/>
                        <a:buChar char="•"/>
                      </a:pPr>
                      <a:r>
                        <a:rPr lang="en-US" sz="3600" dirty="0"/>
                        <a:t>Expand QTL analysis to diverse cancer types</a:t>
                      </a:r>
                    </a:p>
                    <a:p>
                      <a:pPr marL="685800" indent="-685800">
                        <a:buFont typeface="Arial" panose="020B0604020202020204" pitchFamily="34" charset="0"/>
                        <a:buChar char="•"/>
                      </a:pPr>
                      <a:r>
                        <a:rPr lang="en-US" sz="3600" dirty="0"/>
                        <a:t>Develop open-source tools and conduct reproducibility workshops </a:t>
                      </a:r>
                    </a:p>
                    <a:p>
                      <a:pPr marL="685800" indent="-685800">
                        <a:buFont typeface="Arial" panose="020B0604020202020204" pitchFamily="34" charset="0"/>
                        <a:buChar char="•"/>
                      </a:pPr>
                      <a:r>
                        <a:rPr lang="en-US" sz="3600" dirty="0"/>
                        <a:t> </a:t>
                      </a:r>
                      <a:endParaRPr lang="en-US" sz="5400" b="1" dirty="0"/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Bibliography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[1] Vale-Silva L.A., Rohr K. (2021). Long-term cancer survival prediction using multimodal deep learning. Scientific Reports, 11, 13505. 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[2] Broman, K.W., et al. (2019). R/qtl2: Software for Mapping Quantitative Trait Loci with High-Dimensional Data and Multiparent Populations. Genetics, 211(2), 495-502. 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[3] Bankhead, P., et al. (2017). </a:t>
                      </a:r>
                      <a:r>
                        <a:rPr lang="en-US" sz="3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QuPath</a:t>
                      </a:r>
                      <a:r>
                        <a:rPr lang="en-US" sz="3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: Open source software for digital pathology image analysis. Scientific Reports, 7(1), 16878.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200" dirty="0">
                        <a:effectLst/>
                        <a:latin typeface="+mn-lt"/>
                        <a:cs typeface="Open Sans Hebrew" panose="00000500000000000000" pitchFamily="2" charset="-79"/>
                      </a:endParaRPr>
                    </a:p>
                  </a:txBody>
                  <a:tcPr marL="137160" marR="137160" marT="137160" marB="1371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0267328" y="776420"/>
            <a:ext cx="16737952" cy="30162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5400" b="1" dirty="0"/>
              <a:t>Multi-Omics 4</a:t>
            </a:r>
          </a:p>
          <a:p>
            <a:pPr algn="ctr"/>
            <a:r>
              <a:rPr lang="en-US" sz="4400" b="1" dirty="0">
                <a:cs typeface="Open Sans Hebrew" panose="00000500000000000000" pitchFamily="2" charset="-79"/>
              </a:rPr>
              <a:t>Project Number</a:t>
            </a:r>
            <a:r>
              <a:rPr lang="he-IL" sz="4400" dirty="0">
                <a:cs typeface="Open Sans Hebrew" panose="00000500000000000000" pitchFamily="2" charset="-79"/>
              </a:rPr>
              <a:t>:</a:t>
            </a:r>
            <a:r>
              <a:rPr lang="en-US" sz="4400" dirty="0">
                <a:cs typeface="Open Sans Hebrew" panose="00000500000000000000" pitchFamily="2" charset="-79"/>
              </a:rPr>
              <a:t> </a:t>
            </a:r>
            <a:r>
              <a:rPr lang="en-IL" sz="4400" dirty="0"/>
              <a:t>2541</a:t>
            </a:r>
          </a:p>
          <a:p>
            <a:pPr algn="ctr"/>
            <a:r>
              <a:rPr lang="en-US" sz="4400" b="1" dirty="0">
                <a:cs typeface="Open Sans Hebrew" panose="00000500000000000000" pitchFamily="2" charset="-79"/>
              </a:rPr>
              <a:t>Names</a:t>
            </a:r>
            <a:r>
              <a:rPr lang="en-US" sz="4400" dirty="0">
                <a:cs typeface="Open Sans Hebrew" panose="00000500000000000000" pitchFamily="2" charset="-79"/>
              </a:rPr>
              <a:t>: </a:t>
            </a:r>
            <a:r>
              <a:rPr lang="en-US" sz="4800" dirty="0"/>
              <a:t>Lior Segal, Dor Fried</a:t>
            </a:r>
          </a:p>
          <a:p>
            <a:pPr algn="ctr"/>
            <a:r>
              <a:rPr lang="en-US" sz="4400" b="1" dirty="0">
                <a:cs typeface="Open Sans Hebrew" panose="00000500000000000000" pitchFamily="2" charset="-79"/>
              </a:rPr>
              <a:t>Advisor</a:t>
            </a:r>
            <a:r>
              <a:rPr lang="he-IL" sz="4400" dirty="0">
                <a:cs typeface="Open Sans Hebrew" panose="00000500000000000000" pitchFamily="2" charset="-79"/>
              </a:rPr>
              <a:t>:</a:t>
            </a:r>
            <a:r>
              <a:rPr lang="en-US" sz="4400" dirty="0">
                <a:cs typeface="Open Sans Hebrew" panose="00000500000000000000" pitchFamily="2" charset="-79"/>
              </a:rPr>
              <a:t> </a:t>
            </a:r>
            <a:r>
              <a:rPr lang="en-US" sz="4400" dirty="0"/>
              <a:t>Prof. Ilan </a:t>
            </a:r>
            <a:r>
              <a:rPr lang="en-US" sz="4400" dirty="0" err="1"/>
              <a:t>Tsarfaty</a:t>
            </a:r>
            <a:endParaRPr lang="he-IL" sz="4400" dirty="0">
              <a:cs typeface="Open Sans Hebrew" panose="00000500000000000000" pitchFamily="2" charset="-79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39" y="852247"/>
            <a:ext cx="12489813" cy="2846562"/>
          </a:xfrm>
          <a:prstGeom prst="rect">
            <a:avLst/>
          </a:prstGeom>
        </p:spPr>
      </p:pic>
      <p:pic>
        <p:nvPicPr>
          <p:cNvPr id="4" name="Picture 3" descr="A diagram of a process&#10;&#10;Description automatically generated">
            <a:extLst>
              <a:ext uri="{FF2B5EF4-FFF2-40B4-BE49-F238E27FC236}">
                <a16:creationId xmlns:a16="http://schemas.microsoft.com/office/drawing/2014/main" id="{9EFB9C84-8103-AF7C-ABF3-EE82732A5D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5591" y="3792630"/>
            <a:ext cx="12008555" cy="675481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AB01D89-6E8C-4001-D82B-8CD8219224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8985" y="5255193"/>
            <a:ext cx="5278120" cy="395859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11939B-B155-3976-968D-04465C0B22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9635" y="4538913"/>
            <a:ext cx="5278120" cy="395859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E412D7-5A3A-D7B8-65E2-BD7F37A345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8985" y="3792630"/>
            <a:ext cx="5278120" cy="395859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56532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5181</TotalTime>
  <Words>523</Words>
  <Application>Microsoft Macintosh PowerPoint</Application>
  <PresentationFormat>Custom</PresentationFormat>
  <Paragraphs>68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Open Sans Hebrew</vt:lpstr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>tau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Galit Botzer</dc:creator>
  <cp:lastModifiedBy>Dor Fried</cp:lastModifiedBy>
  <cp:revision>63</cp:revision>
  <cp:lastPrinted>2019-12-23T14:46:09Z</cp:lastPrinted>
  <dcterms:created xsi:type="dcterms:W3CDTF">2019-12-02T06:50:52Z</dcterms:created>
  <dcterms:modified xsi:type="dcterms:W3CDTF">2024-10-11T12:44:01Z</dcterms:modified>
</cp:coreProperties>
</file>