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76" r:id="rId4"/>
    <p:sldId id="259" r:id="rId5"/>
    <p:sldId id="260" r:id="rId6"/>
    <p:sldId id="261" r:id="rId7"/>
    <p:sldId id="271" r:id="rId8"/>
    <p:sldId id="266" r:id="rId9"/>
    <p:sldId id="264" r:id="rId10"/>
    <p:sldId id="262" r:id="rId11"/>
    <p:sldId id="270" r:id="rId12"/>
    <p:sldId id="267" r:id="rId13"/>
    <p:sldId id="265" r:id="rId14"/>
    <p:sldId id="272" r:id="rId15"/>
    <p:sldId id="268" r:id="rId16"/>
    <p:sldId id="273" r:id="rId17"/>
    <p:sldId id="269" r:id="rId18"/>
    <p:sldId id="27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9" autoAdjust="0"/>
    <p:restoredTop sz="79922"/>
  </p:normalViewPr>
  <p:slideViewPr>
    <p:cSldViewPr snapToGrid="0">
      <p:cViewPr>
        <p:scale>
          <a:sx n="111" d="100"/>
          <a:sy n="111" d="100"/>
        </p:scale>
        <p:origin x="1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first our project was around modifying and extend the </a:t>
            </a:r>
            <a:r>
              <a:rPr lang="en-US" dirty="0" err="1"/>
              <a:t>MultiSurv</a:t>
            </a:r>
            <a:r>
              <a:rPr lang="en-US" dirty="0"/>
              <a:t> deep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multiple and fruitless attempts, in which we failed to reproduce the original article, we pivot our project</a:t>
            </a:r>
          </a:p>
          <a:p>
            <a:r>
              <a:rPr lang="en-US" dirty="0"/>
              <a:t>The next phase of the project centered around develop a robust pipeline for integrating diverse biological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components of the pipe are:</a:t>
            </a:r>
          </a:p>
          <a:p>
            <a:pPr lvl="1"/>
            <a:r>
              <a:rPr lang="en-US" dirty="0"/>
              <a:t>Smart data management tool</a:t>
            </a:r>
          </a:p>
          <a:p>
            <a:pPr lvl="1"/>
            <a:r>
              <a:rPr lang="en-US" dirty="0"/>
              <a:t>Classical image processing using </a:t>
            </a:r>
            <a:r>
              <a:rPr lang="en-US" dirty="0" err="1"/>
              <a:t>Qupath</a:t>
            </a:r>
            <a:r>
              <a:rPr lang="en-US" dirty="0"/>
              <a:t> engine </a:t>
            </a:r>
          </a:p>
          <a:p>
            <a:pPr lvl="1"/>
            <a:r>
              <a:rPr lang="en-US" dirty="0"/>
              <a:t>Upgrade QTL analysis capabilities to advanced program</a:t>
            </a:r>
            <a:endParaRPr lang="en-IL" dirty="0"/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1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cancer: 670,000 deaths worldwide in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prognosis methods, mainly manual diagnosis by doctors, lack precision and repeatability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promise: Personalized prognosis using diverse data on the patient: clinical, genomic, and imaging data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MultiSurv</a:t>
            </a:r>
            <a:r>
              <a:rPr lang="en-US" dirty="0"/>
              <a:t> model (2021): Initial breakthrough Non-linear, non-proportional survival prediction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original objective was reproducing and enhance </a:t>
            </a:r>
            <a:r>
              <a:rPr lang="en-US" dirty="0" err="1"/>
              <a:t>MultiSurv</a:t>
            </a:r>
            <a:r>
              <a:rPr lang="en-US" dirty="0"/>
              <a:t> model</a:t>
            </a:r>
          </a:p>
          <a:p>
            <a:r>
              <a:rPr lang="en-US" dirty="0"/>
              <a:t>Encountered significant reproducibility challenges</a:t>
            </a:r>
          </a:p>
          <a:p>
            <a:r>
              <a:rPr lang="en-US" dirty="0"/>
              <a:t>Revised Objectives was developing integrated pipeline for cancer genetic research </a:t>
            </a:r>
          </a:p>
          <a:p>
            <a:pPr lvl="1"/>
            <a:r>
              <a:rPr lang="en-US" dirty="0"/>
              <a:t>Create secure data management system </a:t>
            </a:r>
          </a:p>
          <a:p>
            <a:pPr lvl="1"/>
            <a:r>
              <a:rPr lang="en-US" dirty="0"/>
              <a:t>Enhance histopathological image analysis </a:t>
            </a:r>
          </a:p>
          <a:p>
            <a:pPr lvl="1"/>
            <a:r>
              <a:rPr lang="en-US" dirty="0"/>
              <a:t>Modernize genetic analysis methods 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NCI's GDC Data Portal → AI Server • Transfer: AI Server → Local Computer (via SCP) • Processing: Local Computer → AI Server → Local Computer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Processing Speed Comparison, AI Server vs Local Computer:</a:t>
            </a:r>
          </a:p>
          <a:p>
            <a:pPr lvl="1"/>
            <a:r>
              <a:rPr lang="en-US" dirty="0"/>
              <a:t>Image Processing: 20 min/image vs 40-60 min/image</a:t>
            </a:r>
          </a:p>
          <a:p>
            <a:pPr lvl="1"/>
            <a:r>
              <a:rPr lang="en-US" dirty="0"/>
              <a:t>1000 image dataset: ~14 days vs ~42 days</a:t>
            </a:r>
          </a:p>
          <a:p>
            <a:pPr lvl="1"/>
            <a:r>
              <a:rPr lang="en-US" dirty="0"/>
              <a:t>Time saved: ~28 days per 1000 images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</a:t>
            </a:r>
            <a:r>
              <a:rPr lang="en-IL" dirty="0"/>
              <a:t>he use of </a:t>
            </a:r>
            <a:r>
              <a:rPr lang="en-US" dirty="0"/>
              <a:t>Smart Data Management Tool save more then a month in worktime (estimated)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QuPath</a:t>
            </a:r>
            <a:r>
              <a:rPr lang="en-US" dirty="0"/>
              <a:t> is a powerful tool for analyzing whole slide images (WSIs)</a:t>
            </a:r>
          </a:p>
          <a:p>
            <a:r>
              <a:rPr lang="en-US" dirty="0"/>
              <a:t>Our pipeline automate using </a:t>
            </a:r>
            <a:r>
              <a:rPr lang="en-US" dirty="0" err="1"/>
              <a:t>Qupath</a:t>
            </a:r>
            <a:r>
              <a:rPr lang="en-US" dirty="0"/>
              <a:t> using Groovy script instead of the usual GUI based use</a:t>
            </a:r>
          </a:p>
          <a:p>
            <a:r>
              <a:rPr lang="en-US" dirty="0"/>
              <a:t>Key Algorithms:</a:t>
            </a:r>
          </a:p>
          <a:p>
            <a:pPr lvl="1"/>
            <a:r>
              <a:rPr lang="en-US" dirty="0"/>
              <a:t>Color Deconvolution: Separates H&amp;E stains</a:t>
            </a:r>
          </a:p>
          <a:p>
            <a:pPr lvl="1"/>
            <a:r>
              <a:rPr lang="en-US" dirty="0"/>
              <a:t>Improved Watershed Algorithm: Enhanced cell segmentation</a:t>
            </a:r>
          </a:p>
          <a:p>
            <a:pPr lvl="1"/>
            <a:r>
              <a:rPr lang="en-US" dirty="0"/>
              <a:t>Feature Extraction: Intensity measurements, </a:t>
            </a:r>
            <a:r>
              <a:rPr lang="en-US" dirty="0" err="1"/>
              <a:t>Haralick</a:t>
            </a:r>
            <a:r>
              <a:rPr lang="en-US" dirty="0"/>
              <a:t> textures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Python script that sends images to QuPath automatically (back-to-back)</a:t>
            </a:r>
          </a:p>
          <a:p>
            <a:r>
              <a:rPr lang="en-US" dirty="0"/>
              <a:t>After running the </a:t>
            </a:r>
            <a:r>
              <a:rPr lang="en-US" dirty="0" err="1"/>
              <a:t>Qupath</a:t>
            </a:r>
            <a:r>
              <a:rPr lang="en-US" dirty="0"/>
              <a:t> gathers and analyzes data for the benefit of </a:t>
            </a:r>
            <a:r>
              <a:rPr lang="en-US" dirty="0" err="1"/>
              <a:t>qtl</a:t>
            </a:r>
            <a:r>
              <a:rPr lang="en-US" dirty="0"/>
              <a:t> software</a:t>
            </a:r>
          </a:p>
          <a:p>
            <a:r>
              <a:rPr lang="en-US" dirty="0"/>
              <a:t>Throughput Improvements: 288 images/day (automated) vs 16 images/day (manual)</a:t>
            </a:r>
          </a:p>
          <a:p>
            <a:r>
              <a:rPr lang="en-US" dirty="0"/>
              <a:t>Advanced Features (In Development) • Dynamic parameter adjustment based on tissue type • Automatic ROI detection for tumor/stromal regions • Sliding window approach for 40GB+ whole slide images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QTL Analysis </a:t>
            </a:r>
            <a:r>
              <a:rPr lang="en-US" dirty="0"/>
              <a:t>analysis is a statistical method used to identify the relationship between genetic markers and phenotypic traits</a:t>
            </a:r>
          </a:p>
          <a:p>
            <a:r>
              <a:rPr lang="en-US" dirty="0"/>
              <a:t>Transition HAPPY to R/qtl2 </a:t>
            </a:r>
          </a:p>
          <a:p>
            <a:pPr lvl="1"/>
            <a:r>
              <a:rPr lang="en-US" dirty="0"/>
              <a:t>Motivation: Enhanced analytical power for complex genetics</a:t>
            </a:r>
          </a:p>
          <a:p>
            <a:pPr lvl="1"/>
            <a:r>
              <a:rPr lang="en-US" dirty="0"/>
              <a:t>Challenge: Converting legacy data format to new framework</a:t>
            </a:r>
          </a:p>
          <a:p>
            <a:r>
              <a:rPr lang="en-US" dirty="0"/>
              <a:t>Implementation in python using </a:t>
            </a:r>
            <a:r>
              <a:rPr lang="en-US" dirty="0" err="1"/>
              <a:t>numpy</a:t>
            </a:r>
            <a:r>
              <a:rPr lang="en-US" dirty="0"/>
              <a:t> and pandas, key Steps:</a:t>
            </a:r>
          </a:p>
          <a:p>
            <a:pPr lvl="1"/>
            <a:r>
              <a:rPr lang="en-US" dirty="0"/>
              <a:t>Mapped HAPPY genetic markers to R/qtl2 format</a:t>
            </a:r>
          </a:p>
          <a:p>
            <a:pPr lvl="1"/>
            <a:r>
              <a:rPr lang="en-US" dirty="0"/>
              <a:t>Translated probability matrices to R/qtl2 genotype encoding</a:t>
            </a:r>
          </a:p>
          <a:p>
            <a:pPr lvl="1"/>
            <a:r>
              <a:rPr lang="en-US" dirty="0"/>
              <a:t>Aligned phenotypic data with genetic information</a:t>
            </a:r>
          </a:p>
          <a:p>
            <a:pPr lvl="1"/>
            <a:r>
              <a:rPr lang="en-US" dirty="0"/>
              <a:t>Integrated additional cross-information data 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Successful Pivot and Adaptation:</a:t>
            </a:r>
          </a:p>
          <a:p>
            <a:r>
              <a:rPr lang="en-US" dirty="0"/>
              <a:t>We effectively overcame initial challenges in reproducing </a:t>
            </a:r>
            <a:r>
              <a:rPr lang="en-US" dirty="0" err="1"/>
              <a:t>MultiSurv</a:t>
            </a:r>
            <a:r>
              <a:rPr lang="en-US" dirty="0"/>
              <a:t> by redirecting our efforts, which led to significant advancements in our cancer research tools.</a:t>
            </a:r>
          </a:p>
          <a:p>
            <a:endParaRPr lang="en-US" dirty="0"/>
          </a:p>
          <a:p>
            <a:r>
              <a:rPr lang="en-US" dirty="0"/>
              <a:t>2. Integrated Pipeline Development:</a:t>
            </a:r>
          </a:p>
          <a:p>
            <a:r>
              <a:rPr lang="en-US" dirty="0"/>
              <a:t>We successfully created a comprehensive pipeline combining data management, genetic analysis, and image processing, enhancing our cancer data analysis capabilities.</a:t>
            </a:r>
          </a:p>
          <a:p>
            <a:endParaRPr lang="en-US" dirty="0"/>
          </a:p>
          <a:p>
            <a:r>
              <a:rPr lang="en-US" dirty="0"/>
              <a:t>3. Enhanced Data Analysis Capabilities:</a:t>
            </a:r>
          </a:p>
          <a:p>
            <a:r>
              <a:rPr lang="en-US" dirty="0"/>
              <a:t>Our transition from HAPPY to R/qtl2 for QTL analysis, along with our improved image processing techniques, significantly boosted our ability to extract insights from complex biological data.</a:t>
            </a:r>
          </a:p>
          <a:p>
            <a:endParaRPr lang="en-US" dirty="0"/>
          </a:p>
          <a:p>
            <a:r>
              <a:rPr lang="en-US" dirty="0"/>
              <a:t>4. Advancing Reproducibility in AI Cancer Research:</a:t>
            </a:r>
          </a:p>
          <a:p>
            <a:r>
              <a:rPr lang="en-US" dirty="0"/>
              <a:t>We made important contributions to reproducibility in AI-driven cancer research through our meticulous documentation and open-source tool development.</a:t>
            </a:r>
          </a:p>
          <a:p>
            <a:endParaRPr lang="en-US" dirty="0"/>
          </a:p>
          <a:p>
            <a:r>
              <a:rPr lang="en-US" dirty="0"/>
              <a:t>These conclusions highlight our key achievements in tool development, data analysis improvement, and promoting reproducibility in cancer genetic research.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9B7A5EA-BE5A-5EFC-D764-C585476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233" y="356745"/>
            <a:ext cx="6885803" cy="575154"/>
          </a:xfrm>
        </p:spPr>
        <p:txBody>
          <a:bodyPr>
            <a:normAutofit fontScale="90000"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26D0571-74F4-EE34-44F0-CE7752DD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58" y="1069675"/>
            <a:ext cx="10515600" cy="5107288"/>
          </a:xfrm>
        </p:spPr>
        <p:txBody>
          <a:bodyPr/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E98F8495-85F2-BD98-3F2C-00B605102B45}"/>
              </a:ext>
            </a:extLst>
          </p:cNvPr>
          <p:cNvSpPr txBox="1">
            <a:spLocks/>
          </p:cNvSpPr>
          <p:nvPr userDrawn="1"/>
        </p:nvSpPr>
        <p:spPr>
          <a:xfrm>
            <a:off x="8349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52739-273F-4728-8B1A-480EEBF683AC}" type="datetime1">
              <a:rPr lang="en-US" smtClean="0"/>
              <a:pPr/>
              <a:t>10/18/24</a:t>
            </a:fld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4E580F9-C6FC-DE5E-FA0A-177D9629BBAE}"/>
              </a:ext>
            </a:extLst>
          </p:cNvPr>
          <p:cNvSpPr txBox="1">
            <a:spLocks/>
          </p:cNvSpPr>
          <p:nvPr userDrawn="1"/>
        </p:nvSpPr>
        <p:spPr>
          <a:xfrm>
            <a:off x="86073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7A11E8-8F25-49C3-8F7D-865FECFDF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7FB60-E3C4-0E27-BDDE-96B7155C56C6}"/>
              </a:ext>
            </a:extLst>
          </p:cNvPr>
          <p:cNvSpPr txBox="1"/>
          <p:nvPr userDrawn="1"/>
        </p:nvSpPr>
        <p:spPr>
          <a:xfrm>
            <a:off x="10046532" y="345302"/>
            <a:ext cx="177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Your Logo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F0214-92DC-D0AE-8F11-2EC6B717BA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7" y="273545"/>
            <a:ext cx="2925420" cy="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5.png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8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9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0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8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4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5.png"/><Relationship Id="rId4" Type="http://schemas.microsoft.com/office/2007/relationships/hdphoto" Target="../media/hdphoto15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33149"/>
            <a:ext cx="6702725" cy="1214262"/>
          </a:xfrm>
        </p:spPr>
        <p:txBody>
          <a:bodyPr>
            <a:normAutofit fontScale="90000"/>
          </a:bodyPr>
          <a:lstStyle/>
          <a:p>
            <a:r>
              <a:rPr lang="en-US" dirty="0"/>
              <a:t>End-Project presentation -Multi- Omics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36132"/>
            <a:ext cx="10515600" cy="4420218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Project Name</a:t>
            </a:r>
            <a:r>
              <a:rPr lang="en-US" sz="2400" dirty="0"/>
              <a:t>: Multi- Omics 4</a:t>
            </a:r>
          </a:p>
          <a:p>
            <a:pPr marL="0" indent="0">
              <a:buNone/>
            </a:pPr>
            <a:r>
              <a:rPr lang="en-US" sz="2400" u="sng" dirty="0"/>
              <a:t>Project Number</a:t>
            </a:r>
            <a:r>
              <a:rPr lang="en-US" sz="2400" dirty="0"/>
              <a:t>: </a:t>
            </a:r>
            <a:r>
              <a:rPr lang="en-IL" sz="2400" dirty="0"/>
              <a:t>2541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Student names</a:t>
            </a:r>
            <a:r>
              <a:rPr lang="en-US" sz="2400" dirty="0"/>
              <a:t>: Dor Fried, Lior Segal</a:t>
            </a:r>
          </a:p>
          <a:p>
            <a:pPr marL="0" indent="0">
              <a:buNone/>
            </a:pPr>
            <a:r>
              <a:rPr lang="en-US" sz="2400" u="sng" dirty="0"/>
              <a:t>Mentor Name</a:t>
            </a:r>
            <a:r>
              <a:rPr lang="en-US" sz="2400" dirty="0"/>
              <a:t>: Prof. Ilan Tsarfaty</a:t>
            </a:r>
          </a:p>
          <a:p>
            <a:pPr marL="0" indent="0">
              <a:buNone/>
            </a:pPr>
            <a:r>
              <a:rPr lang="en-US" sz="2400" u="sng" dirty="0"/>
              <a:t>Project Location</a:t>
            </a:r>
            <a:r>
              <a:rPr lang="en-US" sz="2400" dirty="0"/>
              <a:t>: Faculty of Medical and Health Sciences </a:t>
            </a:r>
          </a:p>
          <a:p>
            <a:pPr marL="0" indent="0">
              <a:buNone/>
            </a:pPr>
            <a:r>
              <a:rPr lang="en-US" sz="2400" dirty="0"/>
              <a:t>		     Tel Aviv University</a:t>
            </a:r>
            <a:endParaRPr lang="en-US" sz="2400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Mentor signature</a:t>
            </a:r>
            <a:r>
              <a:rPr lang="en-US" dirty="0"/>
              <a:t>:</a:t>
            </a:r>
          </a:p>
        </p:txBody>
      </p:sp>
      <p:pic>
        <p:nvPicPr>
          <p:cNvPr id="6" name="Picture 5" descr="A logo with black and white lines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C7F67C-1AAC-41A5-BA08-7B0723E42167}" type="datetime1">
              <a:rPr lang="en-US" smtClean="0"/>
              <a:pPr/>
              <a:t>10/18/24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7A11E8-8F25-49C3-8F7D-865FECFDFD1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A close-up of a cell&#10;&#10;Description automatically generated">
            <a:extLst>
              <a:ext uri="{FF2B5EF4-FFF2-40B4-BE49-F238E27FC236}">
                <a16:creationId xmlns:a16="http://schemas.microsoft.com/office/drawing/2014/main" id="{C812DF73-2F9E-F808-52A1-F964A82B7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17" y="203217"/>
            <a:ext cx="2412264" cy="17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498-F582-9D3C-7ECC-0C4A1A6E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HW description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BD0D-D6B1-530E-A010-616258A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Two-Tier System for Efficient Data Processing</a:t>
            </a:r>
          </a:p>
          <a:p>
            <a:r>
              <a:rPr lang="en-US" dirty="0"/>
              <a:t>AI Server (High-Performance Computation)</a:t>
            </a:r>
          </a:p>
          <a:p>
            <a:pPr lvl="1"/>
            <a:r>
              <a:rPr lang="en-US" dirty="0"/>
              <a:t> role: Complex computations, image processing, deep learning tasks</a:t>
            </a:r>
          </a:p>
          <a:p>
            <a:r>
              <a:rPr lang="en-US" dirty="0"/>
              <a:t>Local Computer (Data Management Hub)</a:t>
            </a:r>
          </a:p>
          <a:p>
            <a:pPr lvl="1"/>
            <a:r>
              <a:rPr lang="en-US" dirty="0"/>
              <a:t> role: Data preprocessing, storage, script execution 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977FE3-BD94-E750-9851-7067277752E5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B55EDA-0C59-6604-A1F2-016417E16FF6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69CA45E-FBB4-7DBF-6FFD-2EF27B803CD9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A5FA268-7511-DABD-5024-003865B82F1D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9DEB8351-D97B-95A0-A5B0-88C7CBF7BA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tangle: Top Corners Rounded 88">
                    <a:extLst>
                      <a:ext uri="{FF2B5EF4-FFF2-40B4-BE49-F238E27FC236}">
                        <a16:creationId xmlns:a16="http://schemas.microsoft.com/office/drawing/2014/main" id="{409CCAAA-AFC0-DA1D-0B3E-034730C355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89">
                  <a:extLst>
                    <a:ext uri="{FF2B5EF4-FFF2-40B4-BE49-F238E27FC236}">
                      <a16:creationId xmlns:a16="http://schemas.microsoft.com/office/drawing/2014/main" id="{CA011109-35D0-CDEA-CB43-B7EAC45B91C4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D2CD6A7-26DF-C1E6-2728-49D041E6D264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1D8C48A-E9E8-0E35-EE5F-DFE2EFCB6882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1314162-D367-5A2B-ECA2-7D147814D9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: Top Corners Rounded 83">
                    <a:extLst>
                      <a:ext uri="{FF2B5EF4-FFF2-40B4-BE49-F238E27FC236}">
                        <a16:creationId xmlns:a16="http://schemas.microsoft.com/office/drawing/2014/main" id="{4A4FEE06-F937-703C-71A4-81E16BC0E0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84">
                  <a:extLst>
                    <a:ext uri="{FF2B5EF4-FFF2-40B4-BE49-F238E27FC236}">
                      <a16:creationId xmlns:a16="http://schemas.microsoft.com/office/drawing/2014/main" id="{54B566DA-5A23-FE3F-140A-34E432574FE8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A10E856-0841-4890-EBC1-3A718F10D6C7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217C0BC-28D3-7282-F323-1EACF36EBEA4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9740214-C983-8896-FF8E-3F74E94AA3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Rectangle: Top Corners Rounded 77">
                    <a:extLst>
                      <a:ext uri="{FF2B5EF4-FFF2-40B4-BE49-F238E27FC236}">
                        <a16:creationId xmlns:a16="http://schemas.microsoft.com/office/drawing/2014/main" id="{8D2DF75B-1F8B-60C4-1ED6-D4D5BFCC25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78">
                  <a:extLst>
                    <a:ext uri="{FF2B5EF4-FFF2-40B4-BE49-F238E27FC236}">
                      <a16:creationId xmlns:a16="http://schemas.microsoft.com/office/drawing/2014/main" id="{43A1E93E-C0E6-CA5B-165C-A49CF68EBA46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7EA94F-263A-23A4-ACDC-3D3A614E9E43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FB1B5-E2F0-7C5D-9A9F-A0AA42C4F641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5923BB-71C5-9F43-4BB0-CA5705D7B969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7FDC4-429B-2E07-061C-5C2A49A7EB9E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40DB39-D59D-0CFB-E31A-2D2F8285D6E9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50FA1D-4FAD-ED8D-693E-70FD64515869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2" descr="Data management - Free ui icons">
              <a:extLst>
                <a:ext uri="{FF2B5EF4-FFF2-40B4-BE49-F238E27FC236}">
                  <a16:creationId xmlns:a16="http://schemas.microsoft.com/office/drawing/2014/main" id="{A610B5A6-1695-A204-4558-21A156D3C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0D7F078C-34ED-E37D-CFB0-EE6C1964D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Gene - Free healthcare and medical icons">
              <a:extLst>
                <a:ext uri="{FF2B5EF4-FFF2-40B4-BE49-F238E27FC236}">
                  <a16:creationId xmlns:a16="http://schemas.microsoft.com/office/drawing/2014/main" id="{CC362D6F-7ABA-5B9B-B92C-1A98BFA1F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96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DC9F-0C73-E59D-AADC-AB2A1886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SDMT - </a:t>
            </a:r>
            <a:r>
              <a:rPr lang="en-US" dirty="0"/>
              <a:t>Tasks Comparison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4026-C255-803B-3FCE-8805BAD0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Download Speed:</a:t>
            </a:r>
          </a:p>
          <a:p>
            <a:pPr lvl="1"/>
            <a:r>
              <a:rPr lang="en-US" dirty="0"/>
              <a:t>Ai server is 10x faster at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Processing Speed:</a:t>
            </a:r>
          </a:p>
          <a:p>
            <a:pPr lvl="1"/>
            <a:r>
              <a:rPr lang="en-US" dirty="0"/>
              <a:t>Image Processing: 20 min/image vs 40-60 min/image</a:t>
            </a:r>
          </a:p>
          <a:p>
            <a:r>
              <a:rPr lang="en-US" dirty="0"/>
              <a:t>Storage Capacity:</a:t>
            </a:r>
          </a:p>
          <a:p>
            <a:pPr lvl="1"/>
            <a:r>
              <a:rPr lang="en-US" dirty="0"/>
              <a:t>The AI server can’t hold the whole DB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IL" dirty="0"/>
              <a:t>he use of </a:t>
            </a:r>
            <a:r>
              <a:rPr lang="en-US" dirty="0"/>
              <a:t>Smart Data Management Tool save more then a month in worktime (estimated)</a:t>
            </a:r>
            <a:endParaRPr lang="en-IL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1208D-4C53-1C98-42C1-D9E6C4A7A1FC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8B76DD-E12C-36F2-D1AA-FADD620E29B9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C043DC4-1476-82D8-40AE-0F6501DBF3B5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4D01DC0-EAD3-10BA-FBC6-EF1C4D3B961D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A782AD2-2B3E-549C-57BA-3BDE0DD3BD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Rectangle: Top Corners Rounded 88">
                    <a:extLst>
                      <a:ext uri="{FF2B5EF4-FFF2-40B4-BE49-F238E27FC236}">
                        <a16:creationId xmlns:a16="http://schemas.microsoft.com/office/drawing/2014/main" id="{D4653FF0-A41B-3CB9-3BD4-ACE469AA97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0" name="Rectangle: Rounded Corners 89">
                  <a:extLst>
                    <a:ext uri="{FF2B5EF4-FFF2-40B4-BE49-F238E27FC236}">
                      <a16:creationId xmlns:a16="http://schemas.microsoft.com/office/drawing/2014/main" id="{99E3AB13-4177-D215-1963-18C79C0FBEEC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734AE16-0E25-3532-BFB5-D909B63D8457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8A43165-70F9-1860-778A-017310799830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5CE2733-DAFB-6187-6990-A24DFFC301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tangle: Top Corners Rounded 83">
                    <a:extLst>
                      <a:ext uri="{FF2B5EF4-FFF2-40B4-BE49-F238E27FC236}">
                        <a16:creationId xmlns:a16="http://schemas.microsoft.com/office/drawing/2014/main" id="{3C6BAC15-AF3F-2E33-EA57-4279E22A27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6" name="Rectangle: Rounded Corners 84">
                  <a:extLst>
                    <a:ext uri="{FF2B5EF4-FFF2-40B4-BE49-F238E27FC236}">
                      <a16:creationId xmlns:a16="http://schemas.microsoft.com/office/drawing/2014/main" id="{5CC6B0B3-11B1-9D4B-7B01-934F49FD97E5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493D8FB-2F59-2B32-A082-7FECBC24E89C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2AB63E0-CCFA-A909-F53D-9720B05B2066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19A7DA4-9692-A815-60C0-A210DA2A21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Rectangle: Top Corners Rounded 77">
                    <a:extLst>
                      <a:ext uri="{FF2B5EF4-FFF2-40B4-BE49-F238E27FC236}">
                        <a16:creationId xmlns:a16="http://schemas.microsoft.com/office/drawing/2014/main" id="{560160AC-BFAC-1DC0-699B-890EE9A761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2" name="Rectangle: Rounded Corners 78">
                  <a:extLst>
                    <a:ext uri="{FF2B5EF4-FFF2-40B4-BE49-F238E27FC236}">
                      <a16:creationId xmlns:a16="http://schemas.microsoft.com/office/drawing/2014/main" id="{5D2BC000-2628-E07E-E586-47F1E917050D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858699-5BF2-3FB3-AC52-45F1C392C617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18602E-2CAD-F9A4-9198-FBBDA3575598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C4B55-B0E1-ACFC-57A8-E4E994173B61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C1453D-E6FF-88B4-0B95-354E6AFB4CAB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53DBB0-C775-5694-8CF9-F15467C4DAAF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095F77-5017-57E9-8413-DEE8047C2F09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" name="Picture 2" descr="Data management - Free ui icons">
              <a:extLst>
                <a:ext uri="{FF2B5EF4-FFF2-40B4-BE49-F238E27FC236}">
                  <a16:creationId xmlns:a16="http://schemas.microsoft.com/office/drawing/2014/main" id="{A3EC01EC-A3C2-493C-38C7-BE31F15CC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Free Analysis SVG, PNG Icon, Symbol. Download Image.">
              <a:extLst>
                <a:ext uri="{FF2B5EF4-FFF2-40B4-BE49-F238E27FC236}">
                  <a16:creationId xmlns:a16="http://schemas.microsoft.com/office/drawing/2014/main" id="{8B2F01BF-0A06-BB27-ED9A-3037832C3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Gene - Free healthcare and medical icons">
              <a:extLst>
                <a:ext uri="{FF2B5EF4-FFF2-40B4-BE49-F238E27FC236}">
                  <a16:creationId xmlns:a16="http://schemas.microsoft.com/office/drawing/2014/main" id="{1226CB05-D112-518E-F2AA-46006B686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40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4AA4-A771-1645-E7E5-5FAE5923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- QuPath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6FB2-BF2C-C2CA-8A75-0C765A3E9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QuPath based </a:t>
            </a:r>
            <a:r>
              <a:rPr lang="en-US" dirty="0" err="1"/>
              <a:t>processeing</a:t>
            </a:r>
            <a:endParaRPr lang="en-US" dirty="0"/>
          </a:p>
          <a:p>
            <a:r>
              <a:rPr lang="en-US" dirty="0"/>
              <a:t>We automate using QuPath using Groovy script</a:t>
            </a:r>
          </a:p>
          <a:p>
            <a:r>
              <a:rPr lang="en-US" dirty="0"/>
              <a:t>Key Algorithms:</a:t>
            </a:r>
          </a:p>
          <a:p>
            <a:pPr lvl="1"/>
            <a:r>
              <a:rPr lang="en-US" dirty="0"/>
              <a:t>Color Deconvolution: Separates H&amp;E stains</a:t>
            </a:r>
          </a:p>
          <a:p>
            <a:pPr lvl="1"/>
            <a:r>
              <a:rPr lang="en-US" dirty="0"/>
              <a:t>Improved Watershed Algorithm: Enhanced cell segmentation</a:t>
            </a:r>
          </a:p>
          <a:p>
            <a:pPr lvl="1"/>
            <a:r>
              <a:rPr lang="en-US" dirty="0"/>
              <a:t>Feature Extraction: Intensity measurements, </a:t>
            </a:r>
            <a:r>
              <a:rPr lang="en-US" dirty="0" err="1"/>
              <a:t>Haralick</a:t>
            </a:r>
            <a:r>
              <a:rPr lang="en-US" dirty="0"/>
              <a:t> textures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Advanced Features (In Development) including</a:t>
            </a:r>
          </a:p>
          <a:p>
            <a:pPr lvl="1"/>
            <a:r>
              <a:rPr lang="en-US" dirty="0"/>
              <a:t>Dynamic parameter adjustment</a:t>
            </a:r>
          </a:p>
          <a:p>
            <a:pPr lvl="1"/>
            <a:r>
              <a:rPr lang="en-US" dirty="0"/>
              <a:t>Automatic ROI </a:t>
            </a:r>
          </a:p>
          <a:p>
            <a:pPr lvl="1"/>
            <a:r>
              <a:rPr lang="en-US" dirty="0"/>
              <a:t>Sliding window approach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3728C-7A7A-589A-FEF6-C159C1FC45C6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706322-30C6-3175-9AFD-F8C09EB2BAD7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88B354-E458-AFA1-11E9-F2622391AE6C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231DC60-2AEC-FBA1-56BC-8B0012FD4F42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DACDFF9-6CD1-10A6-CB29-0E4B392663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tangle: Top Corners Rounded 88">
                    <a:extLst>
                      <a:ext uri="{FF2B5EF4-FFF2-40B4-BE49-F238E27FC236}">
                        <a16:creationId xmlns:a16="http://schemas.microsoft.com/office/drawing/2014/main" id="{DD5D3E97-7687-5873-572F-FB8D6B5381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89">
                  <a:extLst>
                    <a:ext uri="{FF2B5EF4-FFF2-40B4-BE49-F238E27FC236}">
                      <a16:creationId xmlns:a16="http://schemas.microsoft.com/office/drawing/2014/main" id="{5A95D3BD-80B9-A5BA-2652-CB708997E5C3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1A25112-C5A6-2EDC-37F5-3BAD61D416B1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1258B9F-0FC4-F33E-4F62-60DE60DA1C31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6E8412E-7782-541B-793C-5046C302F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: Top Corners Rounded 83">
                    <a:extLst>
                      <a:ext uri="{FF2B5EF4-FFF2-40B4-BE49-F238E27FC236}">
                        <a16:creationId xmlns:a16="http://schemas.microsoft.com/office/drawing/2014/main" id="{B3FE3702-760B-42A7-8849-BA472F94FC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84">
                  <a:extLst>
                    <a:ext uri="{FF2B5EF4-FFF2-40B4-BE49-F238E27FC236}">
                      <a16:creationId xmlns:a16="http://schemas.microsoft.com/office/drawing/2014/main" id="{C1E8CB6C-27F0-AD43-B88B-32CFA7092973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25C0E55-335A-F352-E06A-9C8F6AD8DF64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7922873-763F-C396-3A9A-02B887ED6F82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02EB691-B628-BD06-1208-B0A961B8D2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Rectangle: Top Corners Rounded 77">
                    <a:extLst>
                      <a:ext uri="{FF2B5EF4-FFF2-40B4-BE49-F238E27FC236}">
                        <a16:creationId xmlns:a16="http://schemas.microsoft.com/office/drawing/2014/main" id="{177370AE-2C17-3708-77A0-3324D72BF6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78">
                  <a:extLst>
                    <a:ext uri="{FF2B5EF4-FFF2-40B4-BE49-F238E27FC236}">
                      <a16:creationId xmlns:a16="http://schemas.microsoft.com/office/drawing/2014/main" id="{14BD97E9-4E24-D12D-D158-B75CB5E507D2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4FC3F-2DA8-0E54-7C99-0E933702BA29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36ECBC-497F-E1CA-AE5B-109AF4457A94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E48FB-8756-70FC-8289-12B26C148CA0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0DCE24-888F-D01F-8ECC-E5BEC76D644A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963FCC-F1EA-DDC6-8A37-C330A230A370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76D3D1-D749-A392-4673-11D8C012E19D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2" descr="Data management - Free ui icons">
              <a:extLst>
                <a:ext uri="{FF2B5EF4-FFF2-40B4-BE49-F238E27FC236}">
                  <a16:creationId xmlns:a16="http://schemas.microsoft.com/office/drawing/2014/main" id="{FF4CA9EE-D33F-F050-0F71-B03CD058B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0538BA07-2DA0-8706-2303-9ADB69E53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Gene - Free healthcare and medical icons">
              <a:extLst>
                <a:ext uri="{FF2B5EF4-FFF2-40B4-BE49-F238E27FC236}">
                  <a16:creationId xmlns:a16="http://schemas.microsoft.com/office/drawing/2014/main" id="{44636F26-CD01-F2FD-6F7B-E1A4C95EF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024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5986-4286-DB3F-468A-3537ED71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- Wrapper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ACAF-CE8B-9D92-32C5-0B9F7265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that manages the calls for automation</a:t>
            </a:r>
            <a:endParaRPr lang="he-IL" dirty="0"/>
          </a:p>
          <a:p>
            <a:r>
              <a:rPr lang="en-US" dirty="0"/>
              <a:t>Gathers and analyzes data for the next step</a:t>
            </a:r>
          </a:p>
          <a:p>
            <a:endParaRPr lang="en-US" dirty="0"/>
          </a:p>
          <a:p>
            <a:r>
              <a:rPr lang="en-US" dirty="0"/>
              <a:t>Throughput Improvements</a:t>
            </a:r>
            <a:endParaRPr lang="he-IL" dirty="0"/>
          </a:p>
          <a:p>
            <a:pPr lvl="1"/>
            <a:r>
              <a:rPr lang="en-US" dirty="0"/>
              <a:t>288 images/day (automated) vs 16 images/day (manual)</a:t>
            </a:r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Result Processing </a:t>
            </a:r>
            <a:endParaRPr lang="he-IL" dirty="0"/>
          </a:p>
          <a:p>
            <a:pPr lvl="1"/>
            <a:r>
              <a:rPr lang="en-US" dirty="0"/>
              <a:t>Analysis 1.2 TB of pressed data to one phenotypes table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756191-E69E-9B40-CB7D-37F6A9C0700A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B93403-3FE5-E452-0929-C715CC9BDCBE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A11B131-F760-DE8E-63BC-8520B1A1274B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E3BFA06-7B5D-A36F-0614-E62E05F8BD8C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9E1F825A-1228-EF92-A103-8D91ABA34C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tangle: Top Corners Rounded 88">
                    <a:extLst>
                      <a:ext uri="{FF2B5EF4-FFF2-40B4-BE49-F238E27FC236}">
                        <a16:creationId xmlns:a16="http://schemas.microsoft.com/office/drawing/2014/main" id="{8012AD8C-11A1-98F9-9B5B-0E6DC7B772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89">
                  <a:extLst>
                    <a:ext uri="{FF2B5EF4-FFF2-40B4-BE49-F238E27FC236}">
                      <a16:creationId xmlns:a16="http://schemas.microsoft.com/office/drawing/2014/main" id="{D09FFF99-1CA3-1229-3E64-FD5245862B17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8758B5F-2CA2-E0CF-8A95-11F26930B1BC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D543DC4-77E0-9098-9A30-0E893C16244C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84EDD71-C854-CC49-B211-227FB40159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: Top Corners Rounded 83">
                    <a:extLst>
                      <a:ext uri="{FF2B5EF4-FFF2-40B4-BE49-F238E27FC236}">
                        <a16:creationId xmlns:a16="http://schemas.microsoft.com/office/drawing/2014/main" id="{7209C6A6-9A15-00BE-4539-C34F166B78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84">
                  <a:extLst>
                    <a:ext uri="{FF2B5EF4-FFF2-40B4-BE49-F238E27FC236}">
                      <a16:creationId xmlns:a16="http://schemas.microsoft.com/office/drawing/2014/main" id="{EA020322-9B06-0536-5C5B-EDC284260070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6241EBE-DFAE-AE90-4CAC-9170AE0325B9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B5B6CEC-4EE7-0A6E-F8D9-53D958778243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EDBE1B2-DC10-680F-3EF1-FC001686A3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Rectangle: Top Corners Rounded 77">
                    <a:extLst>
                      <a:ext uri="{FF2B5EF4-FFF2-40B4-BE49-F238E27FC236}">
                        <a16:creationId xmlns:a16="http://schemas.microsoft.com/office/drawing/2014/main" id="{A8D713A7-979B-6DE1-CAD4-226B64AC46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78">
                  <a:extLst>
                    <a:ext uri="{FF2B5EF4-FFF2-40B4-BE49-F238E27FC236}">
                      <a16:creationId xmlns:a16="http://schemas.microsoft.com/office/drawing/2014/main" id="{FFEDA83F-F35B-CE3B-55E1-2EFE84E7221D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F511CC-A540-0909-8EB6-AC5638C34442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9BC5D-516B-A2C1-CE12-5B47919CA3E0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6DADA-3ABA-F23E-E25E-2B55F4D2A09E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F25FEC-1DAD-3B8D-6D93-2E8127C10772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A18936-37C9-A7A0-0B8F-2FA4F2CD4F7C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7105C-2DAF-E149-F81F-C035ED1B7F2D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2" descr="Data management - Free ui icons">
              <a:extLst>
                <a:ext uri="{FF2B5EF4-FFF2-40B4-BE49-F238E27FC236}">
                  <a16:creationId xmlns:a16="http://schemas.microsoft.com/office/drawing/2014/main" id="{DED2B1DD-7360-7F9A-F1A1-7D1C43E89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B44E5535-0810-337D-BA2B-6405EFD0E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Gene - Free healthcare and medical icons">
              <a:extLst>
                <a:ext uri="{FF2B5EF4-FFF2-40B4-BE49-F238E27FC236}">
                  <a16:creationId xmlns:a16="http://schemas.microsoft.com/office/drawing/2014/main" id="{7FE9E1DB-D945-6D49-7104-2DC42AF0A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879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695D-54BA-F071-6844-C925F436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Processing - Optimization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231D-6B22-7F97-A9BB-CEF7DC40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Automation for Robust and Efficient Analysis</a:t>
            </a:r>
            <a:endParaRPr lang="he-IL" dirty="0"/>
          </a:p>
          <a:p>
            <a:pPr lvl="1"/>
            <a:r>
              <a:rPr lang="en-US" dirty="0"/>
              <a:t>Accuracy: 99.7% success rate on the test sample</a:t>
            </a:r>
          </a:p>
          <a:p>
            <a:r>
              <a:rPr lang="en-US" dirty="0"/>
              <a:t>Parameter Optimization through Research and Experimentation</a:t>
            </a:r>
            <a:endParaRPr lang="he-IL" dirty="0"/>
          </a:p>
          <a:p>
            <a:pPr lvl="1"/>
            <a:r>
              <a:rPr lang="en-US" dirty="0"/>
              <a:t>Over 20 parameters were studied and selected</a:t>
            </a:r>
            <a:endParaRPr lang="he-IL" dirty="0"/>
          </a:p>
          <a:p>
            <a:pPr lvl="1"/>
            <a:r>
              <a:rPr lang="en-US" dirty="0"/>
              <a:t>Different parameters for different sources (?)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3B5AD-2448-0909-64E0-DC5768D1A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98" y="4116956"/>
            <a:ext cx="2746676" cy="20600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12670-4655-0D8D-95E4-877A700A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30" y="3792664"/>
            <a:ext cx="2746676" cy="20600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0FB66-D1B1-2CF7-4780-FC61EFD2E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98" y="3497880"/>
            <a:ext cx="2746676" cy="20600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FA1B75A-F2CA-FA4A-C0B0-27666DB02A7D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FAAD0C-7084-BFB3-DE95-9775E68E4303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9C9CFA-4D88-F32F-8A70-8E636B4C8A26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0703F18-5F56-A604-6614-224CE1E14283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37E926-0409-070A-57EB-CB1526AB67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Rectangle: Top Corners Rounded 88">
                    <a:extLst>
                      <a:ext uri="{FF2B5EF4-FFF2-40B4-BE49-F238E27FC236}">
                        <a16:creationId xmlns:a16="http://schemas.microsoft.com/office/drawing/2014/main" id="{ECF0459C-4344-DD23-6E7A-7E163F9E9E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0" name="Rectangle: Rounded Corners 89">
                  <a:extLst>
                    <a:ext uri="{FF2B5EF4-FFF2-40B4-BE49-F238E27FC236}">
                      <a16:creationId xmlns:a16="http://schemas.microsoft.com/office/drawing/2014/main" id="{C7E971E7-4B9B-7FF0-7EBB-2AFE06775E36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5460931-65D3-ADEB-CF5C-2E58F926DDA8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E2DCB59-F508-3DAC-C7BB-21C9C6F5695D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7DD9639-9D77-0EDD-BF27-3C80AAA2B3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tangle: Top Corners Rounded 83">
                    <a:extLst>
                      <a:ext uri="{FF2B5EF4-FFF2-40B4-BE49-F238E27FC236}">
                        <a16:creationId xmlns:a16="http://schemas.microsoft.com/office/drawing/2014/main" id="{65C9E6E4-4167-32E5-8033-1694C5D0AA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6" name="Rectangle: Rounded Corners 84">
                  <a:extLst>
                    <a:ext uri="{FF2B5EF4-FFF2-40B4-BE49-F238E27FC236}">
                      <a16:creationId xmlns:a16="http://schemas.microsoft.com/office/drawing/2014/main" id="{B4158AFE-13C1-5615-19B3-C7C86EB4F31D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8D3077-B4BD-CF49-C12D-1961AB08479D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BD579B0-8BF7-FAA6-C298-C94BF9C02658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AB6D87B-59E8-4146-C42E-A63C947A9B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Rectangle: Top Corners Rounded 77">
                    <a:extLst>
                      <a:ext uri="{FF2B5EF4-FFF2-40B4-BE49-F238E27FC236}">
                        <a16:creationId xmlns:a16="http://schemas.microsoft.com/office/drawing/2014/main" id="{FD22DACE-0FF3-EEF3-5077-87160C0DE3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2" name="Rectangle: Rounded Corners 78">
                  <a:extLst>
                    <a:ext uri="{FF2B5EF4-FFF2-40B4-BE49-F238E27FC236}">
                      <a16:creationId xmlns:a16="http://schemas.microsoft.com/office/drawing/2014/main" id="{E0233FF6-8277-1DC8-E44C-7460B4AB1F41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320A4-A4C9-044F-67D1-540755393923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7C96CE-3A58-E655-9FA6-07D1310CCCD9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9D5E98-F7D9-0CAA-1BFF-F5D4F0F863C1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671DA9-908A-560D-2BCA-5D039C99EC81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0D1DC-DC84-EA02-2DC1-5C60015CEBB2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C07D35-4DC9-58B4-0A7A-086D46B4CF2D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" name="Picture 2" descr="Data management - Free ui icons">
              <a:extLst>
                <a:ext uri="{FF2B5EF4-FFF2-40B4-BE49-F238E27FC236}">
                  <a16:creationId xmlns:a16="http://schemas.microsoft.com/office/drawing/2014/main" id="{D7D0D506-BD29-3960-CEEB-705F82B76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Free Analysis SVG, PNG Icon, Symbol. Download Image.">
              <a:extLst>
                <a:ext uri="{FF2B5EF4-FFF2-40B4-BE49-F238E27FC236}">
                  <a16:creationId xmlns:a16="http://schemas.microsoft.com/office/drawing/2014/main" id="{A97BA6B4-E723-8743-FBF8-8B4B89EFE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Gene - Free healthcare and medical icons">
              <a:extLst>
                <a:ext uri="{FF2B5EF4-FFF2-40B4-BE49-F238E27FC236}">
                  <a16:creationId xmlns:a16="http://schemas.microsoft.com/office/drawing/2014/main" id="{2C8F125C-E8F8-DD60-0025-31C19494E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337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5D7E-E269-96CB-EDD5-74A8CE22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Modernizing Genetic Analysis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3955-938D-657B-04F2-22C64700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QTL Analysis Modernizing </a:t>
            </a:r>
          </a:p>
          <a:p>
            <a:r>
              <a:rPr lang="en-US" dirty="0"/>
              <a:t>Transition HAPPY to R/qtl2 </a:t>
            </a:r>
          </a:p>
          <a:p>
            <a:pPr lvl="1"/>
            <a:r>
              <a:rPr lang="en-US" dirty="0"/>
              <a:t>Enhanced analytical power for complex genetics</a:t>
            </a:r>
          </a:p>
          <a:p>
            <a:pPr lvl="1"/>
            <a:r>
              <a:rPr lang="en-US" dirty="0"/>
              <a:t>Converting legacy data format to new framework</a:t>
            </a:r>
          </a:p>
          <a:p>
            <a:r>
              <a:rPr lang="en-US" dirty="0"/>
              <a:t>Python scripting:</a:t>
            </a:r>
          </a:p>
          <a:p>
            <a:pPr lvl="1"/>
            <a:r>
              <a:rPr lang="en-US" dirty="0"/>
              <a:t>Mapped HAPPY genetic markers to R/qtl2 format</a:t>
            </a:r>
          </a:p>
          <a:p>
            <a:pPr lvl="1"/>
            <a:r>
              <a:rPr lang="en-US" dirty="0"/>
              <a:t>Translated probability matrices to R/qtl2 genotype encoding</a:t>
            </a:r>
          </a:p>
          <a:p>
            <a:pPr lvl="1"/>
            <a:r>
              <a:rPr lang="en-US" dirty="0"/>
              <a:t>Aligned phenotypic data with genetic information</a:t>
            </a:r>
          </a:p>
          <a:p>
            <a:pPr lvl="1"/>
            <a:r>
              <a:rPr lang="en-US" dirty="0"/>
              <a:t>Integrated additional cross-information data 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0D03B-795C-A8B4-1134-ECAC5AB69437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491D0C-F6B1-1FA0-EDD3-679A46C31104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89B1D-3396-1FD4-4D2E-9AF7484567C3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E75E8AC-2F1D-8AB2-ADB6-5753285C5D8B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4E4F438-F7C1-3708-7730-D6CD0C2F6E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tangle: Top Corners Rounded 88">
                    <a:extLst>
                      <a:ext uri="{FF2B5EF4-FFF2-40B4-BE49-F238E27FC236}">
                        <a16:creationId xmlns:a16="http://schemas.microsoft.com/office/drawing/2014/main" id="{BBDF7A1F-DC8B-3BAA-D3A5-DDE4C7FD5A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89">
                  <a:extLst>
                    <a:ext uri="{FF2B5EF4-FFF2-40B4-BE49-F238E27FC236}">
                      <a16:creationId xmlns:a16="http://schemas.microsoft.com/office/drawing/2014/main" id="{40CBD081-89AA-42B9-4C12-E04736F6D081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4A34EB-D226-E5E5-5037-D38093D42371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1AE8E5-16A3-BC93-D1B7-4BA1E97C652A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DF8EAAF-4A79-2899-702E-C92FDD91A7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: Top Corners Rounded 83">
                    <a:extLst>
                      <a:ext uri="{FF2B5EF4-FFF2-40B4-BE49-F238E27FC236}">
                        <a16:creationId xmlns:a16="http://schemas.microsoft.com/office/drawing/2014/main" id="{F8545A37-0301-1907-6D4A-76E6E40F1D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84">
                  <a:extLst>
                    <a:ext uri="{FF2B5EF4-FFF2-40B4-BE49-F238E27FC236}">
                      <a16:creationId xmlns:a16="http://schemas.microsoft.com/office/drawing/2014/main" id="{393545F3-C811-0BB9-FD34-0A66688C152E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8E8C45-EA0E-C0CD-C8D0-518922A71281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4776A60-8A1E-1214-74E7-5685FF0E157A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C6D88C5-0967-E17B-1329-BFCD2DE06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Rectangle: Top Corners Rounded 77">
                    <a:extLst>
                      <a:ext uri="{FF2B5EF4-FFF2-40B4-BE49-F238E27FC236}">
                        <a16:creationId xmlns:a16="http://schemas.microsoft.com/office/drawing/2014/main" id="{8ED217BC-250E-685A-27CA-FFF00AAE22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78">
                  <a:extLst>
                    <a:ext uri="{FF2B5EF4-FFF2-40B4-BE49-F238E27FC236}">
                      <a16:creationId xmlns:a16="http://schemas.microsoft.com/office/drawing/2014/main" id="{0C52BEB2-E877-CECB-7CE9-D4171E40729B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CE7968-BB7B-5913-018F-61F42725968B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9EF43-AB06-2A63-C6A5-EE063886137E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B54F7E-C184-7357-211C-0774DF45B0E8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B8C5B1-A019-7367-B3E5-1DA81A38C856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C990A7-7CDD-71F6-6E02-0EA565AC55DB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0AA6C-D416-41C2-B955-4671B66FCFEB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2" descr="Data management - Free ui icons">
              <a:extLst>
                <a:ext uri="{FF2B5EF4-FFF2-40B4-BE49-F238E27FC236}">
                  <a16:creationId xmlns:a16="http://schemas.microsoft.com/office/drawing/2014/main" id="{56B0F978-E671-845E-2CC5-553A06F1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45DD8829-BE3D-28E5-F43E-C9C8CD722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Gene - Free healthcare and medical icons">
              <a:extLst>
                <a:ext uri="{FF2B5EF4-FFF2-40B4-BE49-F238E27FC236}">
                  <a16:creationId xmlns:a16="http://schemas.microsoft.com/office/drawing/2014/main" id="{39CB0658-4875-876D-1EC5-0822047AF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362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7482-ACA2-681B-E18B-3EB9FB97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Modernizing QTL -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BC3C-285F-9E28-3BAF-7547DB0A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TBD TBD TBD TBD TBD TBD </a:t>
            </a:r>
          </a:p>
          <a:p>
            <a:r>
              <a:rPr lang="en-US" dirty="0"/>
              <a:t>Successful Data Transfer</a:t>
            </a:r>
          </a:p>
          <a:p>
            <a:r>
              <a:rPr lang="en-US" dirty="0"/>
              <a:t>Adaptation to R/qtl2 Requirements</a:t>
            </a:r>
          </a:p>
          <a:p>
            <a:r>
              <a:rPr lang="en-US" dirty="0"/>
              <a:t>Initial QTL Analysis on Mouse Data</a:t>
            </a:r>
          </a:p>
          <a:p>
            <a:r>
              <a:rPr lang="en-US" dirty="0"/>
              <a:t>Statistical analysis - Proof that missing information is not necessary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22B704-7DE1-79B3-5807-4DB923DB78B2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22B4A-B693-C286-BCAE-6410418C5210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7549FC6-DBD5-E48B-2549-23BC435831F7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BEEC219-904D-1FE2-1620-BE151D936E70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231B5F3-E0F8-F758-7848-F87B63A7E2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tangle: Top Corners Rounded 88">
                    <a:extLst>
                      <a:ext uri="{FF2B5EF4-FFF2-40B4-BE49-F238E27FC236}">
                        <a16:creationId xmlns:a16="http://schemas.microsoft.com/office/drawing/2014/main" id="{9D86AC39-7420-49B5-A79B-8A8C8D183A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89">
                  <a:extLst>
                    <a:ext uri="{FF2B5EF4-FFF2-40B4-BE49-F238E27FC236}">
                      <a16:creationId xmlns:a16="http://schemas.microsoft.com/office/drawing/2014/main" id="{F1409145-99E0-61FC-AE6A-EF4F380091DC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7A2C5E0-736C-AA70-CF36-38A5C5CC5D65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9F31449-C951-7B0F-E036-E1A2B2FDC203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5846C72-7CAE-034D-7B56-19CC6B4ACB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: Top Corners Rounded 83">
                    <a:extLst>
                      <a:ext uri="{FF2B5EF4-FFF2-40B4-BE49-F238E27FC236}">
                        <a16:creationId xmlns:a16="http://schemas.microsoft.com/office/drawing/2014/main" id="{17A37B1A-583D-242D-E37C-8109A231DB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84">
                  <a:extLst>
                    <a:ext uri="{FF2B5EF4-FFF2-40B4-BE49-F238E27FC236}">
                      <a16:creationId xmlns:a16="http://schemas.microsoft.com/office/drawing/2014/main" id="{B11D43CC-489C-6906-5B79-A5000D3D1AC4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E2844A5-0255-64EA-91EA-60FFFA24E033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090C291-1A1E-2E4E-DA5D-A5B336896F96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B8ACBE9-EB30-4B2B-7364-E7CF0C6F61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Rectangle: Top Corners Rounded 77">
                    <a:extLst>
                      <a:ext uri="{FF2B5EF4-FFF2-40B4-BE49-F238E27FC236}">
                        <a16:creationId xmlns:a16="http://schemas.microsoft.com/office/drawing/2014/main" id="{A2E23DC4-5236-8C4C-7445-8DE450FF71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78">
                  <a:extLst>
                    <a:ext uri="{FF2B5EF4-FFF2-40B4-BE49-F238E27FC236}">
                      <a16:creationId xmlns:a16="http://schemas.microsoft.com/office/drawing/2014/main" id="{571C2BF3-BAF1-DE7B-2A19-8F420A294072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5725D5-F21E-F42C-D60D-4C048948D69B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2B52B3-D463-8077-FEFC-58F54EED1045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AF32AA-F853-37E7-F8C1-851325CDA200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97DC51-BF1F-5DB9-3D72-8ACF01EA2AFF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734DB5-7E02-B2B0-A37E-DE2FB6696013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3919CD-4DCD-031A-1982-F7A481770DA5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2" descr="Data management - Free ui icons">
              <a:extLst>
                <a:ext uri="{FF2B5EF4-FFF2-40B4-BE49-F238E27FC236}">
                  <a16:creationId xmlns:a16="http://schemas.microsoft.com/office/drawing/2014/main" id="{6665E027-2634-12C1-7B18-DF0BC68B5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F09A76B1-FC99-7B27-3938-5BF9DA390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Gene - Free healthcare and medical icons">
              <a:extLst>
                <a:ext uri="{FF2B5EF4-FFF2-40B4-BE49-F238E27FC236}">
                  <a16:creationId xmlns:a16="http://schemas.microsoft.com/office/drawing/2014/main" id="{8FE74E86-BC65-AFCD-0E36-D82AA0D31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061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60553-27AF-DC1D-6EE8-A4416B71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and further work</a:t>
            </a:r>
            <a:endParaRPr lang="en-IL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B49E1-3B9B-7DAC-B862-D32AFC5E4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697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8A79-BE2A-4A4A-B7B5-6F51803F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CFA9-1D62-AE66-D1A6-EBAA3A1C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successfully pivoted the project. </a:t>
            </a:r>
          </a:p>
          <a:p>
            <a:r>
              <a:rPr lang="en-US" dirty="0"/>
              <a:t>Developed a comprehensive pipeline combining data management, genetic analysis, and image processing for enhanced cancer data analysis.</a:t>
            </a:r>
          </a:p>
          <a:p>
            <a:r>
              <a:rPr lang="en-US" dirty="0"/>
              <a:t>Transition to R/qtl2 and improved image processing greatly enhanced the ability to extract insights from complex biological data. </a:t>
            </a:r>
          </a:p>
        </p:txBody>
      </p:sp>
    </p:spTree>
    <p:extLst>
      <p:ext uri="{BB962C8B-B14F-4D97-AF65-F5344CB8AC3E}">
        <p14:creationId xmlns:p14="http://schemas.microsoft.com/office/powerpoint/2010/main" val="344651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3C1C-E896-A553-036B-480A74C1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Further work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EC33-95F5-1CE0-3F52-ADB343E8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IL" dirty="0"/>
              <a:t>inish the auto </a:t>
            </a:r>
            <a:r>
              <a:rPr lang="en-US" dirty="0"/>
              <a:t>Parameter Management in </a:t>
            </a:r>
            <a:r>
              <a:rPr lang="en-US" dirty="0" err="1"/>
              <a:t>Qupath</a:t>
            </a:r>
            <a:r>
              <a:rPr lang="en-US" dirty="0"/>
              <a:t> automation</a:t>
            </a:r>
          </a:p>
          <a:p>
            <a:r>
              <a:rPr lang="en-US" dirty="0"/>
              <a:t>Assembling the missing information in the genetics of the mice through reverse engineering of the existing information</a:t>
            </a:r>
            <a:endParaRPr lang="he-IL" dirty="0"/>
          </a:p>
          <a:p>
            <a:r>
              <a:rPr lang="en-US" dirty="0"/>
              <a:t>Data Versioning and Environment Control</a:t>
            </a:r>
          </a:p>
          <a:p>
            <a:r>
              <a:rPr lang="en-US" dirty="0"/>
              <a:t>Revisit </a:t>
            </a:r>
            <a:r>
              <a:rPr lang="en-US" dirty="0" err="1"/>
              <a:t>Multiserv</a:t>
            </a: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27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11AB-6EDB-8DA2-4F18-7DF6FED6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L" dirty="0"/>
              <a:t>ntrodaction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F0DE-2DF5-3106-9523-2F47E68A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intention – </a:t>
            </a:r>
            <a:r>
              <a:rPr lang="en-US" dirty="0" err="1"/>
              <a:t>Multiserv</a:t>
            </a:r>
            <a:r>
              <a:rPr lang="en-US" dirty="0"/>
              <a:t> </a:t>
            </a:r>
            <a:r>
              <a:rPr lang="en-US" dirty="0" err="1"/>
              <a:t>improvment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the reproduce attempts failed - Pivot the project</a:t>
            </a:r>
          </a:p>
          <a:p>
            <a:r>
              <a:rPr lang="en-US" dirty="0"/>
              <a:t>Develop a robust pipeline for integrating diverse biological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components of the pipe are:</a:t>
            </a:r>
          </a:p>
          <a:p>
            <a:pPr lvl="1"/>
            <a:r>
              <a:rPr lang="en-US" dirty="0"/>
              <a:t>Smart data management tool (SDMT)</a:t>
            </a:r>
          </a:p>
          <a:p>
            <a:pPr lvl="1"/>
            <a:r>
              <a:rPr lang="en-US" dirty="0"/>
              <a:t>Classical image processing using </a:t>
            </a:r>
            <a:r>
              <a:rPr lang="en-US" dirty="0" err="1"/>
              <a:t>Qupath</a:t>
            </a:r>
            <a:r>
              <a:rPr lang="en-US" dirty="0"/>
              <a:t> engine (CIP)</a:t>
            </a:r>
          </a:p>
          <a:p>
            <a:pPr lvl="1"/>
            <a:r>
              <a:rPr lang="en-US" dirty="0"/>
              <a:t>Upgrade QTL analysis capabilities to advanced program (QTL)</a:t>
            </a:r>
            <a:endParaRPr lang="en-IL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901345-7E96-18A7-37C5-42D7E0E9E974}"/>
              </a:ext>
            </a:extLst>
          </p:cNvPr>
          <p:cNvGrpSpPr/>
          <p:nvPr/>
        </p:nvGrpSpPr>
        <p:grpSpPr>
          <a:xfrm>
            <a:off x="5371307" y="4282521"/>
            <a:ext cx="6478585" cy="2134708"/>
            <a:chOff x="5037911" y="4440822"/>
            <a:chExt cx="6478585" cy="213470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A852277-CCA3-DCDA-DF11-182889197835}"/>
                </a:ext>
              </a:extLst>
            </p:cNvPr>
            <p:cNvGrpSpPr/>
            <p:nvPr/>
          </p:nvGrpSpPr>
          <p:grpSpPr>
            <a:xfrm>
              <a:off x="5037911" y="4440822"/>
              <a:ext cx="6478585" cy="2134708"/>
              <a:chOff x="2690128" y="2190701"/>
              <a:chExt cx="6953052" cy="336011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A26BF40-A0C3-68A9-D94F-7688301CB2ED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3270334"/>
                <a:chOff x="6144151" y="2280479"/>
                <a:chExt cx="2267666" cy="3270334"/>
              </a:xfrm>
            </p:grpSpPr>
            <p:grpSp>
              <p:nvGrpSpPr>
                <p:cNvPr id="1042" name="Group 1041">
                  <a:extLst>
                    <a:ext uri="{FF2B5EF4-FFF2-40B4-BE49-F238E27FC236}">
                      <a16:creationId xmlns:a16="http://schemas.microsoft.com/office/drawing/2014/main" id="{1902DF9A-C2B0-FC78-4F2F-FF5A9A9A8064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3109242"/>
                  <a:chOff x="6144151" y="2280479"/>
                  <a:chExt cx="2267666" cy="3109242"/>
                </a:xfrm>
              </p:grpSpPr>
              <p:sp>
                <p:nvSpPr>
                  <p:cNvPr id="1044" name="Rectangle 1043">
                    <a:extLst>
                      <a:ext uri="{FF2B5EF4-FFF2-40B4-BE49-F238E27FC236}">
                        <a16:creationId xmlns:a16="http://schemas.microsoft.com/office/drawing/2014/main" id="{9EF549A8-4FCB-4F18-763D-78D34F6DF3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58364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45" name="Rectangle: Top Corners Rounded 88">
                    <a:extLst>
                      <a:ext uri="{FF2B5EF4-FFF2-40B4-BE49-F238E27FC236}">
                        <a16:creationId xmlns:a16="http://schemas.microsoft.com/office/drawing/2014/main" id="{119F83F5-2BBC-A416-C51B-EE245241AF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43" name="Rectangle: Rounded Corners 89">
                  <a:extLst>
                    <a:ext uri="{FF2B5EF4-FFF2-40B4-BE49-F238E27FC236}">
                      <a16:creationId xmlns:a16="http://schemas.microsoft.com/office/drawing/2014/main" id="{584A62D9-D132-4BA9-DDED-A518CB89C8E4}"/>
                    </a:ext>
                  </a:extLst>
                </p:cNvPr>
                <p:cNvSpPr/>
                <p:nvPr/>
              </p:nvSpPr>
              <p:spPr bwMode="auto">
                <a:xfrm>
                  <a:off x="6144151" y="5446419"/>
                  <a:ext cx="2267666" cy="10439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CB3E2B-268E-837B-A1BD-ADCB6C5B7C37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3270334"/>
                <a:chOff x="3801458" y="2280479"/>
                <a:chExt cx="2267666" cy="3270334"/>
              </a:xfrm>
            </p:grpSpPr>
            <p:grpSp>
              <p:nvGrpSpPr>
                <p:cNvPr id="1038" name="Group 1037">
                  <a:extLst>
                    <a:ext uri="{FF2B5EF4-FFF2-40B4-BE49-F238E27FC236}">
                      <a16:creationId xmlns:a16="http://schemas.microsoft.com/office/drawing/2014/main" id="{28D630A1-CADA-F617-1F2A-7D8EA0982B14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3109242"/>
                  <a:chOff x="3801458" y="2280479"/>
                  <a:chExt cx="2267666" cy="3109242"/>
                </a:xfrm>
              </p:grpSpPr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FF12E234-EAD9-3A31-732A-8BCB348BB4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58364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41" name="Rectangle: Top Corners Rounded 83">
                    <a:extLst>
                      <a:ext uri="{FF2B5EF4-FFF2-40B4-BE49-F238E27FC236}">
                        <a16:creationId xmlns:a16="http://schemas.microsoft.com/office/drawing/2014/main" id="{860F9CB0-77D3-76D2-D659-EDC27223F3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39" name="Rectangle: Rounded Corners 84">
                  <a:extLst>
                    <a:ext uri="{FF2B5EF4-FFF2-40B4-BE49-F238E27FC236}">
                      <a16:creationId xmlns:a16="http://schemas.microsoft.com/office/drawing/2014/main" id="{205DA54C-D593-6795-A385-5A95A5AEA373}"/>
                    </a:ext>
                  </a:extLst>
                </p:cNvPr>
                <p:cNvSpPr/>
                <p:nvPr/>
              </p:nvSpPr>
              <p:spPr bwMode="auto">
                <a:xfrm>
                  <a:off x="3801458" y="5446419"/>
                  <a:ext cx="2267666" cy="10439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2A2C6DB-ED89-4802-1190-4476FFD415E6}"/>
                  </a:ext>
                </a:extLst>
              </p:cNvPr>
              <p:cNvGrpSpPr/>
              <p:nvPr/>
            </p:nvGrpSpPr>
            <p:grpSpPr>
              <a:xfrm>
                <a:off x="2690128" y="2280479"/>
                <a:ext cx="2267666" cy="3270334"/>
                <a:chOff x="1458765" y="2280479"/>
                <a:chExt cx="2267666" cy="3270334"/>
              </a:xfrm>
            </p:grpSpPr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99B40621-419F-AA72-3FF6-B3D6075BD47C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3109242"/>
                  <a:chOff x="1458765" y="2280479"/>
                  <a:chExt cx="2267666" cy="3109242"/>
                </a:xfrm>
              </p:grpSpPr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CE3DADA3-3B12-146F-EA87-4EFFDA2303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58364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37" name="Rectangle: Top Corners Rounded 77">
                    <a:extLst>
                      <a:ext uri="{FF2B5EF4-FFF2-40B4-BE49-F238E27FC236}">
                        <a16:creationId xmlns:a16="http://schemas.microsoft.com/office/drawing/2014/main" id="{ECD42DF8-CA53-A8E1-212C-B503596368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35" name="Rectangle: Rounded Corners 78">
                  <a:extLst>
                    <a:ext uri="{FF2B5EF4-FFF2-40B4-BE49-F238E27FC236}">
                      <a16:creationId xmlns:a16="http://schemas.microsoft.com/office/drawing/2014/main" id="{4AD0E190-00AF-3F51-C5DE-714B31EB035C}"/>
                    </a:ext>
                  </a:extLst>
                </p:cNvPr>
                <p:cNvSpPr/>
                <p:nvPr/>
              </p:nvSpPr>
              <p:spPr bwMode="auto">
                <a:xfrm>
                  <a:off x="1458765" y="5446419"/>
                  <a:ext cx="2267666" cy="104394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54FA67E4-B63D-B5ED-84D3-F860572DF040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46B7E14E-A8A1-C012-C61D-A5D7F357DBC2}"/>
                  </a:ext>
                </a:extLst>
              </p:cNvPr>
              <p:cNvSpPr txBox="1"/>
              <p:nvPr/>
            </p:nvSpPr>
            <p:spPr>
              <a:xfrm>
                <a:off x="3307951" y="2224258"/>
                <a:ext cx="10285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SDMT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BE288AE7-6DDC-401D-8386-123D2AF5145C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8DA11827-E240-3F36-DDBB-DD20DA1732D6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587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CIP</a:t>
                </a: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96438BC9-3B65-CF55-00BB-A0E8F0E85708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FD96C246-1301-A8FA-3743-F3A1DC2D1C9A}"/>
                  </a:ext>
                </a:extLst>
              </p:cNvPr>
              <p:cNvSpPr txBox="1"/>
              <p:nvPr/>
            </p:nvSpPr>
            <p:spPr>
              <a:xfrm>
                <a:off x="7991501" y="2190701"/>
                <a:ext cx="1028553" cy="587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QTL</a:t>
                </a:r>
              </a:p>
            </p:txBody>
          </p:sp>
        </p:grpSp>
        <p:pic>
          <p:nvPicPr>
            <p:cNvPr id="58" name="Picture 2" descr="Data management - Free ui icons">
              <a:extLst>
                <a:ext uri="{FF2B5EF4-FFF2-40B4-BE49-F238E27FC236}">
                  <a16:creationId xmlns:a16="http://schemas.microsoft.com/office/drawing/2014/main" id="{1BEAEDF6-7CC4-AE33-B50E-B129C044A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7" y="4931681"/>
              <a:ext cx="1441602" cy="14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6F355F0F-132D-A9DB-B60A-63200DE49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6" y="4907504"/>
              <a:ext cx="1502232" cy="150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 descr="Gene - Free healthcare and medical icons">
              <a:extLst>
                <a:ext uri="{FF2B5EF4-FFF2-40B4-BE49-F238E27FC236}">
                  <a16:creationId xmlns:a16="http://schemas.microsoft.com/office/drawing/2014/main" id="{A96249BF-4302-D86C-F248-3AB1413F9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7"/>
              <a:ext cx="1546893" cy="15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437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1C28E-D10A-2F73-BFA5-767F35F0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Mischief (barely) managed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8EDD9-F59C-14F5-6D40-D87F72E47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673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3AB45-DD69-EE37-F826-46C1BB05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45"/>
            <a:ext cx="11630722" cy="6515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90ABA-A381-6C83-FB0F-1195AC46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0461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0FA4-655C-3BE0-FD8C-098F94CC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F4DA-A0B6-D911-0C30-6EB40435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cancer: 670,000 deaths worldwide in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prognosis methods can be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promise the expected improvement</a:t>
            </a:r>
          </a:p>
          <a:p>
            <a:r>
              <a:rPr lang="en-US" dirty="0"/>
              <a:t>Another direction for improvement - in-depth genetic research</a:t>
            </a:r>
          </a:p>
          <a:p>
            <a:r>
              <a:rPr lang="en-US" dirty="0"/>
              <a:t>Learn from invasive genetic research in mice into humans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469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4560-C141-9DAB-9011-ECABADF7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7278-ED1F-BE24-705D-77163A72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original objective was reproducing and enhance </a:t>
            </a:r>
            <a:r>
              <a:rPr lang="en-US" dirty="0" err="1"/>
              <a:t>MultiSurv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Revised Objectives was developing integrated pipeline for cancer genetic research </a:t>
            </a:r>
          </a:p>
          <a:p>
            <a:pPr lvl="1"/>
            <a:r>
              <a:rPr lang="en-US" dirty="0"/>
              <a:t>Create secure data management system </a:t>
            </a:r>
          </a:p>
          <a:p>
            <a:pPr lvl="1"/>
            <a:r>
              <a:rPr lang="en-US" dirty="0"/>
              <a:t>Enhance histopathological image analysis </a:t>
            </a:r>
          </a:p>
          <a:p>
            <a:pPr lvl="1"/>
            <a:r>
              <a:rPr lang="en-US" dirty="0"/>
              <a:t>Modernize genetic analysis methods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064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6826-7EF6-88AA-0436-6467F754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Multiserv </a:t>
            </a:r>
            <a:r>
              <a:rPr lang="en-US" dirty="0"/>
              <a:t>-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DD1F-8F79-4B07-4AD2-292C10FC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reproducibility problems causes:</a:t>
            </a:r>
          </a:p>
          <a:p>
            <a:pPr lvl="1"/>
            <a:r>
              <a:rPr lang="en-US" dirty="0"/>
              <a:t>Hyperparameter discrepancies</a:t>
            </a:r>
          </a:p>
          <a:p>
            <a:pPr lvl="1"/>
            <a:r>
              <a:rPr lang="en-US" dirty="0"/>
              <a:t>Evolving software dependencies</a:t>
            </a:r>
          </a:p>
          <a:p>
            <a:pPr lvl="1"/>
            <a:r>
              <a:rPr lang="en-US" dirty="0"/>
              <a:t>Lack of detailed environment documentation</a:t>
            </a:r>
          </a:p>
          <a:p>
            <a:pPr lvl="1"/>
            <a:endParaRPr lang="en-US" dirty="0"/>
          </a:p>
          <a:p>
            <a:r>
              <a:rPr lang="en-US" dirty="0"/>
              <a:t>Attempts to Overcome Challenges:</a:t>
            </a:r>
          </a:p>
          <a:p>
            <a:pPr lvl="1"/>
            <a:r>
              <a:rPr lang="en-US" dirty="0"/>
              <a:t>Expert Consultation</a:t>
            </a:r>
          </a:p>
          <a:p>
            <a:pPr lvl="1"/>
            <a:r>
              <a:rPr lang="en-US" dirty="0"/>
              <a:t>Manual fixes for lines of code that didn't work</a:t>
            </a:r>
            <a:endParaRPr lang="he-IL" dirty="0"/>
          </a:p>
          <a:p>
            <a:pPr lvl="1"/>
            <a:r>
              <a:rPr lang="en-US" dirty="0"/>
              <a:t>A study of a new library structure versus an old one</a:t>
            </a:r>
            <a:endParaRPr lang="he-IL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1189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CFC4-A9E2-EE6E-D129-DD120619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Multiserv</a:t>
            </a:r>
            <a:r>
              <a:rPr lang="en-US" dirty="0"/>
              <a:t> - Results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3EF5B-3D7B-8E2E-9431-988388067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Stabilization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𝑡𝑑</m:t>
                        </m:r>
                      </m:sup>
                    </m:sSup>
                  </m:oMath>
                </a14:m>
                <a:r>
                  <a:rPr lang="en-US" dirty="0"/>
                  <a:t> results</a:t>
                </a:r>
              </a:p>
              <a:p>
                <a:r>
                  <a:rPr lang="en-US" dirty="0"/>
                  <a:t>No real “learning” indication </a:t>
                </a:r>
              </a:p>
              <a:p>
                <a:r>
                  <a:rPr lang="en-US" dirty="0"/>
                  <a:t>Original article declares much better results</a:t>
                </a:r>
              </a:p>
              <a:p>
                <a:r>
                  <a:rPr lang="en-US" dirty="0"/>
                  <a:t>After we have exhausted our ability </a:t>
                </a:r>
              </a:p>
              <a:p>
                <a:pPr lvl="1"/>
                <a:r>
                  <a:rPr lang="en-US" dirty="0"/>
                  <a:t>Focus Shift</a:t>
                </a:r>
                <a:endParaRPr lang="he-IL" dirty="0"/>
              </a:p>
              <a:p>
                <a:pPr lvl="1"/>
                <a:r>
                  <a:rPr lang="en-US" dirty="0"/>
                  <a:t>Insights on Reproducibility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3EF5B-3D7B-8E2E-9431-988388067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0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76F-9C4F-0BC6-A7C5-2267A5D5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Implamentation and </a:t>
            </a:r>
            <a:r>
              <a:rPr lang="en-US" dirty="0"/>
              <a:t>Results</a:t>
            </a:r>
            <a:r>
              <a:rPr lang="en-IL" dirty="0"/>
              <a:t> 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5F63103C-B0A5-3B8C-6A5E-1CE14DA56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0229-7502-EC40-D237-41BC407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1BEE6-C35C-58DA-4D1B-F8F2B6F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EBF468-AADC-B4E9-2D61-89EAC6CE80F7}"/>
              </a:ext>
            </a:extLst>
          </p:cNvPr>
          <p:cNvGrpSpPr/>
          <p:nvPr/>
        </p:nvGrpSpPr>
        <p:grpSpPr>
          <a:xfrm>
            <a:off x="5581687" y="992144"/>
            <a:ext cx="6478585" cy="2134708"/>
            <a:chOff x="5037911" y="4440822"/>
            <a:chExt cx="6478585" cy="213470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CECDF8-62F4-C22D-10C4-CBD395113231}"/>
                </a:ext>
              </a:extLst>
            </p:cNvPr>
            <p:cNvGrpSpPr/>
            <p:nvPr/>
          </p:nvGrpSpPr>
          <p:grpSpPr>
            <a:xfrm>
              <a:off x="5037911" y="4440822"/>
              <a:ext cx="6478585" cy="2134708"/>
              <a:chOff x="2690128" y="2190701"/>
              <a:chExt cx="6953052" cy="336011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BB4EE8-ABA0-0141-50BA-1EB63B78B9DE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3270334"/>
                <a:chOff x="6144151" y="2280479"/>
                <a:chExt cx="2267666" cy="327033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C7229D1-45C4-8159-C967-42A1002F6A31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3109242"/>
                  <a:chOff x="6144151" y="2280479"/>
                  <a:chExt cx="2267666" cy="3109242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CBBBF7E-1A15-AB83-6C8C-1DC9B27F0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58364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Rectangle: Top Corners Rounded 88">
                    <a:extLst>
                      <a:ext uri="{FF2B5EF4-FFF2-40B4-BE49-F238E27FC236}">
                        <a16:creationId xmlns:a16="http://schemas.microsoft.com/office/drawing/2014/main" id="{B8942755-3EB1-1031-2EA1-5E85EAE4DC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" name="Rectangle: Rounded Corners 89">
                  <a:extLst>
                    <a:ext uri="{FF2B5EF4-FFF2-40B4-BE49-F238E27FC236}">
                      <a16:creationId xmlns:a16="http://schemas.microsoft.com/office/drawing/2014/main" id="{0B120F1B-2C2B-AAE7-F3F9-DE3983150A86}"/>
                    </a:ext>
                  </a:extLst>
                </p:cNvPr>
                <p:cNvSpPr/>
                <p:nvPr/>
              </p:nvSpPr>
              <p:spPr bwMode="auto">
                <a:xfrm>
                  <a:off x="6144151" y="5446419"/>
                  <a:ext cx="2267666" cy="10439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A5B547-C1FE-59CB-69ED-E65766946DA5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3270334"/>
                <a:chOff x="3801458" y="2280479"/>
                <a:chExt cx="2267666" cy="327033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DF7F916-5D5D-75F6-C503-1B588E9E3E73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3109242"/>
                  <a:chOff x="3801458" y="2280479"/>
                  <a:chExt cx="2267666" cy="3109242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5793A99-9E1C-0A00-CBB4-8DB8FA4734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58364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tangle: Top Corners Rounded 83">
                    <a:extLst>
                      <a:ext uri="{FF2B5EF4-FFF2-40B4-BE49-F238E27FC236}">
                        <a16:creationId xmlns:a16="http://schemas.microsoft.com/office/drawing/2014/main" id="{5CECAA0F-29F8-CE13-EF47-206172D95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84">
                  <a:extLst>
                    <a:ext uri="{FF2B5EF4-FFF2-40B4-BE49-F238E27FC236}">
                      <a16:creationId xmlns:a16="http://schemas.microsoft.com/office/drawing/2014/main" id="{2EF092B6-4B6C-834D-C428-35FB77566681}"/>
                    </a:ext>
                  </a:extLst>
                </p:cNvPr>
                <p:cNvSpPr/>
                <p:nvPr/>
              </p:nvSpPr>
              <p:spPr bwMode="auto">
                <a:xfrm>
                  <a:off x="3801458" y="5446419"/>
                  <a:ext cx="2267666" cy="10439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E5DC3A3-2A21-61A2-1BBC-C53B731BD146}"/>
                  </a:ext>
                </a:extLst>
              </p:cNvPr>
              <p:cNvGrpSpPr/>
              <p:nvPr/>
            </p:nvGrpSpPr>
            <p:grpSpPr>
              <a:xfrm>
                <a:off x="2690128" y="2280479"/>
                <a:ext cx="2267666" cy="3270334"/>
                <a:chOff x="1458765" y="2280479"/>
                <a:chExt cx="2267666" cy="327033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48FEC1B-755B-8385-BDE0-A02B9EA6346F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3109242"/>
                  <a:chOff x="1458765" y="2280479"/>
                  <a:chExt cx="2267666" cy="3109242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C590909-3B98-A46B-183E-C5F5581065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58364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Rectangle: Top Corners Rounded 77">
                    <a:extLst>
                      <a:ext uri="{FF2B5EF4-FFF2-40B4-BE49-F238E27FC236}">
                        <a16:creationId xmlns:a16="http://schemas.microsoft.com/office/drawing/2014/main" id="{4AA9E9E4-EB7F-58A6-96CC-DD79AA02BB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Rectangle: Rounded Corners 78">
                  <a:extLst>
                    <a:ext uri="{FF2B5EF4-FFF2-40B4-BE49-F238E27FC236}">
                      <a16:creationId xmlns:a16="http://schemas.microsoft.com/office/drawing/2014/main" id="{8C1FF703-EA92-0D9D-5FF9-EFC79F22605D}"/>
                    </a:ext>
                  </a:extLst>
                </p:cNvPr>
                <p:cNvSpPr/>
                <p:nvPr/>
              </p:nvSpPr>
              <p:spPr bwMode="auto">
                <a:xfrm>
                  <a:off x="1458765" y="5446419"/>
                  <a:ext cx="2267666" cy="104394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C6BE52-D5F5-151A-866E-80E7B432198E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F5F916-4ECE-9D18-4179-C8B7681F058B}"/>
                  </a:ext>
                </a:extLst>
              </p:cNvPr>
              <p:cNvSpPr txBox="1"/>
              <p:nvPr/>
            </p:nvSpPr>
            <p:spPr>
              <a:xfrm>
                <a:off x="3307951" y="2224258"/>
                <a:ext cx="10285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SDMT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EC2C4-CCE3-C6DA-DEA5-021FAC62804D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FE5841-8E44-9005-84B8-07F676A9ED9C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587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CIP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D3CC3-A1A0-355B-334A-3A419ACDA801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0549B8-CFF0-9FF5-7FC2-E96D02EC46F0}"/>
                  </a:ext>
                </a:extLst>
              </p:cNvPr>
              <p:cNvSpPr txBox="1"/>
              <p:nvPr/>
            </p:nvSpPr>
            <p:spPr>
              <a:xfrm>
                <a:off x="7991501" y="2190701"/>
                <a:ext cx="1028553" cy="587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QTL</a:t>
                </a:r>
              </a:p>
            </p:txBody>
          </p:sp>
        </p:grpSp>
        <p:pic>
          <p:nvPicPr>
            <p:cNvPr id="8" name="Picture 2" descr="Data management - Free ui icons">
              <a:extLst>
                <a:ext uri="{FF2B5EF4-FFF2-40B4-BE49-F238E27FC236}">
                  <a16:creationId xmlns:a16="http://schemas.microsoft.com/office/drawing/2014/main" id="{8E593DC0-CF90-84B6-20BA-4660F3D8A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7" y="4931681"/>
              <a:ext cx="1441602" cy="14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BA019400-B93C-552B-DF1F-5534EEB4C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6" y="4907504"/>
              <a:ext cx="1502232" cy="150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Gene - Free healthcare and medical icons">
              <a:extLst>
                <a:ext uri="{FF2B5EF4-FFF2-40B4-BE49-F238E27FC236}">
                  <a16:creationId xmlns:a16="http://schemas.microsoft.com/office/drawing/2014/main" id="{A6157BBE-9E2E-4083-5DF1-481774F02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7"/>
              <a:ext cx="1546893" cy="15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422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1B2D-CA91-7B8A-E8A4-1EB444D7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Data Management Tool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D8B1-48B2-869A-901C-3568CD0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Python Utility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functions: </a:t>
            </a:r>
          </a:p>
          <a:p>
            <a:pPr lvl="1"/>
            <a:r>
              <a:rPr lang="en-US" dirty="0"/>
              <a:t>Control data downloaded flow</a:t>
            </a:r>
          </a:p>
          <a:p>
            <a:pPr lvl="1"/>
            <a:r>
              <a:rPr lang="en-US" dirty="0"/>
              <a:t>Implements Secure Copy Protocol (SCP)</a:t>
            </a:r>
          </a:p>
          <a:p>
            <a:pPr lvl="1"/>
            <a:r>
              <a:rPr lang="en-US" dirty="0"/>
              <a:t>Comprehensive Logging System</a:t>
            </a:r>
          </a:p>
          <a:p>
            <a:pPr lvl="1"/>
            <a:r>
              <a:rPr lang="en-US" dirty="0"/>
              <a:t>Manage the two-Tier System</a:t>
            </a:r>
          </a:p>
          <a:p>
            <a:endParaRPr lang="en-US" dirty="0"/>
          </a:p>
          <a:p>
            <a:r>
              <a:rPr lang="en-US" dirty="0"/>
              <a:t>Data Flow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computer lab&#10;&#10;Description automatically generated">
            <a:extLst>
              <a:ext uri="{FF2B5EF4-FFF2-40B4-BE49-F238E27FC236}">
                <a16:creationId xmlns:a16="http://schemas.microsoft.com/office/drawing/2014/main" id="{DD47EF7C-AE37-7516-B468-AD2CD4242C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34122" r="6725" b="31954"/>
          <a:stretch/>
        </p:blipFill>
        <p:spPr>
          <a:xfrm>
            <a:off x="1333171" y="4692661"/>
            <a:ext cx="7103327" cy="14831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9B7220-BAE0-1D31-FAE6-2BE11C59F43E}"/>
              </a:ext>
            </a:extLst>
          </p:cNvPr>
          <p:cNvGrpSpPr/>
          <p:nvPr/>
        </p:nvGrpSpPr>
        <p:grpSpPr>
          <a:xfrm>
            <a:off x="8802257" y="1069675"/>
            <a:ext cx="3287481" cy="1248402"/>
            <a:chOff x="5036292" y="4440822"/>
            <a:chExt cx="6480203" cy="17968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369DBB-24E8-1263-E56D-25CE72BC4148}"/>
                </a:ext>
              </a:extLst>
            </p:cNvPr>
            <p:cNvGrpSpPr/>
            <p:nvPr/>
          </p:nvGrpSpPr>
          <p:grpSpPr>
            <a:xfrm>
              <a:off x="5036292" y="4440822"/>
              <a:ext cx="6480203" cy="1796879"/>
              <a:chOff x="2688391" y="2190701"/>
              <a:chExt cx="6954789" cy="282835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800A8B-DE48-32D6-6065-DDF9B696B5C8}"/>
                  </a:ext>
                </a:extLst>
              </p:cNvPr>
              <p:cNvGrpSpPr/>
              <p:nvPr/>
            </p:nvGrpSpPr>
            <p:grpSpPr>
              <a:xfrm>
                <a:off x="7375514" y="2280479"/>
                <a:ext cx="2267666" cy="2731066"/>
                <a:chOff x="6144151" y="2280479"/>
                <a:chExt cx="2267666" cy="273106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1034DBB-1D30-CB4B-D3AD-D521958B8CDB}"/>
                    </a:ext>
                  </a:extLst>
                </p:cNvPr>
                <p:cNvGrpSpPr/>
                <p:nvPr/>
              </p:nvGrpSpPr>
              <p:grpSpPr>
                <a:xfrm>
                  <a:off x="6144151" y="2280479"/>
                  <a:ext cx="2267666" cy="2577487"/>
                  <a:chOff x="6144151" y="2280479"/>
                  <a:chExt cx="2267666" cy="2577487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534AB6B-A041-72FC-4CC5-9B744DB0A8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83758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Rectangle: Top Corners Rounded 88">
                    <a:extLst>
                      <a:ext uri="{FF2B5EF4-FFF2-40B4-BE49-F238E27FC236}">
                        <a16:creationId xmlns:a16="http://schemas.microsoft.com/office/drawing/2014/main" id="{2E060E54-1D49-B44F-8811-4A5FCDB250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4151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89">
                  <a:extLst>
                    <a:ext uri="{FF2B5EF4-FFF2-40B4-BE49-F238E27FC236}">
                      <a16:creationId xmlns:a16="http://schemas.microsoft.com/office/drawing/2014/main" id="{A97E2158-DF17-3913-17E6-C7E09A40252D}"/>
                    </a:ext>
                  </a:extLst>
                </p:cNvPr>
                <p:cNvSpPr/>
                <p:nvPr/>
              </p:nvSpPr>
              <p:spPr bwMode="auto">
                <a:xfrm>
                  <a:off x="6144151" y="4907152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AD2BED8-87DB-A3D2-E11E-3CD94A38C21C}"/>
                  </a:ext>
                </a:extLst>
              </p:cNvPr>
              <p:cNvGrpSpPr/>
              <p:nvPr/>
            </p:nvGrpSpPr>
            <p:grpSpPr>
              <a:xfrm>
                <a:off x="5032821" y="2280479"/>
                <a:ext cx="2267666" cy="2734451"/>
                <a:chOff x="3801458" y="2280479"/>
                <a:chExt cx="2267666" cy="273445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DB71695-A7C8-69F9-C107-45EDBB08B12B}"/>
                    </a:ext>
                  </a:extLst>
                </p:cNvPr>
                <p:cNvGrpSpPr/>
                <p:nvPr/>
              </p:nvGrpSpPr>
              <p:grpSpPr>
                <a:xfrm>
                  <a:off x="3801458" y="2280479"/>
                  <a:ext cx="2267666" cy="2577487"/>
                  <a:chOff x="3801458" y="2280479"/>
                  <a:chExt cx="2267666" cy="2577487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9DC0952-7AE2-F452-D4B1-B60336A3C5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41065" y="2806078"/>
                    <a:ext cx="2188450" cy="205188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tangle: Top Corners Rounded 83">
                    <a:extLst>
                      <a:ext uri="{FF2B5EF4-FFF2-40B4-BE49-F238E27FC236}">
                        <a16:creationId xmlns:a16="http://schemas.microsoft.com/office/drawing/2014/main" id="{012EB091-A9CC-8CC4-F3D0-E2407323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1458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84">
                  <a:extLst>
                    <a:ext uri="{FF2B5EF4-FFF2-40B4-BE49-F238E27FC236}">
                      <a16:creationId xmlns:a16="http://schemas.microsoft.com/office/drawing/2014/main" id="{446AA1E3-C26F-E9C3-A1A4-19924E20DF21}"/>
                    </a:ext>
                  </a:extLst>
                </p:cNvPr>
                <p:cNvSpPr/>
                <p:nvPr/>
              </p:nvSpPr>
              <p:spPr bwMode="auto">
                <a:xfrm>
                  <a:off x="3801458" y="4910537"/>
                  <a:ext cx="2267666" cy="104393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0F8C19-A4A9-1CD5-5B72-20FC0F0508AC}"/>
                  </a:ext>
                </a:extLst>
              </p:cNvPr>
              <p:cNvGrpSpPr/>
              <p:nvPr/>
            </p:nvGrpSpPr>
            <p:grpSpPr>
              <a:xfrm>
                <a:off x="2688391" y="2280479"/>
                <a:ext cx="2269403" cy="2738579"/>
                <a:chOff x="1457028" y="2280479"/>
                <a:chExt cx="2269403" cy="273857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576033F-B932-FCCA-4BFC-90F3BA039238}"/>
                    </a:ext>
                  </a:extLst>
                </p:cNvPr>
                <p:cNvGrpSpPr/>
                <p:nvPr/>
              </p:nvGrpSpPr>
              <p:grpSpPr>
                <a:xfrm>
                  <a:off x="1458765" y="2280479"/>
                  <a:ext cx="2267666" cy="2577487"/>
                  <a:chOff x="1458765" y="2280479"/>
                  <a:chExt cx="2267666" cy="257748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70BC375-8610-6E78-2B8B-4249D3300D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8372" y="2806078"/>
                    <a:ext cx="2188450" cy="20518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: Top Corners Rounded 77">
                    <a:extLst>
                      <a:ext uri="{FF2B5EF4-FFF2-40B4-BE49-F238E27FC236}">
                        <a16:creationId xmlns:a16="http://schemas.microsoft.com/office/drawing/2014/main" id="{3AAE798C-F34B-3A5D-8F70-CA6C43A6FD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765" y="2280479"/>
                    <a:ext cx="2267666" cy="468901"/>
                  </a:xfrm>
                  <a:prstGeom prst="round2Same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78">
                  <a:extLst>
                    <a:ext uri="{FF2B5EF4-FFF2-40B4-BE49-F238E27FC236}">
                      <a16:creationId xmlns:a16="http://schemas.microsoft.com/office/drawing/2014/main" id="{CC59075D-F17B-0972-9765-FDA01FFD0A8A}"/>
                    </a:ext>
                  </a:extLst>
                </p:cNvPr>
                <p:cNvSpPr/>
                <p:nvPr/>
              </p:nvSpPr>
              <p:spPr bwMode="auto">
                <a:xfrm>
                  <a:off x="1457028" y="4914665"/>
                  <a:ext cx="2267666" cy="10439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74B7E5-A19E-5C30-D41D-AF14B53051D0}"/>
                  </a:ext>
                </a:extLst>
              </p:cNvPr>
              <p:cNvSpPr txBox="1"/>
              <p:nvPr/>
            </p:nvSpPr>
            <p:spPr>
              <a:xfrm>
                <a:off x="2796210" y="3082237"/>
                <a:ext cx="2055501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C3D56-1D93-DC43-5F11-0EB2A392EED4}"/>
                  </a:ext>
                </a:extLst>
              </p:cNvPr>
              <p:cNvSpPr txBox="1"/>
              <p:nvPr/>
            </p:nvSpPr>
            <p:spPr>
              <a:xfrm>
                <a:off x="2728000" y="2190701"/>
                <a:ext cx="2188449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SDMT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7341D-3CAE-B7B5-E124-8F1E8E551653}"/>
                  </a:ext>
                </a:extLst>
              </p:cNvPr>
              <p:cNvSpPr txBox="1"/>
              <p:nvPr/>
            </p:nvSpPr>
            <p:spPr>
              <a:xfrm>
                <a:off x="5152126" y="3082236"/>
                <a:ext cx="2029053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4C2DDE-4980-7F4B-15A9-31DCDCEBA7C7}"/>
                  </a:ext>
                </a:extLst>
              </p:cNvPr>
              <p:cNvSpPr txBox="1"/>
              <p:nvPr/>
            </p:nvSpPr>
            <p:spPr>
              <a:xfrm>
                <a:off x="5652970" y="2190703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CIP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BA4585-5C62-4D85-3C1B-8A62BE3D2C1D}"/>
                  </a:ext>
                </a:extLst>
              </p:cNvPr>
              <p:cNvSpPr txBox="1"/>
              <p:nvPr/>
            </p:nvSpPr>
            <p:spPr>
              <a:xfrm>
                <a:off x="7415122" y="3082236"/>
                <a:ext cx="2188448" cy="58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209AC-EB2C-6CF7-8D18-FD496F02AFC8}"/>
                  </a:ext>
                </a:extLst>
              </p:cNvPr>
              <p:cNvSpPr txBox="1"/>
              <p:nvPr/>
            </p:nvSpPr>
            <p:spPr>
              <a:xfrm>
                <a:off x="7991502" y="2190701"/>
                <a:ext cx="1028553" cy="62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QTL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Picture 2" descr="Data management - Free ui icons">
              <a:extLst>
                <a:ext uri="{FF2B5EF4-FFF2-40B4-BE49-F238E27FC236}">
                  <a16:creationId xmlns:a16="http://schemas.microsoft.com/office/drawing/2014/main" id="{62B25F71-7F00-2886-44A6-C4FFD0D0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956" y="4931681"/>
              <a:ext cx="1441602" cy="12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Free Analysis SVG, PNG Icon, Symbol. Download Image.">
              <a:extLst>
                <a:ext uri="{FF2B5EF4-FFF2-40B4-BE49-F238E27FC236}">
                  <a16:creationId xmlns:a16="http://schemas.microsoft.com/office/drawing/2014/main" id="{2F2721AE-F10D-679D-15BE-78C1C0ED8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087" y="4907502"/>
              <a:ext cx="1502231" cy="122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Gene - Free healthcare and medical icons">
              <a:extLst>
                <a:ext uri="{FF2B5EF4-FFF2-40B4-BE49-F238E27FC236}">
                  <a16:creationId xmlns:a16="http://schemas.microsoft.com/office/drawing/2014/main" id="{798B202C-D306-0AE6-CF20-0CCFB26D1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261" y="4867508"/>
              <a:ext cx="1546892" cy="118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122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5996</TotalTime>
  <Words>1381</Words>
  <Application>Microsoft Macintosh PowerPoint</Application>
  <PresentationFormat>Widescreen</PresentationFormat>
  <Paragraphs>231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End-Project presentation -Multi- Omics 4</vt:lpstr>
      <vt:lpstr>Introdaction</vt:lpstr>
      <vt:lpstr>Block diagram</vt:lpstr>
      <vt:lpstr>Motivation</vt:lpstr>
      <vt:lpstr>Project Objectives</vt:lpstr>
      <vt:lpstr>Multiserv - Challenges</vt:lpstr>
      <vt:lpstr>Multiserv - Results</vt:lpstr>
      <vt:lpstr>Implamentation and Results </vt:lpstr>
      <vt:lpstr>Smart Data Management Tool</vt:lpstr>
      <vt:lpstr>System HW description </vt:lpstr>
      <vt:lpstr>SDMT - Tasks Comparison</vt:lpstr>
      <vt:lpstr>Image Processing - QuPath</vt:lpstr>
      <vt:lpstr>Image Processing - Wrapper</vt:lpstr>
      <vt:lpstr>Image Processing - Optimization</vt:lpstr>
      <vt:lpstr>Modernizing Genetic Analysis</vt:lpstr>
      <vt:lpstr>Modernizing QTL - Results</vt:lpstr>
      <vt:lpstr>Conclusions and further work</vt:lpstr>
      <vt:lpstr>PowerPoint Presentation</vt:lpstr>
      <vt:lpstr>Further work </vt:lpstr>
      <vt:lpstr>Mischief (barely) managed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Dor Fried</cp:lastModifiedBy>
  <cp:revision>6</cp:revision>
  <dcterms:created xsi:type="dcterms:W3CDTF">2021-12-15T06:30:50Z</dcterms:created>
  <dcterms:modified xsi:type="dcterms:W3CDTF">2024-10-19T07:08:02Z</dcterms:modified>
</cp:coreProperties>
</file>