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263" r:id="rId3"/>
    <p:sldId id="287" r:id="rId4"/>
    <p:sldId id="274" r:id="rId5"/>
    <p:sldId id="310" r:id="rId6"/>
    <p:sldId id="311" r:id="rId7"/>
    <p:sldId id="288" r:id="rId8"/>
    <p:sldId id="289" r:id="rId9"/>
    <p:sldId id="290" r:id="rId10"/>
    <p:sldId id="292" r:id="rId11"/>
    <p:sldId id="294" r:id="rId12"/>
    <p:sldId id="297" r:id="rId13"/>
    <p:sldId id="299" r:id="rId14"/>
    <p:sldId id="300" r:id="rId15"/>
    <p:sldId id="301" r:id="rId16"/>
    <p:sldId id="302" r:id="rId17"/>
    <p:sldId id="304" r:id="rId18"/>
    <p:sldId id="306" r:id="rId19"/>
    <p:sldId id="307" r:id="rId20"/>
    <p:sldId id="305" r:id="rId21"/>
    <p:sldId id="308" r:id="rId22"/>
    <p:sldId id="309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84F6-0ECC-BC4F-9299-1FAA1779B1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CC800-9AFC-3447-B19D-BCA6DC255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8dee1d198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8dee1d198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32D12208-641C-674F-D02C-E4002628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3e8ff0d26_0_50:notes">
            <a:extLst>
              <a:ext uri="{FF2B5EF4-FFF2-40B4-BE49-F238E27FC236}">
                <a16:creationId xmlns:a16="http://schemas.microsoft.com/office/drawing/2014/main" id="{BAE71E71-879A-75A3-016B-B9AD943C83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3e8ff0d26_0_50:notes">
            <a:extLst>
              <a:ext uri="{FF2B5EF4-FFF2-40B4-BE49-F238E27FC236}">
                <a16:creationId xmlns:a16="http://schemas.microsoft.com/office/drawing/2014/main" id="{BB1BF96A-ABC8-35BC-B5C3-F076EC721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62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3e8ff0d2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33e8ff0d2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1CADEB6A-AA40-B04B-FDBD-B671FFFF0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3e8ff0d26_0_312:notes">
            <a:extLst>
              <a:ext uri="{FF2B5EF4-FFF2-40B4-BE49-F238E27FC236}">
                <a16:creationId xmlns:a16="http://schemas.microsoft.com/office/drawing/2014/main" id="{B0DD6F93-B018-4FC2-8C0E-D4555689D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33e8ff0d26_0_312:notes">
            <a:extLst>
              <a:ext uri="{FF2B5EF4-FFF2-40B4-BE49-F238E27FC236}">
                <a16:creationId xmlns:a16="http://schemas.microsoft.com/office/drawing/2014/main" id="{54F96414-3AD0-EB97-C1C1-47FDFA6F2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180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>
          <a:extLst>
            <a:ext uri="{FF2B5EF4-FFF2-40B4-BE49-F238E27FC236}">
              <a16:creationId xmlns:a16="http://schemas.microsoft.com/office/drawing/2014/main" id="{5559790F-0415-A184-C3F8-DC107C59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3e8ff0d26_0_312:notes">
            <a:extLst>
              <a:ext uri="{FF2B5EF4-FFF2-40B4-BE49-F238E27FC236}">
                <a16:creationId xmlns:a16="http://schemas.microsoft.com/office/drawing/2014/main" id="{73BF33E9-0152-62F7-83C5-52A997F52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33e8ff0d26_0_312:notes">
            <a:extLst>
              <a:ext uri="{FF2B5EF4-FFF2-40B4-BE49-F238E27FC236}">
                <a16:creationId xmlns:a16="http://schemas.microsoft.com/office/drawing/2014/main" id="{9827B4A9-23BE-59E9-A599-33AD1FE01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32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751E747B-2614-A000-B0D4-2EB94A793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3e8ff0d26_0_50:notes">
            <a:extLst>
              <a:ext uri="{FF2B5EF4-FFF2-40B4-BE49-F238E27FC236}">
                <a16:creationId xmlns:a16="http://schemas.microsoft.com/office/drawing/2014/main" id="{0DF5D8B9-A3B2-155A-15EB-E69978DEE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3e8ff0d26_0_50:notes">
            <a:extLst>
              <a:ext uri="{FF2B5EF4-FFF2-40B4-BE49-F238E27FC236}">
                <a16:creationId xmlns:a16="http://schemas.microsoft.com/office/drawing/2014/main" id="{FF0FD158-0036-2958-118A-CAAF32CAC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655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03AA6C2B-45DE-7BC3-8B0B-513AA5A55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A40D9835-8BE2-43B4-28B9-FA03CC1A9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07B63B17-9FFD-AB72-D2F4-1BC8AC5F4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89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05173C4D-96F8-AE1E-BE44-4DC97D83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41BF0AC7-89C1-DD26-A60B-937FDBB146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AEC668B6-8A8D-49B3-4877-DF985191C0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4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45DCF0E4-BB2D-607A-65BA-6B567BD4E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3e8ff0d26_0_50:notes">
            <a:extLst>
              <a:ext uri="{FF2B5EF4-FFF2-40B4-BE49-F238E27FC236}">
                <a16:creationId xmlns:a16="http://schemas.microsoft.com/office/drawing/2014/main" id="{250C186E-62E6-673F-8110-C63181B783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3e8ff0d26_0_50:notes">
            <a:extLst>
              <a:ext uri="{FF2B5EF4-FFF2-40B4-BE49-F238E27FC236}">
                <a16:creationId xmlns:a16="http://schemas.microsoft.com/office/drawing/2014/main" id="{1F72E6B6-C245-7DFB-47A0-B96747CCE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1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7D9C005D-A008-39AC-0DD6-A9E2DAB3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4776D965-E958-B2EA-7351-45B3D631A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8C49D52E-5D80-FAE5-A141-FFBF7EEBF4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35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A9F95D36-5941-E47A-7544-D08C97CB0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9F923616-1B16-5641-6721-59A7EF40B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28C8DB89-A20D-D537-827B-05D59F232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36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3e8ff0d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3e8ff0d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57571355-171A-B646-A76D-AB8D8F74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3e8ff0d26_0_50:notes">
            <a:extLst>
              <a:ext uri="{FF2B5EF4-FFF2-40B4-BE49-F238E27FC236}">
                <a16:creationId xmlns:a16="http://schemas.microsoft.com/office/drawing/2014/main" id="{6A70F3F2-FD12-3A4E-F653-2CDD703A6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3e8ff0d26_0_50:notes">
            <a:extLst>
              <a:ext uri="{FF2B5EF4-FFF2-40B4-BE49-F238E27FC236}">
                <a16:creationId xmlns:a16="http://schemas.microsoft.com/office/drawing/2014/main" id="{6D7465E4-F813-3573-BAEE-168FC34970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693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5436A222-014E-B1BB-42E1-CA4A88A28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3E289EF0-1709-3CDB-C4F1-79A384993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4C75668C-D59E-F46A-B7F2-BF00C5646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05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1A3F8A86-3514-838C-E07D-775CF7DC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3e8ff0d26_0_153:notes">
            <a:extLst>
              <a:ext uri="{FF2B5EF4-FFF2-40B4-BE49-F238E27FC236}">
                <a16:creationId xmlns:a16="http://schemas.microsoft.com/office/drawing/2014/main" id="{A1E3804A-F8FE-0C1D-0167-33E2DEEC99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3e8ff0d26_0_153:notes">
            <a:extLst>
              <a:ext uri="{FF2B5EF4-FFF2-40B4-BE49-F238E27FC236}">
                <a16:creationId xmlns:a16="http://schemas.microsoft.com/office/drawing/2014/main" id="{B0979B06-EED5-C459-648B-08D52F359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850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25514d5365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25514d5365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3e8ff0d2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33e8ff0d2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33e8ff0d26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33e8ff0d26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33e8ff0d26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33e8ff0d26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194570D1-863F-CF7D-804B-D6E5A3C9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3e8ff0d26_0_50:notes">
            <a:extLst>
              <a:ext uri="{FF2B5EF4-FFF2-40B4-BE49-F238E27FC236}">
                <a16:creationId xmlns:a16="http://schemas.microsoft.com/office/drawing/2014/main" id="{EFF21323-2ECF-6C77-A47B-93ECE62F0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3e8ff0d26_0_50:notes">
            <a:extLst>
              <a:ext uri="{FF2B5EF4-FFF2-40B4-BE49-F238E27FC236}">
                <a16:creationId xmlns:a16="http://schemas.microsoft.com/office/drawing/2014/main" id="{664D21F2-19AE-0B3E-0E4B-917298D2F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30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659CFFC6-08B7-A029-1462-6C1F83F6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C57D991A-F79D-EE45-15CA-40EF2D3E03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4096EB57-2FB6-0E5A-36DC-3E608504C3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341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8483AAB5-5BF5-27D9-1273-2734C5BEA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a163060e_0_135:notes">
            <a:extLst>
              <a:ext uri="{FF2B5EF4-FFF2-40B4-BE49-F238E27FC236}">
                <a16:creationId xmlns:a16="http://schemas.microsoft.com/office/drawing/2014/main" id="{D1199A12-46DA-49A1-D335-7C72D43E6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a163060e_0_135:notes">
            <a:extLst>
              <a:ext uri="{FF2B5EF4-FFF2-40B4-BE49-F238E27FC236}">
                <a16:creationId xmlns:a16="http://schemas.microsoft.com/office/drawing/2014/main" id="{928CE8EE-F15E-9006-D1E1-18EF9BBD0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1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AA55-F856-09C3-D78E-C6D68A539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194E6-9C1E-09E8-2740-856CE301B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1856-7368-1CE9-BA8D-6D322583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B1F4-F5D0-2642-6400-7CA1636E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FB91-93BB-E2FE-57EA-3A0F6042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D27F-A6C6-7D61-3F98-3438E9DE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45248-5920-6533-8FAE-594515B2E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B4A0-FBAD-A75D-97BE-38719F38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DFC99-3915-8B50-ADB6-65105834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DA648-7095-6451-C658-84EBA54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F1263-99A9-BDBE-D02D-F3D943ECE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AD75D-F14E-D2FD-1E45-7EDBAD87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D6F9-DBBF-4BC1-CDCD-2F8423AE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CF71-0395-968D-B15D-EAE6918C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6C06-06C4-4EB1-BE60-DFA02D0F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3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Section Title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60427" y="2075300"/>
            <a:ext cx="10578800" cy="26404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45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39720" y="4498757"/>
            <a:ext cx="6096800" cy="42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ogle Sans"/>
              <a:buNone/>
              <a:defRPr sz="2533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42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62">
          <p15:clr>
            <a:srgbClr val="E46962"/>
          </p15:clr>
        </p15:guide>
        <p15:guide id="2" pos="248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81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 hasCustomPrompt="1"/>
          </p:nvPr>
        </p:nvSpPr>
        <p:spPr>
          <a:xfrm>
            <a:off x="2893367" y="2453700"/>
            <a:ext cx="6405200" cy="19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None/>
              <a:defRPr sz="12000">
                <a:solidFill>
                  <a:srgbClr val="2021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60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 idx="2"/>
          </p:nvPr>
        </p:nvSpPr>
        <p:spPr>
          <a:xfrm>
            <a:off x="1383000" y="1676300"/>
            <a:ext cx="9426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 b="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 idx="3"/>
          </p:nvPr>
        </p:nvSpPr>
        <p:spPr>
          <a:xfrm>
            <a:off x="1383000" y="4403300"/>
            <a:ext cx="9426000" cy="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 b="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301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376E-0751-6E03-2623-E6B56110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84D7-4731-81A6-9C28-DFA48F78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F15D-A6E6-FF98-E24C-54DF0158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5F44-939A-0521-5999-17FCF87A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070FB-0CF5-B501-B613-EC13C1BE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9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4630-449F-1011-7FB8-CB5E6BF2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1A84-BE4D-FE43-BBAB-53A821B5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AEE5E-32CE-4CBA-FA1A-9695D3A4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AFA9-A0DD-8F1D-CC9C-8F13BA0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34DF-A905-126A-F766-C65AAD8F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A17F-6A62-DCCB-B615-7F7126A2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B814-EC3A-97B3-FFA7-A8C743E82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C0E3C-0066-769F-4763-643EF75EE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5287-E61C-32DC-6C4B-0E78FEB0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01F7-1D98-E03B-16EA-2C99355D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CCBF5-F4FD-C2E9-E1A3-CE8C6A14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A8AD0-5C59-D9A3-6CC3-E30D6C92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EDFD-9105-6CD4-3C36-0151997E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8CF98-26B5-5737-32A0-A0FD1F45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56D7A-7075-6152-C71F-D6D645554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017-2437-587B-EA5B-09766C38C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8E76-08D6-F52E-2057-FF8C9B05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990A7-66AC-2CC2-404A-884D35A8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44EBF-8B5A-9E99-595F-691FCA59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6F8A-B010-1CF4-8E49-9C75582F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FFC51-36AB-9D14-B2A6-8170A6E2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35CC5-EDAA-91D5-32BC-D9F79149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853D7-D406-2D0A-FFF6-E6BEFBB2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2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7CFFF-3D9D-8C98-FBDD-72FC6978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41E97-A32A-B1C7-011B-20969261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7C9B-B97C-3DCC-7EFF-B3D263CB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1A58-122D-F509-F1E9-415C6CC4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4DD8-44B0-2016-8BC2-F294431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755B-0CE5-FA20-3914-5EAF8B134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BE40D-576D-EE0E-CEB8-F00E1F6D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0CD20-8D86-5169-E0D9-69E26D46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DE789-79BE-7E8F-916F-5D4AF1F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C67A-6DAE-2194-9369-600BC14C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8C43-D87C-E6CD-D620-33D93694C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A3EEC-5681-2CAF-D3C2-9B5C851C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98C9B-9328-DA9F-C729-09FA12B7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63913-F5F9-2D11-A264-C770FA46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0C9DD-C901-1166-3A84-F1B8097B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6FABC-92F3-4893-2D35-F3501E6C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3C86-9A4E-CF38-8D9B-2031E367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C235-400D-C8BE-8972-CA750707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2301E-8915-DB45-BFD6-ED4D1099480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9E6B-7C8A-063C-E3BA-62937FA97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CE70-6E9B-B18F-9253-494F6CBC9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19D87-89D6-1547-A46D-104295E8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>
            <a:spLocks noGrp="1"/>
          </p:cNvSpPr>
          <p:nvPr>
            <p:ph type="title"/>
          </p:nvPr>
        </p:nvSpPr>
        <p:spPr>
          <a:xfrm>
            <a:off x="939733" y="1688033"/>
            <a:ext cx="7407200" cy="2048000"/>
          </a:xfrm>
          <a:prstGeom prst="rect">
            <a:avLst/>
          </a:prstGeom>
        </p:spPr>
        <p:txBody>
          <a:bodyPr spcFirstLastPara="1" vert="horz" wrap="square" lIns="0" tIns="0" rIns="0" bIns="121900" rtlCol="0" anchor="t" anchorCtr="0">
            <a:normAutofit fontScale="90000"/>
          </a:bodyPr>
          <a:lstStyle/>
          <a:p>
            <a:r>
              <a:rPr lang="en-US" sz="6103" dirty="0">
                <a:latin typeface="Google Sans Medium"/>
                <a:ea typeface="Google Sans Medium"/>
                <a:cs typeface="Google Sans Medium"/>
                <a:sym typeface="Google Sans Medium"/>
              </a:rPr>
              <a:t>Zero Trust Architectures at Scale</a:t>
            </a:r>
            <a:br>
              <a:rPr lang="en-US" sz="6103" dirty="0">
                <a:latin typeface="Google Sans Medium"/>
                <a:ea typeface="Google Sans Medium"/>
                <a:cs typeface="Google Sans Medium"/>
                <a:sym typeface="Google Sans Medium"/>
              </a:rPr>
            </a:br>
            <a:endParaRPr lang="en-US" sz="607" dirty="0"/>
          </a:p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ct val="57894"/>
            </a:pPr>
            <a:r>
              <a:rPr lang="en-US" sz="2533" dirty="0"/>
              <a:t>Implementing Identity-Aware Proxies and Beyond on GCP</a:t>
            </a:r>
            <a:br>
              <a:rPr lang="en-US" sz="2533" dirty="0"/>
            </a:br>
            <a:endParaRPr dirty="0"/>
          </a:p>
        </p:txBody>
      </p:sp>
      <p:sp>
        <p:nvSpPr>
          <p:cNvPr id="162" name="Google Shape;162;p42"/>
          <p:cNvSpPr txBox="1">
            <a:spLocks noGrp="1"/>
          </p:cNvSpPr>
          <p:nvPr>
            <p:ph type="subTitle" idx="1"/>
          </p:nvPr>
        </p:nvSpPr>
        <p:spPr>
          <a:xfrm>
            <a:off x="1385303" y="823432"/>
            <a:ext cx="2918800" cy="4240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 marL="0" indent="0">
              <a:spcAft>
                <a:spcPts val="1600"/>
              </a:spcAft>
            </a:pPr>
            <a:r>
              <a:rPr lang="en" sz="1200">
                <a:solidFill>
                  <a:srgbClr val="1E1E1E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Cloud Chennai</a:t>
            </a:r>
            <a:endParaRPr sz="1200">
              <a:solidFill>
                <a:srgbClr val="1E1E1E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>
          <a:extLst>
            <a:ext uri="{FF2B5EF4-FFF2-40B4-BE49-F238E27FC236}">
              <a16:creationId xmlns:a16="http://schemas.microsoft.com/office/drawing/2014/main" id="{1F585A9A-2827-EA65-9090-30B93BF5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>
            <a:extLst>
              <a:ext uri="{FF2B5EF4-FFF2-40B4-BE49-F238E27FC236}">
                <a16:creationId xmlns:a16="http://schemas.microsoft.com/office/drawing/2014/main" id="{202A4F43-93F3-BB23-B3C8-14F0E56ACBC0}"/>
              </a:ext>
            </a:extLst>
          </p:cNvPr>
          <p:cNvSpPr/>
          <p:nvPr/>
        </p:nvSpPr>
        <p:spPr>
          <a:xfrm>
            <a:off x="697633" y="649317"/>
            <a:ext cx="2442384" cy="729072"/>
          </a:xfrm>
          <a:prstGeom prst="flowChartTerminator">
            <a:avLst/>
          </a:prstGeom>
          <a:solidFill>
            <a:srgbClr val="A4C2F4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Chapter Three</a:t>
            </a:r>
            <a:endParaRPr sz="2133" dirty="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4" name="Google Shape;234;p48">
            <a:extLst>
              <a:ext uri="{FF2B5EF4-FFF2-40B4-BE49-F238E27FC236}">
                <a16:creationId xmlns:a16="http://schemas.microsoft.com/office/drawing/2014/main" id="{B994F269-8A96-5472-24C8-839037CD0E16}"/>
              </a:ext>
            </a:extLst>
          </p:cNvPr>
          <p:cNvSpPr txBox="1"/>
          <p:nvPr/>
        </p:nvSpPr>
        <p:spPr>
          <a:xfrm>
            <a:off x="638910" y="1595934"/>
            <a:ext cx="9209600" cy="6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600" b="1" dirty="0"/>
              <a:t>Core Implementation on GCP</a:t>
            </a:r>
          </a:p>
          <a:p>
            <a:endParaRPr lang="en-US" sz="9600" b="1" dirty="0"/>
          </a:p>
        </p:txBody>
      </p:sp>
      <p:pic>
        <p:nvPicPr>
          <p:cNvPr id="235" name="Google Shape;235;p48">
            <a:extLst>
              <a:ext uri="{FF2B5EF4-FFF2-40B4-BE49-F238E27FC236}">
                <a16:creationId xmlns:a16="http://schemas.microsoft.com/office/drawing/2014/main" id="{BA5ECDA5-DEDF-A332-26E3-E69A8BF623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434" y="4182467"/>
            <a:ext cx="2157201" cy="196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614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 txBox="1"/>
          <p:nvPr/>
        </p:nvSpPr>
        <p:spPr>
          <a:xfrm>
            <a:off x="794972" y="1751520"/>
            <a:ext cx="559571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None/>
            </a:pPr>
            <a:r>
              <a:rPr lang="en-US" dirty="0"/>
              <a:t>A reverse proxy that enforces identity and access context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Features: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Integrates with OAuth2, Google Groups, IAM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VPN needed; fine-grained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every access attempt (Cloud Audit Logs)</a:t>
            </a:r>
          </a:p>
        </p:txBody>
      </p:sp>
      <p:sp>
        <p:nvSpPr>
          <p:cNvPr id="426" name="Google Shape;426;p73"/>
          <p:cNvSpPr txBox="1"/>
          <p:nvPr/>
        </p:nvSpPr>
        <p:spPr>
          <a:xfrm>
            <a:off x="6798000" y="3899201"/>
            <a:ext cx="4474800" cy="20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None/>
            </a:pPr>
            <a:r>
              <a:rPr lang="en-US" b="1" dirty="0"/>
              <a:t>Use Cases:</a:t>
            </a:r>
          </a:p>
          <a:p>
            <a:pPr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 web apps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Admin dashboards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Securing GKE and Cloud Run</a:t>
            </a:r>
          </a:p>
          <a:p>
            <a:endParaRPr sz="24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7" name="Google Shape;427;p73"/>
          <p:cNvSpPr txBox="1"/>
          <p:nvPr/>
        </p:nvSpPr>
        <p:spPr>
          <a:xfrm>
            <a:off x="697633" y="453234"/>
            <a:ext cx="10652672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Identity-Aware Proxy (IAP)</a:t>
            </a:r>
          </a:p>
        </p:txBody>
      </p:sp>
      <p:grpSp>
        <p:nvGrpSpPr>
          <p:cNvPr id="428" name="Google Shape;428;p73"/>
          <p:cNvGrpSpPr/>
          <p:nvPr/>
        </p:nvGrpSpPr>
        <p:grpSpPr>
          <a:xfrm>
            <a:off x="6798017" y="2037386"/>
            <a:ext cx="923356" cy="1210948"/>
            <a:chOff x="3995425" y="600946"/>
            <a:chExt cx="990725" cy="1299300"/>
          </a:xfrm>
        </p:grpSpPr>
        <p:cxnSp>
          <p:nvCxnSpPr>
            <p:cNvPr id="429" name="Google Shape;429;p73"/>
            <p:cNvCxnSpPr/>
            <p:nvPr/>
          </p:nvCxnSpPr>
          <p:spPr>
            <a:xfrm flipH="1">
              <a:off x="4214829" y="600946"/>
              <a:ext cx="170400" cy="129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73"/>
            <p:cNvCxnSpPr/>
            <p:nvPr/>
          </p:nvCxnSpPr>
          <p:spPr>
            <a:xfrm flipH="1">
              <a:off x="4588404" y="600946"/>
              <a:ext cx="170400" cy="129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73"/>
            <p:cNvCxnSpPr/>
            <p:nvPr/>
          </p:nvCxnSpPr>
          <p:spPr>
            <a:xfrm>
              <a:off x="4044150" y="1031350"/>
              <a:ext cx="94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73"/>
            <p:cNvCxnSpPr/>
            <p:nvPr/>
          </p:nvCxnSpPr>
          <p:spPr>
            <a:xfrm>
              <a:off x="3995425" y="1469875"/>
              <a:ext cx="94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3" name="Google Shape;433;p73"/>
          <p:cNvGrpSpPr/>
          <p:nvPr/>
        </p:nvGrpSpPr>
        <p:grpSpPr>
          <a:xfrm>
            <a:off x="4040433" y="4652563"/>
            <a:ext cx="1210800" cy="1210800"/>
            <a:chOff x="6173275" y="1708797"/>
            <a:chExt cx="908100" cy="908100"/>
          </a:xfrm>
        </p:grpSpPr>
        <p:cxnSp>
          <p:nvCxnSpPr>
            <p:cNvPr id="434" name="Google Shape;434;p73"/>
            <p:cNvCxnSpPr/>
            <p:nvPr/>
          </p:nvCxnSpPr>
          <p:spPr>
            <a:xfrm>
              <a:off x="6173275" y="2162847"/>
              <a:ext cx="908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73"/>
            <p:cNvCxnSpPr/>
            <p:nvPr/>
          </p:nvCxnSpPr>
          <p:spPr>
            <a:xfrm>
              <a:off x="6627325" y="1708797"/>
              <a:ext cx="0" cy="908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73"/>
            <p:cNvCxnSpPr/>
            <p:nvPr/>
          </p:nvCxnSpPr>
          <p:spPr>
            <a:xfrm rot="2700000">
              <a:off x="6173301" y="2162785"/>
              <a:ext cx="90792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73"/>
            <p:cNvCxnSpPr/>
            <p:nvPr/>
          </p:nvCxnSpPr>
          <p:spPr>
            <a:xfrm>
              <a:off x="6627387" y="1708822"/>
              <a:ext cx="0" cy="90792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38" name="Google Shape;4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33" y="4310570"/>
            <a:ext cx="2993387" cy="18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734" y="1695470"/>
            <a:ext cx="2083525" cy="189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750FA894-2C22-5B23-320D-0BB11BCA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>
            <a:extLst>
              <a:ext uri="{FF2B5EF4-FFF2-40B4-BE49-F238E27FC236}">
                <a16:creationId xmlns:a16="http://schemas.microsoft.com/office/drawing/2014/main" id="{D84DB733-0A2D-0314-873B-F9F8F3EF8327}"/>
              </a:ext>
            </a:extLst>
          </p:cNvPr>
          <p:cNvSpPr txBox="1"/>
          <p:nvPr/>
        </p:nvSpPr>
        <p:spPr>
          <a:xfrm>
            <a:off x="794972" y="1751520"/>
            <a:ext cx="5595716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dirty="0"/>
              <a:t>Mitigate data exfiltration from GCP services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How it works: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service perimeters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Restrict data movement across projects or networks</a:t>
            </a:r>
          </a:p>
        </p:txBody>
      </p:sp>
      <p:sp>
        <p:nvSpPr>
          <p:cNvPr id="426" name="Google Shape;426;p73">
            <a:extLst>
              <a:ext uri="{FF2B5EF4-FFF2-40B4-BE49-F238E27FC236}">
                <a16:creationId xmlns:a16="http://schemas.microsoft.com/office/drawing/2014/main" id="{FF41AB95-CBF1-25D4-683F-BF7F4A67B908}"/>
              </a:ext>
            </a:extLst>
          </p:cNvPr>
          <p:cNvSpPr txBox="1"/>
          <p:nvPr/>
        </p:nvSpPr>
        <p:spPr>
          <a:xfrm>
            <a:off x="6798000" y="3899201"/>
            <a:ext cx="44748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None/>
            </a:pPr>
            <a:r>
              <a:rPr lang="en-US" b="1" dirty="0"/>
              <a:t>Use Cases: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Restrict access to </a:t>
            </a:r>
            <a:r>
              <a:rPr lang="en-US" dirty="0" err="1"/>
              <a:t>BigQuery</a:t>
            </a:r>
            <a:r>
              <a:rPr lang="en-US" dirty="0"/>
              <a:t> or GCS only from managed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Protect sensitive datasets from access via stolen credentials</a:t>
            </a:r>
          </a:p>
          <a:p>
            <a:endParaRPr sz="24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7" name="Google Shape;427;p73">
            <a:extLst>
              <a:ext uri="{FF2B5EF4-FFF2-40B4-BE49-F238E27FC236}">
                <a16:creationId xmlns:a16="http://schemas.microsoft.com/office/drawing/2014/main" id="{D6859E3C-3214-B0F4-8E63-FDFF20B38093}"/>
              </a:ext>
            </a:extLst>
          </p:cNvPr>
          <p:cNvSpPr txBox="1"/>
          <p:nvPr/>
        </p:nvSpPr>
        <p:spPr>
          <a:xfrm>
            <a:off x="697633" y="453234"/>
            <a:ext cx="10652672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VPC Service Controls</a:t>
            </a:r>
          </a:p>
        </p:txBody>
      </p:sp>
      <p:grpSp>
        <p:nvGrpSpPr>
          <p:cNvPr id="428" name="Google Shape;428;p73">
            <a:extLst>
              <a:ext uri="{FF2B5EF4-FFF2-40B4-BE49-F238E27FC236}">
                <a16:creationId xmlns:a16="http://schemas.microsoft.com/office/drawing/2014/main" id="{89EB77AD-6183-02A8-5ADE-DAD96248C982}"/>
              </a:ext>
            </a:extLst>
          </p:cNvPr>
          <p:cNvGrpSpPr/>
          <p:nvPr/>
        </p:nvGrpSpPr>
        <p:grpSpPr>
          <a:xfrm>
            <a:off x="6798017" y="2037386"/>
            <a:ext cx="923356" cy="1210948"/>
            <a:chOff x="3995425" y="600946"/>
            <a:chExt cx="990725" cy="1299300"/>
          </a:xfrm>
        </p:grpSpPr>
        <p:cxnSp>
          <p:nvCxnSpPr>
            <p:cNvPr id="429" name="Google Shape;429;p73">
              <a:extLst>
                <a:ext uri="{FF2B5EF4-FFF2-40B4-BE49-F238E27FC236}">
                  <a16:creationId xmlns:a16="http://schemas.microsoft.com/office/drawing/2014/main" id="{6C9F85CA-A8F5-4631-ED41-9359253E35FA}"/>
                </a:ext>
              </a:extLst>
            </p:cNvPr>
            <p:cNvCxnSpPr/>
            <p:nvPr/>
          </p:nvCxnSpPr>
          <p:spPr>
            <a:xfrm flipH="1">
              <a:off x="4214829" y="600946"/>
              <a:ext cx="170400" cy="129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73">
              <a:extLst>
                <a:ext uri="{FF2B5EF4-FFF2-40B4-BE49-F238E27FC236}">
                  <a16:creationId xmlns:a16="http://schemas.microsoft.com/office/drawing/2014/main" id="{C35EE55B-7A61-F0C6-FF5F-FAD0F21FEC33}"/>
                </a:ext>
              </a:extLst>
            </p:cNvPr>
            <p:cNvCxnSpPr/>
            <p:nvPr/>
          </p:nvCxnSpPr>
          <p:spPr>
            <a:xfrm flipH="1">
              <a:off x="4588404" y="600946"/>
              <a:ext cx="170400" cy="129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73">
              <a:extLst>
                <a:ext uri="{FF2B5EF4-FFF2-40B4-BE49-F238E27FC236}">
                  <a16:creationId xmlns:a16="http://schemas.microsoft.com/office/drawing/2014/main" id="{099D02C6-7DF1-597C-E3CB-77CA9AA4AD72}"/>
                </a:ext>
              </a:extLst>
            </p:cNvPr>
            <p:cNvCxnSpPr/>
            <p:nvPr/>
          </p:nvCxnSpPr>
          <p:spPr>
            <a:xfrm>
              <a:off x="4044150" y="1031350"/>
              <a:ext cx="94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73">
              <a:extLst>
                <a:ext uri="{FF2B5EF4-FFF2-40B4-BE49-F238E27FC236}">
                  <a16:creationId xmlns:a16="http://schemas.microsoft.com/office/drawing/2014/main" id="{07D7608B-9CED-AF9C-9EDF-BD5BC91A46D7}"/>
                </a:ext>
              </a:extLst>
            </p:cNvPr>
            <p:cNvCxnSpPr/>
            <p:nvPr/>
          </p:nvCxnSpPr>
          <p:spPr>
            <a:xfrm>
              <a:off x="3995425" y="1469875"/>
              <a:ext cx="94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3" name="Google Shape;433;p73">
            <a:extLst>
              <a:ext uri="{FF2B5EF4-FFF2-40B4-BE49-F238E27FC236}">
                <a16:creationId xmlns:a16="http://schemas.microsoft.com/office/drawing/2014/main" id="{05F8E47E-6CDB-D409-005E-213D9D651C28}"/>
              </a:ext>
            </a:extLst>
          </p:cNvPr>
          <p:cNvGrpSpPr/>
          <p:nvPr/>
        </p:nvGrpSpPr>
        <p:grpSpPr>
          <a:xfrm>
            <a:off x="4040433" y="4652563"/>
            <a:ext cx="1210800" cy="1210800"/>
            <a:chOff x="6173275" y="1708797"/>
            <a:chExt cx="908100" cy="908100"/>
          </a:xfrm>
        </p:grpSpPr>
        <p:cxnSp>
          <p:nvCxnSpPr>
            <p:cNvPr id="434" name="Google Shape;434;p73">
              <a:extLst>
                <a:ext uri="{FF2B5EF4-FFF2-40B4-BE49-F238E27FC236}">
                  <a16:creationId xmlns:a16="http://schemas.microsoft.com/office/drawing/2014/main" id="{58DFCD14-A3BB-8E2D-9B77-A20664AF8A76}"/>
                </a:ext>
              </a:extLst>
            </p:cNvPr>
            <p:cNvCxnSpPr/>
            <p:nvPr/>
          </p:nvCxnSpPr>
          <p:spPr>
            <a:xfrm>
              <a:off x="6173275" y="2162847"/>
              <a:ext cx="908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73">
              <a:extLst>
                <a:ext uri="{FF2B5EF4-FFF2-40B4-BE49-F238E27FC236}">
                  <a16:creationId xmlns:a16="http://schemas.microsoft.com/office/drawing/2014/main" id="{6778D49B-FF06-3861-AB08-82A1D005BF9E}"/>
                </a:ext>
              </a:extLst>
            </p:cNvPr>
            <p:cNvCxnSpPr/>
            <p:nvPr/>
          </p:nvCxnSpPr>
          <p:spPr>
            <a:xfrm>
              <a:off x="6627325" y="1708797"/>
              <a:ext cx="0" cy="908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73">
              <a:extLst>
                <a:ext uri="{FF2B5EF4-FFF2-40B4-BE49-F238E27FC236}">
                  <a16:creationId xmlns:a16="http://schemas.microsoft.com/office/drawing/2014/main" id="{360AB2FA-DAB2-C77A-3932-557B2C6C23A1}"/>
                </a:ext>
              </a:extLst>
            </p:cNvPr>
            <p:cNvCxnSpPr/>
            <p:nvPr/>
          </p:nvCxnSpPr>
          <p:spPr>
            <a:xfrm rot="2700000">
              <a:off x="6173301" y="2162785"/>
              <a:ext cx="90792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73">
              <a:extLst>
                <a:ext uri="{FF2B5EF4-FFF2-40B4-BE49-F238E27FC236}">
                  <a16:creationId xmlns:a16="http://schemas.microsoft.com/office/drawing/2014/main" id="{C1392166-8C72-2C0D-12ED-9B79D44C7A01}"/>
                </a:ext>
              </a:extLst>
            </p:cNvPr>
            <p:cNvCxnSpPr/>
            <p:nvPr/>
          </p:nvCxnSpPr>
          <p:spPr>
            <a:xfrm>
              <a:off x="6627387" y="1708822"/>
              <a:ext cx="0" cy="90792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38" name="Google Shape;438;p73">
            <a:extLst>
              <a:ext uri="{FF2B5EF4-FFF2-40B4-BE49-F238E27FC236}">
                <a16:creationId xmlns:a16="http://schemas.microsoft.com/office/drawing/2014/main" id="{6D59D170-AA6A-7298-2E0B-74E2DD9446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33" y="4310570"/>
            <a:ext cx="2993387" cy="18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3">
            <a:extLst>
              <a:ext uri="{FF2B5EF4-FFF2-40B4-BE49-F238E27FC236}">
                <a16:creationId xmlns:a16="http://schemas.microsoft.com/office/drawing/2014/main" id="{4E0FD3AE-BED6-AB1B-EAA4-AA26F52312D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734" y="1695470"/>
            <a:ext cx="2083525" cy="1894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6871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>
          <a:extLst>
            <a:ext uri="{FF2B5EF4-FFF2-40B4-BE49-F238E27FC236}">
              <a16:creationId xmlns:a16="http://schemas.microsoft.com/office/drawing/2014/main" id="{101A1A33-2057-F249-FF4C-D01A2066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>
            <a:extLst>
              <a:ext uri="{FF2B5EF4-FFF2-40B4-BE49-F238E27FC236}">
                <a16:creationId xmlns:a16="http://schemas.microsoft.com/office/drawing/2014/main" id="{E2E76391-BE90-3EB6-5784-EAD6D32E851C}"/>
              </a:ext>
            </a:extLst>
          </p:cNvPr>
          <p:cNvSpPr txBox="1"/>
          <p:nvPr/>
        </p:nvSpPr>
        <p:spPr>
          <a:xfrm>
            <a:off x="794972" y="1751520"/>
            <a:ext cx="5595716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None/>
            </a:pPr>
            <a:r>
              <a:rPr lang="en-US" b="1" dirty="0"/>
              <a:t>Policies 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 &amp; device posture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IP address /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 status (SSO, MFA)</a:t>
            </a:r>
          </a:p>
        </p:txBody>
      </p:sp>
      <p:sp>
        <p:nvSpPr>
          <p:cNvPr id="426" name="Google Shape;426;p73">
            <a:extLst>
              <a:ext uri="{FF2B5EF4-FFF2-40B4-BE49-F238E27FC236}">
                <a16:creationId xmlns:a16="http://schemas.microsoft.com/office/drawing/2014/main" id="{0A2A5BE4-3024-6514-8A14-ACDD4A0F3B81}"/>
              </a:ext>
            </a:extLst>
          </p:cNvPr>
          <p:cNvSpPr txBox="1"/>
          <p:nvPr/>
        </p:nvSpPr>
        <p:spPr>
          <a:xfrm>
            <a:off x="6798000" y="3899201"/>
            <a:ext cx="44748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None/>
            </a:pPr>
            <a:r>
              <a:rPr lang="en-US" b="1" dirty="0"/>
              <a:t>Examples: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access only from Chrome OS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access to DevOps tools outside business hours</a:t>
            </a:r>
          </a:p>
          <a:p>
            <a:endParaRPr sz="24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7" name="Google Shape;427;p73">
            <a:extLst>
              <a:ext uri="{FF2B5EF4-FFF2-40B4-BE49-F238E27FC236}">
                <a16:creationId xmlns:a16="http://schemas.microsoft.com/office/drawing/2014/main" id="{3D8BCB20-30BD-9BDF-8012-8549D60D2875}"/>
              </a:ext>
            </a:extLst>
          </p:cNvPr>
          <p:cNvSpPr txBox="1"/>
          <p:nvPr/>
        </p:nvSpPr>
        <p:spPr>
          <a:xfrm>
            <a:off x="697632" y="453234"/>
            <a:ext cx="11156011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Context-Aware Access (CAA)</a:t>
            </a:r>
          </a:p>
        </p:txBody>
      </p:sp>
      <p:grpSp>
        <p:nvGrpSpPr>
          <p:cNvPr id="428" name="Google Shape;428;p73">
            <a:extLst>
              <a:ext uri="{FF2B5EF4-FFF2-40B4-BE49-F238E27FC236}">
                <a16:creationId xmlns:a16="http://schemas.microsoft.com/office/drawing/2014/main" id="{8635A72C-B6DA-CE49-9D77-719A89A77E20}"/>
              </a:ext>
            </a:extLst>
          </p:cNvPr>
          <p:cNvGrpSpPr/>
          <p:nvPr/>
        </p:nvGrpSpPr>
        <p:grpSpPr>
          <a:xfrm>
            <a:off x="6798017" y="2037386"/>
            <a:ext cx="923356" cy="1210948"/>
            <a:chOff x="3995425" y="600946"/>
            <a:chExt cx="990725" cy="1299300"/>
          </a:xfrm>
        </p:grpSpPr>
        <p:cxnSp>
          <p:nvCxnSpPr>
            <p:cNvPr id="429" name="Google Shape;429;p73">
              <a:extLst>
                <a:ext uri="{FF2B5EF4-FFF2-40B4-BE49-F238E27FC236}">
                  <a16:creationId xmlns:a16="http://schemas.microsoft.com/office/drawing/2014/main" id="{97D6F4D6-A8D4-678B-9600-7BECF9CC2006}"/>
                </a:ext>
              </a:extLst>
            </p:cNvPr>
            <p:cNvCxnSpPr/>
            <p:nvPr/>
          </p:nvCxnSpPr>
          <p:spPr>
            <a:xfrm flipH="1">
              <a:off x="4214829" y="600946"/>
              <a:ext cx="170400" cy="129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73">
              <a:extLst>
                <a:ext uri="{FF2B5EF4-FFF2-40B4-BE49-F238E27FC236}">
                  <a16:creationId xmlns:a16="http://schemas.microsoft.com/office/drawing/2014/main" id="{CEB30D29-6373-E600-43EB-AB3126BC4270}"/>
                </a:ext>
              </a:extLst>
            </p:cNvPr>
            <p:cNvCxnSpPr/>
            <p:nvPr/>
          </p:nvCxnSpPr>
          <p:spPr>
            <a:xfrm flipH="1">
              <a:off x="4588404" y="600946"/>
              <a:ext cx="170400" cy="129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73">
              <a:extLst>
                <a:ext uri="{FF2B5EF4-FFF2-40B4-BE49-F238E27FC236}">
                  <a16:creationId xmlns:a16="http://schemas.microsoft.com/office/drawing/2014/main" id="{FB4D07ED-3482-0B69-BE04-1F5090BCF121}"/>
                </a:ext>
              </a:extLst>
            </p:cNvPr>
            <p:cNvCxnSpPr/>
            <p:nvPr/>
          </p:nvCxnSpPr>
          <p:spPr>
            <a:xfrm>
              <a:off x="4044150" y="1031350"/>
              <a:ext cx="94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73">
              <a:extLst>
                <a:ext uri="{FF2B5EF4-FFF2-40B4-BE49-F238E27FC236}">
                  <a16:creationId xmlns:a16="http://schemas.microsoft.com/office/drawing/2014/main" id="{52D71102-9D93-75C7-2D41-C7257FEC5BFB}"/>
                </a:ext>
              </a:extLst>
            </p:cNvPr>
            <p:cNvCxnSpPr/>
            <p:nvPr/>
          </p:nvCxnSpPr>
          <p:spPr>
            <a:xfrm>
              <a:off x="3995425" y="1469875"/>
              <a:ext cx="942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3" name="Google Shape;433;p73">
            <a:extLst>
              <a:ext uri="{FF2B5EF4-FFF2-40B4-BE49-F238E27FC236}">
                <a16:creationId xmlns:a16="http://schemas.microsoft.com/office/drawing/2014/main" id="{CF1B827F-5F3F-4327-DD56-73D6497FA8F0}"/>
              </a:ext>
            </a:extLst>
          </p:cNvPr>
          <p:cNvGrpSpPr/>
          <p:nvPr/>
        </p:nvGrpSpPr>
        <p:grpSpPr>
          <a:xfrm>
            <a:off x="4040433" y="4652563"/>
            <a:ext cx="1210800" cy="1210800"/>
            <a:chOff x="6173275" y="1708797"/>
            <a:chExt cx="908100" cy="908100"/>
          </a:xfrm>
        </p:grpSpPr>
        <p:cxnSp>
          <p:nvCxnSpPr>
            <p:cNvPr id="434" name="Google Shape;434;p73">
              <a:extLst>
                <a:ext uri="{FF2B5EF4-FFF2-40B4-BE49-F238E27FC236}">
                  <a16:creationId xmlns:a16="http://schemas.microsoft.com/office/drawing/2014/main" id="{D6B4C53C-FD99-161A-A315-842580C72F40}"/>
                </a:ext>
              </a:extLst>
            </p:cNvPr>
            <p:cNvCxnSpPr/>
            <p:nvPr/>
          </p:nvCxnSpPr>
          <p:spPr>
            <a:xfrm>
              <a:off x="6173275" y="2162847"/>
              <a:ext cx="908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73">
              <a:extLst>
                <a:ext uri="{FF2B5EF4-FFF2-40B4-BE49-F238E27FC236}">
                  <a16:creationId xmlns:a16="http://schemas.microsoft.com/office/drawing/2014/main" id="{30F7C1A4-C124-E01D-B1C1-1499CCE047F9}"/>
                </a:ext>
              </a:extLst>
            </p:cNvPr>
            <p:cNvCxnSpPr/>
            <p:nvPr/>
          </p:nvCxnSpPr>
          <p:spPr>
            <a:xfrm>
              <a:off x="6627325" y="1708797"/>
              <a:ext cx="0" cy="908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73">
              <a:extLst>
                <a:ext uri="{FF2B5EF4-FFF2-40B4-BE49-F238E27FC236}">
                  <a16:creationId xmlns:a16="http://schemas.microsoft.com/office/drawing/2014/main" id="{D7CFFB5D-9DB2-A781-659D-DE333CF66254}"/>
                </a:ext>
              </a:extLst>
            </p:cNvPr>
            <p:cNvCxnSpPr/>
            <p:nvPr/>
          </p:nvCxnSpPr>
          <p:spPr>
            <a:xfrm rot="2700000">
              <a:off x="6173301" y="2162785"/>
              <a:ext cx="90792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73">
              <a:extLst>
                <a:ext uri="{FF2B5EF4-FFF2-40B4-BE49-F238E27FC236}">
                  <a16:creationId xmlns:a16="http://schemas.microsoft.com/office/drawing/2014/main" id="{5046E42E-E9AE-9A1B-D660-BD066DAC2C58}"/>
                </a:ext>
              </a:extLst>
            </p:cNvPr>
            <p:cNvCxnSpPr/>
            <p:nvPr/>
          </p:nvCxnSpPr>
          <p:spPr>
            <a:xfrm>
              <a:off x="6627387" y="1708822"/>
              <a:ext cx="0" cy="907925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38" name="Google Shape;438;p73">
            <a:extLst>
              <a:ext uri="{FF2B5EF4-FFF2-40B4-BE49-F238E27FC236}">
                <a16:creationId xmlns:a16="http://schemas.microsoft.com/office/drawing/2014/main" id="{9125320F-4ADC-0968-EEF6-8FA19C05CF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633" y="4310570"/>
            <a:ext cx="2993387" cy="18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3">
            <a:extLst>
              <a:ext uri="{FF2B5EF4-FFF2-40B4-BE49-F238E27FC236}">
                <a16:creationId xmlns:a16="http://schemas.microsoft.com/office/drawing/2014/main" id="{412D04FE-4D91-0749-1A2B-2E9E5EEA08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8734" y="1695470"/>
            <a:ext cx="2083525" cy="18948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38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>
          <a:extLst>
            <a:ext uri="{FF2B5EF4-FFF2-40B4-BE49-F238E27FC236}">
              <a16:creationId xmlns:a16="http://schemas.microsoft.com/office/drawing/2014/main" id="{B6AFC84C-E788-A57E-0F74-76F7BD17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>
            <a:extLst>
              <a:ext uri="{FF2B5EF4-FFF2-40B4-BE49-F238E27FC236}">
                <a16:creationId xmlns:a16="http://schemas.microsoft.com/office/drawing/2014/main" id="{4BD7B786-D7C6-2707-4B4D-C909D7327B57}"/>
              </a:ext>
            </a:extLst>
          </p:cNvPr>
          <p:cNvSpPr/>
          <p:nvPr/>
        </p:nvSpPr>
        <p:spPr>
          <a:xfrm>
            <a:off x="697633" y="649317"/>
            <a:ext cx="2442384" cy="729072"/>
          </a:xfrm>
          <a:prstGeom prst="flowChartTerminator">
            <a:avLst/>
          </a:prstGeom>
          <a:solidFill>
            <a:srgbClr val="A4C2F4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Chapter Four</a:t>
            </a:r>
            <a:endParaRPr sz="2133" dirty="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4" name="Google Shape;234;p48">
            <a:extLst>
              <a:ext uri="{FF2B5EF4-FFF2-40B4-BE49-F238E27FC236}">
                <a16:creationId xmlns:a16="http://schemas.microsoft.com/office/drawing/2014/main" id="{7DF48975-DBC6-2185-91EF-94E5C9EB1649}"/>
              </a:ext>
            </a:extLst>
          </p:cNvPr>
          <p:cNvSpPr txBox="1"/>
          <p:nvPr/>
        </p:nvSpPr>
        <p:spPr>
          <a:xfrm>
            <a:off x="638910" y="1595934"/>
            <a:ext cx="92096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600" b="1" dirty="0"/>
              <a:t>Real-World Deployment</a:t>
            </a:r>
          </a:p>
          <a:p>
            <a:endParaRPr lang="en-US" sz="9600" b="1" dirty="0"/>
          </a:p>
        </p:txBody>
      </p:sp>
      <p:pic>
        <p:nvPicPr>
          <p:cNvPr id="235" name="Google Shape;235;p48">
            <a:extLst>
              <a:ext uri="{FF2B5EF4-FFF2-40B4-BE49-F238E27FC236}">
                <a16:creationId xmlns:a16="http://schemas.microsoft.com/office/drawing/2014/main" id="{8D508DD3-CB29-007C-5B07-1E40FBA4C2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434" y="4182467"/>
            <a:ext cx="2157201" cy="196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8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4A6C4A32-0425-F0F0-2C54-AE325A49D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23FDE6CC-ED7C-8A13-BB66-D6E6A7281BDD}"/>
              </a:ext>
            </a:extLst>
          </p:cNvPr>
          <p:cNvSpPr txBox="1"/>
          <p:nvPr/>
        </p:nvSpPr>
        <p:spPr>
          <a:xfrm>
            <a:off x="591522" y="2730740"/>
            <a:ext cx="10824400" cy="5221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2400" b="1" dirty="0"/>
              <a:t>Frontend</a:t>
            </a:r>
            <a:r>
              <a:rPr lang="en-US" sz="2400" dirty="0"/>
              <a:t>: HTTPS Load Balancer + IAP</a:t>
            </a:r>
          </a:p>
          <a:p>
            <a:r>
              <a:rPr lang="en-US" sz="2400" b="1" dirty="0"/>
              <a:t>Backend</a:t>
            </a:r>
            <a:r>
              <a:rPr lang="en-US" sz="2400" dirty="0"/>
              <a:t>: Cloud Run / GKE microservices</a:t>
            </a:r>
          </a:p>
          <a:p>
            <a:r>
              <a:rPr lang="en-US" sz="2400" b="1" dirty="0"/>
              <a:t>Security</a:t>
            </a:r>
            <a:r>
              <a:rPr lang="en-US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IAM policies with context-aware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VPC-SC perimeter for data 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Cloud Armor for threat mitigation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Cloud Audit Logs + SCC for detection</a:t>
            </a:r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lang="en-US" sz="2400" dirty="0"/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99DB6354-1862-4D1D-2413-B308386C3A6D}"/>
              </a:ext>
            </a:extLst>
          </p:cNvPr>
          <p:cNvSpPr txBox="1"/>
          <p:nvPr/>
        </p:nvSpPr>
        <p:spPr>
          <a:xfrm>
            <a:off x="697633" y="453234"/>
            <a:ext cx="86160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Real-World Architecture on GCP</a:t>
            </a:r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A60C0616-5429-15EA-9994-56D7F84D46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47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6F0A7778-2342-6A43-390F-7CED2FDC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36ABCB0C-F413-929A-B88A-551147628497}"/>
              </a:ext>
            </a:extLst>
          </p:cNvPr>
          <p:cNvSpPr txBox="1"/>
          <p:nvPr/>
        </p:nvSpPr>
        <p:spPr>
          <a:xfrm>
            <a:off x="591522" y="2730740"/>
            <a:ext cx="10824400" cy="632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Start small:</a:t>
            </a:r>
            <a:r>
              <a:rPr lang="en-US" sz="2400" dirty="0"/>
              <a:t> Secure a single app with IAP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Define access levels:</a:t>
            </a:r>
            <a:r>
              <a:rPr lang="en-US" sz="2400" dirty="0"/>
              <a:t> Role-based + context-aware policies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Monitor continuously:</a:t>
            </a:r>
            <a:r>
              <a:rPr lang="en-US" sz="2400" dirty="0"/>
              <a:t> Use SCC, logging, anomaly detection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Expand perimeters:</a:t>
            </a:r>
            <a:r>
              <a:rPr lang="en-US" sz="2400" dirty="0"/>
              <a:t> Use VPC-SC to isolate sensitive services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Integrate SIEM/SOAR:</a:t>
            </a:r>
            <a:r>
              <a:rPr lang="en-US" sz="2400" dirty="0"/>
              <a:t> For automated threat detection &amp; response</a:t>
            </a:r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lang="en-US" sz="2400" dirty="0"/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68756D93-F2D7-8659-3C40-4D70311BE3F3}"/>
              </a:ext>
            </a:extLst>
          </p:cNvPr>
          <p:cNvSpPr txBox="1"/>
          <p:nvPr/>
        </p:nvSpPr>
        <p:spPr>
          <a:xfrm>
            <a:off x="697633" y="453234"/>
            <a:ext cx="86160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Scaling Zero Trust at the Enterprise Level</a:t>
            </a:r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408C1E85-2BB0-EBBB-9E23-E082819E79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0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>
          <a:extLst>
            <a:ext uri="{FF2B5EF4-FFF2-40B4-BE49-F238E27FC236}">
              <a16:creationId xmlns:a16="http://schemas.microsoft.com/office/drawing/2014/main" id="{C55E7AA4-EFBD-77C7-67A9-F25FED5CC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>
            <a:extLst>
              <a:ext uri="{FF2B5EF4-FFF2-40B4-BE49-F238E27FC236}">
                <a16:creationId xmlns:a16="http://schemas.microsoft.com/office/drawing/2014/main" id="{3F07349A-7E23-3780-390E-C2D963D2378E}"/>
              </a:ext>
            </a:extLst>
          </p:cNvPr>
          <p:cNvSpPr/>
          <p:nvPr/>
        </p:nvSpPr>
        <p:spPr>
          <a:xfrm>
            <a:off x="697633" y="649317"/>
            <a:ext cx="2442384" cy="729072"/>
          </a:xfrm>
          <a:prstGeom prst="flowChartTerminator">
            <a:avLst/>
          </a:prstGeom>
          <a:solidFill>
            <a:srgbClr val="A4C2F4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Chapter Five</a:t>
            </a:r>
            <a:endParaRPr sz="2133" dirty="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4" name="Google Shape;234;p48">
            <a:extLst>
              <a:ext uri="{FF2B5EF4-FFF2-40B4-BE49-F238E27FC236}">
                <a16:creationId xmlns:a16="http://schemas.microsoft.com/office/drawing/2014/main" id="{15424CB1-343E-2996-CBF8-6DC3B1A681AE}"/>
              </a:ext>
            </a:extLst>
          </p:cNvPr>
          <p:cNvSpPr txBox="1"/>
          <p:nvPr/>
        </p:nvSpPr>
        <p:spPr>
          <a:xfrm>
            <a:off x="638910" y="1595934"/>
            <a:ext cx="92096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600" b="1" dirty="0"/>
              <a:t>Challenges &amp; Expansion</a:t>
            </a:r>
          </a:p>
          <a:p>
            <a:endParaRPr lang="en-US" sz="9600" b="1" dirty="0"/>
          </a:p>
        </p:txBody>
      </p:sp>
      <p:pic>
        <p:nvPicPr>
          <p:cNvPr id="235" name="Google Shape;235;p48">
            <a:extLst>
              <a:ext uri="{FF2B5EF4-FFF2-40B4-BE49-F238E27FC236}">
                <a16:creationId xmlns:a16="http://schemas.microsoft.com/office/drawing/2014/main" id="{5DD2FAD4-38CD-5183-29DA-26CA840683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434" y="4182467"/>
            <a:ext cx="2157201" cy="196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01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BCBDC107-2C52-5036-6784-E135E2D4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FE60D014-6F00-3F82-7FDC-5AC6D7923785}"/>
              </a:ext>
            </a:extLst>
          </p:cNvPr>
          <p:cNvSpPr txBox="1"/>
          <p:nvPr/>
        </p:nvSpPr>
        <p:spPr>
          <a:xfrm>
            <a:off x="529400" y="2730740"/>
            <a:ext cx="10824400" cy="263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2933"/>
              </a:spcBef>
            </a:pPr>
            <a:endParaRPr lang="en-US" sz="2400" dirty="0"/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71232014-F5BE-387C-DC69-423A98266A59}"/>
              </a:ext>
            </a:extLst>
          </p:cNvPr>
          <p:cNvSpPr txBox="1"/>
          <p:nvPr/>
        </p:nvSpPr>
        <p:spPr>
          <a:xfrm>
            <a:off x="697633" y="453234"/>
            <a:ext cx="8616000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Common Pitfalls &amp; Recommendations</a:t>
            </a:r>
          </a:p>
          <a:p>
            <a:endParaRPr lang="en-US" sz="6600" b="1" dirty="0"/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3F8F4544-4227-7A51-3E8F-D132E08677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4E42F6-7169-1E2F-71BD-F6891E960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04901"/>
              </p:ext>
            </p:extLst>
          </p:nvPr>
        </p:nvGraphicFramePr>
        <p:xfrm>
          <a:off x="838200" y="3642205"/>
          <a:ext cx="10515600" cy="18288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3497633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47948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Pitfall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Recommendation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05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Over-relying on IP allowlists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identity + context instead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55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Inconsistent IAM policies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centralized policy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651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Ignoring device posture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Leverage CAA for managed devices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852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 visibility after rollout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Enable logging + monitoring early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983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A5D17504-A233-F8EC-C2D8-C83752A0A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8E3BD63F-8A33-3026-B894-B4F425D2B4B9}"/>
              </a:ext>
            </a:extLst>
          </p:cNvPr>
          <p:cNvSpPr txBox="1"/>
          <p:nvPr/>
        </p:nvSpPr>
        <p:spPr>
          <a:xfrm>
            <a:off x="591522" y="2730740"/>
            <a:ext cx="10824400" cy="632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err="1"/>
              <a:t>BeyondCorp</a:t>
            </a:r>
            <a:r>
              <a:rPr lang="en-US" sz="2400" b="1" dirty="0"/>
              <a:t> Enterprise:</a:t>
            </a:r>
            <a:r>
              <a:rPr lang="en-US" sz="2400" dirty="0"/>
              <a:t> Full Zero Trust SaaS from Google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Chrome Enterprise + Device Trust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Private Service Connect:</a:t>
            </a:r>
            <a:r>
              <a:rPr lang="en-US" sz="2400" dirty="0"/>
              <a:t> Publish APIs privately across orgs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Workforce Identity Federation:</a:t>
            </a:r>
            <a:r>
              <a:rPr lang="en-US" sz="2400" dirty="0"/>
              <a:t> Secure B2B without user provisioning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Anthos Service Mesh:</a:t>
            </a:r>
            <a:r>
              <a:rPr lang="en-US" sz="2400" dirty="0"/>
              <a:t> Zero trust between services (</a:t>
            </a:r>
            <a:r>
              <a:rPr lang="en-US" sz="2400" dirty="0" err="1"/>
              <a:t>mTLS</a:t>
            </a:r>
            <a:r>
              <a:rPr lang="en-US" sz="2400" dirty="0"/>
              <a:t> + policy)</a:t>
            </a:r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lang="en-US" sz="2400" dirty="0"/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6B717309-BD46-3373-4802-78EF332803AA}"/>
              </a:ext>
            </a:extLst>
          </p:cNvPr>
          <p:cNvSpPr txBox="1"/>
          <p:nvPr/>
        </p:nvSpPr>
        <p:spPr>
          <a:xfrm>
            <a:off x="697633" y="453234"/>
            <a:ext cx="86160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What’s Beyond IAP?</a:t>
            </a:r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839F273D-A1C5-26BE-C34A-AF5BF8BBFE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37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/>
          <p:cNvSpPr/>
          <p:nvPr/>
        </p:nvSpPr>
        <p:spPr>
          <a:xfrm>
            <a:off x="697633" y="649317"/>
            <a:ext cx="2442384" cy="729072"/>
          </a:xfrm>
          <a:prstGeom prst="flowChartTerminator">
            <a:avLst/>
          </a:prstGeom>
          <a:solidFill>
            <a:srgbClr val="A4C2F4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Chapter One</a:t>
            </a:r>
            <a:endParaRPr sz="2133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4" name="Google Shape;234;p48"/>
          <p:cNvSpPr txBox="1"/>
          <p:nvPr/>
        </p:nvSpPr>
        <p:spPr>
          <a:xfrm>
            <a:off x="697633" y="2434833"/>
            <a:ext cx="92096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600" b="1" dirty="0"/>
              <a:t>Context</a:t>
            </a:r>
          </a:p>
        </p:txBody>
      </p:sp>
      <p:pic>
        <p:nvPicPr>
          <p:cNvPr id="235" name="Google Shape;2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434" y="4182467"/>
            <a:ext cx="2157201" cy="196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>
          <a:extLst>
            <a:ext uri="{FF2B5EF4-FFF2-40B4-BE49-F238E27FC236}">
              <a16:creationId xmlns:a16="http://schemas.microsoft.com/office/drawing/2014/main" id="{A23DA5D4-3912-2C9E-0D1B-560C2B6B2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>
            <a:extLst>
              <a:ext uri="{FF2B5EF4-FFF2-40B4-BE49-F238E27FC236}">
                <a16:creationId xmlns:a16="http://schemas.microsoft.com/office/drawing/2014/main" id="{84D4CFED-BF51-BE9A-1FE9-E3F6DC8B0E86}"/>
              </a:ext>
            </a:extLst>
          </p:cNvPr>
          <p:cNvSpPr/>
          <p:nvPr/>
        </p:nvSpPr>
        <p:spPr>
          <a:xfrm>
            <a:off x="697633" y="649317"/>
            <a:ext cx="2442384" cy="729072"/>
          </a:xfrm>
          <a:prstGeom prst="flowChartTerminator">
            <a:avLst/>
          </a:prstGeom>
          <a:solidFill>
            <a:srgbClr val="A4C2F4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Chapter Six</a:t>
            </a:r>
            <a:endParaRPr sz="2133" dirty="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4" name="Google Shape;234;p48">
            <a:extLst>
              <a:ext uri="{FF2B5EF4-FFF2-40B4-BE49-F238E27FC236}">
                <a16:creationId xmlns:a16="http://schemas.microsoft.com/office/drawing/2014/main" id="{8A0497FB-AAF1-1F88-7986-368635020AD8}"/>
              </a:ext>
            </a:extLst>
          </p:cNvPr>
          <p:cNvSpPr txBox="1"/>
          <p:nvPr/>
        </p:nvSpPr>
        <p:spPr>
          <a:xfrm>
            <a:off x="638910" y="1595934"/>
            <a:ext cx="92096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600" b="1" dirty="0"/>
              <a:t>Takeaways</a:t>
            </a:r>
          </a:p>
          <a:p>
            <a:endParaRPr lang="en-US" sz="9600" b="1" dirty="0"/>
          </a:p>
        </p:txBody>
      </p:sp>
      <p:pic>
        <p:nvPicPr>
          <p:cNvPr id="235" name="Google Shape;235;p48">
            <a:extLst>
              <a:ext uri="{FF2B5EF4-FFF2-40B4-BE49-F238E27FC236}">
                <a16:creationId xmlns:a16="http://schemas.microsoft.com/office/drawing/2014/main" id="{1390F3C5-D22A-9A13-5AC3-C76AA7E935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434" y="4182467"/>
            <a:ext cx="2157201" cy="196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6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9D63357A-2207-BD04-E61F-6E199706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5B3BEBD0-D5ED-CC10-A0C3-93B887F10FBA}"/>
              </a:ext>
            </a:extLst>
          </p:cNvPr>
          <p:cNvSpPr txBox="1"/>
          <p:nvPr/>
        </p:nvSpPr>
        <p:spPr>
          <a:xfrm>
            <a:off x="591522" y="2730740"/>
            <a:ext cx="10824400" cy="4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Zero Trust is a journey, not a product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Identity-Aware Proxy (IAP) is a quick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 VPC-SC, IAM, CAA for layered defense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Visibility and policy hygiene are critical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GCP provides scalable tools to implement Zero Trust in phases</a:t>
            </a:r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lang="en-US" sz="2400" dirty="0"/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4F1C3209-D582-8D18-40BE-7F47899A2619}"/>
              </a:ext>
            </a:extLst>
          </p:cNvPr>
          <p:cNvSpPr txBox="1"/>
          <p:nvPr/>
        </p:nvSpPr>
        <p:spPr>
          <a:xfrm>
            <a:off x="697633" y="453234"/>
            <a:ext cx="86160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 Key Takeaways</a:t>
            </a:r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937A284C-F7D6-845C-347D-5326E60708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091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FA0C37D8-CEFD-0C76-608A-B92D6A5D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9">
            <a:extLst>
              <a:ext uri="{FF2B5EF4-FFF2-40B4-BE49-F238E27FC236}">
                <a16:creationId xmlns:a16="http://schemas.microsoft.com/office/drawing/2014/main" id="{EB756DCD-FCCC-4D99-00D5-D8C249BC7A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09" y="389757"/>
            <a:ext cx="1810833" cy="14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9">
            <a:extLst>
              <a:ext uri="{FF2B5EF4-FFF2-40B4-BE49-F238E27FC236}">
                <a16:creationId xmlns:a16="http://schemas.microsoft.com/office/drawing/2014/main" id="{B628EE97-7FB6-29EC-3715-A7B58BFCB7F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4009" y="5041003"/>
            <a:ext cx="1810833" cy="1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9">
            <a:extLst>
              <a:ext uri="{FF2B5EF4-FFF2-40B4-BE49-F238E27FC236}">
                <a16:creationId xmlns:a16="http://schemas.microsoft.com/office/drawing/2014/main" id="{CC44CDB5-47C1-7A39-71DA-8F615C0B07E2}"/>
              </a:ext>
            </a:extLst>
          </p:cNvPr>
          <p:cNvSpPr txBox="1"/>
          <p:nvPr/>
        </p:nvSpPr>
        <p:spPr>
          <a:xfrm>
            <a:off x="2203142" y="1071841"/>
            <a:ext cx="8203200" cy="578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7200" i="1" dirty="0"/>
              <a:t>Security is no longer about keeping everyone out—it’s about letting the right people in.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66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0"/>
          <p:cNvSpPr txBox="1">
            <a:spLocks noGrp="1"/>
          </p:cNvSpPr>
          <p:nvPr>
            <p:ph type="subTitle" idx="4294967295"/>
          </p:nvPr>
        </p:nvSpPr>
        <p:spPr>
          <a:xfrm>
            <a:off x="980349" y="6318293"/>
            <a:ext cx="2918800" cy="42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852"/>
              <a:buNone/>
            </a:pPr>
            <a:r>
              <a:rPr lang="en" sz="1107">
                <a:solidFill>
                  <a:srgbClr val="1E1E1E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Cloud Chennai</a:t>
            </a:r>
            <a:endParaRPr sz="1107">
              <a:solidFill>
                <a:srgbClr val="1E1E1E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885" name="Google Shape;885;p110"/>
          <p:cNvSpPr txBox="1"/>
          <p:nvPr/>
        </p:nvSpPr>
        <p:spPr>
          <a:xfrm>
            <a:off x="1416904" y="1866971"/>
            <a:ext cx="9170003" cy="19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72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Thank You All</a:t>
            </a:r>
            <a:endParaRPr sz="7200" b="1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 txBox="1"/>
          <p:nvPr/>
        </p:nvSpPr>
        <p:spPr>
          <a:xfrm>
            <a:off x="541187" y="2534502"/>
            <a:ext cx="10824400" cy="422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Remote work, Cloud adoption, BYOD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Breaches often start with stolen credentials or lateral movement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Traditional VPNs and firewalls are not enough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Regulatory drivers (e.g., NIST 800-207, CISA, PCI DSS 4.0)</a:t>
            </a:r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/>
          <p:cNvSpPr txBox="1"/>
          <p:nvPr/>
        </p:nvSpPr>
        <p:spPr>
          <a:xfrm>
            <a:off x="697633" y="453234"/>
            <a:ext cx="86160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dirty="0"/>
              <a:t>Why Zero Trust, Why Now</a:t>
            </a:r>
          </a:p>
        </p:txBody>
      </p:sp>
      <p:pic>
        <p:nvPicPr>
          <p:cNvPr id="420" name="Google Shape;42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309" y="389757"/>
            <a:ext cx="1810833" cy="14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4009" y="5041003"/>
            <a:ext cx="1810833" cy="14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9"/>
          <p:cNvSpPr txBox="1"/>
          <p:nvPr/>
        </p:nvSpPr>
        <p:spPr>
          <a:xfrm>
            <a:off x="2203142" y="1351736"/>
            <a:ext cx="82032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7200" i="1" dirty="0"/>
              <a:t>Perimeter-based security is obsolete. Identity is the new perimeter</a:t>
            </a: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0"/>
          <p:cNvSpPr/>
          <p:nvPr/>
        </p:nvSpPr>
        <p:spPr>
          <a:xfrm>
            <a:off x="6217000" y="3429665"/>
            <a:ext cx="3668800" cy="2677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solidFill>
                <a:srgbClr val="20212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57" name="Google Shape;657;p90"/>
          <p:cNvSpPr txBox="1"/>
          <p:nvPr/>
        </p:nvSpPr>
        <p:spPr>
          <a:xfrm>
            <a:off x="6181600" y="3588862"/>
            <a:ext cx="37396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96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60%</a:t>
            </a:r>
            <a:endParaRPr lang="en" sz="9600" dirty="0"/>
          </a:p>
        </p:txBody>
      </p:sp>
      <p:sp>
        <p:nvSpPr>
          <p:cNvPr id="658" name="Google Shape;658;p90"/>
          <p:cNvSpPr txBox="1"/>
          <p:nvPr/>
        </p:nvSpPr>
        <p:spPr>
          <a:xfrm>
            <a:off x="6447833" y="4905995"/>
            <a:ext cx="3204000" cy="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Employees now work </a:t>
            </a:r>
            <a:r>
              <a:rPr lang="en-US" b="1" dirty="0"/>
              <a:t>outside traditional corporate networks</a:t>
            </a:r>
            <a:r>
              <a:rPr lang="en-US" dirty="0"/>
              <a:t> (Gartner)</a:t>
            </a:r>
          </a:p>
          <a:p>
            <a:pPr algn="ctr">
              <a:spcBef>
                <a:spcPts val="2933"/>
              </a:spcBef>
            </a:pPr>
            <a:endParaRPr sz="24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9" name="Google Shape;659;p90"/>
          <p:cNvSpPr txBox="1"/>
          <p:nvPr/>
        </p:nvSpPr>
        <p:spPr>
          <a:xfrm>
            <a:off x="697633" y="855044"/>
            <a:ext cx="4000000" cy="225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Learnings:</a:t>
            </a:r>
          </a:p>
          <a:p>
            <a:pPr>
              <a:buClr>
                <a:schemeClr val="dk1"/>
              </a:buClr>
              <a:buSzPts val="1100"/>
            </a:pPr>
            <a:endParaRPr sz="26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  <a:p>
            <a:r>
              <a:rPr lang="en-US" sz="2400" dirty="0"/>
              <a:t>Average cost of a breach in 2024: </a:t>
            </a:r>
            <a:r>
              <a:rPr lang="en-US" sz="2400" b="1" dirty="0"/>
              <a:t>$4.45M</a:t>
            </a:r>
            <a:r>
              <a:rPr lang="en-US" sz="2400" dirty="0"/>
              <a:t> (IBM Cost of Data Breach Report)</a:t>
            </a:r>
          </a:p>
        </p:txBody>
      </p:sp>
      <p:grpSp>
        <p:nvGrpSpPr>
          <p:cNvPr id="660" name="Google Shape;660;p90"/>
          <p:cNvGrpSpPr/>
          <p:nvPr/>
        </p:nvGrpSpPr>
        <p:grpSpPr>
          <a:xfrm rot="5400000">
            <a:off x="403712" y="4273211"/>
            <a:ext cx="3149560" cy="2301588"/>
            <a:chOff x="6705080" y="2843298"/>
            <a:chExt cx="2195325" cy="1604266"/>
          </a:xfrm>
        </p:grpSpPr>
        <p:sp>
          <p:nvSpPr>
            <p:cNvPr id="661" name="Google Shape;661;p90"/>
            <p:cNvSpPr/>
            <p:nvPr/>
          </p:nvSpPr>
          <p:spPr>
            <a:xfrm rot="5400000">
              <a:off x="6712280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cxnSp>
          <p:nvCxnSpPr>
            <p:cNvPr id="662" name="Google Shape;662;p90"/>
            <p:cNvCxnSpPr>
              <a:endCxn id="661" idx="0"/>
            </p:cNvCxnSpPr>
            <p:nvPr/>
          </p:nvCxnSpPr>
          <p:spPr>
            <a:xfrm rot="5400000" flipH="1">
              <a:off x="7262873" y="3903964"/>
              <a:ext cx="1079400" cy="7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3" name="Google Shape;663;p90"/>
            <p:cNvSpPr/>
            <p:nvPr/>
          </p:nvSpPr>
          <p:spPr>
            <a:xfrm rot="-5400000" flipH="1">
              <a:off x="7813805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sp>
        <p:nvSpPr>
          <p:cNvPr id="664" name="Google Shape;664;p90"/>
          <p:cNvSpPr/>
          <p:nvPr/>
        </p:nvSpPr>
        <p:spPr>
          <a:xfrm>
            <a:off x="7657100" y="752465"/>
            <a:ext cx="3668800" cy="2677200"/>
          </a:xfrm>
          <a:prstGeom prst="roundRect">
            <a:avLst>
              <a:gd name="adj" fmla="val 16667"/>
            </a:avLst>
          </a:prstGeom>
          <a:solidFill>
            <a:srgbClr val="CCF6C5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solidFill>
                <a:srgbClr val="20212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65" name="Google Shape;665;p90"/>
          <p:cNvSpPr txBox="1"/>
          <p:nvPr/>
        </p:nvSpPr>
        <p:spPr>
          <a:xfrm>
            <a:off x="7621700" y="911662"/>
            <a:ext cx="37396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9600" b="1" dirty="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80%</a:t>
            </a:r>
            <a:endParaRPr sz="9600" dirty="0"/>
          </a:p>
        </p:txBody>
      </p:sp>
      <p:sp>
        <p:nvSpPr>
          <p:cNvPr id="666" name="Google Shape;666;p90"/>
          <p:cNvSpPr txBox="1"/>
          <p:nvPr/>
        </p:nvSpPr>
        <p:spPr>
          <a:xfrm>
            <a:off x="7887933" y="2228795"/>
            <a:ext cx="3204000" cy="6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Breaches involve </a:t>
            </a:r>
            <a:r>
              <a:rPr lang="en-US" b="1" dirty="0"/>
              <a:t>stolen or weak credentials</a:t>
            </a:r>
            <a:r>
              <a:rPr lang="en-US" dirty="0"/>
              <a:t> (Verizon DBIR 2024)</a:t>
            </a:r>
          </a:p>
          <a:p>
            <a:pPr algn="ctr">
              <a:spcBef>
                <a:spcPts val="2933"/>
              </a:spcBef>
            </a:pPr>
            <a:endParaRPr sz="2400" dirty="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6"/>
          <p:cNvSpPr/>
          <p:nvPr/>
        </p:nvSpPr>
        <p:spPr>
          <a:xfrm>
            <a:off x="5890900" y="617167"/>
            <a:ext cx="5673200" cy="56236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667">
              <a:solidFill>
                <a:srgbClr val="202124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1" name="Google Shape;731;p96"/>
          <p:cNvSpPr txBox="1"/>
          <p:nvPr/>
        </p:nvSpPr>
        <p:spPr>
          <a:xfrm>
            <a:off x="697633" y="1752377"/>
            <a:ext cx="40000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200" b="1" dirty="0"/>
              <a:t>Scenario:</a:t>
            </a:r>
            <a:endParaRPr sz="26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  <a:p>
            <a:r>
              <a:rPr lang="en-US" sz="2400" dirty="0"/>
              <a:t>A developer accesses a Jenkins server from a personal laptop on public Wi-Fi. The session can be hijacked.</a:t>
            </a:r>
          </a:p>
        </p:txBody>
      </p:sp>
      <p:sp>
        <p:nvSpPr>
          <p:cNvPr id="732" name="Google Shape;732;p96"/>
          <p:cNvSpPr txBox="1"/>
          <p:nvPr/>
        </p:nvSpPr>
        <p:spPr>
          <a:xfrm>
            <a:off x="6782833" y="1890977"/>
            <a:ext cx="4000000" cy="262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With Zero Trust</a:t>
            </a:r>
          </a:p>
          <a:p>
            <a:pPr>
              <a:buClr>
                <a:schemeClr val="dk1"/>
              </a:buClr>
              <a:buSzPts val="1100"/>
            </a:pPr>
            <a:endParaRPr sz="2667" dirty="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  <a:p>
            <a:r>
              <a:rPr lang="en-US" sz="2400" dirty="0"/>
              <a:t>In Zero Trust, access would’ve required device trust + identity + secure tunnel (e.g., IAP).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>
          <a:extLst>
            <a:ext uri="{FF2B5EF4-FFF2-40B4-BE49-F238E27FC236}">
              <a16:creationId xmlns:a16="http://schemas.microsoft.com/office/drawing/2014/main" id="{7C2587FC-93B0-AC5E-CCA7-05D81ACA8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8">
            <a:extLst>
              <a:ext uri="{FF2B5EF4-FFF2-40B4-BE49-F238E27FC236}">
                <a16:creationId xmlns:a16="http://schemas.microsoft.com/office/drawing/2014/main" id="{2C640B6E-F7F6-82F2-2571-8FE5BD291D07}"/>
              </a:ext>
            </a:extLst>
          </p:cNvPr>
          <p:cNvSpPr/>
          <p:nvPr/>
        </p:nvSpPr>
        <p:spPr>
          <a:xfrm>
            <a:off x="697633" y="649317"/>
            <a:ext cx="2442384" cy="729072"/>
          </a:xfrm>
          <a:prstGeom prst="flowChartTerminator">
            <a:avLst/>
          </a:prstGeom>
          <a:solidFill>
            <a:srgbClr val="A4C2F4"/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dk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Chapter Two</a:t>
            </a:r>
            <a:endParaRPr sz="2133" dirty="0">
              <a:solidFill>
                <a:schemeClr val="dk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34" name="Google Shape;234;p48">
            <a:extLst>
              <a:ext uri="{FF2B5EF4-FFF2-40B4-BE49-F238E27FC236}">
                <a16:creationId xmlns:a16="http://schemas.microsoft.com/office/drawing/2014/main" id="{15F6D390-BE60-6239-D4BF-15E7D55FAEF5}"/>
              </a:ext>
            </a:extLst>
          </p:cNvPr>
          <p:cNvSpPr txBox="1"/>
          <p:nvPr/>
        </p:nvSpPr>
        <p:spPr>
          <a:xfrm>
            <a:off x="697633" y="2434833"/>
            <a:ext cx="92096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600" b="1" dirty="0"/>
              <a:t>Foundations of Zero Trust</a:t>
            </a:r>
          </a:p>
          <a:p>
            <a:endParaRPr lang="en-US" sz="9600" b="1" dirty="0"/>
          </a:p>
        </p:txBody>
      </p:sp>
      <p:pic>
        <p:nvPicPr>
          <p:cNvPr id="235" name="Google Shape;235;p48">
            <a:extLst>
              <a:ext uri="{FF2B5EF4-FFF2-40B4-BE49-F238E27FC236}">
                <a16:creationId xmlns:a16="http://schemas.microsoft.com/office/drawing/2014/main" id="{90E0503F-3239-556C-07DD-EA5F681EA2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434" y="4182467"/>
            <a:ext cx="2157201" cy="1961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418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F135C4D4-C4F9-7538-D15E-069883CD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A68DE238-4AB2-6FED-80BF-1FB627DF1133}"/>
              </a:ext>
            </a:extLst>
          </p:cNvPr>
          <p:cNvSpPr txBox="1"/>
          <p:nvPr/>
        </p:nvSpPr>
        <p:spPr>
          <a:xfrm>
            <a:off x="591522" y="2383500"/>
            <a:ext cx="10824400" cy="661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Never trust, always verify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Always assume breach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Verify explicitly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Least privilege access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Continuous monitoring &amp; telemetry</a:t>
            </a:r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lang="en-US" sz="2400" dirty="0"/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0BEF2C7E-B71F-E15C-CE16-C57E544BF258}"/>
              </a:ext>
            </a:extLst>
          </p:cNvPr>
          <p:cNvSpPr txBox="1"/>
          <p:nvPr/>
        </p:nvSpPr>
        <p:spPr>
          <a:xfrm>
            <a:off x="697633" y="453234"/>
            <a:ext cx="86160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Core Zero Trust Principles</a:t>
            </a:r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14BC3D8D-1B3E-6E89-FCB9-16A96BC579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89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>
          <a:extLst>
            <a:ext uri="{FF2B5EF4-FFF2-40B4-BE49-F238E27FC236}">
              <a16:creationId xmlns:a16="http://schemas.microsoft.com/office/drawing/2014/main" id="{CDDB1826-7290-BC02-3A04-AD2EB520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>
            <a:extLst>
              <a:ext uri="{FF2B5EF4-FFF2-40B4-BE49-F238E27FC236}">
                <a16:creationId xmlns:a16="http://schemas.microsoft.com/office/drawing/2014/main" id="{CF5F9269-1F54-433C-7643-057017001E78}"/>
              </a:ext>
            </a:extLst>
          </p:cNvPr>
          <p:cNvSpPr txBox="1"/>
          <p:nvPr/>
        </p:nvSpPr>
        <p:spPr>
          <a:xfrm>
            <a:off x="591522" y="2383500"/>
            <a:ext cx="10824400" cy="582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Identity-Aware Proxy (IAP)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VPC Service Controls (VPC-SC)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Context-Aware Access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 err="1"/>
              <a:t>BeyondCorp</a:t>
            </a:r>
            <a:r>
              <a:rPr lang="en-US" sz="2400" dirty="0"/>
              <a:t> Enterprise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Cloud Armor, SCC, Access Context Manager</a:t>
            </a:r>
          </a:p>
          <a:p>
            <a:pPr marL="342900" indent="-342900">
              <a:lnSpc>
                <a:spcPct val="115000"/>
              </a:lnSpc>
              <a:spcBef>
                <a:spcPts val="2933"/>
              </a:spcBef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15000"/>
              </a:lnSpc>
              <a:spcBef>
                <a:spcPts val="2933"/>
              </a:spcBef>
            </a:pPr>
            <a:endParaRPr sz="2400" dirty="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418" name="Google Shape;418;p72">
            <a:extLst>
              <a:ext uri="{FF2B5EF4-FFF2-40B4-BE49-F238E27FC236}">
                <a16:creationId xmlns:a16="http://schemas.microsoft.com/office/drawing/2014/main" id="{E334896C-A737-462C-6DCC-2979ACCD3D24}"/>
              </a:ext>
            </a:extLst>
          </p:cNvPr>
          <p:cNvSpPr txBox="1"/>
          <p:nvPr/>
        </p:nvSpPr>
        <p:spPr>
          <a:xfrm>
            <a:off x="697633" y="453234"/>
            <a:ext cx="8616000" cy="227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600" b="1" dirty="0"/>
              <a:t>GCP Native Zero Trust Building Blocks</a:t>
            </a:r>
          </a:p>
        </p:txBody>
      </p:sp>
      <p:pic>
        <p:nvPicPr>
          <p:cNvPr id="420" name="Google Shape;420;p72">
            <a:extLst>
              <a:ext uri="{FF2B5EF4-FFF2-40B4-BE49-F238E27FC236}">
                <a16:creationId xmlns:a16="http://schemas.microsoft.com/office/drawing/2014/main" id="{134477CD-D990-D720-D566-EA2413A91B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234" y="453234"/>
            <a:ext cx="2471965" cy="247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14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627</Words>
  <Application>Microsoft Macintosh PowerPoint</Application>
  <PresentationFormat>Widescreen</PresentationFormat>
  <Paragraphs>124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Google Sans</vt:lpstr>
      <vt:lpstr>Google Sans Medium</vt:lpstr>
      <vt:lpstr>Google Sans SemiBold</vt:lpstr>
      <vt:lpstr>Google Sans Text</vt:lpstr>
      <vt:lpstr>Roboto Mono Light</vt:lpstr>
      <vt:lpstr>Office Theme</vt:lpstr>
      <vt:lpstr>Zero Trust Architectures at Scale  Implementing Identity-Aware Proxies and Beyond on GCP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Prabhu K</dc:creator>
  <cp:lastModifiedBy>Prabhu K</cp:lastModifiedBy>
  <cp:revision>7</cp:revision>
  <dcterms:created xsi:type="dcterms:W3CDTF">2025-07-12T08:47:15Z</dcterms:created>
  <dcterms:modified xsi:type="dcterms:W3CDTF">2025-07-12T09:42:04Z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8e32da-576d-4814-a597-fb4fc11070f2_Enabled">
    <vt:lpwstr>true</vt:lpwstr>
  </property>
  <property fmtid="{D5CDD505-2E9C-101B-9397-08002B2CF9AE}" pid="3" name="MSIP_Label_a28e32da-576d-4814-a597-fb4fc11070f2_SetDate">
    <vt:lpwstr>2025-07-12T09:03:59Z</vt:lpwstr>
  </property>
  <property fmtid="{D5CDD505-2E9C-101B-9397-08002B2CF9AE}" pid="4" name="MSIP_Label_a28e32da-576d-4814-a597-fb4fc11070f2_Method">
    <vt:lpwstr>Standard</vt:lpwstr>
  </property>
  <property fmtid="{D5CDD505-2E9C-101B-9397-08002B2CF9AE}" pid="5" name="MSIP_Label_a28e32da-576d-4814-a597-fb4fc11070f2_Name">
    <vt:lpwstr>Protected</vt:lpwstr>
  </property>
  <property fmtid="{D5CDD505-2E9C-101B-9397-08002B2CF9AE}" pid="6" name="MSIP_Label_a28e32da-576d-4814-a597-fb4fc11070f2_SiteId">
    <vt:lpwstr>99305083-0700-45c6-8ab2-19cb66e5502c</vt:lpwstr>
  </property>
  <property fmtid="{D5CDD505-2E9C-101B-9397-08002B2CF9AE}" pid="7" name="MSIP_Label_a28e32da-576d-4814-a597-fb4fc11070f2_ActionId">
    <vt:lpwstr>0fade09d-6762-4931-8593-d29a52da0d3f</vt:lpwstr>
  </property>
  <property fmtid="{D5CDD505-2E9C-101B-9397-08002B2CF9AE}" pid="8" name="MSIP_Label_a28e32da-576d-4814-a597-fb4fc11070f2_ContentBits">
    <vt:lpwstr>0</vt:lpwstr>
  </property>
  <property fmtid="{D5CDD505-2E9C-101B-9397-08002B2CF9AE}" pid="9" name="MSIP_Label_a28e32da-576d-4814-a597-fb4fc11070f2_Tag">
    <vt:lpwstr>50, 3, 0, 1</vt:lpwstr>
  </property>
</Properties>
</file>