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8" r:id="rId20"/>
    <p:sldId id="280" r:id="rId21"/>
    <p:sldId id="275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C216B-3632-564E-89E8-A8DA5647FBE0}" type="datetimeFigureOut">
              <a:rPr lang="tr-TR" smtClean="0"/>
              <a:t>19.02.2018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A985-92E8-1C41-911C-9801528619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239620-AD29-7B43-AE08-0823130D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F4FECA-B746-8841-AB4C-9D45C4965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110A47-3768-2B4E-9DC0-E45E7EF4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379-B486-3048-845B-6758DF25056F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DAF27-8C74-E74F-A8E8-7A139625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A22F22-B187-DD41-9578-B2163A0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FF31DF-80AB-C646-8568-1CA97A9F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46D947-E5DD-7742-9A5D-329EB12E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784697-498F-5741-8DB3-9A8F11C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6DD-B81A-F54C-A6DE-DF350EAE69CD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DEB4AA-4B58-E64E-B6D5-1396D6C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7ED4DF-6BFA-F740-BAFD-B6CD2F18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57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FE0CDF3-6F7C-F848-ABD5-C8AB5C6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DF953F-A9C5-0B4B-9CB2-EC774BD8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5D9FA9-77DD-3B4F-8886-15009826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3771-DEB2-0745-8437-CC6CD6DC4E30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71BC5B-F54E-7E43-B51D-540A8AD0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537E9C-5826-8B4A-89A3-7D74637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5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19A11B-678E-E541-A326-01EF77B2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17EDC-DF66-3746-AFFD-B9F84227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4A7C0B-D573-9945-A5AF-1212A17D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D9E-F6F4-FE43-9856-86AB3EADD0A6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392B26-A6D1-AD43-ABD7-B1AC8D1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75E236-1114-3149-9E1D-4FA458B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9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9C52CF-94A3-8145-AB5C-4C4D75B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3931C1-CBB4-C143-969E-F26BB991E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34485C-2A38-3C4E-A8A3-D16A3B4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10E-288B-0B4D-9EF0-336F9D041E5E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8251DD-7389-ED4B-A6EC-42828A2F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65A935-0932-1944-AA8D-F5A13B9D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7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4EACDC-2E73-0447-96D4-6AF4E47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20DD7-1F7B-D54E-8EC2-E7D1F4E66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41DFCC-7513-AF49-B1B8-95794E2A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DBF101-59EF-B946-8D57-409BBB3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4268-58A6-3B48-9F94-784D8FCFBAC1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C3940D-C6CC-0D45-B140-2D4E1AAC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DA5163-CCFF-3648-996A-7C522500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0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EFFFEA-F06E-B149-AEE0-11BD8403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57D151-BBF1-834E-AB2B-F1C7DBD9D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2D259A-3BE2-CB47-8C12-4CFBD4B0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5FC85CA-2C85-3746-90A3-7D9FFAE9B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3A990E-9275-2B46-AB7D-1D145131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A48BE3-C49A-3142-9032-95308842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CE1-EBE6-EB47-AEEA-738B3749402A}" type="datetime1">
              <a:rPr lang="tr-TR" smtClean="0"/>
              <a:t>19.02.2018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C591B4-366D-8942-A930-E367F0A8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C2E3B8-336C-0E4A-BE54-F5973304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0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C86E4E-9F76-EB44-9F6B-AE50FCB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3023887-1F6A-584C-9919-78AF3B10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B3B1-CCBE-DE4A-AEEC-02BDD274E1B1}" type="datetime1">
              <a:rPr lang="tr-TR" smtClean="0"/>
              <a:t>19.02.2018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76D31D-C36F-B34A-B3BF-996B735A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8343D5-EF83-FC44-81CE-CEBBE7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3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08C7AEF-2734-A048-A65F-E91498D8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07F-E3DA-2F47-AB79-E60E672C02AC}" type="datetime1">
              <a:rPr lang="tr-TR" smtClean="0"/>
              <a:t>19.02.2018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F574B3-193C-CC43-B05E-96C017F7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A1B978-8221-A34D-BD19-C4A82C0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9B5A7F-DCBF-8341-84F4-01C02859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A7BA2F-D166-5341-AC84-3BDA6304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CDF9E87-5D0C-9249-A4A3-95CE303A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278AC1-D149-424C-941D-31331BCF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7362-ACFA-1849-8FC9-33DD2BB71ACD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81DD54-88BF-594A-9BE2-9D4E172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E7A29A-DE8A-2146-81CA-60BC0B84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2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440067-8301-624A-AF56-4A58368E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61EE4E8-408B-2F4F-9B67-9D954E321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2E1239-11FE-584E-9690-2DF97199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7AE5BE-603C-5B47-8F01-3DA6409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B5E-3F92-5849-BE7C-972CE4B4AC07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89E173-D2AC-B74B-B764-6B6B6CB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83B20D-6132-184A-AE33-4C728327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5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ECDD822-D8FC-6846-9BD5-F1B2C0E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E298B6-1202-7A4A-A59D-36A86A0D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468E65-1F7E-AD42-A193-1D04D21D0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CDCF-590C-9640-B794-D495E817B424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707891-CD44-8547-BD9E-D5B5CF851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120D2F-7FF6-AD40-93B3-18CE5F87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7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1EC498-C1AC-D044-986F-A71B25E5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02B3B4-1EBA-C44E-A3E0-7702365AA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B7CCEFE-AC72-8740-9F78-264E2ED1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4200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1970C95-1CF9-9642-BB08-A893591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3283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DBE974-6CFF-7240-9E7B-FDA29484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Diziler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A1DE3-D85C-684D-B2BA-8E673D25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([</a:t>
            </a:r>
            <a:r>
              <a:rPr lang="tr-TR" dirty="0" err="1"/>
              <a:t>random.randint</a:t>
            </a:r>
            <a:r>
              <a:rPr lang="tr-TR" dirty="0"/>
              <a:t>(1,5)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(4)])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B77F2D-9DE6-1F4C-AD45-DB991A71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216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BADC9B-8829-E442-BD31-30256D3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Döngülerle Birlikte Else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99868-1A3F-0845-8ABC-67D23E395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Döngü yanlış ise else kısmı çalışacak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6888DA-84A8-7545-9F75-97D409F72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Klasik yaklaşımda ki </a:t>
            </a:r>
            <a:r>
              <a:rPr lang="tr-TR" dirty="0" err="1"/>
              <a:t>boolean</a:t>
            </a:r>
            <a:r>
              <a:rPr lang="tr-TR" dirty="0"/>
              <a:t> tipte bir kontrol değişkeni kullanımı gereksiz olur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F32B0B-EEE2-D244-902C-D2184A4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4294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9269F-0287-6A42-A87B-6BBC57E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9A156-09AC-EF42-B35C-89D201467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BC727D-E7C7-BF44-AA40-E6B085DED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-Else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değildir"        		break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D50CA7-17FA-C342-A440-1EA0D6EA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1545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EBEFEA-59F1-AD4C-A1C1-2CB683A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A3184-6C52-A841-B8C7-2F0E4B569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x=23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899B5B-A031-1443-A0CC-808ED53AD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– 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x=17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        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D8F6F7-F6CE-F943-B355-D3BC7833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3600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6378F-E614-5649-927E-D6A17E1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71E92-8F7F-B648-A62F-9DF8E4AA4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Klasik yaklaşım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9FA30-BFDE-6747-955D-C022D267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Veya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9C9155-4890-084E-B60C-9A96D0DE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63201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26236E-3C02-0041-9675-92F7371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5C3570-994E-2049-9541-148FF2E13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Klasik yaklaşım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	</a:t>
            </a:r>
            <a:r>
              <a:rPr lang="tr-TR" dirty="0" err="1"/>
              <a:t>x.append</a:t>
            </a:r>
            <a:r>
              <a:rPr lang="tr-TR" dirty="0"/>
              <a:t>(i**2)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688A6C-83E0-704E-BAAA-9D0835ACA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Veya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Her iki programda</a:t>
            </a:r>
          </a:p>
          <a:p>
            <a:pPr marL="0" indent="0">
              <a:buNone/>
            </a:pPr>
            <a:r>
              <a:rPr lang="tr-TR" dirty="0"/>
              <a:t>1,4,9,25,36 … n</a:t>
            </a:r>
            <a:r>
              <a:rPr lang="tr-TR" baseline="30000" dirty="0"/>
              <a:t>2</a:t>
            </a:r>
          </a:p>
          <a:p>
            <a:pPr marL="0" indent="0">
              <a:buNone/>
            </a:pPr>
            <a:r>
              <a:rPr lang="tr-TR" dirty="0"/>
              <a:t>den oluşan bir liste üretir</a:t>
            </a:r>
          </a:p>
          <a:p>
            <a:pPr marL="0" indent="0">
              <a:buNone/>
            </a:pPr>
            <a:endParaRPr lang="tr-TR" baseline="30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5EB0C8-E6A7-C84C-B505-E193514E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0538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E2C516-653E-9A41-9E7C-AC1B50C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Satır İçi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A548B-979B-A44D-B3C2-0D17F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Biraz Daha İleri Seviye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</a:t>
            </a:r>
            <a:r>
              <a:rPr lang="tr-TR" dirty="0"/>
              <a:t>="Hayat Kısa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Oğrenin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x=[ i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str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i.isupper</a:t>
            </a:r>
            <a:r>
              <a:rPr lang="tr-TR" dirty="0"/>
              <a:t>()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 ne olur ?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9A463F-44AA-1346-A7F5-202EBBF5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88886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53886C-A4B6-BE47-9FB7-FBD3B3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248E1-F3E0-FD46-915E-143CC944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Tipine Göre Hatalar</a:t>
            </a:r>
          </a:p>
          <a:p>
            <a:pPr lvl="1"/>
            <a:r>
              <a:rPr lang="tr-TR" dirty="0"/>
              <a:t>Programcı Hataları (</a:t>
            </a:r>
            <a:r>
              <a:rPr lang="tr-TR" dirty="0" err="1"/>
              <a:t>Error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Syntax</a:t>
            </a:r>
            <a:r>
              <a:rPr lang="tr-TR" dirty="0"/>
              <a:t> hataları</a:t>
            </a:r>
          </a:p>
          <a:p>
            <a:pPr lvl="1"/>
            <a:r>
              <a:rPr lang="tr-TR" dirty="0"/>
              <a:t>Program Kusurları (</a:t>
            </a:r>
            <a:r>
              <a:rPr lang="tr-TR" dirty="0" err="1"/>
              <a:t>Bug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Dilden kaynaklı hatalar (Update yada </a:t>
            </a:r>
            <a:r>
              <a:rPr lang="tr-TR" dirty="0" err="1"/>
              <a:t>fix</a:t>
            </a:r>
            <a:r>
              <a:rPr lang="tr-TR" dirty="0"/>
              <a:t> ile çözülebilir)</a:t>
            </a:r>
          </a:p>
          <a:p>
            <a:pPr lvl="1"/>
            <a:r>
              <a:rPr lang="tr-TR" dirty="0" err="1"/>
              <a:t>İstisnalar</a:t>
            </a:r>
            <a:r>
              <a:rPr lang="tr-TR" dirty="0"/>
              <a:t> (</a:t>
            </a:r>
            <a:r>
              <a:rPr lang="tr-TR" dirty="0" err="1"/>
              <a:t>Exception</a:t>
            </a:r>
            <a:r>
              <a:rPr lang="tr-TR" dirty="0"/>
              <a:t>) </a:t>
            </a:r>
          </a:p>
          <a:p>
            <a:pPr lvl="2"/>
            <a:r>
              <a:rPr lang="tr-TR" dirty="0"/>
              <a:t>Programcıdan kaynaklı hatalar (Çalışma zamanında oluşur)</a:t>
            </a:r>
          </a:p>
          <a:p>
            <a:pPr marL="914400" lvl="2" indent="0">
              <a:buNone/>
            </a:pPr>
            <a:endParaRPr lang="tr-TR" dirty="0"/>
          </a:p>
          <a:p>
            <a:r>
              <a:rPr lang="tr-TR" b="1" dirty="0"/>
              <a:t>Çalışma Zamanına Göre Hatalar</a:t>
            </a:r>
          </a:p>
          <a:p>
            <a:pPr lvl="1"/>
            <a:r>
              <a:rPr lang="tr-TR" dirty="0"/>
              <a:t>Derleme zamanı hataları</a:t>
            </a:r>
          </a:p>
          <a:p>
            <a:pPr lvl="1"/>
            <a:r>
              <a:rPr lang="tr-TR" dirty="0"/>
              <a:t>Çalışma zamanı hataları</a:t>
            </a:r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0F25CB-388F-CC4F-BD64-CEC47A8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52618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B648FD-2110-2743-B103-EFD25D7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İstisna İşleme Mekanizması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134B2-04E4-F945-A85F-FBB34FB2A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a=10</a:t>
            </a:r>
          </a:p>
          <a:p>
            <a:pPr marL="0" indent="0">
              <a:buNone/>
            </a:pPr>
            <a:r>
              <a:rPr lang="tr-TR" dirty="0"/>
              <a:t>b=0</a:t>
            </a:r>
          </a:p>
          <a:p>
            <a:pPr marL="0" indent="0">
              <a:buNone/>
            </a:pPr>
            <a:r>
              <a:rPr lang="tr-TR" dirty="0" err="1"/>
              <a:t>try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c=a/b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c</a:t>
            </a:r>
          </a:p>
          <a:p>
            <a:pPr marL="0" indent="0">
              <a:buNone/>
            </a:pP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ZeroDivisionError</a:t>
            </a:r>
            <a:r>
              <a:rPr lang="tr-TR" dirty="0"/>
              <a:t> as 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"hata"</a:t>
            </a:r>
          </a:p>
          <a:p>
            <a:pPr marL="0" indent="0">
              <a:buNone/>
            </a:pPr>
            <a:r>
              <a:rPr lang="tr-TR" dirty="0" err="1"/>
              <a:t>finally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"Son"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926EEF-32DA-FE41-AB5E-C9C69B2D5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try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oluşturabilecek kodlar</a:t>
            </a:r>
          </a:p>
          <a:p>
            <a:pPr marL="0" indent="0">
              <a:buNone/>
            </a:pPr>
            <a:r>
              <a:rPr lang="tr-TR" b="1" dirty="0" err="1"/>
              <a:t>except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durumunda yapılacaklar</a:t>
            </a:r>
          </a:p>
          <a:p>
            <a:pPr marL="0" indent="0">
              <a:buNone/>
            </a:pPr>
            <a:r>
              <a:rPr lang="tr-TR" b="1" dirty="0" err="1"/>
              <a:t>finally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sz="2400" dirty="0"/>
              <a:t>	Son İşlemler (Her iki </a:t>
            </a:r>
            <a:r>
              <a:rPr lang="tr-TR" sz="2400" dirty="0" err="1"/>
              <a:t>durumdada</a:t>
            </a:r>
            <a:r>
              <a:rPr lang="tr-TR" sz="2400" dirty="0"/>
              <a:t> çalışır)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FBEADF-3A1C-BA4C-9AC6-AAD0E60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372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B9BD01-53C1-254D-80CA-05791F34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DB632-E9BD-4F42-8870-70DDF242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Listeler</a:t>
            </a:r>
          </a:p>
          <a:p>
            <a:pPr marL="457200" lvl="1" indent="0">
              <a:buNone/>
            </a:pPr>
            <a:r>
              <a:rPr lang="tr-TR" dirty="0"/>
              <a:t>[]                # Dinamiktirler</a:t>
            </a:r>
          </a:p>
          <a:p>
            <a:r>
              <a:rPr lang="tr-TR" dirty="0"/>
              <a:t>Demetler</a:t>
            </a:r>
          </a:p>
          <a:p>
            <a:pPr marL="457200" lvl="1" indent="0">
              <a:buNone/>
            </a:pPr>
            <a:r>
              <a:rPr lang="tr-TR" dirty="0"/>
              <a:t>()                # Güncelleme yapılmıyor</a:t>
            </a:r>
          </a:p>
          <a:p>
            <a:r>
              <a:rPr lang="tr-TR" dirty="0"/>
              <a:t>Kümeler</a:t>
            </a:r>
          </a:p>
          <a:p>
            <a:pPr marL="457200" lvl="1" indent="0">
              <a:buNone/>
            </a:pPr>
            <a:r>
              <a:rPr lang="tr-TR" dirty="0"/>
              <a:t>{}                 # İkili değer içermezler</a:t>
            </a:r>
          </a:p>
          <a:p>
            <a:r>
              <a:rPr lang="tr-TR" dirty="0"/>
              <a:t>Sözlükler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}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5DB77E-8804-4C42-8365-089EEE66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19082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661AE9-0D21-1D41-882A-164C2B4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Durumları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508078-B151-394C-A736-91549969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0’a bölme</a:t>
            </a:r>
          </a:p>
          <a:p>
            <a:r>
              <a:rPr lang="tr-TR" dirty="0"/>
              <a:t>Aritmetik işlem yaparken kullanıcının rakam yerine harf girmesi</a:t>
            </a:r>
          </a:p>
          <a:p>
            <a:r>
              <a:rPr lang="tr-TR" dirty="0"/>
              <a:t>Olmayan bir dosyayı okumaya çalışmak</a:t>
            </a:r>
          </a:p>
          <a:p>
            <a:r>
              <a:rPr lang="tr-TR" dirty="0"/>
              <a:t>Yazma izni olmayan bir dosyaya yazmaya çalışmak</a:t>
            </a:r>
          </a:p>
          <a:p>
            <a:r>
              <a:rPr lang="tr-TR" dirty="0" err="1"/>
              <a:t>Veritabanına</a:t>
            </a:r>
            <a:r>
              <a:rPr lang="tr-TR" dirty="0"/>
              <a:t> bağlanamadan tablo okumaya/yazmaya çalışmak</a:t>
            </a:r>
          </a:p>
          <a:p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u="sng" dirty="0"/>
              <a:t>İstisnalar programların kilitlenmesine/yarıda kesilmesine neden olur.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F98C70-0476-1245-B17A-49C0746F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4747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8B929-57DD-1741-9815-774D744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DC116-B92F-4C45-A395-519357C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Elemanları 1-9 arası rakamlar içeren 100 elemanlı bir </a:t>
            </a:r>
            <a:r>
              <a:rPr lang="tr-TR" dirty="0" err="1"/>
              <a:t>random</a:t>
            </a:r>
            <a:r>
              <a:rPr lang="tr-TR" dirty="0"/>
              <a:t> bir liste üreterek, bu liste üzerinde her bir rakamın kaç defa geçtiğini gösteren bir sözlük yapısı kurun. </a:t>
            </a:r>
          </a:p>
          <a:p>
            <a:pPr marL="457200" lvl="1" indent="0">
              <a:buNone/>
            </a:pPr>
            <a:r>
              <a:rPr lang="tr-TR" dirty="0"/>
              <a:t>	(not: Hazır fonksiyonlar kullanılmadan yapılacak)</a:t>
            </a:r>
          </a:p>
          <a:p>
            <a:endParaRPr lang="tr-TR" dirty="0"/>
          </a:p>
          <a:p>
            <a:r>
              <a:rPr lang="tr-TR" dirty="0"/>
              <a:t>10 elemanlı bir liste üretilecek (bu listenin her bir elemanı 5 elemanlı 0-1 arası değer içeren </a:t>
            </a:r>
            <a:r>
              <a:rPr lang="tr-TR" dirty="0" err="1"/>
              <a:t>random</a:t>
            </a:r>
            <a:r>
              <a:rPr lang="tr-TR" dirty="0"/>
              <a:t> elemanlardan oluşacak) 2.boyuttaki listelerin toplamları birbirine en yakın 2 eleman bulunarak yazdırılacak.</a:t>
            </a:r>
          </a:p>
          <a:p>
            <a:pPr marL="914400" lvl="2" indent="0">
              <a:buNone/>
            </a:pPr>
            <a:r>
              <a:rPr lang="tr-TR" dirty="0"/>
              <a:t>(not: Hazır fonksiyonlar kullanılmadan yapılacak)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B43FE3-8E67-004D-BF67-D0B1032D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117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36349-C503-0043-B437-70F760F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03204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630116-ECE5-114B-B8DB-F5B790E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43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77096-4F31-F249-BA1F-6498909B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6E009-CF9A-F94C-990E-F6DAC69E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a","b","c</a:t>
            </a:r>
            <a:r>
              <a:rPr lang="tr-TR" dirty="0"/>
              <a:t>"]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liste: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C12D27-A0B8-FF49-A5CD-3AB924A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0798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FF88A6-99EB-954D-BB53-891A7E0F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92B928-2A91-124E-8202-5A6DAAB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Soru: Döngülerde indislere de erişmek istersek ?</a:t>
            </a:r>
          </a:p>
          <a:p>
            <a:pPr marL="0" indent="0">
              <a:buNone/>
            </a:pPr>
            <a:r>
              <a:rPr lang="tr-TR" dirty="0"/>
              <a:t>Cevap: </a:t>
            </a:r>
            <a:r>
              <a:rPr lang="tr-TR" dirty="0" err="1"/>
              <a:t>enumerate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enumerate</a:t>
            </a:r>
            <a:r>
              <a:rPr lang="tr-TR" dirty="0"/>
              <a:t>(liste):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1E9FBB-3542-5746-A189-95EE3EF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82870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800BC8-DF5F-604E-AFCE-E14483D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üzerinde oynamak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6D125-C37B-6C4B-82A4-CA1A18E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liste=[1,2,3,4,5,6,7,8,9]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liste[1]</a:t>
            </a:r>
          </a:p>
          <a:p>
            <a:pPr marL="0" indent="0">
              <a:buNone/>
            </a:pPr>
            <a:r>
              <a:rPr lang="tr-TR" dirty="0"/>
              <a:t>liste[-1]</a:t>
            </a:r>
          </a:p>
          <a:p>
            <a:pPr marL="0" indent="0">
              <a:buNone/>
            </a:pPr>
            <a:r>
              <a:rPr lang="tr-TR" dirty="0"/>
              <a:t>liste[1:3]</a:t>
            </a:r>
          </a:p>
          <a:p>
            <a:pPr marL="0" indent="0">
              <a:buNone/>
            </a:pPr>
            <a:r>
              <a:rPr lang="tr-TR" dirty="0"/>
              <a:t>liste[:3]</a:t>
            </a:r>
          </a:p>
          <a:p>
            <a:pPr marL="0" indent="0">
              <a:buNone/>
            </a:pPr>
            <a:r>
              <a:rPr lang="tr-TR" dirty="0"/>
              <a:t>liste[3:]</a:t>
            </a:r>
          </a:p>
          <a:p>
            <a:pPr marL="0" indent="0">
              <a:buNone/>
            </a:pPr>
            <a:r>
              <a:rPr lang="tr-TR" dirty="0"/>
              <a:t>liste[7:9]=[1,1]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C2D48BC-B579-B94B-882B-E72580AD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913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A6D24B-C220-4B43-8F1D-4983D90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Listeleri Birleştirmek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4C4EE8-F73E-D542-894A-959652A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a=[1,2,3]</a:t>
            </a:r>
          </a:p>
          <a:p>
            <a:pPr marL="0" indent="0">
              <a:buNone/>
            </a:pPr>
            <a:r>
              <a:rPr lang="tr-TR" dirty="0"/>
              <a:t>b=[4,5,6]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DF31B9-6062-3746-83DA-DDBDE37C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213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(x)          # satır sayısını verir</a:t>
            </a:r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(x[0])    # ilk satırdaki sütun sayını verir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5AF370-0E3E-B348-B14E-D45B4DE4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35332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707</Words>
  <Application>Microsoft Macintosh PowerPoint</Application>
  <PresentationFormat>Geniş ekran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Python Programlama Dili</vt:lpstr>
      <vt:lpstr>Veri Tipleri</vt:lpstr>
      <vt:lpstr>Listeler</vt:lpstr>
      <vt:lpstr>Listeler devam</vt:lpstr>
      <vt:lpstr>Liste üzerinde döngüler</vt:lpstr>
      <vt:lpstr>Listeler devam</vt:lpstr>
      <vt:lpstr>Listeler üzerinde oynamak</vt:lpstr>
      <vt:lpstr>Listeleri Birleştirmek</vt:lpstr>
      <vt:lpstr>Çok Boyutlu Listeler</vt:lpstr>
      <vt:lpstr>Çok Boyutlu Listeler</vt:lpstr>
      <vt:lpstr>Çok Boyutlu Diziler</vt:lpstr>
      <vt:lpstr>Döngülerle Birlikte Else Kullanımı</vt:lpstr>
      <vt:lpstr>For-Else Örneği</vt:lpstr>
      <vt:lpstr>While-Else Örneği</vt:lpstr>
      <vt:lpstr>Liste Üreteçleri</vt:lpstr>
      <vt:lpstr>Liste Üreteçleri</vt:lpstr>
      <vt:lpstr>Satır İçi Fonksiyonlar</vt:lpstr>
      <vt:lpstr>İstisna İşleme</vt:lpstr>
      <vt:lpstr>Temel İstisna İşleme Mekanizması</vt:lpstr>
      <vt:lpstr>İstisna Durumları</vt:lpstr>
      <vt:lpstr>Ödev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48</cp:revision>
  <dcterms:created xsi:type="dcterms:W3CDTF">2018-02-18T19:01:44Z</dcterms:created>
  <dcterms:modified xsi:type="dcterms:W3CDTF">2018-02-19T19:52:04Z</dcterms:modified>
</cp:coreProperties>
</file>