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1"/>
  </p:notesMasterIdLst>
  <p:sldIdLst>
    <p:sldId id="262" r:id="rId2"/>
    <p:sldId id="258" r:id="rId3"/>
    <p:sldId id="277" r:id="rId4"/>
    <p:sldId id="259" r:id="rId5"/>
    <p:sldId id="278" r:id="rId6"/>
    <p:sldId id="271" r:id="rId7"/>
    <p:sldId id="260" r:id="rId8"/>
    <p:sldId id="279" r:id="rId9"/>
    <p:sldId id="261" r:id="rId10"/>
    <p:sldId id="280" r:id="rId11"/>
    <p:sldId id="268" r:id="rId12"/>
    <p:sldId id="272" r:id="rId13"/>
    <p:sldId id="270" r:id="rId14"/>
    <p:sldId id="273" r:id="rId15"/>
    <p:sldId id="283" r:id="rId16"/>
    <p:sldId id="274" r:id="rId17"/>
    <p:sldId id="281" r:id="rId18"/>
    <p:sldId id="265" r:id="rId19"/>
    <p:sldId id="282" r:id="rId20"/>
  </p:sldIdLst>
  <p:sldSz cx="9144000" cy="6858000" type="screen4x3"/>
  <p:notesSz cx="6858000" cy="9926638"/>
  <p:defaultTextStyle>
    <a:defPPr>
      <a:defRPr lang="en-GB"/>
    </a:defPPr>
    <a:lvl1pPr algn="l" rtl="0" eaLnBrk="0" fontAlgn="base" hangingPunct="0">
      <a:spcBef>
        <a:spcPct val="0"/>
      </a:spcBef>
      <a:spcAft>
        <a:spcPct val="0"/>
      </a:spcAft>
      <a:defRPr sz="2400"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zzi, Alessandra" initials="SA" lastIdx="1" clrIdx="0">
    <p:extLst>
      <p:ext uri="{19B8F6BF-5375-455C-9EA6-DF929625EA0E}">
        <p15:presenceInfo xmlns:p15="http://schemas.microsoft.com/office/powerpoint/2012/main" userId="S-1-5-21-3663986909-365719355-459389888-637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D46"/>
    <a:srgbClr val="99CC00"/>
    <a:srgbClr val="FFFFFF"/>
    <a:srgbClr val="339933"/>
    <a:srgbClr val="C3D6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21" autoAdjust="0"/>
    <p:restoredTop sz="76000" autoAdjust="0"/>
  </p:normalViewPr>
  <p:slideViewPr>
    <p:cSldViewPr>
      <p:cViewPr varScale="1">
        <p:scale>
          <a:sx n="66" d="100"/>
          <a:sy n="66" d="100"/>
        </p:scale>
        <p:origin x="166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739"/>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98056"/>
          </a:xfrm>
          <a:prstGeom prst="rect">
            <a:avLst/>
          </a:prstGeom>
        </p:spPr>
        <p:txBody>
          <a:bodyPr vert="horz" lIns="91440" tIns="45720" rIns="91440" bIns="45720" rtlCol="0"/>
          <a:lstStyle>
            <a:lvl1pPr algn="r">
              <a:defRPr sz="1200"/>
            </a:lvl1pPr>
          </a:lstStyle>
          <a:p>
            <a:fld id="{33B033F7-4EF1-42F8-AB00-CD85C3833A00}" type="datetimeFigureOut">
              <a:rPr lang="en-GB" smtClean="0"/>
              <a:t>16/07/2018</a:t>
            </a:fld>
            <a:endParaRPr lang="en-GB"/>
          </a:p>
        </p:txBody>
      </p:sp>
      <p:sp>
        <p:nvSpPr>
          <p:cNvPr id="4" name="Slide Image Placeholder 3"/>
          <p:cNvSpPr>
            <a:spLocks noGrp="1" noRot="1" noChangeAspect="1"/>
          </p:cNvSpPr>
          <p:nvPr>
            <p:ph type="sldImg" idx="2"/>
          </p:nvPr>
        </p:nvSpPr>
        <p:spPr>
          <a:xfrm>
            <a:off x="1196975" y="1241425"/>
            <a:ext cx="4464050"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777194"/>
            <a:ext cx="5486400" cy="390861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4"/>
            <a:ext cx="2971800" cy="49805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9428584"/>
            <a:ext cx="2971800" cy="498055"/>
          </a:xfrm>
          <a:prstGeom prst="rect">
            <a:avLst/>
          </a:prstGeom>
        </p:spPr>
        <p:txBody>
          <a:bodyPr vert="horz" lIns="91440" tIns="45720" rIns="91440" bIns="45720" rtlCol="0" anchor="b"/>
          <a:lstStyle>
            <a:lvl1pPr algn="r">
              <a:defRPr sz="1200"/>
            </a:lvl1pPr>
          </a:lstStyle>
          <a:p>
            <a:fld id="{A1A7352A-B91D-4A82-A6CB-C9C86A395609}" type="slidenum">
              <a:rPr lang="en-GB" smtClean="0"/>
              <a:t>‹#›</a:t>
            </a:fld>
            <a:endParaRPr lang="en-GB"/>
          </a:p>
        </p:txBody>
      </p:sp>
    </p:spTree>
    <p:extLst>
      <p:ext uri="{BB962C8B-B14F-4D97-AF65-F5344CB8AC3E}">
        <p14:creationId xmlns:p14="http://schemas.microsoft.com/office/powerpoint/2010/main" val="1824622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Today we are presenting a project we have developed in ONS, a collaboration between the Crime Stats Team and the Big Data Team, which is about </a:t>
            </a:r>
            <a:r>
              <a:rPr lang="en-US" sz="1200" b="1" dirty="0">
                <a:solidFill>
                  <a:srgbClr val="002D46"/>
                </a:solidFill>
              </a:rPr>
              <a:t>Using Machine Learning and NLP to automate Crime Survey for England and Wales (CSEW) offence coding </a:t>
            </a:r>
            <a:endParaRPr lang="en-GB" sz="1200" b="1" dirty="0">
              <a:solidFill>
                <a:srgbClr val="002D46"/>
              </a:solidFill>
            </a:endParaRPr>
          </a:p>
          <a:p>
            <a:endParaRPr lang="en-GB" dirty="0"/>
          </a:p>
        </p:txBody>
      </p:sp>
      <p:sp>
        <p:nvSpPr>
          <p:cNvPr id="4" name="Slide Number Placeholder 3"/>
          <p:cNvSpPr>
            <a:spLocks noGrp="1"/>
          </p:cNvSpPr>
          <p:nvPr>
            <p:ph type="sldNum" sz="quarter" idx="10"/>
          </p:nvPr>
        </p:nvSpPr>
        <p:spPr/>
        <p:txBody>
          <a:bodyPr/>
          <a:lstStyle/>
          <a:p>
            <a:fld id="{A1A7352A-B91D-4A82-A6CB-C9C86A395609}" type="slidenum">
              <a:rPr lang="en-GB" smtClean="0"/>
              <a:t>1</a:t>
            </a:fld>
            <a:endParaRPr lang="en-GB"/>
          </a:p>
        </p:txBody>
      </p:sp>
    </p:spTree>
    <p:extLst>
      <p:ext uri="{BB962C8B-B14F-4D97-AF65-F5344CB8AC3E}">
        <p14:creationId xmlns:p14="http://schemas.microsoft.com/office/powerpoint/2010/main" val="14614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dirty="0" err="1">
                <a:solidFill>
                  <a:srgbClr val="99CC00"/>
                </a:solidFill>
              </a:rPr>
              <a:t>OffenceCoder</a:t>
            </a:r>
            <a:r>
              <a:rPr lang="en-GB" sz="1200" b="1" dirty="0">
                <a:solidFill>
                  <a:srgbClr val="99CC00"/>
                </a:solidFill>
              </a:rPr>
              <a:t> model</a:t>
            </a:r>
          </a:p>
          <a:p>
            <a:endParaRPr lang="en-GB" sz="1200" b="1" dirty="0">
              <a:solidFill>
                <a:srgbClr val="99CC00"/>
              </a:solidFill>
            </a:endParaRPr>
          </a:p>
          <a:p>
            <a:r>
              <a:rPr lang="en-GB" sz="1200" b="1" dirty="0">
                <a:solidFill>
                  <a:srgbClr val="99CC00"/>
                </a:solidFill>
              </a:rPr>
              <a:t>I am now going to take you through our </a:t>
            </a:r>
            <a:r>
              <a:rPr lang="en-GB" sz="1200" b="1" dirty="0" err="1">
                <a:solidFill>
                  <a:srgbClr val="99CC00"/>
                </a:solidFill>
              </a:rPr>
              <a:t>OffenceCoder</a:t>
            </a:r>
            <a:r>
              <a:rPr lang="en-GB" sz="1200" b="1" dirty="0">
                <a:solidFill>
                  <a:srgbClr val="99CC00"/>
                </a:solidFill>
              </a:rPr>
              <a:t> Model</a:t>
            </a:r>
          </a:p>
        </p:txBody>
      </p:sp>
      <p:sp>
        <p:nvSpPr>
          <p:cNvPr id="4" name="Slide Number Placeholder 3"/>
          <p:cNvSpPr>
            <a:spLocks noGrp="1"/>
          </p:cNvSpPr>
          <p:nvPr>
            <p:ph type="sldNum" sz="quarter" idx="10"/>
          </p:nvPr>
        </p:nvSpPr>
        <p:spPr/>
        <p:txBody>
          <a:bodyPr/>
          <a:lstStyle/>
          <a:p>
            <a:fld id="{A1A7352A-B91D-4A82-A6CB-C9C86A395609}" type="slidenum">
              <a:rPr lang="en-GB" smtClean="0"/>
              <a:t>10</a:t>
            </a:fld>
            <a:endParaRPr lang="en-GB"/>
          </a:p>
        </p:txBody>
      </p:sp>
    </p:spTree>
    <p:extLst>
      <p:ext uri="{BB962C8B-B14F-4D97-AF65-F5344CB8AC3E}">
        <p14:creationId xmlns:p14="http://schemas.microsoft.com/office/powerpoint/2010/main" val="2478331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fontAlgn="auto">
              <a:spcBef>
                <a:spcPts val="0"/>
              </a:spcBef>
              <a:spcAft>
                <a:spcPts val="0"/>
              </a:spcAft>
              <a:buNone/>
              <a:defRPr/>
            </a:pPr>
            <a:r>
              <a:rPr lang="en-US" dirty="0" err="1"/>
              <a:t>OffenceCoder</a:t>
            </a:r>
            <a:r>
              <a:rPr lang="en-US" dirty="0"/>
              <a:t> is actually not just the model,</a:t>
            </a:r>
          </a:p>
          <a:p>
            <a:pPr marL="0" lvl="0" indent="0" fontAlgn="auto">
              <a:spcBef>
                <a:spcPts val="0"/>
              </a:spcBef>
              <a:spcAft>
                <a:spcPts val="0"/>
              </a:spcAft>
              <a:buNone/>
              <a:defRPr/>
            </a:pPr>
            <a:r>
              <a:rPr lang="en-US" dirty="0"/>
              <a:t>but an entire end-to-end process.</a:t>
            </a:r>
          </a:p>
          <a:p>
            <a:pPr marL="0" lvl="0" indent="0" fontAlgn="auto">
              <a:spcBef>
                <a:spcPts val="0"/>
              </a:spcBef>
              <a:spcAft>
                <a:spcPts val="0"/>
              </a:spcAft>
              <a:buNone/>
              <a:defRPr/>
            </a:pPr>
            <a:r>
              <a:rPr lang="en-US" dirty="0"/>
              <a:t>The process takes as input 10 years worth of survey data manually coded by both ONS and the external company</a:t>
            </a:r>
          </a:p>
          <a:p>
            <a:pPr marL="0" lvl="0" indent="0" fontAlgn="auto">
              <a:spcBef>
                <a:spcPts val="0"/>
              </a:spcBef>
              <a:spcAft>
                <a:spcPts val="0"/>
              </a:spcAft>
              <a:buNone/>
              <a:defRPr/>
            </a:pPr>
            <a:endParaRPr lang="en-US" dirty="0"/>
          </a:p>
          <a:p>
            <a:pPr marL="0" lvl="0" indent="0" fontAlgn="auto">
              <a:spcBef>
                <a:spcPts val="0"/>
              </a:spcBef>
              <a:spcAft>
                <a:spcPts val="0"/>
              </a:spcAft>
              <a:buNone/>
              <a:defRPr/>
            </a:pPr>
            <a:r>
              <a:rPr lang="en-US" dirty="0"/>
              <a:t>It’s composed of three parts which will discuss in detail in a minute:</a:t>
            </a:r>
          </a:p>
          <a:p>
            <a:pPr marL="171450" lvl="0" indent="-171450" fontAlgn="auto">
              <a:spcBef>
                <a:spcPts val="0"/>
              </a:spcBef>
              <a:spcAft>
                <a:spcPts val="0"/>
              </a:spcAft>
              <a:buFontTx/>
              <a:buChar char="-"/>
              <a:defRPr/>
            </a:pPr>
            <a:r>
              <a:rPr lang="en-US" dirty="0"/>
              <a:t>A cleaner pipeline </a:t>
            </a:r>
          </a:p>
          <a:p>
            <a:pPr marL="171450" lvl="0" indent="-171450" fontAlgn="auto">
              <a:spcBef>
                <a:spcPts val="0"/>
              </a:spcBef>
              <a:spcAft>
                <a:spcPts val="0"/>
              </a:spcAft>
              <a:buFontTx/>
              <a:buChar char="-"/>
              <a:defRPr/>
            </a:pPr>
            <a:r>
              <a:rPr lang="en-US" dirty="0"/>
              <a:t>The model pipeline</a:t>
            </a:r>
          </a:p>
          <a:p>
            <a:pPr marL="171450" lvl="0" indent="-171450" fontAlgn="auto">
              <a:spcBef>
                <a:spcPts val="0"/>
              </a:spcBef>
              <a:spcAft>
                <a:spcPts val="0"/>
              </a:spcAft>
              <a:buFontTx/>
              <a:buChar char="-"/>
              <a:defRPr/>
            </a:pPr>
            <a:r>
              <a:rPr lang="en-US" dirty="0"/>
              <a:t>And a final thresholding system</a:t>
            </a:r>
          </a:p>
          <a:p>
            <a:pPr marL="171450" lvl="0" indent="-171450" fontAlgn="auto">
              <a:spcBef>
                <a:spcPts val="0"/>
              </a:spcBef>
              <a:spcAft>
                <a:spcPts val="0"/>
              </a:spcAft>
              <a:buFontTx/>
              <a:buChar char="-"/>
              <a:defRPr/>
            </a:pPr>
            <a:endParaRPr lang="en-US" dirty="0"/>
          </a:p>
          <a:p>
            <a:pPr marL="0" lvl="0" indent="0" fontAlgn="auto">
              <a:spcBef>
                <a:spcPts val="0"/>
              </a:spcBef>
              <a:spcAft>
                <a:spcPts val="0"/>
              </a:spcAft>
              <a:buFontTx/>
              <a:buNone/>
              <a:defRPr/>
            </a:pPr>
            <a:r>
              <a:rPr lang="en-US" dirty="0" err="1"/>
              <a:t>OffenceCoder</a:t>
            </a:r>
            <a:r>
              <a:rPr lang="en-US" dirty="0"/>
              <a:t> is built entirely in Python and </a:t>
            </a:r>
            <a:r>
              <a:rPr lang="en-US" dirty="0" err="1"/>
              <a:t>scikit</a:t>
            </a:r>
            <a:r>
              <a:rPr lang="en-US" dirty="0"/>
              <a:t>-learn, a popular Python library for machine learning. And is from </a:t>
            </a:r>
            <a:r>
              <a:rPr lang="en-US" dirty="0" err="1"/>
              <a:t>scikit</a:t>
            </a:r>
            <a:r>
              <a:rPr lang="en-US" dirty="0"/>
              <a:t>-learn where we take advantage of pipelines. </a:t>
            </a:r>
          </a:p>
          <a:p>
            <a:pPr marL="0" lvl="0" indent="0" fontAlgn="auto">
              <a:spcBef>
                <a:spcPts val="0"/>
              </a:spcBef>
              <a:spcAft>
                <a:spcPts val="0"/>
              </a:spcAft>
              <a:buFontTx/>
              <a:buNone/>
              <a:defRPr/>
            </a:pPr>
            <a:endParaRPr lang="en-US" dirty="0"/>
          </a:p>
          <a:p>
            <a:pPr marL="0" lvl="0" indent="0" fontAlgn="auto">
              <a:spcBef>
                <a:spcPts val="0"/>
              </a:spcBef>
              <a:spcAft>
                <a:spcPts val="0"/>
              </a:spcAft>
              <a:buFontTx/>
              <a:buNone/>
              <a:defRPr/>
            </a:pPr>
            <a:r>
              <a:rPr lang="en-US" dirty="0"/>
              <a:t>For those of you who might not know, a pipeline is simply a chains of steps. So, you build each one individually, they are perform one after the other. The output of one step becomes the input of the next one.</a:t>
            </a:r>
          </a:p>
          <a:p>
            <a:pPr marL="0" lvl="0" indent="0" fontAlgn="auto">
              <a:spcBef>
                <a:spcPts val="0"/>
              </a:spcBef>
              <a:spcAft>
                <a:spcPts val="0"/>
              </a:spcAft>
              <a:buFontTx/>
              <a:buNone/>
              <a:defRPr/>
            </a:pPr>
            <a:endParaRPr lang="en-US" dirty="0"/>
          </a:p>
          <a:p>
            <a:pPr marL="0" lvl="0" indent="0" fontAlgn="auto">
              <a:spcBef>
                <a:spcPts val="0"/>
              </a:spcBef>
              <a:spcAft>
                <a:spcPts val="0"/>
              </a:spcAft>
              <a:buFontTx/>
              <a:buNone/>
              <a:defRPr/>
            </a:pPr>
            <a:r>
              <a:rPr lang="en-US" dirty="0"/>
              <a:t>Now take you through each of these steps in more detail, starting with the cleaner pipeline</a:t>
            </a:r>
          </a:p>
        </p:txBody>
      </p:sp>
      <p:sp>
        <p:nvSpPr>
          <p:cNvPr id="4" name="Slide Number Placeholder 3"/>
          <p:cNvSpPr>
            <a:spLocks noGrp="1"/>
          </p:cNvSpPr>
          <p:nvPr>
            <p:ph type="sldNum" sz="quarter" idx="10"/>
          </p:nvPr>
        </p:nvSpPr>
        <p:spPr/>
        <p:txBody>
          <a:bodyPr/>
          <a:lstStyle/>
          <a:p>
            <a:fld id="{A1A7352A-B91D-4A82-A6CB-C9C86A395609}" type="slidenum">
              <a:rPr lang="en-GB" smtClean="0"/>
              <a:t>11</a:t>
            </a:fld>
            <a:endParaRPr lang="en-GB"/>
          </a:p>
        </p:txBody>
      </p:sp>
    </p:spTree>
    <p:extLst>
      <p:ext uri="{BB962C8B-B14F-4D97-AF65-F5344CB8AC3E}">
        <p14:creationId xmlns:p14="http://schemas.microsoft.com/office/powerpoint/2010/main" val="1996415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u="sng" dirty="0"/>
              <a:t>Cleaner Pipeline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Cleaner pipeline is responsible for taking on the 10 raw .csv files, of varying size </a:t>
            </a:r>
            <a:r>
              <a:rPr lang="en-GB" dirty="0"/>
              <a:t>(~15000, ~900), </a:t>
            </a:r>
            <a:r>
              <a:rPr lang="en-US" dirty="0"/>
              <a:t>and </a:t>
            </a:r>
            <a:r>
              <a:rPr lang="en-US" dirty="0" err="1"/>
              <a:t>standardising</a:t>
            </a:r>
            <a:r>
              <a:rPr lang="en-US" dirty="0"/>
              <a:t> them across the years.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visualized here, at input each file enters the pipeline individually and at the end they are joined together producing our output in a single big file ready for modelling</a:t>
            </a:r>
          </a:p>
          <a:p>
            <a:endParaRPr lang="en-US" dirty="0"/>
          </a:p>
          <a:p>
            <a:r>
              <a:rPr lang="en-US" dirty="0"/>
              <a:t>Some examples of processing steps included within this pipeline are:</a:t>
            </a:r>
          </a:p>
          <a:p>
            <a:pPr marL="285750" indent="-285750">
              <a:buFont typeface="Arial" panose="020B0604020202020204" pitchFamily="34" charset="0"/>
              <a:buChar char="•"/>
            </a:pPr>
            <a:r>
              <a:rPr lang="en-US" dirty="0"/>
              <a:t>Renaming variables (columns) that have changed over the years with a new common name to standardize these across all years</a:t>
            </a:r>
          </a:p>
          <a:p>
            <a:pPr marL="285750" indent="-285750">
              <a:buFont typeface="Arial" panose="020B0604020202020204" pitchFamily="34" charset="0"/>
              <a:buChar char="•"/>
            </a:pPr>
            <a:r>
              <a:rPr lang="en-US" dirty="0"/>
              <a:t>Feature selection based on expert knowledge – so we have only chosen to include variables from the victim forms which are important for coding</a:t>
            </a:r>
          </a:p>
          <a:p>
            <a:pPr marL="285750" indent="-285750">
              <a:buFont typeface="Arial" panose="020B0604020202020204" pitchFamily="34" charset="0"/>
              <a:buChar char="•"/>
            </a:pPr>
            <a:r>
              <a:rPr lang="en-US" dirty="0"/>
              <a:t>Feature combination – so we combined relevant variables to reduce noise so the signal and information are more visible to the model</a:t>
            </a:r>
          </a:p>
          <a:p>
            <a:pPr marL="285750" indent="-285750">
              <a:buFont typeface="Arial" panose="020B0604020202020204" pitchFamily="34" charset="0"/>
              <a:buChar char="•"/>
            </a:pPr>
            <a:r>
              <a:rPr lang="en-US" dirty="0"/>
              <a:t>Filtering out invalid forms</a:t>
            </a:r>
          </a:p>
          <a:p>
            <a:endParaRPr lang="en-GB" dirty="0"/>
          </a:p>
          <a:p>
            <a:r>
              <a:rPr lang="en-GB" dirty="0"/>
              <a:t>So what does the cleaner pipeline ACTUALLY look like?</a:t>
            </a:r>
          </a:p>
        </p:txBody>
      </p:sp>
      <p:sp>
        <p:nvSpPr>
          <p:cNvPr id="4" name="Slide Number Placeholder 3"/>
          <p:cNvSpPr>
            <a:spLocks noGrp="1"/>
          </p:cNvSpPr>
          <p:nvPr>
            <p:ph type="sldNum" sz="quarter" idx="10"/>
          </p:nvPr>
        </p:nvSpPr>
        <p:spPr/>
        <p:txBody>
          <a:bodyPr/>
          <a:lstStyle/>
          <a:p>
            <a:fld id="{A1A7352A-B91D-4A82-A6CB-C9C86A395609}" type="slidenum">
              <a:rPr lang="en-GB" smtClean="0"/>
              <a:t>12</a:t>
            </a:fld>
            <a:endParaRPr lang="en-GB"/>
          </a:p>
        </p:txBody>
      </p:sp>
    </p:spTree>
    <p:extLst>
      <p:ext uri="{BB962C8B-B14F-4D97-AF65-F5344CB8AC3E}">
        <p14:creationId xmlns:p14="http://schemas.microsoft.com/office/powerpoint/2010/main" val="163735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snippet of all of the steps which make up the cleaner pipeline. Here the cleaner pipeline has 7 different steps, including the columns cleaner, Columns89remover which are responsible for some of the jobs I just mentioned.</a:t>
            </a:r>
          </a:p>
          <a:p>
            <a:endParaRPr lang="en-US" dirty="0"/>
          </a:p>
          <a:p>
            <a:r>
              <a:rPr lang="en-US" dirty="0"/>
              <a:t>Each of these steps are defined separately in a separate file.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build each step, we follow the template given by </a:t>
            </a:r>
            <a:r>
              <a:rPr lang="en-US" dirty="0" err="1"/>
              <a:t>scikit</a:t>
            </a:r>
            <a:r>
              <a:rPr lang="en-US" dirty="0"/>
              <a:t>-learn. This way only thing we need to customize  is transform part here. Everything else is left as it is. Each of the steps follow a similar defining structure.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once we have defined all of our steps, we put them in the order we want them to be performed and enclose in this </a:t>
            </a:r>
            <a:r>
              <a:rPr lang="en-US" dirty="0" err="1"/>
              <a:t>scikit-leran</a:t>
            </a:r>
            <a:r>
              <a:rPr lang="en-US" dirty="0"/>
              <a:t> function called pipeline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really powerful because at the end of this process we only need to call the variable ‘pipe’ which we just created and use its method ‘</a:t>
            </a:r>
            <a:r>
              <a:rPr lang="en-US" dirty="0" err="1"/>
              <a:t>fit_transform</a:t>
            </a:r>
            <a:r>
              <a:rPr lang="en-US" dirty="0"/>
              <a:t>’ on the input data.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Scikit</a:t>
            </a:r>
            <a:r>
              <a:rPr lang="en-US" dirty="0"/>
              <a:t>-learn then takes care of everything else.  This makes the process really flexible for us, we can: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easily change the number of steps or the order, delete or add a new one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combine common built-in </a:t>
            </a:r>
            <a:r>
              <a:rPr lang="en-GB" dirty="0" err="1"/>
              <a:t>scikit</a:t>
            </a:r>
            <a:r>
              <a:rPr lang="en-GB" dirty="0"/>
              <a:t>-learn steps with our own custom built steps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Easily maintain the code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So, now you have an idea of what’s going on inside the cleaner pipeline, lets move on to next part: the model pipeline.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2D4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2D46"/>
              </a:solidFill>
            </a:endParaRPr>
          </a:p>
          <a:p>
            <a:endParaRPr lang="en-GB" dirty="0"/>
          </a:p>
        </p:txBody>
      </p:sp>
      <p:sp>
        <p:nvSpPr>
          <p:cNvPr id="4" name="Slide Number Placeholder 3"/>
          <p:cNvSpPr>
            <a:spLocks noGrp="1"/>
          </p:cNvSpPr>
          <p:nvPr>
            <p:ph type="sldNum" sz="quarter" idx="10"/>
          </p:nvPr>
        </p:nvSpPr>
        <p:spPr/>
        <p:txBody>
          <a:bodyPr/>
          <a:lstStyle/>
          <a:p>
            <a:fld id="{A1A7352A-B91D-4A82-A6CB-C9C86A395609}" type="slidenum">
              <a:rPr lang="en-GB" smtClean="0"/>
              <a:t>13</a:t>
            </a:fld>
            <a:endParaRPr lang="en-GB"/>
          </a:p>
        </p:txBody>
      </p:sp>
    </p:spTree>
    <p:extLst>
      <p:ext uri="{BB962C8B-B14F-4D97-AF65-F5344CB8AC3E}">
        <p14:creationId xmlns:p14="http://schemas.microsoft.com/office/powerpoint/2010/main" val="1647554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a:t>Model Pipeline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the output of our cleaner pipeline is a combined big csv file of our 10 years worth of CSEW data. However, our data is not quite ready for modelling just yet!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Alessandra mentioned, the CSEW VF’s are comprised of open (free text descriptions) and closed (Yes/No). These need to go through an additional processing steps </a:t>
            </a:r>
            <a:r>
              <a:rPr lang="en-GB" dirty="0"/>
              <a:t>after the basic processing performed in the cleaning phase </a:t>
            </a:r>
            <a:r>
              <a:rPr lang="en-US" dirty="0"/>
              <a:t>as part of the model pipeline.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First we will go through how we process the closed Yes/No questions. </a:t>
            </a:r>
          </a:p>
          <a:p>
            <a:pPr marL="171450" indent="-171450">
              <a:buFont typeface="Arial" panose="020B0604020202020204" pitchFamily="34" charset="0"/>
              <a:buChar char="•"/>
            </a:pPr>
            <a:r>
              <a:rPr lang="en-US" dirty="0"/>
              <a:t>For this task, the pipeline converts responses like ‘Yes/No’ into integers (e.g. 1/0s). This is called One-Hot-Encoding. In our case, Yes responses become 1’s and No responses 0’s.</a:t>
            </a:r>
          </a:p>
          <a:p>
            <a:pPr marL="171450" indent="-171450">
              <a:buFont typeface="Arial" panose="020B0604020202020204" pitchFamily="34" charset="0"/>
              <a:buChar char="•"/>
            </a:pPr>
            <a:r>
              <a:rPr lang="en-US" dirty="0"/>
              <a:t>Some questions have more complex levels, so new dummy variables are created. Creating a dummy variable means that for each response level, a new variable is created, but we don’t keep all of these, we discard the ones not relevant for coding.</a:t>
            </a:r>
          </a:p>
          <a:p>
            <a:pPr marL="171450" indent="-171450">
              <a:buFont typeface="Arial" panose="020B0604020202020204" pitchFamily="34" charset="0"/>
              <a:buChar char="•"/>
            </a:pPr>
            <a:r>
              <a:rPr lang="en-US" dirty="0"/>
              <a:t>We also drop levels such as ”Don’t Know”/”Refused”, again to remove noise</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Now, to process the text!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free text descriptions from each VF are processed using a method called TF-IDF.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Term frequency-inverse document frequency (TF-IDF) </a:t>
            </a:r>
            <a:r>
              <a:rPr lang="en-US" dirty="0"/>
              <a:t>measures the importance of each word by comparing it to the frequency of terms in a large set of documents.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very common method for handling text, and a method most used in practice. </a:t>
            </a:r>
          </a:p>
          <a:p>
            <a:pPr marL="0" indent="0">
              <a:buFont typeface="Arial" panose="020B0604020202020204" pitchFamily="34" charset="0"/>
              <a:buNone/>
            </a:pPr>
            <a:r>
              <a:rPr lang="en-GB" dirty="0"/>
              <a:t>For our case, Each VF text description is converted into a vectorised format (meaning each word becomes a feature of our model) </a:t>
            </a:r>
          </a:p>
          <a:p>
            <a:pPr marL="0" indent="0">
              <a:buFont typeface="Arial" panose="020B0604020202020204" pitchFamily="34" charset="0"/>
              <a:buNone/>
            </a:pPr>
            <a:r>
              <a:rPr lang="en-GB" dirty="0"/>
              <a:t>Then for each VF, each word is scored based on its importance within that VF and with the respect to the whole set of VFs.  </a:t>
            </a:r>
            <a:r>
              <a:rPr lang="en-GB" b="1" dirty="0"/>
              <a:t>In summary TF-IDF </a:t>
            </a:r>
            <a:r>
              <a:rPr lang="en-US" b="1" dirty="0"/>
              <a:t>reflects how important a word is</a:t>
            </a:r>
            <a:r>
              <a:rPr lang="en-US" dirty="0"/>
              <a:t>.</a:t>
            </a:r>
            <a:endParaRPr lang="en-GB" dirty="0"/>
          </a:p>
        </p:txBody>
      </p:sp>
      <p:sp>
        <p:nvSpPr>
          <p:cNvPr id="4" name="Slide Number Placeholder 3"/>
          <p:cNvSpPr>
            <a:spLocks noGrp="1"/>
          </p:cNvSpPr>
          <p:nvPr>
            <p:ph type="sldNum" sz="quarter" idx="10"/>
          </p:nvPr>
        </p:nvSpPr>
        <p:spPr/>
        <p:txBody>
          <a:bodyPr/>
          <a:lstStyle/>
          <a:p>
            <a:fld id="{A1A7352A-B91D-4A82-A6CB-C9C86A395609}" type="slidenum">
              <a:rPr lang="en-GB" smtClean="0"/>
              <a:t>14</a:t>
            </a:fld>
            <a:endParaRPr lang="en-GB"/>
          </a:p>
        </p:txBody>
      </p:sp>
    </p:spTree>
    <p:extLst>
      <p:ext uri="{BB962C8B-B14F-4D97-AF65-F5344CB8AC3E}">
        <p14:creationId xmlns:p14="http://schemas.microsoft.com/office/powerpoint/2010/main" val="1795012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fontAlgn="auto">
              <a:spcBef>
                <a:spcPts val="0"/>
              </a:spcBef>
              <a:spcAft>
                <a:spcPts val="0"/>
              </a:spcAft>
              <a:buNone/>
              <a:defRPr/>
            </a:pPr>
            <a:r>
              <a:rPr lang="en-GB" b="1" u="sng" dirty="0"/>
              <a:t>So, now all of our processing is complete, the data is now ready for modelling.</a:t>
            </a:r>
          </a:p>
          <a:p>
            <a:endParaRPr lang="en-GB" dirty="0"/>
          </a:p>
          <a:p>
            <a:r>
              <a:rPr lang="en-US" dirty="0"/>
              <a:t>We split our processed, big csv file into a training and training set. We keep 9 years of data for training the model and test results in multiple batches of the latest year (2017)</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we run a multinomial logistic regression. For each VF the model predicts a probability for each of 50+ offence codes, that is, for each VF it produces a probability for each of the possible outcomes. The final predicted Offence Code for each VF, is the one with the highest probability.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Overall, the model achieves a robust 86% of correctly classified cases. However, this is far from the 97% of desired accuracy.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1" dirty="0"/>
              <a:t>S</a:t>
            </a:r>
            <a:r>
              <a:rPr lang="en-GB" b="1" dirty="0"/>
              <a:t>o, a quick recap before we move on to the final step of the model </a:t>
            </a:r>
            <a:r>
              <a:rPr lang="en-GB" dirty="0"/>
              <a:t>- at this stage we have cleaned and processed our data and run our model. Our output from our model pipeline is probability estimates for each VF that each possible offence code is the correct class. </a:t>
            </a:r>
            <a:r>
              <a:rPr lang="en-GB" b="1" dirty="0"/>
              <a:t>In an ideal scenario, for each VF there will be one offence code with a very high, strong probability and the rest with low probabilities, making it very clear which offence has occurred in that VF</a:t>
            </a:r>
            <a:r>
              <a:rPr lang="en-GB" dirty="0"/>
              <a:t>. However, this wasn’t always the case. When we looked into the distribution of the probabilities for each class, the highest, and final offence code, was much less obvious in some cases.</a:t>
            </a:r>
            <a:endParaRPr lang="en-GB" b="1" dirty="0"/>
          </a:p>
        </p:txBody>
      </p:sp>
      <p:sp>
        <p:nvSpPr>
          <p:cNvPr id="4" name="Slide Number Placeholder 3"/>
          <p:cNvSpPr>
            <a:spLocks noGrp="1"/>
          </p:cNvSpPr>
          <p:nvPr>
            <p:ph type="sldNum" sz="quarter" idx="10"/>
          </p:nvPr>
        </p:nvSpPr>
        <p:spPr/>
        <p:txBody>
          <a:bodyPr/>
          <a:lstStyle/>
          <a:p>
            <a:fld id="{A1A7352A-B91D-4A82-A6CB-C9C86A395609}" type="slidenum">
              <a:rPr lang="en-GB" smtClean="0"/>
              <a:t>15</a:t>
            </a:fld>
            <a:endParaRPr lang="en-GB"/>
          </a:p>
        </p:txBody>
      </p:sp>
    </p:spTree>
    <p:extLst>
      <p:ext uri="{BB962C8B-B14F-4D97-AF65-F5344CB8AC3E}">
        <p14:creationId xmlns:p14="http://schemas.microsoft.com/office/powerpoint/2010/main" val="29140355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fontAlgn="auto">
              <a:spcBef>
                <a:spcPts val="0"/>
              </a:spcBef>
              <a:spcAft>
                <a:spcPts val="0"/>
              </a:spcAft>
              <a:buNone/>
              <a:defRPr/>
            </a:pPr>
            <a:r>
              <a:rPr lang="it-IT" dirty="0"/>
              <a:t>To overcome this limitation we added an additional step, </a:t>
            </a:r>
            <a:r>
              <a:rPr lang="it-IT" b="1" dirty="0"/>
              <a:t>The Thresholding system.</a:t>
            </a:r>
          </a:p>
          <a:p>
            <a:pPr marL="0" lvl="0" indent="0" fontAlgn="auto">
              <a:spcBef>
                <a:spcPts val="0"/>
              </a:spcBef>
              <a:spcAft>
                <a:spcPts val="0"/>
              </a:spcAft>
              <a:buNone/>
              <a:defRPr/>
            </a:pP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As mentioned we noticed that </a:t>
            </a:r>
            <a:r>
              <a:rPr lang="en-US" dirty="0"/>
              <a:t>there is a large variance in the model performances between different offence classes.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as a solution to this, we decided to select only some of the most successful (and robust) predicted classes and apply a class-informed threshold to each one of them. This was around 10 of the 50+ offence codes.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the thresholding system is in place, predictions are considered valid </a:t>
            </a:r>
            <a:r>
              <a:rPr lang="en-US" b="1" dirty="0"/>
              <a:t>only</a:t>
            </a:r>
            <a:r>
              <a:rPr lang="en-US" dirty="0"/>
              <a:t> where the probability on a specific class meets the class thresholds.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Results from this final step are then exported as a final csv file. This file holds the VF identifier number, the final predicted offence code and the corresponding probability or, models confidence in that code for all cases coded.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model initially achieved a robust 86% accuracy, but what were our results after we added the thresholding system to our model?</a:t>
            </a:r>
          </a:p>
        </p:txBody>
      </p:sp>
      <p:sp>
        <p:nvSpPr>
          <p:cNvPr id="4" name="Slide Number Placeholder 3"/>
          <p:cNvSpPr>
            <a:spLocks noGrp="1"/>
          </p:cNvSpPr>
          <p:nvPr>
            <p:ph type="sldNum" sz="quarter" idx="10"/>
          </p:nvPr>
        </p:nvSpPr>
        <p:spPr/>
        <p:txBody>
          <a:bodyPr/>
          <a:lstStyle/>
          <a:p>
            <a:fld id="{A1A7352A-B91D-4A82-A6CB-C9C86A395609}" type="slidenum">
              <a:rPr lang="en-GB" smtClean="0"/>
              <a:t>16</a:t>
            </a:fld>
            <a:endParaRPr lang="en-GB"/>
          </a:p>
        </p:txBody>
      </p:sp>
    </p:spTree>
    <p:extLst>
      <p:ext uri="{BB962C8B-B14F-4D97-AF65-F5344CB8AC3E}">
        <p14:creationId xmlns:p14="http://schemas.microsoft.com/office/powerpoint/2010/main" val="1543719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solidFill>
                  <a:srgbClr val="99CC00"/>
                </a:solidFill>
              </a:rPr>
              <a:t>Results</a:t>
            </a:r>
            <a:endParaRPr lang="en-GB" dirty="0"/>
          </a:p>
        </p:txBody>
      </p:sp>
      <p:sp>
        <p:nvSpPr>
          <p:cNvPr id="4" name="Slide Number Placeholder 3"/>
          <p:cNvSpPr>
            <a:spLocks noGrp="1"/>
          </p:cNvSpPr>
          <p:nvPr>
            <p:ph type="sldNum" sz="quarter" idx="10"/>
          </p:nvPr>
        </p:nvSpPr>
        <p:spPr/>
        <p:txBody>
          <a:bodyPr/>
          <a:lstStyle/>
          <a:p>
            <a:fld id="{A1A7352A-B91D-4A82-A6CB-C9C86A395609}" type="slidenum">
              <a:rPr lang="en-GB" smtClean="0"/>
              <a:t>17</a:t>
            </a:fld>
            <a:endParaRPr lang="en-GB"/>
          </a:p>
        </p:txBody>
      </p:sp>
    </p:spTree>
    <p:extLst>
      <p:ext uri="{BB962C8B-B14F-4D97-AF65-F5344CB8AC3E}">
        <p14:creationId xmlns:p14="http://schemas.microsoft.com/office/powerpoint/2010/main" val="28741048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After running the model on the test set, for the selected predicted offence codes the thresholding component separates out the cases where the probabilities meet the threshold.</a:t>
            </a:r>
          </a:p>
          <a:p>
            <a:pPr algn="just"/>
            <a:endParaRPr lang="en-US" dirty="0"/>
          </a:p>
          <a:p>
            <a:pPr algn="just"/>
            <a:r>
              <a:rPr lang="en-US" dirty="0"/>
              <a:t>This subset of cases on average constitutes around 40% of all VFs and on that subset, the model correctly predicts the offence code for 97% of the VFs. </a:t>
            </a:r>
          </a:p>
          <a:p>
            <a:pPr algn="just"/>
            <a:endParaRPr lang="en-US" dirty="0"/>
          </a:p>
          <a:p>
            <a:pPr algn="just"/>
            <a:r>
              <a:rPr lang="en-US" b="1" dirty="0"/>
              <a:t>Albeit on a subset, this is a big improvement on our initial result of 86% before the implementation of a thresholding system and a figure that the Crime Stats team at ONS and our external survey managers Kantar are happy with.</a:t>
            </a:r>
          </a:p>
          <a:p>
            <a:pPr algn="just"/>
            <a:endParaRPr lang="en-US" dirty="0"/>
          </a:p>
          <a:p>
            <a:pPr algn="just"/>
            <a:r>
              <a:rPr lang="en-US" dirty="0"/>
              <a:t>Whilst this is still an ongoing process and we continue to refine the model by updating the selected variables used and testing on new datasets (2018) we do aim to trial the model in production. </a:t>
            </a:r>
          </a:p>
          <a:p>
            <a:pPr algn="just"/>
            <a:endParaRPr lang="en-US" dirty="0"/>
          </a:p>
          <a:p>
            <a:pPr marL="0" indent="0" algn="just">
              <a:buNone/>
            </a:pPr>
            <a:r>
              <a:rPr lang="en-US" dirty="0"/>
              <a:t>From our model, we can reduce the burden of coding on analysts in the crime team which in turn saves time and money!</a:t>
            </a:r>
          </a:p>
          <a:p>
            <a:pPr algn="just"/>
            <a:r>
              <a:rPr lang="en-US" dirty="0"/>
              <a:t>In addition, the process of building the model allowed for improvements to be made to the existing coding manual and guidelines produced for interviewers (for example the handling of duplicates and summarizing of crimes in text descriptions.</a:t>
            </a:r>
            <a:endParaRPr lang="en-GB" dirty="0"/>
          </a:p>
        </p:txBody>
      </p:sp>
      <p:sp>
        <p:nvSpPr>
          <p:cNvPr id="4" name="Slide Number Placeholder 3"/>
          <p:cNvSpPr>
            <a:spLocks noGrp="1"/>
          </p:cNvSpPr>
          <p:nvPr>
            <p:ph type="sldNum" sz="quarter" idx="10"/>
          </p:nvPr>
        </p:nvSpPr>
        <p:spPr/>
        <p:txBody>
          <a:bodyPr/>
          <a:lstStyle/>
          <a:p>
            <a:fld id="{A1A7352A-B91D-4A82-A6CB-C9C86A395609}" type="slidenum">
              <a:rPr lang="en-GB" smtClean="0"/>
              <a:t>18</a:t>
            </a:fld>
            <a:endParaRPr lang="en-GB"/>
          </a:p>
        </p:txBody>
      </p:sp>
    </p:spTree>
    <p:extLst>
      <p:ext uri="{BB962C8B-B14F-4D97-AF65-F5344CB8AC3E}">
        <p14:creationId xmlns:p14="http://schemas.microsoft.com/office/powerpoint/2010/main" val="639300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you for listening, we do have time for questions if there is anything anyone would like to ask. But our e-mails are also up here if anyone would like to get in touch after. </a:t>
            </a:r>
          </a:p>
        </p:txBody>
      </p:sp>
      <p:sp>
        <p:nvSpPr>
          <p:cNvPr id="4" name="Slide Number Placeholder 3"/>
          <p:cNvSpPr>
            <a:spLocks noGrp="1"/>
          </p:cNvSpPr>
          <p:nvPr>
            <p:ph type="sldNum" sz="quarter" idx="10"/>
          </p:nvPr>
        </p:nvSpPr>
        <p:spPr/>
        <p:txBody>
          <a:bodyPr/>
          <a:lstStyle/>
          <a:p>
            <a:fld id="{A1A7352A-B91D-4A82-A6CB-C9C86A395609}" type="slidenum">
              <a:rPr lang="en-GB" smtClean="0"/>
              <a:t>19</a:t>
            </a:fld>
            <a:endParaRPr lang="en-GB"/>
          </a:p>
        </p:txBody>
      </p:sp>
    </p:spTree>
    <p:extLst>
      <p:ext uri="{BB962C8B-B14F-4D97-AF65-F5344CB8AC3E}">
        <p14:creationId xmlns:p14="http://schemas.microsoft.com/office/powerpoint/2010/main" val="1252606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will be talking a bit more on what is the crime survey, what is the current offence coding process and the purpose of this case study.</a:t>
            </a:r>
          </a:p>
          <a:p>
            <a:r>
              <a:rPr lang="en-GB" dirty="0"/>
              <a:t>Then we will go in more details on the Offence coder model and what are the results so far</a:t>
            </a:r>
          </a:p>
        </p:txBody>
      </p:sp>
      <p:sp>
        <p:nvSpPr>
          <p:cNvPr id="4" name="Slide Number Placeholder 3"/>
          <p:cNvSpPr>
            <a:spLocks noGrp="1"/>
          </p:cNvSpPr>
          <p:nvPr>
            <p:ph type="sldNum" sz="quarter" idx="10"/>
          </p:nvPr>
        </p:nvSpPr>
        <p:spPr/>
        <p:txBody>
          <a:bodyPr/>
          <a:lstStyle/>
          <a:p>
            <a:fld id="{A1A7352A-B91D-4A82-A6CB-C9C86A395609}" type="slidenum">
              <a:rPr lang="en-GB" smtClean="0"/>
              <a:t>2</a:t>
            </a:fld>
            <a:endParaRPr lang="en-GB"/>
          </a:p>
        </p:txBody>
      </p:sp>
    </p:spTree>
    <p:extLst>
      <p:ext uri="{BB962C8B-B14F-4D97-AF65-F5344CB8AC3E}">
        <p14:creationId xmlns:p14="http://schemas.microsoft.com/office/powerpoint/2010/main" val="1046356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Crime Survey for England and Wales</a:t>
            </a:r>
          </a:p>
        </p:txBody>
      </p:sp>
      <p:sp>
        <p:nvSpPr>
          <p:cNvPr id="4" name="Slide Number Placeholder 3"/>
          <p:cNvSpPr>
            <a:spLocks noGrp="1"/>
          </p:cNvSpPr>
          <p:nvPr>
            <p:ph type="sldNum" sz="quarter" idx="10"/>
          </p:nvPr>
        </p:nvSpPr>
        <p:spPr/>
        <p:txBody>
          <a:bodyPr/>
          <a:lstStyle/>
          <a:p>
            <a:fld id="{A1A7352A-B91D-4A82-A6CB-C9C86A395609}" type="slidenum">
              <a:rPr lang="en-GB" smtClean="0"/>
              <a:t>3</a:t>
            </a:fld>
            <a:endParaRPr lang="en-GB"/>
          </a:p>
        </p:txBody>
      </p:sp>
    </p:spTree>
    <p:extLst>
      <p:ext uri="{BB962C8B-B14F-4D97-AF65-F5344CB8AC3E}">
        <p14:creationId xmlns:p14="http://schemas.microsoft.com/office/powerpoint/2010/main" val="816924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en-US" sz="1200" dirty="0"/>
              <a:t>The CSEW aims to measure the extent of various crimes experienced by the public. It asks respondents whether they have experienced crime in the last 12 months.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mn-lt"/>
                <a:ea typeface="+mn-ea"/>
                <a:cs typeface="Arial" panose="020B0604020202020204" pitchFamily="34" charset="0"/>
              </a:rPr>
              <a:t>If yes, Respondents who have experienced a crime are asked a series of detailed questions, known as the Victim Form (VF) and One respondent can complete up to </a:t>
            </a:r>
            <a:r>
              <a:rPr kumimoji="0" lang="en-US" sz="1200" b="1" i="0" u="none" strike="noStrike" kern="0" cap="none" spc="0" normalizeH="0" baseline="0" noProof="0" dirty="0">
                <a:ln>
                  <a:noFill/>
                </a:ln>
                <a:solidFill>
                  <a:prstClr val="black"/>
                </a:solidFill>
                <a:effectLst/>
                <a:uLnTx/>
                <a:uFillTx/>
                <a:latin typeface="+mn-lt"/>
                <a:ea typeface="+mn-ea"/>
                <a:cs typeface="Arial" panose="020B0604020202020204" pitchFamily="34" charset="0"/>
              </a:rPr>
              <a:t>6</a:t>
            </a:r>
            <a:r>
              <a:rPr kumimoji="0" lang="en-US" sz="1200" b="0" i="0" u="none" strike="noStrike" kern="0" cap="none" spc="0" normalizeH="0" baseline="0" noProof="0" dirty="0">
                <a:ln>
                  <a:noFill/>
                </a:ln>
                <a:solidFill>
                  <a:prstClr val="black"/>
                </a:solidFill>
                <a:effectLst/>
                <a:uLnTx/>
                <a:uFillTx/>
                <a:latin typeface="+mn-lt"/>
                <a:ea typeface="+mn-ea"/>
                <a:cs typeface="Arial" panose="020B0604020202020204" pitchFamily="34" charset="0"/>
              </a:rPr>
              <a:t> VFs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mn-lt"/>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prstClr val="black"/>
                </a:solidFill>
                <a:effectLst/>
                <a:uLnTx/>
                <a:uFillTx/>
                <a:latin typeface="+mn-lt"/>
                <a:ea typeface="+mn-ea"/>
                <a:cs typeface="Arial" panose="020B0604020202020204" pitchFamily="34" charset="0"/>
              </a:rPr>
              <a:t>VFs are composed of close questions (often simple Yes/no replies) and a free text field where the interviewer summarise the crime. Both these information are used by the coder to assign an Offence code to the VF</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prstClr val="black"/>
              </a:solidFill>
              <a:effectLst/>
              <a:uLnTx/>
              <a:uFillTx/>
              <a:latin typeface="+mn-lt"/>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mn-lt"/>
                <a:ea typeface="+mn-ea"/>
                <a:cs typeface="Arial" panose="020B0604020202020204" pitchFamily="34" charset="0"/>
              </a:rPr>
              <a:t>The VFs with final offence code are then used to produce ONS analysis and outputs</a:t>
            </a:r>
          </a:p>
        </p:txBody>
      </p:sp>
      <p:sp>
        <p:nvSpPr>
          <p:cNvPr id="4" name="Slide Number Placeholder 3"/>
          <p:cNvSpPr>
            <a:spLocks noGrp="1"/>
          </p:cNvSpPr>
          <p:nvPr>
            <p:ph type="sldNum" sz="quarter" idx="10"/>
          </p:nvPr>
        </p:nvSpPr>
        <p:spPr/>
        <p:txBody>
          <a:bodyPr/>
          <a:lstStyle/>
          <a:p>
            <a:fld id="{A1A7352A-B91D-4A82-A6CB-C9C86A395609}" type="slidenum">
              <a:rPr lang="en-GB" smtClean="0"/>
              <a:t>4</a:t>
            </a:fld>
            <a:endParaRPr lang="en-GB"/>
          </a:p>
        </p:txBody>
      </p:sp>
    </p:spTree>
    <p:extLst>
      <p:ext uri="{BB962C8B-B14F-4D97-AF65-F5344CB8AC3E}">
        <p14:creationId xmlns:p14="http://schemas.microsoft.com/office/powerpoint/2010/main" val="1710565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99CC00"/>
                </a:solidFill>
              </a:rPr>
              <a:t>The current offence coding process</a:t>
            </a:r>
          </a:p>
          <a:p>
            <a:endParaRPr lang="en-GB" dirty="0"/>
          </a:p>
        </p:txBody>
      </p:sp>
      <p:sp>
        <p:nvSpPr>
          <p:cNvPr id="4" name="Slide Number Placeholder 3"/>
          <p:cNvSpPr>
            <a:spLocks noGrp="1"/>
          </p:cNvSpPr>
          <p:nvPr>
            <p:ph type="sldNum" sz="quarter" idx="10"/>
          </p:nvPr>
        </p:nvSpPr>
        <p:spPr/>
        <p:txBody>
          <a:bodyPr/>
          <a:lstStyle/>
          <a:p>
            <a:fld id="{A1A7352A-B91D-4A82-A6CB-C9C86A395609}" type="slidenum">
              <a:rPr lang="en-GB" smtClean="0"/>
              <a:t>5</a:t>
            </a:fld>
            <a:endParaRPr lang="en-GB"/>
          </a:p>
        </p:txBody>
      </p:sp>
    </p:spTree>
    <p:extLst>
      <p:ext uri="{BB962C8B-B14F-4D97-AF65-F5344CB8AC3E}">
        <p14:creationId xmlns:p14="http://schemas.microsoft.com/office/powerpoint/2010/main" val="1712656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The Crime Statistics team at ONS ‘dual code’ 10% (approx. 2,000 VFs per year) of the survey VFs to check that the external company who manage the CSEW is coding correctly.</a:t>
            </a:r>
          </a:p>
          <a:p>
            <a:pPr marL="171450" indent="-171450">
              <a:buFontTx/>
              <a:buChar char="-"/>
            </a:pPr>
            <a:r>
              <a:rPr lang="en-GB" sz="1200" dirty="0"/>
              <a:t>It’s 1 part-time person job for 1 year: in reality is spread across 2 EOs, 7 ROs and 7 SROs</a:t>
            </a:r>
          </a:p>
          <a:p>
            <a:pPr marL="171450" indent="-171450">
              <a:buFontTx/>
              <a:buChar char="-"/>
            </a:pPr>
            <a:r>
              <a:rPr lang="en-GB" sz="1200" dirty="0"/>
              <a:t>On average, one response could take 10-15 mins</a:t>
            </a:r>
          </a:p>
          <a:p>
            <a:pPr marL="171450" indent="-171450">
              <a:buFontTx/>
              <a:buChar char="-"/>
            </a:pPr>
            <a:r>
              <a:rPr lang="en-US" sz="1600" dirty="0"/>
              <a:t>Coding of ambiguous cases might require the agreement of multiple persons in the team (a decision could take days and needs to be signed-off by a G7 )</a:t>
            </a:r>
          </a:p>
          <a:p>
            <a:pPr marL="171450" indent="-171450">
              <a:buFontTx/>
              <a:buChar char="-"/>
            </a:pPr>
            <a:r>
              <a:rPr lang="en-GB" sz="1600" dirty="0"/>
              <a:t>Coders have to choose one of the 50+ offence codes</a:t>
            </a:r>
          </a:p>
          <a:p>
            <a:pPr marL="171450" indent="-171450">
              <a:buFontTx/>
              <a:buChar char="-"/>
            </a:pPr>
            <a:r>
              <a:rPr lang="en-GB" sz="1600" dirty="0"/>
              <a:t>Ambiguous VFs might be:</a:t>
            </a:r>
          </a:p>
          <a:p>
            <a:pPr lvl="1"/>
            <a:r>
              <a:rPr lang="en-GB" sz="1200" b="1" dirty="0"/>
              <a:t>-</a:t>
            </a:r>
            <a:r>
              <a:rPr lang="en-GB" sz="1200" dirty="0"/>
              <a:t> if the VF features </a:t>
            </a:r>
            <a:r>
              <a:rPr lang="en-GB" sz="1200" b="1" dirty="0"/>
              <a:t>more than one crime </a:t>
            </a:r>
            <a:r>
              <a:rPr lang="en-GB" sz="1200" dirty="0"/>
              <a:t>(e.g. a burglar breaks into someone’s house, beats up the occupants, steals the car and breaks some valuable belongings). A priority order is used here which crime takes precedence</a:t>
            </a:r>
          </a:p>
          <a:p>
            <a:pPr lvl="1"/>
            <a:r>
              <a:rPr lang="en-GB" sz="1200" b="1" dirty="0"/>
              <a:t>- Duplicates: </a:t>
            </a:r>
            <a:r>
              <a:rPr lang="en-US" sz="1200" dirty="0"/>
              <a:t>using the example above, the respondent (or interviewer) could record each of those crimes as separate VFs but because they belong to the same incident, one VF should have been completed and one offence code should be applied. The coder here often has to </a:t>
            </a:r>
          </a:p>
          <a:p>
            <a:pPr marL="171450" indent="-171450">
              <a:buFontTx/>
              <a:buChar char="-"/>
            </a:pPr>
            <a:endParaRPr lang="en-GB" sz="1200" dirty="0"/>
          </a:p>
          <a:p>
            <a:endParaRPr lang="en-GB" dirty="0"/>
          </a:p>
        </p:txBody>
      </p:sp>
      <p:sp>
        <p:nvSpPr>
          <p:cNvPr id="4" name="Slide Number Placeholder 3"/>
          <p:cNvSpPr>
            <a:spLocks noGrp="1"/>
          </p:cNvSpPr>
          <p:nvPr>
            <p:ph type="sldNum" sz="quarter" idx="10"/>
          </p:nvPr>
        </p:nvSpPr>
        <p:spPr/>
        <p:txBody>
          <a:bodyPr/>
          <a:lstStyle/>
          <a:p>
            <a:fld id="{A1A7352A-B91D-4A82-A6CB-C9C86A395609}" type="slidenum">
              <a:rPr lang="en-GB" smtClean="0"/>
              <a:t>6</a:t>
            </a:fld>
            <a:endParaRPr lang="en-GB"/>
          </a:p>
        </p:txBody>
      </p:sp>
    </p:spTree>
    <p:extLst>
      <p:ext uri="{BB962C8B-B14F-4D97-AF65-F5344CB8AC3E}">
        <p14:creationId xmlns:p14="http://schemas.microsoft.com/office/powerpoint/2010/main" val="2420278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mn-lt"/>
              </a:rPr>
              <a:t>This is how a snippet of the VF is presented to the coder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Coders read through the </a:t>
            </a:r>
            <a:r>
              <a:rPr lang="en-GB" sz="1200" b="1" u="sng" dirty="0"/>
              <a:t>free text </a:t>
            </a:r>
            <a:r>
              <a:rPr lang="en-GB" sz="1200" dirty="0"/>
              <a:t>and the </a:t>
            </a:r>
            <a:r>
              <a:rPr lang="en-GB" sz="1200" b="1" u="sng" dirty="0"/>
              <a:t>closed</a:t>
            </a:r>
            <a:r>
              <a:rPr lang="en-GB" sz="1200" u="sng" dirty="0"/>
              <a:t> </a:t>
            </a:r>
            <a:r>
              <a:rPr lang="en-GB" sz="1200" b="1" u="sng" dirty="0"/>
              <a:t>responses</a:t>
            </a:r>
            <a:r>
              <a:rPr lang="en-GB" sz="1200" b="1"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mn-lt"/>
              </a:rPr>
              <a:t>They have to follow written guidance and </a:t>
            </a:r>
            <a:r>
              <a:rPr lang="en-GB" sz="1200" b="1" dirty="0">
                <a:latin typeface="+mn-lt"/>
              </a:rPr>
              <a:t>flow charts (like the one shown here, there are 8 in total) </a:t>
            </a:r>
            <a:r>
              <a:rPr lang="en-GB" sz="1200" dirty="0">
                <a:latin typeface="+mn-lt"/>
              </a:rPr>
              <a:t>to reach an </a:t>
            </a:r>
            <a:r>
              <a:rPr lang="en-GB" sz="1200" u="sng" dirty="0">
                <a:latin typeface="+mn-lt"/>
              </a:rPr>
              <a:t>Offence code</a:t>
            </a:r>
            <a:endParaRPr lang="en-US" sz="1200" u="sng"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endParaRPr lang="en-GB" dirty="0"/>
          </a:p>
        </p:txBody>
      </p:sp>
      <p:sp>
        <p:nvSpPr>
          <p:cNvPr id="4" name="Slide Number Placeholder 3"/>
          <p:cNvSpPr>
            <a:spLocks noGrp="1"/>
          </p:cNvSpPr>
          <p:nvPr>
            <p:ph type="sldNum" sz="quarter" idx="10"/>
          </p:nvPr>
        </p:nvSpPr>
        <p:spPr/>
        <p:txBody>
          <a:bodyPr/>
          <a:lstStyle/>
          <a:p>
            <a:fld id="{A1A7352A-B91D-4A82-A6CB-C9C86A395609}" type="slidenum">
              <a:rPr lang="en-GB" smtClean="0"/>
              <a:t>7</a:t>
            </a:fld>
            <a:endParaRPr lang="en-GB"/>
          </a:p>
        </p:txBody>
      </p:sp>
    </p:spTree>
    <p:extLst>
      <p:ext uri="{BB962C8B-B14F-4D97-AF65-F5344CB8AC3E}">
        <p14:creationId xmlns:p14="http://schemas.microsoft.com/office/powerpoint/2010/main" val="2760341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99CC00"/>
                </a:solidFill>
              </a:rPr>
              <a:t>The purpose of the case study </a:t>
            </a:r>
          </a:p>
          <a:p>
            <a:endParaRPr lang="en-GB" dirty="0"/>
          </a:p>
        </p:txBody>
      </p:sp>
      <p:sp>
        <p:nvSpPr>
          <p:cNvPr id="4" name="Slide Number Placeholder 3"/>
          <p:cNvSpPr>
            <a:spLocks noGrp="1"/>
          </p:cNvSpPr>
          <p:nvPr>
            <p:ph type="sldNum" sz="quarter" idx="10"/>
          </p:nvPr>
        </p:nvSpPr>
        <p:spPr/>
        <p:txBody>
          <a:bodyPr/>
          <a:lstStyle/>
          <a:p>
            <a:fld id="{A1A7352A-B91D-4A82-A6CB-C9C86A395609}" type="slidenum">
              <a:rPr lang="en-GB" smtClean="0"/>
              <a:t>8</a:t>
            </a:fld>
            <a:endParaRPr lang="en-GB"/>
          </a:p>
        </p:txBody>
      </p:sp>
    </p:spTree>
    <p:extLst>
      <p:ext uri="{BB962C8B-B14F-4D97-AF65-F5344CB8AC3E}">
        <p14:creationId xmlns:p14="http://schemas.microsoft.com/office/powerpoint/2010/main" val="2234204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purpose of the case study is to assess the feasibility of doing this automatically, using Natural Language Processing (NLP) and classification techniques. </a:t>
            </a:r>
          </a:p>
          <a:p>
            <a:pPr marL="0" indent="0" algn="just">
              <a:buNone/>
            </a:pPr>
            <a:r>
              <a:rPr lang="en-GB" sz="1200" b="1" dirty="0">
                <a:latin typeface="Arial" panose="020B0604020202020204" pitchFamily="34" charset="0"/>
                <a:cs typeface="Arial" panose="020B0604020202020204" pitchFamily="34" charset="0"/>
              </a:rPr>
              <a:t>- Machine learning: </a:t>
            </a:r>
            <a:r>
              <a:rPr lang="en-US" sz="1200" dirty="0">
                <a:latin typeface="Arial" panose="020B0604020202020204" pitchFamily="34" charset="0"/>
                <a:cs typeface="Arial" panose="020B0604020202020204" pitchFamily="34" charset="0"/>
              </a:rPr>
              <a:t>explores the study and construction of algorithms that can learn from and make predictions on data. </a:t>
            </a:r>
          </a:p>
          <a:p>
            <a:pPr marL="0" indent="0" algn="just">
              <a:buNone/>
            </a:pPr>
            <a:r>
              <a:rPr lang="en-US" sz="1200" b="1" dirty="0">
                <a:latin typeface="Arial" panose="020B0604020202020204" pitchFamily="34" charset="0"/>
                <a:cs typeface="Arial" panose="020B0604020202020204" pitchFamily="34" charset="0"/>
              </a:rPr>
              <a:t>We use 10 years of historic manually classified VFs to build a model that can predict the correct offence code for new unseen VFs.</a:t>
            </a:r>
            <a:endParaRPr lang="en-GB" sz="1200" b="1"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latin typeface="Arial" panose="020B0604020202020204" pitchFamily="34" charset="0"/>
                <a:cs typeface="Arial" panose="020B0604020202020204" pitchFamily="34" charset="0"/>
              </a:rPr>
              <a:t>- NLP: </a:t>
            </a:r>
            <a:r>
              <a:rPr lang="en-US" sz="1200" dirty="0">
                <a:latin typeface="Arial" panose="020B0604020202020204" pitchFamily="34" charset="0"/>
                <a:cs typeface="Arial" panose="020B0604020202020204" pitchFamily="34" charset="0"/>
              </a:rPr>
              <a:t>is a field of computer science that deals with applying linguistic and statistical algorithms to text in order to extract meaning to make their information accessible to computer applications. </a:t>
            </a:r>
            <a:r>
              <a:rPr lang="en-US" sz="1200" b="1" dirty="0">
                <a:latin typeface="Arial" panose="020B0604020202020204" pitchFamily="34" charset="0"/>
                <a:cs typeface="Arial" panose="020B0604020202020204" pitchFamily="34" charset="0"/>
              </a:rPr>
              <a:t>We use NLP to convert text in new numeric features that can be used by the model to learn more information about the incident </a:t>
            </a:r>
            <a:r>
              <a:rPr lang="en-US" sz="1200" dirty="0"/>
              <a:t>(as the closed questions might not saying it all!)</a:t>
            </a:r>
          </a:p>
          <a:p>
            <a:endParaRPr lang="en-GB" dirty="0"/>
          </a:p>
        </p:txBody>
      </p:sp>
      <p:sp>
        <p:nvSpPr>
          <p:cNvPr id="4" name="Slide Number Placeholder 3"/>
          <p:cNvSpPr>
            <a:spLocks noGrp="1"/>
          </p:cNvSpPr>
          <p:nvPr>
            <p:ph type="sldNum" sz="quarter" idx="10"/>
          </p:nvPr>
        </p:nvSpPr>
        <p:spPr/>
        <p:txBody>
          <a:bodyPr/>
          <a:lstStyle/>
          <a:p>
            <a:fld id="{A1A7352A-B91D-4A82-A6CB-C9C86A395609}" type="slidenum">
              <a:rPr lang="en-GB" smtClean="0"/>
              <a:t>9</a:t>
            </a:fld>
            <a:endParaRPr lang="en-GB"/>
          </a:p>
        </p:txBody>
      </p:sp>
    </p:spTree>
    <p:extLst>
      <p:ext uri="{BB962C8B-B14F-4D97-AF65-F5344CB8AC3E}">
        <p14:creationId xmlns:p14="http://schemas.microsoft.com/office/powerpoint/2010/main" val="28080138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7200" y="4495800"/>
            <a:ext cx="7772400" cy="1143000"/>
          </a:xfrm>
        </p:spPr>
        <p:txBody>
          <a:bodyPr/>
          <a:lstStyle>
            <a:lvl1pPr>
              <a:defRPr sz="3800"/>
            </a:lvl1pPr>
          </a:lstStyle>
          <a:p>
            <a:r>
              <a:rPr lang="en-GB"/>
              <a:t>Click to edit Master title style</a:t>
            </a:r>
          </a:p>
        </p:txBody>
      </p:sp>
      <p:sp>
        <p:nvSpPr>
          <p:cNvPr id="3075" name="Rectangle 3"/>
          <p:cNvSpPr>
            <a:spLocks noGrp="1" noChangeArrowheads="1"/>
          </p:cNvSpPr>
          <p:nvPr>
            <p:ph type="subTitle" idx="1"/>
          </p:nvPr>
        </p:nvSpPr>
        <p:spPr>
          <a:xfrm>
            <a:off x="457200" y="5638800"/>
            <a:ext cx="6400800" cy="838200"/>
          </a:xfrm>
        </p:spPr>
        <p:txBody>
          <a:bodyPr/>
          <a:lstStyle>
            <a:lvl1pPr marL="0" indent="0">
              <a:buFontTx/>
              <a:buNone/>
              <a:defRPr/>
            </a:lvl1pPr>
          </a:lstStyle>
          <a:p>
            <a:r>
              <a:rPr lang="en-GB"/>
              <a:t>Click to edit Master subtitle style</a:t>
            </a:r>
          </a:p>
        </p:txBody>
      </p:sp>
      <p:sp>
        <p:nvSpPr>
          <p:cNvPr id="3076" name="Rectangle 4"/>
          <p:cNvSpPr>
            <a:spLocks noGrp="1" noChangeArrowheads="1"/>
          </p:cNvSpPr>
          <p:nvPr>
            <p:ph type="dt" sz="half" idx="2"/>
          </p:nvPr>
        </p:nvSpPr>
        <p:spPr/>
        <p:txBody>
          <a:bodyPr/>
          <a:lstStyle>
            <a:lvl1pPr>
              <a:defRPr/>
            </a:lvl1pPr>
          </a:lstStyle>
          <a:p>
            <a:endParaRPr lang="en-GB"/>
          </a:p>
        </p:txBody>
      </p:sp>
      <p:sp>
        <p:nvSpPr>
          <p:cNvPr id="3077" name="Rectangle 5"/>
          <p:cNvSpPr>
            <a:spLocks noGrp="1" noChangeArrowheads="1"/>
          </p:cNvSpPr>
          <p:nvPr>
            <p:ph type="ftr" sz="quarter" idx="3"/>
          </p:nvPr>
        </p:nvSpPr>
        <p:spPr/>
        <p:txBody>
          <a:bodyPr/>
          <a:lstStyle>
            <a:lvl1pPr>
              <a:defRPr/>
            </a:lvl1pPr>
          </a:lstStyle>
          <a:p>
            <a:endParaRPr lang="en-GB"/>
          </a:p>
        </p:txBody>
      </p:sp>
      <p:sp>
        <p:nvSpPr>
          <p:cNvPr id="3078" name="Rectangle 6"/>
          <p:cNvSpPr>
            <a:spLocks noGrp="1" noChangeArrowheads="1"/>
          </p:cNvSpPr>
          <p:nvPr>
            <p:ph type="sldNum" sz="quarter" idx="4"/>
          </p:nvPr>
        </p:nvSpPr>
        <p:spPr/>
        <p:txBody>
          <a:bodyPr/>
          <a:lstStyle>
            <a:lvl1pPr>
              <a:defRPr/>
            </a:lvl1pPr>
          </a:lstStyle>
          <a:p>
            <a:fld id="{03044E39-1715-4CEE-B5B2-87E4F2BFB66D}" type="slidenum">
              <a:rPr lang="en-GB"/>
              <a:pPr/>
              <a:t>‹#›</a:t>
            </a:fld>
            <a:endParaRPr lang="en-GB"/>
          </a:p>
        </p:txBody>
      </p:sp>
      <p:sp>
        <p:nvSpPr>
          <p:cNvPr id="3082" name="Line 10"/>
          <p:cNvSpPr>
            <a:spLocks noChangeShapeType="1"/>
          </p:cNvSpPr>
          <p:nvPr/>
        </p:nvSpPr>
        <p:spPr bwMode="auto">
          <a:xfrm>
            <a:off x="533400" y="5486400"/>
            <a:ext cx="7696200" cy="0"/>
          </a:xfrm>
          <a:prstGeom prst="line">
            <a:avLst/>
          </a:prstGeom>
          <a:noFill/>
          <a:ln w="9525">
            <a:solidFill>
              <a:schemeClr val="folHlink"/>
            </a:solidFill>
            <a:round/>
            <a:headEnd/>
            <a:tailEnd/>
          </a:ln>
        </p:spPr>
        <p:txBody>
          <a:bodyPr wrap="none" anchor="ctr"/>
          <a:lstStyle/>
          <a:p>
            <a:endParaRPr lang="en-GB"/>
          </a:p>
        </p:txBody>
      </p:sp>
      <p:pic>
        <p:nvPicPr>
          <p:cNvPr id="3087" name="Picture 15"/>
          <p:cNvPicPr>
            <a:picLocks noChangeAspect="1" noChangeArrowheads="1"/>
          </p:cNvPicPr>
          <p:nvPr userDrawn="1"/>
        </p:nvPicPr>
        <p:blipFill>
          <a:blip r:embed="rId2" cstate="print"/>
          <a:srcRect/>
          <a:stretch>
            <a:fillRect/>
          </a:stretch>
        </p:blipFill>
        <p:spPr bwMode="auto">
          <a:xfrm>
            <a:off x="152400" y="152400"/>
            <a:ext cx="3505200" cy="1308100"/>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138F8580-4422-486D-94F2-60C02659CA33}"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5FBA40E1-EF8C-4B05-8131-5900F22D942D}"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F41D17FB-E371-43A6-A861-E336AD148770}"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53790ACA-69DA-4DCC-9629-48410B4AE000}"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16B1AC40-BEA2-4133-897C-E0A674D03E07}"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EE5BE44C-2BD1-40E9-A8A4-7A711F025926}"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869CF8B9-886B-4305-9085-94B3CC4B6D8B}"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1A67C409-63DE-4153-8C17-5DFB5EAA4120}"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7863972A-65EF-4FB0-B5E8-5CC5F37B7B36}"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9CEB0D87-711F-40B8-8D6A-B1EA02F59199}"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685800" y="15240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vl1pPr>
          </a:lstStyle>
          <a:p>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fld id="{69EB7B33-7795-4BDB-B245-751806A80EE8}" type="slidenum">
              <a:rPr lang="en-GB"/>
              <a:pPr/>
              <a:t>‹#›</a:t>
            </a:fld>
            <a:endParaRPr lang="en-GB"/>
          </a:p>
        </p:txBody>
      </p:sp>
      <p:sp>
        <p:nvSpPr>
          <p:cNvPr id="1031" name="Line 7"/>
          <p:cNvSpPr>
            <a:spLocks noChangeShapeType="1"/>
          </p:cNvSpPr>
          <p:nvPr/>
        </p:nvSpPr>
        <p:spPr bwMode="auto">
          <a:xfrm>
            <a:off x="381000" y="1143000"/>
            <a:ext cx="8458200" cy="0"/>
          </a:xfrm>
          <a:prstGeom prst="line">
            <a:avLst/>
          </a:prstGeom>
          <a:noFill/>
          <a:ln w="9525">
            <a:solidFill>
              <a:schemeClr val="folHlink"/>
            </a:solidFill>
            <a:round/>
            <a:headEnd/>
            <a:tailEnd/>
          </a:ln>
        </p:spPr>
        <p:txBody>
          <a:bodyPr wrap="none" anchor="ctr"/>
          <a:lstStyle/>
          <a:p>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b="1">
          <a:solidFill>
            <a:srgbClr val="002D46"/>
          </a:solidFill>
          <a:latin typeface="+mj-lt"/>
          <a:ea typeface="+mj-ea"/>
          <a:cs typeface="+mj-cs"/>
        </a:defRPr>
      </a:lvl1pPr>
      <a:lvl2pPr algn="l" rtl="0" fontAlgn="base">
        <a:spcBef>
          <a:spcPct val="0"/>
        </a:spcBef>
        <a:spcAft>
          <a:spcPct val="0"/>
        </a:spcAft>
        <a:defRPr sz="3200" b="1">
          <a:solidFill>
            <a:srgbClr val="002D46"/>
          </a:solidFill>
          <a:latin typeface="Arial" pitchFamily="34" charset="0"/>
          <a:ea typeface="ＭＳ Ｐゴシック" pitchFamily="34" charset="-128"/>
        </a:defRPr>
      </a:lvl2pPr>
      <a:lvl3pPr algn="l" rtl="0" fontAlgn="base">
        <a:spcBef>
          <a:spcPct val="0"/>
        </a:spcBef>
        <a:spcAft>
          <a:spcPct val="0"/>
        </a:spcAft>
        <a:defRPr sz="3200" b="1">
          <a:solidFill>
            <a:srgbClr val="002D46"/>
          </a:solidFill>
          <a:latin typeface="Arial" pitchFamily="34" charset="0"/>
          <a:ea typeface="ＭＳ Ｐゴシック" pitchFamily="34" charset="-128"/>
        </a:defRPr>
      </a:lvl3pPr>
      <a:lvl4pPr algn="l" rtl="0" fontAlgn="base">
        <a:spcBef>
          <a:spcPct val="0"/>
        </a:spcBef>
        <a:spcAft>
          <a:spcPct val="0"/>
        </a:spcAft>
        <a:defRPr sz="3200" b="1">
          <a:solidFill>
            <a:srgbClr val="002D46"/>
          </a:solidFill>
          <a:latin typeface="Arial" pitchFamily="34" charset="0"/>
          <a:ea typeface="ＭＳ Ｐゴシック" pitchFamily="34" charset="-128"/>
        </a:defRPr>
      </a:lvl4pPr>
      <a:lvl5pPr algn="l" rtl="0" fontAlgn="base">
        <a:spcBef>
          <a:spcPct val="0"/>
        </a:spcBef>
        <a:spcAft>
          <a:spcPct val="0"/>
        </a:spcAft>
        <a:defRPr sz="3200" b="1">
          <a:solidFill>
            <a:srgbClr val="002D46"/>
          </a:solidFill>
          <a:latin typeface="Arial" pitchFamily="34" charset="0"/>
          <a:ea typeface="ＭＳ Ｐゴシック" pitchFamily="34" charset="-128"/>
        </a:defRPr>
      </a:lvl5pPr>
      <a:lvl6pPr marL="457200" algn="l" rtl="0" fontAlgn="base">
        <a:spcBef>
          <a:spcPct val="0"/>
        </a:spcBef>
        <a:spcAft>
          <a:spcPct val="0"/>
        </a:spcAft>
        <a:defRPr sz="3200" b="1">
          <a:solidFill>
            <a:srgbClr val="002D46"/>
          </a:solidFill>
          <a:latin typeface="Arial" pitchFamily="34" charset="0"/>
          <a:ea typeface="ＭＳ Ｐゴシック" pitchFamily="34" charset="-128"/>
        </a:defRPr>
      </a:lvl6pPr>
      <a:lvl7pPr marL="914400" algn="l" rtl="0" fontAlgn="base">
        <a:spcBef>
          <a:spcPct val="0"/>
        </a:spcBef>
        <a:spcAft>
          <a:spcPct val="0"/>
        </a:spcAft>
        <a:defRPr sz="3200" b="1">
          <a:solidFill>
            <a:srgbClr val="002D46"/>
          </a:solidFill>
          <a:latin typeface="Arial" pitchFamily="34" charset="0"/>
          <a:ea typeface="ＭＳ Ｐゴシック" pitchFamily="34" charset="-128"/>
        </a:defRPr>
      </a:lvl7pPr>
      <a:lvl8pPr marL="1371600" algn="l" rtl="0" fontAlgn="base">
        <a:spcBef>
          <a:spcPct val="0"/>
        </a:spcBef>
        <a:spcAft>
          <a:spcPct val="0"/>
        </a:spcAft>
        <a:defRPr sz="3200" b="1">
          <a:solidFill>
            <a:srgbClr val="002D46"/>
          </a:solidFill>
          <a:latin typeface="Arial" pitchFamily="34" charset="0"/>
          <a:ea typeface="ＭＳ Ｐゴシック" pitchFamily="34" charset="-128"/>
        </a:defRPr>
      </a:lvl8pPr>
      <a:lvl9pPr marL="1828800" algn="l" rtl="0" fontAlgn="base">
        <a:spcBef>
          <a:spcPct val="0"/>
        </a:spcBef>
        <a:spcAft>
          <a:spcPct val="0"/>
        </a:spcAft>
        <a:defRPr sz="3200" b="1">
          <a:solidFill>
            <a:srgbClr val="002D46"/>
          </a:solidFill>
          <a:latin typeface="Arial" pitchFamily="34" charset="0"/>
          <a:ea typeface="ＭＳ Ｐゴシック" pitchFamily="34" charset="-128"/>
        </a:defRPr>
      </a:lvl9pPr>
    </p:titleStyle>
    <p:bodyStyle>
      <a:lvl1pPr marL="342900" indent="-342900" algn="l" rtl="0" fontAlgn="base">
        <a:spcBef>
          <a:spcPct val="20000"/>
        </a:spcBef>
        <a:spcAft>
          <a:spcPct val="0"/>
        </a:spcAft>
        <a:buChar char="•"/>
        <a:defRPr sz="2800">
          <a:solidFill>
            <a:srgbClr val="002D46"/>
          </a:solidFill>
          <a:latin typeface="+mn-lt"/>
          <a:ea typeface="+mn-ea"/>
          <a:cs typeface="+mn-cs"/>
        </a:defRPr>
      </a:lvl1pPr>
      <a:lvl2pPr marL="763588" indent="-285750" algn="l" rtl="0" fontAlgn="base">
        <a:spcBef>
          <a:spcPct val="20000"/>
        </a:spcBef>
        <a:spcAft>
          <a:spcPct val="0"/>
        </a:spcAft>
        <a:defRPr sz="2400">
          <a:solidFill>
            <a:srgbClr val="002D46"/>
          </a:solidFill>
          <a:latin typeface="+mn-lt"/>
          <a:ea typeface="+mn-ea"/>
        </a:defRPr>
      </a:lvl2pPr>
      <a:lvl3pPr marL="1182688" indent="-228600" algn="l" rtl="0" fontAlgn="base">
        <a:spcBef>
          <a:spcPct val="20000"/>
        </a:spcBef>
        <a:spcAft>
          <a:spcPct val="0"/>
        </a:spcAft>
        <a:buChar char="•"/>
        <a:defRPr sz="2000">
          <a:solidFill>
            <a:srgbClr val="002D46"/>
          </a:solidFill>
          <a:latin typeface="+mn-lt"/>
          <a:ea typeface="+mn-ea"/>
        </a:defRPr>
      </a:lvl3pPr>
      <a:lvl4pPr marL="1619250" indent="-246063" algn="l" rtl="0" fontAlgn="base">
        <a:spcBef>
          <a:spcPct val="20000"/>
        </a:spcBef>
        <a:spcAft>
          <a:spcPct val="0"/>
        </a:spcAft>
        <a:defRPr>
          <a:solidFill>
            <a:srgbClr val="002D46"/>
          </a:solidFill>
          <a:latin typeface="+mn-lt"/>
          <a:ea typeface="+mn-ea"/>
        </a:defRPr>
      </a:lvl4pPr>
      <a:lvl5pPr marL="2057400" indent="-228600" algn="l" rtl="0" fontAlgn="base">
        <a:spcBef>
          <a:spcPct val="20000"/>
        </a:spcBef>
        <a:spcAft>
          <a:spcPct val="0"/>
        </a:spcAft>
        <a:defRPr sz="2000">
          <a:solidFill>
            <a:schemeClr val="tx1"/>
          </a:solidFill>
          <a:latin typeface="+mn-lt"/>
          <a:ea typeface="+mn-ea"/>
        </a:defRPr>
      </a:lvl5pPr>
      <a:lvl6pPr marL="2514600" indent="-228600" algn="l" rtl="0" fontAlgn="base">
        <a:spcBef>
          <a:spcPct val="20000"/>
        </a:spcBef>
        <a:spcAft>
          <a:spcPct val="0"/>
        </a:spcAft>
        <a:defRPr sz="2000">
          <a:solidFill>
            <a:schemeClr val="tx1"/>
          </a:solidFill>
          <a:latin typeface="+mn-lt"/>
          <a:ea typeface="+mn-ea"/>
        </a:defRPr>
      </a:lvl6pPr>
      <a:lvl7pPr marL="2971800" indent="-228600" algn="l" rtl="0" fontAlgn="base">
        <a:spcBef>
          <a:spcPct val="20000"/>
        </a:spcBef>
        <a:spcAft>
          <a:spcPct val="0"/>
        </a:spcAft>
        <a:defRPr sz="2000">
          <a:solidFill>
            <a:schemeClr val="tx1"/>
          </a:solidFill>
          <a:latin typeface="+mn-lt"/>
          <a:ea typeface="+mn-ea"/>
        </a:defRPr>
      </a:lvl7pPr>
      <a:lvl8pPr marL="3429000" indent="-228600" algn="l" rtl="0" fontAlgn="base">
        <a:spcBef>
          <a:spcPct val="20000"/>
        </a:spcBef>
        <a:spcAft>
          <a:spcPct val="0"/>
        </a:spcAft>
        <a:defRPr sz="2000">
          <a:solidFill>
            <a:schemeClr val="tx1"/>
          </a:solidFill>
          <a:latin typeface="+mn-lt"/>
          <a:ea typeface="+mn-ea"/>
        </a:defRPr>
      </a:lvl8pPr>
      <a:lvl9pPr marL="3886200" indent="-228600" algn="l" rtl="0" fontAlgn="base">
        <a:spcBef>
          <a:spcPct val="20000"/>
        </a:spcBef>
        <a:spcAft>
          <a:spcPct val="0"/>
        </a:spcAft>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e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5.emf"/><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mailto:Shannan.Greaney@ons.gov.uk" TargetMode="External"/><Relationship Id="rId4" Type="http://schemas.openxmlformats.org/officeDocument/2006/relationships/hyperlink" Target="mailto:Alessandra.Sozzi@ons.gov.u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457200" y="3429000"/>
            <a:ext cx="7772400" cy="1143000"/>
          </a:xfrm>
          <a:prstGeom prst="rect">
            <a:avLst/>
          </a:prstGeom>
          <a:noFill/>
          <a:ln w="9525">
            <a:noFill/>
            <a:miter lim="800000"/>
            <a:headEnd/>
            <a:tailEnd/>
          </a:ln>
        </p:spPr>
        <p:txBody>
          <a:bodyPr anchor="ctr"/>
          <a:lstStyle/>
          <a:p>
            <a:pPr eaLnBrk="1" hangingPunct="1"/>
            <a:endParaRPr lang="en-US" sz="3600" b="1" dirty="0">
              <a:solidFill>
                <a:srgbClr val="002D46"/>
              </a:solidFill>
            </a:endParaRPr>
          </a:p>
          <a:p>
            <a:pPr eaLnBrk="1" hangingPunct="1"/>
            <a:r>
              <a:rPr lang="en-US" sz="3600" b="1" dirty="0">
                <a:solidFill>
                  <a:srgbClr val="002D46"/>
                </a:solidFill>
              </a:rPr>
              <a:t>Using Machine Learning and NLP to automate Crime Survey for England and Wales (CSEW) offence coding </a:t>
            </a:r>
            <a:endParaRPr lang="en-GB" sz="3600" b="1" dirty="0">
              <a:solidFill>
                <a:srgbClr val="002D46"/>
              </a:solidFill>
            </a:endParaRPr>
          </a:p>
        </p:txBody>
      </p:sp>
      <p:sp>
        <p:nvSpPr>
          <p:cNvPr id="9219" name="Rectangle 3"/>
          <p:cNvSpPr>
            <a:spLocks noChangeArrowheads="1"/>
          </p:cNvSpPr>
          <p:nvPr/>
        </p:nvSpPr>
        <p:spPr bwMode="auto">
          <a:xfrm>
            <a:off x="457200" y="5715000"/>
            <a:ext cx="7786688" cy="609600"/>
          </a:xfrm>
          <a:prstGeom prst="rect">
            <a:avLst/>
          </a:prstGeom>
          <a:noFill/>
          <a:ln w="9525">
            <a:noFill/>
            <a:miter lim="800000"/>
            <a:headEnd/>
            <a:tailEnd/>
          </a:ln>
        </p:spPr>
        <p:txBody>
          <a:bodyPr/>
          <a:lstStyle/>
          <a:p>
            <a:pPr eaLnBrk="1" hangingPunct="1">
              <a:spcBef>
                <a:spcPct val="20000"/>
              </a:spcBef>
            </a:pPr>
            <a:r>
              <a:rPr lang="en-GB" sz="2800" dirty="0">
                <a:solidFill>
                  <a:srgbClr val="002D46"/>
                </a:solidFill>
              </a:rPr>
              <a:t>Alessandra Sozzi and Shannan Greaney, 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Contents</a:t>
            </a:r>
          </a:p>
        </p:txBody>
      </p:sp>
      <p:sp>
        <p:nvSpPr>
          <p:cNvPr id="5123" name="Rectangle 3"/>
          <p:cNvSpPr>
            <a:spLocks noGrp="1" noChangeArrowheads="1"/>
          </p:cNvSpPr>
          <p:nvPr>
            <p:ph type="body" idx="1"/>
          </p:nvPr>
        </p:nvSpPr>
        <p:spPr/>
        <p:txBody>
          <a:bodyPr/>
          <a:lstStyle/>
          <a:p>
            <a:r>
              <a:rPr lang="en-US" sz="2500" dirty="0"/>
              <a:t>What is the CSEW?</a:t>
            </a:r>
          </a:p>
          <a:p>
            <a:pPr marL="0" indent="0">
              <a:buNone/>
            </a:pPr>
            <a:endParaRPr lang="en-US" sz="1500" dirty="0"/>
          </a:p>
          <a:p>
            <a:r>
              <a:rPr lang="en-US" sz="2500" dirty="0"/>
              <a:t>The current offence coding process</a:t>
            </a:r>
          </a:p>
          <a:p>
            <a:pPr marL="0" indent="0">
              <a:buNone/>
            </a:pPr>
            <a:endParaRPr lang="en-US" sz="1500" dirty="0"/>
          </a:p>
          <a:p>
            <a:r>
              <a:rPr lang="en-US" sz="2500" dirty="0"/>
              <a:t>The purpose of the case study </a:t>
            </a:r>
          </a:p>
          <a:p>
            <a:pPr marL="0" indent="0">
              <a:buNone/>
            </a:pPr>
            <a:endParaRPr lang="en-US" sz="1500" dirty="0"/>
          </a:p>
          <a:p>
            <a:r>
              <a:rPr lang="en-GB" sz="2400" b="1" dirty="0" err="1">
                <a:solidFill>
                  <a:srgbClr val="99CC00"/>
                </a:solidFill>
              </a:rPr>
              <a:t>OffenceCoder</a:t>
            </a:r>
            <a:r>
              <a:rPr lang="en-GB" sz="2400" b="1" dirty="0">
                <a:solidFill>
                  <a:srgbClr val="99CC00"/>
                </a:solidFill>
              </a:rPr>
              <a:t> model</a:t>
            </a:r>
          </a:p>
          <a:p>
            <a:pPr marL="0" indent="0">
              <a:buNone/>
            </a:pPr>
            <a:endParaRPr lang="en-US" sz="1500" dirty="0"/>
          </a:p>
          <a:p>
            <a:r>
              <a:rPr lang="en-US" sz="2500" dirty="0"/>
              <a:t>Results</a:t>
            </a:r>
          </a:p>
        </p:txBody>
      </p:sp>
      <p:pic>
        <p:nvPicPr>
          <p:cNvPr id="6" name="Content Placeholder 9">
            <a:extLst>
              <a:ext uri="{FF2B5EF4-FFF2-40B4-BE49-F238E27FC236}">
                <a16:creationId xmlns:a16="http://schemas.microsoft.com/office/drawing/2014/main" id="{1211CBD5-FA1C-4107-8A57-AFF9FBDCFFC3}"/>
              </a:ext>
            </a:extLst>
          </p:cNvPr>
          <p:cNvPicPr>
            <a:picLocks noChangeAspect="1"/>
          </p:cNvPicPr>
          <p:nvPr/>
        </p:nvPicPr>
        <p:blipFill>
          <a:blip r:embed="rId3"/>
          <a:stretch>
            <a:fillRect/>
          </a:stretch>
        </p:blipFill>
        <p:spPr bwMode="auto">
          <a:xfrm>
            <a:off x="1763688" y="6023738"/>
            <a:ext cx="6104858" cy="691527"/>
          </a:xfrm>
          <a:prstGeom prst="rect">
            <a:avLst/>
          </a:prstGeom>
          <a:noFill/>
          <a:ln w="9525">
            <a:noFill/>
            <a:miter lim="800000"/>
            <a:headEnd/>
            <a:tailEnd/>
          </a:ln>
        </p:spPr>
      </p:pic>
    </p:spTree>
    <p:extLst>
      <p:ext uri="{BB962C8B-B14F-4D97-AF65-F5344CB8AC3E}">
        <p14:creationId xmlns:p14="http://schemas.microsoft.com/office/powerpoint/2010/main" val="1651857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BA875-9E1A-4472-8858-84143B0F1595}"/>
              </a:ext>
            </a:extLst>
          </p:cNvPr>
          <p:cNvSpPr>
            <a:spLocks noGrp="1"/>
          </p:cNvSpPr>
          <p:nvPr>
            <p:ph type="title"/>
          </p:nvPr>
        </p:nvSpPr>
        <p:spPr>
          <a:xfrm>
            <a:off x="685800" y="117676"/>
            <a:ext cx="7772400" cy="1143000"/>
          </a:xfrm>
        </p:spPr>
        <p:txBody>
          <a:bodyPr/>
          <a:lstStyle/>
          <a:p>
            <a:r>
              <a:rPr lang="en-GB" dirty="0" err="1"/>
              <a:t>OffenceCoder</a:t>
            </a:r>
            <a:r>
              <a:rPr lang="en-GB" dirty="0"/>
              <a:t> model</a:t>
            </a:r>
          </a:p>
        </p:txBody>
      </p:sp>
      <p:pic>
        <p:nvPicPr>
          <p:cNvPr id="84" name="Picture 83">
            <a:extLst>
              <a:ext uri="{FF2B5EF4-FFF2-40B4-BE49-F238E27FC236}">
                <a16:creationId xmlns:a16="http://schemas.microsoft.com/office/drawing/2014/main" id="{D904275A-F9E0-4A57-BCD2-8EADAE5842D3}"/>
              </a:ext>
            </a:extLst>
          </p:cNvPr>
          <p:cNvPicPr>
            <a:picLocks noChangeAspect="1"/>
          </p:cNvPicPr>
          <p:nvPr/>
        </p:nvPicPr>
        <p:blipFill rotWithShape="1">
          <a:blip r:embed="rId3"/>
          <a:srcRect t="5983" b="7077"/>
          <a:stretch/>
        </p:blipFill>
        <p:spPr>
          <a:xfrm>
            <a:off x="2167707" y="4009708"/>
            <a:ext cx="1217703" cy="995463"/>
          </a:xfrm>
          <a:prstGeom prst="rect">
            <a:avLst/>
          </a:prstGeom>
        </p:spPr>
      </p:pic>
      <p:sp>
        <p:nvSpPr>
          <p:cNvPr id="86" name="Rectangle 85">
            <a:extLst>
              <a:ext uri="{FF2B5EF4-FFF2-40B4-BE49-F238E27FC236}">
                <a16:creationId xmlns:a16="http://schemas.microsoft.com/office/drawing/2014/main" id="{1F714C4C-84BC-40C7-80B5-E54FFDA7C23D}"/>
              </a:ext>
            </a:extLst>
          </p:cNvPr>
          <p:cNvSpPr/>
          <p:nvPr/>
        </p:nvSpPr>
        <p:spPr>
          <a:xfrm>
            <a:off x="3062672" y="3634390"/>
            <a:ext cx="1076705" cy="270155"/>
          </a:xfrm>
          <a:prstGeom prst="rect">
            <a:avLst/>
          </a:prstGeom>
          <a:solidFill>
            <a:srgbClr val="DAD1E9"/>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7" name="Rectangle 86">
            <a:extLst>
              <a:ext uri="{FF2B5EF4-FFF2-40B4-BE49-F238E27FC236}">
                <a16:creationId xmlns:a16="http://schemas.microsoft.com/office/drawing/2014/main" id="{9420904C-6EBE-4941-96C3-3FD06CE54380}"/>
              </a:ext>
            </a:extLst>
          </p:cNvPr>
          <p:cNvSpPr/>
          <p:nvPr/>
        </p:nvSpPr>
        <p:spPr>
          <a:xfrm>
            <a:off x="1350788" y="2219542"/>
            <a:ext cx="2034622" cy="198288"/>
          </a:xfrm>
          <a:prstGeom prst="rect">
            <a:avLst/>
          </a:prstGeom>
          <a:solidFill>
            <a:srgbClr val="B6D7AA"/>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8" name="Rectangle 87">
            <a:extLst>
              <a:ext uri="{FF2B5EF4-FFF2-40B4-BE49-F238E27FC236}">
                <a16:creationId xmlns:a16="http://schemas.microsoft.com/office/drawing/2014/main" id="{B28D52AA-1939-4982-8775-BBD93C6D3981}"/>
              </a:ext>
            </a:extLst>
          </p:cNvPr>
          <p:cNvSpPr/>
          <p:nvPr/>
        </p:nvSpPr>
        <p:spPr>
          <a:xfrm>
            <a:off x="1396339" y="2292835"/>
            <a:ext cx="2034622" cy="198288"/>
          </a:xfrm>
          <a:prstGeom prst="rect">
            <a:avLst/>
          </a:prstGeom>
          <a:solidFill>
            <a:srgbClr val="B6D7AA"/>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56591F1C-8F8E-4E29-856D-A7AFB08B0441}"/>
              </a:ext>
            </a:extLst>
          </p:cNvPr>
          <p:cNvSpPr/>
          <p:nvPr/>
        </p:nvSpPr>
        <p:spPr>
          <a:xfrm>
            <a:off x="1449539" y="2363836"/>
            <a:ext cx="2034622" cy="198288"/>
          </a:xfrm>
          <a:prstGeom prst="rect">
            <a:avLst/>
          </a:prstGeom>
          <a:solidFill>
            <a:srgbClr val="B6D7AA"/>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826AFE33-FAB6-4466-B9F2-623F035EAB2F}"/>
              </a:ext>
            </a:extLst>
          </p:cNvPr>
          <p:cNvSpPr/>
          <p:nvPr/>
        </p:nvSpPr>
        <p:spPr>
          <a:xfrm>
            <a:off x="1505250" y="2435500"/>
            <a:ext cx="2034622" cy="198288"/>
          </a:xfrm>
          <a:prstGeom prst="rect">
            <a:avLst/>
          </a:prstGeom>
          <a:solidFill>
            <a:srgbClr val="B6D7AA"/>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1" name="Rectangle 90">
            <a:extLst>
              <a:ext uri="{FF2B5EF4-FFF2-40B4-BE49-F238E27FC236}">
                <a16:creationId xmlns:a16="http://schemas.microsoft.com/office/drawing/2014/main" id="{A05540B1-505B-45BB-8655-C1F2A9A3F829}"/>
              </a:ext>
            </a:extLst>
          </p:cNvPr>
          <p:cNvSpPr/>
          <p:nvPr/>
        </p:nvSpPr>
        <p:spPr>
          <a:xfrm>
            <a:off x="1560961" y="2526176"/>
            <a:ext cx="2034622" cy="198288"/>
          </a:xfrm>
          <a:prstGeom prst="rect">
            <a:avLst/>
          </a:prstGeom>
          <a:solidFill>
            <a:srgbClr val="B6D7AA"/>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2" name="Rectangle 91">
            <a:extLst>
              <a:ext uri="{FF2B5EF4-FFF2-40B4-BE49-F238E27FC236}">
                <a16:creationId xmlns:a16="http://schemas.microsoft.com/office/drawing/2014/main" id="{52477BB0-DC27-4463-85E1-B78D1F971792}"/>
              </a:ext>
            </a:extLst>
          </p:cNvPr>
          <p:cNvSpPr/>
          <p:nvPr/>
        </p:nvSpPr>
        <p:spPr>
          <a:xfrm>
            <a:off x="1616672" y="2596969"/>
            <a:ext cx="2034622" cy="198288"/>
          </a:xfrm>
          <a:prstGeom prst="rect">
            <a:avLst/>
          </a:prstGeom>
          <a:solidFill>
            <a:srgbClr val="B6D7AA"/>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D067CA1B-6A7B-40AC-845B-FE5827A9C9F4}"/>
              </a:ext>
            </a:extLst>
          </p:cNvPr>
          <p:cNvSpPr/>
          <p:nvPr/>
        </p:nvSpPr>
        <p:spPr>
          <a:xfrm>
            <a:off x="1672383" y="2657769"/>
            <a:ext cx="2034622" cy="198288"/>
          </a:xfrm>
          <a:prstGeom prst="rect">
            <a:avLst/>
          </a:prstGeom>
          <a:solidFill>
            <a:srgbClr val="B6D7AA"/>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6" name="TextBox 95">
            <a:extLst>
              <a:ext uri="{FF2B5EF4-FFF2-40B4-BE49-F238E27FC236}">
                <a16:creationId xmlns:a16="http://schemas.microsoft.com/office/drawing/2014/main" id="{D2095B69-3796-4700-9776-60A621BD5799}"/>
              </a:ext>
            </a:extLst>
          </p:cNvPr>
          <p:cNvSpPr txBox="1"/>
          <p:nvPr/>
        </p:nvSpPr>
        <p:spPr>
          <a:xfrm>
            <a:off x="3781704" y="2191427"/>
            <a:ext cx="1554480" cy="646331"/>
          </a:xfrm>
          <a:prstGeom prst="rect">
            <a:avLst/>
          </a:prstGeom>
          <a:noFill/>
        </p:spPr>
        <p:txBody>
          <a:bodyPr wrap="square" rtlCol="0">
            <a:spAutoFit/>
          </a:bodyPr>
          <a:lstStyle/>
          <a:p>
            <a:pPr eaLnBrk="1" fontAlgn="auto" hangingPunct="1">
              <a:spcBef>
                <a:spcPts val="0"/>
              </a:spcBef>
              <a:spcAft>
                <a:spcPts val="0"/>
              </a:spcAft>
            </a:pPr>
            <a:r>
              <a:rPr lang="en-GB" sz="1800" b="1" dirty="0">
                <a:solidFill>
                  <a:srgbClr val="367620"/>
                </a:solidFill>
                <a:latin typeface="Calibri" panose="020F0502020204030204"/>
                <a:ea typeface="+mn-ea"/>
              </a:rPr>
              <a:t>Cleaner pipeline</a:t>
            </a:r>
          </a:p>
        </p:txBody>
      </p:sp>
      <p:pic>
        <p:nvPicPr>
          <p:cNvPr id="97" name="Picture 96">
            <a:extLst>
              <a:ext uri="{FF2B5EF4-FFF2-40B4-BE49-F238E27FC236}">
                <a16:creationId xmlns:a16="http://schemas.microsoft.com/office/drawing/2014/main" id="{A04E5C01-E6AA-48CC-9749-7FB5454153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05250" y="4218830"/>
            <a:ext cx="781474" cy="635598"/>
          </a:xfrm>
          <a:prstGeom prst="rect">
            <a:avLst/>
          </a:prstGeom>
        </p:spPr>
      </p:pic>
      <p:sp>
        <p:nvSpPr>
          <p:cNvPr id="98" name="Rectangle 97">
            <a:extLst>
              <a:ext uri="{FF2B5EF4-FFF2-40B4-BE49-F238E27FC236}">
                <a16:creationId xmlns:a16="http://schemas.microsoft.com/office/drawing/2014/main" id="{A475B2EA-9F81-4262-8185-B570FB7AC16A}"/>
              </a:ext>
            </a:extLst>
          </p:cNvPr>
          <p:cNvSpPr/>
          <p:nvPr/>
        </p:nvSpPr>
        <p:spPr>
          <a:xfrm>
            <a:off x="3112941" y="3687115"/>
            <a:ext cx="1076705" cy="270155"/>
          </a:xfrm>
          <a:prstGeom prst="rect">
            <a:avLst/>
          </a:prstGeom>
          <a:solidFill>
            <a:srgbClr val="DAD1E9"/>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srgbClr val="4C112F"/>
                </a:solidFill>
                <a:effectLst/>
                <a:uLnTx/>
                <a:uFillTx/>
                <a:latin typeface="Calibri" panose="020F0502020204030204"/>
                <a:ea typeface="+mn-ea"/>
                <a:cs typeface="+mn-cs"/>
              </a:rPr>
              <a:t>Text</a:t>
            </a:r>
          </a:p>
        </p:txBody>
      </p:sp>
      <p:sp>
        <p:nvSpPr>
          <p:cNvPr id="99" name="Rectangle 98">
            <a:extLst>
              <a:ext uri="{FF2B5EF4-FFF2-40B4-BE49-F238E27FC236}">
                <a16:creationId xmlns:a16="http://schemas.microsoft.com/office/drawing/2014/main" id="{F9AB7883-5838-41C4-A914-0D3A1F515003}"/>
              </a:ext>
            </a:extLst>
          </p:cNvPr>
          <p:cNvSpPr/>
          <p:nvPr/>
        </p:nvSpPr>
        <p:spPr>
          <a:xfrm>
            <a:off x="1347077" y="3629604"/>
            <a:ext cx="1076705" cy="270155"/>
          </a:xfrm>
          <a:prstGeom prst="rect">
            <a:avLst/>
          </a:prstGeom>
          <a:solidFill>
            <a:srgbClr val="DAD1E9"/>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0" name="Rectangle 99">
            <a:extLst>
              <a:ext uri="{FF2B5EF4-FFF2-40B4-BE49-F238E27FC236}">
                <a16:creationId xmlns:a16="http://schemas.microsoft.com/office/drawing/2014/main" id="{0FFE1D6E-D948-46FB-BD08-4E66A226542B}"/>
              </a:ext>
            </a:extLst>
          </p:cNvPr>
          <p:cNvSpPr/>
          <p:nvPr/>
        </p:nvSpPr>
        <p:spPr>
          <a:xfrm>
            <a:off x="1397346" y="3682329"/>
            <a:ext cx="1076705" cy="270155"/>
          </a:xfrm>
          <a:prstGeom prst="rect">
            <a:avLst/>
          </a:prstGeom>
          <a:solidFill>
            <a:srgbClr val="DAD1E9"/>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srgbClr val="4C112F"/>
                </a:solidFill>
                <a:effectLst/>
                <a:uLnTx/>
                <a:uFillTx/>
                <a:latin typeface="Calibri" panose="020F0502020204030204"/>
                <a:ea typeface="+mn-ea"/>
                <a:cs typeface="+mn-cs"/>
              </a:rPr>
              <a:t>Questions</a:t>
            </a:r>
          </a:p>
        </p:txBody>
      </p:sp>
      <p:pic>
        <p:nvPicPr>
          <p:cNvPr id="101" name="Picture 100">
            <a:extLst>
              <a:ext uri="{FF2B5EF4-FFF2-40B4-BE49-F238E27FC236}">
                <a16:creationId xmlns:a16="http://schemas.microsoft.com/office/drawing/2014/main" id="{1D8991F2-9D60-416A-BB7D-95D2FF830D6C}"/>
              </a:ext>
            </a:extLst>
          </p:cNvPr>
          <p:cNvPicPr>
            <a:picLocks noChangeAspect="1"/>
          </p:cNvPicPr>
          <p:nvPr/>
        </p:nvPicPr>
        <p:blipFill rotWithShape="1">
          <a:blip r:embed="rId5"/>
          <a:srcRect l="10738" t="12897" r="29550" b="16832"/>
          <a:stretch/>
        </p:blipFill>
        <p:spPr>
          <a:xfrm>
            <a:off x="2398054" y="5170739"/>
            <a:ext cx="647642" cy="954046"/>
          </a:xfrm>
          <a:prstGeom prst="rect">
            <a:avLst/>
          </a:prstGeom>
        </p:spPr>
      </p:pic>
      <p:cxnSp>
        <p:nvCxnSpPr>
          <p:cNvPr id="102" name="Straight Arrow Connector 101">
            <a:extLst>
              <a:ext uri="{FF2B5EF4-FFF2-40B4-BE49-F238E27FC236}">
                <a16:creationId xmlns:a16="http://schemas.microsoft.com/office/drawing/2014/main" id="{936710A8-637E-40BD-BF07-47A3E7890307}"/>
              </a:ext>
            </a:extLst>
          </p:cNvPr>
          <p:cNvCxnSpPr>
            <a:cxnSpLocks/>
          </p:cNvCxnSpPr>
          <p:nvPr/>
        </p:nvCxnSpPr>
        <p:spPr>
          <a:xfrm flipH="1">
            <a:off x="3131309" y="3956095"/>
            <a:ext cx="437106" cy="261279"/>
          </a:xfrm>
          <a:prstGeom prst="straightConnector1">
            <a:avLst/>
          </a:prstGeom>
          <a:noFill/>
          <a:ln w="6350" cap="flat" cmpd="sng" algn="ctr">
            <a:solidFill>
              <a:sysClr val="windowText" lastClr="000000"/>
            </a:solidFill>
            <a:prstDash val="solid"/>
            <a:miter lim="800000"/>
            <a:tailEnd type="triangle"/>
          </a:ln>
          <a:effectLst/>
        </p:spPr>
      </p:cxnSp>
      <p:cxnSp>
        <p:nvCxnSpPr>
          <p:cNvPr id="103" name="Straight Arrow Connector 102">
            <a:extLst>
              <a:ext uri="{FF2B5EF4-FFF2-40B4-BE49-F238E27FC236}">
                <a16:creationId xmlns:a16="http://schemas.microsoft.com/office/drawing/2014/main" id="{61617773-E9F6-4097-86EA-F80B6E57BA70}"/>
              </a:ext>
            </a:extLst>
          </p:cNvPr>
          <p:cNvCxnSpPr>
            <a:cxnSpLocks/>
          </p:cNvCxnSpPr>
          <p:nvPr/>
        </p:nvCxnSpPr>
        <p:spPr>
          <a:xfrm>
            <a:off x="1944546" y="3961849"/>
            <a:ext cx="423553" cy="239819"/>
          </a:xfrm>
          <a:prstGeom prst="straightConnector1">
            <a:avLst/>
          </a:prstGeom>
          <a:noFill/>
          <a:ln w="6350" cap="flat" cmpd="sng" algn="ctr">
            <a:solidFill>
              <a:sysClr val="windowText" lastClr="000000"/>
            </a:solidFill>
            <a:prstDash val="solid"/>
            <a:miter lim="800000"/>
            <a:tailEnd type="triangle"/>
          </a:ln>
          <a:effectLst/>
        </p:spPr>
      </p:cxnSp>
      <p:sp>
        <p:nvSpPr>
          <p:cNvPr id="104" name="Rectangle 103">
            <a:extLst>
              <a:ext uri="{FF2B5EF4-FFF2-40B4-BE49-F238E27FC236}">
                <a16:creationId xmlns:a16="http://schemas.microsoft.com/office/drawing/2014/main" id="{71067B7A-4D29-4BA9-B20D-FC59F1E2F7D1}"/>
              </a:ext>
            </a:extLst>
          </p:cNvPr>
          <p:cNvSpPr/>
          <p:nvPr/>
        </p:nvSpPr>
        <p:spPr>
          <a:xfrm>
            <a:off x="700155" y="2137020"/>
            <a:ext cx="4116157" cy="787924"/>
          </a:xfrm>
          <a:prstGeom prst="rect">
            <a:avLst/>
          </a:prstGeom>
          <a:noFill/>
          <a:ln w="12700" cap="flat" cmpd="sng" algn="ctr">
            <a:solidFill>
              <a:srgbClr val="36762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5" name="Rectangle 104">
            <a:extLst>
              <a:ext uri="{FF2B5EF4-FFF2-40B4-BE49-F238E27FC236}">
                <a16:creationId xmlns:a16="http://schemas.microsoft.com/office/drawing/2014/main" id="{008D9FF9-FA26-476E-9123-E74029631927}"/>
              </a:ext>
            </a:extLst>
          </p:cNvPr>
          <p:cNvSpPr/>
          <p:nvPr/>
        </p:nvSpPr>
        <p:spPr>
          <a:xfrm>
            <a:off x="706089" y="3540764"/>
            <a:ext cx="4116157" cy="1464407"/>
          </a:xfrm>
          <a:prstGeom prst="rect">
            <a:avLst/>
          </a:prstGeom>
          <a:noFill/>
          <a:ln w="12700" cap="flat" cmpd="sng" algn="ctr">
            <a:solidFill>
              <a:srgbClr val="7030A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4C112F"/>
              </a:solidFill>
              <a:effectLst/>
              <a:uLnTx/>
              <a:uFillTx/>
              <a:latin typeface="Calibri" panose="020F0502020204030204"/>
              <a:ea typeface="+mn-ea"/>
              <a:cs typeface="+mn-cs"/>
            </a:endParaRPr>
          </a:p>
        </p:txBody>
      </p:sp>
      <p:sp>
        <p:nvSpPr>
          <p:cNvPr id="106" name="TextBox 105">
            <a:extLst>
              <a:ext uri="{FF2B5EF4-FFF2-40B4-BE49-F238E27FC236}">
                <a16:creationId xmlns:a16="http://schemas.microsoft.com/office/drawing/2014/main" id="{18D22572-808D-4B8D-857B-027B3367CDA4}"/>
              </a:ext>
            </a:extLst>
          </p:cNvPr>
          <p:cNvSpPr txBox="1"/>
          <p:nvPr/>
        </p:nvSpPr>
        <p:spPr>
          <a:xfrm>
            <a:off x="3781704" y="4149660"/>
            <a:ext cx="1554480" cy="646331"/>
          </a:xfrm>
          <a:prstGeom prst="rect">
            <a:avLst/>
          </a:prstGeom>
          <a:noFill/>
        </p:spPr>
        <p:txBody>
          <a:bodyPr wrap="square" rtlCol="0">
            <a:spAutoFit/>
          </a:bodyPr>
          <a:lstStyle/>
          <a:p>
            <a:pPr eaLnBrk="1" fontAlgn="auto" hangingPunct="1">
              <a:spcBef>
                <a:spcPts val="0"/>
              </a:spcBef>
              <a:spcAft>
                <a:spcPts val="0"/>
              </a:spcAft>
            </a:pPr>
            <a:r>
              <a:rPr lang="en-GB" sz="1800" b="1" dirty="0">
                <a:solidFill>
                  <a:srgbClr val="4C112F"/>
                </a:solidFill>
                <a:latin typeface="Calibri" panose="020F0502020204030204"/>
                <a:ea typeface="+mn-ea"/>
              </a:rPr>
              <a:t>Model pipeline</a:t>
            </a:r>
          </a:p>
        </p:txBody>
      </p:sp>
      <p:sp>
        <p:nvSpPr>
          <p:cNvPr id="107" name="Rectangle 106">
            <a:extLst>
              <a:ext uri="{FF2B5EF4-FFF2-40B4-BE49-F238E27FC236}">
                <a16:creationId xmlns:a16="http://schemas.microsoft.com/office/drawing/2014/main" id="{7B534FEC-3D63-4F21-94C0-871FEFEC12B2}"/>
              </a:ext>
            </a:extLst>
          </p:cNvPr>
          <p:cNvSpPr/>
          <p:nvPr/>
        </p:nvSpPr>
        <p:spPr>
          <a:xfrm>
            <a:off x="713709" y="5153795"/>
            <a:ext cx="4116157" cy="987937"/>
          </a:xfrm>
          <a:prstGeom prst="rect">
            <a:avLst/>
          </a:prstGeom>
          <a:noFill/>
          <a:ln w="12700" cap="flat" cmpd="sng" algn="ctr">
            <a:solidFill>
              <a:srgbClr val="C18E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8" name="TextBox 107">
            <a:extLst>
              <a:ext uri="{FF2B5EF4-FFF2-40B4-BE49-F238E27FC236}">
                <a16:creationId xmlns:a16="http://schemas.microsoft.com/office/drawing/2014/main" id="{CAFB88B5-6C56-4C52-96D5-877A4207651F}"/>
              </a:ext>
            </a:extLst>
          </p:cNvPr>
          <p:cNvSpPr txBox="1"/>
          <p:nvPr/>
        </p:nvSpPr>
        <p:spPr>
          <a:xfrm>
            <a:off x="3349862" y="5324597"/>
            <a:ext cx="1554480" cy="646331"/>
          </a:xfrm>
          <a:prstGeom prst="rect">
            <a:avLst/>
          </a:prstGeom>
          <a:noFill/>
        </p:spPr>
        <p:txBody>
          <a:bodyPr wrap="square" rtlCol="0">
            <a:spAutoFit/>
          </a:bodyPr>
          <a:lstStyle/>
          <a:p>
            <a:pPr eaLnBrk="1" fontAlgn="auto" hangingPunct="1">
              <a:spcBef>
                <a:spcPts val="0"/>
              </a:spcBef>
              <a:spcAft>
                <a:spcPts val="0"/>
              </a:spcAft>
            </a:pPr>
            <a:r>
              <a:rPr lang="en-GB" sz="1800" b="1" dirty="0">
                <a:solidFill>
                  <a:srgbClr val="C18E00"/>
                </a:solidFill>
                <a:latin typeface="Calibri" panose="020F0502020204030204"/>
                <a:ea typeface="+mn-ea"/>
              </a:rPr>
              <a:t>Thresholding System</a:t>
            </a:r>
          </a:p>
        </p:txBody>
      </p:sp>
      <p:pic>
        <p:nvPicPr>
          <p:cNvPr id="109" name="Picture 108">
            <a:extLst>
              <a:ext uri="{FF2B5EF4-FFF2-40B4-BE49-F238E27FC236}">
                <a16:creationId xmlns:a16="http://schemas.microsoft.com/office/drawing/2014/main" id="{243523E8-284D-4AA3-88D0-6D4907BB987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80042" y="6257703"/>
            <a:ext cx="483665" cy="483665"/>
          </a:xfrm>
          <a:prstGeom prst="rect">
            <a:avLst/>
          </a:prstGeom>
        </p:spPr>
      </p:pic>
      <p:sp>
        <p:nvSpPr>
          <p:cNvPr id="30" name="Rectangle 29">
            <a:extLst>
              <a:ext uri="{FF2B5EF4-FFF2-40B4-BE49-F238E27FC236}">
                <a16:creationId xmlns:a16="http://schemas.microsoft.com/office/drawing/2014/main" id="{163B02D7-FA6F-431F-B7FA-8A70B1B49069}"/>
              </a:ext>
            </a:extLst>
          </p:cNvPr>
          <p:cNvSpPr/>
          <p:nvPr/>
        </p:nvSpPr>
        <p:spPr>
          <a:xfrm>
            <a:off x="5153248" y="4171328"/>
            <a:ext cx="3694060" cy="1815882"/>
          </a:xfrm>
          <a:prstGeom prst="rect">
            <a:avLst/>
          </a:prstGeom>
          <a:ln>
            <a:solidFill>
              <a:schemeClr val="accent3">
                <a:lumMod val="85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r>
              <a:rPr lang="en-GB" sz="1600" b="1" dirty="0">
                <a:solidFill>
                  <a:srgbClr val="002D46"/>
                </a:solidFill>
              </a:rPr>
              <a:t>What is a pipeline? –  </a:t>
            </a:r>
            <a:r>
              <a:rPr lang="en-US" sz="1600" dirty="0">
                <a:solidFill>
                  <a:srgbClr val="002D46"/>
                </a:solidFill>
              </a:rPr>
              <a:t>A pipeline is simply a chains of steps. It</a:t>
            </a:r>
            <a:r>
              <a:rPr lang="en-GB" sz="1600" dirty="0">
                <a:solidFill>
                  <a:srgbClr val="002D46"/>
                </a:solidFill>
              </a:rPr>
              <a:t> allows you to </a:t>
            </a:r>
            <a:r>
              <a:rPr lang="en-US" sz="1600" dirty="0">
                <a:solidFill>
                  <a:srgbClr val="002D46"/>
                </a:solidFill>
              </a:rPr>
              <a:t>perform sequence of different transformations or steps (find set of features, generate new features, select only some good features) to a raw dataset.</a:t>
            </a:r>
          </a:p>
        </p:txBody>
      </p:sp>
      <p:pic>
        <p:nvPicPr>
          <p:cNvPr id="46" name="Picture 45">
            <a:extLst>
              <a:ext uri="{FF2B5EF4-FFF2-40B4-BE49-F238E27FC236}">
                <a16:creationId xmlns:a16="http://schemas.microsoft.com/office/drawing/2014/main" id="{773E8A12-14CF-E046-9BA1-D1F09C60B18E}"/>
              </a:ext>
            </a:extLst>
          </p:cNvPr>
          <p:cNvPicPr>
            <a:picLocks/>
          </p:cNvPicPr>
          <p:nvPr/>
        </p:nvPicPr>
        <p:blipFill rotWithShape="1">
          <a:blip r:embed="rId7"/>
          <a:srcRect l="11202" t="4411" r="6605" b="5010"/>
          <a:stretch/>
        </p:blipFill>
        <p:spPr>
          <a:xfrm>
            <a:off x="2436180" y="1338537"/>
            <a:ext cx="432000" cy="470497"/>
          </a:xfrm>
          <a:prstGeom prst="rect">
            <a:avLst/>
          </a:prstGeom>
          <a:solidFill>
            <a:schemeClr val="bg1"/>
          </a:solidFill>
        </p:spPr>
      </p:pic>
      <p:pic>
        <p:nvPicPr>
          <p:cNvPr id="6" name="Picture 5">
            <a:extLst>
              <a:ext uri="{FF2B5EF4-FFF2-40B4-BE49-F238E27FC236}">
                <a16:creationId xmlns:a16="http://schemas.microsoft.com/office/drawing/2014/main" id="{991E0FB7-6D2E-034D-9F65-446728CB6E8B}"/>
              </a:ext>
            </a:extLst>
          </p:cNvPr>
          <p:cNvPicPr>
            <a:picLocks/>
          </p:cNvPicPr>
          <p:nvPr/>
        </p:nvPicPr>
        <p:blipFill rotWithShape="1">
          <a:blip r:embed="rId7"/>
          <a:srcRect l="11202" t="4411" r="6605" b="5010"/>
          <a:stretch/>
        </p:blipFill>
        <p:spPr>
          <a:xfrm>
            <a:off x="2507798" y="1268760"/>
            <a:ext cx="432000" cy="470497"/>
          </a:xfrm>
          <a:prstGeom prst="rect">
            <a:avLst/>
          </a:prstGeom>
          <a:solidFill>
            <a:schemeClr val="bg1"/>
          </a:solidFill>
        </p:spPr>
      </p:pic>
      <p:pic>
        <p:nvPicPr>
          <p:cNvPr id="47" name="Picture 46">
            <a:extLst>
              <a:ext uri="{FF2B5EF4-FFF2-40B4-BE49-F238E27FC236}">
                <a16:creationId xmlns:a16="http://schemas.microsoft.com/office/drawing/2014/main" id="{3128C41C-4BFD-744A-B4D6-7D877A64E0B6}"/>
              </a:ext>
            </a:extLst>
          </p:cNvPr>
          <p:cNvPicPr>
            <a:picLocks/>
          </p:cNvPicPr>
          <p:nvPr/>
        </p:nvPicPr>
        <p:blipFill rotWithShape="1">
          <a:blip r:embed="rId7"/>
          <a:srcRect l="11202" t="4411" r="6605" b="5010"/>
          <a:stretch/>
        </p:blipFill>
        <p:spPr>
          <a:xfrm>
            <a:off x="2250850" y="1390952"/>
            <a:ext cx="432000" cy="470497"/>
          </a:xfrm>
          <a:prstGeom prst="rect">
            <a:avLst/>
          </a:prstGeom>
          <a:solidFill>
            <a:schemeClr val="bg1"/>
          </a:solidFill>
        </p:spPr>
      </p:pic>
      <p:pic>
        <p:nvPicPr>
          <p:cNvPr id="48" name="Picture 47">
            <a:extLst>
              <a:ext uri="{FF2B5EF4-FFF2-40B4-BE49-F238E27FC236}">
                <a16:creationId xmlns:a16="http://schemas.microsoft.com/office/drawing/2014/main" id="{F70C346B-94E8-4A40-9B6D-574645672821}"/>
              </a:ext>
            </a:extLst>
          </p:cNvPr>
          <p:cNvPicPr>
            <a:picLocks/>
          </p:cNvPicPr>
          <p:nvPr/>
        </p:nvPicPr>
        <p:blipFill rotWithShape="1">
          <a:blip r:embed="rId7"/>
          <a:srcRect l="11202" t="4411" r="6605" b="5010"/>
          <a:stretch/>
        </p:blipFill>
        <p:spPr>
          <a:xfrm>
            <a:off x="2524960" y="1331353"/>
            <a:ext cx="432000" cy="470497"/>
          </a:xfrm>
          <a:prstGeom prst="rect">
            <a:avLst/>
          </a:prstGeom>
          <a:solidFill>
            <a:schemeClr val="bg1"/>
          </a:solidFill>
        </p:spPr>
      </p:pic>
      <p:pic>
        <p:nvPicPr>
          <p:cNvPr id="49" name="Picture 48">
            <a:extLst>
              <a:ext uri="{FF2B5EF4-FFF2-40B4-BE49-F238E27FC236}">
                <a16:creationId xmlns:a16="http://schemas.microsoft.com/office/drawing/2014/main" id="{AD6A24DC-3376-8549-9050-DF1337FDFAB3}"/>
              </a:ext>
            </a:extLst>
          </p:cNvPr>
          <p:cNvPicPr>
            <a:picLocks/>
          </p:cNvPicPr>
          <p:nvPr/>
        </p:nvPicPr>
        <p:blipFill rotWithShape="1">
          <a:blip r:embed="rId7"/>
          <a:srcRect l="11202" t="4411" r="6605" b="5010"/>
          <a:stretch/>
        </p:blipFill>
        <p:spPr>
          <a:xfrm>
            <a:off x="2723798" y="1376691"/>
            <a:ext cx="432000" cy="470497"/>
          </a:xfrm>
          <a:prstGeom prst="rect">
            <a:avLst/>
          </a:prstGeom>
          <a:solidFill>
            <a:schemeClr val="bg1"/>
          </a:solidFill>
        </p:spPr>
      </p:pic>
      <p:pic>
        <p:nvPicPr>
          <p:cNvPr id="50" name="Picture 49">
            <a:extLst>
              <a:ext uri="{FF2B5EF4-FFF2-40B4-BE49-F238E27FC236}">
                <a16:creationId xmlns:a16="http://schemas.microsoft.com/office/drawing/2014/main" id="{21BED9C3-03B3-1B4B-B3B7-8DED44DE5D3E}"/>
              </a:ext>
            </a:extLst>
          </p:cNvPr>
          <p:cNvPicPr>
            <a:picLocks/>
          </p:cNvPicPr>
          <p:nvPr/>
        </p:nvPicPr>
        <p:blipFill rotWithShape="1">
          <a:blip r:embed="rId7"/>
          <a:srcRect l="11202" t="4411" r="6605" b="5010"/>
          <a:stretch/>
        </p:blipFill>
        <p:spPr>
          <a:xfrm>
            <a:off x="2298508" y="1550756"/>
            <a:ext cx="432000" cy="470497"/>
          </a:xfrm>
          <a:prstGeom prst="rect">
            <a:avLst/>
          </a:prstGeom>
          <a:solidFill>
            <a:schemeClr val="bg1"/>
          </a:solidFill>
        </p:spPr>
      </p:pic>
      <p:pic>
        <p:nvPicPr>
          <p:cNvPr id="51" name="Picture 50">
            <a:extLst>
              <a:ext uri="{FF2B5EF4-FFF2-40B4-BE49-F238E27FC236}">
                <a16:creationId xmlns:a16="http://schemas.microsoft.com/office/drawing/2014/main" id="{C33CC562-4699-A949-AD9C-942648D7BA35}"/>
              </a:ext>
            </a:extLst>
          </p:cNvPr>
          <p:cNvPicPr>
            <a:picLocks/>
          </p:cNvPicPr>
          <p:nvPr/>
        </p:nvPicPr>
        <p:blipFill rotWithShape="1">
          <a:blip r:embed="rId7"/>
          <a:srcRect l="11202" t="4411" r="6605" b="5010"/>
          <a:stretch/>
        </p:blipFill>
        <p:spPr>
          <a:xfrm>
            <a:off x="2419018" y="1468178"/>
            <a:ext cx="432000" cy="470497"/>
          </a:xfrm>
          <a:prstGeom prst="rect">
            <a:avLst/>
          </a:prstGeom>
          <a:solidFill>
            <a:schemeClr val="bg1"/>
          </a:solidFill>
        </p:spPr>
      </p:pic>
      <p:pic>
        <p:nvPicPr>
          <p:cNvPr id="52" name="Picture 51">
            <a:extLst>
              <a:ext uri="{FF2B5EF4-FFF2-40B4-BE49-F238E27FC236}">
                <a16:creationId xmlns:a16="http://schemas.microsoft.com/office/drawing/2014/main" id="{4DA4AB04-EEDD-ED47-8AD0-77DCC3EAF883}"/>
              </a:ext>
            </a:extLst>
          </p:cNvPr>
          <p:cNvPicPr>
            <a:picLocks/>
          </p:cNvPicPr>
          <p:nvPr/>
        </p:nvPicPr>
        <p:blipFill rotWithShape="1">
          <a:blip r:embed="rId7"/>
          <a:srcRect l="11202" t="4411" r="6605" b="5010"/>
          <a:stretch/>
        </p:blipFill>
        <p:spPr>
          <a:xfrm>
            <a:off x="2755528" y="1436695"/>
            <a:ext cx="432000" cy="470497"/>
          </a:xfrm>
          <a:prstGeom prst="rect">
            <a:avLst/>
          </a:prstGeom>
          <a:solidFill>
            <a:schemeClr val="bg1"/>
          </a:solidFill>
        </p:spPr>
      </p:pic>
      <p:pic>
        <p:nvPicPr>
          <p:cNvPr id="53" name="Picture 52">
            <a:extLst>
              <a:ext uri="{FF2B5EF4-FFF2-40B4-BE49-F238E27FC236}">
                <a16:creationId xmlns:a16="http://schemas.microsoft.com/office/drawing/2014/main" id="{C103696F-387A-EB44-823E-53B6C5C0545E}"/>
              </a:ext>
            </a:extLst>
          </p:cNvPr>
          <p:cNvPicPr>
            <a:picLocks/>
          </p:cNvPicPr>
          <p:nvPr/>
        </p:nvPicPr>
        <p:blipFill rotWithShape="1">
          <a:blip r:embed="rId7"/>
          <a:srcRect l="11202" t="4411" r="6605" b="5010"/>
          <a:stretch/>
        </p:blipFill>
        <p:spPr>
          <a:xfrm>
            <a:off x="2593229" y="1542162"/>
            <a:ext cx="432000" cy="470497"/>
          </a:xfrm>
          <a:prstGeom prst="rect">
            <a:avLst/>
          </a:prstGeom>
          <a:solidFill>
            <a:schemeClr val="bg1"/>
          </a:solidFill>
        </p:spPr>
      </p:pic>
      <p:pic>
        <p:nvPicPr>
          <p:cNvPr id="54" name="Picture 53">
            <a:extLst>
              <a:ext uri="{FF2B5EF4-FFF2-40B4-BE49-F238E27FC236}">
                <a16:creationId xmlns:a16="http://schemas.microsoft.com/office/drawing/2014/main" id="{A40050AC-6D3F-AF42-B6DE-C2A48E8E747B}"/>
              </a:ext>
            </a:extLst>
          </p:cNvPr>
          <p:cNvPicPr>
            <a:picLocks/>
          </p:cNvPicPr>
          <p:nvPr/>
        </p:nvPicPr>
        <p:blipFill rotWithShape="1">
          <a:blip r:embed="rId7"/>
          <a:srcRect l="11202" t="4411" r="6605" b="5010"/>
          <a:stretch/>
        </p:blipFill>
        <p:spPr>
          <a:xfrm>
            <a:off x="2878532" y="1489276"/>
            <a:ext cx="432000" cy="470497"/>
          </a:xfrm>
          <a:prstGeom prst="rect">
            <a:avLst/>
          </a:prstGeom>
          <a:solidFill>
            <a:schemeClr val="bg1"/>
          </a:solidFill>
        </p:spPr>
      </p:pic>
      <p:pic>
        <p:nvPicPr>
          <p:cNvPr id="55" name="Picture 54">
            <a:extLst>
              <a:ext uri="{FF2B5EF4-FFF2-40B4-BE49-F238E27FC236}">
                <a16:creationId xmlns:a16="http://schemas.microsoft.com/office/drawing/2014/main" id="{895B7901-6B55-BC4E-8090-7504B093DE7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74051" y="2988939"/>
            <a:ext cx="483665" cy="483665"/>
          </a:xfrm>
          <a:prstGeom prst="rect">
            <a:avLst/>
          </a:prstGeom>
        </p:spPr>
      </p:pic>
      <p:pic>
        <p:nvPicPr>
          <p:cNvPr id="56" name="Picture 55">
            <a:extLst>
              <a:ext uri="{FF2B5EF4-FFF2-40B4-BE49-F238E27FC236}">
                <a16:creationId xmlns:a16="http://schemas.microsoft.com/office/drawing/2014/main" id="{7F07C965-9A7A-6646-8A72-BC88EDCD07E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199670" y="-135487"/>
            <a:ext cx="1539101" cy="1539101"/>
          </a:xfrm>
          <a:prstGeom prst="rect">
            <a:avLst/>
          </a:prstGeom>
        </p:spPr>
      </p:pic>
      <p:pic>
        <p:nvPicPr>
          <p:cNvPr id="57" name="Picture 56">
            <a:extLst>
              <a:ext uri="{FF2B5EF4-FFF2-40B4-BE49-F238E27FC236}">
                <a16:creationId xmlns:a16="http://schemas.microsoft.com/office/drawing/2014/main" id="{37B43CB9-FF30-3746-AE0B-59758F43D8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79269" y="152400"/>
            <a:ext cx="1976752" cy="1976752"/>
          </a:xfrm>
          <a:prstGeom prst="rect">
            <a:avLst/>
          </a:prstGeom>
        </p:spPr>
      </p:pic>
      <p:sp>
        <p:nvSpPr>
          <p:cNvPr id="58" name="Rectangle 57">
            <a:extLst>
              <a:ext uri="{FF2B5EF4-FFF2-40B4-BE49-F238E27FC236}">
                <a16:creationId xmlns:a16="http://schemas.microsoft.com/office/drawing/2014/main" id="{4BD0C0A9-FE07-9E45-B420-08205D4FD9E7}"/>
              </a:ext>
            </a:extLst>
          </p:cNvPr>
          <p:cNvSpPr/>
          <p:nvPr/>
        </p:nvSpPr>
        <p:spPr>
          <a:xfrm>
            <a:off x="5167055" y="2348880"/>
            <a:ext cx="3694060" cy="338554"/>
          </a:xfrm>
          <a:prstGeom prst="rect">
            <a:avLst/>
          </a:prstGeom>
          <a:ln>
            <a:solidFill>
              <a:schemeClr val="accent3">
                <a:lumMod val="85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r>
              <a:rPr lang="en-US" sz="1600" b="1" dirty="0">
                <a:latin typeface="Arial" panose="020B0604020202020204" pitchFamily="34" charset="0"/>
                <a:cs typeface="Arial" panose="020B0604020202020204" pitchFamily="34" charset="0"/>
              </a:rPr>
              <a:t>End-to-end process</a:t>
            </a:r>
            <a:endParaRPr lang="en-US" sz="1600" b="1" dirty="0">
              <a:solidFill>
                <a:srgbClr val="002D46"/>
              </a:solidFill>
            </a:endParaRPr>
          </a:p>
        </p:txBody>
      </p:sp>
      <p:sp>
        <p:nvSpPr>
          <p:cNvPr id="59" name="Rectangle 58">
            <a:extLst>
              <a:ext uri="{FF2B5EF4-FFF2-40B4-BE49-F238E27FC236}">
                <a16:creationId xmlns:a16="http://schemas.microsoft.com/office/drawing/2014/main" id="{672E21FD-7973-D947-81F8-98B80EE4FA43}"/>
              </a:ext>
            </a:extLst>
          </p:cNvPr>
          <p:cNvSpPr/>
          <p:nvPr/>
        </p:nvSpPr>
        <p:spPr>
          <a:xfrm>
            <a:off x="5153248" y="2877486"/>
            <a:ext cx="3694060" cy="338554"/>
          </a:xfrm>
          <a:prstGeom prst="rect">
            <a:avLst/>
          </a:prstGeom>
          <a:ln>
            <a:solidFill>
              <a:schemeClr val="accent3">
                <a:lumMod val="85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r>
              <a:rPr lang="en-US" sz="1600" dirty="0">
                <a:latin typeface="Arial" panose="020B0604020202020204" pitchFamily="34" charset="0"/>
                <a:cs typeface="Arial" panose="020B0604020202020204" pitchFamily="34" charset="0"/>
              </a:rPr>
              <a:t>It’s composed of </a:t>
            </a:r>
            <a:r>
              <a:rPr lang="en-US" sz="1600" b="1" dirty="0">
                <a:latin typeface="Arial" panose="020B0604020202020204" pitchFamily="34" charset="0"/>
                <a:cs typeface="Arial" panose="020B0604020202020204" pitchFamily="34" charset="0"/>
              </a:rPr>
              <a:t>three parts </a:t>
            </a:r>
            <a:endParaRPr lang="en-US" sz="1600" b="1" dirty="0">
              <a:solidFill>
                <a:srgbClr val="002D46"/>
              </a:solidFill>
            </a:endParaRPr>
          </a:p>
        </p:txBody>
      </p:sp>
      <p:sp>
        <p:nvSpPr>
          <p:cNvPr id="60" name="Rectangle 59">
            <a:extLst>
              <a:ext uri="{FF2B5EF4-FFF2-40B4-BE49-F238E27FC236}">
                <a16:creationId xmlns:a16="http://schemas.microsoft.com/office/drawing/2014/main" id="{1C8A17A2-E766-0946-A57E-62485AF84ADF}"/>
              </a:ext>
            </a:extLst>
          </p:cNvPr>
          <p:cNvSpPr/>
          <p:nvPr/>
        </p:nvSpPr>
        <p:spPr>
          <a:xfrm>
            <a:off x="5153248" y="3394163"/>
            <a:ext cx="3694060" cy="584775"/>
          </a:xfrm>
          <a:prstGeom prst="rect">
            <a:avLst/>
          </a:prstGeom>
          <a:ln>
            <a:solidFill>
              <a:schemeClr val="accent3">
                <a:lumMod val="85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r>
              <a:rPr lang="en-US" sz="1600" dirty="0">
                <a:latin typeface="Arial" panose="020B0604020202020204" pitchFamily="34" charset="0"/>
                <a:cs typeface="Arial" panose="020B0604020202020204" pitchFamily="34" charset="0"/>
              </a:rPr>
              <a:t>It’s built entirely in </a:t>
            </a:r>
            <a:r>
              <a:rPr lang="en-US" sz="1600" b="1" dirty="0">
                <a:latin typeface="Arial" panose="020B0604020202020204" pitchFamily="34" charset="0"/>
                <a:cs typeface="Arial" panose="020B0604020202020204" pitchFamily="34" charset="0"/>
              </a:rPr>
              <a:t>Python</a:t>
            </a:r>
            <a:r>
              <a:rPr lang="en-US" sz="1600" dirty="0">
                <a:latin typeface="Arial" panose="020B0604020202020204" pitchFamily="34" charset="0"/>
                <a:cs typeface="Arial" panose="020B0604020202020204" pitchFamily="34" charset="0"/>
              </a:rPr>
              <a:t> and </a:t>
            </a:r>
            <a:r>
              <a:rPr lang="en-US" sz="1600" b="1" dirty="0" err="1">
                <a:latin typeface="Arial" panose="020B0604020202020204" pitchFamily="34" charset="0"/>
                <a:cs typeface="Arial" panose="020B0604020202020204" pitchFamily="34" charset="0"/>
              </a:rPr>
              <a:t>scikit</a:t>
            </a:r>
            <a:r>
              <a:rPr lang="en-US" sz="1600" b="1" dirty="0">
                <a:latin typeface="Arial" panose="020B0604020202020204" pitchFamily="34" charset="0"/>
                <a:cs typeface="Arial" panose="020B0604020202020204" pitchFamily="34" charset="0"/>
              </a:rPr>
              <a:t>-learn</a:t>
            </a:r>
            <a:endParaRPr lang="en-US" sz="1600" b="1" dirty="0">
              <a:solidFill>
                <a:srgbClr val="002D46"/>
              </a:solidFill>
            </a:endParaRPr>
          </a:p>
        </p:txBody>
      </p:sp>
    </p:spTree>
    <p:extLst>
      <p:ext uri="{BB962C8B-B14F-4D97-AF65-F5344CB8AC3E}">
        <p14:creationId xmlns:p14="http://schemas.microsoft.com/office/powerpoint/2010/main" val="349334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58" grpId="0" animBg="1"/>
      <p:bldP spid="59" grpId="0" animBg="1"/>
      <p:bldP spid="6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AA83376-605D-4D4C-BD88-C4E46548734E}"/>
              </a:ext>
            </a:extLst>
          </p:cNvPr>
          <p:cNvSpPr/>
          <p:nvPr/>
        </p:nvSpPr>
        <p:spPr>
          <a:xfrm>
            <a:off x="665768" y="3517615"/>
            <a:ext cx="7754555" cy="660773"/>
          </a:xfrm>
          <a:prstGeom prst="rect">
            <a:avLst/>
          </a:prstGeom>
          <a:noFill/>
          <a:ln w="12700" cap="flat" cmpd="sng" algn="ctr">
            <a:solidFill>
              <a:srgbClr val="36762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69D229D2-344E-488B-B21B-9A94905753F8}"/>
              </a:ext>
            </a:extLst>
          </p:cNvPr>
          <p:cNvSpPr/>
          <p:nvPr/>
        </p:nvSpPr>
        <p:spPr>
          <a:xfrm>
            <a:off x="686698" y="3514624"/>
            <a:ext cx="7722202" cy="584775"/>
          </a:xfrm>
          <a:prstGeom prst="rect">
            <a:avLst/>
          </a:prstGeom>
        </p:spPr>
        <p:txBody>
          <a:bodyPr wrap="square">
            <a:spAutoFit/>
          </a:bodyPr>
          <a:lstStyle/>
          <a:p>
            <a:r>
              <a:rPr lang="en-US" sz="1600" dirty="0">
                <a:latin typeface="+mn-lt"/>
                <a:cs typeface="Arial" panose="020B0604020202020204" pitchFamily="34" charset="0"/>
              </a:rPr>
              <a:t>Responsible for taking on the raw .csv files and </a:t>
            </a:r>
            <a:r>
              <a:rPr lang="en-US" sz="1600" dirty="0" err="1">
                <a:latin typeface="+mn-lt"/>
                <a:cs typeface="Arial" panose="020B0604020202020204" pitchFamily="34" charset="0"/>
              </a:rPr>
              <a:t>standardising</a:t>
            </a:r>
            <a:r>
              <a:rPr lang="en-US" sz="1600" dirty="0">
                <a:latin typeface="+mn-lt"/>
                <a:cs typeface="Arial" panose="020B0604020202020204" pitchFamily="34" charset="0"/>
              </a:rPr>
              <a:t> them across the years. At output they can now be joined together in a single one.</a:t>
            </a:r>
          </a:p>
        </p:txBody>
      </p:sp>
      <p:sp>
        <p:nvSpPr>
          <p:cNvPr id="14" name="Rectangle 13">
            <a:extLst>
              <a:ext uri="{FF2B5EF4-FFF2-40B4-BE49-F238E27FC236}">
                <a16:creationId xmlns:a16="http://schemas.microsoft.com/office/drawing/2014/main" id="{8FDACB33-EF75-47B2-A274-DA79776BB474}"/>
              </a:ext>
            </a:extLst>
          </p:cNvPr>
          <p:cNvSpPr/>
          <p:nvPr/>
        </p:nvSpPr>
        <p:spPr>
          <a:xfrm>
            <a:off x="668853" y="5229200"/>
            <a:ext cx="7751471" cy="1440160"/>
          </a:xfrm>
          <a:prstGeom prst="rect">
            <a:avLst/>
          </a:prstGeom>
          <a:noFill/>
          <a:ln w="12700" cap="flat" cmpd="sng" algn="ctr">
            <a:solidFill>
              <a:srgbClr val="36762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59FB5CE1-7575-4F0B-A471-AD7A678A49AD}"/>
              </a:ext>
            </a:extLst>
          </p:cNvPr>
          <p:cNvSpPr/>
          <p:nvPr/>
        </p:nvSpPr>
        <p:spPr>
          <a:xfrm>
            <a:off x="700155" y="5241405"/>
            <a:ext cx="7708745" cy="1323439"/>
          </a:xfrm>
          <a:prstGeom prst="rect">
            <a:avLst/>
          </a:prstGeom>
        </p:spPr>
        <p:txBody>
          <a:bodyPr wrap="square">
            <a:spAutoFit/>
          </a:bodyPr>
          <a:lstStyle/>
          <a:p>
            <a:r>
              <a:rPr lang="en-US" sz="1600" dirty="0">
                <a:latin typeface="+mn-lt"/>
                <a:cs typeface="Arial" panose="020B0604020202020204" pitchFamily="34" charset="0"/>
              </a:rPr>
              <a:t>Examples of processing steps include:</a:t>
            </a:r>
          </a:p>
          <a:p>
            <a:pPr marL="285750" indent="-285750">
              <a:buFont typeface="Arial" panose="020B0604020202020204" pitchFamily="34" charset="0"/>
              <a:buChar char="•"/>
            </a:pPr>
            <a:r>
              <a:rPr lang="en-US" sz="1600" dirty="0">
                <a:latin typeface="+mn-lt"/>
                <a:cs typeface="Arial" panose="020B0604020202020204" pitchFamily="34" charset="0"/>
              </a:rPr>
              <a:t>Renaming columns that have changed over the years with a new common name</a:t>
            </a:r>
          </a:p>
          <a:p>
            <a:pPr marL="285750" indent="-285750">
              <a:buFont typeface="Arial" panose="020B0604020202020204" pitchFamily="34" charset="0"/>
              <a:buChar char="•"/>
            </a:pPr>
            <a:r>
              <a:rPr lang="en-US" sz="1600" dirty="0">
                <a:latin typeface="+mn-lt"/>
                <a:cs typeface="Arial" panose="020B0604020202020204" pitchFamily="34" charset="0"/>
              </a:rPr>
              <a:t>Feature selection based on expert knowledge</a:t>
            </a:r>
          </a:p>
          <a:p>
            <a:pPr marL="285750" indent="-285750">
              <a:buFont typeface="Arial" panose="020B0604020202020204" pitchFamily="34" charset="0"/>
              <a:buChar char="•"/>
            </a:pPr>
            <a:r>
              <a:rPr lang="en-US" sz="1600" dirty="0">
                <a:latin typeface="+mn-lt"/>
                <a:cs typeface="Arial" panose="020B0604020202020204" pitchFamily="34" charset="0"/>
              </a:rPr>
              <a:t>Feature combination</a:t>
            </a:r>
          </a:p>
          <a:p>
            <a:pPr marL="285750" indent="-285750">
              <a:buFont typeface="Arial" panose="020B0604020202020204" pitchFamily="34" charset="0"/>
              <a:buChar char="•"/>
            </a:pPr>
            <a:r>
              <a:rPr lang="en-US" sz="1600" dirty="0">
                <a:latin typeface="+mn-lt"/>
                <a:cs typeface="Arial" panose="020B0604020202020204" pitchFamily="34" charset="0"/>
              </a:rPr>
              <a:t>Filtering out invalid forms</a:t>
            </a:r>
          </a:p>
        </p:txBody>
      </p:sp>
      <p:sp>
        <p:nvSpPr>
          <p:cNvPr id="20" name="Title 1">
            <a:extLst>
              <a:ext uri="{FF2B5EF4-FFF2-40B4-BE49-F238E27FC236}">
                <a16:creationId xmlns:a16="http://schemas.microsoft.com/office/drawing/2014/main" id="{85A1E228-876C-034D-B338-D0CF9E487C79}"/>
              </a:ext>
            </a:extLst>
          </p:cNvPr>
          <p:cNvSpPr>
            <a:spLocks noGrp="1"/>
          </p:cNvSpPr>
          <p:nvPr>
            <p:ph type="title"/>
          </p:nvPr>
        </p:nvSpPr>
        <p:spPr>
          <a:xfrm>
            <a:off x="685800" y="152400"/>
            <a:ext cx="7772400" cy="1143000"/>
          </a:xfrm>
        </p:spPr>
        <p:txBody>
          <a:bodyPr/>
          <a:lstStyle/>
          <a:p>
            <a:r>
              <a:rPr lang="en-GB" sz="2800" dirty="0"/>
              <a:t>The cleaner pipeline</a:t>
            </a:r>
          </a:p>
        </p:txBody>
      </p:sp>
      <p:pic>
        <p:nvPicPr>
          <p:cNvPr id="21" name="Picture 20">
            <a:extLst>
              <a:ext uri="{FF2B5EF4-FFF2-40B4-BE49-F238E27FC236}">
                <a16:creationId xmlns:a16="http://schemas.microsoft.com/office/drawing/2014/main" id="{A8BDD816-7DC6-5E46-AD45-D81CFFE26D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9670" y="-135487"/>
            <a:ext cx="1539101" cy="1539101"/>
          </a:xfrm>
          <a:prstGeom prst="rect">
            <a:avLst/>
          </a:prstGeom>
        </p:spPr>
      </p:pic>
      <p:pic>
        <p:nvPicPr>
          <p:cNvPr id="22" name="Picture 21">
            <a:extLst>
              <a:ext uri="{FF2B5EF4-FFF2-40B4-BE49-F238E27FC236}">
                <a16:creationId xmlns:a16="http://schemas.microsoft.com/office/drawing/2014/main" id="{5CE82BB2-C310-E44D-8791-EC6FE387E2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9269" y="152400"/>
            <a:ext cx="1976752" cy="1976752"/>
          </a:xfrm>
          <a:prstGeom prst="rect">
            <a:avLst/>
          </a:prstGeom>
        </p:spPr>
      </p:pic>
      <p:sp>
        <p:nvSpPr>
          <p:cNvPr id="34" name="Rectangle 33">
            <a:extLst>
              <a:ext uri="{FF2B5EF4-FFF2-40B4-BE49-F238E27FC236}">
                <a16:creationId xmlns:a16="http://schemas.microsoft.com/office/drawing/2014/main" id="{B2AF2BE6-7DCD-964F-83D1-1758C09B0E50}"/>
              </a:ext>
            </a:extLst>
          </p:cNvPr>
          <p:cNvSpPr/>
          <p:nvPr/>
        </p:nvSpPr>
        <p:spPr>
          <a:xfrm>
            <a:off x="1350788" y="2219542"/>
            <a:ext cx="2034622" cy="198288"/>
          </a:xfrm>
          <a:prstGeom prst="rect">
            <a:avLst/>
          </a:prstGeom>
          <a:solidFill>
            <a:srgbClr val="B6D7AA"/>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A3E185DB-7F2A-7F48-8BCF-F83E3F5FE90A}"/>
              </a:ext>
            </a:extLst>
          </p:cNvPr>
          <p:cNvSpPr/>
          <p:nvPr/>
        </p:nvSpPr>
        <p:spPr>
          <a:xfrm>
            <a:off x="1396339" y="2292835"/>
            <a:ext cx="2034622" cy="198288"/>
          </a:xfrm>
          <a:prstGeom prst="rect">
            <a:avLst/>
          </a:prstGeom>
          <a:solidFill>
            <a:srgbClr val="B6D7AA"/>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8D3CE685-247E-F54E-B8A9-74FC59D642B3}"/>
              </a:ext>
            </a:extLst>
          </p:cNvPr>
          <p:cNvSpPr/>
          <p:nvPr/>
        </p:nvSpPr>
        <p:spPr>
          <a:xfrm>
            <a:off x="1449539" y="2363836"/>
            <a:ext cx="2034622" cy="198288"/>
          </a:xfrm>
          <a:prstGeom prst="rect">
            <a:avLst/>
          </a:prstGeom>
          <a:solidFill>
            <a:srgbClr val="B6D7AA"/>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EFAA9691-4EA1-6049-939E-7C5F7CC15879}"/>
              </a:ext>
            </a:extLst>
          </p:cNvPr>
          <p:cNvSpPr/>
          <p:nvPr/>
        </p:nvSpPr>
        <p:spPr>
          <a:xfrm>
            <a:off x="1505250" y="2435500"/>
            <a:ext cx="2034622" cy="198288"/>
          </a:xfrm>
          <a:prstGeom prst="rect">
            <a:avLst/>
          </a:prstGeom>
          <a:solidFill>
            <a:srgbClr val="B6D7AA"/>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A7B5EF53-3245-A441-B5E6-3F781A7F20EA}"/>
              </a:ext>
            </a:extLst>
          </p:cNvPr>
          <p:cNvSpPr/>
          <p:nvPr/>
        </p:nvSpPr>
        <p:spPr>
          <a:xfrm>
            <a:off x="1560961" y="2526176"/>
            <a:ext cx="2034622" cy="198288"/>
          </a:xfrm>
          <a:prstGeom prst="rect">
            <a:avLst/>
          </a:prstGeom>
          <a:solidFill>
            <a:srgbClr val="B6D7AA"/>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9E5D289A-6171-3B43-B9C4-10BD661863FB}"/>
              </a:ext>
            </a:extLst>
          </p:cNvPr>
          <p:cNvSpPr/>
          <p:nvPr/>
        </p:nvSpPr>
        <p:spPr>
          <a:xfrm>
            <a:off x="1616672" y="2596969"/>
            <a:ext cx="2034622" cy="198288"/>
          </a:xfrm>
          <a:prstGeom prst="rect">
            <a:avLst/>
          </a:prstGeom>
          <a:solidFill>
            <a:srgbClr val="B6D7AA"/>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292FF29-E252-CC43-8D2D-EFEF8B97C266}"/>
              </a:ext>
            </a:extLst>
          </p:cNvPr>
          <p:cNvSpPr/>
          <p:nvPr/>
        </p:nvSpPr>
        <p:spPr>
          <a:xfrm>
            <a:off x="1672383" y="2657769"/>
            <a:ext cx="2034622" cy="198288"/>
          </a:xfrm>
          <a:prstGeom prst="rect">
            <a:avLst/>
          </a:prstGeom>
          <a:solidFill>
            <a:srgbClr val="B6D7AA"/>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1" name="TextBox 40">
            <a:extLst>
              <a:ext uri="{FF2B5EF4-FFF2-40B4-BE49-F238E27FC236}">
                <a16:creationId xmlns:a16="http://schemas.microsoft.com/office/drawing/2014/main" id="{05C5606C-4CC9-5440-A197-42F4BD5A0C33}"/>
              </a:ext>
            </a:extLst>
          </p:cNvPr>
          <p:cNvSpPr txBox="1"/>
          <p:nvPr/>
        </p:nvSpPr>
        <p:spPr>
          <a:xfrm>
            <a:off x="3781704" y="2191427"/>
            <a:ext cx="1554480" cy="646331"/>
          </a:xfrm>
          <a:prstGeom prst="rect">
            <a:avLst/>
          </a:prstGeom>
          <a:noFill/>
        </p:spPr>
        <p:txBody>
          <a:bodyPr wrap="square" rtlCol="0">
            <a:spAutoFit/>
          </a:bodyPr>
          <a:lstStyle/>
          <a:p>
            <a:pPr eaLnBrk="1" fontAlgn="auto" hangingPunct="1">
              <a:spcBef>
                <a:spcPts val="0"/>
              </a:spcBef>
              <a:spcAft>
                <a:spcPts val="0"/>
              </a:spcAft>
            </a:pPr>
            <a:r>
              <a:rPr lang="en-GB" sz="1800" b="1" dirty="0">
                <a:solidFill>
                  <a:srgbClr val="367620"/>
                </a:solidFill>
                <a:latin typeface="Calibri" panose="020F0502020204030204"/>
                <a:ea typeface="+mn-ea"/>
              </a:rPr>
              <a:t>Cleaner pipeline</a:t>
            </a:r>
          </a:p>
        </p:txBody>
      </p:sp>
      <p:sp>
        <p:nvSpPr>
          <p:cNvPr id="42" name="Rectangle 41">
            <a:extLst>
              <a:ext uri="{FF2B5EF4-FFF2-40B4-BE49-F238E27FC236}">
                <a16:creationId xmlns:a16="http://schemas.microsoft.com/office/drawing/2014/main" id="{51B7EC71-F357-7942-B94D-307B533F8FC1}"/>
              </a:ext>
            </a:extLst>
          </p:cNvPr>
          <p:cNvSpPr/>
          <p:nvPr/>
        </p:nvSpPr>
        <p:spPr>
          <a:xfrm>
            <a:off x="700155" y="2132856"/>
            <a:ext cx="4116157" cy="787924"/>
          </a:xfrm>
          <a:prstGeom prst="rect">
            <a:avLst/>
          </a:prstGeom>
          <a:noFill/>
          <a:ln w="12700" cap="flat" cmpd="sng" algn="ctr">
            <a:solidFill>
              <a:srgbClr val="36762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3" name="Picture 42">
            <a:extLst>
              <a:ext uri="{FF2B5EF4-FFF2-40B4-BE49-F238E27FC236}">
                <a16:creationId xmlns:a16="http://schemas.microsoft.com/office/drawing/2014/main" id="{64AAB7A5-1DC3-DC46-88E1-8B6C189FA3E1}"/>
              </a:ext>
            </a:extLst>
          </p:cNvPr>
          <p:cNvPicPr>
            <a:picLocks/>
          </p:cNvPicPr>
          <p:nvPr/>
        </p:nvPicPr>
        <p:blipFill rotWithShape="1">
          <a:blip r:embed="rId5"/>
          <a:srcRect l="11202" t="4411" r="6605" b="5010"/>
          <a:stretch/>
        </p:blipFill>
        <p:spPr>
          <a:xfrm>
            <a:off x="2436180" y="1338537"/>
            <a:ext cx="432000" cy="470497"/>
          </a:xfrm>
          <a:prstGeom prst="rect">
            <a:avLst/>
          </a:prstGeom>
          <a:solidFill>
            <a:schemeClr val="bg1"/>
          </a:solidFill>
        </p:spPr>
      </p:pic>
      <p:pic>
        <p:nvPicPr>
          <p:cNvPr id="44" name="Picture 43">
            <a:extLst>
              <a:ext uri="{FF2B5EF4-FFF2-40B4-BE49-F238E27FC236}">
                <a16:creationId xmlns:a16="http://schemas.microsoft.com/office/drawing/2014/main" id="{3E1B8720-A9CD-2F48-A3D7-A3890206DB0D}"/>
              </a:ext>
            </a:extLst>
          </p:cNvPr>
          <p:cNvPicPr>
            <a:picLocks/>
          </p:cNvPicPr>
          <p:nvPr/>
        </p:nvPicPr>
        <p:blipFill rotWithShape="1">
          <a:blip r:embed="rId5"/>
          <a:srcRect l="11202" t="4411" r="6605" b="5010"/>
          <a:stretch/>
        </p:blipFill>
        <p:spPr>
          <a:xfrm>
            <a:off x="2507798" y="1268760"/>
            <a:ext cx="432000" cy="470497"/>
          </a:xfrm>
          <a:prstGeom prst="rect">
            <a:avLst/>
          </a:prstGeom>
          <a:solidFill>
            <a:schemeClr val="bg1"/>
          </a:solidFill>
        </p:spPr>
      </p:pic>
      <p:pic>
        <p:nvPicPr>
          <p:cNvPr id="45" name="Picture 44">
            <a:extLst>
              <a:ext uri="{FF2B5EF4-FFF2-40B4-BE49-F238E27FC236}">
                <a16:creationId xmlns:a16="http://schemas.microsoft.com/office/drawing/2014/main" id="{24067816-6E58-E34D-A6E3-EC98E55EA584}"/>
              </a:ext>
            </a:extLst>
          </p:cNvPr>
          <p:cNvPicPr>
            <a:picLocks/>
          </p:cNvPicPr>
          <p:nvPr/>
        </p:nvPicPr>
        <p:blipFill rotWithShape="1">
          <a:blip r:embed="rId5"/>
          <a:srcRect l="11202" t="4411" r="6605" b="5010"/>
          <a:stretch/>
        </p:blipFill>
        <p:spPr>
          <a:xfrm>
            <a:off x="2250850" y="1390952"/>
            <a:ext cx="432000" cy="470497"/>
          </a:xfrm>
          <a:prstGeom prst="rect">
            <a:avLst/>
          </a:prstGeom>
          <a:solidFill>
            <a:schemeClr val="bg1"/>
          </a:solidFill>
        </p:spPr>
      </p:pic>
      <p:pic>
        <p:nvPicPr>
          <p:cNvPr id="46" name="Picture 45">
            <a:extLst>
              <a:ext uri="{FF2B5EF4-FFF2-40B4-BE49-F238E27FC236}">
                <a16:creationId xmlns:a16="http://schemas.microsoft.com/office/drawing/2014/main" id="{2862C0DF-3273-B540-9AA7-3B8A1F18E0DB}"/>
              </a:ext>
            </a:extLst>
          </p:cNvPr>
          <p:cNvPicPr>
            <a:picLocks/>
          </p:cNvPicPr>
          <p:nvPr/>
        </p:nvPicPr>
        <p:blipFill rotWithShape="1">
          <a:blip r:embed="rId5"/>
          <a:srcRect l="11202" t="4411" r="6605" b="5010"/>
          <a:stretch/>
        </p:blipFill>
        <p:spPr>
          <a:xfrm>
            <a:off x="2524960" y="1331353"/>
            <a:ext cx="432000" cy="470497"/>
          </a:xfrm>
          <a:prstGeom prst="rect">
            <a:avLst/>
          </a:prstGeom>
          <a:solidFill>
            <a:schemeClr val="bg1"/>
          </a:solidFill>
        </p:spPr>
      </p:pic>
      <p:pic>
        <p:nvPicPr>
          <p:cNvPr id="47" name="Picture 46">
            <a:extLst>
              <a:ext uri="{FF2B5EF4-FFF2-40B4-BE49-F238E27FC236}">
                <a16:creationId xmlns:a16="http://schemas.microsoft.com/office/drawing/2014/main" id="{B40D5493-2168-2F41-810B-EF402C365021}"/>
              </a:ext>
            </a:extLst>
          </p:cNvPr>
          <p:cNvPicPr>
            <a:picLocks/>
          </p:cNvPicPr>
          <p:nvPr/>
        </p:nvPicPr>
        <p:blipFill rotWithShape="1">
          <a:blip r:embed="rId5"/>
          <a:srcRect l="11202" t="4411" r="6605" b="5010"/>
          <a:stretch/>
        </p:blipFill>
        <p:spPr>
          <a:xfrm>
            <a:off x="2723798" y="1376691"/>
            <a:ext cx="432000" cy="470497"/>
          </a:xfrm>
          <a:prstGeom prst="rect">
            <a:avLst/>
          </a:prstGeom>
          <a:solidFill>
            <a:schemeClr val="bg1"/>
          </a:solidFill>
        </p:spPr>
      </p:pic>
      <p:pic>
        <p:nvPicPr>
          <p:cNvPr id="48" name="Picture 47">
            <a:extLst>
              <a:ext uri="{FF2B5EF4-FFF2-40B4-BE49-F238E27FC236}">
                <a16:creationId xmlns:a16="http://schemas.microsoft.com/office/drawing/2014/main" id="{EB612727-34DC-4843-AC80-74C6460B7EFA}"/>
              </a:ext>
            </a:extLst>
          </p:cNvPr>
          <p:cNvPicPr>
            <a:picLocks/>
          </p:cNvPicPr>
          <p:nvPr/>
        </p:nvPicPr>
        <p:blipFill rotWithShape="1">
          <a:blip r:embed="rId5"/>
          <a:srcRect l="11202" t="4411" r="6605" b="5010"/>
          <a:stretch/>
        </p:blipFill>
        <p:spPr>
          <a:xfrm>
            <a:off x="2298508" y="1550756"/>
            <a:ext cx="432000" cy="470497"/>
          </a:xfrm>
          <a:prstGeom prst="rect">
            <a:avLst/>
          </a:prstGeom>
          <a:solidFill>
            <a:schemeClr val="bg1"/>
          </a:solidFill>
        </p:spPr>
      </p:pic>
      <p:pic>
        <p:nvPicPr>
          <p:cNvPr id="49" name="Picture 48">
            <a:extLst>
              <a:ext uri="{FF2B5EF4-FFF2-40B4-BE49-F238E27FC236}">
                <a16:creationId xmlns:a16="http://schemas.microsoft.com/office/drawing/2014/main" id="{9F4632B7-29DE-E04B-AFB7-40C11DCF5F8A}"/>
              </a:ext>
            </a:extLst>
          </p:cNvPr>
          <p:cNvPicPr>
            <a:picLocks/>
          </p:cNvPicPr>
          <p:nvPr/>
        </p:nvPicPr>
        <p:blipFill rotWithShape="1">
          <a:blip r:embed="rId5"/>
          <a:srcRect l="11202" t="4411" r="6605" b="5010"/>
          <a:stretch/>
        </p:blipFill>
        <p:spPr>
          <a:xfrm>
            <a:off x="2419018" y="1468178"/>
            <a:ext cx="432000" cy="470497"/>
          </a:xfrm>
          <a:prstGeom prst="rect">
            <a:avLst/>
          </a:prstGeom>
          <a:solidFill>
            <a:schemeClr val="bg1"/>
          </a:solidFill>
        </p:spPr>
      </p:pic>
      <p:pic>
        <p:nvPicPr>
          <p:cNvPr id="50" name="Picture 49">
            <a:extLst>
              <a:ext uri="{FF2B5EF4-FFF2-40B4-BE49-F238E27FC236}">
                <a16:creationId xmlns:a16="http://schemas.microsoft.com/office/drawing/2014/main" id="{14730F79-8BDB-354C-9748-072DC3FB23F1}"/>
              </a:ext>
            </a:extLst>
          </p:cNvPr>
          <p:cNvPicPr>
            <a:picLocks/>
          </p:cNvPicPr>
          <p:nvPr/>
        </p:nvPicPr>
        <p:blipFill rotWithShape="1">
          <a:blip r:embed="rId5"/>
          <a:srcRect l="11202" t="4411" r="6605" b="5010"/>
          <a:stretch/>
        </p:blipFill>
        <p:spPr>
          <a:xfrm>
            <a:off x="2755528" y="1436695"/>
            <a:ext cx="432000" cy="470497"/>
          </a:xfrm>
          <a:prstGeom prst="rect">
            <a:avLst/>
          </a:prstGeom>
          <a:solidFill>
            <a:schemeClr val="bg1"/>
          </a:solidFill>
        </p:spPr>
      </p:pic>
      <p:pic>
        <p:nvPicPr>
          <p:cNvPr id="51" name="Picture 50">
            <a:extLst>
              <a:ext uri="{FF2B5EF4-FFF2-40B4-BE49-F238E27FC236}">
                <a16:creationId xmlns:a16="http://schemas.microsoft.com/office/drawing/2014/main" id="{9ECE1580-76C9-2949-9BB9-4715BE6A1FEE}"/>
              </a:ext>
            </a:extLst>
          </p:cNvPr>
          <p:cNvPicPr>
            <a:picLocks/>
          </p:cNvPicPr>
          <p:nvPr/>
        </p:nvPicPr>
        <p:blipFill rotWithShape="1">
          <a:blip r:embed="rId5"/>
          <a:srcRect l="11202" t="4411" r="6605" b="5010"/>
          <a:stretch/>
        </p:blipFill>
        <p:spPr>
          <a:xfrm>
            <a:off x="2593229" y="1542162"/>
            <a:ext cx="432000" cy="470497"/>
          </a:xfrm>
          <a:prstGeom prst="rect">
            <a:avLst/>
          </a:prstGeom>
          <a:solidFill>
            <a:schemeClr val="bg1"/>
          </a:solidFill>
        </p:spPr>
      </p:pic>
      <p:pic>
        <p:nvPicPr>
          <p:cNvPr id="52" name="Picture 51">
            <a:extLst>
              <a:ext uri="{FF2B5EF4-FFF2-40B4-BE49-F238E27FC236}">
                <a16:creationId xmlns:a16="http://schemas.microsoft.com/office/drawing/2014/main" id="{36571E68-CB1E-DB49-B462-6DE4A9951FB7}"/>
              </a:ext>
            </a:extLst>
          </p:cNvPr>
          <p:cNvPicPr>
            <a:picLocks/>
          </p:cNvPicPr>
          <p:nvPr/>
        </p:nvPicPr>
        <p:blipFill rotWithShape="1">
          <a:blip r:embed="rId5"/>
          <a:srcRect l="11202" t="4411" r="6605" b="5010"/>
          <a:stretch/>
        </p:blipFill>
        <p:spPr>
          <a:xfrm>
            <a:off x="2878532" y="1489276"/>
            <a:ext cx="432000" cy="470497"/>
          </a:xfrm>
          <a:prstGeom prst="rect">
            <a:avLst/>
          </a:prstGeom>
          <a:solidFill>
            <a:schemeClr val="bg1"/>
          </a:solidFill>
        </p:spPr>
      </p:pic>
      <p:pic>
        <p:nvPicPr>
          <p:cNvPr id="53" name="Picture 52">
            <a:extLst>
              <a:ext uri="{FF2B5EF4-FFF2-40B4-BE49-F238E27FC236}">
                <a16:creationId xmlns:a16="http://schemas.microsoft.com/office/drawing/2014/main" id="{8EB49A2C-67A6-D242-B3FF-FF01470D404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74051" y="2988939"/>
            <a:ext cx="483665" cy="483665"/>
          </a:xfrm>
          <a:prstGeom prst="rect">
            <a:avLst/>
          </a:prstGeom>
        </p:spPr>
      </p:pic>
      <p:sp>
        <p:nvSpPr>
          <p:cNvPr id="5" name="TextBox 4">
            <a:extLst>
              <a:ext uri="{FF2B5EF4-FFF2-40B4-BE49-F238E27FC236}">
                <a16:creationId xmlns:a16="http://schemas.microsoft.com/office/drawing/2014/main" id="{4C0D57F1-C37C-3C46-9876-922CA14A40E2}"/>
              </a:ext>
            </a:extLst>
          </p:cNvPr>
          <p:cNvSpPr txBox="1"/>
          <p:nvPr/>
        </p:nvSpPr>
        <p:spPr>
          <a:xfrm>
            <a:off x="3651294" y="1436695"/>
            <a:ext cx="2548376" cy="461665"/>
          </a:xfrm>
          <a:prstGeom prst="rect">
            <a:avLst/>
          </a:prstGeom>
          <a:noFill/>
        </p:spPr>
        <p:txBody>
          <a:bodyPr wrap="square" rtlCol="0">
            <a:spAutoFit/>
          </a:bodyPr>
          <a:lstStyle/>
          <a:p>
            <a:r>
              <a:rPr lang="en-GB" dirty="0"/>
              <a:t>(~15000, ~900) </a:t>
            </a:r>
          </a:p>
        </p:txBody>
      </p:sp>
      <p:sp>
        <p:nvSpPr>
          <p:cNvPr id="54" name="TextBox 53">
            <a:extLst>
              <a:ext uri="{FF2B5EF4-FFF2-40B4-BE49-F238E27FC236}">
                <a16:creationId xmlns:a16="http://schemas.microsoft.com/office/drawing/2014/main" id="{AF6EBCE4-2691-C44A-8C90-13AF7CD4C44C}"/>
              </a:ext>
            </a:extLst>
          </p:cNvPr>
          <p:cNvSpPr txBox="1"/>
          <p:nvPr/>
        </p:nvSpPr>
        <p:spPr>
          <a:xfrm>
            <a:off x="3642968" y="2960263"/>
            <a:ext cx="2548376" cy="461665"/>
          </a:xfrm>
          <a:prstGeom prst="rect">
            <a:avLst/>
          </a:prstGeom>
          <a:noFill/>
        </p:spPr>
        <p:txBody>
          <a:bodyPr wrap="square" rtlCol="0">
            <a:spAutoFit/>
          </a:bodyPr>
          <a:lstStyle/>
          <a:p>
            <a:r>
              <a:rPr lang="en-GB" dirty="0"/>
              <a:t>(~150000, ~130) </a:t>
            </a:r>
          </a:p>
        </p:txBody>
      </p:sp>
      <p:sp>
        <p:nvSpPr>
          <p:cNvPr id="7" name="Rectangle 6">
            <a:extLst>
              <a:ext uri="{FF2B5EF4-FFF2-40B4-BE49-F238E27FC236}">
                <a16:creationId xmlns:a16="http://schemas.microsoft.com/office/drawing/2014/main" id="{465C155B-647E-3E4C-AA02-94B72FEA691A}"/>
              </a:ext>
            </a:extLst>
          </p:cNvPr>
          <p:cNvSpPr/>
          <p:nvPr/>
        </p:nvSpPr>
        <p:spPr>
          <a:xfrm>
            <a:off x="654345" y="4380746"/>
            <a:ext cx="7754555" cy="584775"/>
          </a:xfrm>
          <a:prstGeom prst="rect">
            <a:avLst/>
          </a:prstGeom>
        </p:spPr>
        <p:txBody>
          <a:bodyPr wrap="square">
            <a:spAutoFit/>
          </a:bodyPr>
          <a:lstStyle/>
          <a:p>
            <a:r>
              <a:rPr lang="en-US" sz="1600" dirty="0">
                <a:latin typeface="+mn-lt"/>
                <a:cs typeface="Arial" panose="020B0604020202020204" pitchFamily="34" charset="0"/>
              </a:rPr>
              <a:t>Each file enters the pipeline individually and at the end they are joined together in a single big file</a:t>
            </a:r>
          </a:p>
        </p:txBody>
      </p:sp>
      <p:sp>
        <p:nvSpPr>
          <p:cNvPr id="56" name="Rectangle 55">
            <a:extLst>
              <a:ext uri="{FF2B5EF4-FFF2-40B4-BE49-F238E27FC236}">
                <a16:creationId xmlns:a16="http://schemas.microsoft.com/office/drawing/2014/main" id="{F0C333EE-606D-834E-A3CB-64ABC7A63910}"/>
              </a:ext>
            </a:extLst>
          </p:cNvPr>
          <p:cNvSpPr/>
          <p:nvPr/>
        </p:nvSpPr>
        <p:spPr>
          <a:xfrm>
            <a:off x="654345" y="4363779"/>
            <a:ext cx="7754555" cy="660773"/>
          </a:xfrm>
          <a:prstGeom prst="rect">
            <a:avLst/>
          </a:prstGeom>
          <a:noFill/>
          <a:ln w="12700" cap="flat" cmpd="sng" algn="ctr">
            <a:solidFill>
              <a:srgbClr val="36762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507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6" grpId="0"/>
      <p:bldP spid="14" grpId="0" animBg="1"/>
      <p:bldP spid="17" grpId="0"/>
      <p:bldP spid="7" grpId="0"/>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32489-3232-48D0-942A-A4F042045F4B}"/>
              </a:ext>
            </a:extLst>
          </p:cNvPr>
          <p:cNvSpPr>
            <a:spLocks noGrp="1"/>
          </p:cNvSpPr>
          <p:nvPr>
            <p:ph type="title"/>
          </p:nvPr>
        </p:nvSpPr>
        <p:spPr/>
        <p:txBody>
          <a:bodyPr/>
          <a:lstStyle/>
          <a:p>
            <a:r>
              <a:rPr lang="en-GB" sz="2800" dirty="0"/>
              <a:t>Example cleaner pipeline</a:t>
            </a:r>
          </a:p>
        </p:txBody>
      </p:sp>
      <p:pic>
        <p:nvPicPr>
          <p:cNvPr id="15" name="Picture 14">
            <a:extLst>
              <a:ext uri="{FF2B5EF4-FFF2-40B4-BE49-F238E27FC236}">
                <a16:creationId xmlns:a16="http://schemas.microsoft.com/office/drawing/2014/main" id="{839BC84F-613A-4529-870C-65FA174C86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9670" y="-135487"/>
            <a:ext cx="1539101" cy="1539101"/>
          </a:xfrm>
          <a:prstGeom prst="rect">
            <a:avLst/>
          </a:prstGeom>
        </p:spPr>
      </p:pic>
      <p:pic>
        <p:nvPicPr>
          <p:cNvPr id="18" name="Picture 17">
            <a:extLst>
              <a:ext uri="{FF2B5EF4-FFF2-40B4-BE49-F238E27FC236}">
                <a16:creationId xmlns:a16="http://schemas.microsoft.com/office/drawing/2014/main" id="{FE356350-15B1-4AA9-8788-505ADEB439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9269" y="152400"/>
            <a:ext cx="1976752" cy="1976752"/>
          </a:xfrm>
          <a:prstGeom prst="rect">
            <a:avLst/>
          </a:prstGeom>
        </p:spPr>
      </p:pic>
      <p:pic>
        <p:nvPicPr>
          <p:cNvPr id="32" name="Picture 31">
            <a:extLst>
              <a:ext uri="{FF2B5EF4-FFF2-40B4-BE49-F238E27FC236}">
                <a16:creationId xmlns:a16="http://schemas.microsoft.com/office/drawing/2014/main" id="{C3010664-85B6-4E47-98B2-66E15A92AC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966" y="1556792"/>
            <a:ext cx="5166808" cy="2705334"/>
          </a:xfrm>
          <a:prstGeom prst="rect">
            <a:avLst/>
          </a:prstGeom>
        </p:spPr>
      </p:pic>
      <p:cxnSp>
        <p:nvCxnSpPr>
          <p:cNvPr id="33" name="Connector: Elbow 32">
            <a:extLst>
              <a:ext uri="{FF2B5EF4-FFF2-40B4-BE49-F238E27FC236}">
                <a16:creationId xmlns:a16="http://schemas.microsoft.com/office/drawing/2014/main" id="{FBE2C95D-513F-47EF-99AD-69035BFD0714}"/>
              </a:ext>
            </a:extLst>
          </p:cNvPr>
          <p:cNvCxnSpPr>
            <a:cxnSpLocks/>
            <a:stCxn id="34" idx="3"/>
            <a:endCxn id="36" idx="0"/>
          </p:cNvCxnSpPr>
          <p:nvPr/>
        </p:nvCxnSpPr>
        <p:spPr>
          <a:xfrm>
            <a:off x="5508104" y="1779851"/>
            <a:ext cx="1383133" cy="2409283"/>
          </a:xfrm>
          <a:prstGeom prst="bentConnector2">
            <a:avLst/>
          </a:prstGeom>
          <a:noFill/>
          <a:ln w="22225" cap="flat" cmpd="sng" algn="ctr">
            <a:solidFill>
              <a:srgbClr val="4472C4"/>
            </a:solidFill>
            <a:prstDash val="solid"/>
            <a:miter lim="800000"/>
            <a:tailEnd type="triangle" w="lg" len="med"/>
          </a:ln>
          <a:effectLst/>
        </p:spPr>
      </p:cxnSp>
      <p:sp>
        <p:nvSpPr>
          <p:cNvPr id="34" name="Rectangle 33">
            <a:extLst>
              <a:ext uri="{FF2B5EF4-FFF2-40B4-BE49-F238E27FC236}">
                <a16:creationId xmlns:a16="http://schemas.microsoft.com/office/drawing/2014/main" id="{53EE6C90-9F62-4144-8176-5F1F2B76FAFB}"/>
              </a:ext>
            </a:extLst>
          </p:cNvPr>
          <p:cNvSpPr/>
          <p:nvPr/>
        </p:nvSpPr>
        <p:spPr>
          <a:xfrm>
            <a:off x="440118" y="1556792"/>
            <a:ext cx="5067986" cy="446118"/>
          </a:xfrm>
          <a:prstGeom prst="rect">
            <a:avLst/>
          </a:prstGeom>
          <a:noFill/>
          <a:ln w="190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6" name="TextBox 35">
            <a:extLst>
              <a:ext uri="{FF2B5EF4-FFF2-40B4-BE49-F238E27FC236}">
                <a16:creationId xmlns:a16="http://schemas.microsoft.com/office/drawing/2014/main" id="{341FD87C-9416-4266-8AD8-6A8F463CF1A9}"/>
              </a:ext>
            </a:extLst>
          </p:cNvPr>
          <p:cNvSpPr txBox="1"/>
          <p:nvPr/>
        </p:nvSpPr>
        <p:spPr>
          <a:xfrm>
            <a:off x="5220072" y="4189134"/>
            <a:ext cx="3342330" cy="369332"/>
          </a:xfrm>
          <a:prstGeom prst="rect">
            <a:avLst/>
          </a:prstGeom>
          <a:noFill/>
        </p:spPr>
        <p:txBody>
          <a:bodyPr wrap="square" rtlCol="0">
            <a:spAutoFit/>
          </a:bodyPr>
          <a:lstStyle/>
          <a:p>
            <a:pPr eaLnBrk="1" fontAlgn="auto" hangingPunct="1">
              <a:spcBef>
                <a:spcPts val="0"/>
              </a:spcBef>
              <a:spcAft>
                <a:spcPts val="0"/>
              </a:spcAft>
            </a:pPr>
            <a:r>
              <a:rPr lang="en-GB" sz="1800" b="1" dirty="0">
                <a:solidFill>
                  <a:srgbClr val="5B69AD"/>
                </a:solidFill>
                <a:latin typeface="Calibri" panose="020F0502020204030204"/>
                <a:ea typeface="+mn-ea"/>
              </a:rPr>
              <a:t>Each step has a similar structure</a:t>
            </a:r>
          </a:p>
        </p:txBody>
      </p:sp>
      <p:pic>
        <p:nvPicPr>
          <p:cNvPr id="41" name="Picture 40">
            <a:extLst>
              <a:ext uri="{FF2B5EF4-FFF2-40B4-BE49-F238E27FC236}">
                <a16:creationId xmlns:a16="http://schemas.microsoft.com/office/drawing/2014/main" id="{38186EFC-FDB8-4E01-9991-15D26C2993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3242" y="4678006"/>
            <a:ext cx="3980952" cy="2003384"/>
          </a:xfrm>
          <a:prstGeom prst="rect">
            <a:avLst/>
          </a:prstGeom>
          <a:ln w="22225">
            <a:solidFill>
              <a:srgbClr val="0070C0"/>
            </a:solidFill>
          </a:ln>
        </p:spPr>
      </p:pic>
      <p:sp>
        <p:nvSpPr>
          <p:cNvPr id="10" name="Rectangle 9">
            <a:extLst>
              <a:ext uri="{FF2B5EF4-FFF2-40B4-BE49-F238E27FC236}">
                <a16:creationId xmlns:a16="http://schemas.microsoft.com/office/drawing/2014/main" id="{DE009860-66B2-DD40-95CB-EF31BF150514}"/>
              </a:ext>
            </a:extLst>
          </p:cNvPr>
          <p:cNvSpPr/>
          <p:nvPr/>
        </p:nvSpPr>
        <p:spPr>
          <a:xfrm>
            <a:off x="440118" y="2002911"/>
            <a:ext cx="5067986" cy="1735370"/>
          </a:xfrm>
          <a:prstGeom prst="rect">
            <a:avLst/>
          </a:prstGeom>
          <a:noFill/>
          <a:ln w="190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512A5227-FEAF-6E47-9E39-EEC8D946921C}"/>
              </a:ext>
            </a:extLst>
          </p:cNvPr>
          <p:cNvSpPr/>
          <p:nvPr/>
        </p:nvSpPr>
        <p:spPr>
          <a:xfrm>
            <a:off x="440118" y="3755080"/>
            <a:ext cx="5067986" cy="382282"/>
          </a:xfrm>
          <a:prstGeom prst="rect">
            <a:avLst/>
          </a:prstGeom>
          <a:noFill/>
          <a:ln w="190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53E29433-B8C9-5044-88B3-B0FBDCDCE32E}"/>
              </a:ext>
            </a:extLst>
          </p:cNvPr>
          <p:cNvSpPr txBox="1"/>
          <p:nvPr/>
        </p:nvSpPr>
        <p:spPr>
          <a:xfrm>
            <a:off x="440118" y="4373800"/>
            <a:ext cx="3226938" cy="1569660"/>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mn-lt"/>
              </a:rPr>
              <a:t>Easy to change the number/order of the steps</a:t>
            </a:r>
          </a:p>
          <a:p>
            <a:pPr marL="285750" indent="-285750">
              <a:buFont typeface="Arial" panose="020B0604020202020204" pitchFamily="34" charset="0"/>
              <a:buChar char="•"/>
            </a:pPr>
            <a:r>
              <a:rPr lang="en-GB" sz="1600" dirty="0">
                <a:latin typeface="+mn-lt"/>
              </a:rPr>
              <a:t>We can combine common step built-in </a:t>
            </a:r>
            <a:r>
              <a:rPr lang="en-GB" sz="1600" dirty="0" err="1">
                <a:latin typeface="+mn-lt"/>
              </a:rPr>
              <a:t>scikit</a:t>
            </a:r>
            <a:r>
              <a:rPr lang="en-GB" sz="1600" dirty="0">
                <a:latin typeface="+mn-lt"/>
              </a:rPr>
              <a:t>-learn with our own custom built steps</a:t>
            </a:r>
          </a:p>
          <a:p>
            <a:pPr marL="285750" indent="-285750">
              <a:buFont typeface="Arial" panose="020B0604020202020204" pitchFamily="34" charset="0"/>
              <a:buChar char="•"/>
            </a:pPr>
            <a:r>
              <a:rPr lang="en-GB" sz="1600" dirty="0"/>
              <a:t>Easier to maintain the code</a:t>
            </a:r>
          </a:p>
        </p:txBody>
      </p:sp>
    </p:spTree>
    <p:extLst>
      <p:ext uri="{BB962C8B-B14F-4D97-AF65-F5344CB8AC3E}">
        <p14:creationId xmlns:p14="http://schemas.microsoft.com/office/powerpoint/2010/main" val="62292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33"/>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34"/>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36"/>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1"/>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6" grpId="0"/>
      <p:bldP spid="36" grpId="1"/>
      <p:bldP spid="10" grpId="0" animBg="1"/>
      <p:bldP spid="10" grpId="1" animBg="1"/>
      <p:bldP spid="11"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Picture 83">
            <a:extLst>
              <a:ext uri="{FF2B5EF4-FFF2-40B4-BE49-F238E27FC236}">
                <a16:creationId xmlns:a16="http://schemas.microsoft.com/office/drawing/2014/main" id="{D904275A-F9E0-4A57-BCD2-8EADAE5842D3}"/>
              </a:ext>
            </a:extLst>
          </p:cNvPr>
          <p:cNvPicPr>
            <a:picLocks noChangeAspect="1"/>
          </p:cNvPicPr>
          <p:nvPr/>
        </p:nvPicPr>
        <p:blipFill rotWithShape="1">
          <a:blip r:embed="rId3"/>
          <a:srcRect t="5983" b="7077"/>
          <a:stretch/>
        </p:blipFill>
        <p:spPr>
          <a:xfrm>
            <a:off x="2185614" y="1775433"/>
            <a:ext cx="1217703" cy="995463"/>
          </a:xfrm>
          <a:prstGeom prst="rect">
            <a:avLst/>
          </a:prstGeom>
        </p:spPr>
      </p:pic>
      <p:sp>
        <p:nvSpPr>
          <p:cNvPr id="86" name="Rectangle 85">
            <a:extLst>
              <a:ext uri="{FF2B5EF4-FFF2-40B4-BE49-F238E27FC236}">
                <a16:creationId xmlns:a16="http://schemas.microsoft.com/office/drawing/2014/main" id="{1F714C4C-84BC-40C7-80B5-E54FFDA7C23D}"/>
              </a:ext>
            </a:extLst>
          </p:cNvPr>
          <p:cNvSpPr/>
          <p:nvPr/>
        </p:nvSpPr>
        <p:spPr>
          <a:xfrm>
            <a:off x="3080579" y="1400115"/>
            <a:ext cx="1076705" cy="270155"/>
          </a:xfrm>
          <a:prstGeom prst="rect">
            <a:avLst/>
          </a:prstGeom>
          <a:solidFill>
            <a:srgbClr val="DAD1E9"/>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97" name="Picture 96">
            <a:extLst>
              <a:ext uri="{FF2B5EF4-FFF2-40B4-BE49-F238E27FC236}">
                <a16:creationId xmlns:a16="http://schemas.microsoft.com/office/drawing/2014/main" id="{A04E5C01-E6AA-48CC-9749-7FB5454153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3157" y="1984555"/>
            <a:ext cx="781474" cy="635598"/>
          </a:xfrm>
          <a:prstGeom prst="rect">
            <a:avLst/>
          </a:prstGeom>
        </p:spPr>
      </p:pic>
      <p:sp>
        <p:nvSpPr>
          <p:cNvPr id="98" name="Rectangle 97">
            <a:extLst>
              <a:ext uri="{FF2B5EF4-FFF2-40B4-BE49-F238E27FC236}">
                <a16:creationId xmlns:a16="http://schemas.microsoft.com/office/drawing/2014/main" id="{A475B2EA-9F81-4262-8185-B570FB7AC16A}"/>
              </a:ext>
            </a:extLst>
          </p:cNvPr>
          <p:cNvSpPr/>
          <p:nvPr/>
        </p:nvSpPr>
        <p:spPr>
          <a:xfrm>
            <a:off x="3130848" y="1452840"/>
            <a:ext cx="1076705" cy="270155"/>
          </a:xfrm>
          <a:prstGeom prst="rect">
            <a:avLst/>
          </a:prstGeom>
          <a:solidFill>
            <a:srgbClr val="DAD1E9"/>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srgbClr val="4C112F"/>
                </a:solidFill>
                <a:effectLst/>
                <a:uLnTx/>
                <a:uFillTx/>
                <a:latin typeface="Calibri" panose="020F0502020204030204"/>
                <a:ea typeface="+mn-ea"/>
                <a:cs typeface="+mn-cs"/>
              </a:rPr>
              <a:t>Text</a:t>
            </a:r>
          </a:p>
        </p:txBody>
      </p:sp>
      <p:sp>
        <p:nvSpPr>
          <p:cNvPr id="99" name="Rectangle 98">
            <a:extLst>
              <a:ext uri="{FF2B5EF4-FFF2-40B4-BE49-F238E27FC236}">
                <a16:creationId xmlns:a16="http://schemas.microsoft.com/office/drawing/2014/main" id="{F9AB7883-5838-41C4-A914-0D3A1F515003}"/>
              </a:ext>
            </a:extLst>
          </p:cNvPr>
          <p:cNvSpPr/>
          <p:nvPr/>
        </p:nvSpPr>
        <p:spPr>
          <a:xfrm>
            <a:off x="1364984" y="1395329"/>
            <a:ext cx="1076705" cy="270155"/>
          </a:xfrm>
          <a:prstGeom prst="rect">
            <a:avLst/>
          </a:prstGeom>
          <a:solidFill>
            <a:srgbClr val="DAD1E9"/>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0" name="Rectangle 99">
            <a:extLst>
              <a:ext uri="{FF2B5EF4-FFF2-40B4-BE49-F238E27FC236}">
                <a16:creationId xmlns:a16="http://schemas.microsoft.com/office/drawing/2014/main" id="{0FFE1D6E-D948-46FB-BD08-4E66A226542B}"/>
              </a:ext>
            </a:extLst>
          </p:cNvPr>
          <p:cNvSpPr/>
          <p:nvPr/>
        </p:nvSpPr>
        <p:spPr>
          <a:xfrm>
            <a:off x="1415253" y="1448054"/>
            <a:ext cx="1076705" cy="270155"/>
          </a:xfrm>
          <a:prstGeom prst="rect">
            <a:avLst/>
          </a:prstGeom>
          <a:solidFill>
            <a:srgbClr val="DAD1E9"/>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srgbClr val="4C112F"/>
                </a:solidFill>
                <a:effectLst/>
                <a:uLnTx/>
                <a:uFillTx/>
                <a:latin typeface="Calibri" panose="020F0502020204030204"/>
                <a:ea typeface="+mn-ea"/>
                <a:cs typeface="+mn-cs"/>
              </a:rPr>
              <a:t>Questions</a:t>
            </a:r>
          </a:p>
        </p:txBody>
      </p:sp>
      <p:cxnSp>
        <p:nvCxnSpPr>
          <p:cNvPr id="102" name="Straight Arrow Connector 101">
            <a:extLst>
              <a:ext uri="{FF2B5EF4-FFF2-40B4-BE49-F238E27FC236}">
                <a16:creationId xmlns:a16="http://schemas.microsoft.com/office/drawing/2014/main" id="{936710A8-637E-40BD-BF07-47A3E7890307}"/>
              </a:ext>
            </a:extLst>
          </p:cNvPr>
          <p:cNvCxnSpPr>
            <a:cxnSpLocks/>
          </p:cNvCxnSpPr>
          <p:nvPr/>
        </p:nvCxnSpPr>
        <p:spPr>
          <a:xfrm flipH="1">
            <a:off x="3149216" y="1721820"/>
            <a:ext cx="437106" cy="261279"/>
          </a:xfrm>
          <a:prstGeom prst="straightConnector1">
            <a:avLst/>
          </a:prstGeom>
          <a:noFill/>
          <a:ln w="6350" cap="flat" cmpd="sng" algn="ctr">
            <a:solidFill>
              <a:sysClr val="windowText" lastClr="000000"/>
            </a:solidFill>
            <a:prstDash val="solid"/>
            <a:miter lim="800000"/>
            <a:tailEnd type="triangle"/>
          </a:ln>
          <a:effectLst/>
        </p:spPr>
      </p:cxnSp>
      <p:cxnSp>
        <p:nvCxnSpPr>
          <p:cNvPr id="103" name="Straight Arrow Connector 102">
            <a:extLst>
              <a:ext uri="{FF2B5EF4-FFF2-40B4-BE49-F238E27FC236}">
                <a16:creationId xmlns:a16="http://schemas.microsoft.com/office/drawing/2014/main" id="{61617773-E9F6-4097-86EA-F80B6E57BA70}"/>
              </a:ext>
            </a:extLst>
          </p:cNvPr>
          <p:cNvCxnSpPr>
            <a:cxnSpLocks/>
          </p:cNvCxnSpPr>
          <p:nvPr/>
        </p:nvCxnSpPr>
        <p:spPr>
          <a:xfrm>
            <a:off x="1962453" y="1727574"/>
            <a:ext cx="423553" cy="239819"/>
          </a:xfrm>
          <a:prstGeom prst="straightConnector1">
            <a:avLst/>
          </a:prstGeom>
          <a:noFill/>
          <a:ln w="6350" cap="flat" cmpd="sng" algn="ctr">
            <a:solidFill>
              <a:sysClr val="windowText" lastClr="000000"/>
            </a:solidFill>
            <a:prstDash val="solid"/>
            <a:miter lim="800000"/>
            <a:tailEnd type="triangle"/>
          </a:ln>
          <a:effectLst/>
        </p:spPr>
      </p:cxnSp>
      <p:sp>
        <p:nvSpPr>
          <p:cNvPr id="105" name="Rectangle 104">
            <a:extLst>
              <a:ext uri="{FF2B5EF4-FFF2-40B4-BE49-F238E27FC236}">
                <a16:creationId xmlns:a16="http://schemas.microsoft.com/office/drawing/2014/main" id="{008D9FF9-FA26-476E-9123-E74029631927}"/>
              </a:ext>
            </a:extLst>
          </p:cNvPr>
          <p:cNvSpPr/>
          <p:nvPr/>
        </p:nvSpPr>
        <p:spPr>
          <a:xfrm>
            <a:off x="723996" y="1306489"/>
            <a:ext cx="4116157" cy="1464407"/>
          </a:xfrm>
          <a:prstGeom prst="rect">
            <a:avLst/>
          </a:prstGeom>
          <a:noFill/>
          <a:ln w="12700" cap="flat" cmpd="sng" algn="ctr">
            <a:solidFill>
              <a:srgbClr val="7030A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4C112F"/>
              </a:solidFill>
              <a:effectLst/>
              <a:uLnTx/>
              <a:uFillTx/>
              <a:latin typeface="Calibri" panose="020F0502020204030204"/>
              <a:ea typeface="+mn-ea"/>
              <a:cs typeface="+mn-cs"/>
            </a:endParaRPr>
          </a:p>
        </p:txBody>
      </p:sp>
      <p:sp>
        <p:nvSpPr>
          <p:cNvPr id="106" name="TextBox 105">
            <a:extLst>
              <a:ext uri="{FF2B5EF4-FFF2-40B4-BE49-F238E27FC236}">
                <a16:creationId xmlns:a16="http://schemas.microsoft.com/office/drawing/2014/main" id="{18D22572-808D-4B8D-857B-027B3367CDA4}"/>
              </a:ext>
            </a:extLst>
          </p:cNvPr>
          <p:cNvSpPr txBox="1"/>
          <p:nvPr/>
        </p:nvSpPr>
        <p:spPr>
          <a:xfrm>
            <a:off x="3799611" y="1915385"/>
            <a:ext cx="1554480" cy="646331"/>
          </a:xfrm>
          <a:prstGeom prst="rect">
            <a:avLst/>
          </a:prstGeom>
          <a:noFill/>
        </p:spPr>
        <p:txBody>
          <a:bodyPr wrap="square" rtlCol="0">
            <a:spAutoFit/>
          </a:bodyPr>
          <a:lstStyle/>
          <a:p>
            <a:pPr eaLnBrk="1" fontAlgn="auto" hangingPunct="1">
              <a:spcBef>
                <a:spcPts val="0"/>
              </a:spcBef>
              <a:spcAft>
                <a:spcPts val="0"/>
              </a:spcAft>
            </a:pPr>
            <a:r>
              <a:rPr lang="en-GB" sz="1800" b="1" dirty="0">
                <a:solidFill>
                  <a:srgbClr val="4C112F"/>
                </a:solidFill>
                <a:latin typeface="Calibri" panose="020F0502020204030204"/>
                <a:ea typeface="+mn-ea"/>
              </a:rPr>
              <a:t>Model pipeline</a:t>
            </a:r>
          </a:p>
        </p:txBody>
      </p:sp>
      <p:sp>
        <p:nvSpPr>
          <p:cNvPr id="34" name="Rectangle 33">
            <a:extLst>
              <a:ext uri="{FF2B5EF4-FFF2-40B4-BE49-F238E27FC236}">
                <a16:creationId xmlns:a16="http://schemas.microsoft.com/office/drawing/2014/main" id="{89CB9C0F-8087-4474-8898-62818A79FAD1}"/>
              </a:ext>
            </a:extLst>
          </p:cNvPr>
          <p:cNvSpPr/>
          <p:nvPr/>
        </p:nvSpPr>
        <p:spPr>
          <a:xfrm>
            <a:off x="723996" y="2886499"/>
            <a:ext cx="7880452" cy="732679"/>
          </a:xfrm>
          <a:prstGeom prst="rect">
            <a:avLst/>
          </a:prstGeom>
          <a:noFill/>
          <a:ln w="12700" cap="flat" cmpd="sng" algn="ctr">
            <a:solidFill>
              <a:srgbClr val="7030A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4C112F"/>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DEA8388E-7DA0-4E00-BE7C-6E9942193907}"/>
              </a:ext>
            </a:extLst>
          </p:cNvPr>
          <p:cNvSpPr/>
          <p:nvPr/>
        </p:nvSpPr>
        <p:spPr>
          <a:xfrm>
            <a:off x="761290" y="2912461"/>
            <a:ext cx="7843158" cy="584775"/>
          </a:xfrm>
          <a:prstGeom prst="rect">
            <a:avLst/>
          </a:prstGeom>
        </p:spPr>
        <p:txBody>
          <a:bodyPr wrap="square">
            <a:spAutoFit/>
          </a:bodyPr>
          <a:lstStyle/>
          <a:p>
            <a:pPr lvl="0" eaLnBrk="1" fontAlgn="auto" hangingPunct="1">
              <a:spcBef>
                <a:spcPts val="0"/>
              </a:spcBef>
              <a:spcAft>
                <a:spcPts val="0"/>
              </a:spcAft>
              <a:defRPr/>
            </a:pPr>
            <a:r>
              <a:rPr lang="en-US" sz="1600" dirty="0">
                <a:solidFill>
                  <a:srgbClr val="002D46"/>
                </a:solidFill>
                <a:latin typeface="+mn-lt"/>
                <a:cs typeface="Arial" panose="020B0604020202020204" pitchFamily="34" charset="0"/>
              </a:rPr>
              <a:t>Data is not quite ready yet for modelling. Closed questions and the Text description goes through additional but separate processing steps.</a:t>
            </a:r>
          </a:p>
        </p:txBody>
      </p:sp>
      <p:sp>
        <p:nvSpPr>
          <p:cNvPr id="18" name="Title 1">
            <a:extLst>
              <a:ext uri="{FF2B5EF4-FFF2-40B4-BE49-F238E27FC236}">
                <a16:creationId xmlns:a16="http://schemas.microsoft.com/office/drawing/2014/main" id="{A9984EED-29F1-B140-AFBC-CBEF3404CCE9}"/>
              </a:ext>
            </a:extLst>
          </p:cNvPr>
          <p:cNvSpPr>
            <a:spLocks noGrp="1"/>
          </p:cNvSpPr>
          <p:nvPr>
            <p:ph type="title"/>
          </p:nvPr>
        </p:nvSpPr>
        <p:spPr>
          <a:xfrm>
            <a:off x="685800" y="152400"/>
            <a:ext cx="7772400" cy="1143000"/>
          </a:xfrm>
        </p:spPr>
        <p:txBody>
          <a:bodyPr/>
          <a:lstStyle/>
          <a:p>
            <a:r>
              <a:rPr lang="en-GB" sz="2800" dirty="0"/>
              <a:t>The model pipeline</a:t>
            </a:r>
          </a:p>
        </p:txBody>
      </p:sp>
      <p:pic>
        <p:nvPicPr>
          <p:cNvPr id="19" name="Picture 18">
            <a:extLst>
              <a:ext uri="{FF2B5EF4-FFF2-40B4-BE49-F238E27FC236}">
                <a16:creationId xmlns:a16="http://schemas.microsoft.com/office/drawing/2014/main" id="{2F899E24-0FA6-F64B-AB86-BDE79F61144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99670" y="-135487"/>
            <a:ext cx="1539101" cy="1539101"/>
          </a:xfrm>
          <a:prstGeom prst="rect">
            <a:avLst/>
          </a:prstGeom>
        </p:spPr>
      </p:pic>
      <p:pic>
        <p:nvPicPr>
          <p:cNvPr id="20" name="Picture 19">
            <a:extLst>
              <a:ext uri="{FF2B5EF4-FFF2-40B4-BE49-F238E27FC236}">
                <a16:creationId xmlns:a16="http://schemas.microsoft.com/office/drawing/2014/main" id="{EC0C1F71-D5BD-4D4B-844E-3C9276BF8C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79269" y="152400"/>
            <a:ext cx="1976752" cy="1976752"/>
          </a:xfrm>
          <a:prstGeom prst="rect">
            <a:avLst/>
          </a:prstGeom>
        </p:spPr>
      </p:pic>
      <p:sp>
        <p:nvSpPr>
          <p:cNvPr id="21" name="Rectangle 20">
            <a:extLst>
              <a:ext uri="{FF2B5EF4-FFF2-40B4-BE49-F238E27FC236}">
                <a16:creationId xmlns:a16="http://schemas.microsoft.com/office/drawing/2014/main" id="{C2D029CE-829F-0F49-9BA5-14C871839F7B}"/>
              </a:ext>
            </a:extLst>
          </p:cNvPr>
          <p:cNvSpPr/>
          <p:nvPr/>
        </p:nvSpPr>
        <p:spPr>
          <a:xfrm>
            <a:off x="723996" y="3734781"/>
            <a:ext cx="3848004" cy="2763164"/>
          </a:xfrm>
          <a:prstGeom prst="rect">
            <a:avLst/>
          </a:prstGeom>
          <a:noFill/>
          <a:ln w="12700" cap="flat" cmpd="sng" algn="ctr">
            <a:solidFill>
              <a:srgbClr val="7030A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4C112F"/>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67D1C03F-AE7D-444B-8A93-B2CBABD28F49}"/>
              </a:ext>
            </a:extLst>
          </p:cNvPr>
          <p:cNvSpPr/>
          <p:nvPr/>
        </p:nvSpPr>
        <p:spPr>
          <a:xfrm>
            <a:off x="4710490" y="3734780"/>
            <a:ext cx="3893959" cy="2763165"/>
          </a:xfrm>
          <a:prstGeom prst="rect">
            <a:avLst/>
          </a:prstGeom>
          <a:noFill/>
          <a:ln w="12700" cap="flat" cmpd="sng" algn="ctr">
            <a:solidFill>
              <a:srgbClr val="7030A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4C112F"/>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820369A0-9E94-F242-A969-816351B3B647}"/>
              </a:ext>
            </a:extLst>
          </p:cNvPr>
          <p:cNvSpPr/>
          <p:nvPr/>
        </p:nvSpPr>
        <p:spPr>
          <a:xfrm>
            <a:off x="4848990" y="4188134"/>
            <a:ext cx="3764296" cy="2308324"/>
          </a:xfrm>
          <a:prstGeom prst="rect">
            <a:avLst/>
          </a:prstGeom>
        </p:spPr>
        <p:txBody>
          <a:bodyPr wrap="square">
            <a:spAutoFit/>
          </a:bodyPr>
          <a:lstStyle/>
          <a:p>
            <a:pPr marL="285750" indent="-285750">
              <a:buFont typeface="Arial" panose="020B0604020202020204" pitchFamily="34" charset="0"/>
              <a:buChar char="•"/>
            </a:pPr>
            <a:r>
              <a:rPr lang="en-US" sz="1200" b="1" dirty="0">
                <a:solidFill>
                  <a:srgbClr val="002D46"/>
                </a:solidFill>
              </a:rPr>
              <a:t>Term frequency-inverse document frequency (TF-IDF) </a:t>
            </a:r>
            <a:r>
              <a:rPr lang="en-US" sz="1200" dirty="0">
                <a:solidFill>
                  <a:srgbClr val="002D46"/>
                </a:solidFill>
              </a:rPr>
              <a:t>measures the importance of each word by comparing it to the frequency of terms in a large set of documents. </a:t>
            </a:r>
          </a:p>
          <a:p>
            <a:pPr marL="285750" indent="-285750">
              <a:buFont typeface="Arial" panose="020B0604020202020204" pitchFamily="34" charset="0"/>
              <a:buChar char="•"/>
            </a:pPr>
            <a:endParaRPr lang="en-US" sz="1200" dirty="0">
              <a:solidFill>
                <a:srgbClr val="002D46"/>
              </a:solidFill>
            </a:endParaRPr>
          </a:p>
          <a:p>
            <a:pPr marL="285750" indent="-285750">
              <a:buFont typeface="Arial" panose="020B0604020202020204" pitchFamily="34" charset="0"/>
              <a:buChar char="•"/>
            </a:pPr>
            <a:r>
              <a:rPr lang="en-GB" sz="1200" dirty="0">
                <a:solidFill>
                  <a:srgbClr val="002D46"/>
                </a:solidFill>
              </a:rPr>
              <a:t>Each VF description is converted into a vectorised format </a:t>
            </a:r>
          </a:p>
          <a:p>
            <a:pPr marL="285750" indent="-285750">
              <a:buFont typeface="Arial" panose="020B0604020202020204" pitchFamily="34" charset="0"/>
              <a:buChar char="•"/>
            </a:pPr>
            <a:endParaRPr lang="en-GB" sz="1200" dirty="0">
              <a:solidFill>
                <a:srgbClr val="002D46"/>
              </a:solidFill>
            </a:endParaRPr>
          </a:p>
          <a:p>
            <a:pPr marL="285750" indent="-285750">
              <a:buFont typeface="Arial" panose="020B0604020202020204" pitchFamily="34" charset="0"/>
              <a:buChar char="•"/>
            </a:pPr>
            <a:r>
              <a:rPr lang="en-GB" sz="1200" dirty="0">
                <a:solidFill>
                  <a:srgbClr val="002D46"/>
                </a:solidFill>
              </a:rPr>
              <a:t>For each VF, each word is </a:t>
            </a:r>
          </a:p>
          <a:p>
            <a:r>
              <a:rPr lang="en-GB" sz="1200" dirty="0">
                <a:solidFill>
                  <a:srgbClr val="002D46"/>
                </a:solidFill>
              </a:rPr>
              <a:t>       scored based on its importance </a:t>
            </a:r>
          </a:p>
          <a:p>
            <a:r>
              <a:rPr lang="en-GB" sz="1200" dirty="0">
                <a:solidFill>
                  <a:srgbClr val="002D46"/>
                </a:solidFill>
              </a:rPr>
              <a:t>       within that VF and </a:t>
            </a:r>
            <a:r>
              <a:rPr lang="en-GB" sz="1200" dirty="0" err="1">
                <a:solidFill>
                  <a:srgbClr val="002D46"/>
                </a:solidFill>
              </a:rPr>
              <a:t>w.r.t</a:t>
            </a:r>
            <a:r>
              <a:rPr lang="en-GB" sz="1200" dirty="0">
                <a:solidFill>
                  <a:srgbClr val="002D46"/>
                </a:solidFill>
              </a:rPr>
              <a:t> </a:t>
            </a:r>
          </a:p>
          <a:p>
            <a:r>
              <a:rPr lang="en-GB" sz="1200" dirty="0">
                <a:solidFill>
                  <a:srgbClr val="002D46"/>
                </a:solidFill>
              </a:rPr>
              <a:t>       the whole set of VFs.</a:t>
            </a:r>
          </a:p>
        </p:txBody>
      </p:sp>
      <p:sp>
        <p:nvSpPr>
          <p:cNvPr id="25" name="Rectangle 24">
            <a:extLst>
              <a:ext uri="{FF2B5EF4-FFF2-40B4-BE49-F238E27FC236}">
                <a16:creationId xmlns:a16="http://schemas.microsoft.com/office/drawing/2014/main" id="{E3B1BAF8-A7B9-394A-A840-1763D7558EF5}"/>
              </a:ext>
            </a:extLst>
          </p:cNvPr>
          <p:cNvSpPr/>
          <p:nvPr/>
        </p:nvSpPr>
        <p:spPr>
          <a:xfrm>
            <a:off x="4848990" y="3870052"/>
            <a:ext cx="1076705" cy="270155"/>
          </a:xfrm>
          <a:prstGeom prst="rect">
            <a:avLst/>
          </a:prstGeom>
          <a:solidFill>
            <a:srgbClr val="DAD1E9"/>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srgbClr val="4C112F"/>
                </a:solidFill>
                <a:effectLst/>
                <a:uLnTx/>
                <a:uFillTx/>
                <a:latin typeface="Calibri" panose="020F0502020204030204"/>
                <a:ea typeface="+mn-ea"/>
                <a:cs typeface="+mn-cs"/>
              </a:rPr>
              <a:t>Text</a:t>
            </a:r>
          </a:p>
        </p:txBody>
      </p:sp>
      <p:sp>
        <p:nvSpPr>
          <p:cNvPr id="26" name="Rectangle 25">
            <a:extLst>
              <a:ext uri="{FF2B5EF4-FFF2-40B4-BE49-F238E27FC236}">
                <a16:creationId xmlns:a16="http://schemas.microsoft.com/office/drawing/2014/main" id="{0AC0113B-3094-BD4D-B858-D64E92C47FE2}"/>
              </a:ext>
            </a:extLst>
          </p:cNvPr>
          <p:cNvSpPr/>
          <p:nvPr/>
        </p:nvSpPr>
        <p:spPr>
          <a:xfrm>
            <a:off x="862486" y="3870052"/>
            <a:ext cx="1076705" cy="270155"/>
          </a:xfrm>
          <a:prstGeom prst="rect">
            <a:avLst/>
          </a:prstGeom>
          <a:solidFill>
            <a:srgbClr val="DAD1E9"/>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srgbClr val="4C112F"/>
                </a:solidFill>
                <a:effectLst/>
                <a:uLnTx/>
                <a:uFillTx/>
                <a:latin typeface="Calibri" panose="020F0502020204030204"/>
                <a:ea typeface="+mn-ea"/>
                <a:cs typeface="+mn-cs"/>
              </a:rPr>
              <a:t>Questions</a:t>
            </a:r>
          </a:p>
        </p:txBody>
      </p:sp>
      <p:pic>
        <p:nvPicPr>
          <p:cNvPr id="27" name="Picture 26">
            <a:extLst>
              <a:ext uri="{FF2B5EF4-FFF2-40B4-BE49-F238E27FC236}">
                <a16:creationId xmlns:a16="http://schemas.microsoft.com/office/drawing/2014/main" id="{24131212-91A7-344E-9748-9F87E1FC288A}"/>
              </a:ext>
            </a:extLst>
          </p:cNvPr>
          <p:cNvPicPr>
            <a:picLocks noChangeAspect="1"/>
          </p:cNvPicPr>
          <p:nvPr/>
        </p:nvPicPr>
        <p:blipFill rotWithShape="1">
          <a:blip r:embed="rId7"/>
          <a:srcRect l="20705" t="32360" r="22596" b="10940"/>
          <a:stretch/>
        </p:blipFill>
        <p:spPr>
          <a:xfrm>
            <a:off x="7441142" y="5696802"/>
            <a:ext cx="1453005" cy="1089754"/>
          </a:xfrm>
          <a:prstGeom prst="rect">
            <a:avLst/>
          </a:prstGeom>
          <a:ln>
            <a:solidFill>
              <a:srgbClr val="99CC00"/>
            </a:solidFill>
          </a:ln>
        </p:spPr>
      </p:pic>
      <p:sp>
        <p:nvSpPr>
          <p:cNvPr id="28" name="Rectangle 27">
            <a:extLst>
              <a:ext uri="{FF2B5EF4-FFF2-40B4-BE49-F238E27FC236}">
                <a16:creationId xmlns:a16="http://schemas.microsoft.com/office/drawing/2014/main" id="{42C7666C-D605-684B-9488-BCF033AF7D43}"/>
              </a:ext>
            </a:extLst>
          </p:cNvPr>
          <p:cNvSpPr/>
          <p:nvPr/>
        </p:nvSpPr>
        <p:spPr>
          <a:xfrm>
            <a:off x="715159" y="4188134"/>
            <a:ext cx="3848005" cy="2308324"/>
          </a:xfrm>
          <a:prstGeom prst="rect">
            <a:avLst/>
          </a:prstGeom>
        </p:spPr>
        <p:txBody>
          <a:bodyPr wrap="square">
            <a:spAutoFit/>
          </a:bodyPr>
          <a:lstStyle/>
          <a:p>
            <a:pPr marL="285750" indent="-285750">
              <a:buFont typeface="Arial" panose="020B0604020202020204" pitchFamily="34" charset="0"/>
              <a:buChar char="•"/>
            </a:pPr>
            <a:r>
              <a:rPr lang="en-GB" sz="1200" dirty="0">
                <a:solidFill>
                  <a:srgbClr val="002D46"/>
                </a:solidFill>
              </a:rPr>
              <a:t>Questions are further processed after the basic processing performed in the cleaning phase</a:t>
            </a:r>
          </a:p>
          <a:p>
            <a:pPr marL="285750" indent="-285750">
              <a:buFont typeface="Arial" panose="020B0604020202020204" pitchFamily="34" charset="0"/>
              <a:buChar char="•"/>
            </a:pPr>
            <a:endParaRPr lang="en-GB" sz="1200" dirty="0">
              <a:solidFill>
                <a:srgbClr val="002D46"/>
              </a:solidFill>
            </a:endParaRPr>
          </a:p>
          <a:p>
            <a:pPr marL="285750" indent="-285750">
              <a:buFont typeface="Arial" panose="020B0604020202020204" pitchFamily="34" charset="0"/>
              <a:buChar char="•"/>
            </a:pPr>
            <a:r>
              <a:rPr lang="en-US" sz="1200" dirty="0">
                <a:solidFill>
                  <a:srgbClr val="002D46"/>
                </a:solidFill>
                <a:cs typeface="Arial" panose="020B0604020202020204" pitchFamily="34" charset="0"/>
              </a:rPr>
              <a:t>The main tasks of this pipeline is to convert responses like ‘Yes/No’ into integers (</a:t>
            </a:r>
            <a:r>
              <a:rPr lang="en-US" sz="1200" dirty="0" err="1">
                <a:solidFill>
                  <a:srgbClr val="002D46"/>
                </a:solidFill>
                <a:cs typeface="Arial" panose="020B0604020202020204" pitchFamily="34" charset="0"/>
              </a:rPr>
              <a:t>eg</a:t>
            </a:r>
            <a:r>
              <a:rPr lang="en-US" sz="1200" dirty="0">
                <a:solidFill>
                  <a:srgbClr val="002D46"/>
                </a:solidFill>
                <a:cs typeface="Arial" panose="020B0604020202020204" pitchFamily="34" charset="0"/>
              </a:rPr>
              <a:t> 1/0). This is called </a:t>
            </a:r>
            <a:r>
              <a:rPr lang="en-US" sz="1200" b="1" dirty="0">
                <a:solidFill>
                  <a:srgbClr val="002D46"/>
                </a:solidFill>
                <a:cs typeface="Arial" panose="020B0604020202020204" pitchFamily="34" charset="0"/>
              </a:rPr>
              <a:t>One-Hot-Encoding</a:t>
            </a:r>
          </a:p>
          <a:p>
            <a:pPr marL="285750" indent="-285750">
              <a:buFont typeface="Arial" panose="020B0604020202020204" pitchFamily="34" charset="0"/>
              <a:buChar char="•"/>
            </a:pPr>
            <a:endParaRPr lang="en-US" sz="1200" dirty="0">
              <a:solidFill>
                <a:srgbClr val="002D46"/>
              </a:solidFill>
              <a:cs typeface="Arial" panose="020B0604020202020204" pitchFamily="34" charset="0"/>
            </a:endParaRPr>
          </a:p>
          <a:p>
            <a:pPr marL="285750" indent="-285750">
              <a:buFont typeface="Arial" panose="020B0604020202020204" pitchFamily="34" charset="0"/>
              <a:buChar char="•"/>
            </a:pPr>
            <a:r>
              <a:rPr lang="en-US" sz="1200" dirty="0">
                <a:solidFill>
                  <a:srgbClr val="002D46"/>
                </a:solidFill>
                <a:cs typeface="Arial" panose="020B0604020202020204" pitchFamily="34" charset="0"/>
              </a:rPr>
              <a:t>Some questions have more complex levels, so </a:t>
            </a:r>
            <a:r>
              <a:rPr lang="en-US" sz="1200" b="1" dirty="0">
                <a:solidFill>
                  <a:srgbClr val="002D46"/>
                </a:solidFill>
                <a:cs typeface="Arial" panose="020B0604020202020204" pitchFamily="34" charset="0"/>
              </a:rPr>
              <a:t>new dummy variables</a:t>
            </a:r>
            <a:r>
              <a:rPr lang="en-US" sz="1200" dirty="0">
                <a:solidFill>
                  <a:srgbClr val="002D46"/>
                </a:solidFill>
                <a:cs typeface="Arial" panose="020B0604020202020204" pitchFamily="34" charset="0"/>
              </a:rPr>
              <a:t> are created</a:t>
            </a:r>
          </a:p>
          <a:p>
            <a:pPr marL="285750" indent="-285750">
              <a:buFont typeface="Arial" panose="020B0604020202020204" pitchFamily="34" charset="0"/>
              <a:buChar char="•"/>
            </a:pPr>
            <a:endParaRPr lang="en-US" sz="1200" dirty="0">
              <a:solidFill>
                <a:srgbClr val="002D46"/>
              </a:solidFill>
              <a:cs typeface="Arial" panose="020B0604020202020204" pitchFamily="34" charset="0"/>
            </a:endParaRPr>
          </a:p>
          <a:p>
            <a:pPr marL="285750" indent="-285750">
              <a:buFont typeface="Arial" panose="020B0604020202020204" pitchFamily="34" charset="0"/>
              <a:buChar char="•"/>
            </a:pPr>
            <a:r>
              <a:rPr lang="en-US" sz="1200" dirty="0">
                <a:solidFill>
                  <a:srgbClr val="002D46"/>
                </a:solidFill>
                <a:cs typeface="Arial" panose="020B0604020202020204" pitchFamily="34" charset="0"/>
              </a:rPr>
              <a:t>We drop levels such as </a:t>
            </a:r>
            <a:r>
              <a:rPr lang="en-US" sz="1200" b="1" dirty="0">
                <a:solidFill>
                  <a:srgbClr val="002D46"/>
                </a:solidFill>
                <a:cs typeface="Arial" panose="020B0604020202020204" pitchFamily="34" charset="0"/>
              </a:rPr>
              <a:t>”Don’t Know”/”Refused” </a:t>
            </a:r>
            <a:r>
              <a:rPr lang="en-US" sz="1200" dirty="0">
                <a:solidFill>
                  <a:srgbClr val="002D46"/>
                </a:solidFill>
                <a:cs typeface="Arial" panose="020B0604020202020204" pitchFamily="34" charset="0"/>
              </a:rPr>
              <a:t>to remove noise</a:t>
            </a:r>
          </a:p>
        </p:txBody>
      </p:sp>
    </p:spTree>
    <p:extLst>
      <p:ext uri="{BB962C8B-B14F-4D97-AF65-F5344CB8AC3E}">
        <p14:creationId xmlns:p14="http://schemas.microsoft.com/office/powerpoint/2010/main" val="3951711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8" grpId="0"/>
      <p:bldP spid="21" grpId="0" animBg="1"/>
      <p:bldP spid="22" grpId="0" animBg="1"/>
      <p:bldP spid="5" grpId="0"/>
      <p:bldP spid="25" grpId="0" animBg="1"/>
      <p:bldP spid="26" grpId="0" animBg="1"/>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Picture 83">
            <a:extLst>
              <a:ext uri="{FF2B5EF4-FFF2-40B4-BE49-F238E27FC236}">
                <a16:creationId xmlns:a16="http://schemas.microsoft.com/office/drawing/2014/main" id="{D904275A-F9E0-4A57-BCD2-8EADAE5842D3}"/>
              </a:ext>
            </a:extLst>
          </p:cNvPr>
          <p:cNvPicPr>
            <a:picLocks noChangeAspect="1"/>
          </p:cNvPicPr>
          <p:nvPr/>
        </p:nvPicPr>
        <p:blipFill rotWithShape="1">
          <a:blip r:embed="rId3"/>
          <a:srcRect t="5983" b="7077"/>
          <a:stretch/>
        </p:blipFill>
        <p:spPr>
          <a:xfrm>
            <a:off x="2185614" y="1775433"/>
            <a:ext cx="1217703" cy="995463"/>
          </a:xfrm>
          <a:prstGeom prst="rect">
            <a:avLst/>
          </a:prstGeom>
        </p:spPr>
      </p:pic>
      <p:sp>
        <p:nvSpPr>
          <p:cNvPr id="86" name="Rectangle 85">
            <a:extLst>
              <a:ext uri="{FF2B5EF4-FFF2-40B4-BE49-F238E27FC236}">
                <a16:creationId xmlns:a16="http://schemas.microsoft.com/office/drawing/2014/main" id="{1F714C4C-84BC-40C7-80B5-E54FFDA7C23D}"/>
              </a:ext>
            </a:extLst>
          </p:cNvPr>
          <p:cNvSpPr/>
          <p:nvPr/>
        </p:nvSpPr>
        <p:spPr>
          <a:xfrm>
            <a:off x="3080579" y="1400115"/>
            <a:ext cx="1076705" cy="270155"/>
          </a:xfrm>
          <a:prstGeom prst="rect">
            <a:avLst/>
          </a:prstGeom>
          <a:solidFill>
            <a:srgbClr val="DAD1E9"/>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97" name="Picture 96">
            <a:extLst>
              <a:ext uri="{FF2B5EF4-FFF2-40B4-BE49-F238E27FC236}">
                <a16:creationId xmlns:a16="http://schemas.microsoft.com/office/drawing/2014/main" id="{A04E5C01-E6AA-48CC-9749-7FB5454153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3157" y="1984555"/>
            <a:ext cx="781474" cy="635598"/>
          </a:xfrm>
          <a:prstGeom prst="rect">
            <a:avLst/>
          </a:prstGeom>
        </p:spPr>
      </p:pic>
      <p:sp>
        <p:nvSpPr>
          <p:cNvPr id="98" name="Rectangle 97">
            <a:extLst>
              <a:ext uri="{FF2B5EF4-FFF2-40B4-BE49-F238E27FC236}">
                <a16:creationId xmlns:a16="http://schemas.microsoft.com/office/drawing/2014/main" id="{A475B2EA-9F81-4262-8185-B570FB7AC16A}"/>
              </a:ext>
            </a:extLst>
          </p:cNvPr>
          <p:cNvSpPr/>
          <p:nvPr/>
        </p:nvSpPr>
        <p:spPr>
          <a:xfrm>
            <a:off x="3130848" y="1452840"/>
            <a:ext cx="1076705" cy="270155"/>
          </a:xfrm>
          <a:prstGeom prst="rect">
            <a:avLst/>
          </a:prstGeom>
          <a:solidFill>
            <a:srgbClr val="DAD1E9"/>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srgbClr val="4C112F"/>
                </a:solidFill>
                <a:effectLst/>
                <a:uLnTx/>
                <a:uFillTx/>
                <a:latin typeface="Calibri" panose="020F0502020204030204"/>
                <a:ea typeface="+mn-ea"/>
                <a:cs typeface="+mn-cs"/>
              </a:rPr>
              <a:t>Text</a:t>
            </a:r>
          </a:p>
        </p:txBody>
      </p:sp>
      <p:sp>
        <p:nvSpPr>
          <p:cNvPr id="99" name="Rectangle 98">
            <a:extLst>
              <a:ext uri="{FF2B5EF4-FFF2-40B4-BE49-F238E27FC236}">
                <a16:creationId xmlns:a16="http://schemas.microsoft.com/office/drawing/2014/main" id="{F9AB7883-5838-41C4-A914-0D3A1F515003}"/>
              </a:ext>
            </a:extLst>
          </p:cNvPr>
          <p:cNvSpPr/>
          <p:nvPr/>
        </p:nvSpPr>
        <p:spPr>
          <a:xfrm>
            <a:off x="1364984" y="1395329"/>
            <a:ext cx="1076705" cy="270155"/>
          </a:xfrm>
          <a:prstGeom prst="rect">
            <a:avLst/>
          </a:prstGeom>
          <a:solidFill>
            <a:srgbClr val="DAD1E9"/>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0" name="Rectangle 99">
            <a:extLst>
              <a:ext uri="{FF2B5EF4-FFF2-40B4-BE49-F238E27FC236}">
                <a16:creationId xmlns:a16="http://schemas.microsoft.com/office/drawing/2014/main" id="{0FFE1D6E-D948-46FB-BD08-4E66A226542B}"/>
              </a:ext>
            </a:extLst>
          </p:cNvPr>
          <p:cNvSpPr/>
          <p:nvPr/>
        </p:nvSpPr>
        <p:spPr>
          <a:xfrm>
            <a:off x="1415253" y="1448054"/>
            <a:ext cx="1076705" cy="270155"/>
          </a:xfrm>
          <a:prstGeom prst="rect">
            <a:avLst/>
          </a:prstGeom>
          <a:solidFill>
            <a:srgbClr val="DAD1E9"/>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srgbClr val="4C112F"/>
                </a:solidFill>
                <a:effectLst/>
                <a:uLnTx/>
                <a:uFillTx/>
                <a:latin typeface="Calibri" panose="020F0502020204030204"/>
                <a:ea typeface="+mn-ea"/>
                <a:cs typeface="+mn-cs"/>
              </a:rPr>
              <a:t>Questions</a:t>
            </a:r>
          </a:p>
        </p:txBody>
      </p:sp>
      <p:cxnSp>
        <p:nvCxnSpPr>
          <p:cNvPr id="102" name="Straight Arrow Connector 101">
            <a:extLst>
              <a:ext uri="{FF2B5EF4-FFF2-40B4-BE49-F238E27FC236}">
                <a16:creationId xmlns:a16="http://schemas.microsoft.com/office/drawing/2014/main" id="{936710A8-637E-40BD-BF07-47A3E7890307}"/>
              </a:ext>
            </a:extLst>
          </p:cNvPr>
          <p:cNvCxnSpPr>
            <a:cxnSpLocks/>
          </p:cNvCxnSpPr>
          <p:nvPr/>
        </p:nvCxnSpPr>
        <p:spPr>
          <a:xfrm flipH="1">
            <a:off x="3149216" y="1721820"/>
            <a:ext cx="437106" cy="261279"/>
          </a:xfrm>
          <a:prstGeom prst="straightConnector1">
            <a:avLst/>
          </a:prstGeom>
          <a:noFill/>
          <a:ln w="6350" cap="flat" cmpd="sng" algn="ctr">
            <a:solidFill>
              <a:sysClr val="windowText" lastClr="000000"/>
            </a:solidFill>
            <a:prstDash val="solid"/>
            <a:miter lim="800000"/>
            <a:tailEnd type="triangle"/>
          </a:ln>
          <a:effectLst/>
        </p:spPr>
      </p:cxnSp>
      <p:cxnSp>
        <p:nvCxnSpPr>
          <p:cNvPr id="103" name="Straight Arrow Connector 102">
            <a:extLst>
              <a:ext uri="{FF2B5EF4-FFF2-40B4-BE49-F238E27FC236}">
                <a16:creationId xmlns:a16="http://schemas.microsoft.com/office/drawing/2014/main" id="{61617773-E9F6-4097-86EA-F80B6E57BA70}"/>
              </a:ext>
            </a:extLst>
          </p:cNvPr>
          <p:cNvCxnSpPr>
            <a:cxnSpLocks/>
          </p:cNvCxnSpPr>
          <p:nvPr/>
        </p:nvCxnSpPr>
        <p:spPr>
          <a:xfrm>
            <a:off x="1962453" y="1727574"/>
            <a:ext cx="423553" cy="239819"/>
          </a:xfrm>
          <a:prstGeom prst="straightConnector1">
            <a:avLst/>
          </a:prstGeom>
          <a:noFill/>
          <a:ln w="6350" cap="flat" cmpd="sng" algn="ctr">
            <a:solidFill>
              <a:sysClr val="windowText" lastClr="000000"/>
            </a:solidFill>
            <a:prstDash val="solid"/>
            <a:miter lim="800000"/>
            <a:tailEnd type="triangle"/>
          </a:ln>
          <a:effectLst/>
        </p:spPr>
      </p:cxnSp>
      <p:sp>
        <p:nvSpPr>
          <p:cNvPr id="105" name="Rectangle 104">
            <a:extLst>
              <a:ext uri="{FF2B5EF4-FFF2-40B4-BE49-F238E27FC236}">
                <a16:creationId xmlns:a16="http://schemas.microsoft.com/office/drawing/2014/main" id="{008D9FF9-FA26-476E-9123-E74029631927}"/>
              </a:ext>
            </a:extLst>
          </p:cNvPr>
          <p:cNvSpPr/>
          <p:nvPr/>
        </p:nvSpPr>
        <p:spPr>
          <a:xfrm>
            <a:off x="723996" y="1306489"/>
            <a:ext cx="4116157" cy="1464407"/>
          </a:xfrm>
          <a:prstGeom prst="rect">
            <a:avLst/>
          </a:prstGeom>
          <a:noFill/>
          <a:ln w="12700" cap="flat" cmpd="sng" algn="ctr">
            <a:solidFill>
              <a:srgbClr val="7030A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4C112F"/>
              </a:solidFill>
              <a:effectLst/>
              <a:uLnTx/>
              <a:uFillTx/>
              <a:latin typeface="Calibri" panose="020F0502020204030204"/>
              <a:ea typeface="+mn-ea"/>
              <a:cs typeface="+mn-cs"/>
            </a:endParaRPr>
          </a:p>
        </p:txBody>
      </p:sp>
      <p:sp>
        <p:nvSpPr>
          <p:cNvPr id="106" name="TextBox 105">
            <a:extLst>
              <a:ext uri="{FF2B5EF4-FFF2-40B4-BE49-F238E27FC236}">
                <a16:creationId xmlns:a16="http://schemas.microsoft.com/office/drawing/2014/main" id="{18D22572-808D-4B8D-857B-027B3367CDA4}"/>
              </a:ext>
            </a:extLst>
          </p:cNvPr>
          <p:cNvSpPr txBox="1"/>
          <p:nvPr/>
        </p:nvSpPr>
        <p:spPr>
          <a:xfrm>
            <a:off x="3799611" y="1915385"/>
            <a:ext cx="1554480" cy="646331"/>
          </a:xfrm>
          <a:prstGeom prst="rect">
            <a:avLst/>
          </a:prstGeom>
          <a:noFill/>
        </p:spPr>
        <p:txBody>
          <a:bodyPr wrap="square" rtlCol="0">
            <a:spAutoFit/>
          </a:bodyPr>
          <a:lstStyle/>
          <a:p>
            <a:pPr eaLnBrk="1" fontAlgn="auto" hangingPunct="1">
              <a:spcBef>
                <a:spcPts val="0"/>
              </a:spcBef>
              <a:spcAft>
                <a:spcPts val="0"/>
              </a:spcAft>
            </a:pPr>
            <a:r>
              <a:rPr lang="en-GB" sz="1800" b="1" dirty="0">
                <a:solidFill>
                  <a:srgbClr val="4C112F"/>
                </a:solidFill>
                <a:latin typeface="Calibri" panose="020F0502020204030204"/>
                <a:ea typeface="+mn-ea"/>
              </a:rPr>
              <a:t>Model pipeline</a:t>
            </a:r>
          </a:p>
        </p:txBody>
      </p:sp>
      <p:sp>
        <p:nvSpPr>
          <p:cNvPr id="34" name="Rectangle 33">
            <a:extLst>
              <a:ext uri="{FF2B5EF4-FFF2-40B4-BE49-F238E27FC236}">
                <a16:creationId xmlns:a16="http://schemas.microsoft.com/office/drawing/2014/main" id="{89CB9C0F-8087-4474-8898-62818A79FAD1}"/>
              </a:ext>
            </a:extLst>
          </p:cNvPr>
          <p:cNvSpPr/>
          <p:nvPr/>
        </p:nvSpPr>
        <p:spPr>
          <a:xfrm>
            <a:off x="723996" y="2886499"/>
            <a:ext cx="7880452" cy="732679"/>
          </a:xfrm>
          <a:prstGeom prst="rect">
            <a:avLst/>
          </a:prstGeom>
          <a:noFill/>
          <a:ln w="12700" cap="flat" cmpd="sng" algn="ctr">
            <a:solidFill>
              <a:srgbClr val="7030A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4C112F"/>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DEA8388E-7DA0-4E00-BE7C-6E9942193907}"/>
              </a:ext>
            </a:extLst>
          </p:cNvPr>
          <p:cNvSpPr/>
          <p:nvPr/>
        </p:nvSpPr>
        <p:spPr>
          <a:xfrm>
            <a:off x="761290" y="2912461"/>
            <a:ext cx="7843158" cy="584775"/>
          </a:xfrm>
          <a:prstGeom prst="rect">
            <a:avLst/>
          </a:prstGeom>
        </p:spPr>
        <p:txBody>
          <a:bodyPr wrap="square">
            <a:spAutoFit/>
          </a:bodyPr>
          <a:lstStyle/>
          <a:p>
            <a:r>
              <a:rPr lang="en-US" sz="1600" dirty="0">
                <a:solidFill>
                  <a:srgbClr val="002D46"/>
                </a:solidFill>
                <a:latin typeface="+mn-lt"/>
              </a:rPr>
              <a:t>Data is not quite ready yet for modelling. Closed questions and the Text description goes through additional but separate processing steps.</a:t>
            </a:r>
          </a:p>
        </p:txBody>
      </p:sp>
      <p:sp>
        <p:nvSpPr>
          <p:cNvPr id="15" name="Rectangle 14">
            <a:extLst>
              <a:ext uri="{FF2B5EF4-FFF2-40B4-BE49-F238E27FC236}">
                <a16:creationId xmlns:a16="http://schemas.microsoft.com/office/drawing/2014/main" id="{2602E518-45DD-44B1-B2E2-7EB7BA782A81}"/>
              </a:ext>
            </a:extLst>
          </p:cNvPr>
          <p:cNvSpPr/>
          <p:nvPr/>
        </p:nvSpPr>
        <p:spPr>
          <a:xfrm>
            <a:off x="752093" y="4528973"/>
            <a:ext cx="7715557" cy="830997"/>
          </a:xfrm>
          <a:prstGeom prst="rect">
            <a:avLst/>
          </a:prstGeom>
        </p:spPr>
        <p:txBody>
          <a:bodyPr wrap="square">
            <a:spAutoFit/>
          </a:bodyPr>
          <a:lstStyle/>
          <a:p>
            <a:r>
              <a:rPr lang="en-US" sz="1600" dirty="0">
                <a:solidFill>
                  <a:srgbClr val="002D46"/>
                </a:solidFill>
                <a:latin typeface="+mn-lt"/>
              </a:rPr>
              <a:t>Run a multinomial logistic regression and for each VF the model predict a probability for each of 50+ offence codes, i.e. for each of the possible outcomes. The predicted Offence Code is the one with the highest probability. </a:t>
            </a:r>
          </a:p>
        </p:txBody>
      </p:sp>
      <p:sp>
        <p:nvSpPr>
          <p:cNvPr id="16" name="Rectangle 15">
            <a:extLst>
              <a:ext uri="{FF2B5EF4-FFF2-40B4-BE49-F238E27FC236}">
                <a16:creationId xmlns:a16="http://schemas.microsoft.com/office/drawing/2014/main" id="{C3468AA3-AD63-4B17-A337-250D62462550}"/>
              </a:ext>
            </a:extLst>
          </p:cNvPr>
          <p:cNvSpPr/>
          <p:nvPr/>
        </p:nvSpPr>
        <p:spPr>
          <a:xfrm>
            <a:off x="723996" y="3734782"/>
            <a:ext cx="7880452" cy="641744"/>
          </a:xfrm>
          <a:prstGeom prst="rect">
            <a:avLst/>
          </a:prstGeom>
          <a:noFill/>
          <a:ln w="12700" cap="flat" cmpd="sng" algn="ctr">
            <a:solidFill>
              <a:srgbClr val="7030A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4C112F"/>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EC69010D-CC89-4421-8840-FA6786B1A447}"/>
              </a:ext>
            </a:extLst>
          </p:cNvPr>
          <p:cNvSpPr/>
          <p:nvPr/>
        </p:nvSpPr>
        <p:spPr>
          <a:xfrm>
            <a:off x="742643" y="3733100"/>
            <a:ext cx="7843158" cy="584775"/>
          </a:xfrm>
          <a:prstGeom prst="rect">
            <a:avLst/>
          </a:prstGeom>
        </p:spPr>
        <p:txBody>
          <a:bodyPr wrap="square">
            <a:spAutoFit/>
          </a:bodyPr>
          <a:lstStyle/>
          <a:p>
            <a:r>
              <a:rPr lang="en-US" sz="1600" dirty="0">
                <a:solidFill>
                  <a:srgbClr val="002D46"/>
                </a:solidFill>
              </a:rPr>
              <a:t>We keep 9 years of data for training the model and test results in multiple batches of the latest year (2017)</a:t>
            </a:r>
          </a:p>
        </p:txBody>
      </p:sp>
      <p:sp>
        <p:nvSpPr>
          <p:cNvPr id="18" name="Rectangle 17">
            <a:extLst>
              <a:ext uri="{FF2B5EF4-FFF2-40B4-BE49-F238E27FC236}">
                <a16:creationId xmlns:a16="http://schemas.microsoft.com/office/drawing/2014/main" id="{B94350C9-EC64-48ED-8D22-A75FDDF7233D}"/>
              </a:ext>
            </a:extLst>
          </p:cNvPr>
          <p:cNvSpPr/>
          <p:nvPr/>
        </p:nvSpPr>
        <p:spPr>
          <a:xfrm>
            <a:off x="733446" y="4492130"/>
            <a:ext cx="7880452" cy="867840"/>
          </a:xfrm>
          <a:prstGeom prst="rect">
            <a:avLst/>
          </a:prstGeom>
          <a:noFill/>
          <a:ln w="12700" cap="flat" cmpd="sng" algn="ctr">
            <a:solidFill>
              <a:srgbClr val="7030A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4C112F"/>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A4158613-7940-46C4-9FBB-40EAC9D435EF}"/>
              </a:ext>
            </a:extLst>
          </p:cNvPr>
          <p:cNvSpPr/>
          <p:nvPr/>
        </p:nvSpPr>
        <p:spPr>
          <a:xfrm>
            <a:off x="733447" y="5484212"/>
            <a:ext cx="7880452" cy="576137"/>
          </a:xfrm>
          <a:prstGeom prst="rect">
            <a:avLst/>
          </a:prstGeom>
          <a:noFill/>
          <a:ln w="12700" cap="flat" cmpd="sng" algn="ctr">
            <a:solidFill>
              <a:srgbClr val="7030A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4C112F"/>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F2231132-8A36-48C6-9627-68344FEC9029}"/>
              </a:ext>
            </a:extLst>
          </p:cNvPr>
          <p:cNvSpPr/>
          <p:nvPr/>
        </p:nvSpPr>
        <p:spPr>
          <a:xfrm>
            <a:off x="752093" y="5475574"/>
            <a:ext cx="7861805" cy="584775"/>
          </a:xfrm>
          <a:prstGeom prst="rect">
            <a:avLst/>
          </a:prstGeom>
        </p:spPr>
        <p:txBody>
          <a:bodyPr wrap="square">
            <a:spAutoFit/>
          </a:bodyPr>
          <a:lstStyle/>
          <a:p>
            <a:r>
              <a:rPr lang="en-US" sz="1600" dirty="0">
                <a:latin typeface="+mn-lt"/>
              </a:rPr>
              <a:t>Overall, the model achieves a robust 86% of correctly classified cases. </a:t>
            </a:r>
          </a:p>
          <a:p>
            <a:r>
              <a:rPr lang="en-US" sz="1600" dirty="0">
                <a:latin typeface="+mn-lt"/>
              </a:rPr>
              <a:t>However, this is far from the 97% of desired accuracy.</a:t>
            </a:r>
          </a:p>
        </p:txBody>
      </p:sp>
      <p:sp>
        <p:nvSpPr>
          <p:cNvPr id="23" name="Title 1">
            <a:extLst>
              <a:ext uri="{FF2B5EF4-FFF2-40B4-BE49-F238E27FC236}">
                <a16:creationId xmlns:a16="http://schemas.microsoft.com/office/drawing/2014/main" id="{E5F20082-1E5F-2244-85C0-4CE2247C4F6C}"/>
              </a:ext>
            </a:extLst>
          </p:cNvPr>
          <p:cNvSpPr>
            <a:spLocks noGrp="1"/>
          </p:cNvSpPr>
          <p:nvPr>
            <p:ph type="title"/>
          </p:nvPr>
        </p:nvSpPr>
        <p:spPr>
          <a:xfrm>
            <a:off x="685800" y="152400"/>
            <a:ext cx="7772400" cy="1143000"/>
          </a:xfrm>
        </p:spPr>
        <p:txBody>
          <a:bodyPr/>
          <a:lstStyle/>
          <a:p>
            <a:r>
              <a:rPr lang="en-GB" sz="2800" dirty="0"/>
              <a:t>The model pipeline</a:t>
            </a:r>
          </a:p>
        </p:txBody>
      </p:sp>
      <p:pic>
        <p:nvPicPr>
          <p:cNvPr id="24" name="Picture 23">
            <a:extLst>
              <a:ext uri="{FF2B5EF4-FFF2-40B4-BE49-F238E27FC236}">
                <a16:creationId xmlns:a16="http://schemas.microsoft.com/office/drawing/2014/main" id="{E4B5FB0C-BCEB-5945-8BCA-5A3DAEDCEAC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99670" y="-135487"/>
            <a:ext cx="1539101" cy="1539101"/>
          </a:xfrm>
          <a:prstGeom prst="rect">
            <a:avLst/>
          </a:prstGeom>
        </p:spPr>
      </p:pic>
      <p:pic>
        <p:nvPicPr>
          <p:cNvPr id="25" name="Picture 24">
            <a:extLst>
              <a:ext uri="{FF2B5EF4-FFF2-40B4-BE49-F238E27FC236}">
                <a16:creationId xmlns:a16="http://schemas.microsoft.com/office/drawing/2014/main" id="{422EAD0D-925C-C84D-935F-C2BF83D484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79269" y="152400"/>
            <a:ext cx="1976752" cy="1976752"/>
          </a:xfrm>
          <a:prstGeom prst="rect">
            <a:avLst/>
          </a:prstGeom>
        </p:spPr>
      </p:pic>
    </p:spTree>
    <p:extLst>
      <p:ext uri="{BB962C8B-B14F-4D97-AF65-F5344CB8AC3E}">
        <p14:creationId xmlns:p14="http://schemas.microsoft.com/office/powerpoint/2010/main" val="84235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p:bldP spid="18" grpId="0" animBg="1"/>
      <p:bldP spid="20" grpId="0" animBg="1"/>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Picture 100">
            <a:extLst>
              <a:ext uri="{FF2B5EF4-FFF2-40B4-BE49-F238E27FC236}">
                <a16:creationId xmlns:a16="http://schemas.microsoft.com/office/drawing/2014/main" id="{1D8991F2-9D60-416A-BB7D-95D2FF830D6C}"/>
              </a:ext>
            </a:extLst>
          </p:cNvPr>
          <p:cNvPicPr>
            <a:picLocks noChangeAspect="1"/>
          </p:cNvPicPr>
          <p:nvPr/>
        </p:nvPicPr>
        <p:blipFill rotWithShape="1">
          <a:blip r:embed="rId3"/>
          <a:srcRect l="10738" t="12897" r="29550" b="16832"/>
          <a:stretch/>
        </p:blipFill>
        <p:spPr>
          <a:xfrm>
            <a:off x="2339334" y="1610052"/>
            <a:ext cx="647642" cy="954046"/>
          </a:xfrm>
          <a:prstGeom prst="rect">
            <a:avLst/>
          </a:prstGeom>
        </p:spPr>
      </p:pic>
      <p:sp>
        <p:nvSpPr>
          <p:cNvPr id="107" name="Rectangle 106">
            <a:extLst>
              <a:ext uri="{FF2B5EF4-FFF2-40B4-BE49-F238E27FC236}">
                <a16:creationId xmlns:a16="http://schemas.microsoft.com/office/drawing/2014/main" id="{7B534FEC-3D63-4F21-94C0-871FEFEC12B2}"/>
              </a:ext>
            </a:extLst>
          </p:cNvPr>
          <p:cNvSpPr/>
          <p:nvPr/>
        </p:nvSpPr>
        <p:spPr>
          <a:xfrm>
            <a:off x="654989" y="1593108"/>
            <a:ext cx="4116157" cy="987937"/>
          </a:xfrm>
          <a:prstGeom prst="rect">
            <a:avLst/>
          </a:prstGeom>
          <a:noFill/>
          <a:ln w="12700" cap="flat" cmpd="sng" algn="ctr">
            <a:solidFill>
              <a:srgbClr val="C18E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8" name="TextBox 107">
            <a:extLst>
              <a:ext uri="{FF2B5EF4-FFF2-40B4-BE49-F238E27FC236}">
                <a16:creationId xmlns:a16="http://schemas.microsoft.com/office/drawing/2014/main" id="{CAFB88B5-6C56-4C52-96D5-877A4207651F}"/>
              </a:ext>
            </a:extLst>
          </p:cNvPr>
          <p:cNvSpPr txBox="1"/>
          <p:nvPr/>
        </p:nvSpPr>
        <p:spPr>
          <a:xfrm>
            <a:off x="3291142" y="1763910"/>
            <a:ext cx="1554480" cy="646331"/>
          </a:xfrm>
          <a:prstGeom prst="rect">
            <a:avLst/>
          </a:prstGeom>
          <a:noFill/>
        </p:spPr>
        <p:txBody>
          <a:bodyPr wrap="square" rtlCol="0">
            <a:spAutoFit/>
          </a:bodyPr>
          <a:lstStyle/>
          <a:p>
            <a:pPr eaLnBrk="1" fontAlgn="auto" hangingPunct="1">
              <a:spcBef>
                <a:spcPts val="0"/>
              </a:spcBef>
              <a:spcAft>
                <a:spcPts val="0"/>
              </a:spcAft>
            </a:pPr>
            <a:r>
              <a:rPr lang="en-GB" sz="1800" b="1" dirty="0">
                <a:solidFill>
                  <a:srgbClr val="C18E00"/>
                </a:solidFill>
                <a:latin typeface="Calibri" panose="020F0502020204030204"/>
                <a:ea typeface="+mn-ea"/>
              </a:rPr>
              <a:t>Thresholding System</a:t>
            </a:r>
          </a:p>
        </p:txBody>
      </p:sp>
      <p:pic>
        <p:nvPicPr>
          <p:cNvPr id="109" name="Picture 108">
            <a:extLst>
              <a:ext uri="{FF2B5EF4-FFF2-40B4-BE49-F238E27FC236}">
                <a16:creationId xmlns:a16="http://schemas.microsoft.com/office/drawing/2014/main" id="{243523E8-284D-4AA3-88D0-6D4907BB987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21322" y="2697016"/>
            <a:ext cx="483665" cy="483665"/>
          </a:xfrm>
          <a:prstGeom prst="rect">
            <a:avLst/>
          </a:prstGeom>
        </p:spPr>
      </p:pic>
      <p:sp>
        <p:nvSpPr>
          <p:cNvPr id="35" name="Rectangle 34">
            <a:extLst>
              <a:ext uri="{FF2B5EF4-FFF2-40B4-BE49-F238E27FC236}">
                <a16:creationId xmlns:a16="http://schemas.microsoft.com/office/drawing/2014/main" id="{1D2F8712-F6BF-4D6F-99E2-83D7AD53C2D5}"/>
              </a:ext>
            </a:extLst>
          </p:cNvPr>
          <p:cNvSpPr/>
          <p:nvPr/>
        </p:nvSpPr>
        <p:spPr>
          <a:xfrm>
            <a:off x="654989" y="3501008"/>
            <a:ext cx="7945267" cy="432048"/>
          </a:xfrm>
          <a:prstGeom prst="rect">
            <a:avLst/>
          </a:prstGeom>
          <a:noFill/>
          <a:ln w="12700" cap="flat" cmpd="sng" algn="ctr">
            <a:solidFill>
              <a:srgbClr val="C18E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03160B98-6C25-41C5-AD47-BBE0F1827A06}"/>
              </a:ext>
            </a:extLst>
          </p:cNvPr>
          <p:cNvSpPr/>
          <p:nvPr/>
        </p:nvSpPr>
        <p:spPr>
          <a:xfrm>
            <a:off x="650797" y="3508535"/>
            <a:ext cx="7949459" cy="338554"/>
          </a:xfrm>
          <a:prstGeom prst="rect">
            <a:avLst/>
          </a:prstGeom>
        </p:spPr>
        <p:txBody>
          <a:bodyPr wrap="square">
            <a:spAutoFit/>
          </a:bodyPr>
          <a:lstStyle/>
          <a:p>
            <a:r>
              <a:rPr lang="en-US" sz="1600" dirty="0">
                <a:solidFill>
                  <a:srgbClr val="002D46"/>
                </a:solidFill>
                <a:latin typeface="+mn-lt"/>
              </a:rPr>
              <a:t>There is a large variance in the model performance between different offence codes.  </a:t>
            </a:r>
          </a:p>
        </p:txBody>
      </p:sp>
      <p:sp>
        <p:nvSpPr>
          <p:cNvPr id="3" name="Rectangle 2">
            <a:extLst>
              <a:ext uri="{FF2B5EF4-FFF2-40B4-BE49-F238E27FC236}">
                <a16:creationId xmlns:a16="http://schemas.microsoft.com/office/drawing/2014/main" id="{E339B45B-4D88-40B5-97CA-041015C48245}"/>
              </a:ext>
            </a:extLst>
          </p:cNvPr>
          <p:cNvSpPr/>
          <p:nvPr/>
        </p:nvSpPr>
        <p:spPr>
          <a:xfrm>
            <a:off x="650798" y="5124220"/>
            <a:ext cx="7949458" cy="584775"/>
          </a:xfrm>
          <a:prstGeom prst="rect">
            <a:avLst/>
          </a:prstGeom>
        </p:spPr>
        <p:txBody>
          <a:bodyPr wrap="square">
            <a:spAutoFit/>
          </a:bodyPr>
          <a:lstStyle/>
          <a:p>
            <a:r>
              <a:rPr lang="en-US" sz="1600" dirty="0">
                <a:solidFill>
                  <a:srgbClr val="002D46"/>
                </a:solidFill>
                <a:latin typeface="+mn-lt"/>
              </a:rPr>
              <a:t>Predictions are considered valid only where the probability </a:t>
            </a:r>
            <a:r>
              <a:rPr lang="en-US" sz="1600" dirty="0">
                <a:solidFill>
                  <a:srgbClr val="002D46"/>
                </a:solidFill>
              </a:rPr>
              <a:t>on a specific class </a:t>
            </a:r>
            <a:r>
              <a:rPr lang="en-US" sz="1600" dirty="0">
                <a:solidFill>
                  <a:srgbClr val="002D46"/>
                </a:solidFill>
                <a:latin typeface="+mn-lt"/>
              </a:rPr>
              <a:t>meets the class thresholds. </a:t>
            </a:r>
          </a:p>
        </p:txBody>
      </p:sp>
      <p:sp>
        <p:nvSpPr>
          <p:cNvPr id="14" name="Rectangle 13">
            <a:extLst>
              <a:ext uri="{FF2B5EF4-FFF2-40B4-BE49-F238E27FC236}">
                <a16:creationId xmlns:a16="http://schemas.microsoft.com/office/drawing/2014/main" id="{EA761F6F-3301-4DDD-8461-F7F5725371BB}"/>
              </a:ext>
            </a:extLst>
          </p:cNvPr>
          <p:cNvSpPr/>
          <p:nvPr/>
        </p:nvSpPr>
        <p:spPr>
          <a:xfrm>
            <a:off x="650797" y="4177980"/>
            <a:ext cx="7949459" cy="675040"/>
          </a:xfrm>
          <a:prstGeom prst="rect">
            <a:avLst/>
          </a:prstGeom>
          <a:noFill/>
          <a:ln w="12700" cap="flat" cmpd="sng" algn="ctr">
            <a:solidFill>
              <a:srgbClr val="C18E00"/>
            </a:solidFill>
            <a:prstDash val="solid"/>
            <a:miter lim="800000"/>
          </a:ln>
          <a:effectLst/>
        </p:spPr>
        <p:txBody>
          <a:bodyPr rtlCol="0" anchor="t"/>
          <a:lstStyle/>
          <a:p>
            <a:r>
              <a:rPr lang="en-US" sz="1600" dirty="0">
                <a:solidFill>
                  <a:srgbClr val="002D46"/>
                </a:solidFill>
                <a:latin typeface="+mn-lt"/>
              </a:rPr>
              <a:t>As a solution, we select only some of the most successful (and robust) predicted classes and apply a class-informed threshold to each one of them. </a:t>
            </a:r>
          </a:p>
        </p:txBody>
      </p:sp>
      <p:sp>
        <p:nvSpPr>
          <p:cNvPr id="15" name="Rectangle 14">
            <a:extLst>
              <a:ext uri="{FF2B5EF4-FFF2-40B4-BE49-F238E27FC236}">
                <a16:creationId xmlns:a16="http://schemas.microsoft.com/office/drawing/2014/main" id="{3396770D-DA57-4F8C-8215-B517B3387827}"/>
              </a:ext>
            </a:extLst>
          </p:cNvPr>
          <p:cNvSpPr/>
          <p:nvPr/>
        </p:nvSpPr>
        <p:spPr>
          <a:xfrm>
            <a:off x="650797" y="5097944"/>
            <a:ext cx="7949459" cy="611051"/>
          </a:xfrm>
          <a:prstGeom prst="rect">
            <a:avLst/>
          </a:prstGeom>
          <a:noFill/>
          <a:ln w="12700" cap="flat" cmpd="sng" algn="ctr">
            <a:solidFill>
              <a:srgbClr val="C18E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6429664-61A9-4B52-A926-41C1688D4FEE}"/>
              </a:ext>
            </a:extLst>
          </p:cNvPr>
          <p:cNvSpPr/>
          <p:nvPr/>
        </p:nvSpPr>
        <p:spPr>
          <a:xfrm>
            <a:off x="650797" y="5959125"/>
            <a:ext cx="7949459" cy="354980"/>
          </a:xfrm>
          <a:prstGeom prst="rect">
            <a:avLst/>
          </a:prstGeom>
          <a:noFill/>
          <a:ln w="12700" cap="flat" cmpd="sng" algn="ctr">
            <a:solidFill>
              <a:srgbClr val="C18E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0AF19739-7439-4911-9290-93F5824776A4}"/>
              </a:ext>
            </a:extLst>
          </p:cNvPr>
          <p:cNvSpPr/>
          <p:nvPr/>
        </p:nvSpPr>
        <p:spPr>
          <a:xfrm>
            <a:off x="650797" y="5975549"/>
            <a:ext cx="7521606" cy="338555"/>
          </a:xfrm>
          <a:prstGeom prst="rect">
            <a:avLst/>
          </a:prstGeom>
        </p:spPr>
        <p:txBody>
          <a:bodyPr wrap="square">
            <a:spAutoFit/>
          </a:bodyPr>
          <a:lstStyle/>
          <a:p>
            <a:r>
              <a:rPr lang="en-US" sz="1600" dirty="0">
                <a:solidFill>
                  <a:srgbClr val="002D46"/>
                </a:solidFill>
                <a:latin typeface="+mn-lt"/>
              </a:rPr>
              <a:t>Results are exported as a csv file</a:t>
            </a:r>
            <a:endParaRPr lang="en-GB" sz="1600" dirty="0">
              <a:solidFill>
                <a:srgbClr val="002D46"/>
              </a:solidFill>
              <a:latin typeface="+mn-lt"/>
            </a:endParaRPr>
          </a:p>
        </p:txBody>
      </p:sp>
      <p:sp>
        <p:nvSpPr>
          <p:cNvPr id="17" name="Title 1">
            <a:extLst>
              <a:ext uri="{FF2B5EF4-FFF2-40B4-BE49-F238E27FC236}">
                <a16:creationId xmlns:a16="http://schemas.microsoft.com/office/drawing/2014/main" id="{F459544E-D5F2-9D46-94B8-BD61370E30D5}"/>
              </a:ext>
            </a:extLst>
          </p:cNvPr>
          <p:cNvSpPr>
            <a:spLocks noGrp="1"/>
          </p:cNvSpPr>
          <p:nvPr>
            <p:ph type="title"/>
          </p:nvPr>
        </p:nvSpPr>
        <p:spPr>
          <a:xfrm>
            <a:off x="685800" y="152400"/>
            <a:ext cx="7772400" cy="1143000"/>
          </a:xfrm>
        </p:spPr>
        <p:txBody>
          <a:bodyPr/>
          <a:lstStyle/>
          <a:p>
            <a:r>
              <a:rPr lang="en-GB" sz="2800" dirty="0"/>
              <a:t>The Thresholding System</a:t>
            </a:r>
          </a:p>
        </p:txBody>
      </p:sp>
      <p:pic>
        <p:nvPicPr>
          <p:cNvPr id="18" name="Picture 17">
            <a:extLst>
              <a:ext uri="{FF2B5EF4-FFF2-40B4-BE49-F238E27FC236}">
                <a16:creationId xmlns:a16="http://schemas.microsoft.com/office/drawing/2014/main" id="{CBDB7598-3710-2C46-B5A9-4B73158BD24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99670" y="-135487"/>
            <a:ext cx="1539101" cy="1539101"/>
          </a:xfrm>
          <a:prstGeom prst="rect">
            <a:avLst/>
          </a:prstGeom>
        </p:spPr>
      </p:pic>
      <p:pic>
        <p:nvPicPr>
          <p:cNvPr id="19" name="Picture 18">
            <a:extLst>
              <a:ext uri="{FF2B5EF4-FFF2-40B4-BE49-F238E27FC236}">
                <a16:creationId xmlns:a16="http://schemas.microsoft.com/office/drawing/2014/main" id="{95760026-41DC-A147-B217-3AE688483B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79269" y="152400"/>
            <a:ext cx="1976752" cy="1976752"/>
          </a:xfrm>
          <a:prstGeom prst="rect">
            <a:avLst/>
          </a:prstGeom>
        </p:spPr>
      </p:pic>
    </p:spTree>
    <p:extLst>
      <p:ext uri="{BB962C8B-B14F-4D97-AF65-F5344CB8AC3E}">
        <p14:creationId xmlns:p14="http://schemas.microsoft.com/office/powerpoint/2010/main" val="2841546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p:bldP spid="3" grpId="0"/>
      <p:bldP spid="14" grpId="0" animBg="1"/>
      <p:bldP spid="15" grpId="0" animBg="1"/>
      <p:bldP spid="16" grpId="0"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Contents</a:t>
            </a:r>
          </a:p>
        </p:txBody>
      </p:sp>
      <p:sp>
        <p:nvSpPr>
          <p:cNvPr id="5123" name="Rectangle 3"/>
          <p:cNvSpPr>
            <a:spLocks noGrp="1" noChangeArrowheads="1"/>
          </p:cNvSpPr>
          <p:nvPr>
            <p:ph type="body" idx="1"/>
          </p:nvPr>
        </p:nvSpPr>
        <p:spPr/>
        <p:txBody>
          <a:bodyPr/>
          <a:lstStyle/>
          <a:p>
            <a:r>
              <a:rPr lang="en-US" sz="2500" dirty="0"/>
              <a:t>What is the CSEW?</a:t>
            </a:r>
          </a:p>
          <a:p>
            <a:pPr marL="0" indent="0">
              <a:buNone/>
            </a:pPr>
            <a:endParaRPr lang="en-US" sz="1500" dirty="0"/>
          </a:p>
          <a:p>
            <a:r>
              <a:rPr lang="en-US" sz="2500" dirty="0"/>
              <a:t>The current offence coding process</a:t>
            </a:r>
          </a:p>
          <a:p>
            <a:pPr marL="0" indent="0">
              <a:buNone/>
            </a:pPr>
            <a:endParaRPr lang="en-US" sz="1500" dirty="0"/>
          </a:p>
          <a:p>
            <a:r>
              <a:rPr lang="en-US" sz="2500" dirty="0"/>
              <a:t>The purpose of the case study </a:t>
            </a:r>
          </a:p>
          <a:p>
            <a:pPr marL="0" indent="0">
              <a:buNone/>
            </a:pPr>
            <a:endParaRPr lang="en-US" sz="1500" dirty="0"/>
          </a:p>
          <a:p>
            <a:r>
              <a:rPr lang="en-GB" sz="2400" dirty="0" err="1"/>
              <a:t>OffenceCoder</a:t>
            </a:r>
            <a:r>
              <a:rPr lang="en-GB" sz="2400" dirty="0"/>
              <a:t> model</a:t>
            </a:r>
          </a:p>
          <a:p>
            <a:pPr marL="0" indent="0">
              <a:buNone/>
            </a:pPr>
            <a:endParaRPr lang="en-US" sz="1500" dirty="0"/>
          </a:p>
          <a:p>
            <a:r>
              <a:rPr lang="en-US" sz="2500" b="1" dirty="0">
                <a:solidFill>
                  <a:srgbClr val="99CC00"/>
                </a:solidFill>
              </a:rPr>
              <a:t>Results</a:t>
            </a:r>
          </a:p>
        </p:txBody>
      </p:sp>
      <p:pic>
        <p:nvPicPr>
          <p:cNvPr id="6" name="Content Placeholder 9">
            <a:extLst>
              <a:ext uri="{FF2B5EF4-FFF2-40B4-BE49-F238E27FC236}">
                <a16:creationId xmlns:a16="http://schemas.microsoft.com/office/drawing/2014/main" id="{1211CBD5-FA1C-4107-8A57-AFF9FBDCFFC3}"/>
              </a:ext>
            </a:extLst>
          </p:cNvPr>
          <p:cNvPicPr>
            <a:picLocks noChangeAspect="1"/>
          </p:cNvPicPr>
          <p:nvPr/>
        </p:nvPicPr>
        <p:blipFill>
          <a:blip r:embed="rId3"/>
          <a:stretch>
            <a:fillRect/>
          </a:stretch>
        </p:blipFill>
        <p:spPr bwMode="auto">
          <a:xfrm>
            <a:off x="1763688" y="6023738"/>
            <a:ext cx="6104858" cy="691527"/>
          </a:xfrm>
          <a:prstGeom prst="rect">
            <a:avLst/>
          </a:prstGeom>
          <a:noFill/>
          <a:ln w="9525">
            <a:noFill/>
            <a:miter lim="800000"/>
            <a:headEnd/>
            <a:tailEnd/>
          </a:ln>
        </p:spPr>
      </p:pic>
    </p:spTree>
    <p:extLst>
      <p:ext uri="{BB962C8B-B14F-4D97-AF65-F5344CB8AC3E}">
        <p14:creationId xmlns:p14="http://schemas.microsoft.com/office/powerpoint/2010/main" val="1237349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0F574-8941-4F3F-A339-74D6A0974219}"/>
              </a:ext>
            </a:extLst>
          </p:cNvPr>
          <p:cNvSpPr>
            <a:spLocks noGrp="1"/>
          </p:cNvSpPr>
          <p:nvPr>
            <p:ph type="title"/>
          </p:nvPr>
        </p:nvSpPr>
        <p:spPr/>
        <p:txBody>
          <a:bodyPr/>
          <a:lstStyle/>
          <a:p>
            <a:r>
              <a:rPr lang="en-GB" dirty="0"/>
              <a:t>Results</a:t>
            </a:r>
          </a:p>
        </p:txBody>
      </p:sp>
      <p:sp>
        <p:nvSpPr>
          <p:cNvPr id="3" name="Content Placeholder 2">
            <a:extLst>
              <a:ext uri="{FF2B5EF4-FFF2-40B4-BE49-F238E27FC236}">
                <a16:creationId xmlns:a16="http://schemas.microsoft.com/office/drawing/2014/main" id="{0F10D6BB-68EC-4C97-BF68-CDB2BB83B4F6}"/>
              </a:ext>
            </a:extLst>
          </p:cNvPr>
          <p:cNvSpPr>
            <a:spLocks noGrp="1"/>
          </p:cNvSpPr>
          <p:nvPr>
            <p:ph idx="1"/>
          </p:nvPr>
        </p:nvSpPr>
        <p:spPr/>
        <p:txBody>
          <a:bodyPr/>
          <a:lstStyle/>
          <a:p>
            <a:pPr algn="just"/>
            <a:r>
              <a:rPr lang="en-US" sz="1600" dirty="0"/>
              <a:t>After running the model on the test set, the thresholding components separates the selected predicted offence codes which meet the threshold.</a:t>
            </a:r>
          </a:p>
          <a:p>
            <a:pPr algn="just"/>
            <a:r>
              <a:rPr lang="en-US" sz="1600" dirty="0"/>
              <a:t>This on average tends to constitute circa 40% of all VFs.</a:t>
            </a:r>
          </a:p>
          <a:p>
            <a:pPr algn="just"/>
            <a:endParaRPr lang="en-US" sz="1600" dirty="0"/>
          </a:p>
          <a:p>
            <a:pPr algn="just"/>
            <a:r>
              <a:rPr lang="en-US" sz="1600" dirty="0"/>
              <a:t>On this subset 40%, </a:t>
            </a:r>
            <a:r>
              <a:rPr lang="en-US" sz="1600" b="1" dirty="0"/>
              <a:t>the model correctly predicts the offence code for 97% of the VFs</a:t>
            </a:r>
          </a:p>
          <a:p>
            <a:pPr marL="0" indent="0" algn="just">
              <a:buNone/>
            </a:pPr>
            <a:endParaRPr lang="en-US" sz="1600" dirty="0"/>
          </a:p>
          <a:p>
            <a:pPr marL="0" indent="0" algn="just">
              <a:buNone/>
            </a:pPr>
            <a:endParaRPr lang="en-US" sz="1600" dirty="0"/>
          </a:p>
          <a:p>
            <a:pPr marL="0" indent="0" algn="just">
              <a:buNone/>
            </a:pPr>
            <a:r>
              <a:rPr lang="en-US" sz="1600" dirty="0"/>
              <a:t>We aim now to trial it in production. From this:</a:t>
            </a:r>
          </a:p>
          <a:p>
            <a:pPr algn="just"/>
            <a:r>
              <a:rPr lang="en-US" sz="1600" dirty="0"/>
              <a:t>Coding burden can be reduced from analysts</a:t>
            </a:r>
          </a:p>
          <a:p>
            <a:pPr algn="just"/>
            <a:r>
              <a:rPr lang="en-US" sz="1600" dirty="0"/>
              <a:t>Saves time and money!</a:t>
            </a:r>
          </a:p>
          <a:p>
            <a:pPr algn="just"/>
            <a:r>
              <a:rPr lang="en-US" sz="1600" dirty="0"/>
              <a:t>The process of building the model allowed for improvements to be made in the coding manual and guidelines for interviewers</a:t>
            </a:r>
          </a:p>
          <a:p>
            <a:pPr algn="just"/>
            <a:endParaRPr lang="en-GB" dirty="0"/>
          </a:p>
        </p:txBody>
      </p:sp>
      <p:pic>
        <p:nvPicPr>
          <p:cNvPr id="5" name="Content Placeholder 9">
            <a:extLst>
              <a:ext uri="{FF2B5EF4-FFF2-40B4-BE49-F238E27FC236}">
                <a16:creationId xmlns:a16="http://schemas.microsoft.com/office/drawing/2014/main" id="{5FA77B92-D949-4EF1-A374-B286BCAF122C}"/>
              </a:ext>
            </a:extLst>
          </p:cNvPr>
          <p:cNvPicPr>
            <a:picLocks noChangeAspect="1"/>
          </p:cNvPicPr>
          <p:nvPr/>
        </p:nvPicPr>
        <p:blipFill>
          <a:blip r:embed="rId3"/>
          <a:stretch>
            <a:fillRect/>
          </a:stretch>
        </p:blipFill>
        <p:spPr bwMode="auto">
          <a:xfrm>
            <a:off x="1763688" y="6023738"/>
            <a:ext cx="6104858" cy="691527"/>
          </a:xfrm>
          <a:prstGeom prst="rect">
            <a:avLst/>
          </a:prstGeom>
          <a:noFill/>
          <a:ln w="9525">
            <a:noFill/>
            <a:miter lim="800000"/>
            <a:headEnd/>
            <a:tailEnd/>
          </a:ln>
        </p:spPr>
      </p:pic>
      <p:pic>
        <p:nvPicPr>
          <p:cNvPr id="6" name="Picture 5">
            <a:extLst>
              <a:ext uri="{FF2B5EF4-FFF2-40B4-BE49-F238E27FC236}">
                <a16:creationId xmlns:a16="http://schemas.microsoft.com/office/drawing/2014/main" id="{E60676B4-BE63-42A9-90D2-422E3D8FD681}"/>
              </a:ext>
            </a:extLst>
          </p:cNvPr>
          <p:cNvPicPr>
            <a:picLocks noChangeAspect="1"/>
          </p:cNvPicPr>
          <p:nvPr/>
        </p:nvPicPr>
        <p:blipFill>
          <a:blip r:embed="rId4"/>
          <a:stretch>
            <a:fillRect/>
          </a:stretch>
        </p:blipFill>
        <p:spPr>
          <a:xfrm>
            <a:off x="5868144" y="3225759"/>
            <a:ext cx="2000402" cy="1168481"/>
          </a:xfrm>
          <a:prstGeom prst="rect">
            <a:avLst/>
          </a:prstGeom>
        </p:spPr>
      </p:pic>
    </p:spTree>
    <p:extLst>
      <p:ext uri="{BB962C8B-B14F-4D97-AF65-F5344CB8AC3E}">
        <p14:creationId xmlns:p14="http://schemas.microsoft.com/office/powerpoint/2010/main" val="931195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089C0-BBD7-4FD6-A4A5-40BCF2A7C6E9}"/>
              </a:ext>
            </a:extLst>
          </p:cNvPr>
          <p:cNvSpPr>
            <a:spLocks noGrp="1"/>
          </p:cNvSpPr>
          <p:nvPr>
            <p:ph type="title"/>
          </p:nvPr>
        </p:nvSpPr>
        <p:spPr/>
        <p:txBody>
          <a:bodyPr/>
          <a:lstStyle/>
          <a:p>
            <a:r>
              <a:rPr lang="en-GB" dirty="0"/>
              <a:t>Thank you!</a:t>
            </a:r>
          </a:p>
        </p:txBody>
      </p:sp>
      <p:sp>
        <p:nvSpPr>
          <p:cNvPr id="3" name="Content Placeholder 2">
            <a:extLst>
              <a:ext uri="{FF2B5EF4-FFF2-40B4-BE49-F238E27FC236}">
                <a16:creationId xmlns:a16="http://schemas.microsoft.com/office/drawing/2014/main" id="{213C6845-BEB5-4D77-A783-811BA4A15B09}"/>
              </a:ext>
            </a:extLst>
          </p:cNvPr>
          <p:cNvSpPr>
            <a:spLocks noGrp="1"/>
          </p:cNvSpPr>
          <p:nvPr>
            <p:ph idx="1"/>
          </p:nvPr>
        </p:nvSpPr>
        <p:spPr>
          <a:xfrm>
            <a:off x="3672458" y="2060848"/>
            <a:ext cx="1799084" cy="752872"/>
          </a:xfrm>
        </p:spPr>
        <p:txBody>
          <a:bodyPr/>
          <a:lstStyle/>
          <a:p>
            <a:pPr marL="0" indent="0">
              <a:buNone/>
            </a:pPr>
            <a:r>
              <a:rPr lang="en-GB" dirty="0"/>
              <a:t>Questions</a:t>
            </a:r>
          </a:p>
        </p:txBody>
      </p:sp>
      <p:pic>
        <p:nvPicPr>
          <p:cNvPr id="1026" name="Picture 2" descr="Image result for questions">
            <a:extLst>
              <a:ext uri="{FF2B5EF4-FFF2-40B4-BE49-F238E27FC236}">
                <a16:creationId xmlns:a16="http://schemas.microsoft.com/office/drawing/2014/main" id="{FCBA9202-5FC9-442E-9893-76F5EC8B6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916832"/>
            <a:ext cx="7092280" cy="401895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0EDBFCF1-24F1-4391-A7B0-EB688D46E406}"/>
              </a:ext>
            </a:extLst>
          </p:cNvPr>
          <p:cNvSpPr>
            <a:spLocks noChangeArrowheads="1"/>
          </p:cNvSpPr>
          <p:nvPr/>
        </p:nvSpPr>
        <p:spPr bwMode="auto">
          <a:xfrm>
            <a:off x="646426" y="5775007"/>
            <a:ext cx="6052064" cy="609600"/>
          </a:xfrm>
          <a:prstGeom prst="rect">
            <a:avLst/>
          </a:prstGeom>
          <a:noFill/>
          <a:ln w="9525">
            <a:noFill/>
            <a:miter lim="800000"/>
            <a:headEnd/>
            <a:tailEnd/>
          </a:ln>
        </p:spPr>
        <p:txBody>
          <a:bodyPr/>
          <a:lstStyle/>
          <a:p>
            <a:pPr eaLnBrk="1" hangingPunct="1">
              <a:spcBef>
                <a:spcPct val="20000"/>
              </a:spcBef>
            </a:pPr>
            <a:r>
              <a:rPr lang="en-GB" sz="1600" dirty="0">
                <a:solidFill>
                  <a:srgbClr val="002D46"/>
                </a:solidFill>
                <a:hlinkClick r:id="rId4"/>
              </a:rPr>
              <a:t>Alessandra.Sozzi@ons.gov.uk</a:t>
            </a:r>
            <a:endParaRPr lang="en-GB" sz="1600" dirty="0">
              <a:solidFill>
                <a:srgbClr val="002D46"/>
              </a:solidFill>
            </a:endParaRPr>
          </a:p>
          <a:p>
            <a:pPr eaLnBrk="1" hangingPunct="1">
              <a:spcBef>
                <a:spcPct val="20000"/>
              </a:spcBef>
            </a:pPr>
            <a:r>
              <a:rPr lang="en-GB" sz="1600" dirty="0">
                <a:solidFill>
                  <a:srgbClr val="002D46"/>
                </a:solidFill>
                <a:hlinkClick r:id="rId5"/>
              </a:rPr>
              <a:t>Shannan.Greaney@ons.gov.uk</a:t>
            </a:r>
            <a:endParaRPr lang="en-GB" sz="1600" dirty="0">
              <a:solidFill>
                <a:srgbClr val="002D46"/>
              </a:solidFill>
            </a:endParaRPr>
          </a:p>
          <a:p>
            <a:pPr eaLnBrk="1" hangingPunct="1">
              <a:spcBef>
                <a:spcPct val="20000"/>
              </a:spcBef>
            </a:pPr>
            <a:endParaRPr lang="en-GB" sz="2800" dirty="0">
              <a:solidFill>
                <a:srgbClr val="002D46"/>
              </a:solidFill>
            </a:endParaRPr>
          </a:p>
        </p:txBody>
      </p:sp>
    </p:spTree>
    <p:extLst>
      <p:ext uri="{BB962C8B-B14F-4D97-AF65-F5344CB8AC3E}">
        <p14:creationId xmlns:p14="http://schemas.microsoft.com/office/powerpoint/2010/main" val="2593424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Contents</a:t>
            </a:r>
          </a:p>
        </p:txBody>
      </p:sp>
      <p:sp>
        <p:nvSpPr>
          <p:cNvPr id="5123" name="Rectangle 3"/>
          <p:cNvSpPr>
            <a:spLocks noGrp="1" noChangeArrowheads="1"/>
          </p:cNvSpPr>
          <p:nvPr>
            <p:ph type="body" idx="1"/>
          </p:nvPr>
        </p:nvSpPr>
        <p:spPr/>
        <p:txBody>
          <a:bodyPr/>
          <a:lstStyle/>
          <a:p>
            <a:r>
              <a:rPr lang="en-US" sz="2500" dirty="0"/>
              <a:t>What is the CSEW?</a:t>
            </a:r>
          </a:p>
          <a:p>
            <a:pPr marL="0" indent="0">
              <a:buNone/>
            </a:pPr>
            <a:endParaRPr lang="en-US" sz="1500" dirty="0"/>
          </a:p>
          <a:p>
            <a:r>
              <a:rPr lang="en-US" sz="2500" dirty="0"/>
              <a:t>The current offence coding process</a:t>
            </a:r>
          </a:p>
          <a:p>
            <a:pPr marL="0" indent="0">
              <a:buNone/>
            </a:pPr>
            <a:endParaRPr lang="en-US" sz="1500" dirty="0"/>
          </a:p>
          <a:p>
            <a:r>
              <a:rPr lang="en-US" sz="2500" dirty="0"/>
              <a:t>The purpose of the case study </a:t>
            </a:r>
          </a:p>
          <a:p>
            <a:pPr marL="0" indent="0">
              <a:buNone/>
            </a:pPr>
            <a:endParaRPr lang="en-US" sz="1500" dirty="0"/>
          </a:p>
          <a:p>
            <a:r>
              <a:rPr lang="en-GB" sz="2400" dirty="0" err="1"/>
              <a:t>OffenceCoder</a:t>
            </a:r>
            <a:r>
              <a:rPr lang="en-GB" sz="2400" dirty="0"/>
              <a:t> model</a:t>
            </a:r>
          </a:p>
          <a:p>
            <a:pPr marL="0" indent="0">
              <a:buNone/>
            </a:pPr>
            <a:endParaRPr lang="en-US" sz="1500" dirty="0"/>
          </a:p>
          <a:p>
            <a:r>
              <a:rPr lang="en-US" sz="2500" dirty="0"/>
              <a:t>Results</a:t>
            </a:r>
          </a:p>
        </p:txBody>
      </p:sp>
      <p:pic>
        <p:nvPicPr>
          <p:cNvPr id="6" name="Content Placeholder 9">
            <a:extLst>
              <a:ext uri="{FF2B5EF4-FFF2-40B4-BE49-F238E27FC236}">
                <a16:creationId xmlns:a16="http://schemas.microsoft.com/office/drawing/2014/main" id="{1211CBD5-FA1C-4107-8A57-AFF9FBDCFFC3}"/>
              </a:ext>
            </a:extLst>
          </p:cNvPr>
          <p:cNvPicPr>
            <a:picLocks noChangeAspect="1"/>
          </p:cNvPicPr>
          <p:nvPr/>
        </p:nvPicPr>
        <p:blipFill>
          <a:blip r:embed="rId3"/>
          <a:stretch>
            <a:fillRect/>
          </a:stretch>
        </p:blipFill>
        <p:spPr bwMode="auto">
          <a:xfrm>
            <a:off x="1763688" y="6023738"/>
            <a:ext cx="6104858" cy="691527"/>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Contents</a:t>
            </a:r>
          </a:p>
        </p:txBody>
      </p:sp>
      <p:sp>
        <p:nvSpPr>
          <p:cNvPr id="5123" name="Rectangle 3"/>
          <p:cNvSpPr>
            <a:spLocks noGrp="1" noChangeArrowheads="1"/>
          </p:cNvSpPr>
          <p:nvPr>
            <p:ph type="body" idx="1"/>
          </p:nvPr>
        </p:nvSpPr>
        <p:spPr/>
        <p:txBody>
          <a:bodyPr/>
          <a:lstStyle/>
          <a:p>
            <a:r>
              <a:rPr lang="en-US" sz="2500" b="1" dirty="0">
                <a:solidFill>
                  <a:srgbClr val="99CC00"/>
                </a:solidFill>
              </a:rPr>
              <a:t>What is the CSEW?</a:t>
            </a:r>
          </a:p>
          <a:p>
            <a:pPr marL="0" indent="0">
              <a:buNone/>
            </a:pPr>
            <a:endParaRPr lang="en-US" sz="1500" dirty="0"/>
          </a:p>
          <a:p>
            <a:r>
              <a:rPr lang="en-US" sz="2500" dirty="0"/>
              <a:t>The current offence coding process</a:t>
            </a:r>
          </a:p>
          <a:p>
            <a:pPr marL="0" indent="0">
              <a:buNone/>
            </a:pPr>
            <a:endParaRPr lang="en-US" sz="1500" dirty="0"/>
          </a:p>
          <a:p>
            <a:r>
              <a:rPr lang="en-US" sz="2500" dirty="0"/>
              <a:t>The purpose of the case study </a:t>
            </a:r>
          </a:p>
          <a:p>
            <a:pPr marL="0" indent="0">
              <a:buNone/>
            </a:pPr>
            <a:endParaRPr lang="en-US" sz="1500" dirty="0"/>
          </a:p>
          <a:p>
            <a:r>
              <a:rPr lang="en-GB" sz="2400" dirty="0" err="1"/>
              <a:t>OffenceCoder</a:t>
            </a:r>
            <a:r>
              <a:rPr lang="en-GB" sz="2400" dirty="0"/>
              <a:t> model</a:t>
            </a:r>
          </a:p>
          <a:p>
            <a:pPr marL="0" indent="0">
              <a:buNone/>
            </a:pPr>
            <a:endParaRPr lang="en-US" sz="1500" dirty="0"/>
          </a:p>
          <a:p>
            <a:r>
              <a:rPr lang="en-US" sz="2500" dirty="0"/>
              <a:t>Results</a:t>
            </a:r>
          </a:p>
        </p:txBody>
      </p:sp>
      <p:pic>
        <p:nvPicPr>
          <p:cNvPr id="6" name="Content Placeholder 9">
            <a:extLst>
              <a:ext uri="{FF2B5EF4-FFF2-40B4-BE49-F238E27FC236}">
                <a16:creationId xmlns:a16="http://schemas.microsoft.com/office/drawing/2014/main" id="{1211CBD5-FA1C-4107-8A57-AFF9FBDCFFC3}"/>
              </a:ext>
            </a:extLst>
          </p:cNvPr>
          <p:cNvPicPr>
            <a:picLocks noChangeAspect="1"/>
          </p:cNvPicPr>
          <p:nvPr/>
        </p:nvPicPr>
        <p:blipFill>
          <a:blip r:embed="rId3"/>
          <a:stretch>
            <a:fillRect/>
          </a:stretch>
        </p:blipFill>
        <p:spPr bwMode="auto">
          <a:xfrm>
            <a:off x="1763688" y="6023738"/>
            <a:ext cx="6104858" cy="691527"/>
          </a:xfrm>
          <a:prstGeom prst="rect">
            <a:avLst/>
          </a:prstGeom>
          <a:noFill/>
          <a:ln w="9525">
            <a:noFill/>
            <a:miter lim="800000"/>
            <a:headEnd/>
            <a:tailEnd/>
          </a:ln>
        </p:spPr>
      </p:pic>
    </p:spTree>
    <p:extLst>
      <p:ext uri="{BB962C8B-B14F-4D97-AF65-F5344CB8AC3E}">
        <p14:creationId xmlns:p14="http://schemas.microsoft.com/office/powerpoint/2010/main" val="2765169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67544" y="260648"/>
            <a:ext cx="7772400" cy="1143000"/>
          </a:xfrm>
        </p:spPr>
        <p:txBody>
          <a:bodyPr/>
          <a:lstStyle/>
          <a:p>
            <a:r>
              <a:rPr lang="en-US" dirty="0"/>
              <a:t>What is the Crime Survey for England and Wales (CSEW)?</a:t>
            </a:r>
            <a:br>
              <a:rPr lang="en-US" dirty="0"/>
            </a:br>
            <a:endParaRPr lang="en-US" dirty="0"/>
          </a:p>
        </p:txBody>
      </p:sp>
      <p:sp>
        <p:nvSpPr>
          <p:cNvPr id="6147" name="Rectangle 3"/>
          <p:cNvSpPr>
            <a:spLocks noGrp="1" noChangeArrowheads="1"/>
          </p:cNvSpPr>
          <p:nvPr>
            <p:ph type="body" idx="1"/>
          </p:nvPr>
        </p:nvSpPr>
        <p:spPr>
          <a:xfrm>
            <a:off x="585800" y="1489562"/>
            <a:ext cx="7772400" cy="4572000"/>
          </a:xfrm>
        </p:spPr>
        <p:txBody>
          <a:bodyPr/>
          <a:lstStyle/>
          <a:p>
            <a:pPr marL="0" indent="0" algn="just">
              <a:buNone/>
            </a:pPr>
            <a:r>
              <a:rPr lang="en-US" sz="1600" dirty="0"/>
              <a:t>The CSEW aims to measure the extent of various crimes experienced by the public. It asks respondents whether they have experienced crime in the last 12 months. </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lgn="just">
              <a:buNone/>
            </a:pPr>
            <a:endParaRPr lang="en-US" sz="1600" dirty="0"/>
          </a:p>
          <a:p>
            <a:pPr marL="0" indent="0">
              <a:buNone/>
            </a:pPr>
            <a:endParaRPr lang="en-US" sz="1600" dirty="0"/>
          </a:p>
          <a:p>
            <a:endParaRPr lang="en-US" dirty="0"/>
          </a:p>
        </p:txBody>
      </p:sp>
      <p:pic>
        <p:nvPicPr>
          <p:cNvPr id="20" name="Content Placeholder 9">
            <a:extLst>
              <a:ext uri="{FF2B5EF4-FFF2-40B4-BE49-F238E27FC236}">
                <a16:creationId xmlns:a16="http://schemas.microsoft.com/office/drawing/2014/main" id="{BCD2F237-7E2D-438D-935C-E3206D0E376A}"/>
              </a:ext>
            </a:extLst>
          </p:cNvPr>
          <p:cNvPicPr>
            <a:picLocks noChangeAspect="1"/>
          </p:cNvPicPr>
          <p:nvPr/>
        </p:nvPicPr>
        <p:blipFill>
          <a:blip r:embed="rId3"/>
          <a:stretch>
            <a:fillRect/>
          </a:stretch>
        </p:blipFill>
        <p:spPr bwMode="auto">
          <a:xfrm>
            <a:off x="1763688" y="6023738"/>
            <a:ext cx="6104858" cy="691527"/>
          </a:xfrm>
          <a:prstGeom prst="rect">
            <a:avLst/>
          </a:prstGeom>
          <a:noFill/>
          <a:ln w="9525">
            <a:noFill/>
            <a:miter lim="800000"/>
            <a:headEnd/>
            <a:tailEnd/>
          </a:ln>
        </p:spPr>
      </p:pic>
      <p:grpSp>
        <p:nvGrpSpPr>
          <p:cNvPr id="17" name="Group 16">
            <a:extLst>
              <a:ext uri="{FF2B5EF4-FFF2-40B4-BE49-F238E27FC236}">
                <a16:creationId xmlns:a16="http://schemas.microsoft.com/office/drawing/2014/main" id="{FE4EAB6F-E578-4FF6-876A-A20E55718813}"/>
              </a:ext>
            </a:extLst>
          </p:cNvPr>
          <p:cNvGrpSpPr/>
          <p:nvPr/>
        </p:nvGrpSpPr>
        <p:grpSpPr>
          <a:xfrm>
            <a:off x="585800" y="2183398"/>
            <a:ext cx="7972400" cy="2674602"/>
            <a:chOff x="679962" y="6025135"/>
            <a:chExt cx="8863669" cy="2195785"/>
          </a:xfrm>
        </p:grpSpPr>
        <p:sp>
          <p:nvSpPr>
            <p:cNvPr id="18" name="TextBox 17">
              <a:extLst>
                <a:ext uri="{FF2B5EF4-FFF2-40B4-BE49-F238E27FC236}">
                  <a16:creationId xmlns:a16="http://schemas.microsoft.com/office/drawing/2014/main" id="{EAD1ADCF-6010-4BF1-BA6C-C143775EBF8F}"/>
                </a:ext>
              </a:extLst>
            </p:cNvPr>
            <p:cNvSpPr txBox="1">
              <a:spLocks/>
            </p:cNvSpPr>
            <p:nvPr/>
          </p:nvSpPr>
          <p:spPr>
            <a:xfrm>
              <a:off x="679962" y="6025135"/>
              <a:ext cx="2501235" cy="2195785"/>
            </a:xfrm>
            <a:prstGeom prst="rect">
              <a:avLst/>
            </a:prstGeom>
            <a:solidFill>
              <a:srgbClr val="9BBB59">
                <a:lumMod val="20000"/>
                <a:lumOff val="80000"/>
              </a:srgbClr>
            </a:solidFill>
            <a:ln>
              <a:solidFill>
                <a:srgbClr val="9BBB59">
                  <a:lumMod val="75000"/>
                </a:srgbClr>
              </a:solidFill>
            </a:ln>
          </p:spPr>
          <p:txBody>
            <a:bodyPr wrap="square" rtlCol="0" anchor="ctr">
              <a:noAutofit/>
            </a:bodyPr>
            <a:lstStyle/>
            <a:p>
              <a:pPr marL="0" marR="0" lvl="0" indent="0" algn="ctr" defTabSz="295211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mn-lt"/>
                  <a:ea typeface="+mn-ea"/>
                  <a:cs typeface="Arial" panose="020B0604020202020204" pitchFamily="34" charset="0"/>
                </a:rPr>
                <a:t>If YES, respondents are asked a series of detailed questions, known as the Victim Form (VF).</a:t>
              </a:r>
            </a:p>
            <a:p>
              <a:pPr marL="0" marR="0" lvl="0" indent="0" algn="ctr" defTabSz="295211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mn-lt"/>
                  <a:ea typeface="+mn-ea"/>
                  <a:cs typeface="Arial" panose="020B0604020202020204" pitchFamily="34" charset="0"/>
                </a:rPr>
                <a:t>One respondent can complete up to </a:t>
              </a:r>
              <a:r>
                <a:rPr kumimoji="0" lang="en-US" sz="1600" b="1" i="0" u="none" strike="noStrike" kern="0" cap="none" spc="0" normalizeH="0" baseline="0" noProof="0" dirty="0">
                  <a:ln>
                    <a:noFill/>
                  </a:ln>
                  <a:solidFill>
                    <a:prstClr val="black"/>
                  </a:solidFill>
                  <a:effectLst/>
                  <a:uLnTx/>
                  <a:uFillTx/>
                  <a:latin typeface="+mn-lt"/>
                  <a:ea typeface="+mn-ea"/>
                  <a:cs typeface="Arial" panose="020B0604020202020204" pitchFamily="34" charset="0"/>
                </a:rPr>
                <a:t>6</a:t>
              </a:r>
              <a:r>
                <a:rPr kumimoji="0" lang="en-US" sz="1600" b="0" i="0" u="none" strike="noStrike" kern="0" cap="none" spc="0" normalizeH="0" baseline="0" noProof="0" dirty="0">
                  <a:ln>
                    <a:noFill/>
                  </a:ln>
                  <a:solidFill>
                    <a:prstClr val="black"/>
                  </a:solidFill>
                  <a:effectLst/>
                  <a:uLnTx/>
                  <a:uFillTx/>
                  <a:latin typeface="+mn-lt"/>
                  <a:ea typeface="+mn-ea"/>
                  <a:cs typeface="Arial" panose="020B0604020202020204" pitchFamily="34" charset="0"/>
                </a:rPr>
                <a:t> VFs</a:t>
              </a:r>
              <a:endParaRPr kumimoji="0" lang="en-GB" sz="1600" b="0" i="0" u="none" strike="noStrike" kern="0" cap="none" spc="0" normalizeH="0" baseline="0" noProof="0" dirty="0">
                <a:ln>
                  <a:noFill/>
                </a:ln>
                <a:solidFill>
                  <a:prstClr val="black"/>
                </a:solidFill>
                <a:effectLst/>
                <a:uLnTx/>
                <a:uFillTx/>
                <a:latin typeface="+mn-lt"/>
                <a:ea typeface="+mn-ea"/>
              </a:endParaRPr>
            </a:p>
          </p:txBody>
        </p:sp>
        <p:sp>
          <p:nvSpPr>
            <p:cNvPr id="19" name="TextBox 18">
              <a:extLst>
                <a:ext uri="{FF2B5EF4-FFF2-40B4-BE49-F238E27FC236}">
                  <a16:creationId xmlns:a16="http://schemas.microsoft.com/office/drawing/2014/main" id="{6D3F445A-60D2-49F5-9B2D-3BC750F61EEF}"/>
                </a:ext>
              </a:extLst>
            </p:cNvPr>
            <p:cNvSpPr txBox="1"/>
            <p:nvPr/>
          </p:nvSpPr>
          <p:spPr>
            <a:xfrm>
              <a:off x="3861595" y="6025136"/>
              <a:ext cx="2500819" cy="2195783"/>
            </a:xfrm>
            <a:prstGeom prst="rect">
              <a:avLst/>
            </a:prstGeom>
            <a:solidFill>
              <a:srgbClr val="9BBB59">
                <a:lumMod val="40000"/>
                <a:lumOff val="60000"/>
              </a:srgbClr>
            </a:solidFill>
            <a:ln>
              <a:solidFill>
                <a:srgbClr val="9BBB59">
                  <a:lumMod val="75000"/>
                </a:srgbClr>
              </a:solidFill>
            </a:ln>
          </p:spPr>
          <p:txBody>
            <a:bodyPr wrap="square" rtlCol="0" anchor="ctr">
              <a:noAutofit/>
            </a:bodyPr>
            <a:lstStyle/>
            <a:p>
              <a:pPr lvl="0" eaLnBrk="1" fontAlgn="auto" hangingPunct="1">
                <a:spcBef>
                  <a:spcPts val="0"/>
                </a:spcBef>
                <a:spcAft>
                  <a:spcPts val="0"/>
                </a:spcAft>
                <a:defRPr/>
              </a:pPr>
              <a:r>
                <a:rPr lang="en-GB" sz="1600" kern="0" dirty="0">
                  <a:solidFill>
                    <a:prstClr val="black"/>
                  </a:solidFill>
                  <a:latin typeface="+mn-lt"/>
                  <a:cs typeface="Arial" panose="020B0604020202020204" pitchFamily="34" charset="0"/>
                </a:rPr>
                <a:t>Hundreds of closed questions and a free text field (which summarises the crime) are used by the coder to </a:t>
              </a:r>
              <a:r>
                <a:rPr lang="en-GB" sz="1600" b="1" kern="0" dirty="0">
                  <a:solidFill>
                    <a:prstClr val="black"/>
                  </a:solidFill>
                  <a:latin typeface="+mn-lt"/>
                  <a:cs typeface="Arial" panose="020B0604020202020204" pitchFamily="34" charset="0"/>
                </a:rPr>
                <a:t>assign an </a:t>
              </a:r>
              <a:r>
                <a:rPr lang="en-GB" sz="1600" b="1" u="sng" kern="0" dirty="0">
                  <a:solidFill>
                    <a:prstClr val="black"/>
                  </a:solidFill>
                  <a:latin typeface="+mn-lt"/>
                  <a:cs typeface="Arial" panose="020B0604020202020204" pitchFamily="34" charset="0"/>
                </a:rPr>
                <a:t>Offence code</a:t>
              </a:r>
              <a:r>
                <a:rPr lang="en-GB" sz="1600" kern="0" dirty="0">
                  <a:solidFill>
                    <a:prstClr val="black"/>
                  </a:solidFill>
                  <a:latin typeface="+mn-lt"/>
                  <a:cs typeface="Arial" panose="020B0604020202020204" pitchFamily="34" charset="0"/>
                </a:rPr>
                <a:t>.</a:t>
              </a:r>
            </a:p>
          </p:txBody>
        </p:sp>
        <p:sp>
          <p:nvSpPr>
            <p:cNvPr id="21" name="TextBox 20">
              <a:extLst>
                <a:ext uri="{FF2B5EF4-FFF2-40B4-BE49-F238E27FC236}">
                  <a16:creationId xmlns:a16="http://schemas.microsoft.com/office/drawing/2014/main" id="{0F7EA969-591D-486B-953E-B711AC96E697}"/>
                </a:ext>
              </a:extLst>
            </p:cNvPr>
            <p:cNvSpPr txBox="1"/>
            <p:nvPr/>
          </p:nvSpPr>
          <p:spPr>
            <a:xfrm>
              <a:off x="7042812" y="6025136"/>
              <a:ext cx="2500819" cy="2195783"/>
            </a:xfrm>
            <a:prstGeom prst="rect">
              <a:avLst/>
            </a:prstGeom>
            <a:solidFill>
              <a:srgbClr val="9BBB59">
                <a:lumMod val="60000"/>
                <a:lumOff val="40000"/>
              </a:srgbClr>
            </a:solidFill>
            <a:ln>
              <a:solidFill>
                <a:srgbClr val="9BBB59">
                  <a:lumMod val="75000"/>
                </a:srgbClr>
              </a:solidFill>
            </a:ln>
          </p:spPr>
          <p:txBody>
            <a:bodyPr wrap="square" rtlCol="0" anchor="ctr">
              <a:noAutofit/>
            </a:bodyPr>
            <a:lstStyle/>
            <a:p>
              <a:pPr marL="0" marR="0" lvl="0" indent="0" algn="ctr" defTabSz="295211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mn-lt"/>
                <a:ea typeface="+mn-ea"/>
                <a:cs typeface="Arial" panose="020B0604020202020204" pitchFamily="34" charset="0"/>
              </a:endParaRPr>
            </a:p>
            <a:p>
              <a:pPr marL="0" marR="0" lvl="0" indent="0" algn="ctr" defTabSz="295211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mn-lt"/>
                  <a:ea typeface="+mn-ea"/>
                  <a:cs typeface="Arial" panose="020B0604020202020204" pitchFamily="34" charset="0"/>
                </a:rPr>
                <a:t>These are finally used to produce analysis and outputs</a:t>
              </a:r>
            </a:p>
            <a:p>
              <a:pPr marL="0" marR="0" lvl="0" indent="0" algn="ctr" defTabSz="295211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mn-lt"/>
                <a:ea typeface="+mn-ea"/>
                <a:cs typeface="Arial" panose="020B0604020202020204" pitchFamily="34" charset="0"/>
              </a:endParaRPr>
            </a:p>
          </p:txBody>
        </p:sp>
      </p:grpSp>
      <p:sp>
        <p:nvSpPr>
          <p:cNvPr id="23" name="Arrow: Right 22">
            <a:extLst>
              <a:ext uri="{FF2B5EF4-FFF2-40B4-BE49-F238E27FC236}">
                <a16:creationId xmlns:a16="http://schemas.microsoft.com/office/drawing/2014/main" id="{F3E43B29-8C3D-4878-8118-A60F34105493}"/>
              </a:ext>
            </a:extLst>
          </p:cNvPr>
          <p:cNvSpPr/>
          <p:nvPr/>
        </p:nvSpPr>
        <p:spPr>
          <a:xfrm>
            <a:off x="2843808" y="3465934"/>
            <a:ext cx="588365" cy="275837"/>
          </a:xfrm>
          <a:prstGeom prst="rightArrow">
            <a:avLst>
              <a:gd name="adj1" fmla="val 50000"/>
              <a:gd name="adj2" fmla="val 47608"/>
            </a:avLst>
          </a:prstGeom>
          <a:solidFill>
            <a:srgbClr val="9BBB59">
              <a:lumMod val="60000"/>
              <a:lumOff val="40000"/>
            </a:srgbClr>
          </a:solidFill>
          <a:ln w="25400" cap="flat" cmpd="sng" algn="ctr">
            <a:solidFill>
              <a:srgbClr val="9BBB59">
                <a:lumMod val="75000"/>
              </a:srgbClr>
            </a:solidFill>
            <a:prstDash val="solid"/>
          </a:ln>
          <a:effectLst/>
        </p:spPr>
        <p:txBody>
          <a:bodyPr rtlCol="0" anchor="ctr"/>
          <a:lstStyle/>
          <a:p>
            <a:pPr marL="0" marR="0" lvl="0" indent="0" algn="ctr" defTabSz="2952110" eaLnBrk="1" fontAlgn="auto" latinLnBrk="0" hangingPunct="1">
              <a:lnSpc>
                <a:spcPct val="100000"/>
              </a:lnSpc>
              <a:spcBef>
                <a:spcPts val="0"/>
              </a:spcBef>
              <a:spcAft>
                <a:spcPts val="0"/>
              </a:spcAft>
              <a:buClrTx/>
              <a:buSzTx/>
              <a:buFontTx/>
              <a:buNone/>
              <a:tabLst/>
              <a:defRPr/>
            </a:pPr>
            <a:endParaRPr kumimoji="0" lang="en-GB" sz="5800" b="0" i="0" u="none" strike="noStrike" kern="0" cap="none" spc="0" normalizeH="0" baseline="0" noProof="0">
              <a:ln>
                <a:noFill/>
              </a:ln>
              <a:solidFill>
                <a:prstClr val="white"/>
              </a:solidFill>
              <a:effectLst/>
              <a:uLnTx/>
              <a:uFillTx/>
              <a:latin typeface="Calibri"/>
              <a:ea typeface="+mn-ea"/>
              <a:cs typeface="+mn-cs"/>
            </a:endParaRPr>
          </a:p>
        </p:txBody>
      </p:sp>
      <p:sp>
        <p:nvSpPr>
          <p:cNvPr id="25" name="Arrow: Right 24">
            <a:extLst>
              <a:ext uri="{FF2B5EF4-FFF2-40B4-BE49-F238E27FC236}">
                <a16:creationId xmlns:a16="http://schemas.microsoft.com/office/drawing/2014/main" id="{2BE5BF79-A400-4322-BB69-7788912995B3}"/>
              </a:ext>
            </a:extLst>
          </p:cNvPr>
          <p:cNvSpPr/>
          <p:nvPr/>
        </p:nvSpPr>
        <p:spPr>
          <a:xfrm>
            <a:off x="5696864" y="3465933"/>
            <a:ext cx="603329" cy="264487"/>
          </a:xfrm>
          <a:prstGeom prst="rightArrow">
            <a:avLst>
              <a:gd name="adj1" fmla="val 50000"/>
              <a:gd name="adj2" fmla="val 47608"/>
            </a:avLst>
          </a:prstGeom>
          <a:solidFill>
            <a:srgbClr val="9BBB59">
              <a:lumMod val="60000"/>
              <a:lumOff val="40000"/>
            </a:srgbClr>
          </a:solidFill>
          <a:ln w="25400" cap="flat" cmpd="sng" algn="ctr">
            <a:solidFill>
              <a:srgbClr val="9BBB59">
                <a:lumMod val="75000"/>
              </a:srgbClr>
            </a:solidFill>
            <a:prstDash val="solid"/>
          </a:ln>
          <a:effectLst/>
        </p:spPr>
        <p:txBody>
          <a:bodyPr rtlCol="0" anchor="ctr"/>
          <a:lstStyle/>
          <a:p>
            <a:pPr marL="0" marR="0" lvl="0" indent="0" algn="ctr" defTabSz="2952110" eaLnBrk="1" fontAlgn="auto" latinLnBrk="0" hangingPunct="1">
              <a:lnSpc>
                <a:spcPct val="100000"/>
              </a:lnSpc>
              <a:spcBef>
                <a:spcPts val="0"/>
              </a:spcBef>
              <a:spcAft>
                <a:spcPts val="0"/>
              </a:spcAft>
              <a:buClrTx/>
              <a:buSzTx/>
              <a:buFontTx/>
              <a:buNone/>
              <a:tabLst/>
              <a:defRPr/>
            </a:pPr>
            <a:endParaRPr kumimoji="0" lang="en-GB" sz="5800" b="0" i="0" u="none" strike="noStrike" kern="0" cap="none" spc="0" normalizeH="0" baseline="0" noProof="0">
              <a:ln>
                <a:noFill/>
              </a:ln>
              <a:solidFill>
                <a:prstClr val="white"/>
              </a:solidFill>
              <a:effectLst/>
              <a:uLnTx/>
              <a:uFillTx/>
              <a:latin typeface="Calibri"/>
              <a:ea typeface="+mn-ea"/>
              <a:cs typeface="+mn-cs"/>
            </a:endParaRPr>
          </a:p>
        </p:txBody>
      </p:sp>
      <p:pic>
        <p:nvPicPr>
          <p:cNvPr id="1027" name="Picture 1" descr="image003">
            <a:extLst>
              <a:ext uri="{FF2B5EF4-FFF2-40B4-BE49-F238E27FC236}">
                <a16:creationId xmlns:a16="http://schemas.microsoft.com/office/drawing/2014/main" id="{CE068EED-0C3B-4A28-A431-3F0D6AD305D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4288" y="4533786"/>
            <a:ext cx="1863222" cy="1199470"/>
          </a:xfrm>
          <a:prstGeom prst="rect">
            <a:avLst/>
          </a:prstGeom>
          <a:noFill/>
          <a:ln w="9525">
            <a:solidFill>
              <a:srgbClr val="C3D69B"/>
            </a:solidFill>
            <a:miter lim="800000"/>
            <a:headEnd/>
            <a:tailEnd/>
          </a:ln>
          <a:extLst>
            <a:ext uri="{909E8E84-426E-40DD-AFC4-6F175D3DCCD1}">
              <a14:hiddenFill xmlns:a14="http://schemas.microsoft.com/office/drawing/2010/main">
                <a:solidFill>
                  <a:srgbClr val="FFFFFF"/>
                </a:solidFill>
              </a14:hiddenFill>
            </a:ext>
          </a:extLst>
        </p:spPr>
      </p:pic>
      <p:pic>
        <p:nvPicPr>
          <p:cNvPr id="1028" name="Picture 1" descr="image003">
            <a:extLst>
              <a:ext uri="{FF2B5EF4-FFF2-40B4-BE49-F238E27FC236}">
                <a16:creationId xmlns:a16="http://schemas.microsoft.com/office/drawing/2014/main" id="{AB2E155F-EC18-40FA-914C-990A460F34B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63680" y="4795038"/>
            <a:ext cx="1769981" cy="1154242"/>
          </a:xfrm>
          <a:prstGeom prst="rect">
            <a:avLst/>
          </a:prstGeom>
          <a:noFill/>
          <a:ln w="9525">
            <a:solidFill>
              <a:srgbClr val="C3D69B"/>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Contents</a:t>
            </a:r>
          </a:p>
        </p:txBody>
      </p:sp>
      <p:sp>
        <p:nvSpPr>
          <p:cNvPr id="5123" name="Rectangle 3"/>
          <p:cNvSpPr>
            <a:spLocks noGrp="1" noChangeArrowheads="1"/>
          </p:cNvSpPr>
          <p:nvPr>
            <p:ph type="body" idx="1"/>
          </p:nvPr>
        </p:nvSpPr>
        <p:spPr/>
        <p:txBody>
          <a:bodyPr/>
          <a:lstStyle/>
          <a:p>
            <a:r>
              <a:rPr lang="en-US" sz="2500" dirty="0"/>
              <a:t>What is the CSEW?</a:t>
            </a:r>
          </a:p>
          <a:p>
            <a:pPr marL="0" indent="0">
              <a:buNone/>
            </a:pPr>
            <a:endParaRPr lang="en-US" sz="1500" dirty="0"/>
          </a:p>
          <a:p>
            <a:r>
              <a:rPr lang="en-US" sz="2500" b="1" dirty="0">
                <a:solidFill>
                  <a:srgbClr val="99CC00"/>
                </a:solidFill>
              </a:rPr>
              <a:t>The current offence coding process</a:t>
            </a:r>
          </a:p>
          <a:p>
            <a:pPr marL="0" indent="0">
              <a:buNone/>
            </a:pPr>
            <a:endParaRPr lang="en-US" sz="1500" dirty="0"/>
          </a:p>
          <a:p>
            <a:r>
              <a:rPr lang="en-US" sz="2500" dirty="0"/>
              <a:t>The purpose of the case study </a:t>
            </a:r>
          </a:p>
          <a:p>
            <a:pPr marL="0" indent="0">
              <a:buNone/>
            </a:pPr>
            <a:endParaRPr lang="en-US" sz="1500" dirty="0"/>
          </a:p>
          <a:p>
            <a:r>
              <a:rPr lang="en-GB" sz="2400" dirty="0" err="1"/>
              <a:t>OffenceCoder</a:t>
            </a:r>
            <a:r>
              <a:rPr lang="en-GB" sz="2400" dirty="0"/>
              <a:t> model</a:t>
            </a:r>
          </a:p>
          <a:p>
            <a:pPr marL="0" indent="0">
              <a:buNone/>
            </a:pPr>
            <a:endParaRPr lang="en-US" sz="1500" dirty="0"/>
          </a:p>
          <a:p>
            <a:r>
              <a:rPr lang="en-US" sz="2500" dirty="0"/>
              <a:t>Results</a:t>
            </a:r>
          </a:p>
        </p:txBody>
      </p:sp>
      <p:pic>
        <p:nvPicPr>
          <p:cNvPr id="6" name="Content Placeholder 9">
            <a:extLst>
              <a:ext uri="{FF2B5EF4-FFF2-40B4-BE49-F238E27FC236}">
                <a16:creationId xmlns:a16="http://schemas.microsoft.com/office/drawing/2014/main" id="{1211CBD5-FA1C-4107-8A57-AFF9FBDCFFC3}"/>
              </a:ext>
            </a:extLst>
          </p:cNvPr>
          <p:cNvPicPr>
            <a:picLocks noChangeAspect="1"/>
          </p:cNvPicPr>
          <p:nvPr/>
        </p:nvPicPr>
        <p:blipFill>
          <a:blip r:embed="rId3"/>
          <a:stretch>
            <a:fillRect/>
          </a:stretch>
        </p:blipFill>
        <p:spPr bwMode="auto">
          <a:xfrm>
            <a:off x="1763688" y="6023738"/>
            <a:ext cx="6104858" cy="691527"/>
          </a:xfrm>
          <a:prstGeom prst="rect">
            <a:avLst/>
          </a:prstGeom>
          <a:noFill/>
          <a:ln w="9525">
            <a:noFill/>
            <a:miter lim="800000"/>
            <a:headEnd/>
            <a:tailEnd/>
          </a:ln>
        </p:spPr>
      </p:pic>
    </p:spTree>
    <p:extLst>
      <p:ext uri="{BB962C8B-B14F-4D97-AF65-F5344CB8AC3E}">
        <p14:creationId xmlns:p14="http://schemas.microsoft.com/office/powerpoint/2010/main" val="3820746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D8D08-68FE-4321-912D-67DFA39D4517}"/>
              </a:ext>
            </a:extLst>
          </p:cNvPr>
          <p:cNvSpPr>
            <a:spLocks noGrp="1"/>
          </p:cNvSpPr>
          <p:nvPr>
            <p:ph type="title"/>
          </p:nvPr>
        </p:nvSpPr>
        <p:spPr/>
        <p:txBody>
          <a:bodyPr/>
          <a:lstStyle/>
          <a:p>
            <a:r>
              <a:rPr lang="en-GB" dirty="0"/>
              <a:t>Current process</a:t>
            </a:r>
          </a:p>
        </p:txBody>
      </p:sp>
      <p:sp>
        <p:nvSpPr>
          <p:cNvPr id="3" name="Content Placeholder 2">
            <a:extLst>
              <a:ext uri="{FF2B5EF4-FFF2-40B4-BE49-F238E27FC236}">
                <a16:creationId xmlns:a16="http://schemas.microsoft.com/office/drawing/2014/main" id="{F89E3A85-B944-454F-859B-EE9C5192B632}"/>
              </a:ext>
            </a:extLst>
          </p:cNvPr>
          <p:cNvSpPr>
            <a:spLocks noGrp="1"/>
          </p:cNvSpPr>
          <p:nvPr>
            <p:ph idx="1"/>
          </p:nvPr>
        </p:nvSpPr>
        <p:spPr/>
        <p:txBody>
          <a:bodyPr/>
          <a:lstStyle/>
          <a:p>
            <a:pPr marL="0" indent="0">
              <a:buNone/>
            </a:pPr>
            <a:r>
              <a:rPr lang="en-US" sz="1600" dirty="0"/>
              <a:t>The Crime Statistics team at ONS ‘dual code’ 10% (approx. 2,000 VFs per year) to check that the external company who manage the CSEW is coding correctly.</a:t>
            </a:r>
          </a:p>
          <a:p>
            <a:pPr marL="0" indent="0">
              <a:buNone/>
            </a:pPr>
            <a:endParaRPr lang="en-US" sz="1600" dirty="0"/>
          </a:p>
          <a:p>
            <a:r>
              <a:rPr lang="en-GB" sz="1600" dirty="0"/>
              <a:t>It’s </a:t>
            </a:r>
            <a:r>
              <a:rPr lang="en-GB" sz="1600" b="1" dirty="0"/>
              <a:t>1 part-time person job for 1 year </a:t>
            </a:r>
            <a:r>
              <a:rPr lang="en-GB" sz="1600" dirty="0"/>
              <a:t>(in reality 2 EOs, 7 ROs and 7 SROs)</a:t>
            </a:r>
          </a:p>
          <a:p>
            <a:r>
              <a:rPr lang="en-GB" sz="1600" dirty="0"/>
              <a:t>On average it takes </a:t>
            </a:r>
            <a:r>
              <a:rPr lang="en-GB" sz="1600" b="1" dirty="0"/>
              <a:t>10-15 mins </a:t>
            </a:r>
            <a:r>
              <a:rPr lang="en-GB" sz="1600" dirty="0"/>
              <a:t>per VF</a:t>
            </a:r>
            <a:endParaRPr lang="en-GB" sz="1600" b="1" dirty="0"/>
          </a:p>
          <a:p>
            <a:r>
              <a:rPr lang="en-US" sz="1600" dirty="0"/>
              <a:t>Ambiguous cases requires agreement of multiple persons in the team (a decision could take days and a sign-off by a G7)</a:t>
            </a:r>
          </a:p>
          <a:p>
            <a:r>
              <a:rPr lang="en-GB" sz="1600" dirty="0"/>
              <a:t>Coders have to choose one of the </a:t>
            </a:r>
            <a:r>
              <a:rPr lang="en-GB" sz="1600" b="1" dirty="0"/>
              <a:t>50+ offence codes</a:t>
            </a:r>
          </a:p>
          <a:p>
            <a:r>
              <a:rPr lang="en-GB" sz="1600" dirty="0"/>
              <a:t>Ambiguous VFs might be:</a:t>
            </a:r>
          </a:p>
          <a:p>
            <a:pPr lvl="1"/>
            <a:r>
              <a:rPr lang="en-GB" sz="1600" b="1" dirty="0"/>
              <a:t>-</a:t>
            </a:r>
            <a:r>
              <a:rPr lang="en-GB" sz="1600" dirty="0"/>
              <a:t> if the VF features </a:t>
            </a:r>
            <a:r>
              <a:rPr lang="en-GB" sz="1600" b="1" dirty="0"/>
              <a:t>more than one crime </a:t>
            </a:r>
            <a:r>
              <a:rPr lang="en-GB" sz="1600" dirty="0"/>
              <a:t>(e.g. a burglar breaks into someone’s house, beats up the occupants, steals the car and breaks some valuable belongings). A </a:t>
            </a:r>
            <a:r>
              <a:rPr lang="en-GB" sz="1600" b="1" dirty="0"/>
              <a:t>priority order </a:t>
            </a:r>
            <a:r>
              <a:rPr lang="en-GB" sz="1600" dirty="0"/>
              <a:t>is used.</a:t>
            </a:r>
          </a:p>
          <a:p>
            <a:pPr lvl="1"/>
            <a:r>
              <a:rPr lang="en-GB" sz="1600" b="1" dirty="0"/>
              <a:t>- Duplicates: </a:t>
            </a:r>
            <a:r>
              <a:rPr lang="en-US" sz="1600" dirty="0"/>
              <a:t>using the example above, the respondent (or interviewer) could record each of those crimes as separate VFs but because they belong to the same incident, </a:t>
            </a:r>
            <a:r>
              <a:rPr lang="en-US" sz="1600" b="1" dirty="0"/>
              <a:t>one VF should have been completed and one offence code should be applied</a:t>
            </a:r>
          </a:p>
          <a:p>
            <a:endParaRPr lang="en-GB" sz="1600" dirty="0"/>
          </a:p>
        </p:txBody>
      </p:sp>
      <p:pic>
        <p:nvPicPr>
          <p:cNvPr id="4" name="Content Placeholder 9">
            <a:extLst>
              <a:ext uri="{FF2B5EF4-FFF2-40B4-BE49-F238E27FC236}">
                <a16:creationId xmlns:a16="http://schemas.microsoft.com/office/drawing/2014/main" id="{474CD94C-270C-4FA9-9CF1-4C4455CD611A}"/>
              </a:ext>
            </a:extLst>
          </p:cNvPr>
          <p:cNvPicPr>
            <a:picLocks noChangeAspect="1"/>
          </p:cNvPicPr>
          <p:nvPr/>
        </p:nvPicPr>
        <p:blipFill>
          <a:blip r:embed="rId3"/>
          <a:stretch>
            <a:fillRect/>
          </a:stretch>
        </p:blipFill>
        <p:spPr bwMode="auto">
          <a:xfrm>
            <a:off x="1763688" y="6023738"/>
            <a:ext cx="6104858" cy="691527"/>
          </a:xfrm>
          <a:prstGeom prst="rect">
            <a:avLst/>
          </a:prstGeom>
          <a:noFill/>
          <a:ln w="9525">
            <a:noFill/>
            <a:miter lim="800000"/>
            <a:headEnd/>
            <a:tailEnd/>
          </a:ln>
        </p:spPr>
      </p:pic>
    </p:spTree>
    <p:extLst>
      <p:ext uri="{BB962C8B-B14F-4D97-AF65-F5344CB8AC3E}">
        <p14:creationId xmlns:p14="http://schemas.microsoft.com/office/powerpoint/2010/main" val="2366906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89DCC47-169F-49A1-9E97-8F11F9F65942}"/>
              </a:ext>
            </a:extLst>
          </p:cNvPr>
          <p:cNvPicPr/>
          <p:nvPr/>
        </p:nvPicPr>
        <p:blipFill rotWithShape="1">
          <a:blip r:embed="rId3">
            <a:extLst>
              <a:ext uri="{28A0092B-C50C-407E-A947-70E740481C1C}">
                <a14:useLocalDpi xmlns:a14="http://schemas.microsoft.com/office/drawing/2010/main" val="0"/>
              </a:ext>
            </a:extLst>
          </a:blip>
          <a:srcRect t="53663"/>
          <a:stretch/>
        </p:blipFill>
        <p:spPr bwMode="auto">
          <a:xfrm>
            <a:off x="3055317" y="3487207"/>
            <a:ext cx="5472608" cy="3083462"/>
          </a:xfrm>
          <a:prstGeom prst="rect">
            <a:avLst/>
          </a:prstGeom>
          <a:noFill/>
          <a:ln>
            <a:noFill/>
          </a:ln>
        </p:spPr>
      </p:pic>
      <p:sp>
        <p:nvSpPr>
          <p:cNvPr id="7170" name="Rectangle 2"/>
          <p:cNvSpPr>
            <a:spLocks noGrp="1" noChangeArrowheads="1"/>
          </p:cNvSpPr>
          <p:nvPr>
            <p:ph type="title"/>
          </p:nvPr>
        </p:nvSpPr>
        <p:spPr/>
        <p:txBody>
          <a:bodyPr/>
          <a:lstStyle/>
          <a:p>
            <a:r>
              <a:rPr lang="en-US" dirty="0"/>
              <a:t>Example of current coding process</a:t>
            </a:r>
          </a:p>
        </p:txBody>
      </p:sp>
      <p:sp>
        <p:nvSpPr>
          <p:cNvPr id="7171" name="Rectangle 3"/>
          <p:cNvSpPr>
            <a:spLocks noGrp="1" noChangeArrowheads="1"/>
          </p:cNvSpPr>
          <p:nvPr>
            <p:ph type="body" idx="1"/>
          </p:nvPr>
        </p:nvSpPr>
        <p:spPr>
          <a:xfrm>
            <a:off x="6588224" y="1488629"/>
            <a:ext cx="2086000" cy="1125488"/>
          </a:xfrm>
        </p:spPr>
        <p:txBody>
          <a:bodyPr/>
          <a:lstStyle/>
          <a:p>
            <a:pPr marL="0" indent="0">
              <a:buNone/>
            </a:pPr>
            <a:r>
              <a:rPr lang="en-GB" sz="1600" dirty="0"/>
              <a:t>Coders read through the </a:t>
            </a:r>
            <a:r>
              <a:rPr lang="en-GB" sz="1600" b="1" u="sng" dirty="0"/>
              <a:t>free text </a:t>
            </a:r>
            <a:r>
              <a:rPr lang="en-GB" sz="1600" dirty="0"/>
              <a:t>and the </a:t>
            </a:r>
            <a:r>
              <a:rPr lang="en-GB" sz="1600" b="1" u="sng" dirty="0"/>
              <a:t>closed</a:t>
            </a:r>
            <a:r>
              <a:rPr lang="en-GB" sz="1600" u="sng" dirty="0"/>
              <a:t> </a:t>
            </a:r>
            <a:r>
              <a:rPr lang="en-GB" sz="1600" b="1" u="sng" dirty="0"/>
              <a:t>responses</a:t>
            </a:r>
            <a:r>
              <a:rPr lang="en-GB" sz="1600" b="1" dirty="0"/>
              <a:t>. </a:t>
            </a:r>
          </a:p>
        </p:txBody>
      </p:sp>
      <p:pic>
        <p:nvPicPr>
          <p:cNvPr id="7" name="Picture 6">
            <a:extLst>
              <a:ext uri="{FF2B5EF4-FFF2-40B4-BE49-F238E27FC236}">
                <a16:creationId xmlns:a16="http://schemas.microsoft.com/office/drawing/2014/main" id="{056A275D-45A5-4B09-899A-38903E9AFD1F}"/>
              </a:ext>
            </a:extLst>
          </p:cNvPr>
          <p:cNvPicPr>
            <a:picLocks noChangeAspect="1"/>
          </p:cNvPicPr>
          <p:nvPr/>
        </p:nvPicPr>
        <p:blipFill>
          <a:blip r:embed="rId4"/>
          <a:stretch>
            <a:fillRect/>
          </a:stretch>
        </p:blipFill>
        <p:spPr>
          <a:xfrm>
            <a:off x="770911" y="2037914"/>
            <a:ext cx="5328983" cy="816409"/>
          </a:xfrm>
          <a:prstGeom prst="rect">
            <a:avLst/>
          </a:prstGeom>
        </p:spPr>
      </p:pic>
      <p:pic>
        <p:nvPicPr>
          <p:cNvPr id="9" name="Picture 8" descr="Image result for vector crime">
            <a:extLst>
              <a:ext uri="{FF2B5EF4-FFF2-40B4-BE49-F238E27FC236}">
                <a16:creationId xmlns:a16="http://schemas.microsoft.com/office/drawing/2014/main" id="{8BD5CCFA-5B0A-4556-8A5A-D683ACCA88A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6651" t="68115" b="7116"/>
          <a:stretch/>
        </p:blipFill>
        <p:spPr bwMode="auto">
          <a:xfrm>
            <a:off x="1835696" y="3084023"/>
            <a:ext cx="2105728" cy="145195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B7B2F7A-7719-4EDE-B383-2DFE3CA5FBAC}"/>
              </a:ext>
            </a:extLst>
          </p:cNvPr>
          <p:cNvSpPr txBox="1"/>
          <p:nvPr/>
        </p:nvSpPr>
        <p:spPr>
          <a:xfrm>
            <a:off x="770911" y="2820469"/>
            <a:ext cx="2387747" cy="261610"/>
          </a:xfrm>
          <a:prstGeom prst="rect">
            <a:avLst/>
          </a:prstGeom>
          <a:noFill/>
        </p:spPr>
        <p:txBody>
          <a:bodyPr wrap="square" rtlCol="0">
            <a:spAutoFit/>
          </a:bodyPr>
          <a:lstStyle/>
          <a:p>
            <a:r>
              <a:rPr lang="en-GB" sz="1100" i="1" dirty="0">
                <a:latin typeface="Arial" panose="020B0604020202020204" pitchFamily="34" charset="0"/>
                <a:cs typeface="Arial" panose="020B0604020202020204" pitchFamily="34" charset="0"/>
              </a:rPr>
              <a:t>Please note, this is </a:t>
            </a:r>
            <a:r>
              <a:rPr lang="en-GB" sz="1100" b="1" i="1" dirty="0">
                <a:latin typeface="Arial" panose="020B0604020202020204" pitchFamily="34" charset="0"/>
                <a:cs typeface="Arial" panose="020B0604020202020204" pitchFamily="34" charset="0"/>
              </a:rPr>
              <a:t>not</a:t>
            </a:r>
            <a:r>
              <a:rPr lang="en-GB" sz="1100" i="1" dirty="0">
                <a:latin typeface="Arial" panose="020B0604020202020204" pitchFamily="34" charset="0"/>
                <a:cs typeface="Arial" panose="020B0604020202020204" pitchFamily="34" charset="0"/>
              </a:rPr>
              <a:t> a real VF.</a:t>
            </a:r>
          </a:p>
        </p:txBody>
      </p:sp>
      <p:pic>
        <p:nvPicPr>
          <p:cNvPr id="11" name="Picture 10">
            <a:extLst>
              <a:ext uri="{FF2B5EF4-FFF2-40B4-BE49-F238E27FC236}">
                <a16:creationId xmlns:a16="http://schemas.microsoft.com/office/drawing/2014/main" id="{AF256CD7-69B5-422D-A1DB-FF5D782CBA2F}"/>
              </a:ext>
            </a:extLst>
          </p:cNvPr>
          <p:cNvPicPr>
            <a:picLocks noChangeAspect="1"/>
          </p:cNvPicPr>
          <p:nvPr/>
        </p:nvPicPr>
        <p:blipFill>
          <a:blip r:embed="rId6"/>
          <a:stretch>
            <a:fillRect/>
          </a:stretch>
        </p:blipFill>
        <p:spPr>
          <a:xfrm>
            <a:off x="770911" y="1232971"/>
            <a:ext cx="5403992" cy="823686"/>
          </a:xfrm>
          <a:prstGeom prst="rect">
            <a:avLst/>
          </a:prstGeom>
        </p:spPr>
      </p:pic>
      <p:sp>
        <p:nvSpPr>
          <p:cNvPr id="2" name="Rectangle 1">
            <a:extLst>
              <a:ext uri="{FF2B5EF4-FFF2-40B4-BE49-F238E27FC236}">
                <a16:creationId xmlns:a16="http://schemas.microsoft.com/office/drawing/2014/main" id="{61E73C7F-3F6B-49D5-B507-7963616D0804}"/>
              </a:ext>
            </a:extLst>
          </p:cNvPr>
          <p:cNvSpPr/>
          <p:nvPr/>
        </p:nvSpPr>
        <p:spPr>
          <a:xfrm>
            <a:off x="395536" y="4673721"/>
            <a:ext cx="2763122" cy="1077218"/>
          </a:xfrm>
          <a:prstGeom prst="rect">
            <a:avLst/>
          </a:prstGeom>
        </p:spPr>
        <p:txBody>
          <a:bodyPr wrap="square">
            <a:spAutoFit/>
          </a:bodyPr>
          <a:lstStyle/>
          <a:p>
            <a:r>
              <a:rPr lang="en-GB" sz="1600" dirty="0">
                <a:latin typeface="+mn-lt"/>
              </a:rPr>
              <a:t>They have to follow written guidance and </a:t>
            </a:r>
            <a:r>
              <a:rPr lang="en-GB" sz="1600" b="1" dirty="0">
                <a:latin typeface="+mn-lt"/>
              </a:rPr>
              <a:t>flow charts (8 in total) </a:t>
            </a:r>
            <a:r>
              <a:rPr lang="en-GB" sz="1600" dirty="0">
                <a:latin typeface="+mn-lt"/>
              </a:rPr>
              <a:t>to reach an </a:t>
            </a:r>
            <a:r>
              <a:rPr lang="en-GB" sz="1600" u="sng" dirty="0">
                <a:latin typeface="+mn-lt"/>
              </a:rPr>
              <a:t>Offence code</a:t>
            </a:r>
            <a:endParaRPr lang="en-US" sz="1600" u="sng" dirty="0">
              <a:latin typeface="+mn-lt"/>
            </a:endParaRPr>
          </a:p>
        </p:txBody>
      </p:sp>
      <p:cxnSp>
        <p:nvCxnSpPr>
          <p:cNvPr id="4" name="Straight Arrow Connector 3">
            <a:extLst>
              <a:ext uri="{FF2B5EF4-FFF2-40B4-BE49-F238E27FC236}">
                <a16:creationId xmlns:a16="http://schemas.microsoft.com/office/drawing/2014/main" id="{2A8D2C90-AD4F-44EE-813D-EA67D7C4E9A1}"/>
              </a:ext>
            </a:extLst>
          </p:cNvPr>
          <p:cNvCxnSpPr>
            <a:cxnSpLocks/>
          </p:cNvCxnSpPr>
          <p:nvPr/>
        </p:nvCxnSpPr>
        <p:spPr bwMode="auto">
          <a:xfrm flipH="1" flipV="1">
            <a:off x="5940152" y="1605734"/>
            <a:ext cx="648072" cy="20997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Connector: Elbow 15">
            <a:extLst>
              <a:ext uri="{FF2B5EF4-FFF2-40B4-BE49-F238E27FC236}">
                <a16:creationId xmlns:a16="http://schemas.microsoft.com/office/drawing/2014/main" id="{B46C8CA1-3EA5-4FD6-8133-5BA7073B1F6E}"/>
              </a:ext>
            </a:extLst>
          </p:cNvPr>
          <p:cNvCxnSpPr/>
          <p:nvPr/>
        </p:nvCxnSpPr>
        <p:spPr bwMode="auto">
          <a:xfrm rot="10800000" flipV="1">
            <a:off x="6286440" y="2313499"/>
            <a:ext cx="1187016" cy="265237"/>
          </a:xfrm>
          <a:prstGeom prst="bentConnector3">
            <a:avLst>
              <a:gd name="adj1" fmla="val -72"/>
            </a:avLst>
          </a:prstGeom>
          <a:solidFill>
            <a:schemeClr val="accent1"/>
          </a:solidFill>
          <a:ln w="9525" cap="flat" cmpd="sng" algn="ctr">
            <a:solidFill>
              <a:schemeClr val="tx1"/>
            </a:solidFill>
            <a:prstDash val="solid"/>
            <a:round/>
            <a:headEnd type="none" w="med" len="med"/>
            <a:tailEnd type="triangle"/>
          </a:ln>
          <a:effectLst/>
        </p:spPr>
      </p:cxnSp>
      <p:cxnSp>
        <p:nvCxnSpPr>
          <p:cNvPr id="21" name="Straight Connector 20">
            <a:extLst>
              <a:ext uri="{FF2B5EF4-FFF2-40B4-BE49-F238E27FC236}">
                <a16:creationId xmlns:a16="http://schemas.microsoft.com/office/drawing/2014/main" id="{B109809C-F6B8-4BF4-B070-2E17D97E12BE}"/>
              </a:ext>
            </a:extLst>
          </p:cNvPr>
          <p:cNvCxnSpPr/>
          <p:nvPr/>
        </p:nvCxnSpPr>
        <p:spPr bwMode="auto">
          <a:xfrm>
            <a:off x="4211960" y="6381328"/>
            <a:ext cx="43204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Arrow Connector 22">
            <a:extLst>
              <a:ext uri="{FF2B5EF4-FFF2-40B4-BE49-F238E27FC236}">
                <a16:creationId xmlns:a16="http://schemas.microsoft.com/office/drawing/2014/main" id="{68DCEC4F-8FA8-43C6-B1FF-F0F886CBE59F}"/>
              </a:ext>
            </a:extLst>
          </p:cNvPr>
          <p:cNvCxnSpPr>
            <a:cxnSpLocks/>
          </p:cNvCxnSpPr>
          <p:nvPr/>
        </p:nvCxnSpPr>
        <p:spPr bwMode="auto">
          <a:xfrm>
            <a:off x="1763688" y="5661248"/>
            <a:ext cx="2376264" cy="64807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Contents</a:t>
            </a:r>
          </a:p>
        </p:txBody>
      </p:sp>
      <p:sp>
        <p:nvSpPr>
          <p:cNvPr id="5123" name="Rectangle 3"/>
          <p:cNvSpPr>
            <a:spLocks noGrp="1" noChangeArrowheads="1"/>
          </p:cNvSpPr>
          <p:nvPr>
            <p:ph type="body" idx="1"/>
          </p:nvPr>
        </p:nvSpPr>
        <p:spPr/>
        <p:txBody>
          <a:bodyPr/>
          <a:lstStyle/>
          <a:p>
            <a:r>
              <a:rPr lang="en-US" sz="2500" dirty="0"/>
              <a:t>What is the CSEW?</a:t>
            </a:r>
          </a:p>
          <a:p>
            <a:pPr marL="0" indent="0">
              <a:buNone/>
            </a:pPr>
            <a:endParaRPr lang="en-US" sz="1500" dirty="0"/>
          </a:p>
          <a:p>
            <a:r>
              <a:rPr lang="en-US" sz="2500" dirty="0"/>
              <a:t>The current offence coding process</a:t>
            </a:r>
          </a:p>
          <a:p>
            <a:pPr marL="0" indent="0">
              <a:buNone/>
            </a:pPr>
            <a:endParaRPr lang="en-US" sz="1500" dirty="0"/>
          </a:p>
          <a:p>
            <a:r>
              <a:rPr lang="en-US" sz="2500" b="1" dirty="0">
                <a:solidFill>
                  <a:srgbClr val="99CC00"/>
                </a:solidFill>
              </a:rPr>
              <a:t>The purpose of the case study </a:t>
            </a:r>
          </a:p>
          <a:p>
            <a:pPr marL="0" indent="0">
              <a:buNone/>
            </a:pPr>
            <a:endParaRPr lang="en-US" sz="1500" dirty="0"/>
          </a:p>
          <a:p>
            <a:r>
              <a:rPr lang="en-GB" sz="2400" dirty="0" err="1"/>
              <a:t>OffenceCoder</a:t>
            </a:r>
            <a:r>
              <a:rPr lang="en-GB" sz="2400" dirty="0"/>
              <a:t> model</a:t>
            </a:r>
          </a:p>
          <a:p>
            <a:pPr marL="0" indent="0">
              <a:buNone/>
            </a:pPr>
            <a:endParaRPr lang="en-US" sz="1500" dirty="0"/>
          </a:p>
          <a:p>
            <a:r>
              <a:rPr lang="en-US" sz="2500" dirty="0"/>
              <a:t>Results</a:t>
            </a:r>
          </a:p>
        </p:txBody>
      </p:sp>
      <p:pic>
        <p:nvPicPr>
          <p:cNvPr id="6" name="Content Placeholder 9">
            <a:extLst>
              <a:ext uri="{FF2B5EF4-FFF2-40B4-BE49-F238E27FC236}">
                <a16:creationId xmlns:a16="http://schemas.microsoft.com/office/drawing/2014/main" id="{1211CBD5-FA1C-4107-8A57-AFF9FBDCFFC3}"/>
              </a:ext>
            </a:extLst>
          </p:cNvPr>
          <p:cNvPicPr>
            <a:picLocks noChangeAspect="1"/>
          </p:cNvPicPr>
          <p:nvPr/>
        </p:nvPicPr>
        <p:blipFill>
          <a:blip r:embed="rId3"/>
          <a:stretch>
            <a:fillRect/>
          </a:stretch>
        </p:blipFill>
        <p:spPr bwMode="auto">
          <a:xfrm>
            <a:off x="1763688" y="6023738"/>
            <a:ext cx="6104858" cy="691527"/>
          </a:xfrm>
          <a:prstGeom prst="rect">
            <a:avLst/>
          </a:prstGeom>
          <a:noFill/>
          <a:ln w="9525">
            <a:noFill/>
            <a:miter lim="800000"/>
            <a:headEnd/>
            <a:tailEnd/>
          </a:ln>
        </p:spPr>
      </p:pic>
    </p:spTree>
    <p:extLst>
      <p:ext uri="{BB962C8B-B14F-4D97-AF65-F5344CB8AC3E}">
        <p14:creationId xmlns:p14="http://schemas.microsoft.com/office/powerpoint/2010/main" val="398193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The purpose of the case study </a:t>
            </a:r>
          </a:p>
        </p:txBody>
      </p:sp>
      <p:sp>
        <p:nvSpPr>
          <p:cNvPr id="8195" name="Rectangle 3"/>
          <p:cNvSpPr>
            <a:spLocks noGrp="1" noChangeArrowheads="1"/>
          </p:cNvSpPr>
          <p:nvPr>
            <p:ph type="body" idx="1"/>
          </p:nvPr>
        </p:nvSpPr>
        <p:spPr/>
        <p:txBody>
          <a:bodyPr/>
          <a:lstStyle/>
          <a:p>
            <a:pPr marL="0" indent="0" algn="just">
              <a:buNone/>
            </a:pPr>
            <a:r>
              <a:rPr lang="en-US" sz="1600" dirty="0"/>
              <a:t>The purpose of the case study is to assess the feasibility of doing this automatically, using Natural Language Processing (NLP) and classification techniques.</a:t>
            </a:r>
          </a:p>
          <a:p>
            <a:pPr marL="0" indent="0" algn="just">
              <a:buNone/>
            </a:pPr>
            <a:endParaRPr lang="en-US" sz="1500" dirty="0"/>
          </a:p>
          <a:p>
            <a:pPr marL="0" indent="0" algn="just">
              <a:buNone/>
            </a:pPr>
            <a:r>
              <a:rPr lang="en-GB" sz="1500" b="1" dirty="0">
                <a:latin typeface="Arial" panose="020B0604020202020204" pitchFamily="34" charset="0"/>
                <a:cs typeface="Arial" panose="020B0604020202020204" pitchFamily="34" charset="0"/>
              </a:rPr>
              <a:t>		Machine learning: </a:t>
            </a:r>
            <a:r>
              <a:rPr lang="en-US" sz="1500" dirty="0">
                <a:latin typeface="Arial" panose="020B0604020202020204" pitchFamily="34" charset="0"/>
                <a:cs typeface="Arial" panose="020B0604020202020204" pitchFamily="34" charset="0"/>
              </a:rPr>
              <a:t>explores the study and construction of 			algorithms that can learn from and make predictions on data. </a:t>
            </a:r>
          </a:p>
          <a:p>
            <a:pPr marL="0" indent="0" algn="just">
              <a:buNone/>
            </a:pPr>
            <a:r>
              <a:rPr lang="en-US" sz="1500" dirty="0">
                <a:latin typeface="Arial" panose="020B0604020202020204" pitchFamily="34" charset="0"/>
                <a:cs typeface="Arial" panose="020B0604020202020204" pitchFamily="34" charset="0"/>
              </a:rPr>
              <a:t>		</a:t>
            </a:r>
            <a:r>
              <a:rPr lang="en-US" sz="1500" b="1" dirty="0">
                <a:latin typeface="Arial" panose="020B0604020202020204" pitchFamily="34" charset="0"/>
                <a:cs typeface="Arial" panose="020B0604020202020204" pitchFamily="34" charset="0"/>
              </a:rPr>
              <a:t>We use 10 years of historic manually classified VFs to build a 		model that can predict the correct offence code for new unseen 		VFs.</a:t>
            </a:r>
            <a:endParaRPr lang="en-GB" sz="1500" b="1" dirty="0">
              <a:latin typeface="Arial" panose="020B0604020202020204" pitchFamily="34" charset="0"/>
              <a:cs typeface="Arial" panose="020B0604020202020204" pitchFamily="34" charset="0"/>
            </a:endParaRPr>
          </a:p>
          <a:p>
            <a:pPr algn="just"/>
            <a:endParaRPr lang="en-GB" sz="1500" dirty="0">
              <a:latin typeface="Arial" panose="020B0604020202020204" pitchFamily="34" charset="0"/>
              <a:cs typeface="Arial" panose="020B0604020202020204" pitchFamily="34" charset="0"/>
            </a:endParaRPr>
          </a:p>
          <a:p>
            <a:pPr marL="0" indent="0" algn="just">
              <a:buNone/>
            </a:pPr>
            <a:r>
              <a:rPr lang="en-GB" sz="1500" b="1" dirty="0">
                <a:latin typeface="Arial" panose="020B0604020202020204" pitchFamily="34" charset="0"/>
                <a:cs typeface="Arial" panose="020B0604020202020204" pitchFamily="34" charset="0"/>
              </a:rPr>
              <a:t>		NLP: </a:t>
            </a:r>
            <a:r>
              <a:rPr lang="en-US" sz="1500" dirty="0">
                <a:latin typeface="Arial" panose="020B0604020202020204" pitchFamily="34" charset="0"/>
                <a:cs typeface="Arial" panose="020B0604020202020204" pitchFamily="34" charset="0"/>
              </a:rPr>
              <a:t>is a field of computer science that deals with applying 			linguistic and statistical algorithms to text in order to extract 			meaning to make their information accessible to computer 			applications. </a:t>
            </a:r>
            <a:r>
              <a:rPr lang="en-US" sz="1500" b="1" dirty="0">
                <a:latin typeface="Arial" panose="020B0604020202020204" pitchFamily="34" charset="0"/>
                <a:cs typeface="Arial" panose="020B0604020202020204" pitchFamily="34" charset="0"/>
              </a:rPr>
              <a:t>We use NLP to convert text in new numeric 			features that can be used by the model to learn more 			information about the incident.</a:t>
            </a:r>
          </a:p>
          <a:p>
            <a:pPr marL="0" indent="0">
              <a:buNone/>
            </a:pPr>
            <a:endParaRPr lang="en-US" dirty="0"/>
          </a:p>
          <a:p>
            <a:endParaRPr lang="en-US" dirty="0"/>
          </a:p>
        </p:txBody>
      </p:sp>
      <p:pic>
        <p:nvPicPr>
          <p:cNvPr id="6" name="Picture 5">
            <a:extLst>
              <a:ext uri="{FF2B5EF4-FFF2-40B4-BE49-F238E27FC236}">
                <a16:creationId xmlns:a16="http://schemas.microsoft.com/office/drawing/2014/main" id="{06B7D9BB-E1D0-48E7-A64D-09E1F45F1762}"/>
              </a:ext>
            </a:extLst>
          </p:cNvPr>
          <p:cNvPicPr>
            <a:picLocks noChangeAspect="1"/>
          </p:cNvPicPr>
          <p:nvPr/>
        </p:nvPicPr>
        <p:blipFill>
          <a:blip r:embed="rId3"/>
          <a:stretch>
            <a:fillRect/>
          </a:stretch>
        </p:blipFill>
        <p:spPr>
          <a:xfrm>
            <a:off x="1187624" y="2407462"/>
            <a:ext cx="1152128" cy="1093546"/>
          </a:xfrm>
          <a:prstGeom prst="rect">
            <a:avLst/>
          </a:prstGeom>
        </p:spPr>
      </p:pic>
      <p:pic>
        <p:nvPicPr>
          <p:cNvPr id="9" name="Picture 8">
            <a:extLst>
              <a:ext uri="{FF2B5EF4-FFF2-40B4-BE49-F238E27FC236}">
                <a16:creationId xmlns:a16="http://schemas.microsoft.com/office/drawing/2014/main" id="{79643DBC-B3A0-42D7-82C7-A8EBB5556893}"/>
              </a:ext>
            </a:extLst>
          </p:cNvPr>
          <p:cNvPicPr>
            <a:picLocks noChangeAspect="1"/>
          </p:cNvPicPr>
          <p:nvPr/>
        </p:nvPicPr>
        <p:blipFill>
          <a:blip r:embed="rId4"/>
          <a:stretch>
            <a:fillRect/>
          </a:stretch>
        </p:blipFill>
        <p:spPr>
          <a:xfrm>
            <a:off x="715133" y="3933056"/>
            <a:ext cx="1984659" cy="1152128"/>
          </a:xfrm>
          <a:prstGeom prst="rect">
            <a:avLst/>
          </a:prstGeom>
        </p:spPr>
      </p:pic>
      <p:pic>
        <p:nvPicPr>
          <p:cNvPr id="7" name="Content Placeholder 9">
            <a:extLst>
              <a:ext uri="{FF2B5EF4-FFF2-40B4-BE49-F238E27FC236}">
                <a16:creationId xmlns:a16="http://schemas.microsoft.com/office/drawing/2014/main" id="{EB38A970-874D-48D6-BE00-75D23A6C3EE7}"/>
              </a:ext>
            </a:extLst>
          </p:cNvPr>
          <p:cNvPicPr>
            <a:picLocks noChangeAspect="1"/>
          </p:cNvPicPr>
          <p:nvPr/>
        </p:nvPicPr>
        <p:blipFill>
          <a:blip r:embed="rId5"/>
          <a:stretch>
            <a:fillRect/>
          </a:stretch>
        </p:blipFill>
        <p:spPr bwMode="auto">
          <a:xfrm>
            <a:off x="1763688" y="6023738"/>
            <a:ext cx="6104858" cy="691527"/>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1520232">
  <a:themeElements>
    <a:clrScheme name="~152023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520232">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pitchFamily="34"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pitchFamily="34" charset="0"/>
            <a:ea typeface="ＭＳ Ｐゴシック" pitchFamily="34" charset="-128"/>
          </a:defRPr>
        </a:defPPr>
      </a:lstStyle>
    </a:lnDef>
  </a:objectDefaults>
  <a:extraClrSchemeLst>
    <a:extraClrScheme>
      <a:clrScheme name="~152023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52023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52023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52023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52023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52023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520232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52023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52023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52023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52023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52023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GSS Slide Template - White.potx" id="{5A2B3092-81CF-491B-804F-8E083C9CCFCB}" vid="{9B2C0FE4-8B89-42D4-8974-20232BE024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8370</TotalTime>
  <Words>3453</Words>
  <Application>Microsoft Office PowerPoint</Application>
  <PresentationFormat>On-screen Show (4:3)</PresentationFormat>
  <Paragraphs>318</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ＭＳ Ｐゴシック</vt:lpstr>
      <vt:lpstr>Arial</vt:lpstr>
      <vt:lpstr>Calibri</vt:lpstr>
      <vt:lpstr>~1520232</vt:lpstr>
      <vt:lpstr>PowerPoint Presentation</vt:lpstr>
      <vt:lpstr>Contents</vt:lpstr>
      <vt:lpstr>Contents</vt:lpstr>
      <vt:lpstr>What is the Crime Survey for England and Wales (CSEW)? </vt:lpstr>
      <vt:lpstr>Contents</vt:lpstr>
      <vt:lpstr>Current process</vt:lpstr>
      <vt:lpstr>Example of current coding process</vt:lpstr>
      <vt:lpstr>Contents</vt:lpstr>
      <vt:lpstr>The purpose of the case study </vt:lpstr>
      <vt:lpstr>Contents</vt:lpstr>
      <vt:lpstr>OffenceCoder model</vt:lpstr>
      <vt:lpstr>The cleaner pipeline</vt:lpstr>
      <vt:lpstr>Example cleaner pipeline</vt:lpstr>
      <vt:lpstr>The model pipeline</vt:lpstr>
      <vt:lpstr>The model pipeline</vt:lpstr>
      <vt:lpstr>The Thresholding System</vt:lpstr>
      <vt:lpstr>Contents</vt:lpstr>
      <vt:lpstr>Results</vt:lpstr>
      <vt:lpstr>Thank you!</vt:lpstr>
    </vt:vector>
  </TitlesOfParts>
  <Company>Office for National Statistics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Wendy Cottis</dc:creator>
  <cp:lastModifiedBy>Greaney, Shannan</cp:lastModifiedBy>
  <cp:revision>109</cp:revision>
  <dcterms:created xsi:type="dcterms:W3CDTF">2008-04-08T07:59:13Z</dcterms:created>
  <dcterms:modified xsi:type="dcterms:W3CDTF">2018-07-16T11:46:56Z</dcterms:modified>
</cp:coreProperties>
</file>