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2.xml" ContentType="application/vnd.openxmlformats-officedocument.them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.xml" ContentType="application/vnd.openxmlformats-officedocument.presentationml.notesSlide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tags/tag30.xml" ContentType="application/vnd.openxmlformats-officedocument.presentationml.tags+xml"/>
  <Override PartName="/ppt/notesSlides/notesSlide3.xml" ContentType="application/vnd.openxmlformats-officedocument.presentationml.notesSlide+xml"/>
  <Override PartName="/ppt/tags/tag31.xml" ContentType="application/vnd.openxmlformats-officedocument.presentationml.tags+xml"/>
  <Override PartName="/ppt/notesSlides/notesSlide4.xml" ContentType="application/vnd.openxmlformats-officedocument.presentationml.notesSlide+xml"/>
  <Override PartName="/ppt/tags/tag32.xml" ContentType="application/vnd.openxmlformats-officedocument.presentationml.tags+xml"/>
  <Override PartName="/ppt/notesSlides/notesSlide5.xml" ContentType="application/vnd.openxmlformats-officedocument.presentationml.notesSlide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8.xml" ContentType="application/vnd.openxmlformats-officedocument.presentationml.notesSlide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tags/tag38.xml" ContentType="application/vnd.openxmlformats-officedocument.presentationml.tags+xml"/>
  <Override PartName="/ppt/notesSlides/notesSlide10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1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2.xml" ContentType="application/vnd.openxmlformats-officedocument.presentationml.notesSlide+xml"/>
  <Override PartName="/ppt/tags/tag43.xml" ContentType="application/vnd.openxmlformats-officedocument.presentationml.tags+xml"/>
  <Override PartName="/ppt/notesSlides/notesSlide13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4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5.xml" ContentType="application/vnd.openxmlformats-officedocument.presentationml.notesSlide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0058400" cy="7772400"/>
  <p:notesSz cx="6858000" cy="9144000"/>
  <p:embeddedFontLst>
    <p:embeddedFont>
      <p:font typeface="等线" panose="02010600030101010101" pitchFamily="2" charset="-122"/>
      <p:regular r:id="rId19"/>
      <p:bold r:id="rId20"/>
    </p:embeddedFont>
    <p:embeddedFont>
      <p:font typeface="VWAG TheSans" panose="020B0502050302020203" pitchFamily="34" charset="0"/>
      <p:regular r:id="rId21"/>
      <p:bold r:id="rId22"/>
      <p:italic r:id="rId23"/>
    </p:embeddedFont>
    <p:embeddedFont>
      <p:font typeface="等线 Light" panose="02010600030101010101" pitchFamily="2" charset="-122"/>
      <p:regular r:id="rId24"/>
    </p:embeddedFont>
  </p:embeddedFontLst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3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fld id="{7C92CB86-4114-40B5-9DC0-C593CD0C24F4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fld id="{D9EACEC8-02E4-44BC-8BB1-631AF54A19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74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WAG TheSans" panose="020B0502050302020203" pitchFamily="34" charset="0"/>
        <a:ea typeface="+mn-ea"/>
        <a:cs typeface="+mn-cs"/>
        <a:sym typeface="VWAG TheSans" panose="020B0502050302020203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WAG TheSans" panose="020B0502050302020203" pitchFamily="34" charset="0"/>
        <a:ea typeface="+mn-ea"/>
        <a:cs typeface="+mn-cs"/>
        <a:sym typeface="VWAG TheSans" panose="020B0502050302020203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WAG TheSans" panose="020B0502050302020203" pitchFamily="34" charset="0"/>
        <a:ea typeface="+mn-ea"/>
        <a:cs typeface="+mn-cs"/>
        <a:sym typeface="VWAG TheSans" panose="020B0502050302020203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WAG TheSans" panose="020B0502050302020203" pitchFamily="34" charset="0"/>
        <a:ea typeface="+mn-ea"/>
        <a:cs typeface="+mn-cs"/>
        <a:sym typeface="VWAG TheSans" panose="020B0502050302020203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WAG TheSans" panose="020B0502050302020203" pitchFamily="34" charset="0"/>
        <a:ea typeface="+mn-ea"/>
        <a:cs typeface="+mn-cs"/>
        <a:sym typeface="VWAG TheSans" panose="020B0502050302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CEC8-02E4-44BC-8BB1-631AF54A19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42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CEC8-02E4-44BC-8BB1-631AF54A19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48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CEC8-02E4-44BC-8BB1-631AF54A19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03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CEC8-02E4-44BC-8BB1-631AF54A19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99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CEC8-02E4-44BC-8BB1-631AF54A19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30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CEC8-02E4-44BC-8BB1-631AF54A19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51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CEC8-02E4-44BC-8BB1-631AF54A19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14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CEC8-02E4-44BC-8BB1-631AF54A19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48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CEC8-02E4-44BC-8BB1-631AF54A19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00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CEC8-02E4-44BC-8BB1-631AF54A19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8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CEC8-02E4-44BC-8BB1-631AF54A19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19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CEC8-02E4-44BC-8BB1-631AF54A19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38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CEC8-02E4-44BC-8BB1-631AF54A19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86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CEC8-02E4-44BC-8BB1-631AF54A19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5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CEC8-02E4-44BC-8BB1-631AF54A19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01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CEC8-02E4-44BC-8BB1-631AF54A19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6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3425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4950" b="0" i="0" baseline="0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272012"/>
            <a:ext cx="7543800" cy="2705947"/>
          </a:xfrm>
        </p:spPr>
        <p:txBody>
          <a:bodyPr anchor="b"/>
          <a:lstStyle>
            <a:lvl1pPr algn="ctr">
              <a:defRPr sz="4950"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fld id="{38EFAC1B-4F21-4DAE-AFA1-8D921E52DDC5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fld id="{5AA1A407-D5C0-4A49-AFBA-A5BECD733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0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302943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3630" b="0" i="0" baseline="0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  <a:lvl2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2pPr>
            <a:lvl3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3pPr>
            <a:lvl4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4pPr>
            <a:lvl5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fld id="{38EFAC1B-4F21-4DAE-AFA1-8D921E52DDC5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fld id="{5AA1A407-D5C0-4A49-AFBA-A5BECD733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9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376219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0" rtlCol="0" anchor="ctr"/>
          <a:lstStyle/>
          <a:p>
            <a:pPr marL="0" lvl="0" indent="0" algn="ctr" eaLnBrk="1"/>
            <a:endParaRPr lang="en-US" sz="3630" b="0" i="0" baseline="0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  <a:lvl2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2pPr>
            <a:lvl3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3pPr>
            <a:lvl4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4pPr>
            <a:lvl5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fld id="{38EFAC1B-4F21-4DAE-AFA1-8D921E52DDC5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fld id="{5AA1A407-D5C0-4A49-AFBA-A5BECD733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7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25354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3630" b="0" i="0" baseline="0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  <a:lvl2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2pPr>
            <a:lvl3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3pPr>
            <a:lvl4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4pPr>
            <a:lvl5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fld id="{38EFAC1B-4F21-4DAE-AFA1-8D921E52DDC5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fld id="{5AA1A407-D5C0-4A49-AFBA-A5BECD733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1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445704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3630" b="0" i="0" baseline="0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  <a:lvl2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2pPr>
            <a:lvl3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3pPr>
            <a:lvl4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4pPr>
            <a:lvl5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fld id="{38EFAC1B-4F21-4DAE-AFA1-8D921E52DDC5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fld id="{5AA1A407-D5C0-4A49-AFBA-A5BECD733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4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36513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4950" b="0" i="0" baseline="0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fld id="{38EFAC1B-4F21-4DAE-AFA1-8D921E52DDC5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fld id="{5AA1A407-D5C0-4A49-AFBA-A5BECD733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0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79881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3630" b="0" i="0" baseline="0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  <a:lvl2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2pPr>
            <a:lvl3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3pPr>
            <a:lvl4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4pPr>
            <a:lvl5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  <a:lvl2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2pPr>
            <a:lvl3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3pPr>
            <a:lvl4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4pPr>
            <a:lvl5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fld id="{38EFAC1B-4F21-4DAE-AFA1-8D921E52DDC5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fld id="{5AA1A407-D5C0-4A49-AFBA-A5BECD733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8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077621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3630" b="0" i="0" baseline="0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9"/>
            <a:ext cx="4255174" cy="933767"/>
          </a:xfrm>
        </p:spPr>
        <p:txBody>
          <a:bodyPr anchor="b"/>
          <a:lstStyle>
            <a:lvl1pPr marL="0" indent="0">
              <a:buNone/>
              <a:defRPr sz="1980" b="1"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  <a:lvl2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2pPr>
            <a:lvl3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3pPr>
            <a:lvl4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4pPr>
            <a:lvl5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9"/>
            <a:ext cx="4276130" cy="933767"/>
          </a:xfrm>
        </p:spPr>
        <p:txBody>
          <a:bodyPr anchor="b"/>
          <a:lstStyle>
            <a:lvl1pPr marL="0" indent="0">
              <a:buNone/>
              <a:defRPr sz="1980" b="1"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  <a:lvl2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2pPr>
            <a:lvl3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3pPr>
            <a:lvl4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4pPr>
            <a:lvl5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fld id="{38EFAC1B-4F21-4DAE-AFA1-8D921E52DDC5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fld id="{5AA1A407-D5C0-4A49-AFBA-A5BECD733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1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48869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3630" b="0" i="0" baseline="0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fld id="{38EFAC1B-4F21-4DAE-AFA1-8D921E52DDC5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fld id="{5AA1A407-D5C0-4A49-AFBA-A5BECD733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7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03547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fld id="{38EFAC1B-4F21-4DAE-AFA1-8D921E52DDC5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fld id="{5AA1A407-D5C0-4A49-AFBA-A5BECD733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8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0611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2640" b="0" i="0" baseline="0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6" y="518160"/>
            <a:ext cx="3244096" cy="1813560"/>
          </a:xfrm>
        </p:spPr>
        <p:txBody>
          <a:bodyPr anchor="b"/>
          <a:lstStyle>
            <a:lvl1pPr>
              <a:defRPr sz="2640"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  <a:lvl2pPr>
              <a:defRPr sz="2310">
                <a:latin typeface="VWAG TheSans" panose="020B0502050302020203" pitchFamily="34" charset="0"/>
                <a:sym typeface="VWAG TheSans" panose="020B0502050302020203" pitchFamily="34" charset="0"/>
              </a:defRPr>
            </a:lvl2pPr>
            <a:lvl3pPr>
              <a:defRPr sz="1980">
                <a:latin typeface="VWAG TheSans" panose="020B0502050302020203" pitchFamily="34" charset="0"/>
                <a:sym typeface="VWAG TheSans" panose="020B0502050302020203" pitchFamily="34" charset="0"/>
              </a:defRPr>
            </a:lvl3pPr>
            <a:lvl4pPr>
              <a:defRPr sz="1650">
                <a:latin typeface="VWAG TheSans" panose="020B0502050302020203" pitchFamily="34" charset="0"/>
                <a:sym typeface="VWAG TheSans" panose="020B0502050302020203" pitchFamily="34" charset="0"/>
              </a:defRPr>
            </a:lvl4pPr>
            <a:lvl5pPr>
              <a:defRPr sz="1650">
                <a:latin typeface="VWAG TheSans" panose="020B0502050302020203" pitchFamily="34" charset="0"/>
                <a:sym typeface="VWAG TheSans" panose="020B0502050302020203" pitchFamily="34" charset="0"/>
              </a:defRPr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6" y="2331720"/>
            <a:ext cx="3244096" cy="4319800"/>
          </a:xfrm>
        </p:spPr>
        <p:txBody>
          <a:bodyPr/>
          <a:lstStyle>
            <a:lvl1pPr marL="0" indent="0">
              <a:buNone/>
              <a:defRPr sz="1320"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fld id="{38EFAC1B-4F21-4DAE-AFA1-8D921E52DDC5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fld id="{5AA1A407-D5C0-4A49-AFBA-A5BECD733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5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882732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2640" b="0" i="0" baseline="0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6" y="518160"/>
            <a:ext cx="3244096" cy="1813560"/>
          </a:xfrm>
        </p:spPr>
        <p:txBody>
          <a:bodyPr anchor="b"/>
          <a:lstStyle>
            <a:lvl1pPr>
              <a:defRPr sz="2640"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6" y="2331720"/>
            <a:ext cx="3244096" cy="4319800"/>
          </a:xfrm>
        </p:spPr>
        <p:txBody>
          <a:bodyPr/>
          <a:lstStyle>
            <a:lvl1pPr marL="0" indent="0">
              <a:buNone/>
              <a:defRPr sz="1320"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fld id="{38EFAC1B-4F21-4DAE-AFA1-8D921E52DDC5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fld id="{5AA1A407-D5C0-4A49-AFBA-A5BECD733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2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40651901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7" imgW="360" imgH="360" progId="TCLayout.ActiveDocument.1">
                  <p:embed/>
                </p:oleObj>
              </mc:Choice>
              <mc:Fallback>
                <p:oleObj name="think-cell Slide" r:id="rId17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3630" b="0" i="0" baseline="0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fld id="{38EFAC1B-4F21-4DAE-AFA1-8D921E52DDC5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  <a:latin typeface="VWAG TheSans" panose="020B0502050302020203" pitchFamily="34" charset="0"/>
                <a:sym typeface="VWAG TheSans" panose="020B0502050302020203" pitchFamily="34" charset="0"/>
              </a:defRPr>
            </a:lvl1pPr>
          </a:lstStyle>
          <a:p>
            <a:fld id="{5AA1A407-D5C0-4A49-AFBA-A5BECD733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1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VWAG TheSans" panose="020B0502050302020203" pitchFamily="34" charset="0"/>
          <a:ea typeface="+mj-ea"/>
          <a:cs typeface="+mj-cs"/>
          <a:sym typeface="VWAG TheSans" panose="020B0502050302020203" pitchFamily="34" charset="0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VWAG TheSans" panose="020B0502050302020203" pitchFamily="34" charset="0"/>
          <a:ea typeface="+mn-ea"/>
          <a:cs typeface="+mn-cs"/>
          <a:sym typeface="VWAG TheSans" panose="020B0502050302020203" pitchFamily="34" charset="0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VWAG TheSans" panose="020B0502050302020203" pitchFamily="34" charset="0"/>
          <a:ea typeface="+mn-ea"/>
          <a:cs typeface="+mn-cs"/>
          <a:sym typeface="VWAG TheSans" panose="020B0502050302020203" pitchFamily="34" charset="0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VWAG TheSans" panose="020B0502050302020203" pitchFamily="34" charset="0"/>
          <a:ea typeface="+mn-ea"/>
          <a:cs typeface="+mn-cs"/>
          <a:sym typeface="VWAG TheSans" panose="020B0502050302020203" pitchFamily="34" charset="0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VWAG TheSans" panose="020B0502050302020203" pitchFamily="34" charset="0"/>
          <a:ea typeface="+mn-ea"/>
          <a:cs typeface="+mn-cs"/>
          <a:sym typeface="VWAG TheSans" panose="020B0502050302020203" pitchFamily="34" charset="0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VWAG TheSans" panose="020B0502050302020203" pitchFamily="34" charset="0"/>
          <a:ea typeface="+mn-ea"/>
          <a:cs typeface="+mn-cs"/>
          <a:sym typeface="VWAG TheSans" panose="020B0502050302020203" pitchFamily="34" charset="0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1.emf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1.emf"/><Relationship Id="rId2" Type="http://schemas.openxmlformats.org/officeDocument/2006/relationships/tags" Target="../tags/tag39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4.bin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.emf"/><Relationship Id="rId2" Type="http://schemas.openxmlformats.org/officeDocument/2006/relationships/tags" Target="../tags/tag41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5.bin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6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1.emf"/><Relationship Id="rId2" Type="http://schemas.openxmlformats.org/officeDocument/2006/relationships/tags" Target="../tags/tag44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7.bin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1.emf"/><Relationship Id="rId2" Type="http://schemas.openxmlformats.org/officeDocument/2006/relationships/tags" Target="../tags/tag46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8.bin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8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9.bin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1.emf"/><Relationship Id="rId2" Type="http://schemas.openxmlformats.org/officeDocument/2006/relationships/tags" Target="../tags/tag35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694388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950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2498387"/>
            <a:ext cx="7543800" cy="1479572"/>
          </a:xfrm>
        </p:spPr>
        <p:txBody>
          <a:bodyPr>
            <a:spAutoFit/>
          </a:bodyPr>
          <a:lstStyle/>
          <a:p>
            <a:r>
              <a:rPr lang="en-US" smtClean="0">
                <a:solidFill>
                  <a:srgbClr val="1E1E1E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BI Association Rules &amp; Correlations analysis</a:t>
            </a:r>
            <a:endParaRPr lang="en-US">
              <a:solidFill>
                <a:srgbClr val="1E1E1E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A407-D5C0-4A49-AFBA-A5BECD7336C3}" type="slidenum">
              <a:rPr 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1</a:t>
            </a:fld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35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90736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861514"/>
            <a:ext cx="8675370" cy="606897"/>
          </a:xfrm>
        </p:spPr>
        <p:txBody>
          <a:bodyPr>
            <a:spAutoFit/>
          </a:bodyPr>
          <a:lstStyle/>
          <a:p>
            <a:endParaRPr lang="en-US">
              <a:solidFill>
                <a:srgbClr val="141414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A407-D5C0-4A49-AFBA-A5BECD7336C3}" type="slidenum">
              <a:rPr 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10</a:t>
            </a:fld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" y="3247050"/>
            <a:ext cx="8675370" cy="2575500"/>
          </a:xfrm>
          <a:prstGeom prst="rect">
            <a:avLst/>
          </a:prstGeom>
          <a:solidFill>
            <a:scrgbClr r="0" g="0" b="0">
              <a:alpha val="0"/>
            </a:scrgbClr>
          </a:solidFill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125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1552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950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183959"/>
            <a:ext cx="7543800" cy="794000"/>
          </a:xfrm>
        </p:spPr>
        <p:txBody>
          <a:bodyPr>
            <a:spAutoFit/>
          </a:bodyPr>
          <a:lstStyle/>
          <a:p>
            <a:r>
              <a:rPr lang="en-US" smtClean="0">
                <a:solidFill>
                  <a:srgbClr val="141414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linear + sigmoid</a:t>
            </a:r>
            <a:endParaRPr lang="en-US">
              <a:solidFill>
                <a:srgbClr val="141414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A407-D5C0-4A49-AFBA-A5BECD7336C3}" type="slidenum">
              <a:rPr 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11</a:t>
            </a:fld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67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632580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zh-CN" altLang="en-US" sz="4950" dirty="0">
              <a:latin typeface="VWAG TheSans" panose="020B0502050302020203" pitchFamily="34" charset="0"/>
              <a:ea typeface="等线 Light" panose="02010600030101010101" pitchFamily="2" charset="-122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-1598952"/>
            <a:ext cx="7543800" cy="5576911"/>
          </a:xfrm>
        </p:spPr>
        <p:txBody>
          <a:bodyPr>
            <a:spAutoFit/>
          </a:bodyPr>
          <a:lstStyle/>
          <a:p>
            <a:r>
              <a:rPr lang="en-US" altLang="zh-CN" smtClean="0">
                <a:solidFill>
                  <a:srgbClr val="141414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4. </a:t>
            </a:r>
            <a:r>
              <a:rPr lang="zh-CN" altLang="en-US" smtClean="0">
                <a:solidFill>
                  <a:srgbClr val="141414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世界中的真实的关系大多都不是简简单单的线性关系 我们能不能构建一些基本的模块，然后用模块来组合成复杂的函数</a:t>
            </a:r>
            <a:r>
              <a:rPr lang="en-US" altLang="zh-CN" smtClean="0">
                <a:solidFill>
                  <a:srgbClr val="141414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?</a:t>
            </a:r>
            <a:r>
              <a:rPr lang="zh-CN" altLang="en-US" smtClean="0">
                <a:solidFill>
                  <a:srgbClr val="141414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理论上 所有的函数 都可以用多层的线性函数 </a:t>
            </a:r>
            <a:r>
              <a:rPr lang="en-US" altLang="zh-CN" smtClean="0">
                <a:solidFill>
                  <a:srgbClr val="141414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+ </a:t>
            </a:r>
            <a:r>
              <a:rPr lang="zh-CN" altLang="en-US" smtClean="0">
                <a:solidFill>
                  <a:srgbClr val="141414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非线性变化 来进行拟合</a:t>
            </a:r>
            <a:endParaRPr lang="en-US">
              <a:solidFill>
                <a:srgbClr val="141414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A407-D5C0-4A49-AFBA-A5BECD7336C3}" type="slidenum">
              <a:rPr 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12</a:t>
            </a:fld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500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343144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863085"/>
            <a:ext cx="8675370" cy="603755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141414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激活函数</a:t>
            </a:r>
            <a:endParaRPr lang="en-US">
              <a:solidFill>
                <a:srgbClr val="141414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050" dirty="0" smtClean="0">
                <a:sym typeface="VWAG TheSans" panose="020B0502050302020203" pitchFamily="34" charset="0"/>
              </a:rPr>
              <a:t>激活函数定义</a:t>
            </a:r>
          </a:p>
          <a:p>
            <a:pPr lvl="1"/>
            <a:r>
              <a:rPr lang="zh-CN" altLang="en-US" sz="1050" dirty="0" smtClean="0">
                <a:sym typeface="VWAG TheSans" panose="020B0502050302020203" pitchFamily="34" charset="0"/>
              </a:rPr>
              <a:t>将非线性特性引入到我们的网络中。如图</a:t>
            </a:r>
            <a:r>
              <a:rPr lang="en-US" altLang="zh-CN" sz="1050" dirty="0" smtClean="0">
                <a:sym typeface="VWAG TheSans" panose="020B0502050302020203" pitchFamily="34" charset="0"/>
              </a:rPr>
              <a:t>1</a:t>
            </a:r>
            <a:r>
              <a:rPr lang="zh-CN" altLang="en-US" sz="1050" dirty="0" smtClean="0">
                <a:sym typeface="VWAG TheSans" panose="020B0502050302020203" pitchFamily="34" charset="0"/>
              </a:rPr>
              <a:t>，在神经元中，输入的 </a:t>
            </a:r>
            <a:r>
              <a:rPr lang="en-US" altLang="zh-CN" sz="1050" dirty="0" smtClean="0">
                <a:sym typeface="VWAG TheSans" panose="020B0502050302020203" pitchFamily="34" charset="0"/>
              </a:rPr>
              <a:t>inputs </a:t>
            </a:r>
            <a:r>
              <a:rPr lang="zh-CN" altLang="en-US" sz="1050" dirty="0" smtClean="0">
                <a:sym typeface="VWAG TheSans" panose="020B0502050302020203" pitchFamily="34" charset="0"/>
              </a:rPr>
              <a:t>通过加权，求和后，还被作用了一个函数，这个函数就是激活函数。引入激活函数是为了增 加神经网络模型的非线性。没有激活函数的每层都相当于矩阵相乘。就算你叠加了若干层之后，无非还是个矩阵相乘罢了。</a:t>
            </a:r>
          </a:p>
          <a:p>
            <a:r>
              <a:rPr lang="zh-CN" altLang="en-US" sz="1050" dirty="0" smtClean="0">
                <a:sym typeface="VWAG TheSans" panose="020B0502050302020203" pitchFamily="34" charset="0"/>
              </a:rPr>
              <a:t>为什么要用激活函数</a:t>
            </a:r>
          </a:p>
          <a:p>
            <a:pPr lvl="1"/>
            <a:r>
              <a:rPr lang="zh-CN" altLang="en-US" sz="1050" dirty="0" smtClean="0">
                <a:sym typeface="VWAG TheSans" panose="020B0502050302020203" pitchFamily="34" charset="0"/>
              </a:rPr>
              <a:t>为什么要用激活函数编辑 如果不用激活函数，每一层输出都是上层输入的线性函数，无论神经网络有多少层，输出都是输入的线性组合，这种情况就是最原始的感知机（</a:t>
            </a:r>
            <a:r>
              <a:rPr lang="en-US" altLang="zh-CN" sz="1050" dirty="0" smtClean="0">
                <a:sym typeface="VWAG TheSans" panose="020B0502050302020203" pitchFamily="34" charset="0"/>
              </a:rPr>
              <a:t>Perceptron</a:t>
            </a:r>
            <a:r>
              <a:rPr lang="zh-CN" altLang="en-US" sz="1050" dirty="0" smtClean="0">
                <a:sym typeface="VWAG TheSans" panose="020B0502050302020203" pitchFamily="34" charset="0"/>
              </a:rPr>
              <a:t>）。 如果使用的话，激活函数给神经元引入了非线性因素，使得神经网络可以任意逼近任何非线性函数，这样神经网络就可以应用到众多的非线性模型中。</a:t>
            </a:r>
          </a:p>
          <a:p>
            <a:r>
              <a:rPr lang="zh-CN" altLang="en-US" sz="1050" dirty="0" smtClean="0">
                <a:sym typeface="VWAG TheSans" panose="020B0502050302020203" pitchFamily="34" charset="0"/>
              </a:rPr>
              <a:t>常用的激活函数</a:t>
            </a:r>
          </a:p>
          <a:p>
            <a:pPr lvl="1"/>
            <a:r>
              <a:rPr lang="en-US" sz="1050" dirty="0" smtClean="0">
                <a:sym typeface="VWAG TheSans" panose="020B0502050302020203" pitchFamily="34" charset="0"/>
              </a:rPr>
              <a:t>Sigmoid</a:t>
            </a:r>
            <a:r>
              <a:rPr lang="zh-CN" altLang="en-US" sz="1050" dirty="0" smtClean="0">
                <a:sym typeface="VWAG TheSans" panose="020B0502050302020203" pitchFamily="34" charset="0"/>
              </a:rPr>
              <a:t>函数</a:t>
            </a:r>
          </a:p>
          <a:p>
            <a:pPr lvl="2"/>
            <a:r>
              <a:rPr lang="en-US" altLang="zh-CN" sz="1050" dirty="0" smtClean="0">
                <a:sym typeface="VWAG TheSans" panose="020B0502050302020203" pitchFamily="34" charset="0"/>
              </a:rPr>
              <a:t>Sigmoid</a:t>
            </a:r>
            <a:r>
              <a:rPr lang="zh-CN" altLang="en-US" sz="1050" dirty="0" smtClean="0">
                <a:sym typeface="VWAG TheSans" panose="020B0502050302020203" pitchFamily="34" charset="0"/>
              </a:rPr>
              <a:t>函数是一个在生物学中常见的</a:t>
            </a:r>
            <a:r>
              <a:rPr lang="en-US" altLang="zh-CN" sz="1050" dirty="0" smtClean="0">
                <a:sym typeface="VWAG TheSans" panose="020B0502050302020203" pitchFamily="34" charset="0"/>
              </a:rPr>
              <a:t>S</a:t>
            </a:r>
            <a:r>
              <a:rPr lang="zh-CN" altLang="en-US" sz="1050" dirty="0" smtClean="0">
                <a:sym typeface="VWAG TheSans" panose="020B0502050302020203" pitchFamily="34" charset="0"/>
              </a:rPr>
              <a:t>型函数，也称为</a:t>
            </a:r>
            <a:r>
              <a:rPr lang="en-US" altLang="zh-CN" sz="1050" dirty="0" smtClean="0">
                <a:sym typeface="VWAG TheSans" panose="020B0502050302020203" pitchFamily="34" charset="0"/>
              </a:rPr>
              <a:t>S</a:t>
            </a:r>
            <a:r>
              <a:rPr lang="zh-CN" altLang="en-US" sz="1050" dirty="0" smtClean="0">
                <a:sym typeface="VWAG TheSans" panose="020B0502050302020203" pitchFamily="34" charset="0"/>
              </a:rPr>
              <a:t>型生长曲线。在信息科学中，由于其单增以及反函数单增等性质，</a:t>
            </a:r>
            <a:r>
              <a:rPr lang="en-US" altLang="zh-CN" sz="1050" dirty="0" smtClean="0">
                <a:sym typeface="VWAG TheSans" panose="020B0502050302020203" pitchFamily="34" charset="0"/>
              </a:rPr>
              <a:t>Sigmoid</a:t>
            </a:r>
            <a:r>
              <a:rPr lang="zh-CN" altLang="en-US" sz="1050" dirty="0" smtClean="0">
                <a:sym typeface="VWAG TheSans" panose="020B0502050302020203" pitchFamily="34" charset="0"/>
              </a:rPr>
              <a:t>函数常被用作神经网络的阈值函数，将变量映射到</a:t>
            </a:r>
            <a:r>
              <a:rPr lang="en-US" altLang="zh-CN" sz="1050" dirty="0" smtClean="0">
                <a:sym typeface="VWAG TheSans" panose="020B0502050302020203" pitchFamily="34" charset="0"/>
              </a:rPr>
              <a:t>0,1</a:t>
            </a:r>
            <a:r>
              <a:rPr lang="zh-CN" altLang="en-US" sz="1050" dirty="0" smtClean="0">
                <a:sym typeface="VWAG TheSans" panose="020B0502050302020203" pitchFamily="34" charset="0"/>
              </a:rPr>
              <a:t>之间 </a:t>
            </a:r>
            <a:r>
              <a:rPr lang="en-US" altLang="zh-CN" sz="1050" dirty="0" smtClean="0">
                <a:sym typeface="VWAG TheSans" panose="020B0502050302020203" pitchFamily="34" charset="0"/>
              </a:rPr>
              <a:t>[2]  </a:t>
            </a:r>
            <a:r>
              <a:rPr lang="zh-CN" altLang="en-US" sz="1050" dirty="0" smtClean="0">
                <a:sym typeface="VWAG TheSans" panose="020B0502050302020203" pitchFamily="34" charset="0"/>
              </a:rPr>
              <a:t>。公式如下</a:t>
            </a:r>
          </a:p>
          <a:p>
            <a:pPr lvl="1"/>
            <a:r>
              <a:rPr lang="en-US" sz="1050" dirty="0" err="1" smtClean="0">
                <a:sym typeface="VWAG TheSans" panose="020B0502050302020203" pitchFamily="34" charset="0"/>
              </a:rPr>
              <a:t>Tanh</a:t>
            </a:r>
            <a:r>
              <a:rPr lang="zh-CN" altLang="en-US" sz="1050" dirty="0" smtClean="0">
                <a:sym typeface="VWAG TheSans" panose="020B0502050302020203" pitchFamily="34" charset="0"/>
              </a:rPr>
              <a:t>函数</a:t>
            </a:r>
          </a:p>
          <a:p>
            <a:pPr lvl="2"/>
            <a:r>
              <a:rPr lang="en-US" altLang="zh-CN" sz="1050" dirty="0" err="1" smtClean="0">
                <a:sym typeface="VWAG TheSans" panose="020B0502050302020203" pitchFamily="34" charset="0"/>
              </a:rPr>
              <a:t>Tanh</a:t>
            </a:r>
            <a:r>
              <a:rPr lang="zh-CN" altLang="en-US" sz="1050" dirty="0" smtClean="0">
                <a:sym typeface="VWAG TheSans" panose="020B0502050302020203" pitchFamily="34" charset="0"/>
              </a:rPr>
              <a:t>是双曲函数中的一个，</a:t>
            </a:r>
            <a:r>
              <a:rPr lang="en-US" altLang="zh-CN" sz="1050" dirty="0" err="1" smtClean="0">
                <a:sym typeface="VWAG TheSans" panose="020B0502050302020203" pitchFamily="34" charset="0"/>
              </a:rPr>
              <a:t>Tanh</a:t>
            </a:r>
            <a:r>
              <a:rPr lang="en-US" altLang="zh-CN" sz="1050" dirty="0" smtClean="0">
                <a:sym typeface="VWAG TheSans" panose="020B0502050302020203" pitchFamily="34" charset="0"/>
              </a:rPr>
              <a:t>()</a:t>
            </a:r>
            <a:r>
              <a:rPr lang="zh-CN" altLang="en-US" sz="1050" dirty="0" smtClean="0">
                <a:sym typeface="VWAG TheSans" panose="020B0502050302020203" pitchFamily="34" charset="0"/>
              </a:rPr>
              <a:t>为双曲正切。在数学中，双曲正切“</a:t>
            </a:r>
            <a:r>
              <a:rPr lang="en-US" altLang="zh-CN" sz="1050" dirty="0" err="1" smtClean="0">
                <a:sym typeface="VWAG TheSans" panose="020B0502050302020203" pitchFamily="34" charset="0"/>
              </a:rPr>
              <a:t>Tanh</a:t>
            </a:r>
            <a:r>
              <a:rPr lang="en-US" altLang="zh-CN" sz="1050" dirty="0" smtClean="0">
                <a:sym typeface="VWAG TheSans" panose="020B0502050302020203" pitchFamily="34" charset="0"/>
              </a:rPr>
              <a:t>”</a:t>
            </a:r>
            <a:r>
              <a:rPr lang="zh-CN" altLang="en-US" sz="1050" dirty="0" smtClean="0">
                <a:sym typeface="VWAG TheSans" panose="020B0502050302020203" pitchFamily="34" charset="0"/>
              </a:rPr>
              <a:t>是由基本双曲函数双曲正弦和双曲余弦推导而来</a:t>
            </a:r>
          </a:p>
          <a:p>
            <a:pPr lvl="1"/>
            <a:r>
              <a:rPr lang="en-US" sz="1050" dirty="0" err="1" smtClean="0">
                <a:sym typeface="VWAG TheSans" panose="020B0502050302020203" pitchFamily="34" charset="0"/>
              </a:rPr>
              <a:t>ReLU</a:t>
            </a:r>
            <a:r>
              <a:rPr lang="zh-CN" altLang="en-US" sz="1050" dirty="0" smtClean="0">
                <a:sym typeface="VWAG TheSans" panose="020B0502050302020203" pitchFamily="34" charset="0"/>
              </a:rPr>
              <a:t>函数</a:t>
            </a:r>
          </a:p>
          <a:p>
            <a:pPr lvl="2"/>
            <a:r>
              <a:rPr lang="en-US" sz="1050" dirty="0" err="1" smtClean="0">
                <a:sym typeface="VWAG TheSans" panose="020B0502050302020203" pitchFamily="34" charset="0"/>
              </a:rPr>
              <a:t>Relu</a:t>
            </a:r>
            <a:r>
              <a:rPr lang="zh-CN" altLang="en-US" sz="1050" dirty="0" smtClean="0">
                <a:sym typeface="VWAG TheSans" panose="020B0502050302020203" pitchFamily="34" charset="0"/>
              </a:rPr>
              <a:t>激活函数（</a:t>
            </a:r>
            <a:r>
              <a:rPr lang="en-US" sz="1050" dirty="0" smtClean="0">
                <a:sym typeface="VWAG TheSans" panose="020B0502050302020203" pitchFamily="34" charset="0"/>
              </a:rPr>
              <a:t>The Rectified Linear Unit），</a:t>
            </a:r>
            <a:r>
              <a:rPr lang="zh-CN" altLang="en-US" sz="1050" dirty="0" smtClean="0">
                <a:sym typeface="VWAG TheSans" panose="020B0502050302020203" pitchFamily="34" charset="0"/>
              </a:rPr>
              <a:t>用于隐层神经元输出</a:t>
            </a:r>
          </a:p>
          <a:p>
            <a:pPr lvl="1"/>
            <a:r>
              <a:rPr lang="zh-CN" altLang="en-US" sz="1050" dirty="0" smtClean="0">
                <a:sym typeface="VWAG TheSans" panose="020B0502050302020203" pitchFamily="34" charset="0"/>
              </a:rPr>
              <a:t>如何选择</a:t>
            </a:r>
          </a:p>
          <a:p>
            <a:pPr lvl="2"/>
            <a:r>
              <a:rPr lang="zh-CN" altLang="en-US" sz="1050" dirty="0" smtClean="0">
                <a:sym typeface="VWAG TheSans" panose="020B0502050302020203" pitchFamily="34" charset="0"/>
              </a:rPr>
              <a:t>选择的时候，就是根据各个函数的优缺点来配置，例如： 如果使用 </a:t>
            </a:r>
            <a:r>
              <a:rPr lang="en-US" sz="1050" dirty="0" err="1" smtClean="0">
                <a:sym typeface="VWAG TheSans" panose="020B0502050302020203" pitchFamily="34" charset="0"/>
              </a:rPr>
              <a:t>ReLU</a:t>
            </a:r>
            <a:r>
              <a:rPr lang="en-US" sz="1050" dirty="0" smtClean="0">
                <a:sym typeface="VWAG TheSans" panose="020B0502050302020203" pitchFamily="34" charset="0"/>
              </a:rPr>
              <a:t>，</a:t>
            </a:r>
            <a:r>
              <a:rPr lang="zh-CN" altLang="en-US" sz="1050" dirty="0" smtClean="0">
                <a:sym typeface="VWAG TheSans" panose="020B0502050302020203" pitchFamily="34" charset="0"/>
              </a:rPr>
              <a:t>要小心设置 </a:t>
            </a:r>
            <a:r>
              <a:rPr lang="en-US" sz="1050" dirty="0" smtClean="0">
                <a:sym typeface="VWAG TheSans" panose="020B0502050302020203" pitchFamily="34" charset="0"/>
              </a:rPr>
              <a:t>learning rate，</a:t>
            </a:r>
            <a:r>
              <a:rPr lang="zh-CN" altLang="en-US" sz="1050" dirty="0" smtClean="0">
                <a:sym typeface="VWAG TheSans" panose="020B0502050302020203" pitchFamily="34" charset="0"/>
              </a:rPr>
              <a:t>注意不要让网络出现很多 “</a:t>
            </a:r>
            <a:r>
              <a:rPr lang="en-US" sz="1050" dirty="0" smtClean="0">
                <a:sym typeface="VWAG TheSans" panose="020B0502050302020203" pitchFamily="34" charset="0"/>
              </a:rPr>
              <a:t>dead” </a:t>
            </a:r>
            <a:r>
              <a:rPr lang="zh-CN" altLang="en-US" sz="1050" dirty="0" smtClean="0">
                <a:sym typeface="VWAG TheSans" panose="020B0502050302020203" pitchFamily="34" charset="0"/>
              </a:rPr>
              <a:t>神经元，如果不好解决，可以试试 </a:t>
            </a:r>
            <a:r>
              <a:rPr lang="en-US" sz="1050" dirty="0" smtClean="0">
                <a:sym typeface="VWAG TheSans" panose="020B0502050302020203" pitchFamily="34" charset="0"/>
              </a:rPr>
              <a:t>Leaky </a:t>
            </a:r>
            <a:r>
              <a:rPr lang="en-US" sz="1050" dirty="0" err="1" smtClean="0">
                <a:sym typeface="VWAG TheSans" panose="020B0502050302020203" pitchFamily="34" charset="0"/>
              </a:rPr>
              <a:t>ReLU、PReLU</a:t>
            </a:r>
            <a:r>
              <a:rPr lang="en-US" sz="1050" dirty="0" smtClean="0">
                <a:sym typeface="VWAG TheSans" panose="020B0502050302020203" pitchFamily="34" charset="0"/>
              </a:rPr>
              <a:t> </a:t>
            </a:r>
            <a:r>
              <a:rPr lang="zh-CN" altLang="en-US" sz="1050" dirty="0" smtClean="0">
                <a:sym typeface="VWAG TheSans" panose="020B0502050302020203" pitchFamily="34" charset="0"/>
              </a:rPr>
              <a:t>或者 </a:t>
            </a:r>
            <a:r>
              <a:rPr lang="en-US" sz="1050" dirty="0" err="1" smtClean="0">
                <a:sym typeface="VWAG TheSans" panose="020B0502050302020203" pitchFamily="34" charset="0"/>
              </a:rPr>
              <a:t>Maxout</a:t>
            </a:r>
            <a:r>
              <a:rPr lang="en-US" sz="1050" dirty="0" smtClean="0">
                <a:sym typeface="VWAG TheSans" panose="020B0502050302020203" pitchFamily="34" charset="0"/>
              </a:rPr>
              <a:t>.</a:t>
            </a:r>
          </a:p>
          <a:p>
            <a:endParaRPr lang="en-US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A407-D5C0-4A49-AFBA-A5BECD7336C3}" type="slidenum">
              <a:rPr 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13</a:t>
            </a:fld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75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971185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3630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863085"/>
            <a:ext cx="8675370" cy="603755"/>
          </a:xfrm>
        </p:spPr>
        <p:txBody>
          <a:bodyPr>
            <a:spAutoFit/>
          </a:bodyPr>
          <a:lstStyle/>
          <a:p>
            <a:r>
              <a:rPr lang="en-US" smtClean="0">
                <a:solidFill>
                  <a:srgbClr val="141414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Linear Regression</a:t>
            </a:r>
            <a:r>
              <a:rPr lang="zh-CN" altLang="en-US" smtClean="0">
                <a:solidFill>
                  <a:srgbClr val="141414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线性回归</a:t>
            </a:r>
            <a:endParaRPr lang="en-US">
              <a:solidFill>
                <a:srgbClr val="141414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因变量是连续的，自变量可以是连续的也可以是离散的，回归线的性质是线性的。 线性回归使用最佳的拟合直线（也就是回归线）在因变量（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Y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）和一个或多个自变量（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X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）之间建立一种关系。 用一个方程式来表示它，即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Y=a+b*X +  e 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，其中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a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表示截距，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b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表示直线的斜率，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e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是误差项。这个方程可以根据给定的预测变量（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s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）来预测目标变量的值。</a:t>
            </a:r>
          </a:p>
          <a:p>
            <a:r>
              <a:rPr 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R-square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指标来评估模型性能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A407-D5C0-4A49-AFBA-A5BECD7336C3}" type="slidenum">
              <a:rPr 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14</a:t>
            </a:fld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552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08813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3630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863085"/>
            <a:ext cx="8675370" cy="603755"/>
          </a:xfrm>
        </p:spPr>
        <p:txBody>
          <a:bodyPr>
            <a:spAutoFit/>
          </a:bodyPr>
          <a:lstStyle/>
          <a:p>
            <a:r>
              <a:rPr lang="en-US" smtClean="0">
                <a:solidFill>
                  <a:srgbClr val="141414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Logistic Regression</a:t>
            </a:r>
            <a:r>
              <a:rPr lang="zh-CN" altLang="en-US" smtClean="0">
                <a:solidFill>
                  <a:srgbClr val="141414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逻辑回归</a:t>
            </a:r>
            <a:endParaRPr lang="en-US">
              <a:solidFill>
                <a:srgbClr val="141414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逻辑回归是用来计算“事件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=Success”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和“事件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=Failure”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的概率。当因变量的类型属于二元（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1 / 0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，真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/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假，是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/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否）变量时，我们就应该使用逻辑回归。这里，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Y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的值从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0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到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1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，它可以用下方程表示。</a:t>
            </a:r>
          </a:p>
          <a:p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逻辑回归不要求自变量和因变量是线性关系。它可以处理各种类型的关系，因为它对预测的相对风险指数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OR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使用了一个非线性的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log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转换。 为了避免过拟合和欠拟合，我们应该包括所有重要的变量。有一个很好的方法来确保这种情况，就是使用逐步筛选方法来估计逻辑回归。 它需要大的样本量，因为在样本数量较少的情况下，极大似然估计的效果比普通的最小二乘法差。 自变量不应该相互关联的，即不具有多重共线性。然而，在分析和建模中，我们可以选择包含分类变量相互作用的影响。 如果因变量的值是定序变量，则称它为序逻辑回归。 如果因变量是多类的话，则称它为多元逻辑回归。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A407-D5C0-4A49-AFBA-A5BECD7336C3}" type="slidenum">
              <a:rPr 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15</a:t>
            </a:fld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6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91658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861514"/>
            <a:ext cx="8675370" cy="606897"/>
          </a:xfrm>
        </p:spPr>
        <p:txBody>
          <a:bodyPr>
            <a:spAutoFit/>
          </a:bodyPr>
          <a:lstStyle/>
          <a:p>
            <a:r>
              <a:rPr lang="en-US" smtClean="0">
                <a:solidFill>
                  <a:srgbClr val="141414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others</a:t>
            </a:r>
            <a:endParaRPr lang="en-US">
              <a:solidFill>
                <a:srgbClr val="141414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Polynomial Regression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多项式回归</a:t>
            </a:r>
          </a:p>
          <a:p>
            <a:r>
              <a:rPr 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Stepwise Regression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逐步回归</a:t>
            </a:r>
          </a:p>
          <a:p>
            <a:r>
              <a:rPr 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Ridge Regression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岭回归</a:t>
            </a:r>
          </a:p>
          <a:p>
            <a:r>
              <a:rPr 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Lasso Regression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套索回归</a:t>
            </a:r>
          </a:p>
          <a:p>
            <a:r>
              <a:rPr 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ElasticNet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回归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A407-D5C0-4A49-AFBA-A5BECD7336C3}" type="slidenum">
              <a:rPr 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16</a:t>
            </a:fld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67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760610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616030"/>
            <a:ext cx="8675370" cy="1097865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0F252D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关联规则中的支持度、置信度和提升度代表的什么，如何计算</a:t>
            </a:r>
            <a:endParaRPr lang="en-US">
              <a:solidFill>
                <a:srgbClr val="0F252D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概念</a:t>
            </a:r>
          </a:p>
          <a:p>
            <a:pPr lvl="1"/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商品组合：一个商品组合包含一个以上的产品。 关联规则：如果一个商品组合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A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和另一个商品组合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B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同时出现在一个或者多个顾客的购物清单上，那么我们就说这两个商品组合中存在关联规则。 如果我们要研究买了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A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的顾客再买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B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的情况，这样的规则就表示为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A→B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，→ 之前的称为 前导，→ 之后的称为 后继</a:t>
            </a:r>
          </a:p>
          <a:p>
            <a:pPr lvl="1"/>
            <a:r>
              <a:rPr 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antecedents：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规则的先导 </a:t>
            </a:r>
            <a:r>
              <a:rPr 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consequents：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规则的后继 </a:t>
            </a:r>
            <a:r>
              <a:rPr 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antecedent support：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先导的支持度 </a:t>
            </a:r>
            <a:r>
              <a:rPr 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consequent support：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后继的支持度 </a:t>
            </a:r>
            <a:r>
              <a:rPr 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support：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规则的支持度 </a:t>
            </a:r>
            <a:r>
              <a:rPr 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confidence：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规则的置信度 </a:t>
            </a:r>
            <a:r>
              <a:rPr 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lift：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规则的提升度 </a:t>
            </a:r>
            <a:r>
              <a:rPr 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leverage：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杠杆率 </a:t>
            </a:r>
            <a:r>
              <a:rPr 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conviction：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确信度</a:t>
            </a:r>
          </a:p>
          <a:p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支持度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(</a:t>
            </a:r>
            <a:r>
              <a:rPr 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Support)：</a:t>
            </a:r>
          </a:p>
          <a:p>
            <a:pPr lvl="1"/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选择支持度的目的是找出同时被购买的两个商品，可以提高推荐转换率。 某个商品组合出现的次数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Ai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与总次数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n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之间的比例。                                                     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Support = Ai /n 10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个顾客的购物清单中出现了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4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次可乐，所以“可乐”的支持度是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4/10 = 0.4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。出现了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3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次“可乐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+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啤酒”，所以“可乐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+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啤酒”的支持度是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3/10 = 0.3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。</a:t>
            </a:r>
          </a:p>
          <a:p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置信度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(</a:t>
            </a:r>
            <a:r>
              <a:rPr 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Confidence)：</a:t>
            </a:r>
          </a:p>
          <a:p>
            <a:pPr lvl="1"/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购买了商品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Ai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的顾客中，有多大比例购买商品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B i-&gt;j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。                                                                                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Confidenc (A-&gt;B) = B  i-&gt;j / A i                                                                                                                                   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（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i: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在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n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中，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A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独立出现次数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/ j: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在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n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中，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B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独立出现的次数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/ i-&gt;j: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在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n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中，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A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出现情况下，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B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出现的次数 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10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次交易，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4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位顾客购买了可乐，其中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3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位买了啤酒， 因此我们可以说存在一条从可乐到啤酒 的关联规则，                                                                                                                      这条规则的置信度是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3/4 = 0.75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。写作：置信度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(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可乐 → 啤酒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) = 0.75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。</a:t>
            </a:r>
          </a:p>
          <a:p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提升度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(</a:t>
            </a:r>
            <a:r>
              <a:rPr 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Lift)：</a:t>
            </a:r>
          </a:p>
          <a:p>
            <a:pPr lvl="1"/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P(B|A)/P(B)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，称之为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A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条件对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B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事务的提升度，即有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A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作为前提，对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B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出现的概率有什么样的影响， 如果提升度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=1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说明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A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和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B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没有任何关联， 如果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&lt;1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，说明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A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事务和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B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事务是排斥的，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&gt;1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， 我们认为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A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和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B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是有关联的，但是在具体的应用之中，我们认为物品和人的提升度差异很大。人的提升度通常比物品高。 例如 豆瓣案例黄渤 宁浩案例。</a:t>
            </a:r>
          </a:p>
          <a:p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应用 </a:t>
            </a:r>
          </a:p>
          <a:p>
            <a:pPr lvl="1"/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如果销售数据中存在一定的关联规则，那么我们就可以用这几个指标来对关联规则进行评价： 首先，我们希望符合规律的商品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/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商品组合本身有足够销量，也就是有足够的 支持度，譬如就算发现了商品或者商品组合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A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和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B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之间存在很强的销售规律，但是买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A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和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B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的顾客数量或比例很少，那这样的规则意义也不大。 其次，我们希望商品组合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A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对商品组合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B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有足够强的 提升度 判读规则是否冗余的标准：如果一个更具体的关联规则的置信度比其更一般的规则更低， 那具体的关联规则为冗余规则，没有必要保留。 尿布 → 啤酒 的支持度是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0.5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，置信度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0.83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，提升度是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1.19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，也说明可以向购买尿布的顾客推荐啤酒。 比较有意思的是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(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尿布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,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面包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)→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啤酒 这条关联规则，支持度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0.4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，置信度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0.8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，提升度和 尿布 → 啤酒 对比一下，我们可以看出两点： 两个规则的后继都是 啤酒，而先导条件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(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尿布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,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面包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)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比 尿布 更加具体，也就是要求更高； 同时，我们会发现，更高的要求却没有带来更高的置信度。也就是说发现一个既买了尿布， 又买了面包的顾客再向他推荐啤酒，还不如一看到有人买尿布不用管他有没有买面包就直接推荐啤酒， 所以这条规则没有带来额外的价值，是冗余的。 </a:t>
            </a:r>
          </a:p>
          <a:p>
            <a:pPr lvl="1"/>
            <a:r>
              <a:rPr 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Apriori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算法就是查找频繁项集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(</a:t>
            </a:r>
            <a:r>
              <a:rPr 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frequent itemset)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的过程 频繁项集：支持度大于等于最小支持度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(</a:t>
            </a:r>
            <a:r>
              <a:rPr 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Min Support)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阈值的项集。 非频繁项集：支持度小于最小支持度的项集</a:t>
            </a:r>
          </a:p>
          <a:p>
            <a:endParaRPr lang="en-US" sz="1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A407-D5C0-4A49-AFBA-A5BECD7336C3}" type="slidenum">
              <a:rPr 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2</a:t>
            </a:fld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97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31470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863085"/>
            <a:ext cx="8675370" cy="603755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0F252D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关联规则与协同过滤的区别</a:t>
            </a:r>
            <a:endParaRPr lang="en-US">
              <a:solidFill>
                <a:srgbClr val="0F252D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两种推荐算法的思考维度不同，很多时候，我们需要把多种推荐方法的结果综合起来做一个混合的推荐</a:t>
            </a:r>
          </a:p>
          <a:p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关联规则是基于</a:t>
            </a:r>
            <a:r>
              <a:rPr 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transaction，</a:t>
            </a:r>
          </a:p>
          <a:p>
            <a:pPr lvl="1"/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商品组合使用的是购物篮分析，也就是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Apriori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算法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. 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关联规则没有利用“用户偏好”，而是基于购物订单进行的频繁项集挖掘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. 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当下的需求：推荐的基础是且只是当前一次的购买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/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点击 不需要考虑用户一定时期内的偏好，而是基于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Transaction 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只要能将数据转换成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Transaction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，就可以做购物篮分析： 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Step1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、把数据整理成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id=&gt;item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形式，转换成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transaction Step2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、设定关联规则的参数（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support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、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confident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）挖掘关联规则 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Step3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、按某个指标（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lift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、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support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等）对以关联规则排序</a:t>
            </a:r>
          </a:p>
          <a:p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而协同过滤基于用户偏好（评分）</a:t>
            </a:r>
          </a:p>
          <a:p>
            <a:pPr lvl="1"/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协同过滤计算的是相似度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. 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长期偏好： 基于用户历史的行为进行分析，建立一定时间内的偏好排序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A407-D5C0-4A49-AFBA-A5BECD7336C3}" type="slidenum">
              <a:rPr 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3</a:t>
            </a:fld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75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809473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863085"/>
            <a:ext cx="8675370" cy="603755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0F252D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为什么我们需要多种推荐算法</a:t>
            </a:r>
            <a:endParaRPr lang="en-US">
              <a:solidFill>
                <a:srgbClr val="0F252D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基于关联规则的推荐算法： </a:t>
            </a:r>
            <a:r>
              <a:rPr 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Apriori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算法 </a:t>
            </a:r>
            <a:r>
              <a:rPr 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FPGrowth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算法 </a:t>
            </a:r>
            <a:r>
              <a:rPr 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PrefixSpan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算法</a:t>
            </a:r>
          </a:p>
          <a:p>
            <a:pPr lvl="1"/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Apriori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在计算的过程中存在的不足： 可能产生大量的候选集。因为采用排列组合的方式， 把可能的项集都组合出来了 每次计算都需要重新扫描数据集，计算每个项集的支持度。 浪费了计算空间和时间</a:t>
            </a:r>
          </a:p>
          <a:p>
            <a:pPr lvl="2"/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Apriori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算法的流程： 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#Step1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，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K=1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，计算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K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项集的支持度； 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#Step2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，筛选掉小于最小支持度的项集；    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#Step3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，如果项集为空，则对应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K-1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项集的结果为最终结果。 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#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否则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K=K+1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，重复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1-3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步。</a:t>
            </a:r>
          </a:p>
          <a:p>
            <a:pPr lvl="1"/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在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Apriori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算法基础上提出了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FP-Growth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算法： 创建了一棵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FP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树来存储频繁项集。在创建前对不满足最小支持度的 项进行删除，减少了存储空间。 整个生成过程只遍历数据集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2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次，大大减少了计算量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A407-D5C0-4A49-AFBA-A5BECD7336C3}" type="slidenum">
              <a:rPr 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4</a:t>
            </a:fld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41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983720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616030"/>
            <a:ext cx="8675370" cy="1097865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0F252D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关联规则中的最小支持度、最小置信度该如何确定</a:t>
            </a:r>
            <a:endParaRPr lang="en-US">
              <a:solidFill>
                <a:srgbClr val="0F252D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最小支持度，最小置信度是实验出来的</a:t>
            </a:r>
          </a:p>
          <a:p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最小支持度： 不同的数据集，最小值支持度差别较大。可能是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0.01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到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0.5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之间 可以从高到低输出前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20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个项集的支持度作为参考。数据集越大，选择的支持率越小。</a:t>
            </a:r>
          </a:p>
          <a:p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最小置信度：可能是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0.5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到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1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之间</a:t>
            </a:r>
          </a:p>
          <a:p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提升度：表示使用关联规则可以提升的倍数，是置信度与期望置信度的比值 提升度至少要大于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1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。 </a:t>
            </a:r>
          </a:p>
          <a:p>
            <a:r>
              <a:rPr 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Rule1 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采用</a:t>
            </a:r>
            <a:r>
              <a:rPr 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efficient_apriori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工具包    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# 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挖掘频繁项集和频繁规则， </a:t>
            </a:r>
            <a:r>
              <a:rPr 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min_confidence 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筛选关联规则    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# 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先求出</a:t>
            </a:r>
            <a:r>
              <a:rPr 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itemsets, 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然后找</a:t>
            </a:r>
            <a:r>
              <a:rPr 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itemsets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之间关联，</a:t>
            </a:r>
            <a:r>
              <a:rPr 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A-&gt;B, 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筛选方式用 </a:t>
            </a:r>
            <a:r>
              <a:rPr 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min_confidence &gt;= x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A407-D5C0-4A49-AFBA-A5BECD7336C3}" type="slidenum">
              <a:rPr 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5</a:t>
            </a:fld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39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91516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861514"/>
            <a:ext cx="8675370" cy="606897"/>
          </a:xfrm>
        </p:spPr>
        <p:txBody>
          <a:bodyPr>
            <a:spAutoFit/>
          </a:bodyPr>
          <a:lstStyle/>
          <a:p>
            <a:r>
              <a:rPr lang="en-US" smtClean="0">
                <a:solidFill>
                  <a:srgbClr val="0F252D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Encoder</a:t>
            </a:r>
            <a:endParaRPr lang="en-US">
              <a:solidFill>
                <a:srgbClr val="0F252D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连续型特征</a:t>
            </a:r>
          </a:p>
          <a:p>
            <a:pPr lvl="1"/>
            <a:r>
              <a:rPr 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1. Rescale bounded continuous features: All continuous input that are bounded, rescale them to [-1, 1] through x = (2x - max - min)/(max - min).   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线性放缩到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[-1,1]</a:t>
            </a:r>
          </a:p>
          <a:p>
            <a:pPr lvl="1"/>
            <a:r>
              <a:rPr 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2. Standardize all continuous features: All continuous input should be standardized and by this I mean, for every continuous feature, compute its mean (u) and standard deviation (s) and do x = (x - u)/s.      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放缩到均值为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0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，方差为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1</a:t>
            </a:r>
          </a:p>
          <a:p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离散性特征</a:t>
            </a:r>
          </a:p>
          <a:p>
            <a:pPr lvl="1"/>
            <a:r>
              <a:rPr 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Binarize categorical/discrete features: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对于离散的特征基本就是按照</a:t>
            </a:r>
            <a:r>
              <a:rPr 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one-hot（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独热）编码，该离散特征有多少取值，就用多少维来表示该特征。</a:t>
            </a:r>
          </a:p>
          <a:p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独热码</a:t>
            </a:r>
            <a:r>
              <a:rPr 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one-hot code,</a:t>
            </a:r>
          </a:p>
          <a:p>
            <a:pPr lvl="1"/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直观来说就是有多少个状态就有多少比特，而且只有一个比特为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1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，其他全为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0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的一种码制数据矩阵是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4*3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，即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4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个数据，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3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个特征维度。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0 0 3                     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观察左边的数据矩阵，第一列为第一个特征维度，有两种取值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0\1.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所以对应编码方式为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10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、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01 1 1 0                                              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同理，第二列为第二个特征维度，有三种取值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0\1\2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，所以对应编码方式为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100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、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010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、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001 0 2 1                                              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同理，第三列为第三个特征维度，有四中取值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0\1\2\3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，所以对应编码方式为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1000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、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0100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、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0010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、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0001 1 0 2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再来看要进行编码的参数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[0 , 1,  3]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，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0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作为第一个特征编码为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10,  1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作为第二个特征编码为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010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，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3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作为第三个特征编码为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0001. 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故此编码结果为 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1 0 0 1 0 0 0 0 1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。</a:t>
            </a:r>
          </a:p>
          <a:p>
            <a:pPr lvl="2"/>
            <a:r>
              <a:rPr 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Example1</a:t>
            </a:r>
          </a:p>
          <a:p>
            <a:pPr lvl="1"/>
            <a:r>
              <a:rPr 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get_dummies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是利用</a:t>
            </a:r>
            <a:r>
              <a:rPr 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pandas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实现</a:t>
            </a:r>
            <a:r>
              <a:rPr 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one hot encode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的方式</a:t>
            </a:r>
          </a:p>
          <a:p>
            <a:pPr lvl="2"/>
            <a:r>
              <a:rPr 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example</a:t>
            </a:r>
          </a:p>
          <a:p>
            <a:pPr lvl="2"/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对指定列进行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: </a:t>
            </a:r>
            <a:r>
              <a:rPr 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pd.get_dummies(df.color)</a:t>
            </a:r>
          </a:p>
          <a:p>
            <a:pPr lvl="2"/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指定列进行</a:t>
            </a:r>
            <a:r>
              <a:rPr 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get_dummies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后合并到元数据中 </a:t>
            </a:r>
            <a:r>
              <a:rPr 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df = df.join(pd.get_dummies(df.color))</a:t>
            </a:r>
          </a:p>
          <a:p>
            <a:pPr lvl="1"/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详细</a:t>
            </a:r>
          </a:p>
          <a:p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标签编码</a:t>
            </a:r>
            <a:r>
              <a:rPr 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LabelEncoder</a:t>
            </a:r>
          </a:p>
          <a:p>
            <a:pPr lvl="1"/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作用： 利用</a:t>
            </a:r>
            <a:r>
              <a:rPr lang="en-US" altLang="zh-CN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LabelEncoder() </a:t>
            </a:r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将转换成连续的数值型变量。即是对不连续的数字或者文本进行编号</a:t>
            </a:r>
          </a:p>
          <a:p>
            <a:pPr lvl="2"/>
            <a:r>
              <a:rPr 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example 1</a:t>
            </a:r>
          </a:p>
          <a:p>
            <a:pPr lvl="2"/>
            <a:r>
              <a:rPr 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example 2</a:t>
            </a:r>
          </a:p>
          <a:p>
            <a:r>
              <a:rPr lang="zh-CN" altLang="en-US" sz="1000" smtClean="0">
                <a:latin typeface="VWAG TheSans" panose="020B0502050302020203" pitchFamily="34" charset="0"/>
                <a:sym typeface="VWAG TheSans" panose="020B0502050302020203" pitchFamily="34" charset="0"/>
              </a:rPr>
              <a:t>基本的机器学习过程</a:t>
            </a:r>
          </a:p>
          <a:p>
            <a:endParaRPr lang="en-US" sz="1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A407-D5C0-4A49-AFBA-A5BECD7336C3}" type="slidenum">
              <a:rPr 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6</a:t>
            </a:fld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85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14878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2514481"/>
            <a:ext cx="7543800" cy="1463478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0F252D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都有哪些常见的回归分析方法，评价指标是什么</a:t>
            </a:r>
            <a:endParaRPr lang="en-US">
              <a:solidFill>
                <a:srgbClr val="0F252D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A407-D5C0-4A49-AFBA-A5BECD7336C3}" type="slidenum">
              <a:rPr 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7</a:t>
            </a:fld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8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707496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zh-CN" altLang="en-US" sz="1200" dirty="0">
              <a:latin typeface="VWAG TheSans" panose="020B0502050302020203" pitchFamily="34" charset="0"/>
              <a:ea typeface="等线 Light" panose="02010600030101010101" pitchFamily="2" charset="-122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9220" y="1494770"/>
            <a:ext cx="7543800" cy="757130"/>
          </a:xfrm>
        </p:spPr>
        <p:txBody>
          <a:bodyPr>
            <a:spAutoFit/>
          </a:bodyPr>
          <a:lstStyle/>
          <a:p>
            <a:r>
              <a:rPr lang="zh-CN" altLang="en-US" sz="1200" dirty="0" smtClean="0">
                <a:solidFill>
                  <a:srgbClr val="141414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回归分析是一种预测性的建模技术，它研究的是因变量（目标）和自变量（预测器）之间的关系。 这种技术通常用于预测分析，时间序列模型以及发现变量之间的因果关系。 例如，司机的鲁莽驾驶与道路交通事故数量之间的关系，最好的研究方法就是回归。 有各种各样的回归技术用于预测。这些技术主要有三个度量（自变量的个数，因变量的类型以及回归线的形状）</a:t>
            </a:r>
            <a:endParaRPr lang="en-US" sz="1200" dirty="0">
              <a:solidFill>
                <a:srgbClr val="141414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A407-D5C0-4A49-AFBA-A5BECD7336C3}" type="slidenum">
              <a:rPr 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8</a:t>
            </a:fld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24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879315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861514"/>
            <a:ext cx="8675370" cy="606897"/>
          </a:xfrm>
        </p:spPr>
        <p:txBody>
          <a:bodyPr>
            <a:spAutoFit/>
          </a:bodyPr>
          <a:lstStyle/>
          <a:p>
            <a:r>
              <a:rPr lang="en-US" smtClean="0">
                <a:solidFill>
                  <a:srgbClr val="141414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Linear</a:t>
            </a:r>
            <a:endParaRPr lang="en-US">
              <a:solidFill>
                <a:srgbClr val="141414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1. 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第一种方法：最简单的方法，随机找！记录最优的值！目标是想找到最“好”的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K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和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b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？ 我们需要一个标准去衡量这个东西到底好不好</a:t>
            </a:r>
          </a:p>
          <a:p>
            <a:pPr lvl="1"/>
            <a:endParaRPr lang="en-US" smtClean="0"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2. 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方法 进行方向的调整 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k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的变化有两种： 增大和减小 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b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的变化也有两种：增大和减小</a:t>
            </a:r>
          </a:p>
          <a:p>
            <a:pPr lvl="1"/>
            <a:r>
              <a:rPr 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zip()</a:t>
            </a:r>
          </a:p>
          <a:p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3. 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梯度下降 我们能不能每一次的时候，都按照能够让它</a:t>
            </a:r>
            <a:r>
              <a:rPr lang="en-US" altLang="zh-CN" smtClean="0">
                <a:latin typeface="VWAG TheSans" panose="020B0502050302020203" pitchFamily="34" charset="0"/>
                <a:sym typeface="VWAG TheSans" panose="020B0502050302020203" pitchFamily="34" charset="0"/>
              </a:rPr>
              <a:t>Loss</a:t>
            </a:r>
            <a:r>
              <a:rPr lang="zh-CN" alt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减小方向走？ 都能够找到一个方向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A407-D5C0-4A49-AFBA-A5BECD7336C3}" type="slidenum">
              <a:rPr lang="en-US" smtClean="0">
                <a:latin typeface="VWAG TheSans" panose="020B0502050302020203" pitchFamily="34" charset="0"/>
                <a:sym typeface="VWAG TheSans" panose="020B0502050302020203" pitchFamily="34" charset="0"/>
              </a:rPr>
              <a:t>9</a:t>
            </a:fld>
            <a:endParaRPr lang="en-US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4508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5ehEwVU6CCQPOylIseAu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v_SdzgbTpXfoixwq4tX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2_dYMgECS3dTafm8tW2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BTG4HTq4wCl1bhiI5Rn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HPKgFlfcyubrQ9sgxQJT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LdOZxKu4fPwlVcEpK56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P_iLKD7Wo0ryTYgPNZe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7vCjHY7hCRbt8uN4HzD6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JMJpaZhxxoLiY7kDnWPu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FpkNWBII368WvbVEXpxm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KY8TYxTcMfClFnQEdoT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VXtyrnGFeIKRw74Sj7Rn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ogJKdZQSPBFDTxkxz167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DWZG8YE2ey646zacpe7P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QtVgcLC6OfbuANUkqob8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tmBkrVum8Vck0TWBN6ln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neBXVYj.BbC.SNRuPPeL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ZyqcOKrElUFHACqErd5Y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2735</Words>
  <Application>Microsoft Office PowerPoint</Application>
  <PresentationFormat>Custom</PresentationFormat>
  <Paragraphs>118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等线</vt:lpstr>
      <vt:lpstr>VWAG TheSans</vt:lpstr>
      <vt:lpstr>等线 Light</vt:lpstr>
      <vt:lpstr>Arial</vt:lpstr>
      <vt:lpstr>Office Theme</vt:lpstr>
      <vt:lpstr>think-cell Slide</vt:lpstr>
      <vt:lpstr>BI Association Rules &amp; Correlations analysis</vt:lpstr>
      <vt:lpstr>关联规则中的支持度、置信度和提升度代表的什么，如何计算</vt:lpstr>
      <vt:lpstr>关联规则与协同过滤的区别</vt:lpstr>
      <vt:lpstr>为什么我们需要多种推荐算法</vt:lpstr>
      <vt:lpstr>关联规则中的最小支持度、最小置信度该如何确定</vt:lpstr>
      <vt:lpstr>Encoder</vt:lpstr>
      <vt:lpstr>都有哪些常见的回归分析方法，评价指标是什么</vt:lpstr>
      <vt:lpstr>回归分析是一种预测性的建模技术，它研究的是因变量（目标）和自变量（预测器）之间的关系。 这种技术通常用于预测分析，时间序列模型以及发现变量之间的因果关系。 例如，司机的鲁莽驾驶与道路交通事故数量之间的关系，最好的研究方法就是回归。 有各种各样的回归技术用于预测。这些技术主要有三个度量（自变量的个数，因变量的类型以及回归线的形状）</vt:lpstr>
      <vt:lpstr>Linear</vt:lpstr>
      <vt:lpstr>PowerPoint Presentation</vt:lpstr>
      <vt:lpstr>linear + sigmoid</vt:lpstr>
      <vt:lpstr>4. 世界中的真实的关系大多都不是简简单单的线性关系 我们能不能构建一些基本的模块，然后用模块来组合成复杂的函数?理论上 所有的函数 都可以用多层的线性函数 + 非线性变化 来进行拟合</vt:lpstr>
      <vt:lpstr>激活函数</vt:lpstr>
      <vt:lpstr>Linear Regression线性回归</vt:lpstr>
      <vt:lpstr>Logistic Regression逻辑回归</vt:lpstr>
      <vt:lpstr>others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 Association Rules &amp; Correlations analysis</dc:title>
  <dc:creator>Zhu, Ge</dc:creator>
  <cp:lastModifiedBy>Zhu, Ge</cp:lastModifiedBy>
  <cp:revision>2</cp:revision>
  <dcterms:created xsi:type="dcterms:W3CDTF">2020-08-31T13:58:09Z</dcterms:created>
  <dcterms:modified xsi:type="dcterms:W3CDTF">2020-08-31T14:00:01Z</dcterms:modified>
</cp:coreProperties>
</file>