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6"/>
  </p:notesMasterIdLst>
  <p:sldIdLst>
    <p:sldId id="256" r:id="rId5"/>
  </p:sldIdLst>
  <p:sldSz cx="40233600" cy="29260800"/>
  <p:notesSz cx="6858000" cy="9144000"/>
  <p:embeddedFontLst>
    <p:embeddedFont>
      <p:font typeface="Cambria Math" panose="02040503050406030204" pitchFamily="18" charset="0"/>
      <p:regular r:id="rId7"/>
    </p:embeddedFont>
    <p:embeddedFont>
      <p:font typeface="Georgia" panose="02040502050405020303" pitchFamily="18" charset="0"/>
      <p:regular r:id="rId8"/>
      <p:bold r:id="rId9"/>
      <p:italic r:id="rId10"/>
      <p:boldItalic r:id="rId11"/>
    </p:embeddedFont>
    <p:embeddedFont>
      <p:font typeface="Segoe UI Historic" panose="020B0502040204020203" pitchFamily="34" charset="0"/>
      <p:regular r:id="rId12"/>
    </p:embeddedFont>
    <p:embeddedFont>
      <p:font typeface="Stencil" panose="040409050D0802020404" pitchFamily="82" charset="0"/>
      <p:regular r:id="rId13"/>
    </p:embeddedFont>
    <p:embeddedFont>
      <p:font typeface="Times New Roman Bold" panose="02020803070505020304" pitchFamily="18" charset="0"/>
      <p:bold r:id="rId14"/>
    </p:embeddedFont>
  </p:embeddedFontLst>
  <p:defaultTextStyle>
    <a:defPPr>
      <a:defRPr lang="en-US"/>
    </a:defPPr>
    <a:lvl1pPr marL="0" algn="l" defTabSz="929005" rtl="0" eaLnBrk="1" latinLnBrk="0" hangingPunct="1">
      <a:defRPr sz="1830" kern="1200">
        <a:solidFill>
          <a:schemeClr val="tx1"/>
        </a:solidFill>
        <a:latin typeface="+mn-lt"/>
        <a:ea typeface="+mn-ea"/>
        <a:cs typeface="+mn-cs"/>
      </a:defRPr>
    </a:lvl1pPr>
    <a:lvl2pPr marL="464820" algn="l" defTabSz="929005" rtl="0" eaLnBrk="1" latinLnBrk="0" hangingPunct="1">
      <a:defRPr sz="1830" kern="1200">
        <a:solidFill>
          <a:schemeClr val="tx1"/>
        </a:solidFill>
        <a:latin typeface="+mn-lt"/>
        <a:ea typeface="+mn-ea"/>
        <a:cs typeface="+mn-cs"/>
      </a:defRPr>
    </a:lvl2pPr>
    <a:lvl3pPr marL="929005" algn="l" defTabSz="929005" rtl="0" eaLnBrk="1" latinLnBrk="0" hangingPunct="1">
      <a:defRPr sz="1830" kern="1200">
        <a:solidFill>
          <a:schemeClr val="tx1"/>
        </a:solidFill>
        <a:latin typeface="+mn-lt"/>
        <a:ea typeface="+mn-ea"/>
        <a:cs typeface="+mn-cs"/>
      </a:defRPr>
    </a:lvl3pPr>
    <a:lvl4pPr marL="1393825" algn="l" defTabSz="929005" rtl="0" eaLnBrk="1" latinLnBrk="0" hangingPunct="1">
      <a:defRPr sz="1830" kern="1200">
        <a:solidFill>
          <a:schemeClr val="tx1"/>
        </a:solidFill>
        <a:latin typeface="+mn-lt"/>
        <a:ea typeface="+mn-ea"/>
        <a:cs typeface="+mn-cs"/>
      </a:defRPr>
    </a:lvl4pPr>
    <a:lvl5pPr marL="1858010" algn="l" defTabSz="929005" rtl="0" eaLnBrk="1" latinLnBrk="0" hangingPunct="1">
      <a:defRPr sz="1830" kern="1200">
        <a:solidFill>
          <a:schemeClr val="tx1"/>
        </a:solidFill>
        <a:latin typeface="+mn-lt"/>
        <a:ea typeface="+mn-ea"/>
        <a:cs typeface="+mn-cs"/>
      </a:defRPr>
    </a:lvl5pPr>
    <a:lvl6pPr marL="2322830" algn="l" defTabSz="929005" rtl="0" eaLnBrk="1" latinLnBrk="0" hangingPunct="1">
      <a:defRPr sz="1830" kern="1200">
        <a:solidFill>
          <a:schemeClr val="tx1"/>
        </a:solidFill>
        <a:latin typeface="+mn-lt"/>
        <a:ea typeface="+mn-ea"/>
        <a:cs typeface="+mn-cs"/>
      </a:defRPr>
    </a:lvl6pPr>
    <a:lvl7pPr marL="2787650" algn="l" defTabSz="929005" rtl="0" eaLnBrk="1" latinLnBrk="0" hangingPunct="1">
      <a:defRPr sz="1830" kern="1200">
        <a:solidFill>
          <a:schemeClr val="tx1"/>
        </a:solidFill>
        <a:latin typeface="+mn-lt"/>
        <a:ea typeface="+mn-ea"/>
        <a:cs typeface="+mn-cs"/>
      </a:defRPr>
    </a:lvl7pPr>
    <a:lvl8pPr marL="3251835" algn="l" defTabSz="929005" rtl="0" eaLnBrk="1" latinLnBrk="0" hangingPunct="1">
      <a:defRPr sz="1830" kern="1200">
        <a:solidFill>
          <a:schemeClr val="tx1"/>
        </a:solidFill>
        <a:latin typeface="+mn-lt"/>
        <a:ea typeface="+mn-ea"/>
        <a:cs typeface="+mn-cs"/>
      </a:defRPr>
    </a:lvl8pPr>
    <a:lvl9pPr marL="3716655" algn="l" defTabSz="929005" rtl="0" eaLnBrk="1" latinLnBrk="0" hangingPunct="1">
      <a:defRPr sz="18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148"/>
    <a:srgbClr val="725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D46D7-86FF-4E3A-910C-5953B3181DA5}" v="12" dt="2025-04-26T17:02:38.45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62" d="100"/>
          <a:sy n="62" d="100"/>
        </p:scale>
        <p:origin x="-3581" y="-7867"/>
      </p:cViewPr>
      <p:guideLst>
        <p:guide orient="horz" pos="2209"/>
        <p:guide pos="292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Nader" userId="864d1958223f8596" providerId="LiveId" clId="{A4DD46D7-86FF-4E3A-910C-5953B3181DA5}"/>
    <pc:docChg chg="undo custSel modSld">
      <pc:chgData name="george Nader" userId="864d1958223f8596" providerId="LiveId" clId="{A4DD46D7-86FF-4E3A-910C-5953B3181DA5}" dt="2025-04-26T17:06:24.278" v="247" actId="255"/>
      <pc:docMkLst>
        <pc:docMk/>
      </pc:docMkLst>
      <pc:sldChg chg="addSp delSp modSp mod">
        <pc:chgData name="george Nader" userId="864d1958223f8596" providerId="LiveId" clId="{A4DD46D7-86FF-4E3A-910C-5953B3181DA5}" dt="2025-04-26T17:06:24.278" v="247" actId="255"/>
        <pc:sldMkLst>
          <pc:docMk/>
          <pc:sldMk cId="0" sldId="256"/>
        </pc:sldMkLst>
        <pc:spChg chg="mod">
          <ac:chgData name="george Nader" userId="864d1958223f8596" providerId="LiveId" clId="{A4DD46D7-86FF-4E3A-910C-5953B3181DA5}" dt="2025-04-26T17:05:15.685" v="232" actId="1035"/>
          <ac:spMkLst>
            <pc:docMk/>
            <pc:sldMk cId="0" sldId="256"/>
            <ac:spMk id="14" creationId="{00000000-0000-0000-0000-000000000000}"/>
          </ac:spMkLst>
        </pc:spChg>
        <pc:spChg chg="mod">
          <ac:chgData name="george Nader" userId="864d1958223f8596" providerId="LiveId" clId="{A4DD46D7-86FF-4E3A-910C-5953B3181DA5}" dt="2025-04-26T17:06:14.803" v="246" actId="255"/>
          <ac:spMkLst>
            <pc:docMk/>
            <pc:sldMk cId="0" sldId="256"/>
            <ac:spMk id="21" creationId="{00000000-0000-0000-0000-000000000000}"/>
          </ac:spMkLst>
        </pc:spChg>
        <pc:spChg chg="mod">
          <ac:chgData name="george Nader" userId="864d1958223f8596" providerId="LiveId" clId="{A4DD46D7-86FF-4E3A-910C-5953B3181DA5}" dt="2025-04-26T17:06:24.278" v="247" actId="255"/>
          <ac:spMkLst>
            <pc:docMk/>
            <pc:sldMk cId="0" sldId="256"/>
            <ac:spMk id="22" creationId="{00000000-0000-0000-0000-000000000000}"/>
          </ac:spMkLst>
        </pc:spChg>
        <pc:spChg chg="mod">
          <ac:chgData name="george Nader" userId="864d1958223f8596" providerId="LiveId" clId="{A4DD46D7-86FF-4E3A-910C-5953B3181DA5}" dt="2025-04-26T16:50:34.019" v="27" actId="1036"/>
          <ac:spMkLst>
            <pc:docMk/>
            <pc:sldMk cId="0" sldId="256"/>
            <ac:spMk id="94" creationId="{00000000-0000-0000-0000-000000000000}"/>
          </ac:spMkLst>
        </pc:spChg>
        <pc:spChg chg="mod">
          <ac:chgData name="george Nader" userId="864d1958223f8596" providerId="LiveId" clId="{A4DD46D7-86FF-4E3A-910C-5953B3181DA5}" dt="2025-04-26T16:51:31.929" v="44" actId="1038"/>
          <ac:spMkLst>
            <pc:docMk/>
            <pc:sldMk cId="0" sldId="256"/>
            <ac:spMk id="96" creationId="{00000000-0000-0000-0000-000000000000}"/>
          </ac:spMkLst>
        </pc:spChg>
        <pc:spChg chg="mod">
          <ac:chgData name="george Nader" userId="864d1958223f8596" providerId="LiveId" clId="{A4DD46D7-86FF-4E3A-910C-5953B3181DA5}" dt="2025-04-26T17:05:46.457" v="245" actId="20577"/>
          <ac:spMkLst>
            <pc:docMk/>
            <pc:sldMk cId="0" sldId="256"/>
            <ac:spMk id="101" creationId="{00000000-0000-0000-0000-000000000000}"/>
          </ac:spMkLst>
        </pc:spChg>
        <pc:spChg chg="mod">
          <ac:chgData name="george Nader" userId="864d1958223f8596" providerId="LiveId" clId="{A4DD46D7-86FF-4E3A-910C-5953B3181DA5}" dt="2025-04-26T17:02:29.954" v="208" actId="20577"/>
          <ac:spMkLst>
            <pc:docMk/>
            <pc:sldMk cId="0" sldId="256"/>
            <ac:spMk id="118" creationId="{00000000-0000-0000-0000-000000000000}"/>
          </ac:spMkLst>
        </pc:spChg>
        <pc:grpChg chg="mod">
          <ac:chgData name="george Nader" userId="864d1958223f8596" providerId="LiveId" clId="{A4DD46D7-86FF-4E3A-910C-5953B3181DA5}" dt="2025-04-26T16:59:33.644" v="122" actId="1076"/>
          <ac:grpSpMkLst>
            <pc:docMk/>
            <pc:sldMk cId="0" sldId="256"/>
            <ac:grpSpMk id="6" creationId="{00000000-0000-0000-0000-000000000000}"/>
          </ac:grpSpMkLst>
        </pc:grpChg>
        <pc:picChg chg="mod">
          <ac:chgData name="george Nader" userId="864d1958223f8596" providerId="LiveId" clId="{A4DD46D7-86FF-4E3A-910C-5953B3181DA5}" dt="2025-04-26T16:57:57.062" v="102" actId="1076"/>
          <ac:picMkLst>
            <pc:docMk/>
            <pc:sldMk cId="0" sldId="256"/>
            <ac:picMk id="15" creationId="{00000000-0000-0000-0000-000000000000}"/>
          </ac:picMkLst>
        </pc:picChg>
        <pc:picChg chg="mod">
          <ac:chgData name="george Nader" userId="864d1958223f8596" providerId="LiveId" clId="{A4DD46D7-86FF-4E3A-910C-5953B3181DA5}" dt="2025-04-26T16:57:33.750" v="96" actId="1076"/>
          <ac:picMkLst>
            <pc:docMk/>
            <pc:sldMk cId="0" sldId="256"/>
            <ac:picMk id="19" creationId="{00000000-0000-0000-0000-000000000000}"/>
          </ac:picMkLst>
        </pc:picChg>
        <pc:picChg chg="add del mod">
          <ac:chgData name="george Nader" userId="864d1958223f8596" providerId="LiveId" clId="{A4DD46D7-86FF-4E3A-910C-5953B3181DA5}" dt="2025-04-26T16:51:19.485" v="32" actId="478"/>
          <ac:picMkLst>
            <pc:docMk/>
            <pc:sldMk cId="0" sldId="256"/>
            <ac:picMk id="23" creationId="{20199E4B-09FE-55C0-58E3-8CC2185A293E}"/>
          </ac:picMkLst>
        </pc:picChg>
        <pc:picChg chg="add mod">
          <ac:chgData name="george Nader" userId="864d1958223f8596" providerId="LiveId" clId="{A4DD46D7-86FF-4E3A-910C-5953B3181DA5}" dt="2025-04-26T16:51:47.089" v="66" actId="1038"/>
          <ac:picMkLst>
            <pc:docMk/>
            <pc:sldMk cId="0" sldId="256"/>
            <ac:picMk id="31" creationId="{320206DB-A25F-0C3D-5F93-64979F530A2E}"/>
          </ac:picMkLst>
        </pc:picChg>
        <pc:picChg chg="add mod">
          <ac:chgData name="george Nader" userId="864d1958223f8596" providerId="LiveId" clId="{A4DD46D7-86FF-4E3A-910C-5953B3181DA5}" dt="2025-04-26T16:52:04.750" v="67" actId="207"/>
          <ac:picMkLst>
            <pc:docMk/>
            <pc:sldMk cId="0" sldId="256"/>
            <ac:picMk id="33" creationId="{0BCF0A53-F7A6-12C2-7B02-06F6F99B7A83}"/>
          </ac:picMkLst>
        </pc:picChg>
        <pc:picChg chg="add mod">
          <ac:chgData name="george Nader" userId="864d1958223f8596" providerId="LiveId" clId="{A4DD46D7-86FF-4E3A-910C-5953B3181DA5}" dt="2025-04-26T16:53:05.055" v="75" actId="207"/>
          <ac:picMkLst>
            <pc:docMk/>
            <pc:sldMk cId="0" sldId="256"/>
            <ac:picMk id="35" creationId="{BCDC0EF4-5D66-48DD-02F7-14AFA18736AB}"/>
          </ac:picMkLst>
        </pc:picChg>
        <pc:picChg chg="add mod">
          <ac:chgData name="george Nader" userId="864d1958223f8596" providerId="LiveId" clId="{A4DD46D7-86FF-4E3A-910C-5953B3181DA5}" dt="2025-04-26T16:53:37.793" v="81" actId="207"/>
          <ac:picMkLst>
            <pc:docMk/>
            <pc:sldMk cId="0" sldId="256"/>
            <ac:picMk id="37" creationId="{DCED4017-6AAC-2DB8-136D-2D18CA5F1061}"/>
          </ac:picMkLst>
        </pc:picChg>
        <pc:picChg chg="add mod">
          <ac:chgData name="george Nader" userId="864d1958223f8596" providerId="LiveId" clId="{A4DD46D7-86FF-4E3A-910C-5953B3181DA5}" dt="2025-04-26T16:55:58.055" v="84" actId="207"/>
          <ac:picMkLst>
            <pc:docMk/>
            <pc:sldMk cId="0" sldId="256"/>
            <ac:picMk id="39" creationId="{91D30E4A-2EE4-B484-D27A-1097E4030E2D}"/>
          </ac:picMkLst>
        </pc:picChg>
        <pc:picChg chg="add mod">
          <ac:chgData name="george Nader" userId="864d1958223f8596" providerId="LiveId" clId="{A4DD46D7-86FF-4E3A-910C-5953B3181DA5}" dt="2025-04-26T17:03:02.354" v="228" actId="1035"/>
          <ac:picMkLst>
            <pc:docMk/>
            <pc:sldMk cId="0" sldId="256"/>
            <ac:picMk id="44" creationId="{6939BB02-E535-15F9-8503-07C85B40C60E}"/>
          </ac:picMkLst>
        </pc:picChg>
        <pc:picChg chg="add del mod">
          <ac:chgData name="george Nader" userId="864d1958223f8596" providerId="LiveId" clId="{A4DD46D7-86FF-4E3A-910C-5953B3181DA5}" dt="2025-04-26T17:00:55.639" v="134" actId="478"/>
          <ac:picMkLst>
            <pc:docMk/>
            <pc:sldMk cId="0" sldId="256"/>
            <ac:picMk id="46" creationId="{3583ECAB-2B37-38B6-FFFF-B3D08C8B2055}"/>
          </ac:picMkLst>
        </pc:picChg>
        <pc:picChg chg="add del mod">
          <ac:chgData name="george Nader" userId="864d1958223f8596" providerId="LiveId" clId="{A4DD46D7-86FF-4E3A-910C-5953B3181DA5}" dt="2025-04-26T17:02:08.447" v="181" actId="478"/>
          <ac:picMkLst>
            <pc:docMk/>
            <pc:sldMk cId="0" sldId="256"/>
            <ac:picMk id="48" creationId="{C9A5B6AB-14B9-8F3B-5A81-FA0FFE432830}"/>
          </ac:picMkLst>
        </pc:picChg>
        <pc:picChg chg="add mod">
          <ac:chgData name="george Nader" userId="864d1958223f8596" providerId="LiveId" clId="{A4DD46D7-86FF-4E3A-910C-5953B3181DA5}" dt="2025-04-26T17:00:46.320" v="133" actId="208"/>
          <ac:picMkLst>
            <pc:docMk/>
            <pc:sldMk cId="0" sldId="256"/>
            <ac:picMk id="61" creationId="{1FC66070-6952-9DC7-9B9D-097EB7027F19}"/>
          </ac:picMkLst>
        </pc:picChg>
        <pc:picChg chg="add mod">
          <ac:chgData name="george Nader" userId="864d1958223f8596" providerId="LiveId" clId="{A4DD46D7-86FF-4E3A-910C-5953B3181DA5}" dt="2025-04-26T17:01:21.882" v="160" actId="208"/>
          <ac:picMkLst>
            <pc:docMk/>
            <pc:sldMk cId="0" sldId="256"/>
            <ac:picMk id="62" creationId="{1AB0870F-F4E1-FB83-8457-1A155E2696D4}"/>
          </ac:picMkLst>
        </pc:picChg>
        <pc:picChg chg="add mod">
          <ac:chgData name="george Nader" userId="864d1958223f8596" providerId="LiveId" clId="{A4DD46D7-86FF-4E3A-910C-5953B3181DA5}" dt="2025-04-26T17:01:55.871" v="180" actId="207"/>
          <ac:picMkLst>
            <pc:docMk/>
            <pc:sldMk cId="0" sldId="256"/>
            <ac:picMk id="63" creationId="{84F876E1-A92D-6548-D836-07D7012A7177}"/>
          </ac:picMkLst>
        </pc:picChg>
        <pc:picChg chg="add mod">
          <ac:chgData name="george Nader" userId="864d1958223f8596" providerId="LiveId" clId="{A4DD46D7-86FF-4E3A-910C-5953B3181DA5}" dt="2025-04-26T17:02:22.614" v="203" actId="208"/>
          <ac:picMkLst>
            <pc:docMk/>
            <pc:sldMk cId="0" sldId="256"/>
            <ac:picMk id="64" creationId="{393E06D8-DC65-5CAB-3F8A-B37B018DE092}"/>
          </ac:picMkLst>
        </pc:picChg>
        <pc:picChg chg="add mod">
          <ac:chgData name="george Nader" userId="864d1958223f8596" providerId="LiveId" clId="{A4DD46D7-86FF-4E3A-910C-5953B3181DA5}" dt="2025-04-26T17:02:54.848" v="225" actId="208"/>
          <ac:picMkLst>
            <pc:docMk/>
            <pc:sldMk cId="0" sldId="256"/>
            <ac:picMk id="65" creationId="{DCC1A8A6-0FE0-8F53-0EDC-6AB6A6203A1E}"/>
          </ac:picMkLst>
        </pc:picChg>
        <pc:picChg chg="mod">
          <ac:chgData name="george Nader" userId="864d1958223f8596" providerId="LiveId" clId="{A4DD46D7-86FF-4E3A-910C-5953B3181DA5}" dt="2025-04-26T17:05:22.093" v="237" actId="1036"/>
          <ac:picMkLst>
            <pc:docMk/>
            <pc:sldMk cId="0" sldId="256"/>
            <ac:picMk id="110"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Times New Roman" panose="02020603050405020304" pitchFamily="18" charset="0"/>
                <a:cs typeface="Times New Roman" panose="02020603050405020304" pitchFamily="18" charset="0"/>
              </a:rPr>
              <a:t>Filtration efficiency of TDS</a:t>
            </a:r>
          </a:p>
        </c:rich>
      </c:tx>
      <c:layout>
        <c:manualLayout>
          <c:xMode val="edge"/>
          <c:yMode val="edge"/>
          <c:x val="0.256966148098622"/>
          <c:y val="1.9047598664955999E-2"/>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74981881390239E-2"/>
          <c:y val="0.161428305746699"/>
          <c:w val="0.91338678924760397"/>
          <c:h val="0.77117996013935097"/>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Sheet1!$B$2:$B$7</c:f>
              <c:numCache>
                <c:formatCode>General</c:formatCode>
                <c:ptCount val="6"/>
              </c:numCache>
            </c:numRef>
          </c:val>
          <c:extLst>
            <c:ext xmlns:c16="http://schemas.microsoft.com/office/drawing/2014/chart" uri="{C3380CC4-5D6E-409C-BE32-E72D297353CC}">
              <c16:uniqueId val="{00000000-C5D7-4375-B2E6-8D3B097798EA}"/>
            </c:ext>
          </c:extLst>
        </c:ser>
        <c:ser>
          <c:idx val="1"/>
          <c:order val="1"/>
          <c:tx>
            <c:strRef>
              <c:f>Sheet1!$C$1</c:f>
              <c:strCache>
                <c:ptCount val="1"/>
                <c:pt idx="0">
                  <c:v>Column2</c:v>
                </c:pt>
              </c:strCache>
            </c:strRef>
          </c:tx>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Sheet1!$C$2:$C$7</c:f>
              <c:numCache>
                <c:formatCode>General</c:formatCode>
                <c:ptCount val="6"/>
                <c:pt idx="0">
                  <c:v>33.04</c:v>
                </c:pt>
                <c:pt idx="1">
                  <c:v>29.41</c:v>
                </c:pt>
                <c:pt idx="2">
                  <c:v>19.04</c:v>
                </c:pt>
                <c:pt idx="3">
                  <c:v>14.83</c:v>
                </c:pt>
                <c:pt idx="4">
                  <c:v>14.56</c:v>
                </c:pt>
              </c:numCache>
            </c:numRef>
          </c:val>
          <c:extLst>
            <c:ext xmlns:c16="http://schemas.microsoft.com/office/drawing/2014/chart" uri="{C3380CC4-5D6E-409C-BE32-E72D297353CC}">
              <c16:uniqueId val="{00000001-C5D7-4375-B2E6-8D3B097798EA}"/>
            </c:ext>
          </c:extLst>
        </c:ser>
        <c:ser>
          <c:idx val="2"/>
          <c:order val="2"/>
          <c:tx>
            <c:strRef>
              <c:f>Sheet1!$E$2</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Sheet1!$E$3:$E$6</c:f>
              <c:numCache>
                <c:formatCode>General</c:formatCode>
                <c:ptCount val="4"/>
              </c:numCache>
            </c:numRef>
          </c:val>
          <c:extLst>
            <c:ext xmlns:c16="http://schemas.microsoft.com/office/drawing/2014/chart" uri="{C3380CC4-5D6E-409C-BE32-E72D297353CC}">
              <c16:uniqueId val="{00000002-C5D7-4375-B2E6-8D3B097798EA}"/>
            </c:ext>
          </c:extLst>
        </c:ser>
        <c:dLbls>
          <c:showLegendKey val="0"/>
          <c:showVal val="1"/>
          <c:showCatName val="0"/>
          <c:showSerName val="0"/>
          <c:showPercent val="0"/>
          <c:showBubbleSize val="0"/>
        </c:dLbls>
        <c:gapWidth val="100"/>
        <c:overlap val="-20"/>
        <c:axId val="1699081087"/>
        <c:axId val="1699056607"/>
      </c:barChart>
      <c:catAx>
        <c:axId val="16990810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699056607"/>
        <c:crosses val="autoZero"/>
        <c:auto val="1"/>
        <c:lblAlgn val="ctr"/>
        <c:lblOffset val="100"/>
        <c:noMultiLvlLbl val="0"/>
      </c:catAx>
      <c:valAx>
        <c:axId val="16990566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699081087"/>
        <c:crosses val="autoZero"/>
        <c:crossBetween val="between"/>
      </c:valAx>
      <c:spPr>
        <a:noFill/>
        <a:ln>
          <a:noFill/>
        </a:ln>
        <a:effectLst/>
      </c:spPr>
    </c:plotArea>
    <c:plotVisOnly val="1"/>
    <c:dispBlanksAs val="gap"/>
    <c:showDLblsOverMax val="0"/>
    <c:extLst>
      <c:ext uri="{0b15fc19-7d7d-44ad-8c2d-2c3a37ce22c3}">
        <chartProps xmlns="https://web.wps.cn/et/2018/main" chartId="{9889c249-5d71-4422-98eb-1481c333e55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dirty="0">
                <a:solidFill>
                  <a:prstClr val="white">
                    <a:lumMod val="95000"/>
                  </a:prst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Turbid water filtration reduction efficiency</a:t>
            </a:r>
          </a:p>
        </c:rich>
      </c:tx>
      <c:layout>
        <c:manualLayout>
          <c:xMode val="edge"/>
          <c:yMode val="edge"/>
          <c:x val="0.13248478140564501"/>
          <c:y val="4.5582203697611904E-3"/>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Sheet1!$B$2:$B$7</c:f>
              <c:numCache>
                <c:formatCode>General</c:formatCode>
                <c:ptCount val="6"/>
              </c:numCache>
            </c:numRef>
          </c:val>
          <c:extLst>
            <c:ext xmlns:c16="http://schemas.microsoft.com/office/drawing/2014/chart" uri="{C3380CC4-5D6E-409C-BE32-E72D297353CC}">
              <c16:uniqueId val="{00000000-82C5-4E27-B14E-B1CCF6AAB7E1}"/>
            </c:ext>
          </c:extLst>
        </c:ser>
        <c:ser>
          <c:idx val="1"/>
          <c:order val="1"/>
          <c:tx>
            <c:strRef>
              <c:f>Sheet1!$C$1</c:f>
              <c:strCache>
                <c:ptCount val="1"/>
                <c:pt idx="0">
                  <c:v>Column2</c:v>
                </c:pt>
              </c:strCache>
            </c:strRef>
          </c:tx>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Sheet1!$C$2:$C$7</c:f>
              <c:numCache>
                <c:formatCode>General</c:formatCode>
                <c:ptCount val="6"/>
                <c:pt idx="0">
                  <c:v>18.649999999999999</c:v>
                </c:pt>
                <c:pt idx="1">
                  <c:v>18.559999999999999</c:v>
                </c:pt>
                <c:pt idx="2">
                  <c:v>18.329999999999998</c:v>
                </c:pt>
                <c:pt idx="3">
                  <c:v>17.899999999999999</c:v>
                </c:pt>
                <c:pt idx="4">
                  <c:v>17.809999999999999</c:v>
                </c:pt>
              </c:numCache>
            </c:numRef>
          </c:val>
          <c:extLst>
            <c:ext xmlns:c16="http://schemas.microsoft.com/office/drawing/2014/chart" uri="{C3380CC4-5D6E-409C-BE32-E72D297353CC}">
              <c16:uniqueId val="{00000001-82C5-4E27-B14E-B1CCF6AAB7E1}"/>
            </c:ext>
          </c:extLst>
        </c:ser>
        <c:ser>
          <c:idx val="2"/>
          <c:order val="2"/>
          <c:tx>
            <c:strRef>
              <c:f>Sheet1!$E$2</c:f>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5"/>
                <c:pt idx="0">
                  <c:v>Cycle 1</c:v>
                </c:pt>
                <c:pt idx="1">
                  <c:v>Cycle 2</c:v>
                </c:pt>
                <c:pt idx="2">
                  <c:v>Cycle 3</c:v>
                </c:pt>
                <c:pt idx="3">
                  <c:v>Cycle 4</c:v>
                </c:pt>
                <c:pt idx="4">
                  <c:v>Cycle 5</c:v>
                </c:pt>
              </c:strCache>
            </c:strRef>
          </c:cat>
          <c:val>
            <c:numRef>
              <c:f>Sheet1!$E$3:$E$6</c:f>
              <c:numCache>
                <c:formatCode>General</c:formatCode>
                <c:ptCount val="4"/>
              </c:numCache>
            </c:numRef>
          </c:val>
          <c:extLst>
            <c:ext xmlns:c16="http://schemas.microsoft.com/office/drawing/2014/chart" uri="{C3380CC4-5D6E-409C-BE32-E72D297353CC}">
              <c16:uniqueId val="{00000002-82C5-4E27-B14E-B1CCF6AAB7E1}"/>
            </c:ext>
          </c:extLst>
        </c:ser>
        <c:dLbls>
          <c:showLegendKey val="0"/>
          <c:showVal val="1"/>
          <c:showCatName val="0"/>
          <c:showSerName val="0"/>
          <c:showPercent val="0"/>
          <c:showBubbleSize val="0"/>
        </c:dLbls>
        <c:gapWidth val="100"/>
        <c:overlap val="-20"/>
        <c:axId val="1699081087"/>
        <c:axId val="1699056607"/>
      </c:barChart>
      <c:catAx>
        <c:axId val="16990810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699056607"/>
        <c:crosses val="autoZero"/>
        <c:auto val="1"/>
        <c:lblAlgn val="ctr"/>
        <c:lblOffset val="100"/>
        <c:noMultiLvlLbl val="0"/>
      </c:catAx>
      <c:valAx>
        <c:axId val="16990566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699081087"/>
        <c:crosses val="autoZero"/>
        <c:crossBetween val="between"/>
      </c:valAx>
      <c:spPr>
        <a:noFill/>
        <a:ln>
          <a:noFill/>
        </a:ln>
        <a:effectLst/>
      </c:spPr>
    </c:plotArea>
    <c:plotVisOnly val="1"/>
    <c:dispBlanksAs val="gap"/>
    <c:showDLblsOverMax val="0"/>
    <c:extLst>
      <c:ext uri="{0b15fc19-7d7d-44ad-8c2d-2c3a37ce22c3}">
        <chartProps xmlns="https://web.wps.cn/et/2018/main" chartId="{95b727d5-03fa-4f14-a8db-78950f897d3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1.82269E-7</cdr:x>
      <cdr:y>0.12659</cdr:y>
    </cdr:from>
    <cdr:to>
      <cdr:x>0.55015</cdr:x>
      <cdr:y>0.19553</cdr:y>
    </cdr:to>
    <cdr:sp macro="" textlink="">
      <cdr:nvSpPr>
        <cdr:cNvPr id="2" name="Rectangles 1"/>
        <cdr:cNvSpPr/>
      </cdr:nvSpPr>
      <cdr:spPr>
        <a:xfrm xmlns:a="http://schemas.openxmlformats.org/drawingml/2006/main">
          <a:off x="1" y="480361"/>
          <a:ext cx="3018328" cy="261610"/>
        </a:xfrm>
        <a:prstGeom xmlns:a="http://schemas.openxmlformats.org/drawingml/2006/main" prst="rect">
          <a:avLst/>
        </a:prstGeom>
        <a:noFill xmlns:a="http://schemas.openxmlformats.org/drawingml/2006/main"/>
      </cdr:spPr>
      <cdr:txBody>
        <a:bodyPr xmlns:a="http://schemas.openxmlformats.org/drawingml/2006/main" vert="horz" wrap="square" lIns="45720" tIns="45720" rIns="45720" bIns="45720" rtlCol="0" anchor="t" anchorCtr="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rtl="0">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100" i="1" dirty="0">
              <a:latin typeface="Times New Roman" panose="02020603050405020304" pitchFamily="18" charset="0"/>
              <a:cs typeface="Times New Roman" panose="02020603050405020304" pitchFamily="18" charset="0"/>
            </a:rPr>
            <a:t>Filtration efficiency of TDS ‘%’</a:t>
          </a:r>
        </a:p>
      </cdr:txBody>
    </cdr:sp>
  </cdr:relSizeAnchor>
</c:userShapes>
</file>

<file path=ppt/drawings/drawing2.xml><?xml version="1.0" encoding="utf-8"?>
<c:userShapes xmlns:c="http://schemas.openxmlformats.org/drawingml/2006/chart">
  <cdr:relSizeAnchor xmlns:cdr="http://schemas.openxmlformats.org/drawingml/2006/chartDrawing">
    <cdr:from>
      <cdr:x>0.03691</cdr:x>
      <cdr:y>0.18917</cdr:y>
    </cdr:from>
    <cdr:to>
      <cdr:x>0.55178</cdr:x>
      <cdr:y>0.275</cdr:y>
    </cdr:to>
    <cdr:sp macro="" textlink="">
      <cdr:nvSpPr>
        <cdr:cNvPr id="2" name="Rectangles 1"/>
        <cdr:cNvSpPr/>
      </cdr:nvSpPr>
      <cdr:spPr>
        <a:xfrm xmlns:a="http://schemas.openxmlformats.org/drawingml/2006/main">
          <a:off x="193674" y="576590"/>
          <a:ext cx="2701926" cy="261610"/>
        </a:xfrm>
        <a:prstGeom xmlns:a="http://schemas.openxmlformats.org/drawingml/2006/main" prst="rect">
          <a:avLst/>
        </a:prstGeom>
        <a:noFill xmlns:a="http://schemas.openxmlformats.org/drawingml/2006/main"/>
      </cdr:spPr>
      <cdr:txBody>
        <a:bodyPr xmlns:a="http://schemas.openxmlformats.org/drawingml/2006/main" vert="horz" wrap="square" lIns="45720" tIns="45720" rIns="45720" bIns="45720" rtlCol="0" anchor="t" anchorCtr="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rtl="0">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100" i="1" dirty="0">
              <a:latin typeface="Times New Roman" panose="02020603050405020304" pitchFamily="18" charset="0"/>
              <a:cs typeface="Times New Roman" panose="02020603050405020304" pitchFamily="18" charset="0"/>
            </a:rPr>
            <a:t>Turbidity reduction efficiency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3712E-3CFC-45B0-A10B-025FB7C5D437}" type="datetimeFigureOut">
              <a:rPr lang="en-US" smtClean="0"/>
              <a:t>4/26/2025</a:t>
            </a:fld>
            <a:endParaRPr lang="en-US"/>
          </a:p>
        </p:txBody>
      </p:sp>
      <p:sp>
        <p:nvSpPr>
          <p:cNvPr id="4" name="Slide Image Placeholder 3"/>
          <p:cNvSpPr>
            <a:spLocks noGrp="1" noRot="1" noChangeAspect="1"/>
          </p:cNvSpPr>
          <p:nvPr>
            <p:ph type="sldImg" idx="2"/>
          </p:nvPr>
        </p:nvSpPr>
        <p:spPr>
          <a:xfrm>
            <a:off x="1306513" y="1143000"/>
            <a:ext cx="4244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4A987-0F9B-44FA-8977-10926CFC8D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4A987-0F9B-44FA-8977-10926CFC8D3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7021" y="2164242"/>
            <a:ext cx="7899571" cy="1493359"/>
          </a:xfrm>
        </p:spPr>
        <p:txBody>
          <a:bodyPr/>
          <a:lstStyle/>
          <a:p>
            <a:r>
              <a:rPr lang="en-US"/>
              <a:t>Click to edit Master title style</a:t>
            </a:r>
          </a:p>
        </p:txBody>
      </p:sp>
      <p:sp>
        <p:nvSpPr>
          <p:cNvPr id="3" name="Subtitle 2"/>
          <p:cNvSpPr>
            <a:spLocks noGrp="1"/>
          </p:cNvSpPr>
          <p:nvPr>
            <p:ph type="subTitle" idx="1"/>
          </p:nvPr>
        </p:nvSpPr>
        <p:spPr>
          <a:xfrm>
            <a:off x="1394042" y="3947886"/>
            <a:ext cx="6505529" cy="1780419"/>
          </a:xfrm>
        </p:spPr>
        <p:txBody>
          <a:bodyPr/>
          <a:lstStyle>
            <a:lvl1pPr marL="0" indent="0" algn="ctr">
              <a:buNone/>
              <a:defRPr>
                <a:solidFill>
                  <a:schemeClr val="tx1">
                    <a:tint val="75000"/>
                  </a:schemeClr>
                </a:solidFill>
              </a:defRPr>
            </a:lvl1pPr>
            <a:lvl2pPr marL="464185" indent="0" algn="ctr">
              <a:buNone/>
              <a:defRPr>
                <a:solidFill>
                  <a:schemeClr val="tx1">
                    <a:tint val="75000"/>
                  </a:schemeClr>
                </a:solidFill>
              </a:defRPr>
            </a:lvl2pPr>
            <a:lvl3pPr marL="929005" indent="0" algn="ctr">
              <a:buNone/>
              <a:defRPr>
                <a:solidFill>
                  <a:schemeClr val="tx1">
                    <a:tint val="75000"/>
                  </a:schemeClr>
                </a:solidFill>
              </a:defRPr>
            </a:lvl3pPr>
            <a:lvl4pPr marL="1393190" indent="0" algn="ctr">
              <a:buNone/>
              <a:defRPr>
                <a:solidFill>
                  <a:schemeClr val="tx1">
                    <a:tint val="75000"/>
                  </a:schemeClr>
                </a:solidFill>
              </a:defRPr>
            </a:lvl4pPr>
            <a:lvl5pPr marL="1858010" indent="0" algn="ctr">
              <a:buNone/>
              <a:defRPr>
                <a:solidFill>
                  <a:schemeClr val="tx1">
                    <a:tint val="75000"/>
                  </a:schemeClr>
                </a:solidFill>
              </a:defRPr>
            </a:lvl5pPr>
            <a:lvl6pPr marL="2322195" indent="0" algn="ctr">
              <a:buNone/>
              <a:defRPr>
                <a:solidFill>
                  <a:schemeClr val="tx1">
                    <a:tint val="75000"/>
                  </a:schemeClr>
                </a:solidFill>
              </a:defRPr>
            </a:lvl6pPr>
            <a:lvl7pPr marL="2787015" indent="0" algn="ctr">
              <a:buNone/>
              <a:defRPr>
                <a:solidFill>
                  <a:schemeClr val="tx1">
                    <a:tint val="75000"/>
                  </a:schemeClr>
                </a:solidFill>
              </a:defRPr>
            </a:lvl7pPr>
            <a:lvl8pPr marL="3251200" indent="0" algn="ctr">
              <a:buNone/>
              <a:defRPr>
                <a:solidFill>
                  <a:schemeClr val="tx1">
                    <a:tint val="75000"/>
                  </a:schemeClr>
                </a:solidFill>
              </a:defRPr>
            </a:lvl8pPr>
            <a:lvl9pPr marL="37160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869" y="278998"/>
            <a:ext cx="2091063" cy="59444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4681" y="278998"/>
            <a:ext cx="6118295" cy="59444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4131" y="4476851"/>
            <a:ext cx="7899571" cy="1383695"/>
          </a:xfrm>
        </p:spPr>
        <p:txBody>
          <a:bodyPr anchor="t"/>
          <a:lstStyle>
            <a:lvl1pPr algn="l">
              <a:defRPr sz="4065" b="1" cap="all"/>
            </a:lvl1pPr>
          </a:lstStyle>
          <a:p>
            <a:r>
              <a:rPr lang="en-US"/>
              <a:t>Click to edit Master title style</a:t>
            </a:r>
          </a:p>
        </p:txBody>
      </p:sp>
      <p:sp>
        <p:nvSpPr>
          <p:cNvPr id="3" name="Text Placeholder 2"/>
          <p:cNvSpPr>
            <a:spLocks noGrp="1"/>
          </p:cNvSpPr>
          <p:nvPr>
            <p:ph type="body" idx="1"/>
          </p:nvPr>
        </p:nvSpPr>
        <p:spPr>
          <a:xfrm>
            <a:off x="734131" y="2952852"/>
            <a:ext cx="7899571" cy="1523999"/>
          </a:xfrm>
        </p:spPr>
        <p:txBody>
          <a:bodyPr anchor="b"/>
          <a:lstStyle>
            <a:lvl1pPr marL="0" indent="0">
              <a:buNone/>
              <a:defRPr sz="2030">
                <a:solidFill>
                  <a:schemeClr val="tx1">
                    <a:tint val="75000"/>
                  </a:schemeClr>
                </a:solidFill>
              </a:defRPr>
            </a:lvl1pPr>
            <a:lvl2pPr marL="464185" indent="0">
              <a:buNone/>
              <a:defRPr sz="1830">
                <a:solidFill>
                  <a:schemeClr val="tx1">
                    <a:tint val="75000"/>
                  </a:schemeClr>
                </a:solidFill>
              </a:defRPr>
            </a:lvl2pPr>
            <a:lvl3pPr marL="929005" indent="0">
              <a:buNone/>
              <a:defRPr sz="1625">
                <a:solidFill>
                  <a:schemeClr val="tx1">
                    <a:tint val="75000"/>
                  </a:schemeClr>
                </a:solidFill>
              </a:defRPr>
            </a:lvl3pPr>
            <a:lvl4pPr marL="1393190" indent="0">
              <a:buNone/>
              <a:defRPr sz="1420">
                <a:solidFill>
                  <a:schemeClr val="tx1">
                    <a:tint val="75000"/>
                  </a:schemeClr>
                </a:solidFill>
              </a:defRPr>
            </a:lvl4pPr>
            <a:lvl5pPr marL="1858010" indent="0">
              <a:buNone/>
              <a:defRPr sz="1420">
                <a:solidFill>
                  <a:schemeClr val="tx1">
                    <a:tint val="75000"/>
                  </a:schemeClr>
                </a:solidFill>
              </a:defRPr>
            </a:lvl5pPr>
            <a:lvl6pPr marL="2322195" indent="0">
              <a:buNone/>
              <a:defRPr sz="1420">
                <a:solidFill>
                  <a:schemeClr val="tx1">
                    <a:tint val="75000"/>
                  </a:schemeClr>
                </a:solidFill>
              </a:defRPr>
            </a:lvl6pPr>
            <a:lvl7pPr marL="2787015" indent="0">
              <a:buNone/>
              <a:defRPr sz="1420">
                <a:solidFill>
                  <a:schemeClr val="tx1">
                    <a:tint val="75000"/>
                  </a:schemeClr>
                </a:solidFill>
              </a:defRPr>
            </a:lvl7pPr>
            <a:lvl8pPr marL="3251200" indent="0">
              <a:buNone/>
              <a:defRPr sz="1420">
                <a:solidFill>
                  <a:schemeClr val="tx1">
                    <a:tint val="75000"/>
                  </a:schemeClr>
                </a:solidFill>
              </a:defRPr>
            </a:lvl8pPr>
            <a:lvl9pPr marL="3716020" indent="0">
              <a:buNone/>
              <a:defRPr sz="14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4681" y="1625600"/>
            <a:ext cx="4104679" cy="4597804"/>
          </a:xfrm>
        </p:spPr>
        <p:txBody>
          <a:bodyPr/>
          <a:lstStyle>
            <a:lvl1pPr>
              <a:defRPr sz="2845"/>
            </a:lvl1pPr>
            <a:lvl2pPr>
              <a:defRPr sz="2440"/>
            </a:lvl2pPr>
            <a:lvl3pPr>
              <a:defRPr sz="2030"/>
            </a:lvl3pPr>
            <a:lvl4pPr>
              <a:defRPr sz="1830"/>
            </a:lvl4pPr>
            <a:lvl5pPr>
              <a:defRPr sz="1830"/>
            </a:lvl5pPr>
            <a:lvl6pPr>
              <a:defRPr sz="1830"/>
            </a:lvl6pPr>
            <a:lvl7pPr>
              <a:defRPr sz="1830"/>
            </a:lvl7pPr>
            <a:lvl8pPr>
              <a:defRPr sz="1830"/>
            </a:lvl8pPr>
            <a:lvl9pPr>
              <a:defRPr sz="1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253" y="1625600"/>
            <a:ext cx="4104679" cy="4597804"/>
          </a:xfrm>
        </p:spPr>
        <p:txBody>
          <a:bodyPr/>
          <a:lstStyle>
            <a:lvl1pPr>
              <a:defRPr sz="2845"/>
            </a:lvl1pPr>
            <a:lvl2pPr>
              <a:defRPr sz="2440"/>
            </a:lvl2pPr>
            <a:lvl3pPr>
              <a:defRPr sz="2030"/>
            </a:lvl3pPr>
            <a:lvl4pPr>
              <a:defRPr sz="1830"/>
            </a:lvl4pPr>
            <a:lvl5pPr>
              <a:defRPr sz="1830"/>
            </a:lvl5pPr>
            <a:lvl6pPr>
              <a:defRPr sz="1830"/>
            </a:lvl6pPr>
            <a:lvl7pPr>
              <a:defRPr sz="1830"/>
            </a:lvl7pPr>
            <a:lvl8pPr>
              <a:defRPr sz="1830"/>
            </a:lvl8pPr>
            <a:lvl9pPr>
              <a:defRPr sz="1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64681" y="1559480"/>
            <a:ext cx="4106293" cy="649917"/>
          </a:xfrm>
        </p:spPr>
        <p:txBody>
          <a:bodyPr anchor="b"/>
          <a:lstStyle>
            <a:lvl1pPr marL="0" indent="0">
              <a:buNone/>
              <a:defRPr sz="2440" b="1"/>
            </a:lvl1pPr>
            <a:lvl2pPr marL="464185" indent="0">
              <a:buNone/>
              <a:defRPr sz="2030" b="1"/>
            </a:lvl2pPr>
            <a:lvl3pPr marL="929005" indent="0">
              <a:buNone/>
              <a:defRPr sz="1830" b="1"/>
            </a:lvl3pPr>
            <a:lvl4pPr marL="1393190" indent="0">
              <a:buNone/>
              <a:defRPr sz="1625" b="1"/>
            </a:lvl4pPr>
            <a:lvl5pPr marL="1858010" indent="0">
              <a:buNone/>
              <a:defRPr sz="1625" b="1"/>
            </a:lvl5pPr>
            <a:lvl6pPr marL="2322195" indent="0">
              <a:buNone/>
              <a:defRPr sz="1625" b="1"/>
            </a:lvl6pPr>
            <a:lvl7pPr marL="2787015" indent="0">
              <a:buNone/>
              <a:defRPr sz="1625" b="1"/>
            </a:lvl7pPr>
            <a:lvl8pPr marL="3251200" indent="0">
              <a:buNone/>
              <a:defRPr sz="1625" b="1"/>
            </a:lvl8pPr>
            <a:lvl9pPr marL="3716020" indent="0">
              <a:buNone/>
              <a:defRPr sz="1625" b="1"/>
            </a:lvl9pPr>
          </a:lstStyle>
          <a:p>
            <a:pPr lvl="0"/>
            <a:r>
              <a:rPr lang="en-US"/>
              <a:t>Click to edit Master text styles</a:t>
            </a:r>
          </a:p>
        </p:txBody>
      </p:sp>
      <p:sp>
        <p:nvSpPr>
          <p:cNvPr id="4" name="Content Placeholder 3"/>
          <p:cNvSpPr>
            <a:spLocks noGrp="1"/>
          </p:cNvSpPr>
          <p:nvPr>
            <p:ph sz="half" idx="2"/>
          </p:nvPr>
        </p:nvSpPr>
        <p:spPr>
          <a:xfrm>
            <a:off x="464681" y="2209397"/>
            <a:ext cx="4106293" cy="4014007"/>
          </a:xfrm>
        </p:spPr>
        <p:txBody>
          <a:bodyPr/>
          <a:lstStyle>
            <a:lvl1pPr>
              <a:defRPr sz="2440"/>
            </a:lvl1pPr>
            <a:lvl2pPr>
              <a:defRPr sz="2030"/>
            </a:lvl2pPr>
            <a:lvl3pPr>
              <a:defRPr sz="183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1027" y="1559480"/>
            <a:ext cx="4107906" cy="649917"/>
          </a:xfrm>
        </p:spPr>
        <p:txBody>
          <a:bodyPr anchor="b"/>
          <a:lstStyle>
            <a:lvl1pPr marL="0" indent="0">
              <a:buNone/>
              <a:defRPr sz="2440" b="1"/>
            </a:lvl1pPr>
            <a:lvl2pPr marL="464185" indent="0">
              <a:buNone/>
              <a:defRPr sz="2030" b="1"/>
            </a:lvl2pPr>
            <a:lvl3pPr marL="929005" indent="0">
              <a:buNone/>
              <a:defRPr sz="1830" b="1"/>
            </a:lvl3pPr>
            <a:lvl4pPr marL="1393190" indent="0">
              <a:buNone/>
              <a:defRPr sz="1625" b="1"/>
            </a:lvl4pPr>
            <a:lvl5pPr marL="1858010" indent="0">
              <a:buNone/>
              <a:defRPr sz="1625" b="1"/>
            </a:lvl5pPr>
            <a:lvl6pPr marL="2322195" indent="0">
              <a:buNone/>
              <a:defRPr sz="1625" b="1"/>
            </a:lvl6pPr>
            <a:lvl7pPr marL="2787015" indent="0">
              <a:buNone/>
              <a:defRPr sz="1625" b="1"/>
            </a:lvl7pPr>
            <a:lvl8pPr marL="3251200" indent="0">
              <a:buNone/>
              <a:defRPr sz="1625" b="1"/>
            </a:lvl8pPr>
            <a:lvl9pPr marL="3716020" indent="0">
              <a:buNone/>
              <a:defRPr sz="1625" b="1"/>
            </a:lvl9pPr>
          </a:lstStyle>
          <a:p>
            <a:pPr lvl="0"/>
            <a:r>
              <a:rPr lang="en-US"/>
              <a:t>Click to edit Master text styles</a:t>
            </a:r>
          </a:p>
        </p:txBody>
      </p:sp>
      <p:sp>
        <p:nvSpPr>
          <p:cNvPr id="6" name="Content Placeholder 5"/>
          <p:cNvSpPr>
            <a:spLocks noGrp="1"/>
          </p:cNvSpPr>
          <p:nvPr>
            <p:ph sz="quarter" idx="4"/>
          </p:nvPr>
        </p:nvSpPr>
        <p:spPr>
          <a:xfrm>
            <a:off x="4721027" y="2209397"/>
            <a:ext cx="4107906" cy="4014007"/>
          </a:xfrm>
        </p:spPr>
        <p:txBody>
          <a:bodyPr/>
          <a:lstStyle>
            <a:lvl1pPr>
              <a:defRPr sz="2440"/>
            </a:lvl1pPr>
            <a:lvl2pPr>
              <a:defRPr sz="2030"/>
            </a:lvl2pPr>
            <a:lvl3pPr>
              <a:defRPr sz="183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681" y="277384"/>
            <a:ext cx="3057535" cy="1180495"/>
          </a:xfrm>
        </p:spPr>
        <p:txBody>
          <a:bodyPr anchor="b"/>
          <a:lstStyle>
            <a:lvl1pPr algn="l">
              <a:defRPr sz="2030" b="1"/>
            </a:lvl1pPr>
          </a:lstStyle>
          <a:p>
            <a:r>
              <a:rPr lang="en-US"/>
              <a:t>Click to edit Master title style</a:t>
            </a:r>
          </a:p>
        </p:txBody>
      </p:sp>
      <p:sp>
        <p:nvSpPr>
          <p:cNvPr id="3" name="Content Placeholder 2"/>
          <p:cNvSpPr>
            <a:spLocks noGrp="1"/>
          </p:cNvSpPr>
          <p:nvPr>
            <p:ph idx="1"/>
          </p:nvPr>
        </p:nvSpPr>
        <p:spPr>
          <a:xfrm>
            <a:off x="3633544" y="277384"/>
            <a:ext cx="5195388" cy="5946020"/>
          </a:xfrm>
        </p:spPr>
        <p:txBody>
          <a:bodyPr/>
          <a:lstStyle>
            <a:lvl1pPr>
              <a:defRPr sz="3250"/>
            </a:lvl1pPr>
            <a:lvl2pPr>
              <a:defRPr sz="2845"/>
            </a:lvl2pPr>
            <a:lvl3pPr>
              <a:defRPr sz="2440"/>
            </a:lvl3pPr>
            <a:lvl4pPr>
              <a:defRPr sz="2030"/>
            </a:lvl4pPr>
            <a:lvl5pPr>
              <a:defRPr sz="2030"/>
            </a:lvl5pPr>
            <a:lvl6pPr>
              <a:defRPr sz="2030"/>
            </a:lvl6pPr>
            <a:lvl7pPr>
              <a:defRPr sz="2030"/>
            </a:lvl7pPr>
            <a:lvl8pPr>
              <a:defRPr sz="2030"/>
            </a:lvl8pPr>
            <a:lvl9pPr>
              <a:defRPr sz="20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681" y="1457880"/>
            <a:ext cx="3057535" cy="4765524"/>
          </a:xfrm>
        </p:spPr>
        <p:txBody>
          <a:bodyPr/>
          <a:lstStyle>
            <a:lvl1pPr marL="0" indent="0">
              <a:buNone/>
              <a:defRPr sz="1420"/>
            </a:lvl1pPr>
            <a:lvl2pPr marL="464185" indent="0">
              <a:buNone/>
              <a:defRPr sz="1220"/>
            </a:lvl2pPr>
            <a:lvl3pPr marL="929005" indent="0">
              <a:buNone/>
              <a:defRPr sz="1015"/>
            </a:lvl3pPr>
            <a:lvl4pPr marL="1393190" indent="0">
              <a:buNone/>
              <a:defRPr sz="915"/>
            </a:lvl4pPr>
            <a:lvl5pPr marL="1858010" indent="0">
              <a:buNone/>
              <a:defRPr sz="915"/>
            </a:lvl5pPr>
            <a:lvl6pPr marL="2322195" indent="0">
              <a:buNone/>
              <a:defRPr sz="915"/>
            </a:lvl6pPr>
            <a:lvl7pPr marL="2787015" indent="0">
              <a:buNone/>
              <a:defRPr sz="915"/>
            </a:lvl7pPr>
            <a:lvl8pPr marL="3251200" indent="0">
              <a:buNone/>
              <a:defRPr sz="915"/>
            </a:lvl8pPr>
            <a:lvl9pPr marL="3716020" indent="0">
              <a:buNone/>
              <a:defRPr sz="91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1613" y="4876800"/>
            <a:ext cx="5576168" cy="575734"/>
          </a:xfrm>
        </p:spPr>
        <p:txBody>
          <a:bodyPr anchor="b"/>
          <a:lstStyle>
            <a:lvl1pPr algn="l">
              <a:defRPr sz="2030" b="1"/>
            </a:lvl1pPr>
          </a:lstStyle>
          <a:p>
            <a:r>
              <a:rPr lang="en-US"/>
              <a:t>Click to edit Master title style</a:t>
            </a:r>
          </a:p>
        </p:txBody>
      </p:sp>
      <p:sp>
        <p:nvSpPr>
          <p:cNvPr id="3" name="Picture Placeholder 2"/>
          <p:cNvSpPr>
            <a:spLocks noGrp="1"/>
          </p:cNvSpPr>
          <p:nvPr>
            <p:ph type="pic" idx="1"/>
          </p:nvPr>
        </p:nvSpPr>
        <p:spPr>
          <a:xfrm>
            <a:off x="1821613" y="622502"/>
            <a:ext cx="5576168" cy="4180114"/>
          </a:xfrm>
        </p:spPr>
        <p:txBody>
          <a:bodyPr/>
          <a:lstStyle>
            <a:lvl1pPr marL="0" indent="0">
              <a:buNone/>
              <a:defRPr sz="3250"/>
            </a:lvl1pPr>
            <a:lvl2pPr marL="464185" indent="0">
              <a:buNone/>
              <a:defRPr sz="2845"/>
            </a:lvl2pPr>
            <a:lvl3pPr marL="929005" indent="0">
              <a:buNone/>
              <a:defRPr sz="2440"/>
            </a:lvl3pPr>
            <a:lvl4pPr marL="1393190" indent="0">
              <a:buNone/>
              <a:defRPr sz="2030"/>
            </a:lvl4pPr>
            <a:lvl5pPr marL="1858010" indent="0">
              <a:buNone/>
              <a:defRPr sz="2030"/>
            </a:lvl5pPr>
            <a:lvl6pPr marL="2322195" indent="0">
              <a:buNone/>
              <a:defRPr sz="2030"/>
            </a:lvl6pPr>
            <a:lvl7pPr marL="2787015" indent="0">
              <a:buNone/>
              <a:defRPr sz="2030"/>
            </a:lvl7pPr>
            <a:lvl8pPr marL="3251200" indent="0">
              <a:buNone/>
              <a:defRPr sz="2030"/>
            </a:lvl8pPr>
            <a:lvl9pPr marL="3716020" indent="0">
              <a:buNone/>
              <a:defRPr sz="2030"/>
            </a:lvl9pPr>
          </a:lstStyle>
          <a:p>
            <a:endParaRPr lang="en-US"/>
          </a:p>
        </p:txBody>
      </p:sp>
      <p:sp>
        <p:nvSpPr>
          <p:cNvPr id="4" name="Text Placeholder 3"/>
          <p:cNvSpPr>
            <a:spLocks noGrp="1"/>
          </p:cNvSpPr>
          <p:nvPr>
            <p:ph type="body" sz="half" idx="2"/>
          </p:nvPr>
        </p:nvSpPr>
        <p:spPr>
          <a:xfrm>
            <a:off x="1821613" y="5452534"/>
            <a:ext cx="5576168" cy="817638"/>
          </a:xfrm>
        </p:spPr>
        <p:txBody>
          <a:bodyPr/>
          <a:lstStyle>
            <a:lvl1pPr marL="0" indent="0">
              <a:buNone/>
              <a:defRPr sz="1420"/>
            </a:lvl1pPr>
            <a:lvl2pPr marL="464185" indent="0">
              <a:buNone/>
              <a:defRPr sz="1220"/>
            </a:lvl2pPr>
            <a:lvl3pPr marL="929005" indent="0">
              <a:buNone/>
              <a:defRPr sz="1015"/>
            </a:lvl3pPr>
            <a:lvl4pPr marL="1393190" indent="0">
              <a:buNone/>
              <a:defRPr sz="915"/>
            </a:lvl4pPr>
            <a:lvl5pPr marL="1858010" indent="0">
              <a:buNone/>
              <a:defRPr sz="915"/>
            </a:lvl5pPr>
            <a:lvl6pPr marL="2322195" indent="0">
              <a:buNone/>
              <a:defRPr sz="915"/>
            </a:lvl6pPr>
            <a:lvl7pPr marL="2787015" indent="0">
              <a:buNone/>
              <a:defRPr sz="915"/>
            </a:lvl7pPr>
            <a:lvl8pPr marL="3251200" indent="0">
              <a:buNone/>
              <a:defRPr sz="915"/>
            </a:lvl8pPr>
            <a:lvl9pPr marL="3716020" indent="0">
              <a:buNone/>
              <a:defRPr sz="91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4681" y="278997"/>
            <a:ext cx="8364252" cy="116114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4681" y="1625600"/>
            <a:ext cx="8364252" cy="45978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681" y="6457245"/>
            <a:ext cx="2168510" cy="370921"/>
          </a:xfrm>
          <a:prstGeom prst="rect">
            <a:avLst/>
          </a:prstGeom>
        </p:spPr>
        <p:txBody>
          <a:bodyPr vert="horz" lIns="91440" tIns="45720" rIns="91440" bIns="45720" rtlCol="0" anchor="ctr"/>
          <a:lstStyle>
            <a:lvl1pPr algn="l">
              <a:defRPr sz="1220">
                <a:solidFill>
                  <a:schemeClr val="tx1">
                    <a:tint val="75000"/>
                  </a:schemeClr>
                </a:solidFill>
              </a:defRPr>
            </a:lvl1pPr>
          </a:lstStyle>
          <a:p>
            <a:fld id="{1D8BD707-D9CF-40AE-B4C6-C98DA3205C09}" type="datetimeFigureOut">
              <a:rPr lang="en-US" smtClean="0"/>
              <a:t>4/26/2025</a:t>
            </a:fld>
            <a:endParaRPr lang="en-US"/>
          </a:p>
        </p:txBody>
      </p:sp>
      <p:sp>
        <p:nvSpPr>
          <p:cNvPr id="5" name="Footer Placeholder 4"/>
          <p:cNvSpPr>
            <a:spLocks noGrp="1"/>
          </p:cNvSpPr>
          <p:nvPr>
            <p:ph type="ftr" sz="quarter" idx="3"/>
          </p:nvPr>
        </p:nvSpPr>
        <p:spPr>
          <a:xfrm>
            <a:off x="3175318" y="6457245"/>
            <a:ext cx="2942977" cy="370921"/>
          </a:xfrm>
          <a:prstGeom prst="rect">
            <a:avLst/>
          </a:prstGeom>
        </p:spPr>
        <p:txBody>
          <a:bodyPr vert="horz" lIns="91440" tIns="45720" rIns="91440" bIns="45720" rtlCol="0" anchor="ctr"/>
          <a:lstStyle>
            <a:lvl1pPr algn="ctr">
              <a:defRPr sz="12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60423" y="6457245"/>
            <a:ext cx="2168510" cy="370921"/>
          </a:xfrm>
          <a:prstGeom prst="rect">
            <a:avLst/>
          </a:prstGeom>
        </p:spPr>
        <p:txBody>
          <a:bodyPr vert="horz" lIns="91440" tIns="45720" rIns="91440" bIns="45720" rtlCol="0" anchor="ctr"/>
          <a:lstStyle>
            <a:lvl1pPr algn="r">
              <a:defRPr sz="122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29005" rtl="0" eaLnBrk="1" latinLnBrk="0" hangingPunct="1">
        <a:spcBef>
          <a:spcPct val="0"/>
        </a:spcBef>
        <a:buNone/>
        <a:defRPr sz="4470" kern="1200">
          <a:solidFill>
            <a:schemeClr val="tx1"/>
          </a:solidFill>
          <a:latin typeface="+mj-lt"/>
          <a:ea typeface="+mj-ea"/>
          <a:cs typeface="+mj-cs"/>
        </a:defRPr>
      </a:lvl1pPr>
    </p:titleStyle>
    <p:bodyStyle>
      <a:lvl1pPr marL="348615" indent="-348615" algn="l" defTabSz="929005" rtl="0" eaLnBrk="1" latinLnBrk="0" hangingPunct="1">
        <a:spcBef>
          <a:spcPct val="20000"/>
        </a:spcBef>
        <a:buFont typeface="Arial" panose="020B0604020202020204" pitchFamily="34" charset="0"/>
        <a:buChar char="•"/>
        <a:defRPr sz="3250" kern="1200">
          <a:solidFill>
            <a:schemeClr val="tx1"/>
          </a:solidFill>
          <a:latin typeface="+mn-lt"/>
          <a:ea typeface="+mn-ea"/>
          <a:cs typeface="+mn-cs"/>
        </a:defRPr>
      </a:lvl1pPr>
      <a:lvl2pPr marL="755015" indent="-290195" algn="l" defTabSz="929005" rtl="0" eaLnBrk="1" latinLnBrk="0" hangingPunct="1">
        <a:spcBef>
          <a:spcPct val="20000"/>
        </a:spcBef>
        <a:buFont typeface="Arial" panose="020B0604020202020204" pitchFamily="34" charset="0"/>
        <a:buChar char="–"/>
        <a:defRPr sz="2845" kern="1200">
          <a:solidFill>
            <a:schemeClr val="tx1"/>
          </a:solidFill>
          <a:latin typeface="+mn-lt"/>
          <a:ea typeface="+mn-ea"/>
          <a:cs typeface="+mn-cs"/>
        </a:defRPr>
      </a:lvl2pPr>
      <a:lvl3pPr marL="1161415" indent="-232410" algn="l" defTabSz="929005"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3pPr>
      <a:lvl4pPr marL="1625600"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4pPr>
      <a:lvl5pPr marL="2090420"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5pPr>
      <a:lvl6pPr marL="2554605"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6pPr>
      <a:lvl7pPr marL="3018790"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7pPr>
      <a:lvl8pPr marL="3483610"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8pPr>
      <a:lvl9pPr marL="3947795" indent="-232410" algn="l" defTabSz="929005" rtl="0" eaLnBrk="1" latinLnBrk="0" hangingPunct="1">
        <a:spcBef>
          <a:spcPct val="20000"/>
        </a:spcBef>
        <a:buFont typeface="Arial" panose="020B0604020202020204" pitchFamily="34" charset="0"/>
        <a:buChar char="•"/>
        <a:defRPr sz="2030" kern="1200">
          <a:solidFill>
            <a:schemeClr val="tx1"/>
          </a:solidFill>
          <a:latin typeface="+mn-lt"/>
          <a:ea typeface="+mn-ea"/>
          <a:cs typeface="+mn-cs"/>
        </a:defRPr>
      </a:lvl9pPr>
    </p:bodyStyle>
    <p:otherStyle>
      <a:defPPr>
        <a:defRPr lang="en-US"/>
      </a:defPPr>
      <a:lvl1pPr marL="0" algn="l" defTabSz="929005" rtl="0" eaLnBrk="1" latinLnBrk="0" hangingPunct="1">
        <a:defRPr sz="1830" kern="1200">
          <a:solidFill>
            <a:schemeClr val="tx1"/>
          </a:solidFill>
          <a:latin typeface="+mn-lt"/>
          <a:ea typeface="+mn-ea"/>
          <a:cs typeface="+mn-cs"/>
        </a:defRPr>
      </a:lvl1pPr>
      <a:lvl2pPr marL="464185" algn="l" defTabSz="929005" rtl="0" eaLnBrk="1" latinLnBrk="0" hangingPunct="1">
        <a:defRPr sz="1830" kern="1200">
          <a:solidFill>
            <a:schemeClr val="tx1"/>
          </a:solidFill>
          <a:latin typeface="+mn-lt"/>
          <a:ea typeface="+mn-ea"/>
          <a:cs typeface="+mn-cs"/>
        </a:defRPr>
      </a:lvl2pPr>
      <a:lvl3pPr marL="929005" algn="l" defTabSz="929005" rtl="0" eaLnBrk="1" latinLnBrk="0" hangingPunct="1">
        <a:defRPr sz="1830" kern="1200">
          <a:solidFill>
            <a:schemeClr val="tx1"/>
          </a:solidFill>
          <a:latin typeface="+mn-lt"/>
          <a:ea typeface="+mn-ea"/>
          <a:cs typeface="+mn-cs"/>
        </a:defRPr>
      </a:lvl3pPr>
      <a:lvl4pPr marL="1393190" algn="l" defTabSz="929005" rtl="0" eaLnBrk="1" latinLnBrk="0" hangingPunct="1">
        <a:defRPr sz="1830" kern="1200">
          <a:solidFill>
            <a:schemeClr val="tx1"/>
          </a:solidFill>
          <a:latin typeface="+mn-lt"/>
          <a:ea typeface="+mn-ea"/>
          <a:cs typeface="+mn-cs"/>
        </a:defRPr>
      </a:lvl4pPr>
      <a:lvl5pPr marL="1858010" algn="l" defTabSz="929005" rtl="0" eaLnBrk="1" latinLnBrk="0" hangingPunct="1">
        <a:defRPr sz="1830" kern="1200">
          <a:solidFill>
            <a:schemeClr val="tx1"/>
          </a:solidFill>
          <a:latin typeface="+mn-lt"/>
          <a:ea typeface="+mn-ea"/>
          <a:cs typeface="+mn-cs"/>
        </a:defRPr>
      </a:lvl5pPr>
      <a:lvl6pPr marL="2322195" algn="l" defTabSz="929005" rtl="0" eaLnBrk="1" latinLnBrk="0" hangingPunct="1">
        <a:defRPr sz="1830" kern="1200">
          <a:solidFill>
            <a:schemeClr val="tx1"/>
          </a:solidFill>
          <a:latin typeface="+mn-lt"/>
          <a:ea typeface="+mn-ea"/>
          <a:cs typeface="+mn-cs"/>
        </a:defRPr>
      </a:lvl6pPr>
      <a:lvl7pPr marL="2787015" algn="l" defTabSz="929005" rtl="0" eaLnBrk="1" latinLnBrk="0" hangingPunct="1">
        <a:defRPr sz="1830" kern="1200">
          <a:solidFill>
            <a:schemeClr val="tx1"/>
          </a:solidFill>
          <a:latin typeface="+mn-lt"/>
          <a:ea typeface="+mn-ea"/>
          <a:cs typeface="+mn-cs"/>
        </a:defRPr>
      </a:lvl7pPr>
      <a:lvl8pPr marL="3251200" algn="l" defTabSz="929005" rtl="0" eaLnBrk="1" latinLnBrk="0" hangingPunct="1">
        <a:defRPr sz="1830" kern="1200">
          <a:solidFill>
            <a:schemeClr val="tx1"/>
          </a:solidFill>
          <a:latin typeface="+mn-lt"/>
          <a:ea typeface="+mn-ea"/>
          <a:cs typeface="+mn-cs"/>
        </a:defRPr>
      </a:lvl8pPr>
      <a:lvl9pPr marL="3716020" algn="l" defTabSz="929005" rtl="0" eaLnBrk="1" latinLnBrk="0" hangingPunct="1">
        <a:defRPr sz="1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jpeg"/><Relationship Id="rId26" Type="http://schemas.openxmlformats.org/officeDocument/2006/relationships/chart" Target="../charts/chart1.xml"/><Relationship Id="rId39" Type="http://schemas.openxmlformats.org/officeDocument/2006/relationships/image" Target="../media/image35.svg"/><Relationship Id="rId3" Type="http://schemas.openxmlformats.org/officeDocument/2006/relationships/image" Target="../media/image1.png"/><Relationship Id="rId21" Type="http://schemas.openxmlformats.org/officeDocument/2006/relationships/image" Target="../media/image19.jpeg"/><Relationship Id="rId34" Type="http://schemas.openxmlformats.org/officeDocument/2006/relationships/image" Target="../media/image30.png"/><Relationship Id="rId42" Type="http://schemas.openxmlformats.org/officeDocument/2006/relationships/image" Target="../media/image38.png"/><Relationship Id="rId47" Type="http://schemas.openxmlformats.org/officeDocument/2006/relationships/image" Target="../media/image43.svg"/><Relationship Id="rId50" Type="http://schemas.openxmlformats.org/officeDocument/2006/relationships/image" Target="../media/image46.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5" Type="http://schemas.openxmlformats.org/officeDocument/2006/relationships/image" Target="../media/image23.png"/><Relationship Id="rId33" Type="http://schemas.openxmlformats.org/officeDocument/2006/relationships/image" Target="../media/image29.svg"/><Relationship Id="rId38" Type="http://schemas.openxmlformats.org/officeDocument/2006/relationships/image" Target="../media/image34.png"/><Relationship Id="rId46"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14.jpeg"/><Relationship Id="rId20" Type="http://schemas.openxmlformats.org/officeDocument/2006/relationships/image" Target="../media/image18.jpeg"/><Relationship Id="rId29" Type="http://schemas.openxmlformats.org/officeDocument/2006/relationships/image" Target="../media/image25.png"/><Relationship Id="rId41" Type="http://schemas.openxmlformats.org/officeDocument/2006/relationships/image" Target="../media/image37.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jpeg"/><Relationship Id="rId32" Type="http://schemas.openxmlformats.org/officeDocument/2006/relationships/image" Target="../media/image28.png"/><Relationship Id="rId37" Type="http://schemas.openxmlformats.org/officeDocument/2006/relationships/image" Target="../media/image33.svg"/><Relationship Id="rId40" Type="http://schemas.openxmlformats.org/officeDocument/2006/relationships/image" Target="../media/image36.png"/><Relationship Id="rId45" Type="http://schemas.openxmlformats.org/officeDocument/2006/relationships/image" Target="../media/image41.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openxmlformats.org/officeDocument/2006/relationships/image" Target="../media/image24.png"/><Relationship Id="rId36" Type="http://schemas.openxmlformats.org/officeDocument/2006/relationships/image" Target="../media/image32.png"/><Relationship Id="rId49" Type="http://schemas.openxmlformats.org/officeDocument/2006/relationships/image" Target="../media/image45.sv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7.svg"/><Relationship Id="rId44"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 Id="rId22" Type="http://schemas.openxmlformats.org/officeDocument/2006/relationships/image" Target="../media/image20.jpeg"/><Relationship Id="rId27" Type="http://schemas.openxmlformats.org/officeDocument/2006/relationships/chart" Target="../charts/chart2.xml"/><Relationship Id="rId30" Type="http://schemas.openxmlformats.org/officeDocument/2006/relationships/image" Target="../media/image26.png"/><Relationship Id="rId35" Type="http://schemas.openxmlformats.org/officeDocument/2006/relationships/image" Target="../media/image31.svg"/><Relationship Id="rId43" Type="http://schemas.openxmlformats.org/officeDocument/2006/relationships/image" Target="../media/image39.svg"/><Relationship Id="rId48" Type="http://schemas.openxmlformats.org/officeDocument/2006/relationships/image" Target="../media/image44.png"/><Relationship Id="rId8" Type="http://schemas.openxmlformats.org/officeDocument/2006/relationships/image" Target="../media/image6.png"/><Relationship Id="rId51"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2433"/>
        </a:solidFill>
        <a:effectLst/>
      </p:bgPr>
    </p:bg>
    <p:spTree>
      <p:nvGrpSpPr>
        <p:cNvPr id="1" name=""/>
        <p:cNvGrpSpPr/>
        <p:nvPr/>
      </p:nvGrpSpPr>
      <p:grpSpPr>
        <a:xfrm>
          <a:off x="0" y="0"/>
          <a:ext cx="0" cy="0"/>
          <a:chOff x="0" y="0"/>
          <a:chExt cx="0" cy="0"/>
        </a:xfrm>
      </p:grpSpPr>
      <p:sp>
        <p:nvSpPr>
          <p:cNvPr id="2" name="Freeform 2" descr="A close-up of a molecule"/>
          <p:cNvSpPr/>
          <p:nvPr/>
        </p:nvSpPr>
        <p:spPr>
          <a:xfrm>
            <a:off x="176980" y="-53221"/>
            <a:ext cx="40061268" cy="29363587"/>
          </a:xfrm>
          <a:custGeom>
            <a:avLst/>
            <a:gdLst/>
            <a:ahLst/>
            <a:cxnLst/>
            <a:rect l="l" t="t" r="r" b="b"/>
            <a:pathLst>
              <a:path w="39435311" h="28904781">
                <a:moveTo>
                  <a:pt x="0" y="0"/>
                </a:moveTo>
                <a:lnTo>
                  <a:pt x="39435311" y="0"/>
                </a:lnTo>
                <a:lnTo>
                  <a:pt x="39435311" y="28904780"/>
                </a:lnTo>
                <a:lnTo>
                  <a:pt x="0" y="28904780"/>
                </a:lnTo>
                <a:lnTo>
                  <a:pt x="0" y="0"/>
                </a:lnTo>
                <a:close/>
              </a:path>
            </a:pathLst>
          </a:custGeom>
          <a:blipFill>
            <a:blip r:embed="rId3">
              <a:alphaModFix amt="21999"/>
            </a:blip>
            <a:stretch>
              <a:fillRect l="-18648" r="-12019"/>
            </a:stretch>
          </a:blipFill>
        </p:spPr>
        <p:txBody>
          <a:bodyPr/>
          <a:lstStyle/>
          <a:p>
            <a:endParaRPr lang="en-US" sz="1860"/>
          </a:p>
        </p:txBody>
      </p:sp>
      <p:grpSp>
        <p:nvGrpSpPr>
          <p:cNvPr id="3" name="Group 3"/>
          <p:cNvGrpSpPr/>
          <p:nvPr/>
        </p:nvGrpSpPr>
        <p:grpSpPr>
          <a:xfrm>
            <a:off x="202764" y="19016364"/>
            <a:ext cx="10272718" cy="9787236"/>
            <a:chOff x="0" y="0"/>
            <a:chExt cx="13698669" cy="16671562"/>
          </a:xfrm>
        </p:grpSpPr>
        <p:sp>
          <p:nvSpPr>
            <p:cNvPr id="4" name="Freeform 4"/>
            <p:cNvSpPr/>
            <p:nvPr/>
          </p:nvSpPr>
          <p:spPr>
            <a:xfrm>
              <a:off x="12432" y="12816"/>
              <a:ext cx="13673664" cy="16645957"/>
            </a:xfrm>
            <a:custGeom>
              <a:avLst/>
              <a:gdLst/>
              <a:ahLst/>
              <a:cxnLst/>
              <a:rect l="l" t="t" r="r" b="b"/>
              <a:pathLst>
                <a:path w="13673664" h="16645957">
                  <a:moveTo>
                    <a:pt x="0" y="722037"/>
                  </a:moveTo>
                  <a:cubicBezTo>
                    <a:pt x="0" y="323212"/>
                    <a:pt x="313546" y="0"/>
                    <a:pt x="700194" y="0"/>
                  </a:cubicBezTo>
                  <a:lnTo>
                    <a:pt x="12973472" y="0"/>
                  </a:lnTo>
                  <a:cubicBezTo>
                    <a:pt x="13360245" y="0"/>
                    <a:pt x="13673664" y="323212"/>
                    <a:pt x="13673664" y="722037"/>
                  </a:cubicBezTo>
                  <a:lnTo>
                    <a:pt x="13673664" y="15923920"/>
                  </a:lnTo>
                  <a:cubicBezTo>
                    <a:pt x="13673664" y="16322745"/>
                    <a:pt x="13360119" y="16645956"/>
                    <a:pt x="12973472" y="16645956"/>
                  </a:cubicBezTo>
                  <a:lnTo>
                    <a:pt x="700194" y="16645956"/>
                  </a:lnTo>
                  <a:cubicBezTo>
                    <a:pt x="313422" y="16645956"/>
                    <a:pt x="0" y="16322745"/>
                    <a:pt x="0" y="15923920"/>
                  </a:cubicBezTo>
                  <a:close/>
                </a:path>
              </a:pathLst>
            </a:custGeom>
            <a:solidFill>
              <a:srgbClr val="E8E8E8"/>
            </a:solidFill>
          </p:spPr>
          <p:txBody>
            <a:bodyPr/>
            <a:lstStyle/>
            <a:p>
              <a:endParaRPr lang="en-US" sz="1860"/>
            </a:p>
          </p:txBody>
        </p:sp>
        <p:sp>
          <p:nvSpPr>
            <p:cNvPr id="5" name="Freeform 5"/>
            <p:cNvSpPr/>
            <p:nvPr/>
          </p:nvSpPr>
          <p:spPr>
            <a:xfrm>
              <a:off x="0" y="0"/>
              <a:ext cx="13698530" cy="16671589"/>
            </a:xfrm>
            <a:custGeom>
              <a:avLst/>
              <a:gdLst/>
              <a:ahLst/>
              <a:cxnLst/>
              <a:rect l="l" t="t" r="r" b="b"/>
              <a:pathLst>
                <a:path w="13698530" h="16671589">
                  <a:moveTo>
                    <a:pt x="0" y="734853"/>
                  </a:moveTo>
                  <a:cubicBezTo>
                    <a:pt x="0" y="328980"/>
                    <a:pt x="319016" y="0"/>
                    <a:pt x="712626" y="0"/>
                  </a:cubicBezTo>
                  <a:lnTo>
                    <a:pt x="12985904" y="0"/>
                  </a:lnTo>
                  <a:lnTo>
                    <a:pt x="12985904" y="12816"/>
                  </a:lnTo>
                  <a:lnTo>
                    <a:pt x="12985904" y="0"/>
                  </a:lnTo>
                  <a:cubicBezTo>
                    <a:pt x="13379515" y="0"/>
                    <a:pt x="13698530" y="328980"/>
                    <a:pt x="13698530" y="734853"/>
                  </a:cubicBezTo>
                  <a:lnTo>
                    <a:pt x="13686096" y="734853"/>
                  </a:lnTo>
                  <a:lnTo>
                    <a:pt x="13698530" y="734853"/>
                  </a:lnTo>
                  <a:lnTo>
                    <a:pt x="13698530" y="15936736"/>
                  </a:lnTo>
                  <a:lnTo>
                    <a:pt x="13686096" y="15936736"/>
                  </a:lnTo>
                  <a:lnTo>
                    <a:pt x="13698530" y="15936736"/>
                  </a:lnTo>
                  <a:cubicBezTo>
                    <a:pt x="13698530" y="16342610"/>
                    <a:pt x="13379515" y="16671589"/>
                    <a:pt x="12985904" y="16671589"/>
                  </a:cubicBezTo>
                  <a:lnTo>
                    <a:pt x="12985904" y="16658772"/>
                  </a:lnTo>
                  <a:lnTo>
                    <a:pt x="12985904" y="16671589"/>
                  </a:lnTo>
                  <a:lnTo>
                    <a:pt x="712626" y="16671589"/>
                  </a:lnTo>
                  <a:lnTo>
                    <a:pt x="712626" y="16658772"/>
                  </a:lnTo>
                  <a:lnTo>
                    <a:pt x="712626" y="16671589"/>
                  </a:lnTo>
                  <a:cubicBezTo>
                    <a:pt x="319016" y="16671589"/>
                    <a:pt x="0" y="16342609"/>
                    <a:pt x="0" y="15936736"/>
                  </a:cubicBezTo>
                  <a:lnTo>
                    <a:pt x="0" y="734853"/>
                  </a:lnTo>
                  <a:lnTo>
                    <a:pt x="12432" y="734853"/>
                  </a:lnTo>
                  <a:lnTo>
                    <a:pt x="0" y="734853"/>
                  </a:lnTo>
                  <a:moveTo>
                    <a:pt x="24865" y="734853"/>
                  </a:moveTo>
                  <a:lnTo>
                    <a:pt x="24865" y="15936736"/>
                  </a:lnTo>
                  <a:lnTo>
                    <a:pt x="12432" y="15936736"/>
                  </a:lnTo>
                  <a:lnTo>
                    <a:pt x="24865" y="15936736"/>
                  </a:lnTo>
                  <a:cubicBezTo>
                    <a:pt x="24865" y="16328385"/>
                    <a:pt x="332816" y="16645956"/>
                    <a:pt x="712626" y="16645956"/>
                  </a:cubicBezTo>
                  <a:lnTo>
                    <a:pt x="12985904" y="16645956"/>
                  </a:lnTo>
                  <a:cubicBezTo>
                    <a:pt x="13365714" y="16645956"/>
                    <a:pt x="13673665" y="16328385"/>
                    <a:pt x="13673665" y="15936736"/>
                  </a:cubicBezTo>
                  <a:lnTo>
                    <a:pt x="13673665" y="734853"/>
                  </a:lnTo>
                  <a:cubicBezTo>
                    <a:pt x="13673665" y="343205"/>
                    <a:pt x="13365714" y="25631"/>
                    <a:pt x="12985904" y="25631"/>
                  </a:cubicBezTo>
                  <a:lnTo>
                    <a:pt x="712626" y="25631"/>
                  </a:lnTo>
                  <a:lnTo>
                    <a:pt x="712626" y="12816"/>
                  </a:lnTo>
                  <a:lnTo>
                    <a:pt x="712626" y="25631"/>
                  </a:lnTo>
                  <a:cubicBezTo>
                    <a:pt x="332816" y="25631"/>
                    <a:pt x="24865" y="343205"/>
                    <a:pt x="24865" y="734853"/>
                  </a:cubicBezTo>
                  <a:close/>
                </a:path>
              </a:pathLst>
            </a:custGeom>
            <a:solidFill>
              <a:srgbClr val="D9D9D9"/>
            </a:solidFill>
          </p:spPr>
          <p:txBody>
            <a:bodyPr/>
            <a:lstStyle/>
            <a:p>
              <a:endParaRPr lang="en-US" sz="1860"/>
            </a:p>
          </p:txBody>
        </p:sp>
      </p:grpSp>
      <p:grpSp>
        <p:nvGrpSpPr>
          <p:cNvPr id="6" name="Group 6"/>
          <p:cNvGrpSpPr/>
          <p:nvPr/>
        </p:nvGrpSpPr>
        <p:grpSpPr>
          <a:xfrm>
            <a:off x="473763" y="293980"/>
            <a:ext cx="39300400" cy="3649670"/>
            <a:chOff x="0" y="0"/>
            <a:chExt cx="52407083" cy="4866835"/>
          </a:xfrm>
        </p:grpSpPr>
        <p:sp>
          <p:nvSpPr>
            <p:cNvPr id="7" name="Freeform 7"/>
            <p:cNvSpPr/>
            <p:nvPr/>
          </p:nvSpPr>
          <p:spPr>
            <a:xfrm>
              <a:off x="13772" y="13704"/>
              <a:ext cx="52379557" cy="4839384"/>
            </a:xfrm>
            <a:custGeom>
              <a:avLst/>
              <a:gdLst/>
              <a:ahLst/>
              <a:cxnLst/>
              <a:rect l="l" t="t" r="r" b="b"/>
              <a:pathLst>
                <a:path w="52379557" h="4839384">
                  <a:moveTo>
                    <a:pt x="0" y="806609"/>
                  </a:moveTo>
                  <a:cubicBezTo>
                    <a:pt x="0" y="361097"/>
                    <a:pt x="364811" y="0"/>
                    <a:pt x="814731" y="0"/>
                  </a:cubicBezTo>
                  <a:lnTo>
                    <a:pt x="51564829" y="0"/>
                  </a:lnTo>
                  <a:cubicBezTo>
                    <a:pt x="52014748" y="0"/>
                    <a:pt x="52379557" y="361097"/>
                    <a:pt x="52379557" y="806609"/>
                  </a:cubicBezTo>
                  <a:lnTo>
                    <a:pt x="52379557" y="4032774"/>
                  </a:lnTo>
                  <a:cubicBezTo>
                    <a:pt x="52379557" y="4478287"/>
                    <a:pt x="52014748" y="4839383"/>
                    <a:pt x="51564829" y="4839383"/>
                  </a:cubicBezTo>
                  <a:lnTo>
                    <a:pt x="814731" y="4839383"/>
                  </a:lnTo>
                  <a:cubicBezTo>
                    <a:pt x="364811" y="4839383"/>
                    <a:pt x="0" y="4478287"/>
                    <a:pt x="0" y="4032774"/>
                  </a:cubicBezTo>
                  <a:close/>
                </a:path>
              </a:pathLst>
            </a:custGeom>
            <a:solidFill>
              <a:srgbClr val="E8E8E8"/>
            </a:solidFill>
          </p:spPr>
          <p:txBody>
            <a:bodyPr/>
            <a:lstStyle/>
            <a:p>
              <a:endParaRPr lang="en-US" sz="1860"/>
            </a:p>
          </p:txBody>
        </p:sp>
        <p:sp>
          <p:nvSpPr>
            <p:cNvPr id="8" name="Freeform 8"/>
            <p:cNvSpPr/>
            <p:nvPr/>
          </p:nvSpPr>
          <p:spPr>
            <a:xfrm>
              <a:off x="0" y="0"/>
              <a:ext cx="52407102" cy="4866792"/>
            </a:xfrm>
            <a:custGeom>
              <a:avLst/>
              <a:gdLst/>
              <a:ahLst/>
              <a:cxnLst/>
              <a:rect l="l" t="t" r="r" b="b"/>
              <a:pathLst>
                <a:path w="52407102" h="4866792">
                  <a:moveTo>
                    <a:pt x="0" y="820313"/>
                  </a:moveTo>
                  <a:cubicBezTo>
                    <a:pt x="0" y="367127"/>
                    <a:pt x="371009" y="0"/>
                    <a:pt x="828503" y="0"/>
                  </a:cubicBezTo>
                  <a:lnTo>
                    <a:pt x="51578601" y="0"/>
                  </a:lnTo>
                  <a:lnTo>
                    <a:pt x="51578601" y="13704"/>
                  </a:lnTo>
                  <a:lnTo>
                    <a:pt x="51578601" y="0"/>
                  </a:lnTo>
                  <a:cubicBezTo>
                    <a:pt x="52036098" y="0"/>
                    <a:pt x="52407102" y="367127"/>
                    <a:pt x="52407102" y="820313"/>
                  </a:cubicBezTo>
                  <a:lnTo>
                    <a:pt x="52393329" y="820313"/>
                  </a:lnTo>
                  <a:lnTo>
                    <a:pt x="52407102" y="820313"/>
                  </a:lnTo>
                  <a:lnTo>
                    <a:pt x="52407102" y="4046478"/>
                  </a:lnTo>
                  <a:lnTo>
                    <a:pt x="52393329" y="4046478"/>
                  </a:lnTo>
                  <a:lnTo>
                    <a:pt x="52407102" y="4046478"/>
                  </a:lnTo>
                  <a:cubicBezTo>
                    <a:pt x="52407102" y="4499528"/>
                    <a:pt x="52036098" y="4866792"/>
                    <a:pt x="51578601" y="4866792"/>
                  </a:cubicBezTo>
                  <a:lnTo>
                    <a:pt x="51578601" y="4853087"/>
                  </a:lnTo>
                  <a:lnTo>
                    <a:pt x="51578601" y="4866792"/>
                  </a:lnTo>
                  <a:lnTo>
                    <a:pt x="828503" y="4866792"/>
                  </a:lnTo>
                  <a:lnTo>
                    <a:pt x="828503" y="4853087"/>
                  </a:lnTo>
                  <a:lnTo>
                    <a:pt x="828503" y="4866792"/>
                  </a:lnTo>
                  <a:cubicBezTo>
                    <a:pt x="371009" y="4866792"/>
                    <a:pt x="0" y="4499665"/>
                    <a:pt x="0" y="4046478"/>
                  </a:cubicBezTo>
                  <a:lnTo>
                    <a:pt x="0" y="820313"/>
                  </a:lnTo>
                  <a:lnTo>
                    <a:pt x="13772" y="820313"/>
                  </a:lnTo>
                  <a:lnTo>
                    <a:pt x="0" y="820313"/>
                  </a:lnTo>
                  <a:moveTo>
                    <a:pt x="27543" y="820313"/>
                  </a:moveTo>
                  <a:lnTo>
                    <a:pt x="27543" y="4046478"/>
                  </a:lnTo>
                  <a:lnTo>
                    <a:pt x="13772" y="4046478"/>
                  </a:lnTo>
                  <a:lnTo>
                    <a:pt x="27543" y="4046478"/>
                  </a:lnTo>
                  <a:cubicBezTo>
                    <a:pt x="27543" y="4484317"/>
                    <a:pt x="386020" y="4839384"/>
                    <a:pt x="828503" y="4839384"/>
                  </a:cubicBezTo>
                  <a:lnTo>
                    <a:pt x="51578601" y="4839384"/>
                  </a:lnTo>
                  <a:cubicBezTo>
                    <a:pt x="52021085" y="4839384"/>
                    <a:pt x="52379562" y="4484317"/>
                    <a:pt x="52379562" y="4046478"/>
                  </a:cubicBezTo>
                  <a:lnTo>
                    <a:pt x="52379562" y="820313"/>
                  </a:lnTo>
                  <a:cubicBezTo>
                    <a:pt x="52379562" y="382475"/>
                    <a:pt x="52021085" y="27408"/>
                    <a:pt x="51578601" y="27408"/>
                  </a:cubicBezTo>
                  <a:lnTo>
                    <a:pt x="828503" y="27408"/>
                  </a:lnTo>
                  <a:lnTo>
                    <a:pt x="828503" y="13704"/>
                  </a:lnTo>
                  <a:lnTo>
                    <a:pt x="828503" y="27408"/>
                  </a:lnTo>
                  <a:cubicBezTo>
                    <a:pt x="386020" y="27408"/>
                    <a:pt x="27543" y="382475"/>
                    <a:pt x="27543" y="820313"/>
                  </a:cubicBezTo>
                  <a:close/>
                </a:path>
              </a:pathLst>
            </a:custGeom>
            <a:solidFill>
              <a:srgbClr val="D9D9D9"/>
            </a:solidFill>
          </p:spPr>
          <p:txBody>
            <a:bodyPr/>
            <a:lstStyle/>
            <a:p>
              <a:endParaRPr lang="en-US" sz="1860"/>
            </a:p>
          </p:txBody>
        </p:sp>
        <p:sp>
          <p:nvSpPr>
            <p:cNvPr id="9" name="TextBox 9"/>
            <p:cNvSpPr txBox="1"/>
            <p:nvPr/>
          </p:nvSpPr>
          <p:spPr>
            <a:xfrm>
              <a:off x="0" y="-104775"/>
              <a:ext cx="52407083" cy="4971610"/>
            </a:xfrm>
            <a:prstGeom prst="rect">
              <a:avLst/>
            </a:prstGeom>
          </p:spPr>
          <p:txBody>
            <a:bodyPr lIns="50794" tIns="50794" rIns="50794" bIns="50794" rtlCol="0" anchor="ctr"/>
            <a:lstStyle/>
            <a:p>
              <a:pPr algn="ctr">
                <a:lnSpc>
                  <a:spcPts val="6480"/>
                </a:lnSpc>
              </a:pPr>
              <a:r>
                <a:rPr lang="en-US" sz="5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54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grpSp>
      <p:grpSp>
        <p:nvGrpSpPr>
          <p:cNvPr id="10" name="Group 10"/>
          <p:cNvGrpSpPr/>
          <p:nvPr/>
        </p:nvGrpSpPr>
        <p:grpSpPr>
          <a:xfrm>
            <a:off x="134810" y="4510340"/>
            <a:ext cx="10381579" cy="5123012"/>
            <a:chOff x="0" y="0"/>
            <a:chExt cx="13706880" cy="6352616"/>
          </a:xfrm>
        </p:grpSpPr>
        <p:sp>
          <p:nvSpPr>
            <p:cNvPr id="11" name="Freeform 11"/>
            <p:cNvSpPr/>
            <p:nvPr/>
          </p:nvSpPr>
          <p:spPr>
            <a:xfrm>
              <a:off x="12680" y="12700"/>
              <a:ext cx="13681461" cy="6327267"/>
            </a:xfrm>
            <a:custGeom>
              <a:avLst/>
              <a:gdLst/>
              <a:ahLst/>
              <a:cxnLst/>
              <a:rect l="l" t="t" r="r" b="b"/>
              <a:pathLst>
                <a:path w="13681461" h="6327267">
                  <a:moveTo>
                    <a:pt x="0" y="323977"/>
                  </a:moveTo>
                  <a:cubicBezTo>
                    <a:pt x="0" y="145034"/>
                    <a:pt x="145183" y="0"/>
                    <a:pt x="324221" y="0"/>
                  </a:cubicBezTo>
                  <a:lnTo>
                    <a:pt x="13357364" y="0"/>
                  </a:lnTo>
                  <a:cubicBezTo>
                    <a:pt x="13536405" y="0"/>
                    <a:pt x="13681461" y="145034"/>
                    <a:pt x="13681461" y="323977"/>
                  </a:cubicBezTo>
                  <a:lnTo>
                    <a:pt x="13681461" y="6003163"/>
                  </a:lnTo>
                  <a:cubicBezTo>
                    <a:pt x="13681461" y="6182106"/>
                    <a:pt x="13536277" y="6327140"/>
                    <a:pt x="13357239" y="6327140"/>
                  </a:cubicBezTo>
                  <a:lnTo>
                    <a:pt x="324221" y="6327140"/>
                  </a:lnTo>
                  <a:cubicBezTo>
                    <a:pt x="145183" y="6327267"/>
                    <a:pt x="0" y="6182106"/>
                    <a:pt x="0" y="6003163"/>
                  </a:cubicBezTo>
                  <a:close/>
                </a:path>
              </a:pathLst>
            </a:custGeom>
            <a:solidFill>
              <a:srgbClr val="E8E8E8"/>
            </a:solidFill>
          </p:spPr>
          <p:txBody>
            <a:bodyPr/>
            <a:lstStyle/>
            <a:p>
              <a:endParaRPr lang="en-US" sz="1860"/>
            </a:p>
          </p:txBody>
        </p:sp>
        <p:sp>
          <p:nvSpPr>
            <p:cNvPr id="12" name="Freeform 12"/>
            <p:cNvSpPr/>
            <p:nvPr/>
          </p:nvSpPr>
          <p:spPr>
            <a:xfrm>
              <a:off x="0" y="0"/>
              <a:ext cx="13706819" cy="6352667"/>
            </a:xfrm>
            <a:custGeom>
              <a:avLst/>
              <a:gdLst/>
              <a:ahLst/>
              <a:cxnLst/>
              <a:rect l="l" t="t" r="r" b="b"/>
              <a:pathLst>
                <a:path w="13706819" h="6352667">
                  <a:moveTo>
                    <a:pt x="0" y="336677"/>
                  </a:moveTo>
                  <a:cubicBezTo>
                    <a:pt x="0" y="150749"/>
                    <a:pt x="150889" y="0"/>
                    <a:pt x="336901" y="0"/>
                  </a:cubicBezTo>
                  <a:lnTo>
                    <a:pt x="13370044" y="0"/>
                  </a:lnTo>
                  <a:lnTo>
                    <a:pt x="13370044" y="12700"/>
                  </a:lnTo>
                  <a:lnTo>
                    <a:pt x="13370044" y="0"/>
                  </a:lnTo>
                  <a:cubicBezTo>
                    <a:pt x="13556058" y="0"/>
                    <a:pt x="13706819" y="150749"/>
                    <a:pt x="13706819" y="336677"/>
                  </a:cubicBezTo>
                  <a:lnTo>
                    <a:pt x="13694141" y="336677"/>
                  </a:lnTo>
                  <a:lnTo>
                    <a:pt x="13706819" y="336677"/>
                  </a:lnTo>
                  <a:lnTo>
                    <a:pt x="13706819" y="6015863"/>
                  </a:lnTo>
                  <a:lnTo>
                    <a:pt x="13694141" y="6015863"/>
                  </a:lnTo>
                  <a:lnTo>
                    <a:pt x="13706819" y="6015863"/>
                  </a:lnTo>
                  <a:cubicBezTo>
                    <a:pt x="13706819" y="6201791"/>
                    <a:pt x="13555931" y="6352540"/>
                    <a:pt x="13369919" y="6352540"/>
                  </a:cubicBezTo>
                  <a:lnTo>
                    <a:pt x="13369919" y="6339840"/>
                  </a:lnTo>
                  <a:lnTo>
                    <a:pt x="13369919" y="6352540"/>
                  </a:lnTo>
                  <a:lnTo>
                    <a:pt x="336901" y="6352540"/>
                  </a:lnTo>
                  <a:lnTo>
                    <a:pt x="336901" y="6339840"/>
                  </a:lnTo>
                  <a:lnTo>
                    <a:pt x="336901" y="6352540"/>
                  </a:lnTo>
                  <a:cubicBezTo>
                    <a:pt x="150889" y="6352667"/>
                    <a:pt x="0" y="6201918"/>
                    <a:pt x="0" y="6015863"/>
                  </a:cubicBezTo>
                  <a:lnTo>
                    <a:pt x="0" y="336677"/>
                  </a:lnTo>
                  <a:lnTo>
                    <a:pt x="12680" y="336677"/>
                  </a:lnTo>
                  <a:lnTo>
                    <a:pt x="0" y="336677"/>
                  </a:lnTo>
                  <a:moveTo>
                    <a:pt x="25360" y="336677"/>
                  </a:moveTo>
                  <a:lnTo>
                    <a:pt x="25360" y="6015863"/>
                  </a:lnTo>
                  <a:lnTo>
                    <a:pt x="12680" y="6015863"/>
                  </a:lnTo>
                  <a:lnTo>
                    <a:pt x="25360" y="6015863"/>
                  </a:lnTo>
                  <a:cubicBezTo>
                    <a:pt x="25360" y="6187821"/>
                    <a:pt x="164837" y="6327140"/>
                    <a:pt x="336901" y="6327140"/>
                  </a:cubicBezTo>
                  <a:lnTo>
                    <a:pt x="13370044" y="6327140"/>
                  </a:lnTo>
                  <a:cubicBezTo>
                    <a:pt x="13542110" y="6327140"/>
                    <a:pt x="13681587" y="6187694"/>
                    <a:pt x="13681587" y="6015863"/>
                  </a:cubicBezTo>
                  <a:lnTo>
                    <a:pt x="13681587" y="336677"/>
                  </a:lnTo>
                  <a:cubicBezTo>
                    <a:pt x="13681587" y="164719"/>
                    <a:pt x="13542110" y="25400"/>
                    <a:pt x="13370044" y="25400"/>
                  </a:cubicBezTo>
                  <a:lnTo>
                    <a:pt x="336901" y="25400"/>
                  </a:lnTo>
                  <a:lnTo>
                    <a:pt x="336901" y="12700"/>
                  </a:lnTo>
                  <a:lnTo>
                    <a:pt x="336901" y="25400"/>
                  </a:lnTo>
                  <a:cubicBezTo>
                    <a:pt x="164837" y="25400"/>
                    <a:pt x="25360" y="164846"/>
                    <a:pt x="25360" y="336677"/>
                  </a:cubicBezTo>
                  <a:close/>
                </a:path>
              </a:pathLst>
            </a:custGeom>
            <a:solidFill>
              <a:srgbClr val="D9D9D9"/>
            </a:solidFill>
          </p:spPr>
          <p:txBody>
            <a:bodyPr/>
            <a:lstStyle/>
            <a:p>
              <a:endParaRPr lang="en-US" sz="1860"/>
            </a:p>
          </p:txBody>
        </p:sp>
      </p:grpSp>
      <p:grpSp>
        <p:nvGrpSpPr>
          <p:cNvPr id="16" name="Group 16"/>
          <p:cNvGrpSpPr/>
          <p:nvPr/>
        </p:nvGrpSpPr>
        <p:grpSpPr>
          <a:xfrm>
            <a:off x="202764" y="10134601"/>
            <a:ext cx="10274940" cy="8534400"/>
            <a:chOff x="0" y="0"/>
            <a:chExt cx="13701632" cy="8023606"/>
          </a:xfrm>
        </p:grpSpPr>
        <p:sp>
          <p:nvSpPr>
            <p:cNvPr id="17" name="Freeform 17"/>
            <p:cNvSpPr/>
            <p:nvPr/>
          </p:nvSpPr>
          <p:spPr>
            <a:xfrm>
              <a:off x="12490" y="12700"/>
              <a:ext cx="13676654" cy="7998206"/>
            </a:xfrm>
            <a:custGeom>
              <a:avLst/>
              <a:gdLst/>
              <a:ahLst/>
              <a:cxnLst/>
              <a:rect l="l" t="t" r="r" b="b"/>
              <a:pathLst>
                <a:path w="13676654" h="7998206">
                  <a:moveTo>
                    <a:pt x="0" y="409575"/>
                  </a:moveTo>
                  <a:cubicBezTo>
                    <a:pt x="0" y="183388"/>
                    <a:pt x="180585" y="0"/>
                    <a:pt x="403257" y="0"/>
                  </a:cubicBezTo>
                  <a:lnTo>
                    <a:pt x="13273396" y="0"/>
                  </a:lnTo>
                  <a:cubicBezTo>
                    <a:pt x="13496192" y="0"/>
                    <a:pt x="13676654" y="183388"/>
                    <a:pt x="13676654" y="409575"/>
                  </a:cubicBezTo>
                  <a:lnTo>
                    <a:pt x="13676654" y="7588631"/>
                  </a:lnTo>
                  <a:cubicBezTo>
                    <a:pt x="13676654" y="7814818"/>
                    <a:pt x="13496068" y="7998206"/>
                    <a:pt x="13273396" y="7998206"/>
                  </a:cubicBezTo>
                  <a:lnTo>
                    <a:pt x="403257" y="7998206"/>
                  </a:lnTo>
                  <a:cubicBezTo>
                    <a:pt x="180585" y="7998206"/>
                    <a:pt x="0" y="7814818"/>
                    <a:pt x="0" y="7588631"/>
                  </a:cubicBezTo>
                  <a:close/>
                </a:path>
              </a:pathLst>
            </a:custGeom>
            <a:solidFill>
              <a:srgbClr val="E8E8E8"/>
            </a:solidFill>
          </p:spPr>
          <p:txBody>
            <a:bodyPr/>
            <a:lstStyle/>
            <a:p>
              <a:endParaRPr lang="en-US" sz="1860"/>
            </a:p>
          </p:txBody>
        </p:sp>
        <p:sp>
          <p:nvSpPr>
            <p:cNvPr id="18" name="Freeform 18"/>
            <p:cNvSpPr/>
            <p:nvPr/>
          </p:nvSpPr>
          <p:spPr>
            <a:xfrm>
              <a:off x="0" y="0"/>
              <a:ext cx="13701632" cy="8023606"/>
            </a:xfrm>
            <a:custGeom>
              <a:avLst/>
              <a:gdLst/>
              <a:ahLst/>
              <a:cxnLst/>
              <a:rect l="l" t="t" r="r" b="b"/>
              <a:pathLst>
                <a:path w="13701632" h="8023606">
                  <a:moveTo>
                    <a:pt x="0" y="422275"/>
                  </a:moveTo>
                  <a:cubicBezTo>
                    <a:pt x="0" y="189103"/>
                    <a:pt x="186205" y="0"/>
                    <a:pt x="415746" y="0"/>
                  </a:cubicBezTo>
                  <a:lnTo>
                    <a:pt x="13285885" y="0"/>
                  </a:lnTo>
                  <a:lnTo>
                    <a:pt x="13285885" y="12700"/>
                  </a:lnTo>
                  <a:lnTo>
                    <a:pt x="13285885" y="0"/>
                  </a:lnTo>
                  <a:cubicBezTo>
                    <a:pt x="13515550" y="0"/>
                    <a:pt x="13701632" y="189103"/>
                    <a:pt x="13701632" y="422275"/>
                  </a:cubicBezTo>
                  <a:lnTo>
                    <a:pt x="13689143" y="422275"/>
                  </a:lnTo>
                  <a:lnTo>
                    <a:pt x="13701632" y="422275"/>
                  </a:lnTo>
                  <a:lnTo>
                    <a:pt x="13701632" y="7601331"/>
                  </a:lnTo>
                  <a:lnTo>
                    <a:pt x="13689143" y="7601331"/>
                  </a:lnTo>
                  <a:lnTo>
                    <a:pt x="13701632" y="7601331"/>
                  </a:lnTo>
                  <a:cubicBezTo>
                    <a:pt x="13701632" y="7834630"/>
                    <a:pt x="13515426" y="8023606"/>
                    <a:pt x="13285885" y="8023606"/>
                  </a:cubicBezTo>
                  <a:lnTo>
                    <a:pt x="13285885" y="8010906"/>
                  </a:lnTo>
                  <a:lnTo>
                    <a:pt x="13285885" y="8023606"/>
                  </a:lnTo>
                  <a:lnTo>
                    <a:pt x="415746" y="8023606"/>
                  </a:lnTo>
                  <a:lnTo>
                    <a:pt x="415746" y="8010906"/>
                  </a:lnTo>
                  <a:lnTo>
                    <a:pt x="415746" y="8023606"/>
                  </a:lnTo>
                  <a:cubicBezTo>
                    <a:pt x="186205" y="8023606"/>
                    <a:pt x="0" y="7834503"/>
                    <a:pt x="0" y="7601331"/>
                  </a:cubicBezTo>
                  <a:lnTo>
                    <a:pt x="0" y="422275"/>
                  </a:lnTo>
                  <a:lnTo>
                    <a:pt x="12489" y="422275"/>
                  </a:lnTo>
                  <a:lnTo>
                    <a:pt x="0" y="422275"/>
                  </a:lnTo>
                  <a:moveTo>
                    <a:pt x="24977" y="422275"/>
                  </a:moveTo>
                  <a:lnTo>
                    <a:pt x="24977" y="7601331"/>
                  </a:lnTo>
                  <a:lnTo>
                    <a:pt x="12489" y="7601331"/>
                  </a:lnTo>
                  <a:lnTo>
                    <a:pt x="24977" y="7601331"/>
                  </a:lnTo>
                  <a:cubicBezTo>
                    <a:pt x="24977" y="7820533"/>
                    <a:pt x="199943" y="7998206"/>
                    <a:pt x="415746" y="7998206"/>
                  </a:cubicBezTo>
                  <a:lnTo>
                    <a:pt x="13285885" y="7998206"/>
                  </a:lnTo>
                  <a:cubicBezTo>
                    <a:pt x="13501689" y="7998206"/>
                    <a:pt x="13676654" y="7820533"/>
                    <a:pt x="13676654" y="7601331"/>
                  </a:cubicBezTo>
                  <a:lnTo>
                    <a:pt x="13676654" y="422275"/>
                  </a:lnTo>
                  <a:cubicBezTo>
                    <a:pt x="13676654" y="203073"/>
                    <a:pt x="13501689" y="25400"/>
                    <a:pt x="13285885" y="25400"/>
                  </a:cubicBezTo>
                  <a:lnTo>
                    <a:pt x="415746" y="25400"/>
                  </a:lnTo>
                  <a:lnTo>
                    <a:pt x="415746" y="12700"/>
                  </a:lnTo>
                  <a:lnTo>
                    <a:pt x="415746" y="25400"/>
                  </a:lnTo>
                  <a:cubicBezTo>
                    <a:pt x="199943" y="25400"/>
                    <a:pt x="24977" y="203073"/>
                    <a:pt x="24977" y="422275"/>
                  </a:cubicBezTo>
                  <a:close/>
                </a:path>
              </a:pathLst>
            </a:custGeom>
            <a:solidFill>
              <a:srgbClr val="D9D9D9"/>
            </a:solidFill>
          </p:spPr>
          <p:txBody>
            <a:bodyPr/>
            <a:lstStyle/>
            <a:p>
              <a:endParaRPr lang="en-US" sz="1860"/>
            </a:p>
          </p:txBody>
        </p:sp>
      </p:grpSp>
      <p:grpSp>
        <p:nvGrpSpPr>
          <p:cNvPr id="25" name="Group 25"/>
          <p:cNvGrpSpPr/>
          <p:nvPr/>
        </p:nvGrpSpPr>
        <p:grpSpPr>
          <a:xfrm>
            <a:off x="10712378" y="4712214"/>
            <a:ext cx="9365053" cy="11260504"/>
            <a:chOff x="0" y="0"/>
            <a:chExt cx="13088551" cy="14753652"/>
          </a:xfrm>
        </p:grpSpPr>
        <p:sp>
          <p:nvSpPr>
            <p:cNvPr id="26" name="Freeform 26"/>
            <p:cNvSpPr/>
            <p:nvPr/>
          </p:nvSpPr>
          <p:spPr>
            <a:xfrm>
              <a:off x="12700" y="12700"/>
              <a:ext cx="13063093" cy="14728317"/>
            </a:xfrm>
            <a:custGeom>
              <a:avLst/>
              <a:gdLst/>
              <a:ahLst/>
              <a:cxnLst/>
              <a:rect l="l" t="t" r="r" b="b"/>
              <a:pathLst>
                <a:path w="13063093" h="14728317">
                  <a:moveTo>
                    <a:pt x="0" y="669163"/>
                  </a:moveTo>
                  <a:cubicBezTo>
                    <a:pt x="0" y="299593"/>
                    <a:pt x="299466" y="0"/>
                    <a:pt x="668909" y="0"/>
                  </a:cubicBezTo>
                  <a:lnTo>
                    <a:pt x="12394184" y="0"/>
                  </a:lnTo>
                  <a:cubicBezTo>
                    <a:pt x="12763627" y="0"/>
                    <a:pt x="13063093" y="299593"/>
                    <a:pt x="13063093" y="669163"/>
                  </a:cubicBezTo>
                  <a:lnTo>
                    <a:pt x="13063093" y="14059154"/>
                  </a:lnTo>
                  <a:cubicBezTo>
                    <a:pt x="13063093" y="14428724"/>
                    <a:pt x="12763627" y="14728317"/>
                    <a:pt x="12394184" y="14728317"/>
                  </a:cubicBezTo>
                  <a:lnTo>
                    <a:pt x="668909" y="14728317"/>
                  </a:lnTo>
                  <a:cubicBezTo>
                    <a:pt x="299466" y="14728189"/>
                    <a:pt x="0" y="14428724"/>
                    <a:pt x="0" y="14059154"/>
                  </a:cubicBezTo>
                  <a:close/>
                </a:path>
              </a:pathLst>
            </a:custGeom>
            <a:solidFill>
              <a:srgbClr val="E8E8E8"/>
            </a:solidFill>
          </p:spPr>
          <p:txBody>
            <a:bodyPr/>
            <a:lstStyle/>
            <a:p>
              <a:endParaRPr lang="en-US" sz="1860"/>
            </a:p>
          </p:txBody>
        </p:sp>
        <p:sp>
          <p:nvSpPr>
            <p:cNvPr id="27" name="Freeform 27"/>
            <p:cNvSpPr/>
            <p:nvPr/>
          </p:nvSpPr>
          <p:spPr>
            <a:xfrm>
              <a:off x="0" y="0"/>
              <a:ext cx="13088493" cy="14753717"/>
            </a:xfrm>
            <a:custGeom>
              <a:avLst/>
              <a:gdLst/>
              <a:ahLst/>
              <a:cxnLst/>
              <a:rect l="l" t="t" r="r" b="b"/>
              <a:pathLst>
                <a:path w="13088493" h="14753717">
                  <a:moveTo>
                    <a:pt x="0" y="681863"/>
                  </a:moveTo>
                  <a:cubicBezTo>
                    <a:pt x="0" y="305308"/>
                    <a:pt x="305181" y="0"/>
                    <a:pt x="681609" y="0"/>
                  </a:cubicBezTo>
                  <a:lnTo>
                    <a:pt x="12406884" y="0"/>
                  </a:lnTo>
                  <a:lnTo>
                    <a:pt x="12406884" y="12700"/>
                  </a:lnTo>
                  <a:lnTo>
                    <a:pt x="12406884" y="0"/>
                  </a:lnTo>
                  <a:cubicBezTo>
                    <a:pt x="12783312" y="0"/>
                    <a:pt x="13088493" y="305308"/>
                    <a:pt x="13088493" y="681863"/>
                  </a:cubicBezTo>
                  <a:lnTo>
                    <a:pt x="13075793" y="681863"/>
                  </a:lnTo>
                  <a:lnTo>
                    <a:pt x="13088493" y="681863"/>
                  </a:lnTo>
                  <a:lnTo>
                    <a:pt x="13088493" y="14071854"/>
                  </a:lnTo>
                  <a:lnTo>
                    <a:pt x="13075793" y="14071854"/>
                  </a:lnTo>
                  <a:lnTo>
                    <a:pt x="13088493" y="14071854"/>
                  </a:lnTo>
                  <a:cubicBezTo>
                    <a:pt x="13088493" y="14448410"/>
                    <a:pt x="12783312" y="14753717"/>
                    <a:pt x="12406884" y="14753717"/>
                  </a:cubicBezTo>
                  <a:lnTo>
                    <a:pt x="12406884" y="14741017"/>
                  </a:lnTo>
                  <a:lnTo>
                    <a:pt x="12406884" y="14753717"/>
                  </a:lnTo>
                  <a:lnTo>
                    <a:pt x="681609" y="14753717"/>
                  </a:lnTo>
                  <a:lnTo>
                    <a:pt x="681609" y="14741017"/>
                  </a:lnTo>
                  <a:lnTo>
                    <a:pt x="681609" y="14753717"/>
                  </a:lnTo>
                  <a:cubicBezTo>
                    <a:pt x="305181" y="14753589"/>
                    <a:pt x="0" y="14448410"/>
                    <a:pt x="0" y="14071854"/>
                  </a:cubicBezTo>
                  <a:lnTo>
                    <a:pt x="0" y="681863"/>
                  </a:lnTo>
                  <a:lnTo>
                    <a:pt x="12700" y="681863"/>
                  </a:lnTo>
                  <a:lnTo>
                    <a:pt x="0" y="681863"/>
                  </a:lnTo>
                  <a:moveTo>
                    <a:pt x="25400" y="681863"/>
                  </a:moveTo>
                  <a:lnTo>
                    <a:pt x="25400" y="14071854"/>
                  </a:lnTo>
                  <a:lnTo>
                    <a:pt x="12700" y="14071854"/>
                  </a:lnTo>
                  <a:lnTo>
                    <a:pt x="25400" y="14071854"/>
                  </a:lnTo>
                  <a:cubicBezTo>
                    <a:pt x="25400" y="14434440"/>
                    <a:pt x="319278" y="14728317"/>
                    <a:pt x="681609" y="14728317"/>
                  </a:cubicBezTo>
                  <a:lnTo>
                    <a:pt x="12406884" y="14728317"/>
                  </a:lnTo>
                  <a:cubicBezTo>
                    <a:pt x="12769342" y="14728317"/>
                    <a:pt x="13063093" y="14434440"/>
                    <a:pt x="13063093" y="14071854"/>
                  </a:cubicBezTo>
                  <a:lnTo>
                    <a:pt x="13063093" y="681863"/>
                  </a:lnTo>
                  <a:cubicBezTo>
                    <a:pt x="13063093" y="319278"/>
                    <a:pt x="12769215" y="25400"/>
                    <a:pt x="12406884" y="25400"/>
                  </a:cubicBezTo>
                  <a:lnTo>
                    <a:pt x="681609" y="25400"/>
                  </a:lnTo>
                  <a:lnTo>
                    <a:pt x="681609" y="12700"/>
                  </a:lnTo>
                  <a:lnTo>
                    <a:pt x="681609" y="25400"/>
                  </a:lnTo>
                  <a:cubicBezTo>
                    <a:pt x="319278" y="25400"/>
                    <a:pt x="25400" y="319278"/>
                    <a:pt x="25400" y="681863"/>
                  </a:cubicBezTo>
                  <a:close/>
                </a:path>
              </a:pathLst>
            </a:custGeom>
            <a:solidFill>
              <a:srgbClr val="D9D9D9"/>
            </a:solidFill>
          </p:spPr>
          <p:txBody>
            <a:bodyPr/>
            <a:lstStyle/>
            <a:p>
              <a:endParaRPr lang="en-US" sz="1860"/>
            </a:p>
          </p:txBody>
        </p:sp>
      </p:grpSp>
      <p:grpSp>
        <p:nvGrpSpPr>
          <p:cNvPr id="28" name="Group 28"/>
          <p:cNvGrpSpPr/>
          <p:nvPr/>
        </p:nvGrpSpPr>
        <p:grpSpPr>
          <a:xfrm>
            <a:off x="10748313" y="16149795"/>
            <a:ext cx="9322127" cy="8202962"/>
            <a:chOff x="0" y="0"/>
            <a:chExt cx="13088551" cy="17310481"/>
          </a:xfrm>
        </p:grpSpPr>
        <p:sp>
          <p:nvSpPr>
            <p:cNvPr id="29" name="Freeform 29"/>
            <p:cNvSpPr/>
            <p:nvPr/>
          </p:nvSpPr>
          <p:spPr>
            <a:xfrm>
              <a:off x="12700" y="12306"/>
              <a:ext cx="13063093" cy="17285902"/>
            </a:xfrm>
            <a:custGeom>
              <a:avLst/>
              <a:gdLst/>
              <a:ahLst/>
              <a:cxnLst/>
              <a:rect l="l" t="t" r="r" b="b"/>
              <a:pathLst>
                <a:path w="13063093" h="17285902">
                  <a:moveTo>
                    <a:pt x="0" y="648532"/>
                  </a:moveTo>
                  <a:cubicBezTo>
                    <a:pt x="0" y="290424"/>
                    <a:pt x="299466" y="0"/>
                    <a:pt x="668909" y="0"/>
                  </a:cubicBezTo>
                  <a:lnTo>
                    <a:pt x="12394184" y="0"/>
                  </a:lnTo>
                  <a:cubicBezTo>
                    <a:pt x="12763627" y="0"/>
                    <a:pt x="13063093" y="290424"/>
                    <a:pt x="13063093" y="648532"/>
                  </a:cubicBezTo>
                  <a:lnTo>
                    <a:pt x="13063093" y="16637371"/>
                  </a:lnTo>
                  <a:cubicBezTo>
                    <a:pt x="13063093" y="16995602"/>
                    <a:pt x="12763627" y="17285902"/>
                    <a:pt x="12394184" y="17285902"/>
                  </a:cubicBezTo>
                  <a:lnTo>
                    <a:pt x="668909" y="17285902"/>
                  </a:lnTo>
                  <a:cubicBezTo>
                    <a:pt x="299466" y="17285902"/>
                    <a:pt x="0" y="16995478"/>
                    <a:pt x="0" y="16637371"/>
                  </a:cubicBezTo>
                  <a:close/>
                </a:path>
              </a:pathLst>
            </a:custGeom>
            <a:solidFill>
              <a:srgbClr val="E8E8E8"/>
            </a:solidFill>
          </p:spPr>
          <p:txBody>
            <a:bodyPr/>
            <a:lstStyle/>
            <a:p>
              <a:endParaRPr lang="en-US" sz="1860"/>
            </a:p>
          </p:txBody>
        </p:sp>
        <p:sp>
          <p:nvSpPr>
            <p:cNvPr id="30" name="Freeform 30"/>
            <p:cNvSpPr/>
            <p:nvPr/>
          </p:nvSpPr>
          <p:spPr>
            <a:xfrm>
              <a:off x="0" y="0"/>
              <a:ext cx="13088493" cy="17310515"/>
            </a:xfrm>
            <a:custGeom>
              <a:avLst/>
              <a:gdLst/>
              <a:ahLst/>
              <a:cxnLst/>
              <a:rect l="l" t="t" r="r" b="b"/>
              <a:pathLst>
                <a:path w="13088493" h="17310515">
                  <a:moveTo>
                    <a:pt x="0" y="660838"/>
                  </a:moveTo>
                  <a:cubicBezTo>
                    <a:pt x="0" y="295839"/>
                    <a:pt x="305181" y="0"/>
                    <a:pt x="681609" y="0"/>
                  </a:cubicBezTo>
                  <a:lnTo>
                    <a:pt x="12406884" y="0"/>
                  </a:lnTo>
                  <a:lnTo>
                    <a:pt x="12406884" y="12306"/>
                  </a:lnTo>
                  <a:lnTo>
                    <a:pt x="12406884" y="0"/>
                  </a:lnTo>
                  <a:cubicBezTo>
                    <a:pt x="12783312" y="0"/>
                    <a:pt x="13088493" y="295839"/>
                    <a:pt x="13088493" y="660838"/>
                  </a:cubicBezTo>
                  <a:lnTo>
                    <a:pt x="13075793" y="660838"/>
                  </a:lnTo>
                  <a:lnTo>
                    <a:pt x="13088493" y="660838"/>
                  </a:lnTo>
                  <a:lnTo>
                    <a:pt x="13088493" y="16649677"/>
                  </a:lnTo>
                  <a:lnTo>
                    <a:pt x="13075793" y="16649677"/>
                  </a:lnTo>
                  <a:lnTo>
                    <a:pt x="13088493" y="16649677"/>
                  </a:lnTo>
                  <a:cubicBezTo>
                    <a:pt x="13088493" y="17014676"/>
                    <a:pt x="12783312" y="17310515"/>
                    <a:pt x="12406884" y="17310515"/>
                  </a:cubicBezTo>
                  <a:lnTo>
                    <a:pt x="12406884" y="17298208"/>
                  </a:lnTo>
                  <a:lnTo>
                    <a:pt x="12406884" y="17310515"/>
                  </a:lnTo>
                  <a:lnTo>
                    <a:pt x="681609" y="17310515"/>
                  </a:lnTo>
                  <a:lnTo>
                    <a:pt x="681609" y="17298208"/>
                  </a:lnTo>
                  <a:lnTo>
                    <a:pt x="681609" y="17310515"/>
                  </a:lnTo>
                  <a:cubicBezTo>
                    <a:pt x="305181" y="17310515"/>
                    <a:pt x="0" y="17014676"/>
                    <a:pt x="0" y="16649677"/>
                  </a:cubicBezTo>
                  <a:lnTo>
                    <a:pt x="0" y="660838"/>
                  </a:lnTo>
                  <a:lnTo>
                    <a:pt x="12700" y="660838"/>
                  </a:lnTo>
                  <a:lnTo>
                    <a:pt x="0" y="660838"/>
                  </a:lnTo>
                  <a:moveTo>
                    <a:pt x="25400" y="660838"/>
                  </a:moveTo>
                  <a:lnTo>
                    <a:pt x="25400" y="16649677"/>
                  </a:lnTo>
                  <a:lnTo>
                    <a:pt x="12700" y="16649677"/>
                  </a:lnTo>
                  <a:lnTo>
                    <a:pt x="25400" y="16649677"/>
                  </a:lnTo>
                  <a:cubicBezTo>
                    <a:pt x="25400" y="17001017"/>
                    <a:pt x="319278" y="17285901"/>
                    <a:pt x="681609" y="17285901"/>
                  </a:cubicBezTo>
                  <a:lnTo>
                    <a:pt x="12406884" y="17285901"/>
                  </a:lnTo>
                  <a:cubicBezTo>
                    <a:pt x="12769342" y="17285901"/>
                    <a:pt x="13063093" y="17001017"/>
                    <a:pt x="13063093" y="16649677"/>
                  </a:cubicBezTo>
                  <a:lnTo>
                    <a:pt x="13063093" y="660838"/>
                  </a:lnTo>
                  <a:cubicBezTo>
                    <a:pt x="13063093" y="309499"/>
                    <a:pt x="12769215" y="24612"/>
                    <a:pt x="12406884" y="24612"/>
                  </a:cubicBezTo>
                  <a:lnTo>
                    <a:pt x="681609" y="24612"/>
                  </a:lnTo>
                  <a:lnTo>
                    <a:pt x="681609" y="12306"/>
                  </a:lnTo>
                  <a:lnTo>
                    <a:pt x="681609" y="24612"/>
                  </a:lnTo>
                  <a:cubicBezTo>
                    <a:pt x="319278" y="24612"/>
                    <a:pt x="25400" y="309499"/>
                    <a:pt x="25400" y="660838"/>
                  </a:cubicBezTo>
                  <a:close/>
                </a:path>
              </a:pathLst>
            </a:custGeom>
            <a:solidFill>
              <a:srgbClr val="D9D9D9"/>
            </a:solidFill>
          </p:spPr>
          <p:txBody>
            <a:bodyPr/>
            <a:lstStyle/>
            <a:p>
              <a:endParaRPr lang="en-US" sz="1860"/>
            </a:p>
          </p:txBody>
        </p:sp>
      </p:grpSp>
      <p:grpSp>
        <p:nvGrpSpPr>
          <p:cNvPr id="40" name="Group 40"/>
          <p:cNvGrpSpPr/>
          <p:nvPr/>
        </p:nvGrpSpPr>
        <p:grpSpPr>
          <a:xfrm>
            <a:off x="30737132" y="4864157"/>
            <a:ext cx="9326546" cy="3974807"/>
            <a:chOff x="0" y="0"/>
            <a:chExt cx="12436949" cy="6508556"/>
          </a:xfrm>
        </p:grpSpPr>
        <p:sp>
          <p:nvSpPr>
            <p:cNvPr id="41" name="Freeform 41"/>
            <p:cNvSpPr/>
            <p:nvPr/>
          </p:nvSpPr>
          <p:spPr>
            <a:xfrm>
              <a:off x="12700" y="15303"/>
              <a:ext cx="12411583" cy="6478050"/>
            </a:xfrm>
            <a:custGeom>
              <a:avLst/>
              <a:gdLst/>
              <a:ahLst/>
              <a:cxnLst/>
              <a:rect l="l" t="t" r="r" b="b"/>
              <a:pathLst>
                <a:path w="12411583" h="6478050">
                  <a:moveTo>
                    <a:pt x="0" y="331760"/>
                  </a:moveTo>
                  <a:cubicBezTo>
                    <a:pt x="0" y="148588"/>
                    <a:pt x="123571" y="0"/>
                    <a:pt x="276098" y="0"/>
                  </a:cubicBezTo>
                  <a:lnTo>
                    <a:pt x="12135485" y="0"/>
                  </a:lnTo>
                  <a:cubicBezTo>
                    <a:pt x="12287885" y="0"/>
                    <a:pt x="12411583" y="148588"/>
                    <a:pt x="12411583" y="331760"/>
                  </a:cubicBezTo>
                  <a:lnTo>
                    <a:pt x="12411583" y="6146290"/>
                  </a:lnTo>
                  <a:cubicBezTo>
                    <a:pt x="12411583" y="6329462"/>
                    <a:pt x="12288012" y="6478050"/>
                    <a:pt x="12135485" y="6478050"/>
                  </a:cubicBezTo>
                  <a:lnTo>
                    <a:pt x="276098" y="6478050"/>
                  </a:lnTo>
                  <a:cubicBezTo>
                    <a:pt x="123698" y="6478050"/>
                    <a:pt x="0" y="6329462"/>
                    <a:pt x="0" y="6146290"/>
                  </a:cubicBezTo>
                  <a:close/>
                </a:path>
              </a:pathLst>
            </a:custGeom>
            <a:solidFill>
              <a:srgbClr val="E8E8E8"/>
            </a:solidFill>
          </p:spPr>
          <p:txBody>
            <a:bodyPr/>
            <a:lstStyle/>
            <a:p>
              <a:endParaRPr lang="en-US" sz="1860"/>
            </a:p>
          </p:txBody>
        </p:sp>
        <p:sp>
          <p:nvSpPr>
            <p:cNvPr id="42" name="Freeform 42"/>
            <p:cNvSpPr/>
            <p:nvPr/>
          </p:nvSpPr>
          <p:spPr>
            <a:xfrm>
              <a:off x="0" y="0"/>
              <a:ext cx="12436983" cy="6508638"/>
            </a:xfrm>
            <a:custGeom>
              <a:avLst/>
              <a:gdLst/>
              <a:ahLst/>
              <a:cxnLst/>
              <a:rect l="l" t="t" r="r" b="b"/>
              <a:pathLst>
                <a:path w="12436983" h="6508638">
                  <a:moveTo>
                    <a:pt x="0" y="347063"/>
                  </a:moveTo>
                  <a:cubicBezTo>
                    <a:pt x="0" y="155321"/>
                    <a:pt x="129286" y="0"/>
                    <a:pt x="288798" y="0"/>
                  </a:cubicBezTo>
                  <a:lnTo>
                    <a:pt x="12148185" y="0"/>
                  </a:lnTo>
                  <a:lnTo>
                    <a:pt x="12148185" y="15303"/>
                  </a:lnTo>
                  <a:lnTo>
                    <a:pt x="12148185" y="0"/>
                  </a:lnTo>
                  <a:cubicBezTo>
                    <a:pt x="12307570" y="0"/>
                    <a:pt x="12436983" y="155321"/>
                    <a:pt x="12436983" y="347063"/>
                  </a:cubicBezTo>
                  <a:lnTo>
                    <a:pt x="12424283" y="347063"/>
                  </a:lnTo>
                  <a:lnTo>
                    <a:pt x="12436983" y="347063"/>
                  </a:lnTo>
                  <a:lnTo>
                    <a:pt x="12436983" y="6161593"/>
                  </a:lnTo>
                  <a:lnTo>
                    <a:pt x="12424283" y="6161593"/>
                  </a:lnTo>
                  <a:lnTo>
                    <a:pt x="12436983" y="6161593"/>
                  </a:lnTo>
                  <a:cubicBezTo>
                    <a:pt x="12436983" y="6353334"/>
                    <a:pt x="12307697" y="6508638"/>
                    <a:pt x="12148185" y="6508638"/>
                  </a:cubicBezTo>
                  <a:lnTo>
                    <a:pt x="12148185" y="6493353"/>
                  </a:lnTo>
                  <a:lnTo>
                    <a:pt x="12148185" y="6508638"/>
                  </a:lnTo>
                  <a:lnTo>
                    <a:pt x="288798" y="6508638"/>
                  </a:lnTo>
                  <a:lnTo>
                    <a:pt x="288798" y="6493353"/>
                  </a:lnTo>
                  <a:lnTo>
                    <a:pt x="288798" y="6508638"/>
                  </a:lnTo>
                  <a:cubicBezTo>
                    <a:pt x="129286" y="6508503"/>
                    <a:pt x="0" y="6353182"/>
                    <a:pt x="0" y="6161593"/>
                  </a:cubicBezTo>
                  <a:lnTo>
                    <a:pt x="0" y="347063"/>
                  </a:lnTo>
                  <a:lnTo>
                    <a:pt x="12700" y="347063"/>
                  </a:lnTo>
                  <a:lnTo>
                    <a:pt x="0" y="347063"/>
                  </a:lnTo>
                  <a:moveTo>
                    <a:pt x="25400" y="347063"/>
                  </a:moveTo>
                  <a:lnTo>
                    <a:pt x="25400" y="6161593"/>
                  </a:lnTo>
                  <a:lnTo>
                    <a:pt x="12700" y="6161593"/>
                  </a:lnTo>
                  <a:lnTo>
                    <a:pt x="25400" y="6161593"/>
                  </a:lnTo>
                  <a:cubicBezTo>
                    <a:pt x="25400" y="6336349"/>
                    <a:pt x="143256" y="6478050"/>
                    <a:pt x="288798" y="6478050"/>
                  </a:cubicBezTo>
                  <a:lnTo>
                    <a:pt x="12148185" y="6478050"/>
                  </a:lnTo>
                  <a:cubicBezTo>
                    <a:pt x="12293600" y="6478050"/>
                    <a:pt x="12411583" y="6336349"/>
                    <a:pt x="12411583" y="6161593"/>
                  </a:cubicBezTo>
                  <a:lnTo>
                    <a:pt x="12411583" y="347063"/>
                  </a:lnTo>
                  <a:cubicBezTo>
                    <a:pt x="12411583" y="172307"/>
                    <a:pt x="12293727" y="30605"/>
                    <a:pt x="12148185" y="30605"/>
                  </a:cubicBezTo>
                  <a:lnTo>
                    <a:pt x="288798" y="30605"/>
                  </a:lnTo>
                  <a:lnTo>
                    <a:pt x="288798" y="15303"/>
                  </a:lnTo>
                  <a:lnTo>
                    <a:pt x="288798" y="30605"/>
                  </a:lnTo>
                  <a:cubicBezTo>
                    <a:pt x="143256" y="30605"/>
                    <a:pt x="25400" y="172307"/>
                    <a:pt x="25400" y="347063"/>
                  </a:cubicBezTo>
                  <a:close/>
                </a:path>
              </a:pathLst>
            </a:custGeom>
            <a:solidFill>
              <a:srgbClr val="D9D9D9"/>
            </a:solidFill>
          </p:spPr>
          <p:txBody>
            <a:bodyPr/>
            <a:lstStyle/>
            <a:p>
              <a:endParaRPr lang="en-US" sz="1860"/>
            </a:p>
          </p:txBody>
        </p:sp>
      </p:grpSp>
      <p:grpSp>
        <p:nvGrpSpPr>
          <p:cNvPr id="49" name="Group 49"/>
          <p:cNvGrpSpPr/>
          <p:nvPr/>
        </p:nvGrpSpPr>
        <p:grpSpPr>
          <a:xfrm>
            <a:off x="30800913" y="9670365"/>
            <a:ext cx="9326571" cy="6375122"/>
            <a:chOff x="0" y="0"/>
            <a:chExt cx="12436983" cy="6305953"/>
          </a:xfrm>
        </p:grpSpPr>
        <p:sp>
          <p:nvSpPr>
            <p:cNvPr id="50" name="Freeform 50"/>
            <p:cNvSpPr/>
            <p:nvPr/>
          </p:nvSpPr>
          <p:spPr>
            <a:xfrm>
              <a:off x="12700" y="14826"/>
              <a:ext cx="12411584" cy="6276315"/>
            </a:xfrm>
            <a:custGeom>
              <a:avLst/>
              <a:gdLst/>
              <a:ahLst/>
              <a:cxnLst/>
              <a:rect l="l" t="t" r="r" b="b"/>
              <a:pathLst>
                <a:path w="12411583" h="6276315">
                  <a:moveTo>
                    <a:pt x="0" y="321429"/>
                  </a:moveTo>
                  <a:cubicBezTo>
                    <a:pt x="0" y="143961"/>
                    <a:pt x="123571" y="0"/>
                    <a:pt x="276098" y="0"/>
                  </a:cubicBezTo>
                  <a:lnTo>
                    <a:pt x="12135485" y="0"/>
                  </a:lnTo>
                  <a:cubicBezTo>
                    <a:pt x="12287885" y="0"/>
                    <a:pt x="12411583" y="143961"/>
                    <a:pt x="12411583" y="321429"/>
                  </a:cubicBezTo>
                  <a:lnTo>
                    <a:pt x="12411583" y="5954886"/>
                  </a:lnTo>
                  <a:cubicBezTo>
                    <a:pt x="12411583" y="6132354"/>
                    <a:pt x="12288012" y="6276315"/>
                    <a:pt x="12135485" y="6276315"/>
                  </a:cubicBezTo>
                  <a:lnTo>
                    <a:pt x="276098" y="6276315"/>
                  </a:lnTo>
                  <a:cubicBezTo>
                    <a:pt x="123698" y="6276315"/>
                    <a:pt x="0" y="6132354"/>
                    <a:pt x="0" y="5954886"/>
                  </a:cubicBezTo>
                  <a:close/>
                </a:path>
              </a:pathLst>
            </a:custGeom>
            <a:solidFill>
              <a:srgbClr val="E8E8E8"/>
            </a:solidFill>
          </p:spPr>
          <p:txBody>
            <a:bodyPr/>
            <a:lstStyle/>
            <a:p>
              <a:endParaRPr lang="en-US" sz="1860" dirty="0"/>
            </a:p>
          </p:txBody>
        </p:sp>
        <p:sp>
          <p:nvSpPr>
            <p:cNvPr id="51" name="Freeform 51"/>
            <p:cNvSpPr/>
            <p:nvPr/>
          </p:nvSpPr>
          <p:spPr>
            <a:xfrm>
              <a:off x="0" y="0"/>
              <a:ext cx="12436983" cy="6305953"/>
            </a:xfrm>
            <a:custGeom>
              <a:avLst/>
              <a:gdLst/>
              <a:ahLst/>
              <a:cxnLst/>
              <a:rect l="l" t="t" r="r" b="b"/>
              <a:pathLst>
                <a:path w="12436983" h="6305953">
                  <a:moveTo>
                    <a:pt x="0" y="336255"/>
                  </a:moveTo>
                  <a:cubicBezTo>
                    <a:pt x="0" y="150484"/>
                    <a:pt x="129286" y="0"/>
                    <a:pt x="288798" y="0"/>
                  </a:cubicBezTo>
                  <a:lnTo>
                    <a:pt x="12148185" y="0"/>
                  </a:lnTo>
                  <a:lnTo>
                    <a:pt x="12148185" y="14826"/>
                  </a:lnTo>
                  <a:lnTo>
                    <a:pt x="12148185" y="0"/>
                  </a:lnTo>
                  <a:cubicBezTo>
                    <a:pt x="12307570" y="0"/>
                    <a:pt x="12436983" y="150484"/>
                    <a:pt x="12436983" y="336255"/>
                  </a:cubicBezTo>
                  <a:lnTo>
                    <a:pt x="12424283" y="336255"/>
                  </a:lnTo>
                  <a:lnTo>
                    <a:pt x="12436983" y="336255"/>
                  </a:lnTo>
                  <a:lnTo>
                    <a:pt x="12436983" y="5969712"/>
                  </a:lnTo>
                  <a:lnTo>
                    <a:pt x="12424283" y="5969712"/>
                  </a:lnTo>
                  <a:lnTo>
                    <a:pt x="12436983" y="5969712"/>
                  </a:lnTo>
                  <a:cubicBezTo>
                    <a:pt x="12436983" y="6155482"/>
                    <a:pt x="12307697" y="6305953"/>
                    <a:pt x="12148185" y="6305953"/>
                  </a:cubicBezTo>
                  <a:lnTo>
                    <a:pt x="12148185" y="6291141"/>
                  </a:lnTo>
                  <a:lnTo>
                    <a:pt x="12148185" y="6305953"/>
                  </a:lnTo>
                  <a:lnTo>
                    <a:pt x="288798" y="6305953"/>
                  </a:lnTo>
                  <a:lnTo>
                    <a:pt x="288798" y="6291141"/>
                  </a:lnTo>
                  <a:lnTo>
                    <a:pt x="288798" y="6305953"/>
                  </a:lnTo>
                  <a:cubicBezTo>
                    <a:pt x="129286" y="6305819"/>
                    <a:pt x="0" y="6155334"/>
                    <a:pt x="0" y="5969712"/>
                  </a:cubicBezTo>
                  <a:lnTo>
                    <a:pt x="0" y="336255"/>
                  </a:lnTo>
                  <a:lnTo>
                    <a:pt x="12700" y="336255"/>
                  </a:lnTo>
                  <a:lnTo>
                    <a:pt x="0" y="336255"/>
                  </a:lnTo>
                  <a:moveTo>
                    <a:pt x="25400" y="336255"/>
                  </a:moveTo>
                  <a:lnTo>
                    <a:pt x="25400" y="5969712"/>
                  </a:lnTo>
                  <a:lnTo>
                    <a:pt x="12700" y="5969712"/>
                  </a:lnTo>
                  <a:lnTo>
                    <a:pt x="25400" y="5969712"/>
                  </a:lnTo>
                  <a:cubicBezTo>
                    <a:pt x="25400" y="6139026"/>
                    <a:pt x="143256" y="6276315"/>
                    <a:pt x="288798" y="6276315"/>
                  </a:cubicBezTo>
                  <a:lnTo>
                    <a:pt x="12148185" y="6276315"/>
                  </a:lnTo>
                  <a:cubicBezTo>
                    <a:pt x="12293600" y="6276315"/>
                    <a:pt x="12411583" y="6139026"/>
                    <a:pt x="12411583" y="5969712"/>
                  </a:cubicBezTo>
                  <a:lnTo>
                    <a:pt x="12411583" y="336255"/>
                  </a:lnTo>
                  <a:cubicBezTo>
                    <a:pt x="12411583" y="166941"/>
                    <a:pt x="12293727" y="29652"/>
                    <a:pt x="12148185" y="29652"/>
                  </a:cubicBezTo>
                  <a:lnTo>
                    <a:pt x="288798" y="29652"/>
                  </a:lnTo>
                  <a:lnTo>
                    <a:pt x="288798" y="14826"/>
                  </a:lnTo>
                  <a:lnTo>
                    <a:pt x="288798" y="29652"/>
                  </a:lnTo>
                  <a:cubicBezTo>
                    <a:pt x="143256" y="29652"/>
                    <a:pt x="25400" y="166941"/>
                    <a:pt x="25400" y="336255"/>
                  </a:cubicBezTo>
                  <a:close/>
                </a:path>
              </a:pathLst>
            </a:custGeom>
            <a:solidFill>
              <a:srgbClr val="D9D9D9"/>
            </a:solidFill>
          </p:spPr>
          <p:txBody>
            <a:bodyPr/>
            <a:lstStyle/>
            <a:p>
              <a:endParaRPr lang="en-US" sz="1860"/>
            </a:p>
          </p:txBody>
        </p:sp>
      </p:grpSp>
      <p:grpSp>
        <p:nvGrpSpPr>
          <p:cNvPr id="52" name="Group 52"/>
          <p:cNvGrpSpPr/>
          <p:nvPr/>
        </p:nvGrpSpPr>
        <p:grpSpPr>
          <a:xfrm>
            <a:off x="30816068" y="16764000"/>
            <a:ext cx="9326546" cy="6089135"/>
            <a:chOff x="0" y="0"/>
            <a:chExt cx="12436949" cy="7783828"/>
          </a:xfrm>
        </p:grpSpPr>
        <p:sp>
          <p:nvSpPr>
            <p:cNvPr id="53" name="Freeform 53"/>
            <p:cNvSpPr/>
            <p:nvPr/>
          </p:nvSpPr>
          <p:spPr>
            <a:xfrm>
              <a:off x="12700" y="12700"/>
              <a:ext cx="12411456" cy="7758430"/>
            </a:xfrm>
            <a:custGeom>
              <a:avLst/>
              <a:gdLst/>
              <a:ahLst/>
              <a:cxnLst/>
              <a:rect l="l" t="t" r="r" b="b"/>
              <a:pathLst>
                <a:path w="12411456" h="7758430">
                  <a:moveTo>
                    <a:pt x="0" y="397256"/>
                  </a:moveTo>
                  <a:cubicBezTo>
                    <a:pt x="0" y="177927"/>
                    <a:pt x="178054" y="0"/>
                    <a:pt x="397764" y="0"/>
                  </a:cubicBezTo>
                  <a:lnTo>
                    <a:pt x="12013692" y="0"/>
                  </a:lnTo>
                  <a:cubicBezTo>
                    <a:pt x="12233402" y="0"/>
                    <a:pt x="12411456" y="177927"/>
                    <a:pt x="12411456" y="397256"/>
                  </a:cubicBezTo>
                  <a:lnTo>
                    <a:pt x="12411456" y="7361174"/>
                  </a:lnTo>
                  <a:cubicBezTo>
                    <a:pt x="12411456" y="7580630"/>
                    <a:pt x="12233402" y="7758430"/>
                    <a:pt x="12013692" y="7758430"/>
                  </a:cubicBezTo>
                  <a:lnTo>
                    <a:pt x="397764" y="7758430"/>
                  </a:lnTo>
                  <a:cubicBezTo>
                    <a:pt x="178054" y="7758430"/>
                    <a:pt x="0" y="7580503"/>
                    <a:pt x="0" y="7361174"/>
                  </a:cubicBezTo>
                  <a:close/>
                </a:path>
              </a:pathLst>
            </a:custGeom>
            <a:solidFill>
              <a:srgbClr val="E8E8E8"/>
            </a:solidFill>
          </p:spPr>
          <p:txBody>
            <a:bodyPr/>
            <a:lstStyle/>
            <a:p>
              <a:endParaRPr lang="en-US" sz="1860"/>
            </a:p>
          </p:txBody>
        </p:sp>
        <p:sp>
          <p:nvSpPr>
            <p:cNvPr id="54" name="Freeform 54"/>
            <p:cNvSpPr/>
            <p:nvPr/>
          </p:nvSpPr>
          <p:spPr>
            <a:xfrm>
              <a:off x="0" y="0"/>
              <a:ext cx="12436856" cy="7783830"/>
            </a:xfrm>
            <a:custGeom>
              <a:avLst/>
              <a:gdLst/>
              <a:ahLst/>
              <a:cxnLst/>
              <a:rect l="l" t="t" r="r" b="b"/>
              <a:pathLst>
                <a:path w="12436856" h="7783830">
                  <a:moveTo>
                    <a:pt x="0" y="409956"/>
                  </a:moveTo>
                  <a:cubicBezTo>
                    <a:pt x="0" y="183515"/>
                    <a:pt x="183769" y="0"/>
                    <a:pt x="410464" y="0"/>
                  </a:cubicBezTo>
                  <a:lnTo>
                    <a:pt x="12026392" y="0"/>
                  </a:lnTo>
                  <a:lnTo>
                    <a:pt x="12026392" y="12700"/>
                  </a:lnTo>
                  <a:lnTo>
                    <a:pt x="12026392" y="0"/>
                  </a:lnTo>
                  <a:cubicBezTo>
                    <a:pt x="12253087" y="0"/>
                    <a:pt x="12436856" y="183515"/>
                    <a:pt x="12436856" y="409956"/>
                  </a:cubicBezTo>
                  <a:lnTo>
                    <a:pt x="12424156" y="409956"/>
                  </a:lnTo>
                  <a:lnTo>
                    <a:pt x="12436856" y="409956"/>
                  </a:lnTo>
                  <a:lnTo>
                    <a:pt x="12436856" y="7373874"/>
                  </a:lnTo>
                  <a:lnTo>
                    <a:pt x="12424156" y="7373874"/>
                  </a:lnTo>
                  <a:lnTo>
                    <a:pt x="12436856" y="7373874"/>
                  </a:lnTo>
                  <a:cubicBezTo>
                    <a:pt x="12436856" y="7600315"/>
                    <a:pt x="12253087" y="7783830"/>
                    <a:pt x="12026392" y="7783830"/>
                  </a:cubicBezTo>
                  <a:lnTo>
                    <a:pt x="12026392" y="7771130"/>
                  </a:lnTo>
                  <a:lnTo>
                    <a:pt x="12026392" y="7783830"/>
                  </a:lnTo>
                  <a:lnTo>
                    <a:pt x="410464" y="7783830"/>
                  </a:lnTo>
                  <a:lnTo>
                    <a:pt x="410464" y="7771130"/>
                  </a:lnTo>
                  <a:lnTo>
                    <a:pt x="410464" y="7783830"/>
                  </a:lnTo>
                  <a:cubicBezTo>
                    <a:pt x="183769" y="7783830"/>
                    <a:pt x="0" y="7600315"/>
                    <a:pt x="0" y="7373874"/>
                  </a:cubicBezTo>
                  <a:lnTo>
                    <a:pt x="0" y="409956"/>
                  </a:lnTo>
                  <a:lnTo>
                    <a:pt x="12700" y="409956"/>
                  </a:lnTo>
                  <a:lnTo>
                    <a:pt x="0" y="409956"/>
                  </a:lnTo>
                  <a:moveTo>
                    <a:pt x="25400" y="409956"/>
                  </a:moveTo>
                  <a:lnTo>
                    <a:pt x="25400" y="7373874"/>
                  </a:lnTo>
                  <a:lnTo>
                    <a:pt x="12700" y="7373874"/>
                  </a:lnTo>
                  <a:lnTo>
                    <a:pt x="25400" y="7373874"/>
                  </a:lnTo>
                  <a:cubicBezTo>
                    <a:pt x="25400" y="7586218"/>
                    <a:pt x="197739" y="7758430"/>
                    <a:pt x="410464" y="7758430"/>
                  </a:cubicBezTo>
                  <a:lnTo>
                    <a:pt x="12026392" y="7758430"/>
                  </a:lnTo>
                  <a:cubicBezTo>
                    <a:pt x="12239117" y="7758430"/>
                    <a:pt x="12411456" y="7586218"/>
                    <a:pt x="12411456" y="7373874"/>
                  </a:cubicBezTo>
                  <a:lnTo>
                    <a:pt x="12411456" y="409956"/>
                  </a:lnTo>
                  <a:cubicBezTo>
                    <a:pt x="12411583" y="197612"/>
                    <a:pt x="12239117" y="25400"/>
                    <a:pt x="12026392" y="25400"/>
                  </a:cubicBezTo>
                  <a:lnTo>
                    <a:pt x="410464" y="25400"/>
                  </a:lnTo>
                  <a:lnTo>
                    <a:pt x="410464" y="12700"/>
                  </a:lnTo>
                  <a:lnTo>
                    <a:pt x="410464" y="25400"/>
                  </a:lnTo>
                  <a:cubicBezTo>
                    <a:pt x="197739" y="25400"/>
                    <a:pt x="25400" y="197612"/>
                    <a:pt x="25400" y="409956"/>
                  </a:cubicBezTo>
                  <a:close/>
                </a:path>
              </a:pathLst>
            </a:custGeom>
            <a:solidFill>
              <a:srgbClr val="D9D9D9"/>
            </a:solidFill>
          </p:spPr>
          <p:txBody>
            <a:bodyPr/>
            <a:lstStyle/>
            <a:p>
              <a:endParaRPr lang="en-US" sz="1860"/>
            </a:p>
          </p:txBody>
        </p:sp>
      </p:grpSp>
      <p:grpSp>
        <p:nvGrpSpPr>
          <p:cNvPr id="55" name="Group 55"/>
          <p:cNvGrpSpPr/>
          <p:nvPr/>
        </p:nvGrpSpPr>
        <p:grpSpPr>
          <a:xfrm>
            <a:off x="30816068" y="23926801"/>
            <a:ext cx="9311391" cy="2351772"/>
            <a:chOff x="0" y="0"/>
            <a:chExt cx="12416740" cy="4044849"/>
          </a:xfrm>
        </p:grpSpPr>
        <p:sp>
          <p:nvSpPr>
            <p:cNvPr id="56" name="Freeform 56"/>
            <p:cNvSpPr/>
            <p:nvPr/>
          </p:nvSpPr>
          <p:spPr>
            <a:xfrm>
              <a:off x="12679" y="12700"/>
              <a:ext cx="12391415" cy="4019423"/>
            </a:xfrm>
            <a:custGeom>
              <a:avLst/>
              <a:gdLst/>
              <a:ahLst/>
              <a:cxnLst/>
              <a:rect l="l" t="t" r="r" b="b"/>
              <a:pathLst>
                <a:path w="12391415" h="4019423">
                  <a:moveTo>
                    <a:pt x="0" y="205867"/>
                  </a:moveTo>
                  <a:cubicBezTo>
                    <a:pt x="0" y="92202"/>
                    <a:pt x="92433" y="0"/>
                    <a:pt x="206420" y="0"/>
                  </a:cubicBezTo>
                  <a:lnTo>
                    <a:pt x="12184996" y="0"/>
                  </a:lnTo>
                  <a:cubicBezTo>
                    <a:pt x="12298983" y="0"/>
                    <a:pt x="12391416" y="92202"/>
                    <a:pt x="12391416" y="205867"/>
                  </a:cubicBezTo>
                  <a:lnTo>
                    <a:pt x="12391416" y="3813556"/>
                  </a:lnTo>
                  <a:cubicBezTo>
                    <a:pt x="12391416" y="3927221"/>
                    <a:pt x="12298983" y="4019423"/>
                    <a:pt x="12184996" y="4019423"/>
                  </a:cubicBezTo>
                  <a:lnTo>
                    <a:pt x="206420" y="4019423"/>
                  </a:lnTo>
                  <a:cubicBezTo>
                    <a:pt x="92433" y="4019423"/>
                    <a:pt x="0" y="3927348"/>
                    <a:pt x="0" y="3813556"/>
                  </a:cubicBezTo>
                  <a:close/>
                </a:path>
              </a:pathLst>
            </a:custGeom>
            <a:solidFill>
              <a:srgbClr val="E8E8E8"/>
            </a:solidFill>
          </p:spPr>
          <p:txBody>
            <a:bodyPr/>
            <a:lstStyle/>
            <a:p>
              <a:endParaRPr lang="en-US" sz="1860"/>
            </a:p>
          </p:txBody>
        </p:sp>
        <p:sp>
          <p:nvSpPr>
            <p:cNvPr id="57" name="Freeform 57"/>
            <p:cNvSpPr/>
            <p:nvPr/>
          </p:nvSpPr>
          <p:spPr>
            <a:xfrm>
              <a:off x="0" y="0"/>
              <a:ext cx="12416775" cy="4044823"/>
            </a:xfrm>
            <a:custGeom>
              <a:avLst/>
              <a:gdLst/>
              <a:ahLst/>
              <a:cxnLst/>
              <a:rect l="l" t="t" r="r" b="b"/>
              <a:pathLst>
                <a:path w="12416775" h="4044823">
                  <a:moveTo>
                    <a:pt x="0" y="218567"/>
                  </a:moveTo>
                  <a:cubicBezTo>
                    <a:pt x="0" y="97790"/>
                    <a:pt x="98138" y="0"/>
                    <a:pt x="219099" y="0"/>
                  </a:cubicBezTo>
                  <a:lnTo>
                    <a:pt x="12197675" y="0"/>
                  </a:lnTo>
                  <a:lnTo>
                    <a:pt x="12197675" y="12700"/>
                  </a:lnTo>
                  <a:lnTo>
                    <a:pt x="12197675" y="0"/>
                  </a:lnTo>
                  <a:cubicBezTo>
                    <a:pt x="12318636" y="0"/>
                    <a:pt x="12416775" y="97790"/>
                    <a:pt x="12416775" y="218567"/>
                  </a:cubicBezTo>
                  <a:lnTo>
                    <a:pt x="12404095" y="218567"/>
                  </a:lnTo>
                  <a:lnTo>
                    <a:pt x="12416775" y="218567"/>
                  </a:lnTo>
                  <a:lnTo>
                    <a:pt x="12416775" y="3826256"/>
                  </a:lnTo>
                  <a:lnTo>
                    <a:pt x="12404095" y="3826256"/>
                  </a:lnTo>
                  <a:lnTo>
                    <a:pt x="12416775" y="3826256"/>
                  </a:lnTo>
                  <a:cubicBezTo>
                    <a:pt x="12416775" y="3947033"/>
                    <a:pt x="12318636" y="4044823"/>
                    <a:pt x="12197675" y="4044823"/>
                  </a:cubicBezTo>
                  <a:lnTo>
                    <a:pt x="12197675" y="4032123"/>
                  </a:lnTo>
                  <a:lnTo>
                    <a:pt x="12197675" y="4044823"/>
                  </a:lnTo>
                  <a:lnTo>
                    <a:pt x="219099" y="4044823"/>
                  </a:lnTo>
                  <a:lnTo>
                    <a:pt x="219099" y="4032123"/>
                  </a:lnTo>
                  <a:lnTo>
                    <a:pt x="219099" y="4044823"/>
                  </a:lnTo>
                  <a:cubicBezTo>
                    <a:pt x="98138" y="4044823"/>
                    <a:pt x="0" y="3947033"/>
                    <a:pt x="0" y="3826256"/>
                  </a:cubicBezTo>
                  <a:lnTo>
                    <a:pt x="0" y="218567"/>
                  </a:lnTo>
                  <a:lnTo>
                    <a:pt x="12679" y="218567"/>
                  </a:lnTo>
                  <a:lnTo>
                    <a:pt x="0" y="218567"/>
                  </a:lnTo>
                  <a:moveTo>
                    <a:pt x="25359" y="218567"/>
                  </a:moveTo>
                  <a:lnTo>
                    <a:pt x="25359" y="3826256"/>
                  </a:lnTo>
                  <a:lnTo>
                    <a:pt x="12679" y="3826256"/>
                  </a:lnTo>
                  <a:lnTo>
                    <a:pt x="25359" y="3826256"/>
                  </a:lnTo>
                  <a:cubicBezTo>
                    <a:pt x="25359" y="3932809"/>
                    <a:pt x="112086" y="4019423"/>
                    <a:pt x="219099" y="4019423"/>
                  </a:cubicBezTo>
                  <a:lnTo>
                    <a:pt x="12197675" y="4019423"/>
                  </a:lnTo>
                  <a:cubicBezTo>
                    <a:pt x="12304688" y="4019423"/>
                    <a:pt x="12391416" y="3932936"/>
                    <a:pt x="12391416" y="3826256"/>
                  </a:cubicBezTo>
                  <a:lnTo>
                    <a:pt x="12391416" y="218567"/>
                  </a:lnTo>
                  <a:cubicBezTo>
                    <a:pt x="12391415" y="111887"/>
                    <a:pt x="12304688" y="25400"/>
                    <a:pt x="12197675" y="25400"/>
                  </a:cubicBezTo>
                  <a:lnTo>
                    <a:pt x="219099" y="25400"/>
                  </a:lnTo>
                  <a:lnTo>
                    <a:pt x="219099" y="12700"/>
                  </a:lnTo>
                  <a:lnTo>
                    <a:pt x="219099" y="25400"/>
                  </a:lnTo>
                  <a:cubicBezTo>
                    <a:pt x="112086" y="25400"/>
                    <a:pt x="25359" y="111887"/>
                    <a:pt x="25359" y="218567"/>
                  </a:cubicBezTo>
                  <a:close/>
                </a:path>
              </a:pathLst>
            </a:custGeom>
            <a:solidFill>
              <a:srgbClr val="D9D9D9"/>
            </a:solidFill>
          </p:spPr>
          <p:txBody>
            <a:bodyPr/>
            <a:lstStyle/>
            <a:p>
              <a:endParaRPr lang="en-US" sz="1860"/>
            </a:p>
          </p:txBody>
        </p:sp>
      </p:grpSp>
      <p:grpSp>
        <p:nvGrpSpPr>
          <p:cNvPr id="58" name="Group 58"/>
          <p:cNvGrpSpPr/>
          <p:nvPr/>
        </p:nvGrpSpPr>
        <p:grpSpPr>
          <a:xfrm>
            <a:off x="30846292" y="26585809"/>
            <a:ext cx="9256293" cy="2324563"/>
            <a:chOff x="0" y="0"/>
            <a:chExt cx="12343267" cy="3446640"/>
          </a:xfrm>
        </p:grpSpPr>
        <p:sp>
          <p:nvSpPr>
            <p:cNvPr id="59" name="Freeform 59"/>
            <p:cNvSpPr/>
            <p:nvPr/>
          </p:nvSpPr>
          <p:spPr>
            <a:xfrm>
              <a:off x="12604" y="14754"/>
              <a:ext cx="12318091" cy="3417134"/>
            </a:xfrm>
            <a:custGeom>
              <a:avLst/>
              <a:gdLst/>
              <a:ahLst/>
              <a:cxnLst/>
              <a:rect l="l" t="t" r="r" b="b"/>
              <a:pathLst>
                <a:path w="12318091" h="3417134">
                  <a:moveTo>
                    <a:pt x="0" y="174980"/>
                  </a:moveTo>
                  <a:cubicBezTo>
                    <a:pt x="0" y="78343"/>
                    <a:pt x="67434" y="0"/>
                    <a:pt x="150496" y="0"/>
                  </a:cubicBezTo>
                  <a:lnTo>
                    <a:pt x="12167596" y="0"/>
                  </a:lnTo>
                  <a:cubicBezTo>
                    <a:pt x="12250658" y="0"/>
                    <a:pt x="12318091" y="78343"/>
                    <a:pt x="12318091" y="174980"/>
                  </a:cubicBezTo>
                  <a:lnTo>
                    <a:pt x="12318091" y="3242154"/>
                  </a:lnTo>
                  <a:cubicBezTo>
                    <a:pt x="12318091" y="3338791"/>
                    <a:pt x="12250658" y="3417134"/>
                    <a:pt x="12167596" y="3417134"/>
                  </a:cubicBezTo>
                  <a:lnTo>
                    <a:pt x="150496" y="3417134"/>
                  </a:lnTo>
                  <a:cubicBezTo>
                    <a:pt x="67434" y="3417134"/>
                    <a:pt x="0" y="3338791"/>
                    <a:pt x="0" y="3242154"/>
                  </a:cubicBezTo>
                  <a:close/>
                </a:path>
              </a:pathLst>
            </a:custGeom>
            <a:solidFill>
              <a:srgbClr val="E8E8E8"/>
            </a:solidFill>
          </p:spPr>
          <p:txBody>
            <a:bodyPr/>
            <a:lstStyle/>
            <a:p>
              <a:endParaRPr lang="en-US" sz="1860"/>
            </a:p>
          </p:txBody>
        </p:sp>
        <p:sp>
          <p:nvSpPr>
            <p:cNvPr id="60" name="Freeform 60"/>
            <p:cNvSpPr/>
            <p:nvPr/>
          </p:nvSpPr>
          <p:spPr>
            <a:xfrm>
              <a:off x="0" y="0"/>
              <a:ext cx="12343300" cy="3446642"/>
            </a:xfrm>
            <a:custGeom>
              <a:avLst/>
              <a:gdLst/>
              <a:ahLst/>
              <a:cxnLst/>
              <a:rect l="l" t="t" r="r" b="b"/>
              <a:pathLst>
                <a:path w="12343300" h="3446642">
                  <a:moveTo>
                    <a:pt x="0" y="189734"/>
                  </a:moveTo>
                  <a:cubicBezTo>
                    <a:pt x="0" y="84835"/>
                    <a:pt x="73105" y="0"/>
                    <a:pt x="163100" y="0"/>
                  </a:cubicBezTo>
                  <a:lnTo>
                    <a:pt x="12180200" y="0"/>
                  </a:lnTo>
                  <a:lnTo>
                    <a:pt x="12180200" y="14754"/>
                  </a:lnTo>
                  <a:lnTo>
                    <a:pt x="12180200" y="0"/>
                  </a:lnTo>
                  <a:cubicBezTo>
                    <a:pt x="12270194" y="0"/>
                    <a:pt x="12343300" y="84835"/>
                    <a:pt x="12343300" y="189734"/>
                  </a:cubicBezTo>
                  <a:lnTo>
                    <a:pt x="12330695" y="189734"/>
                  </a:lnTo>
                  <a:lnTo>
                    <a:pt x="12343300" y="189734"/>
                  </a:lnTo>
                  <a:lnTo>
                    <a:pt x="12343300" y="3256908"/>
                  </a:lnTo>
                  <a:lnTo>
                    <a:pt x="12330695" y="3256908"/>
                  </a:lnTo>
                  <a:lnTo>
                    <a:pt x="12343300" y="3256908"/>
                  </a:lnTo>
                  <a:cubicBezTo>
                    <a:pt x="12343300" y="3361808"/>
                    <a:pt x="12270194" y="3446642"/>
                    <a:pt x="12180200" y="3446642"/>
                  </a:cubicBezTo>
                  <a:lnTo>
                    <a:pt x="12180200" y="3431888"/>
                  </a:lnTo>
                  <a:lnTo>
                    <a:pt x="12180200" y="3446642"/>
                  </a:lnTo>
                  <a:lnTo>
                    <a:pt x="163100" y="3446642"/>
                  </a:lnTo>
                  <a:lnTo>
                    <a:pt x="163100" y="3431888"/>
                  </a:lnTo>
                  <a:lnTo>
                    <a:pt x="163100" y="3446642"/>
                  </a:lnTo>
                  <a:cubicBezTo>
                    <a:pt x="73105" y="3446642"/>
                    <a:pt x="0" y="3361808"/>
                    <a:pt x="0" y="3256908"/>
                  </a:cubicBezTo>
                  <a:lnTo>
                    <a:pt x="0" y="189734"/>
                  </a:lnTo>
                  <a:lnTo>
                    <a:pt x="12604" y="189734"/>
                  </a:lnTo>
                  <a:lnTo>
                    <a:pt x="0" y="189734"/>
                  </a:lnTo>
                  <a:moveTo>
                    <a:pt x="25209" y="189734"/>
                  </a:moveTo>
                  <a:lnTo>
                    <a:pt x="25209" y="3256908"/>
                  </a:lnTo>
                  <a:lnTo>
                    <a:pt x="12604" y="3256908"/>
                  </a:lnTo>
                  <a:lnTo>
                    <a:pt x="25209" y="3256908"/>
                  </a:lnTo>
                  <a:cubicBezTo>
                    <a:pt x="25209" y="3345283"/>
                    <a:pt x="86844" y="3417134"/>
                    <a:pt x="163100" y="3417134"/>
                  </a:cubicBezTo>
                  <a:lnTo>
                    <a:pt x="12180200" y="3417134"/>
                  </a:lnTo>
                  <a:cubicBezTo>
                    <a:pt x="12256456" y="3417134"/>
                    <a:pt x="12318092" y="3345283"/>
                    <a:pt x="12318092" y="3256908"/>
                  </a:cubicBezTo>
                  <a:lnTo>
                    <a:pt x="12318092" y="189734"/>
                  </a:lnTo>
                  <a:cubicBezTo>
                    <a:pt x="12318092" y="101359"/>
                    <a:pt x="12256457" y="29508"/>
                    <a:pt x="12180200" y="29508"/>
                  </a:cubicBezTo>
                  <a:lnTo>
                    <a:pt x="163100" y="29508"/>
                  </a:lnTo>
                  <a:lnTo>
                    <a:pt x="163100" y="14754"/>
                  </a:lnTo>
                  <a:lnTo>
                    <a:pt x="163100" y="29508"/>
                  </a:lnTo>
                  <a:cubicBezTo>
                    <a:pt x="86844" y="29508"/>
                    <a:pt x="25209" y="101359"/>
                    <a:pt x="25209" y="189734"/>
                  </a:cubicBezTo>
                  <a:close/>
                </a:path>
              </a:pathLst>
            </a:custGeom>
            <a:solidFill>
              <a:srgbClr val="D9D9D9"/>
            </a:solidFill>
          </p:spPr>
          <p:txBody>
            <a:bodyPr/>
            <a:lstStyle/>
            <a:p>
              <a:endParaRPr lang="en-US" sz="1860"/>
            </a:p>
          </p:txBody>
        </p:sp>
      </p:grpSp>
      <p:grpSp>
        <p:nvGrpSpPr>
          <p:cNvPr id="73" name="Group 73"/>
          <p:cNvGrpSpPr/>
          <p:nvPr/>
        </p:nvGrpSpPr>
        <p:grpSpPr>
          <a:xfrm>
            <a:off x="16352388" y="447413"/>
            <a:ext cx="6430600" cy="1460839"/>
            <a:chOff x="0" y="0"/>
            <a:chExt cx="7229723" cy="1948028"/>
          </a:xfrm>
        </p:grpSpPr>
        <p:sp>
          <p:nvSpPr>
            <p:cNvPr id="74" name="Freeform 74"/>
            <p:cNvSpPr/>
            <p:nvPr/>
          </p:nvSpPr>
          <p:spPr>
            <a:xfrm>
              <a:off x="0" y="0"/>
              <a:ext cx="7229725" cy="1948028"/>
            </a:xfrm>
            <a:custGeom>
              <a:avLst/>
              <a:gdLst/>
              <a:ahLst/>
              <a:cxnLst/>
              <a:rect l="l" t="t" r="r" b="b"/>
              <a:pathLst>
                <a:path w="7229725" h="1948028">
                  <a:moveTo>
                    <a:pt x="0" y="0"/>
                  </a:moveTo>
                  <a:lnTo>
                    <a:pt x="7229725" y="0"/>
                  </a:lnTo>
                  <a:lnTo>
                    <a:pt x="7229725" y="1948028"/>
                  </a:lnTo>
                  <a:lnTo>
                    <a:pt x="0" y="1948028"/>
                  </a:lnTo>
                  <a:close/>
                </a:path>
              </a:pathLst>
            </a:custGeom>
            <a:solidFill>
              <a:srgbClr val="000000">
                <a:alpha val="0"/>
              </a:srgbClr>
            </a:solidFill>
          </p:spPr>
          <p:txBody>
            <a:bodyPr/>
            <a:lstStyle/>
            <a:p>
              <a:endParaRPr lang="en-US" sz="1860"/>
            </a:p>
          </p:txBody>
        </p:sp>
        <p:sp>
          <p:nvSpPr>
            <p:cNvPr id="75" name="TextBox 75"/>
            <p:cNvSpPr txBox="1"/>
            <p:nvPr/>
          </p:nvSpPr>
          <p:spPr>
            <a:xfrm>
              <a:off x="0" y="-142875"/>
              <a:ext cx="7229723" cy="2090903"/>
            </a:xfrm>
            <a:prstGeom prst="rect">
              <a:avLst/>
            </a:prstGeom>
          </p:spPr>
          <p:txBody>
            <a:bodyPr lIns="0" tIns="0" rIns="0" bIns="0" rtlCol="0" anchor="t"/>
            <a:lstStyle/>
            <a:p>
              <a:pPr>
                <a:lnSpc>
                  <a:spcPts val="9000"/>
                </a:lnSpc>
              </a:pPr>
              <a:r>
                <a:rPr lang="en-US" sz="7900" b="1" i="1" dirty="0" err="1">
                  <a:latin typeface="Stencil" panose="040409050D0802020404" pitchFamily="82" charset="0"/>
                  <a:ea typeface="Times New Roman Bold" panose="02030802070405020303"/>
                  <a:cs typeface="Times New Roman Bold" panose="02030802070405020303"/>
                  <a:sym typeface="Times New Roman Bold" panose="02030802070405020303"/>
                </a:rPr>
                <a:t>LemoLadder</a:t>
              </a:r>
              <a:endParaRPr lang="en-US" sz="7900" b="1" i="1" dirty="0">
                <a:latin typeface="Stencil" panose="040409050D0802020404" pitchFamily="82" charset="0"/>
                <a:ea typeface="Times New Roman Bold" panose="02030802070405020303"/>
                <a:cs typeface="Times New Roman Bold" panose="02030802070405020303"/>
                <a:sym typeface="Times New Roman Bold" panose="02030802070405020303"/>
              </a:endParaRPr>
            </a:p>
          </p:txBody>
        </p:sp>
      </p:grpSp>
      <p:grpSp>
        <p:nvGrpSpPr>
          <p:cNvPr id="76" name="Group 76"/>
          <p:cNvGrpSpPr/>
          <p:nvPr/>
        </p:nvGrpSpPr>
        <p:grpSpPr>
          <a:xfrm>
            <a:off x="7357203" y="2168546"/>
            <a:ext cx="27008997" cy="1113184"/>
            <a:chOff x="-698433" y="-194348"/>
            <a:chExt cx="31962773" cy="1484431"/>
          </a:xfrm>
        </p:grpSpPr>
        <p:sp>
          <p:nvSpPr>
            <p:cNvPr id="77" name="Freeform 77"/>
            <p:cNvSpPr/>
            <p:nvPr/>
          </p:nvSpPr>
          <p:spPr>
            <a:xfrm>
              <a:off x="0" y="0"/>
              <a:ext cx="31264340" cy="1290083"/>
            </a:xfrm>
            <a:custGeom>
              <a:avLst/>
              <a:gdLst/>
              <a:ahLst/>
              <a:cxnLst/>
              <a:rect l="l" t="t" r="r" b="b"/>
              <a:pathLst>
                <a:path w="31264340" h="1290083">
                  <a:moveTo>
                    <a:pt x="0" y="0"/>
                  </a:moveTo>
                  <a:lnTo>
                    <a:pt x="31264340" y="0"/>
                  </a:lnTo>
                  <a:lnTo>
                    <a:pt x="31264340" y="1290083"/>
                  </a:lnTo>
                  <a:lnTo>
                    <a:pt x="0" y="1290083"/>
                  </a:lnTo>
                  <a:close/>
                </a:path>
              </a:pathLst>
            </a:custGeom>
            <a:solidFill>
              <a:srgbClr val="000000">
                <a:alpha val="0"/>
              </a:srgbClr>
            </a:solidFill>
          </p:spPr>
          <p:txBody>
            <a:bodyPr/>
            <a:lstStyle/>
            <a:p>
              <a:endParaRPr lang="en-US" sz="1860"/>
            </a:p>
          </p:txBody>
        </p:sp>
        <p:sp>
          <p:nvSpPr>
            <p:cNvPr id="78" name="TextBox 78"/>
            <p:cNvSpPr txBox="1"/>
            <p:nvPr/>
          </p:nvSpPr>
          <p:spPr>
            <a:xfrm>
              <a:off x="-698433" y="-194348"/>
              <a:ext cx="31264339" cy="1385334"/>
            </a:xfrm>
            <a:prstGeom prst="rect">
              <a:avLst/>
            </a:prstGeom>
          </p:spPr>
          <p:txBody>
            <a:bodyPr lIns="0" tIns="0" rIns="0" bIns="0" rtlCol="0" anchor="t"/>
            <a:lstStyle/>
            <a:p>
              <a:pPr>
                <a:lnSpc>
                  <a:spcPts val="6000"/>
                </a:lnSpc>
              </a:pPr>
              <a:r>
                <a:rPr lang="en-US" sz="60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STEM October 11ᵗʰ district - Grade 11 – 2ⁿᵈ  semester - 2024/2025 - Group 29219</a:t>
              </a:r>
            </a:p>
          </p:txBody>
        </p:sp>
      </p:grpSp>
      <p:grpSp>
        <p:nvGrpSpPr>
          <p:cNvPr id="79" name="Group 79"/>
          <p:cNvGrpSpPr/>
          <p:nvPr/>
        </p:nvGrpSpPr>
        <p:grpSpPr>
          <a:xfrm>
            <a:off x="8478351" y="3129297"/>
            <a:ext cx="20306766" cy="756903"/>
            <a:chOff x="0" y="0"/>
            <a:chExt cx="27079073" cy="1009330"/>
          </a:xfrm>
        </p:grpSpPr>
        <p:sp>
          <p:nvSpPr>
            <p:cNvPr id="80" name="Freeform 80"/>
            <p:cNvSpPr/>
            <p:nvPr/>
          </p:nvSpPr>
          <p:spPr>
            <a:xfrm>
              <a:off x="0" y="0"/>
              <a:ext cx="27079073" cy="841256"/>
            </a:xfrm>
            <a:custGeom>
              <a:avLst/>
              <a:gdLst/>
              <a:ahLst/>
              <a:cxnLst/>
              <a:rect l="l" t="t" r="r" b="b"/>
              <a:pathLst>
                <a:path w="27079073" h="841256">
                  <a:moveTo>
                    <a:pt x="0" y="0"/>
                  </a:moveTo>
                  <a:lnTo>
                    <a:pt x="27079073" y="0"/>
                  </a:lnTo>
                  <a:lnTo>
                    <a:pt x="27079073" y="841256"/>
                  </a:lnTo>
                  <a:lnTo>
                    <a:pt x="0" y="841256"/>
                  </a:lnTo>
                  <a:close/>
                </a:path>
              </a:pathLst>
            </a:custGeom>
            <a:solidFill>
              <a:srgbClr val="000000">
                <a:alpha val="0"/>
              </a:srgbClr>
            </a:solidFill>
          </p:spPr>
          <p:txBody>
            <a:bodyPr/>
            <a:lstStyle/>
            <a:p>
              <a:endParaRPr lang="en-US" sz="1860"/>
            </a:p>
          </p:txBody>
        </p:sp>
        <p:sp>
          <p:nvSpPr>
            <p:cNvPr id="81" name="TextBox 81"/>
            <p:cNvSpPr txBox="1"/>
            <p:nvPr/>
          </p:nvSpPr>
          <p:spPr>
            <a:xfrm>
              <a:off x="0" y="91874"/>
              <a:ext cx="27079072" cy="917456"/>
            </a:xfrm>
            <a:prstGeom prst="rect">
              <a:avLst/>
            </a:prstGeom>
          </p:spPr>
          <p:txBody>
            <a:bodyPr lIns="0" tIns="0" rIns="0" bIns="0" rtlCol="0" anchor="t"/>
            <a:lstStyle/>
            <a:p>
              <a:pPr>
                <a:lnSpc>
                  <a:spcPts val="4200"/>
                </a:lnSpc>
              </a:pPr>
              <a:r>
                <a:rPr lang="en-US" sz="54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Keywords:</a:t>
              </a:r>
            </a:p>
          </p:txBody>
        </p:sp>
      </p:grpSp>
      <p:grpSp>
        <p:nvGrpSpPr>
          <p:cNvPr id="82" name="Group 82"/>
          <p:cNvGrpSpPr/>
          <p:nvPr/>
        </p:nvGrpSpPr>
        <p:grpSpPr>
          <a:xfrm>
            <a:off x="31196967" y="23317200"/>
            <a:ext cx="8427033" cy="2720849"/>
            <a:chOff x="0" y="0"/>
            <a:chExt cx="11237449" cy="3816429"/>
          </a:xfrm>
        </p:grpSpPr>
        <p:sp>
          <p:nvSpPr>
            <p:cNvPr id="83" name="Freeform 83"/>
            <p:cNvSpPr/>
            <p:nvPr/>
          </p:nvSpPr>
          <p:spPr>
            <a:xfrm>
              <a:off x="0" y="0"/>
              <a:ext cx="11237449" cy="3816429"/>
            </a:xfrm>
            <a:custGeom>
              <a:avLst/>
              <a:gdLst/>
              <a:ahLst/>
              <a:cxnLst/>
              <a:rect l="l" t="t" r="r" b="b"/>
              <a:pathLst>
                <a:path w="11237449" h="3816429">
                  <a:moveTo>
                    <a:pt x="0" y="0"/>
                  </a:moveTo>
                  <a:lnTo>
                    <a:pt x="11237449" y="0"/>
                  </a:lnTo>
                  <a:lnTo>
                    <a:pt x="11237449" y="3816429"/>
                  </a:lnTo>
                  <a:lnTo>
                    <a:pt x="0" y="3816429"/>
                  </a:lnTo>
                  <a:close/>
                </a:path>
              </a:pathLst>
            </a:custGeom>
            <a:solidFill>
              <a:srgbClr val="000000">
                <a:alpha val="0"/>
              </a:srgbClr>
            </a:solidFill>
          </p:spPr>
          <p:txBody>
            <a:bodyPr/>
            <a:lstStyle/>
            <a:p>
              <a:endParaRPr lang="en-US" sz="1860"/>
            </a:p>
          </p:txBody>
        </p:sp>
        <p:sp>
          <p:nvSpPr>
            <p:cNvPr id="84" name="TextBox 84"/>
            <p:cNvSpPr txBox="1"/>
            <p:nvPr/>
          </p:nvSpPr>
          <p:spPr>
            <a:xfrm>
              <a:off x="0" y="-38100"/>
              <a:ext cx="11237449" cy="3854529"/>
            </a:xfrm>
            <a:prstGeom prst="rect">
              <a:avLst/>
            </a:prstGeom>
          </p:spPr>
          <p:txBody>
            <a:bodyPr lIns="0" tIns="0" rIns="0" bIns="0" rtlCol="0" anchor="t"/>
            <a:lstStyle/>
            <a:p>
              <a:pPr>
                <a:lnSpc>
                  <a:spcPts val="2160"/>
                </a:lnSpc>
              </a:pPr>
              <a:endParaRPr lang="en-US"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5" name="Group 85"/>
          <p:cNvGrpSpPr/>
          <p:nvPr/>
        </p:nvGrpSpPr>
        <p:grpSpPr>
          <a:xfrm>
            <a:off x="31027688" y="26883355"/>
            <a:ext cx="9405622" cy="1920245"/>
            <a:chOff x="-211547" y="0"/>
            <a:chExt cx="11754153" cy="2985566"/>
          </a:xfrm>
        </p:grpSpPr>
        <p:sp>
          <p:nvSpPr>
            <p:cNvPr id="86" name="Freeform 86"/>
            <p:cNvSpPr/>
            <p:nvPr/>
          </p:nvSpPr>
          <p:spPr>
            <a:xfrm>
              <a:off x="0" y="0"/>
              <a:ext cx="11542606" cy="2133917"/>
            </a:xfrm>
            <a:custGeom>
              <a:avLst/>
              <a:gdLst/>
              <a:ahLst/>
              <a:cxnLst/>
              <a:rect l="l" t="t" r="r" b="b"/>
              <a:pathLst>
                <a:path w="11542606" h="2133917">
                  <a:moveTo>
                    <a:pt x="0" y="0"/>
                  </a:moveTo>
                  <a:lnTo>
                    <a:pt x="11542606" y="0"/>
                  </a:lnTo>
                  <a:lnTo>
                    <a:pt x="11542606" y="2133917"/>
                  </a:lnTo>
                  <a:lnTo>
                    <a:pt x="0" y="2133917"/>
                  </a:lnTo>
                  <a:close/>
                </a:path>
              </a:pathLst>
            </a:custGeom>
            <a:solidFill>
              <a:srgbClr val="000000">
                <a:alpha val="0"/>
              </a:srgbClr>
            </a:solidFill>
          </p:spPr>
          <p:txBody>
            <a:bodyPr/>
            <a:lstStyle/>
            <a:p>
              <a:endParaRPr lang="en-US" sz="1860"/>
            </a:p>
          </p:txBody>
        </p:sp>
        <p:sp>
          <p:nvSpPr>
            <p:cNvPr id="87" name="TextBox 87"/>
            <p:cNvSpPr txBox="1"/>
            <p:nvPr/>
          </p:nvSpPr>
          <p:spPr>
            <a:xfrm>
              <a:off x="-211547" y="813550"/>
              <a:ext cx="11542607" cy="2172016"/>
            </a:xfrm>
            <a:prstGeom prst="rect">
              <a:avLst/>
            </a:prstGeom>
          </p:spPr>
          <p:txBody>
            <a:bodyPr lIns="0" tIns="0" rIns="0" bIns="0" rtlCol="0" anchor="t"/>
            <a:lstStyle/>
            <a:p>
              <a:pPr algn="ctr">
                <a:lnSpc>
                  <a:spcPts val="2400"/>
                </a:lnSpc>
              </a:pPr>
              <a:r>
                <a:rPr lang="en-US" sz="3200" b="1" u="sng" dirty="0">
                  <a:solidFill>
                    <a:srgbClr val="0462C1"/>
                  </a:solidFill>
                  <a:latin typeface="Times New Roman Bold" panose="02030802070405020303"/>
                  <a:ea typeface="Times New Roman Bold" panose="02030802070405020303"/>
                  <a:cs typeface="Times New Roman Bold" panose="02030802070405020303"/>
                  <a:sym typeface="Times New Roman Bold" panose="02030802070405020303"/>
                </a:rPr>
                <a:t>andrew.2923019@stemoctober2.moe.edu.eg</a:t>
              </a:r>
            </a:p>
            <a:p>
              <a:pPr algn="ctr">
                <a:lnSpc>
                  <a:spcPts val="2400"/>
                </a:lnSpc>
              </a:pPr>
              <a:r>
                <a:rPr lang="en-US" sz="3200" b="1" u="sng" dirty="0">
                  <a:solidFill>
                    <a:srgbClr val="0462C1"/>
                  </a:solidFill>
                  <a:latin typeface="Times New Roman Bold" panose="02030802070405020303"/>
                  <a:ea typeface="Times New Roman Bold" panose="02030802070405020303"/>
                  <a:cs typeface="Times New Roman Bold" panose="02030802070405020303"/>
                  <a:sym typeface="Times New Roman Bold" panose="02030802070405020303"/>
                </a:rPr>
                <a:t>adham.2923008@stemoctober2.moe.edu.eg</a:t>
              </a:r>
            </a:p>
            <a:p>
              <a:pPr algn="ctr">
                <a:lnSpc>
                  <a:spcPts val="2400"/>
                </a:lnSpc>
              </a:pPr>
              <a:r>
                <a:rPr lang="en-US" sz="3200" b="1" u="sng" dirty="0">
                  <a:solidFill>
                    <a:srgbClr val="0462C1"/>
                  </a:solidFill>
                  <a:latin typeface="Times New Roman Bold" panose="02030802070405020303"/>
                  <a:ea typeface="Times New Roman Bold" panose="02030802070405020303"/>
                  <a:cs typeface="Times New Roman Bold" panose="02030802070405020303"/>
                  <a:sym typeface="Times New Roman Bold" panose="02030802070405020303"/>
                </a:rPr>
                <a:t>george.2923028@stemoctober2.moe.edu.eg</a:t>
              </a:r>
            </a:p>
            <a:p>
              <a:pPr algn="ctr">
                <a:lnSpc>
                  <a:spcPts val="2400"/>
                </a:lnSpc>
              </a:pPr>
              <a:r>
                <a:rPr lang="en-US" sz="3200" b="1" u="sng" dirty="0">
                  <a:solidFill>
                    <a:srgbClr val="0462C1"/>
                  </a:solidFill>
                  <a:latin typeface="Times New Roman Bold" panose="02030802070405020303"/>
                  <a:ea typeface="Times New Roman Bold" panose="02030802070405020303"/>
                  <a:cs typeface="Times New Roman Bold" panose="02030802070405020303"/>
                  <a:sym typeface="Times New Roman Bold" panose="02030802070405020303"/>
                </a:rPr>
                <a:t>youssef.2923071@stemoctober2.moe.edu.eg</a:t>
              </a:r>
            </a:p>
            <a:p>
              <a:pPr>
                <a:lnSpc>
                  <a:spcPts val="2400"/>
                </a:lnSpc>
              </a:pPr>
              <a:endParaRPr lang="en-US" sz="3200" b="1" u="sng" dirty="0">
                <a:solidFill>
                  <a:srgbClr val="0462C1"/>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grpSp>
      <p:sp>
        <p:nvSpPr>
          <p:cNvPr id="88" name="Freeform 88"/>
          <p:cNvSpPr/>
          <p:nvPr/>
        </p:nvSpPr>
        <p:spPr>
          <a:xfrm>
            <a:off x="1037804" y="-133319"/>
            <a:ext cx="5205576" cy="4076970"/>
          </a:xfrm>
          <a:custGeom>
            <a:avLst/>
            <a:gdLst/>
            <a:ahLst/>
            <a:cxnLst/>
            <a:rect l="l" t="t" r="r" b="b"/>
            <a:pathLst>
              <a:path w="5124239" h="4013267">
                <a:moveTo>
                  <a:pt x="0" y="0"/>
                </a:moveTo>
                <a:lnTo>
                  <a:pt x="5124239" y="0"/>
                </a:lnTo>
                <a:lnTo>
                  <a:pt x="5124239" y="4013267"/>
                </a:lnTo>
                <a:lnTo>
                  <a:pt x="0" y="4013267"/>
                </a:lnTo>
                <a:lnTo>
                  <a:pt x="0" y="0"/>
                </a:lnTo>
                <a:close/>
              </a:path>
            </a:pathLst>
          </a:custGeom>
          <a:blipFill>
            <a:blip r:embed="rId4"/>
            <a:stretch>
              <a:fillRect/>
            </a:stretch>
          </a:blipFill>
        </p:spPr>
        <p:txBody>
          <a:bodyPr/>
          <a:lstStyle/>
          <a:p>
            <a:endParaRPr lang="en-US" sz="1860"/>
          </a:p>
        </p:txBody>
      </p:sp>
      <p:sp>
        <p:nvSpPr>
          <p:cNvPr id="89" name="Freeform 89"/>
          <p:cNvSpPr/>
          <p:nvPr/>
        </p:nvSpPr>
        <p:spPr>
          <a:xfrm>
            <a:off x="34986886" y="330552"/>
            <a:ext cx="3466180" cy="3466180"/>
          </a:xfrm>
          <a:custGeom>
            <a:avLst/>
            <a:gdLst/>
            <a:ahLst/>
            <a:cxnLst/>
            <a:rect l="l" t="t" r="r" b="b"/>
            <a:pathLst>
              <a:path w="3412021" h="3412021">
                <a:moveTo>
                  <a:pt x="0" y="0"/>
                </a:moveTo>
                <a:lnTo>
                  <a:pt x="3412020" y="0"/>
                </a:lnTo>
                <a:lnTo>
                  <a:pt x="3412020" y="3412021"/>
                </a:lnTo>
                <a:lnTo>
                  <a:pt x="0" y="3412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sz="1860"/>
          </a:p>
        </p:txBody>
      </p:sp>
      <p:sp>
        <p:nvSpPr>
          <p:cNvPr id="90" name="Freeform 90"/>
          <p:cNvSpPr/>
          <p:nvPr/>
        </p:nvSpPr>
        <p:spPr>
          <a:xfrm>
            <a:off x="35085298" y="419930"/>
            <a:ext cx="3289147" cy="3287422"/>
          </a:xfrm>
          <a:custGeom>
            <a:avLst/>
            <a:gdLst/>
            <a:ahLst/>
            <a:cxnLst/>
            <a:rect l="l" t="t" r="r" b="b"/>
            <a:pathLst>
              <a:path w="3237754" h="3236056">
                <a:moveTo>
                  <a:pt x="0" y="0"/>
                </a:moveTo>
                <a:lnTo>
                  <a:pt x="3237753" y="0"/>
                </a:lnTo>
                <a:lnTo>
                  <a:pt x="3237753" y="3236056"/>
                </a:lnTo>
                <a:lnTo>
                  <a:pt x="0" y="3236056"/>
                </a:lnTo>
                <a:lnTo>
                  <a:pt x="0" y="0"/>
                </a:lnTo>
                <a:close/>
              </a:path>
            </a:pathLst>
          </a:custGeom>
          <a:blipFill>
            <a:blip r:embed="rId7"/>
            <a:stretch>
              <a:fillRect/>
            </a:stretch>
          </a:blipFill>
        </p:spPr>
        <p:txBody>
          <a:bodyPr/>
          <a:lstStyle/>
          <a:p>
            <a:endParaRPr lang="en-US" sz="1860"/>
          </a:p>
        </p:txBody>
      </p:sp>
      <p:sp>
        <p:nvSpPr>
          <p:cNvPr id="97" name="TextBox 96"/>
          <p:cNvSpPr txBox="1"/>
          <p:nvPr/>
        </p:nvSpPr>
        <p:spPr>
          <a:xfrm>
            <a:off x="22782988" y="23850600"/>
            <a:ext cx="7228148" cy="1221624"/>
          </a:xfrm>
          <a:prstGeom prst="rect">
            <a:avLst/>
          </a:prstGeom>
          <a:noFill/>
        </p:spPr>
        <p:txBody>
          <a:bodyPr wrap="square" rtlCol="0">
            <a:spAutoFit/>
          </a:bodyPr>
          <a:lstStyle/>
          <a:p>
            <a:endParaRPr lang="en-US"/>
          </a:p>
        </p:txBody>
      </p:sp>
      <p:sp>
        <p:nvSpPr>
          <p:cNvPr id="101" name="TextBox 100"/>
          <p:cNvSpPr txBox="1"/>
          <p:nvPr/>
        </p:nvSpPr>
        <p:spPr>
          <a:xfrm>
            <a:off x="10668000" y="5181600"/>
            <a:ext cx="9322552" cy="11387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1800" dirty="0">
                <a:latin typeface="Times New Roman" panose="02020603050405020304" pitchFamily="18" charset="0"/>
                <a:cs typeface="Times New Roman" panose="02020603050405020304" pitchFamily="18" charset="0"/>
              </a:rPr>
              <a:t>After the materials for the prototype were obtained. The waste and recycled materials were used in the construction to preserve the environment, and of course, with the fulfillment and observation of the rubric that met design requirements:</a:t>
            </a:r>
          </a:p>
          <a:p>
            <a:pPr algn="just"/>
            <a:endParaRPr lang="en-US" sz="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Before starting in constructing the prototype the safety precautions have followed :such as</a:t>
            </a:r>
          </a:p>
          <a:p>
            <a:pPr algn="just"/>
            <a:r>
              <a:rPr lang="en-US" sz="1800" dirty="0">
                <a:latin typeface="Times New Roman" panose="02020603050405020304" pitchFamily="18" charset="0"/>
                <a:cs typeface="Times New Roman" panose="02020603050405020304" pitchFamily="18" charset="0"/>
              </a:rPr>
              <a:t> wearing gloves while working with electric circuits or chemicals, lab coats, and safety goggles were worn during working with chemicals.</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a:pPr>
            <a:r>
              <a:rPr lang="en-US" sz="1800" dirty="0">
                <a:latin typeface="Times New Roman" panose="02020603050405020304" pitchFamily="18" charset="0"/>
                <a:cs typeface="Times New Roman" panose="02020603050405020304" pitchFamily="18" charset="0"/>
              </a:rPr>
              <a:t>A 3D model of the prototype was designed using Blender </a:t>
            </a:r>
          </a:p>
          <a:p>
            <a:pPr algn="just"/>
            <a:r>
              <a:rPr lang="en-US" sz="1800" dirty="0">
                <a:latin typeface="Times New Roman" panose="02020603050405020304" pitchFamily="18" charset="0"/>
                <a:cs typeface="Times New Roman" panose="02020603050405020304" pitchFamily="18" charset="0"/>
              </a:rPr>
              <a:t>to visualize the final shape before construction.	</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2"/>
            </a:pPr>
            <a:r>
              <a:rPr lang="en-US" sz="1800" dirty="0">
                <a:latin typeface="Times New Roman" panose="02020603050405020304" pitchFamily="18" charset="0"/>
                <a:cs typeface="Times New Roman" panose="02020603050405020304" pitchFamily="18" charset="0"/>
              </a:rPr>
              <a:t>The frame for the prototype was then constructed to support it </a:t>
            </a:r>
          </a:p>
          <a:p>
            <a:pPr algn="just"/>
            <a:r>
              <a:rPr lang="en-US" sz="1800" dirty="0">
                <a:latin typeface="Times New Roman" panose="02020603050405020304" pitchFamily="18" charset="0"/>
                <a:cs typeface="Times New Roman" panose="02020603050405020304" pitchFamily="18" charset="0"/>
              </a:rPr>
              <a:t>and to allow it to depend on gravity in one of its stages.</a:t>
            </a:r>
          </a:p>
          <a:p>
            <a:pPr algn="just"/>
            <a:r>
              <a:rPr lang="en-US" sz="1800" dirty="0">
                <a:latin typeface="Times New Roman" panose="02020603050405020304" pitchFamily="18" charset="0"/>
                <a:cs typeface="Times New Roman" panose="02020603050405020304" pitchFamily="18" charset="0"/>
              </a:rPr>
              <a:t>	</a:t>
            </a:r>
          </a:p>
          <a:p>
            <a:pPr marL="347345" indent="-347345" algn="just">
              <a:buAutoNum type="arabicPeriod" startAt="3"/>
            </a:pPr>
            <a:r>
              <a:rPr lang="en-US" sz="1800" dirty="0">
                <a:latin typeface="Times New Roman" panose="02020603050405020304" pitchFamily="18" charset="0"/>
                <a:cs typeface="Times New Roman" panose="02020603050405020304" pitchFamily="18" charset="0"/>
              </a:rPr>
              <a:t>Containers of 3 liters were used to ensure that the components of each stage would be supported, while a 2-liter container was used in the first stage to match the volume of polluted water.</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4"/>
            </a:pPr>
            <a:r>
              <a:rPr lang="en-US" sz="1800" dirty="0">
                <a:latin typeface="Times New Roman" panose="02020603050405020304" pitchFamily="18" charset="0"/>
                <a:cs typeface="Times New Roman" panose="02020603050405020304" pitchFamily="18" charset="0"/>
              </a:rPr>
              <a:t>The first stage was constructed by using small gravels, silica gel, and activated carbon, which were separated by layers of gauze.</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5"/>
            </a:pPr>
            <a:r>
              <a:rPr lang="en-US" sz="1800" dirty="0">
                <a:latin typeface="Times New Roman" panose="02020603050405020304" pitchFamily="18" charset="0"/>
                <a:cs typeface="Times New Roman" panose="02020603050405020304" pitchFamily="18" charset="0"/>
              </a:rPr>
              <a:t>The second stage was constructed using the electrocoagulation method,</a:t>
            </a:r>
          </a:p>
          <a:p>
            <a:pPr algn="just"/>
            <a:r>
              <a:rPr lang="en-US" sz="1800" dirty="0">
                <a:latin typeface="Times New Roman" panose="02020603050405020304" pitchFamily="18" charset="0"/>
                <a:cs typeface="Times New Roman" panose="02020603050405020304" pitchFamily="18" charset="0"/>
              </a:rPr>
              <a:t> with aluminum sheets used as the anode and cathode, and electricity was </a:t>
            </a:r>
          </a:p>
          <a:p>
            <a:pPr algn="just"/>
            <a:r>
              <a:rPr lang="en-US" sz="1800" dirty="0">
                <a:latin typeface="Times New Roman" panose="02020603050405020304" pitchFamily="18" charset="0"/>
                <a:cs typeface="Times New Roman" panose="02020603050405020304" pitchFamily="18" charset="0"/>
              </a:rPr>
              <a:t>Supplied by DC batteries.</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6"/>
            </a:pPr>
            <a:r>
              <a:rPr lang="en-US" sz="1800" dirty="0">
                <a:latin typeface="Times New Roman" panose="02020603050405020304" pitchFamily="18" charset="0"/>
                <a:cs typeface="Times New Roman" panose="02020603050405020304" pitchFamily="18" charset="0"/>
              </a:rPr>
              <a:t>In the third stage, the method used in modern filters which is </a:t>
            </a:r>
          </a:p>
          <a:p>
            <a:pPr algn="just"/>
            <a:r>
              <a:rPr lang="en-US" sz="1800" dirty="0">
                <a:latin typeface="Times New Roman" panose="02020603050405020304" pitchFamily="18" charset="0"/>
                <a:cs typeface="Times New Roman" panose="02020603050405020304" pitchFamily="18" charset="0"/>
              </a:rPr>
              <a:t>reverse osmosis (RO membranes)was applied using recycled </a:t>
            </a:r>
          </a:p>
          <a:p>
            <a:pPr algn="just"/>
            <a:r>
              <a:rPr lang="en-US" sz="1800" dirty="0">
                <a:latin typeface="Times New Roman" panose="02020603050405020304" pitchFamily="18" charset="0"/>
                <a:cs typeface="Times New Roman" panose="02020603050405020304" pitchFamily="18" charset="0"/>
              </a:rPr>
              <a:t>materials, which included a long plastic layer and a layer of plastic mesh</a:t>
            </a:r>
          </a:p>
          <a:p>
            <a:pPr algn="just"/>
            <a:r>
              <a:rPr lang="en-US" sz="1800" dirty="0">
                <a:latin typeface="Times New Roman" panose="02020603050405020304" pitchFamily="18" charset="0"/>
                <a:cs typeface="Times New Roman" panose="02020603050405020304" pitchFamily="18" charset="0"/>
              </a:rPr>
              <a:t>rolled together. A tube with pores and gauze around it </a:t>
            </a:r>
          </a:p>
          <a:p>
            <a:pPr algn="just"/>
            <a:r>
              <a:rPr lang="en-US" sz="1800" dirty="0">
                <a:latin typeface="Times New Roman" panose="02020603050405020304" pitchFamily="18" charset="0"/>
                <a:cs typeface="Times New Roman" panose="02020603050405020304" pitchFamily="18" charset="0"/>
              </a:rPr>
              <a:t>was placed in the middle to allow only water molecules to pass through</a:t>
            </a:r>
          </a:p>
          <a:p>
            <a:pPr algn="just"/>
            <a:r>
              <a:rPr lang="en-US" sz="1800" dirty="0">
                <a:latin typeface="Times New Roman" panose="02020603050405020304" pitchFamily="18" charset="0"/>
                <a:cs typeface="Times New Roman" panose="02020603050405020304" pitchFamily="18" charset="0"/>
              </a:rPr>
              <a:t>the membrane.</a:t>
            </a:r>
          </a:p>
          <a:p>
            <a:pPr algn="just"/>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7"/>
            </a:pPr>
            <a:r>
              <a:rPr lang="en-US" sz="1800" dirty="0">
                <a:latin typeface="Times New Roman" panose="02020603050405020304" pitchFamily="18" charset="0"/>
                <a:cs typeface="Times New Roman" panose="02020603050405020304" pitchFamily="18" charset="0"/>
              </a:rPr>
              <a:t>Three water pumps were installed: the first to absorb water from the valve in the container, the second to pump it directly into the RO membrane which required high pressure, and the third to complete the circulation of water from the lower stage to the higher one.</a:t>
            </a:r>
          </a:p>
          <a:p>
            <a:pPr marL="347345" indent="-347345" algn="just">
              <a:buAutoNum type="arabicPeriod" startAt="7"/>
            </a:pPr>
            <a:endParaRPr lang="en-US" sz="800" dirty="0">
              <a:latin typeface="Times New Roman" panose="02020603050405020304" pitchFamily="18" charset="0"/>
              <a:cs typeface="Times New Roman" panose="02020603050405020304" pitchFamily="18" charset="0"/>
            </a:endParaRPr>
          </a:p>
          <a:p>
            <a:pPr marL="347345" indent="-347345" algn="just">
              <a:buAutoNum type="arabicPeriod" startAt="8"/>
            </a:pPr>
            <a:r>
              <a:rPr lang="en-US" sz="1800" dirty="0">
                <a:latin typeface="Times New Roman" panose="02020603050405020304" pitchFamily="18" charset="0"/>
                <a:cs typeface="Times New Roman" panose="02020603050405020304" pitchFamily="18" charset="0"/>
              </a:rPr>
              <a:t>For the readings, a TDS sensor was used to measure salinity and heavy metals, and a turbidity sensor was used to measure turbidity.</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Test Plan</a:t>
            </a:r>
            <a:r>
              <a:rPr lang="en-US" sz="1800" dirty="0">
                <a:latin typeface="Times New Roman" panose="02020603050405020304" pitchFamily="18" charset="0"/>
                <a:cs typeface="Times New Roman" panose="02020603050405020304" pitchFamily="18" charset="0"/>
              </a:rPr>
              <a:t>	</a:t>
            </a:r>
          </a:p>
          <a:p>
            <a:pPr marL="347345" indent="-347345">
              <a:buAutoNum type="arabicPeriod"/>
            </a:pPr>
            <a:r>
              <a:rPr lang="en-US" sz="1800" dirty="0">
                <a:latin typeface="Times New Roman" panose="02020603050405020304" pitchFamily="18" charset="0"/>
                <a:cs typeface="Times New Roman" panose="02020603050405020304" pitchFamily="18" charset="0"/>
              </a:rPr>
              <a:t>Each cycle is required to be tested separately to measure the efficiency of each one.	</a:t>
            </a:r>
          </a:p>
          <a:p>
            <a:pPr marL="347345" indent="-347345">
              <a:buAutoNum type="arabicPeriod" startAt="2"/>
            </a:pPr>
            <a:r>
              <a:rPr lang="en-US" sz="1800" dirty="0">
                <a:latin typeface="Times New Roman" panose="02020603050405020304" pitchFamily="18" charset="0"/>
                <a:cs typeface="Times New Roman" panose="02020603050405020304" pitchFamily="18" charset="0"/>
              </a:rPr>
              <a:t>Water is moved through the system to ensure no leakage occurs at any point.	</a:t>
            </a:r>
          </a:p>
          <a:p>
            <a:pPr marL="347345" indent="-347345">
              <a:buAutoNum type="arabicPeriod" startAt="3"/>
            </a:pPr>
            <a:r>
              <a:rPr lang="en-US" sz="1800" dirty="0">
                <a:latin typeface="Times New Roman" panose="02020603050405020304" pitchFamily="18" charset="0"/>
                <a:cs typeface="Times New Roman" panose="02020603050405020304" pitchFamily="18" charset="0"/>
              </a:rPr>
              <a:t>Sensors are calibrated to ensure that the readings are close to the actual values.	</a:t>
            </a:r>
          </a:p>
          <a:p>
            <a:r>
              <a:rPr lang="en-US" sz="1800" dirty="0">
                <a:latin typeface="Times New Roman" panose="02020603050405020304" pitchFamily="18" charset="0"/>
                <a:cs typeface="Times New Roman" panose="02020603050405020304" pitchFamily="18" charset="0"/>
              </a:rPr>
              <a:t>  </a:t>
            </a:r>
            <a:r>
              <a:rPr lang="ar-EG"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4.   The Arduino circuit is tested to ensure that it operates automatically</a:t>
            </a:r>
          </a:p>
        </p:txBody>
      </p:sp>
      <p:sp>
        <p:nvSpPr>
          <p:cNvPr id="102" name="TextBox 101"/>
          <p:cNvSpPr txBox="1"/>
          <p:nvPr/>
        </p:nvSpPr>
        <p:spPr>
          <a:xfrm>
            <a:off x="76201" y="5105400"/>
            <a:ext cx="10416652" cy="4805803"/>
          </a:xfrm>
          <a:prstGeom prst="rect">
            <a:avLst/>
          </a:prstGeom>
          <a:noFill/>
        </p:spPr>
        <p:txBody>
          <a:bodyPr wrap="square" rtlCol="0">
            <a:spAutoFit/>
          </a:bodyPr>
          <a:lstStyle/>
          <a:p>
            <a:pPr algn="just"/>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Egypt frankly encounters many dilemmas that are known as grand challenges, such as pollution fouling air, water, and soil and manage sources of clean water. </a:t>
            </a:r>
            <a:r>
              <a:rPr lang="en-US" sz="1800" kern="1200"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The project this semester focuses mainly on reducing water pollution by creating a sustainable water purification system. Our project centers around the design of a closed-cycle water feedback filtration system. </a:t>
            </a: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In Egypt, significant quantities of water are consumed by factories and are often discharged in environmentally harmful ways. The reuse of such water for environmentally beneficial applications is exceptional and necessary, particularly in light of current water scarcity issues. As one such application, the irrigation of lemon trees at our school was selected following the purification of wastewater originally discharged from an aluminum factory found in our city. This polluted industrial discharged water was found to contain high concentrations of dissolved salts, heavy metals, various impurities, and elevated turbidity levels. A three-stage purification system was developed to treat this water and render it suitable for irrigation. In the first stage, filtration was conducted using gravel, pebbles, activated carbon, and silica gel. The second stage involved electrocoagulation through the application of an electric current. In the third stage, reverse osmosis was implemented using a TFC polyamide membrane. The system was evaluated and proven to meet all design requirements, successfully achieving the project's primary goal. A purification efficiency of 72.17% in reducing total dissolved solids (TDS) and a 63.5% reduction in turbidity were recorded after five cycles of system operation, demonstrating the overall effectiveness of the treatment process.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pic>
        <p:nvPicPr>
          <p:cNvPr id="103" name="Picture 102"/>
          <p:cNvPicPr>
            <a:picLocks noChangeAspect="1"/>
          </p:cNvPicPr>
          <p:nvPr/>
        </p:nvPicPr>
        <p:blipFill>
          <a:blip r:embed="rId8"/>
          <a:stretch>
            <a:fillRect/>
          </a:stretch>
        </p:blipFill>
        <p:spPr>
          <a:xfrm>
            <a:off x="16849570" y="6770481"/>
            <a:ext cx="3217158" cy="1782155"/>
          </a:xfrm>
          <a:prstGeom prst="rect">
            <a:avLst/>
          </a:prstGeom>
        </p:spPr>
      </p:pic>
      <p:pic>
        <p:nvPicPr>
          <p:cNvPr id="105" name="Picture 104"/>
          <p:cNvPicPr>
            <a:picLocks noChangeAspect="1"/>
          </p:cNvPicPr>
          <p:nvPr/>
        </p:nvPicPr>
        <p:blipFill>
          <a:blip r:embed="rId9"/>
          <a:stretch>
            <a:fillRect/>
          </a:stretch>
        </p:blipFill>
        <p:spPr>
          <a:xfrm>
            <a:off x="16814016" y="8138013"/>
            <a:ext cx="1161930" cy="476250"/>
          </a:xfrm>
          <a:prstGeom prst="rect">
            <a:avLst/>
          </a:prstGeom>
        </p:spPr>
      </p:pic>
      <p:pic>
        <p:nvPicPr>
          <p:cNvPr id="106" name="Picture 105"/>
          <p:cNvPicPr>
            <a:picLocks noChangeAspect="1"/>
          </p:cNvPicPr>
          <p:nvPr/>
        </p:nvPicPr>
        <p:blipFill>
          <a:blip r:embed="rId10"/>
          <a:stretch>
            <a:fillRect/>
          </a:stretch>
        </p:blipFill>
        <p:spPr>
          <a:xfrm>
            <a:off x="19383671" y="8119689"/>
            <a:ext cx="1152406" cy="476250"/>
          </a:xfrm>
          <a:prstGeom prst="rect">
            <a:avLst/>
          </a:prstGeom>
        </p:spPr>
      </p:pic>
      <p:pic>
        <p:nvPicPr>
          <p:cNvPr id="104" name="Picture 103"/>
          <p:cNvPicPr>
            <a:picLocks noChangeAspect="1"/>
          </p:cNvPicPr>
          <p:nvPr/>
        </p:nvPicPr>
        <p:blipFill>
          <a:blip r:embed="rId11"/>
          <a:stretch>
            <a:fillRect/>
          </a:stretch>
        </p:blipFill>
        <p:spPr>
          <a:xfrm>
            <a:off x="17796055" y="9767928"/>
            <a:ext cx="2265298" cy="2745094"/>
          </a:xfrm>
          <a:prstGeom prst="rect">
            <a:avLst/>
          </a:prstGeom>
        </p:spPr>
      </p:pic>
      <p:pic>
        <p:nvPicPr>
          <p:cNvPr id="110" name="Picture 109"/>
          <p:cNvPicPr>
            <a:picLocks noChangeAspect="1"/>
          </p:cNvPicPr>
          <p:nvPr/>
        </p:nvPicPr>
        <p:blipFill>
          <a:blip r:embed="rId12"/>
          <a:stretch>
            <a:fillRect/>
          </a:stretch>
        </p:blipFill>
        <p:spPr>
          <a:xfrm>
            <a:off x="18524645" y="12477750"/>
            <a:ext cx="1152609" cy="476250"/>
          </a:xfrm>
          <a:prstGeom prst="rect">
            <a:avLst/>
          </a:prstGeom>
        </p:spPr>
      </p:pic>
      <p:sp>
        <p:nvSpPr>
          <p:cNvPr id="91" name="TextBox 90"/>
          <p:cNvSpPr txBox="1"/>
          <p:nvPr/>
        </p:nvSpPr>
        <p:spPr>
          <a:xfrm>
            <a:off x="30690296" y="5108586"/>
            <a:ext cx="9590122" cy="3974806"/>
          </a:xfrm>
          <a:prstGeom prst="rect">
            <a:avLst/>
          </a:prstGeom>
          <a:noFill/>
        </p:spPr>
        <p:txBody>
          <a:bodyPr wrap="square" rtlCol="0">
            <a:spAutoFit/>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problem of water pollution was addressed by the development of a water filtration system. The prototype is designed to efficiently remove pollutants from the water. The wastewater is aluminum industry’s wastewater discharge. After testing, it was found that the levels of the pollutants decreased which mean that the solution was effective to remove the pollutants. The prototype successfully reduced the concentration of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the total dissolved solids (TDS)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by 72.17%. The initial concentration of  TDS was 1955ppm, and after filtration, it dropped to 544ppm. Water filter is designed to remove the harmful particles from the water. The filter is worked by 3 stages. The large particles are removed by pre-filter ‘physical filter’ that contains gravel and silica gel, also, activated carbon found in the first stage to ensure that the large particles are removed. The heavy metals are removed using the electrocoagulation that react with the heavy metals and precipitate it. Salinity is removed using the reverse osmosis, reverse osmosis removes the remaining pollutants that pass through the first and second stages. The aim of this project is using the treated water in irrigating lemon plants in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our school</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According to the results, our purified water is ideal for irrigating these plants.</a:t>
            </a:r>
          </a:p>
          <a:p>
            <a:endParaRPr lang="en-US" dirty="0"/>
          </a:p>
        </p:txBody>
      </p:sp>
      <p:sp>
        <p:nvSpPr>
          <p:cNvPr id="94" name="Rectangle: Rounded Corners 93"/>
          <p:cNvSpPr/>
          <p:nvPr/>
        </p:nvSpPr>
        <p:spPr>
          <a:xfrm>
            <a:off x="134810" y="4212280"/>
            <a:ext cx="10399422"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ABSTRACT</a:t>
            </a:r>
          </a:p>
        </p:txBody>
      </p:sp>
      <p:sp>
        <p:nvSpPr>
          <p:cNvPr id="95" name="Rectangle: Rounded Corners 94"/>
          <p:cNvSpPr/>
          <p:nvPr/>
        </p:nvSpPr>
        <p:spPr>
          <a:xfrm>
            <a:off x="10701277" y="4191000"/>
            <a:ext cx="9367015"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METHODS</a:t>
            </a:r>
          </a:p>
        </p:txBody>
      </p:sp>
      <p:sp>
        <p:nvSpPr>
          <p:cNvPr id="96" name="Rectangle: Rounded Corners 95"/>
          <p:cNvSpPr/>
          <p:nvPr/>
        </p:nvSpPr>
        <p:spPr>
          <a:xfrm>
            <a:off x="10719949" y="16142776"/>
            <a:ext cx="9371382"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RESULTS</a:t>
            </a:r>
          </a:p>
        </p:txBody>
      </p:sp>
      <p:grpSp>
        <p:nvGrpSpPr>
          <p:cNvPr id="107" name="Group 28"/>
          <p:cNvGrpSpPr/>
          <p:nvPr/>
        </p:nvGrpSpPr>
        <p:grpSpPr>
          <a:xfrm>
            <a:off x="20256145" y="4188576"/>
            <a:ext cx="10303092" cy="24739226"/>
            <a:chOff x="0" y="0"/>
            <a:chExt cx="13088551" cy="17310481"/>
          </a:xfrm>
        </p:grpSpPr>
        <p:sp>
          <p:nvSpPr>
            <p:cNvPr id="108" name="Freeform 29"/>
            <p:cNvSpPr/>
            <p:nvPr/>
          </p:nvSpPr>
          <p:spPr>
            <a:xfrm>
              <a:off x="12700" y="12306"/>
              <a:ext cx="13063093" cy="17285902"/>
            </a:xfrm>
            <a:custGeom>
              <a:avLst/>
              <a:gdLst/>
              <a:ahLst/>
              <a:cxnLst/>
              <a:rect l="l" t="t" r="r" b="b"/>
              <a:pathLst>
                <a:path w="13063093" h="17285902">
                  <a:moveTo>
                    <a:pt x="0" y="648532"/>
                  </a:moveTo>
                  <a:cubicBezTo>
                    <a:pt x="0" y="290424"/>
                    <a:pt x="299466" y="0"/>
                    <a:pt x="668909" y="0"/>
                  </a:cubicBezTo>
                  <a:lnTo>
                    <a:pt x="12394184" y="0"/>
                  </a:lnTo>
                  <a:cubicBezTo>
                    <a:pt x="12763627" y="0"/>
                    <a:pt x="13063093" y="290424"/>
                    <a:pt x="13063093" y="648532"/>
                  </a:cubicBezTo>
                  <a:lnTo>
                    <a:pt x="13063093" y="16637371"/>
                  </a:lnTo>
                  <a:cubicBezTo>
                    <a:pt x="13063093" y="16995602"/>
                    <a:pt x="12763627" y="17285902"/>
                    <a:pt x="12394184" y="17285902"/>
                  </a:cubicBezTo>
                  <a:lnTo>
                    <a:pt x="668909" y="17285902"/>
                  </a:lnTo>
                  <a:cubicBezTo>
                    <a:pt x="299466" y="17285902"/>
                    <a:pt x="0" y="16995478"/>
                    <a:pt x="0" y="16637371"/>
                  </a:cubicBezTo>
                  <a:close/>
                </a:path>
              </a:pathLst>
            </a:custGeom>
            <a:solidFill>
              <a:srgbClr val="E8E8E8"/>
            </a:solidFill>
          </p:spPr>
          <p:txBody>
            <a:bodyPr/>
            <a:lstStyle/>
            <a:p>
              <a:endParaRPr lang="en-US" sz="1860"/>
            </a:p>
          </p:txBody>
        </p:sp>
        <p:sp>
          <p:nvSpPr>
            <p:cNvPr id="109" name="Freeform 30"/>
            <p:cNvSpPr/>
            <p:nvPr/>
          </p:nvSpPr>
          <p:spPr>
            <a:xfrm>
              <a:off x="0" y="0"/>
              <a:ext cx="13088493" cy="17310515"/>
            </a:xfrm>
            <a:custGeom>
              <a:avLst/>
              <a:gdLst/>
              <a:ahLst/>
              <a:cxnLst/>
              <a:rect l="l" t="t" r="r" b="b"/>
              <a:pathLst>
                <a:path w="13088493" h="17310515">
                  <a:moveTo>
                    <a:pt x="0" y="660838"/>
                  </a:moveTo>
                  <a:cubicBezTo>
                    <a:pt x="0" y="295839"/>
                    <a:pt x="305181" y="0"/>
                    <a:pt x="681609" y="0"/>
                  </a:cubicBezTo>
                  <a:lnTo>
                    <a:pt x="12406884" y="0"/>
                  </a:lnTo>
                  <a:lnTo>
                    <a:pt x="12406884" y="12306"/>
                  </a:lnTo>
                  <a:lnTo>
                    <a:pt x="12406884" y="0"/>
                  </a:lnTo>
                  <a:cubicBezTo>
                    <a:pt x="12783312" y="0"/>
                    <a:pt x="13088493" y="295839"/>
                    <a:pt x="13088493" y="660838"/>
                  </a:cubicBezTo>
                  <a:lnTo>
                    <a:pt x="13075793" y="660838"/>
                  </a:lnTo>
                  <a:lnTo>
                    <a:pt x="13088493" y="660838"/>
                  </a:lnTo>
                  <a:lnTo>
                    <a:pt x="13088493" y="16649677"/>
                  </a:lnTo>
                  <a:lnTo>
                    <a:pt x="13075793" y="16649677"/>
                  </a:lnTo>
                  <a:lnTo>
                    <a:pt x="13088493" y="16649677"/>
                  </a:lnTo>
                  <a:cubicBezTo>
                    <a:pt x="13088493" y="17014676"/>
                    <a:pt x="12783312" y="17310515"/>
                    <a:pt x="12406884" y="17310515"/>
                  </a:cubicBezTo>
                  <a:lnTo>
                    <a:pt x="12406884" y="17298208"/>
                  </a:lnTo>
                  <a:lnTo>
                    <a:pt x="12406884" y="17310515"/>
                  </a:lnTo>
                  <a:lnTo>
                    <a:pt x="681609" y="17310515"/>
                  </a:lnTo>
                  <a:lnTo>
                    <a:pt x="681609" y="17298208"/>
                  </a:lnTo>
                  <a:lnTo>
                    <a:pt x="681609" y="17310515"/>
                  </a:lnTo>
                  <a:cubicBezTo>
                    <a:pt x="305181" y="17310515"/>
                    <a:pt x="0" y="17014676"/>
                    <a:pt x="0" y="16649677"/>
                  </a:cubicBezTo>
                  <a:lnTo>
                    <a:pt x="0" y="660838"/>
                  </a:lnTo>
                  <a:lnTo>
                    <a:pt x="12700" y="660838"/>
                  </a:lnTo>
                  <a:lnTo>
                    <a:pt x="0" y="660838"/>
                  </a:lnTo>
                  <a:moveTo>
                    <a:pt x="25400" y="660838"/>
                  </a:moveTo>
                  <a:lnTo>
                    <a:pt x="25400" y="16649677"/>
                  </a:lnTo>
                  <a:lnTo>
                    <a:pt x="12700" y="16649677"/>
                  </a:lnTo>
                  <a:lnTo>
                    <a:pt x="25400" y="16649677"/>
                  </a:lnTo>
                  <a:cubicBezTo>
                    <a:pt x="25400" y="17001017"/>
                    <a:pt x="319278" y="17285901"/>
                    <a:pt x="681609" y="17285901"/>
                  </a:cubicBezTo>
                  <a:lnTo>
                    <a:pt x="12406884" y="17285901"/>
                  </a:lnTo>
                  <a:cubicBezTo>
                    <a:pt x="12769342" y="17285901"/>
                    <a:pt x="13063093" y="17001017"/>
                    <a:pt x="13063093" y="16649677"/>
                  </a:cubicBezTo>
                  <a:lnTo>
                    <a:pt x="13063093" y="660838"/>
                  </a:lnTo>
                  <a:cubicBezTo>
                    <a:pt x="13063093" y="309499"/>
                    <a:pt x="12769215" y="24612"/>
                    <a:pt x="12406884" y="24612"/>
                  </a:cubicBezTo>
                  <a:lnTo>
                    <a:pt x="681609" y="24612"/>
                  </a:lnTo>
                  <a:lnTo>
                    <a:pt x="681609" y="12306"/>
                  </a:lnTo>
                  <a:lnTo>
                    <a:pt x="681609" y="24612"/>
                  </a:lnTo>
                  <a:cubicBezTo>
                    <a:pt x="319278" y="24612"/>
                    <a:pt x="25400" y="309499"/>
                    <a:pt x="25400" y="660838"/>
                  </a:cubicBezTo>
                  <a:close/>
                </a:path>
              </a:pathLst>
            </a:custGeom>
            <a:solidFill>
              <a:srgbClr val="D9D9D9"/>
            </a:solidFill>
          </p:spPr>
          <p:txBody>
            <a:bodyPr/>
            <a:lstStyle/>
            <a:p>
              <a:endParaRPr lang="en-US" sz="1860"/>
            </a:p>
          </p:txBody>
        </p:sp>
      </p:grpSp>
      <p:sp>
        <p:nvSpPr>
          <p:cNvPr id="115" name="Rectangle: Rounded Corners 114"/>
          <p:cNvSpPr/>
          <p:nvPr/>
        </p:nvSpPr>
        <p:spPr>
          <a:xfrm>
            <a:off x="30737132" y="4191000"/>
            <a:ext cx="9348021"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CONCLUSION</a:t>
            </a:r>
          </a:p>
        </p:txBody>
      </p:sp>
      <p:sp>
        <p:nvSpPr>
          <p:cNvPr id="116" name="Rectangle: Rounded Corners 115"/>
          <p:cNvSpPr/>
          <p:nvPr/>
        </p:nvSpPr>
        <p:spPr>
          <a:xfrm>
            <a:off x="30748141" y="8946828"/>
            <a:ext cx="9348021"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Times New Roman" panose="02020603050405020304" pitchFamily="18" charset="0"/>
                <a:cs typeface="Times New Roman" panose="02020603050405020304" pitchFamily="18" charset="0"/>
              </a:rPr>
              <a:t>RECOMMENDATION</a:t>
            </a:r>
          </a:p>
        </p:txBody>
      </p:sp>
      <p:sp>
        <p:nvSpPr>
          <p:cNvPr id="117" name="Rectangle: Rounded Corners 116"/>
          <p:cNvSpPr/>
          <p:nvPr/>
        </p:nvSpPr>
        <p:spPr>
          <a:xfrm>
            <a:off x="30809379" y="23038915"/>
            <a:ext cx="9333165"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ACKNOLEDGEMENT</a:t>
            </a:r>
          </a:p>
        </p:txBody>
      </p:sp>
      <p:sp>
        <p:nvSpPr>
          <p:cNvPr id="118" name="Rectangle: Rounded Corners 117"/>
          <p:cNvSpPr/>
          <p:nvPr/>
        </p:nvSpPr>
        <p:spPr>
          <a:xfrm>
            <a:off x="30824235" y="26343117"/>
            <a:ext cx="9275611"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   FOR FURTHER INFORMATION</a:t>
            </a:r>
          </a:p>
        </p:txBody>
      </p:sp>
      <p:sp>
        <p:nvSpPr>
          <p:cNvPr id="119" name="Rectangle: Rounded Corners 118"/>
          <p:cNvSpPr/>
          <p:nvPr/>
        </p:nvSpPr>
        <p:spPr>
          <a:xfrm>
            <a:off x="30824235" y="16230600"/>
            <a:ext cx="9333165"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LITERATURE CITED</a:t>
            </a:r>
          </a:p>
        </p:txBody>
      </p:sp>
      <p:sp>
        <p:nvSpPr>
          <p:cNvPr id="120" name="TextBox 119"/>
          <p:cNvSpPr txBox="1"/>
          <p:nvPr/>
        </p:nvSpPr>
        <p:spPr>
          <a:xfrm>
            <a:off x="10176603" y="1194137"/>
            <a:ext cx="2533259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Andrew Adel-Adham Sayed-George Nader-Yousef Tamer</a:t>
            </a:r>
          </a:p>
        </p:txBody>
      </p:sp>
      <p:sp>
        <p:nvSpPr>
          <p:cNvPr id="122" name="TextBox 121"/>
          <p:cNvSpPr txBox="1"/>
          <p:nvPr/>
        </p:nvSpPr>
        <p:spPr>
          <a:xfrm>
            <a:off x="30809380" y="10139513"/>
            <a:ext cx="9307524" cy="5370060"/>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The performance and efficiency of the water purification system can be enhanced through several improvements. Key stages can be upgraded, and new technologies can be introduced to achieve better results. These changes will help to increase the system’s sustainability and make it more cost effective. Additionally, further research and testing can be conducted to optimize each stage of the process for a wider range of water conditions. There are some proposals to help develop it in real life, such as:</a:t>
            </a:r>
          </a:p>
          <a:p>
            <a:r>
              <a:rPr lang="en-US" b="1" i="0" dirty="0">
                <a:effectLst/>
                <a:latin typeface="Times New Roman" panose="02020603050405020304" pitchFamily="18" charset="0"/>
                <a:cs typeface="Times New Roman" panose="02020603050405020304" pitchFamily="18" charset="0"/>
              </a:rPr>
              <a:t> 1) </a:t>
            </a:r>
            <a:r>
              <a:rPr lang="en-US" b="0" i="0" dirty="0">
                <a:effectLst/>
                <a:latin typeface="Times New Roman" panose="02020603050405020304" pitchFamily="18" charset="0"/>
                <a:cs typeface="Times New Roman" panose="02020603050405020304" pitchFamily="18" charset="0"/>
              </a:rPr>
              <a:t>Add a cleaning system for the filters and RO membrane by pressure so it lasts longer without manual work. </a:t>
            </a:r>
          </a:p>
          <a:p>
            <a:endParaRPr lang="en-US" sz="800"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2) </a:t>
            </a:r>
            <a:r>
              <a:rPr lang="en-US" b="0" i="0" dirty="0">
                <a:effectLst/>
                <a:latin typeface="Times New Roman" panose="02020603050405020304" pitchFamily="18" charset="0"/>
                <a:cs typeface="Times New Roman" panose="02020603050405020304" pitchFamily="18" charset="0"/>
              </a:rPr>
              <a:t>Use ultraviolet light to kill bacteria, viruses and protozoa like E-coli and cholera. </a:t>
            </a:r>
          </a:p>
          <a:p>
            <a:endParaRPr lang="en-US" sz="800"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3) </a:t>
            </a:r>
            <a:r>
              <a:rPr lang="en-US" b="0" i="0" dirty="0">
                <a:effectLst/>
                <a:latin typeface="Times New Roman" panose="02020603050405020304" pitchFamily="18" charset="0"/>
                <a:cs typeface="Times New Roman" panose="02020603050405020304" pitchFamily="18" charset="0"/>
              </a:rPr>
              <a:t>AI-based Prediction: Later, add basic machine learning to predict filter life or detect unusual water contamination. </a:t>
            </a:r>
          </a:p>
          <a:p>
            <a:endParaRPr lang="en-US" sz="800"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4)</a:t>
            </a:r>
            <a:r>
              <a:rPr lang="en-US" b="0" i="0" dirty="0">
                <a:effectLst/>
                <a:latin typeface="Times New Roman" panose="02020603050405020304" pitchFamily="18" charset="0"/>
                <a:cs typeface="Times New Roman" panose="02020603050405020304" pitchFamily="18" charset="0"/>
              </a:rPr>
              <a:t> Use an original Arduino sensor for accurate readings and accurate results. </a:t>
            </a:r>
          </a:p>
          <a:p>
            <a:endParaRPr lang="en-US" sz="800"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Use Fe₇₀Cr₁₇Ni₁₂Mo₂ where it can handle more electricity and filter more wastewater in shorter period of time than the aluminum sheets. </a:t>
            </a:r>
          </a:p>
          <a:p>
            <a:endParaRPr lang="en-US" sz="800" b="0"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6) </a:t>
            </a:r>
            <a:r>
              <a:rPr lang="en-US" b="0" i="0" dirty="0">
                <a:effectLst/>
                <a:latin typeface="Times New Roman" panose="02020603050405020304" pitchFamily="18" charset="0"/>
                <a:cs typeface="Times New Roman" panose="02020603050405020304" pitchFamily="18" charset="0"/>
              </a:rPr>
              <a:t>Increase the length of the RO membrane so the efficiency will increase, and more water is going to be filtered.</a:t>
            </a:r>
            <a:endParaRPr lang="en-US" dirty="0">
              <a:latin typeface="Times New Roman" panose="02020603050405020304" pitchFamily="18" charset="0"/>
              <a:cs typeface="Times New Roman" panose="02020603050405020304" pitchFamily="18" charset="0"/>
            </a:endParaRPr>
          </a:p>
        </p:txBody>
      </p:sp>
      <p:sp>
        <p:nvSpPr>
          <p:cNvPr id="123" name="Rectangle: Rounded Corners 122"/>
          <p:cNvSpPr/>
          <p:nvPr/>
        </p:nvSpPr>
        <p:spPr>
          <a:xfrm>
            <a:off x="151196" y="9829800"/>
            <a:ext cx="10344663"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INTRODUCTION</a:t>
            </a:r>
          </a:p>
        </p:txBody>
      </p:sp>
      <p:pic>
        <p:nvPicPr>
          <p:cNvPr id="127" name="Picture 126"/>
          <p:cNvPicPr>
            <a:picLocks noChangeAspect="1"/>
          </p:cNvPicPr>
          <p:nvPr/>
        </p:nvPicPr>
        <p:blipFill>
          <a:blip r:embed="rId13"/>
          <a:stretch>
            <a:fillRect/>
          </a:stretch>
        </p:blipFill>
        <p:spPr>
          <a:xfrm>
            <a:off x="152400" y="19812000"/>
            <a:ext cx="10355370" cy="8983291"/>
          </a:xfrm>
          <a:prstGeom prst="rect">
            <a:avLst/>
          </a:prstGeom>
        </p:spPr>
      </p:pic>
      <p:sp>
        <p:nvSpPr>
          <p:cNvPr id="124" name="Rectangle: Rounded Corners 123"/>
          <p:cNvSpPr/>
          <p:nvPr/>
        </p:nvSpPr>
        <p:spPr>
          <a:xfrm>
            <a:off x="125865" y="18847915"/>
            <a:ext cx="10399422"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MATERIALS</a:t>
            </a:r>
          </a:p>
        </p:txBody>
      </p:sp>
      <p:sp>
        <p:nvSpPr>
          <p:cNvPr id="129" name="TextBox 128"/>
          <p:cNvSpPr txBox="1"/>
          <p:nvPr/>
        </p:nvSpPr>
        <p:spPr>
          <a:xfrm>
            <a:off x="184512" y="10744200"/>
            <a:ext cx="10313824" cy="7852791"/>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In this semester, Egypt’s Grand Challenges are being addressed through innovative student projects. Key issues are being tackled, such as waste recycling for economic and environmental benefits, pollution reduction in air, water, and soil, the effective use of arid lands, improved access to clean water, and the expansion of industrial and agricultural sectors.</a:t>
            </a:r>
          </a:p>
          <a:p>
            <a:r>
              <a:rPr lang="en-US" sz="1800" b="0" i="0" dirty="0">
                <a:effectLst/>
                <a:latin typeface="Times New Roman" panose="02020603050405020304" pitchFamily="18" charset="0"/>
                <a:cs typeface="Times New Roman" panose="02020603050405020304" pitchFamily="18" charset="0"/>
              </a:rPr>
              <a:t>Among these, water pollution is being treated as one of the most critical problems. It is caused when harmful substances are released into natural water bodies, making them unsafe for human use and damaging to aquatic ecosystems. Contaminants such as toxic waste, oil, and disease-causing microorganisms are often responsible. For this reason, water pollution is considered a major environmental issue worldwide.</a:t>
            </a:r>
          </a:p>
          <a:p>
            <a:r>
              <a:rPr lang="en-US" sz="1800" b="0" i="0" dirty="0">
                <a:effectLst/>
                <a:latin typeface="Times New Roman" panose="02020603050405020304" pitchFamily="18" charset="0"/>
                <a:cs typeface="Times New Roman" panose="02020603050405020304" pitchFamily="18" charset="0"/>
              </a:rPr>
              <a:t>Our project has been inspired by two previously implemented solutions: </a:t>
            </a:r>
          </a:p>
          <a:p>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The Carlsbad Desalination Plant (California, USA): </a:t>
            </a:r>
            <a:r>
              <a:rPr lang="en-US" sz="1800" b="0" i="0" dirty="0">
                <a:effectLst/>
                <a:latin typeface="Times New Roman" panose="02020603050405020304" pitchFamily="18" charset="0"/>
                <a:cs typeface="Times New Roman" panose="02020603050405020304" pitchFamily="18" charset="0"/>
              </a:rPr>
              <a:t>Reverse osmosis technology is used to convert seawater into drinking water, producing around 50 million gallons per day. Seawater is pre-treated to remove sediments, then passed through RO membranes to eliminate salinity and heavy metals such as lead and mercury. • </a:t>
            </a:r>
            <a:r>
              <a:rPr lang="en-US" sz="1800" b="1" i="0" dirty="0">
                <a:effectLst/>
                <a:latin typeface="Times New Roman" panose="02020603050405020304" pitchFamily="18" charset="0"/>
                <a:cs typeface="Times New Roman" panose="02020603050405020304" pitchFamily="18" charset="0"/>
              </a:rPr>
              <a:t>Strength: </a:t>
            </a:r>
            <a:r>
              <a:rPr lang="en-US" sz="1800" b="0" i="0" dirty="0">
                <a:effectLst/>
                <a:latin typeface="Times New Roman" panose="02020603050405020304" pitchFamily="18" charset="0"/>
                <a:cs typeface="Times New Roman" panose="02020603050405020304" pitchFamily="18" charset="0"/>
              </a:rPr>
              <a:t>Clean water is provided daily, and harmful substances are efficiently removed. </a:t>
            </a:r>
          </a:p>
          <a:p>
            <a:r>
              <a:rPr lang="en-US" sz="1800" b="0" i="0" dirty="0">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Weakness:</a:t>
            </a:r>
            <a:r>
              <a:rPr lang="en-US" sz="1800" b="0" i="0" dirty="0">
                <a:effectLst/>
                <a:latin typeface="Times New Roman" panose="02020603050405020304" pitchFamily="18" charset="0"/>
                <a:cs typeface="Times New Roman" panose="02020603050405020304" pitchFamily="18" charset="0"/>
              </a:rPr>
              <a:t> High costs and energy usage lead to expensive water and increased environmental impact. </a:t>
            </a:r>
          </a:p>
          <a:p>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The Ras Al-Khair Desalination Plant (Saudi Arabia): </a:t>
            </a:r>
            <a:r>
              <a:rPr lang="en-US" sz="1800" b="0" i="0" dirty="0">
                <a:effectLst/>
                <a:latin typeface="Times New Roman" panose="02020603050405020304" pitchFamily="18" charset="0"/>
                <a:cs typeface="Times New Roman" panose="02020603050405020304" pitchFamily="18" charset="0"/>
              </a:rPr>
              <a:t>A combination of multi-effect distillation (MED) and reverse osmosis (RO) is used to produce over 1 million cubic meters of potable water daily.</a:t>
            </a:r>
          </a:p>
          <a:p>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Strength: </a:t>
            </a:r>
            <a:r>
              <a:rPr lang="en-US" sz="1800" b="0" i="0" dirty="0">
                <a:effectLst/>
                <a:latin typeface="Times New Roman" panose="02020603050405020304" pitchFamily="18" charset="0"/>
                <a:cs typeface="Times New Roman" panose="02020603050405020304" pitchFamily="18" charset="0"/>
              </a:rPr>
              <a:t>Large-scale water production helps combat water scarcity. </a:t>
            </a:r>
          </a:p>
          <a:p>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Weakness</a:t>
            </a:r>
            <a:r>
              <a:rPr lang="en-US" sz="1800" b="0" i="0" dirty="0">
                <a:effectLst/>
                <a:latin typeface="Times New Roman" panose="02020603050405020304" pitchFamily="18" charset="0"/>
                <a:cs typeface="Times New Roman" panose="02020603050405020304" pitchFamily="18" charset="0"/>
              </a:rPr>
              <a:t>: High energy demands and negative environmental effects from brine disposal.</a:t>
            </a:r>
          </a:p>
          <a:p>
            <a:r>
              <a:rPr lang="en-US" sz="1800" b="0" i="0" dirty="0">
                <a:effectLst/>
                <a:latin typeface="Times New Roman" panose="02020603050405020304" pitchFamily="18" charset="0"/>
                <a:cs typeface="Times New Roman" panose="02020603050405020304" pitchFamily="18" charset="0"/>
              </a:rPr>
              <a:t>Our prototype has been developed to overcome the weaknesses found in the previous solutions. It focuses on the removal of salinity, sediments, and heavy metals. A pre-treatment stage is used to eliminate large particles like sediments, followed by RO membranes and electrocoagulation for further purification. </a:t>
            </a:r>
          </a:p>
          <a:p>
            <a:r>
              <a:rPr lang="en-US" sz="1800" b="0" i="0" dirty="0">
                <a:effectLst/>
                <a:latin typeface="Times New Roman" panose="02020603050405020304" pitchFamily="18" charset="0"/>
                <a:cs typeface="Times New Roman" panose="02020603050405020304" pitchFamily="18" charset="0"/>
              </a:rPr>
              <a:t>• Filtration efficiency has been improved. </a:t>
            </a:r>
          </a:p>
          <a:p>
            <a:r>
              <a:rPr lang="en-US" sz="1800" b="0" i="0" dirty="0">
                <a:effectLst/>
                <a:latin typeface="Times New Roman" panose="02020603050405020304" pitchFamily="18" charset="0"/>
                <a:cs typeface="Times New Roman" panose="02020603050405020304" pitchFamily="18" charset="0"/>
              </a:rPr>
              <a:t>• Costs have been reduced </a:t>
            </a:r>
            <a:r>
              <a:rPr lang="en-US" sz="1800" dirty="0">
                <a:latin typeface="Times New Roman" panose="02020603050405020304" pitchFamily="18" charset="0"/>
                <a:cs typeface="Times New Roman" panose="02020603050405020304" pitchFamily="18" charset="0"/>
              </a:rPr>
              <a:t>using</a:t>
            </a:r>
            <a:r>
              <a:rPr lang="en-US" sz="1800" b="0" i="0" dirty="0">
                <a:effectLst/>
                <a:latin typeface="Times New Roman" panose="02020603050405020304" pitchFamily="18" charset="0"/>
                <a:cs typeface="Times New Roman" panose="02020603050405020304" pitchFamily="18" charset="0"/>
              </a:rPr>
              <a:t> cheaper materials and optimized methods. </a:t>
            </a:r>
          </a:p>
          <a:p>
            <a:r>
              <a:rPr lang="en-US" sz="1800" b="0" i="0" dirty="0">
                <a:effectLst/>
                <a:latin typeface="Times New Roman" panose="02020603050405020304" pitchFamily="18" charset="0"/>
                <a:cs typeface="Times New Roman" panose="02020603050405020304" pitchFamily="18" charset="0"/>
              </a:rPr>
              <a:t>• Energy consumption has been lowered by using gravity to assist water flow in several stages. </a:t>
            </a:r>
          </a:p>
          <a:p>
            <a:r>
              <a:rPr lang="en-US" sz="1800" b="0" i="0" dirty="0">
                <a:effectLst/>
                <a:latin typeface="Times New Roman" panose="02020603050405020304" pitchFamily="18" charset="0"/>
                <a:cs typeface="Times New Roman" panose="02020603050405020304" pitchFamily="18" charset="0"/>
              </a:rPr>
              <a:t>It meets all the design requirements, from them: • It is designed as a closed-cycle system. </a:t>
            </a:r>
          </a:p>
          <a:p>
            <a:r>
              <a:rPr lang="en-US" sz="1800" b="0" i="0" dirty="0">
                <a:effectLst/>
                <a:latin typeface="Times New Roman" panose="02020603050405020304" pitchFamily="18" charset="0"/>
                <a:cs typeface="Times New Roman" panose="02020603050405020304" pitchFamily="18" charset="0"/>
              </a:rPr>
              <a:t>• It treats aluminum factory wastewater with a TDS level of </a:t>
            </a:r>
            <a:r>
              <a:rPr lang="en-US" sz="1800" b="1" i="0" dirty="0">
                <a:effectLst/>
                <a:latin typeface="Times New Roman" panose="02020603050405020304" pitchFamily="18" charset="0"/>
                <a:cs typeface="Times New Roman" panose="02020603050405020304" pitchFamily="18" charset="0"/>
              </a:rPr>
              <a:t>1955 ppm </a:t>
            </a:r>
            <a:r>
              <a:rPr lang="en-US" sz="1800" b="0" i="0" dirty="0">
                <a:effectLst/>
                <a:latin typeface="Times New Roman" panose="02020603050405020304" pitchFamily="18" charset="0"/>
                <a:cs typeface="Times New Roman" panose="02020603050405020304" pitchFamily="18" charset="0"/>
              </a:rPr>
              <a:t>and turbidity level of </a:t>
            </a:r>
            <a:r>
              <a:rPr lang="en-US" sz="1800" b="1" i="0" dirty="0">
                <a:effectLst/>
                <a:latin typeface="Times New Roman" panose="02020603050405020304" pitchFamily="18" charset="0"/>
                <a:cs typeface="Times New Roman" panose="02020603050405020304" pitchFamily="18" charset="0"/>
              </a:rPr>
              <a:t>23.64 </a:t>
            </a:r>
            <a:r>
              <a:rPr lang="en-US" sz="1800" b="1" i="0" dirty="0" err="1">
                <a:effectLst/>
                <a:latin typeface="Times New Roman" panose="02020603050405020304" pitchFamily="18" charset="0"/>
                <a:cs typeface="Times New Roman" panose="02020603050405020304" pitchFamily="18" charset="0"/>
              </a:rPr>
              <a:t>ntu</a:t>
            </a:r>
            <a:r>
              <a:rPr lang="en-US" sz="1800" b="1" i="0" dirty="0">
                <a:effectLst/>
                <a:latin typeface="Times New Roman" panose="02020603050405020304" pitchFamily="18" charset="0"/>
                <a:cs typeface="Times New Roman" panose="02020603050405020304" pitchFamily="18" charset="0"/>
              </a:rPr>
              <a:t> (turbid water) </a:t>
            </a:r>
            <a:r>
              <a:rPr lang="en-US" sz="1800" b="0" i="0" dirty="0">
                <a:effectLst/>
                <a:latin typeface="Times New Roman" panose="02020603050405020304" pitchFamily="18" charset="0"/>
                <a:cs typeface="Times New Roman" panose="02020603050405020304" pitchFamily="18" charset="0"/>
              </a:rPr>
              <a:t>• It achieves high purification efficiency at low cost and minimal energy use</a:t>
            </a:r>
            <a:r>
              <a:rPr lang="en-US" b="0" i="0" dirty="0">
                <a:solidFill>
                  <a:srgbClr val="FFFFFF"/>
                </a:solidFill>
                <a:effectLst/>
                <a:latin typeface="Segoe UI Historic" panose="020B0502040204020203" pitchFamily="34" charset="0"/>
              </a:rPr>
              <a:t>.</a:t>
            </a:r>
            <a:r>
              <a:rPr lang="en-US" dirty="0">
                <a:solidFill>
                  <a:srgbClr val="FFFFFF"/>
                </a:solidFill>
                <a:latin typeface="Segoe UI Historic" panose="020B0502040204020203" pitchFamily="34" charset="0"/>
              </a:rPr>
              <a:t>.</a:t>
            </a:r>
            <a:endParaRPr lang="en-US" dirty="0"/>
          </a:p>
        </p:txBody>
      </p:sp>
      <p:pic>
        <p:nvPicPr>
          <p:cNvPr id="130" name="Picture 129"/>
          <p:cNvPicPr>
            <a:picLocks noChangeAspect="1"/>
          </p:cNvPicPr>
          <p:nvPr/>
        </p:nvPicPr>
        <p:blipFill>
          <a:blip r:embed="rId14"/>
          <a:stretch>
            <a:fillRect/>
          </a:stretch>
        </p:blipFill>
        <p:spPr>
          <a:xfrm>
            <a:off x="8881031" y="20650200"/>
            <a:ext cx="1580181" cy="914400"/>
          </a:xfrm>
          <a:prstGeom prst="rect">
            <a:avLst/>
          </a:prstGeom>
        </p:spPr>
      </p:pic>
      <p:pic>
        <p:nvPicPr>
          <p:cNvPr id="131" name="Picture 130" descr="A black circuit board with white wires&#10;&#10;AI-generated content may be incorrect."/>
          <p:cNvPicPr>
            <a:picLocks noChangeAspect="1"/>
          </p:cNvPicPr>
          <p:nvPr/>
        </p:nvPicPr>
        <p:blipFill>
          <a:blip r:embed="rId15" cstate="print">
            <a:extLst>
              <a:ext uri="{28A0092B-C50C-407E-A947-70E740481C1C}">
                <a14:useLocalDpi xmlns:a14="http://schemas.microsoft.com/office/drawing/2010/main" val="0"/>
              </a:ext>
            </a:extLst>
          </a:blip>
          <a:srcRect l="15454" r="15256"/>
          <a:stretch>
            <a:fillRect/>
          </a:stretch>
        </p:blipFill>
        <p:spPr>
          <a:xfrm>
            <a:off x="8891997" y="21572123"/>
            <a:ext cx="1569215" cy="750049"/>
          </a:xfrm>
          <a:prstGeom prst="rect">
            <a:avLst/>
          </a:prstGeom>
        </p:spPr>
      </p:pic>
      <p:pic>
        <p:nvPicPr>
          <p:cNvPr id="132" name="Picture 131" descr="A close-up of a circuit board&#10;&#10;AI-generated content may be incorrect."/>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15262" y="22330498"/>
            <a:ext cx="1538287" cy="758102"/>
          </a:xfrm>
          <a:prstGeom prst="rect">
            <a:avLst/>
          </a:prstGeom>
        </p:spPr>
      </p:pic>
      <p:pic>
        <p:nvPicPr>
          <p:cNvPr id="133" name="Picture 4" descr="Buy DC6-12V MINI Aquarium Water Pump R385 in Egypt @"/>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91997" y="23110284"/>
            <a:ext cx="1569214" cy="74031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Solenoid Valve for Fluid Control (3/4 Inch) – Future Electronics Egyp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6200000">
            <a:off x="9415482" y="23422131"/>
            <a:ext cx="533399" cy="1542735"/>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descr="A blue electronic device with red and green lights&#10;&#10;AI-generated content may be incorrect."/>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910814" y="24536396"/>
            <a:ext cx="1542735" cy="762004"/>
          </a:xfrm>
          <a:prstGeom prst="rect">
            <a:avLst/>
          </a:prstGeom>
        </p:spPr>
      </p:pic>
      <p:pic>
        <p:nvPicPr>
          <p:cNvPr id="136" name="Picture 12" descr="Polyamide/Nylon Filter Cloth - Filmedia Hom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877958" y="25374598"/>
            <a:ext cx="1542735" cy="68800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4" descr="Aggregate, Sand and Gravel - Anchorage ..."/>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906992" y="26086512"/>
            <a:ext cx="753292" cy="1220689"/>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About Silica Ge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2850" y="26062605"/>
            <a:ext cx="782249" cy="124459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8" descr="What is Activated Carbon? | CPL/Puragen ..."/>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10813" y="27307201"/>
            <a:ext cx="1572455" cy="6880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6,100+ Aluminum Sheet Stock Photos, Pictures &amp; Royalty-Free ..."/>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906993" y="28005505"/>
            <a:ext cx="1568106" cy="7619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1" name="TextBox 140"/>
              <p:cNvSpPr txBox="1"/>
              <p:nvPr/>
            </p:nvSpPr>
            <p:spPr>
              <a:xfrm>
                <a:off x="20312944" y="4191000"/>
                <a:ext cx="10199087" cy="23766506"/>
              </a:xfrm>
              <a:prstGeom prst="rect">
                <a:avLst/>
              </a:prstGeom>
              <a:noFill/>
            </p:spPr>
            <p:txBody>
              <a:bodyPr wrap="square">
                <a:spAutoFit/>
              </a:bodyPr>
              <a:lstStyle/>
              <a:p>
                <a:pPr marL="0" marR="0" algn="just">
                  <a:buNone/>
                </a:pPr>
                <a:r>
                  <a:rPr lang="en-US" sz="2400" b="1" kern="1200" dirty="0">
                    <a:solidFill>
                      <a:srgbClr val="C00000"/>
                    </a:solidFill>
                    <a:effectLst/>
                    <a:latin typeface="Georgia" panose="02040502050405020303" pitchFamily="18" charset="0"/>
                    <a:ea typeface="Georgia" panose="02040502050405020303" pitchFamily="18" charset="0"/>
                  </a:rPr>
                  <a:t> After identifying the problem and defining its solution, let’s </a:t>
                </a:r>
                <a:endParaRPr lang="en-US" sz="2400" dirty="0">
                  <a:effectLst/>
                  <a:latin typeface="Times New Roman" panose="02020603050405020304" pitchFamily="18" charset="0"/>
                  <a:ea typeface="Times New Roman" panose="02020603050405020304" pitchFamily="18" charset="0"/>
                </a:endParaRPr>
              </a:p>
              <a:p>
                <a:pPr marL="0" marR="0" algn="just"/>
                <a:r>
                  <a:rPr lang="en-US" sz="2400" b="1" kern="1200" dirty="0">
                    <a:solidFill>
                      <a:srgbClr val="C00000"/>
                    </a:solidFill>
                    <a:effectLst/>
                    <a:latin typeface="Georgia" panose="02040502050405020303" pitchFamily="18" charset="0"/>
                    <a:ea typeface="Georgia" panose="02040502050405020303" pitchFamily="18" charset="0"/>
                  </a:rPr>
                  <a:t>talk about characteristics of our prototype:</a:t>
                </a:r>
                <a:endParaRPr lang="en-US" sz="1000" dirty="0">
                  <a:effectLst/>
                  <a:latin typeface="Times New Roman" panose="02020603050405020304" pitchFamily="18" charset="0"/>
                  <a:ea typeface="Times New Roman" panose="02020603050405020304" pitchFamily="18" charset="0"/>
                </a:endParaRPr>
              </a:p>
              <a:p>
                <a:pPr marL="342900" marR="0" lvl="0" indent="-342900" algn="just" rtl="0">
                  <a:buFont typeface="Georgia" panose="02040502050405020303" pitchFamily="18" charset="0"/>
                  <a:buAutoNum type="arabicParenR"/>
                </a:pPr>
                <a:r>
                  <a:rPr lang="en-US" sz="2000" b="1" kern="1200"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 Eco-Friendly Design:</a:t>
                </a:r>
                <a:endParaRPr lang="en-US" sz="2000" dirty="0">
                  <a:effectLst/>
                  <a:latin typeface="Times New Roman" panose="02020603050405020304" pitchFamily="18" charset="0"/>
                  <a:ea typeface="Georgia" panose="02040502050405020303" pitchFamily="18" charset="0"/>
                  <a:cs typeface="Times New Roman" panose="02020603050405020304" pitchFamily="18" charset="0"/>
                </a:endParaRPr>
              </a:p>
              <a:p>
                <a:pPr marL="0" marR="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prototype is designed using recycled materials, making it highly eco-friendly. Plastic containers and hoses, along with old wooden boards, are used to build the structure and hold the filtration units. This not only reduces waste but also lowers production costs and promotes sustainability. All these things contribute to making the prototype of low cost.</a:t>
                </a:r>
                <a:endParaRPr lang="en-US" sz="1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rtl="0"/>
                <a:r>
                  <a:rPr lang="en-US" sz="2000" b="1"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2) High filtration efficiency:</a:t>
                </a:r>
                <a:endParaRPr lang="en-US" sz="2000" dirty="0">
                  <a:effectLst/>
                  <a:latin typeface="Times New Roman" panose="02020603050405020304" pitchFamily="18" charset="0"/>
                  <a:ea typeface="Georgia" panose="02040502050405020303" pitchFamily="18" charset="0"/>
                </a:endParaRPr>
              </a:p>
              <a:p>
                <a:pPr marL="0" marR="0" algn="jus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demonstrates strong efficiency in treating Aluminum factory industrial discharge. It significantly reduces contaminants such as salinity, heavy metals (like aluminum and lead), organic biomaterials, large, suspended particles, and general impurities. This performance is achieved through a three-stage filtration process. </a:t>
                </a:r>
              </a:p>
              <a:p>
                <a:pPr marL="0" marR="0" algn="just">
                  <a:buNone/>
                </a:pP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TDS filtration efficiency: It starts with 33.04%</a:t>
                </a:r>
              </a:p>
              <a:p>
                <a:pPr marR="0" lvl="0" algn="just"/>
                <a:r>
                  <a:rPr lang="en-US" sz="1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1</a:t>
                </a:r>
                <a:r>
                  <a:rPr lang="en-US" sz="1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cycle and ends with 14.56% in the 5</a:t>
                </a:r>
                <a:r>
                  <a:rPr lang="en-US" sz="1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(last cycle), with an average filtration efficiency </a:t>
                </a:r>
              </a:p>
              <a:p>
                <a:pPr marR="0" lvl="0"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of 22.18%.</a:t>
                </a:r>
                <a:endParaRPr lang="en-US"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Symbol" panose="05050102010706020507" pitchFamily="18" charset="2"/>
                  <a:buChar char=""/>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Turbidity reduction efficiency: It </a:t>
                </a:r>
              </a:p>
              <a:p>
                <a:pPr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starts with 18.65% in the 1</a:t>
                </a:r>
                <a:r>
                  <a:rPr lang="en-US" sz="1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cycle </a:t>
                </a:r>
              </a:p>
              <a:p>
                <a:pPr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and ends with 17.81% in the 5</a:t>
                </a:r>
                <a:r>
                  <a:rPr lang="en-US" sz="1800" b="1" baseline="30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(last cycle), with an average filtration </a:t>
                </a:r>
              </a:p>
              <a:p>
                <a:pPr algn="just"/>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efficiency of 18.25%.</a:t>
                </a:r>
              </a:p>
              <a:p>
                <a:pPr marR="0" lvl="0" algn="just" rtl="0"/>
                <a:r>
                  <a:rPr lang="en-US" sz="2000" b="1"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3) The Three stages:</a:t>
                </a:r>
                <a:endParaRPr lang="en-US" sz="2000" dirty="0">
                  <a:effectLst/>
                  <a:latin typeface="Times New Roman" panose="02020603050405020304" pitchFamily="18" charset="0"/>
                  <a:ea typeface="Georgia" panose="02040502050405020303" pitchFamily="18" charset="0"/>
                </a:endParaRPr>
              </a:p>
              <a:p>
                <a:pPr marL="514350" marR="0" indent="-285750">
                  <a:buFontTx/>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Stage One: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physical filtration layer made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pebbles, gravel, silica gel, and activated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carbon removes large particles and sediments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volatile organic compounds (VOCs).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indent="-285750">
                  <a:buFontTx/>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Stage Two: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electrocoagulation stage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electric current to destabilize and remove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dissolved contaminants and heavy metals.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indent="-285750">
                  <a:buFontTx/>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Stage Three: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reverse osmosis membrane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filters out fine particles, salts, and any remaining </a:t>
                </a:r>
              </a:p>
              <a:p>
                <a:pPr marL="228600" marR="0"/>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impurities at the molecular level.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buNone/>
                </a:pPr>
                <a:r>
                  <a:rPr lang="en-US" sz="1800" dirty="0">
                    <a:solidFill>
                      <a:srgbClr val="000000"/>
                    </a:solidFill>
                    <a:effectLst/>
                    <a:latin typeface="Segoe UI Historic" panose="020B0502040204020203" pitchFamily="34" charset="0"/>
                    <a:ea typeface="Times New Roman" panose="02020603050405020304" pitchFamily="18" charset="0"/>
                  </a:rPr>
                  <a:t> </a:t>
                </a:r>
              </a:p>
              <a:p>
                <a:pPr marL="228600"/>
                <a:r>
                  <a:rPr lang="en-US" sz="2000" b="1"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4) Energy consumed, capacity and time of</a:t>
                </a:r>
              </a:p>
              <a:p>
                <a:pPr marL="228600"/>
                <a:r>
                  <a:rPr lang="en-US" sz="2000" b="1" dirty="0">
                    <a:solidFill>
                      <a:srgbClr val="000000"/>
                    </a:solidFill>
                    <a:effectLst/>
                    <a:latin typeface="Times New Roman" panose="02020603050405020304" pitchFamily="18" charset="0"/>
                    <a:ea typeface="Georgia" panose="02040502050405020303" pitchFamily="18" charset="0"/>
                    <a:cs typeface="Times New Roman" panose="02020603050405020304" pitchFamily="18" charset="0"/>
                  </a:rPr>
                  <a:t>each cycle:</a:t>
                </a:r>
              </a:p>
              <a:p>
                <a:pPr marL="228600"/>
                <a:endParaRPr lang="en-US" sz="2000" b="1" dirty="0">
                  <a:effectLst/>
                  <a:latin typeface="Times New Roman" panose="02020603050405020304" pitchFamily="18" charset="0"/>
                  <a:ea typeface="Georgia" panose="02040502050405020303" pitchFamily="18" charset="0"/>
                </a:endParaRPr>
              </a:p>
              <a:p>
                <a:pPr marL="228600"/>
                <a:endParaRPr lang="en-US" sz="2000" b="1" dirty="0">
                  <a:latin typeface="Times New Roman" panose="02020603050405020304" pitchFamily="18" charset="0"/>
                  <a:ea typeface="Georgia" panose="02040502050405020303" pitchFamily="18" charset="0"/>
                </a:endParaRPr>
              </a:p>
              <a:p>
                <a:pPr marL="228600"/>
                <a:endParaRPr lang="en-US" sz="2000" b="1" dirty="0">
                  <a:effectLst/>
                  <a:latin typeface="Times New Roman" panose="02020603050405020304" pitchFamily="18" charset="0"/>
                  <a:ea typeface="Georgia" panose="02040502050405020303" pitchFamily="18" charset="0"/>
                </a:endParaRPr>
              </a:p>
              <a:p>
                <a:pPr marL="228600"/>
                <a:endParaRPr lang="en-US" sz="2000" b="1" dirty="0">
                  <a:latin typeface="Times New Roman" panose="02020603050405020304" pitchFamily="18" charset="0"/>
                  <a:ea typeface="Georgia" panose="02040502050405020303" pitchFamily="18" charset="0"/>
                </a:endParaRPr>
              </a:p>
              <a:p>
                <a:pPr marL="228600"/>
                <a:endParaRPr lang="en-US" sz="2000" b="1" dirty="0">
                  <a:effectLst/>
                  <a:latin typeface="Times New Roman" panose="02020603050405020304" pitchFamily="18" charset="0"/>
                  <a:ea typeface="Georgia" panose="02040502050405020303" pitchFamily="18" charset="0"/>
                </a:endParaRPr>
              </a:p>
              <a:p>
                <a:pPr marL="228600"/>
                <a:endParaRPr lang="en-US" sz="2000" b="1" dirty="0">
                  <a:latin typeface="Times New Roman" panose="02020603050405020304" pitchFamily="18" charset="0"/>
                  <a:ea typeface="Georgia" panose="02040502050405020303" pitchFamily="18" charset="0"/>
                </a:endParaRPr>
              </a:p>
              <a:p>
                <a:pPr marL="228600"/>
                <a:endParaRPr lang="en-US" sz="2000" b="1" dirty="0">
                  <a:effectLst/>
                  <a:latin typeface="Times New Roman" panose="02020603050405020304" pitchFamily="18" charset="0"/>
                  <a:ea typeface="Georgia" panose="02040502050405020303" pitchFamily="18" charset="0"/>
                </a:endParaRPr>
              </a:p>
              <a:p>
                <a:pPr marL="342900" marR="0" lvl="0" indent="-342900" rtl="0">
                  <a:lnSpc>
                    <a:spcPct val="115000"/>
                  </a:lnSpc>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wastewater that is filtered was 1100ml and it reaches after the 5</a:t>
                </a:r>
                <a:r>
                  <a:rPr lang="en-US" sz="1800" kern="100" baseline="30000" dirty="0">
                    <a:effectLst/>
                    <a:latin typeface="Times New Roman" panose="02020603050405020304" pitchFamily="18" charset="0"/>
                    <a:ea typeface="Aptos" panose="020B0004020202020204" pitchFamily="34" charset="0"/>
                    <a:cs typeface="Times New Roman" panose="02020603050405020304" pitchFamily="18" charset="0"/>
                  </a:rPr>
                  <a:t>th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cycle about 1 liter (1000ml). This reduction in volume is because of many things, from them:</a:t>
                </a:r>
              </a:p>
              <a:p>
                <a:pPr marL="342900" marR="0" lvl="0" indent="-342900" algn="just">
                  <a:lnSpc>
                    <a:spcPct val="115000"/>
                  </a:lnSpc>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Filters retain an amount of water in them.</a:t>
                </a:r>
              </a:p>
              <a:p>
                <a:pPr marL="342900" marR="0" lvl="0" indent="-342900" algn="just">
                  <a:lnSpc>
                    <a:spcPct val="115000"/>
                  </a:lnSpc>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Deposits and flocs caused by electrocoagulation cause a reduction in volume.</a:t>
                </a:r>
              </a:p>
              <a:p>
                <a:pPr marL="342900" marR="0" lvl="0" indent="-342900" algn="just">
                  <a:lnSpc>
                    <a:spcPct val="115000"/>
                  </a:lnSpc>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small amount of water is trapped in filter housings.</a:t>
                </a:r>
              </a:p>
              <a:p>
                <a:pPr marR="0" lvl="0" algn="just">
                  <a:lnSpc>
                    <a:spcPct val="115000"/>
                  </a:lnSpc>
                </a:pPr>
                <a:endParaRPr lang="en-US" sz="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15000"/>
                  </a:lnSpc>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Energy consumed per each cycle decreases gradually from the 1</a:t>
                </a:r>
                <a:r>
                  <a:rPr lang="en-US" sz="1800" kern="100" baseline="30000" dirty="0">
                    <a:effectLst/>
                    <a:latin typeface="Times New Roman" panose="02020603050405020304" pitchFamily="18" charset="0"/>
                    <a:ea typeface="Aptos" panose="020B0004020202020204" pitchFamily="34" charset="0"/>
                    <a:cs typeface="Times New Roman" panose="02020603050405020304" pitchFamily="18" charset="0"/>
                  </a:rPr>
                  <a:t>st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to the 5</a:t>
                </a:r>
                <a:r>
                  <a:rPr lang="en-US" sz="1800" kern="100" baseline="30000" dirty="0">
                    <a:effectLst/>
                    <a:latin typeface="Times New Roman" panose="02020603050405020304" pitchFamily="18" charset="0"/>
                    <a:ea typeface="Aptos" panose="020B0004020202020204" pitchFamily="34" charset="0"/>
                    <a:cs typeface="Times New Roman" panose="02020603050405020304" pitchFamily="18" charset="0"/>
                  </a:rPr>
                  <a:t>th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cycle due to decreasing the resistance of water flowing as the filtration process progress during each cycle and as the time of system processing decrease due to a little decrease in the amount of water from one cycle to another.</a:t>
                </a:r>
              </a:p>
              <a:p>
                <a:pPr marL="342900" marR="0" lvl="0" indent="-342900" algn="just">
                  <a:lnSpc>
                    <a:spcPct val="115000"/>
                  </a:lnSpc>
                  <a:buFont typeface="Symbol" panose="05050102010706020507" pitchFamily="18" charset="2"/>
                  <a:buChar char=""/>
                </a:pPr>
                <a:endParaRPr lang="en-US" sz="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According to table (2), about 8852 joules of energy were consumed in time of 2340 seconds (39 minutes) {Total time of system operation}. This is a very low energy consumption.</a:t>
                </a:r>
              </a:p>
              <a:p>
                <a:pPr marL="342900" indent="-342900" algn="just">
                  <a:lnSpc>
                    <a:spcPct val="115000"/>
                  </a:lnSpc>
                  <a:spcAft>
                    <a:spcPts val="800"/>
                  </a:spcAft>
                  <a:buFont typeface="Symbol" panose="05050102010706020507" pitchFamily="18" charset="2"/>
                  <a:buChar char=""/>
                </a:pP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The primary goal of this project is to convert factory wastewater into water suitable for irrigating lemon trees. The appropriate total dissolved solids (TDS) content in lemon tree irrigation water ranges from 500 to 1,000 ppm. After five cycles, the TDS level in the contaminated water decreased from 1,955 ppm to 544 ppm, demonstrating the project's effectiveness in achieving its goal.</a:t>
                </a:r>
              </a:p>
              <a:p>
                <a:pPr marL="342900" indent="-342900" algn="just">
                  <a:lnSpc>
                    <a:spcPct val="115000"/>
                  </a:lnSpc>
                  <a:spcAft>
                    <a:spcPts val="800"/>
                  </a:spcAft>
                  <a:buFont typeface="Symbol" panose="05050102010706020507" pitchFamily="18" charset="2"/>
                  <a:buChar char=""/>
                </a:pPr>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The following laws were used in constructing and testing:</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P=IV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(Power (in Watts) = Voltage (in Volts) x Current (in Amps))</a:t>
                </a:r>
              </a:p>
              <a:p>
                <a:pPr marL="45720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P=W/T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(Power (in Watts) = Energy consumed (in joules) / Time (in seconds).</a:t>
                </a:r>
              </a:p>
              <a:p>
                <a:pPr marL="457200" marR="0" algn="just">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 Filtration efficiency (%)</a:t>
                </a:r>
                <a14:m>
                  <m:oMath xmlns:m="http://schemas.openxmlformats.org/officeDocument/2006/math">
                    <m:r>
                      <a:rPr lang="en-US" sz="1800" kern="100">
                        <a:effectLst/>
                        <a:latin typeface="Cambria Math" panose="02040503050406030204" pitchFamily="18" charset="0"/>
                        <a:ea typeface="Aptos" panose="020B0004020202020204" pitchFamily="34" charset="0"/>
                        <a:cs typeface="Cambria Math" panose="02040503050406030204" pitchFamily="18" charset="0"/>
                      </a:rPr>
                      <m:t>=</m:t>
                    </m:r>
                    <m:f>
                      <m:fPr>
                        <m:ctrlPr>
                          <a:rPr lang="en-US" sz="1800" i="1" kern="100">
                            <a:effectLst/>
                            <a:latin typeface="Cambria Math" panose="02040503050406030204" pitchFamily="18" charset="0"/>
                            <a:ea typeface="Aptos" panose="020B0004020202020204" pitchFamily="34" charset="0"/>
                            <a:cs typeface="Arial" panose="020B0604020202020204" pitchFamily="34" charset="0"/>
                          </a:rPr>
                        </m:ctrlPr>
                      </m:fPr>
                      <m:num>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Initial</m:t>
                        </m:r>
                        <m:r>
                          <a:rPr lang="en-US" sz="1800" kern="100">
                            <a:effectLst/>
                            <a:latin typeface="Cambria Math" panose="02040503050406030204" pitchFamily="18" charset="0"/>
                            <a:ea typeface="Aptos" panose="020B0004020202020204" pitchFamily="34" charset="0"/>
                            <a:cs typeface="Cambria Math" panose="02040503050406030204" pitchFamily="18" charset="0"/>
                          </a:rPr>
                          <m:t> </m:t>
                        </m:r>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value</m:t>
                        </m:r>
                        <m:r>
                          <a:rPr lang="en-US" sz="1800" i="1" kern="100">
                            <a:effectLst/>
                            <a:latin typeface="Cambria Math" panose="02040503050406030204" pitchFamily="18" charset="0"/>
                            <a:ea typeface="Aptos" panose="020B0004020202020204" pitchFamily="34" charset="0"/>
                            <a:cs typeface="Cambria Math" panose="02040503050406030204" pitchFamily="18" charset="0"/>
                          </a:rPr>
                          <m:t>−</m:t>
                        </m:r>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Final</m:t>
                        </m:r>
                        <m:r>
                          <a:rPr lang="en-US" sz="1800" kern="100">
                            <a:effectLst/>
                            <a:latin typeface="Cambria Math" panose="02040503050406030204" pitchFamily="18" charset="0"/>
                            <a:ea typeface="Aptos" panose="020B0004020202020204" pitchFamily="34" charset="0"/>
                            <a:cs typeface="Cambria Math" panose="02040503050406030204" pitchFamily="18" charset="0"/>
                          </a:rPr>
                          <m:t> </m:t>
                        </m:r>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value</m:t>
                        </m:r>
                      </m:num>
                      <m:den>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Initial</m:t>
                        </m:r>
                        <m:r>
                          <a:rPr lang="en-US" sz="1800" kern="100">
                            <a:effectLst/>
                            <a:latin typeface="Cambria Math" panose="02040503050406030204" pitchFamily="18" charset="0"/>
                            <a:ea typeface="Aptos" panose="020B0004020202020204" pitchFamily="34" charset="0"/>
                            <a:cs typeface="Cambria Math" panose="02040503050406030204" pitchFamily="18" charset="0"/>
                          </a:rPr>
                          <m:t> </m:t>
                        </m:r>
                        <m:r>
                          <m:rPr>
                            <m:sty m:val="p"/>
                          </m:rPr>
                          <a:rPr lang="en-US" sz="1800" kern="100">
                            <a:effectLst/>
                            <a:latin typeface="Cambria Math" panose="02040503050406030204" pitchFamily="18" charset="0"/>
                            <a:ea typeface="Aptos" panose="020B0004020202020204" pitchFamily="34" charset="0"/>
                            <a:cs typeface="Cambria Math" panose="02040503050406030204" pitchFamily="18" charset="0"/>
                          </a:rPr>
                          <m:t>value</m:t>
                        </m:r>
                      </m:den>
                    </m:f>
                    <m:r>
                      <a:rPr lang="en-US" sz="1800" i="1" kern="100">
                        <a:effectLst/>
                        <a:latin typeface="Cambria Math" panose="02040503050406030204" pitchFamily="18" charset="0"/>
                        <a:ea typeface="Aptos" panose="020B0004020202020204" pitchFamily="34" charset="0"/>
                        <a:cs typeface="Arial" panose="020B0604020202020204" pitchFamily="34" charset="0"/>
                      </a:rPr>
                      <m:t>∗</m:t>
                    </m:r>
                    <m:r>
                      <a:rPr lang="en-US" sz="1800" i="1" kern="100">
                        <a:effectLst/>
                        <a:latin typeface="Cambria Math" panose="02040503050406030204" pitchFamily="18" charset="0"/>
                        <a:ea typeface="Aptos" panose="020B0004020202020204" pitchFamily="34" charset="0"/>
                        <a:cs typeface="Arial" panose="020B0604020202020204" pitchFamily="34" charset="0"/>
                      </a:rPr>
                      <m:t>100</m:t>
                    </m:r>
                  </m:oMath>
                </a14:m>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gn="just">
                  <a:lnSpc>
                    <a:spcPct val="115000"/>
                  </a:lnSpc>
                  <a:spcAft>
                    <a:spcPts val="800"/>
                  </a:spcAft>
                  <a:buFont typeface="Symbol" panose="05050102010706020507" pitchFamily="18" charset="2"/>
                  <a:buChar char=""/>
                </a:pPr>
                <a:endPar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Font typeface="Symbol" panose="05050102010706020507" pitchFamily="18" charset="2"/>
                  <a:buChar char=""/>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endParaRPr lang="en-US" sz="2000" b="1" dirty="0">
                  <a:effectLst/>
                  <a:latin typeface="Times New Roman" panose="02020603050405020304" pitchFamily="18" charset="0"/>
                  <a:ea typeface="Georgia" panose="02040502050405020303" pitchFamily="18" charset="0"/>
                </a:endParaRPr>
              </a:p>
              <a:p>
                <a:pPr marL="228600" marR="0">
                  <a:buNone/>
                </a:pPr>
                <a:endParaRPr lang="en-US" sz="1800" dirty="0">
                  <a:effectLst/>
                  <a:latin typeface="Times New Roman" panose="02020603050405020304" pitchFamily="18" charset="0"/>
                  <a:ea typeface="Times New Roman" panose="02020603050405020304" pitchFamily="18" charset="0"/>
                </a:endParaRPr>
              </a:p>
              <a:p>
                <a:pPr marL="228600" marR="0" algn="just"/>
                <a:r>
                  <a:rPr lang="en-US" sz="1800" dirty="0">
                    <a:solidFill>
                      <a:srgbClr val="000000"/>
                    </a:solidFill>
                    <a:effectLst/>
                    <a:latin typeface="Segoe UI Historic"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lgn="just"/>
                <a:endParaRPr lang="en-US" sz="1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Symbol" panose="05050102010706020507" pitchFamily="18" charset="2"/>
                  <a:buChar char=""/>
                </a:pPr>
                <a:endPar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Symbol" panose="05050102010706020507" pitchFamily="18" charset="2"/>
                  <a:buChar char=""/>
                </a:pPr>
                <a:endParaRPr lang="en-US" sz="1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Symbol" panose="05050102010706020507" pitchFamily="18" charset="2"/>
                  <a:buChar char=""/>
                </a:pPr>
                <a:endParaRPr lang="en-US" sz="1800" b="1" dirty="0">
                  <a:solidFill>
                    <a:srgbClr val="FF0000"/>
                  </a:solidFill>
                  <a:effectLst/>
                  <a:latin typeface="Times New Roman" panose="02020603050405020304" pitchFamily="18" charset="0"/>
                  <a:ea typeface="Times New Roman" panose="02020603050405020304" pitchFamily="18" charset="0"/>
                </a:endParaRP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endParaRPr lang="en-US" sz="1800" kern="100" dirty="0">
                  <a:solidFill>
                    <a:srgbClr val="000000"/>
                  </a:solidFill>
                  <a:latin typeface="Times New Roman" panose="02020603050405020304" pitchFamily="18" charset="0"/>
                  <a:ea typeface="Aptos" panose="020B0004020202020204" pitchFamily="34" charset="0"/>
                  <a:cs typeface="Times New Roman" panose="02020603050405020304" pitchFamily="18" charset="0"/>
                </a:endParaRPr>
              </a:p>
              <a:p>
                <a:pPr marL="0" marR="0" algn="just"/>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Choice>
        <mc:Fallback xmlns="">
          <p:sp>
            <p:nvSpPr>
              <p:cNvPr id="141" name="TextBox 140"/>
              <p:cNvSpPr txBox="1">
                <a:spLocks noRot="1" noChangeAspect="1" noMove="1" noResize="1" noEditPoints="1" noAdjustHandles="1" noChangeArrowheads="1" noChangeShapeType="1" noTextEdit="1"/>
              </p:cNvSpPr>
              <p:nvPr/>
            </p:nvSpPr>
            <p:spPr>
              <a:xfrm>
                <a:off x="20312944" y="4191000"/>
                <a:ext cx="10199087" cy="23766506"/>
              </a:xfrm>
              <a:prstGeom prst="rect">
                <a:avLst/>
              </a:prstGeom>
              <a:blipFill rotWithShape="1">
                <a:blip r:embed="rId25"/>
                <a:stretch>
                  <a:fillRect l="-6" r="3" b="2"/>
                </a:stretch>
              </a:blipFill>
            </p:spPr>
            <p:txBody>
              <a:bodyPr/>
              <a:lstStyle/>
              <a:p>
                <a:r>
                  <a:rPr lang="en-US" altLang="en-US">
                    <a:noFill/>
                  </a:rPr>
                  <a:t> </a:t>
                </a:r>
              </a:p>
            </p:txBody>
          </p:sp>
        </mc:Fallback>
      </mc:AlternateContent>
      <p:graphicFrame>
        <p:nvGraphicFramePr>
          <p:cNvPr id="142" name="Chart 141"/>
          <p:cNvGraphicFramePr/>
          <p:nvPr/>
        </p:nvGraphicFramePr>
        <p:xfrm>
          <a:off x="25298400" y="7555167"/>
          <a:ext cx="5247788" cy="3417633"/>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143" name="Chart 142"/>
          <p:cNvGraphicFramePr/>
          <p:nvPr/>
        </p:nvGraphicFramePr>
        <p:xfrm>
          <a:off x="25297431" y="10972800"/>
          <a:ext cx="5247788" cy="3048000"/>
        </p:xfrm>
        <a:graphic>
          <a:graphicData uri="http://schemas.openxmlformats.org/drawingml/2006/chart">
            <c:chart xmlns:c="http://schemas.openxmlformats.org/drawingml/2006/chart" xmlns:r="http://schemas.openxmlformats.org/officeDocument/2006/relationships" r:id="rId27"/>
          </a:graphicData>
        </a:graphic>
      </p:graphicFrame>
      <p:sp>
        <p:nvSpPr>
          <p:cNvPr id="145" name="Freeform 29"/>
          <p:cNvSpPr/>
          <p:nvPr/>
        </p:nvSpPr>
        <p:spPr>
          <a:xfrm>
            <a:off x="10701277" y="25222199"/>
            <a:ext cx="9440995" cy="3733801"/>
          </a:xfrm>
          <a:custGeom>
            <a:avLst/>
            <a:gdLst/>
            <a:ahLst/>
            <a:cxnLst/>
            <a:rect l="l" t="t" r="r" b="b"/>
            <a:pathLst>
              <a:path w="13063093" h="17285902">
                <a:moveTo>
                  <a:pt x="0" y="648532"/>
                </a:moveTo>
                <a:cubicBezTo>
                  <a:pt x="0" y="290424"/>
                  <a:pt x="299466" y="0"/>
                  <a:pt x="668909" y="0"/>
                </a:cubicBezTo>
                <a:lnTo>
                  <a:pt x="12394184" y="0"/>
                </a:lnTo>
                <a:cubicBezTo>
                  <a:pt x="12763627" y="0"/>
                  <a:pt x="13063093" y="290424"/>
                  <a:pt x="13063093" y="648532"/>
                </a:cubicBezTo>
                <a:lnTo>
                  <a:pt x="13063093" y="16637371"/>
                </a:lnTo>
                <a:cubicBezTo>
                  <a:pt x="13063093" y="16995602"/>
                  <a:pt x="12763627" y="17285902"/>
                  <a:pt x="12394184" y="17285902"/>
                </a:cubicBezTo>
                <a:lnTo>
                  <a:pt x="668909" y="17285902"/>
                </a:lnTo>
                <a:cubicBezTo>
                  <a:pt x="299466" y="17285902"/>
                  <a:pt x="0" y="16995478"/>
                  <a:pt x="0" y="16637371"/>
                </a:cubicBezTo>
                <a:close/>
              </a:path>
            </a:pathLst>
          </a:custGeom>
          <a:solidFill>
            <a:srgbClr val="E8E8E8"/>
          </a:solidFill>
        </p:spPr>
        <p:txBody>
          <a:bodyPr/>
          <a:lstStyle/>
          <a:p>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kern="100" dirty="0">
              <a:latin typeface="Times New Roman" panose="02020603050405020304" pitchFamily="18" charset="0"/>
              <a:ea typeface="Aptos" panose="020B0004020202020204" pitchFamily="34" charset="0"/>
              <a:cs typeface="Times New Roman" panose="02020603050405020304" pitchFamily="18" charset="0"/>
            </a:endParaRPr>
          </a:p>
        </p:txBody>
      </p:sp>
      <p:sp>
        <p:nvSpPr>
          <p:cNvPr id="144" name="Rectangle: Rounded Corners 143"/>
          <p:cNvSpPr/>
          <p:nvPr/>
        </p:nvSpPr>
        <p:spPr>
          <a:xfrm>
            <a:off x="10685143" y="24384000"/>
            <a:ext cx="9457129" cy="964085"/>
          </a:xfrm>
          <a:prstGeom prst="roundRect">
            <a:avLst>
              <a:gd name="adj" fmla="val 14296"/>
            </a:avLst>
          </a:prstGeom>
          <a:solidFill>
            <a:srgbClr val="72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ANALYSIS</a:t>
            </a:r>
          </a:p>
        </p:txBody>
      </p:sp>
      <p:sp>
        <p:nvSpPr>
          <p:cNvPr id="146" name="TextBox 145"/>
          <p:cNvSpPr txBox="1"/>
          <p:nvPr/>
        </p:nvSpPr>
        <p:spPr>
          <a:xfrm>
            <a:off x="10668000" y="25298400"/>
            <a:ext cx="9525001" cy="4251805"/>
          </a:xfrm>
          <a:prstGeom prst="rect">
            <a:avLst/>
          </a:prstGeom>
          <a:noFill/>
        </p:spPr>
        <p:txBody>
          <a:bodyPr wrap="square" rtlCol="0">
            <a:spAutoFit/>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Egypt grapples with significant water pollution challenges, primarily due to industrial wastewater discharges. According to a study published on </a:t>
            </a:r>
            <a:r>
              <a:rPr lang="en-US"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Academia.edu)</a:t>
            </a:r>
            <a:r>
              <a:rPr lang="en-US"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approximately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80%</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of the country's industrial effluent is discharged untreated into the Nile River, canals, wells, municipal sewage systems, and ultimately the Mediterranean Sea. This volume of untreated industrial waste contributes to the degradation of water quality and poses serious environmental and public health risks. The industrial sector in Egypt comprises around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329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major industries, many of them are concentrated in urban areas such as Cairo. These industries discharge an estimated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2.5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million cubic meters per day of untreated effluent into water bodies. Notably,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50%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64%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of industrial activity is in Cairo, exacerbating the pollution levels in the Nile and surrounding waterways. In response to these challenges, Egypt established a national monitoring network in 2021 under the Egyptian Environmental Affairs Agency </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(EEAA)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The previous statistics underscore the urgent need for comprehensive water management strategies, stricter pollution controls, and enhanced public awareness to address Egypt's water pollution and scarcity issues.</a:t>
            </a:r>
            <a:endParaRPr lang="en-US" sz="5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800" dirty="0"/>
          </a:p>
          <a:p>
            <a:endParaRPr lang="en-US" dirty="0"/>
          </a:p>
        </p:txBody>
      </p:sp>
      <p:graphicFrame>
        <p:nvGraphicFramePr>
          <p:cNvPr id="147" name="Table 146"/>
          <p:cNvGraphicFramePr>
            <a:graphicFrameLocks noGrp="1"/>
          </p:cNvGraphicFramePr>
          <p:nvPr/>
        </p:nvGraphicFramePr>
        <p:xfrm>
          <a:off x="20802600" y="14478000"/>
          <a:ext cx="9396854" cy="1087755"/>
        </p:xfrm>
        <a:graphic>
          <a:graphicData uri="http://schemas.openxmlformats.org/drawingml/2006/table">
            <a:tbl>
              <a:tblPr firstRow="1" bandRow="1">
                <a:tableStyleId>{5C22544A-7EE6-4342-B048-85BDC9FD1C3A}</a:tableStyleId>
              </a:tblPr>
              <a:tblGrid>
                <a:gridCol w="1388928">
                  <a:extLst>
                    <a:ext uri="{9D8B030D-6E8A-4147-A177-3AD203B41FA5}">
                      <a16:colId xmlns:a16="http://schemas.microsoft.com/office/drawing/2014/main" val="20000"/>
                    </a:ext>
                  </a:extLst>
                </a:gridCol>
                <a:gridCol w="1037790">
                  <a:extLst>
                    <a:ext uri="{9D8B030D-6E8A-4147-A177-3AD203B41FA5}">
                      <a16:colId xmlns:a16="http://schemas.microsoft.com/office/drawing/2014/main" val="20001"/>
                    </a:ext>
                  </a:extLst>
                </a:gridCol>
                <a:gridCol w="1713752">
                  <a:extLst>
                    <a:ext uri="{9D8B030D-6E8A-4147-A177-3AD203B41FA5}">
                      <a16:colId xmlns:a16="http://schemas.microsoft.com/office/drawing/2014/main" val="20002"/>
                    </a:ext>
                  </a:extLst>
                </a:gridCol>
                <a:gridCol w="1771316">
                  <a:extLst>
                    <a:ext uri="{9D8B030D-6E8A-4147-A177-3AD203B41FA5}">
                      <a16:colId xmlns:a16="http://schemas.microsoft.com/office/drawing/2014/main" val="20003"/>
                    </a:ext>
                  </a:extLst>
                </a:gridCol>
                <a:gridCol w="1771316">
                  <a:extLst>
                    <a:ext uri="{9D8B030D-6E8A-4147-A177-3AD203B41FA5}">
                      <a16:colId xmlns:a16="http://schemas.microsoft.com/office/drawing/2014/main" val="20004"/>
                    </a:ext>
                  </a:extLst>
                </a:gridCol>
                <a:gridCol w="1713752">
                  <a:extLst>
                    <a:ext uri="{9D8B030D-6E8A-4147-A177-3AD203B41FA5}">
                      <a16:colId xmlns:a16="http://schemas.microsoft.com/office/drawing/2014/main" val="20005"/>
                    </a:ext>
                  </a:extLst>
                </a:gridCol>
              </a:tblGrid>
              <a:tr h="447675">
                <a:tc>
                  <a:txBody>
                    <a:bodyPr/>
                    <a:lstStyle/>
                    <a:p>
                      <a:pPr marL="0" marR="0" algn="ctr">
                        <a:lnSpc>
                          <a:spcPct val="115000"/>
                        </a:lnSpc>
                        <a:spcAft>
                          <a:spcPts val="800"/>
                        </a:spcAft>
                        <a:buNone/>
                      </a:pPr>
                      <a:r>
                        <a:rPr lang="en-US" sz="1800" kern="1200" dirty="0">
                          <a:effectLst/>
                        </a:rPr>
                        <a:t>Cycle no.</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dirty="0">
                          <a:effectLst/>
                        </a:rPr>
                        <a:t>2</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3</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640080">
                <a:tc>
                  <a:txBody>
                    <a:bodyPr/>
                    <a:lstStyle/>
                    <a:p>
                      <a:pPr marL="0" marR="0" algn="ctr">
                        <a:lnSpc>
                          <a:spcPct val="115000"/>
                        </a:lnSpc>
                        <a:spcAft>
                          <a:spcPts val="800"/>
                        </a:spcAft>
                        <a:buNone/>
                      </a:pPr>
                      <a:r>
                        <a:rPr lang="en-US" sz="1800" kern="1200">
                          <a:effectLst/>
                        </a:rPr>
                        <a:t>Duration</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 8 min</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7 min &amp; 54 sec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7 min &amp; 48 sec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7 min &amp; 42 sec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dirty="0">
                          <a:effectLst/>
                        </a:rPr>
                        <a:t>7 min &amp; 36 sec</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148" name="Table 147"/>
          <p:cNvGraphicFramePr>
            <a:graphicFrameLocks noGrp="1"/>
          </p:cNvGraphicFramePr>
          <p:nvPr/>
        </p:nvGraphicFramePr>
        <p:xfrm>
          <a:off x="20802600" y="15468600"/>
          <a:ext cx="9396854" cy="1045972"/>
        </p:xfrm>
        <a:graphic>
          <a:graphicData uri="http://schemas.openxmlformats.org/drawingml/2006/table">
            <a:tbl>
              <a:tblPr firstRow="1" bandRow="1">
                <a:tableStyleId>{5C22544A-7EE6-4342-B048-85BDC9FD1C3A}</a:tableStyleId>
              </a:tblPr>
              <a:tblGrid>
                <a:gridCol w="2156669">
                  <a:extLst>
                    <a:ext uri="{9D8B030D-6E8A-4147-A177-3AD203B41FA5}">
                      <a16:colId xmlns:a16="http://schemas.microsoft.com/office/drawing/2014/main" val="20000"/>
                    </a:ext>
                  </a:extLst>
                </a:gridCol>
                <a:gridCol w="1104699">
                  <a:extLst>
                    <a:ext uri="{9D8B030D-6E8A-4147-A177-3AD203B41FA5}">
                      <a16:colId xmlns:a16="http://schemas.microsoft.com/office/drawing/2014/main" val="20001"/>
                    </a:ext>
                  </a:extLst>
                </a:gridCol>
                <a:gridCol w="1104699">
                  <a:extLst>
                    <a:ext uri="{9D8B030D-6E8A-4147-A177-3AD203B41FA5}">
                      <a16:colId xmlns:a16="http://schemas.microsoft.com/office/drawing/2014/main" val="20002"/>
                    </a:ext>
                  </a:extLst>
                </a:gridCol>
                <a:gridCol w="1690759">
                  <a:extLst>
                    <a:ext uri="{9D8B030D-6E8A-4147-A177-3AD203B41FA5}">
                      <a16:colId xmlns:a16="http://schemas.microsoft.com/office/drawing/2014/main" val="20003"/>
                    </a:ext>
                  </a:extLst>
                </a:gridCol>
                <a:gridCol w="1690759">
                  <a:extLst>
                    <a:ext uri="{9D8B030D-6E8A-4147-A177-3AD203B41FA5}">
                      <a16:colId xmlns:a16="http://schemas.microsoft.com/office/drawing/2014/main" val="20004"/>
                    </a:ext>
                  </a:extLst>
                </a:gridCol>
                <a:gridCol w="1649269">
                  <a:extLst>
                    <a:ext uri="{9D8B030D-6E8A-4147-A177-3AD203B41FA5}">
                      <a16:colId xmlns:a16="http://schemas.microsoft.com/office/drawing/2014/main" val="20005"/>
                    </a:ext>
                  </a:extLst>
                </a:gridCol>
              </a:tblGrid>
              <a:tr h="261620">
                <a:tc>
                  <a:txBody>
                    <a:bodyPr/>
                    <a:lstStyle/>
                    <a:p>
                      <a:pPr marL="0" marR="0" algn="ctr">
                        <a:lnSpc>
                          <a:spcPct val="115000"/>
                        </a:lnSpc>
                        <a:spcAft>
                          <a:spcPts val="800"/>
                        </a:spcAft>
                        <a:buNone/>
                      </a:pPr>
                      <a:r>
                        <a:rPr lang="en-US" sz="1800" kern="1200" dirty="0">
                          <a:effectLst/>
                        </a:rPr>
                        <a:t>Cycle no.</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dirty="0">
                          <a:effectLst/>
                        </a:rPr>
                        <a:t>1</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3</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655320">
                <a:tc>
                  <a:txBody>
                    <a:bodyPr/>
                    <a:lstStyle/>
                    <a:p>
                      <a:pPr marL="0" marR="0" algn="ctr">
                        <a:lnSpc>
                          <a:spcPct val="115000"/>
                        </a:lnSpc>
                        <a:spcAft>
                          <a:spcPts val="800"/>
                        </a:spcAft>
                        <a:buNone/>
                      </a:pPr>
                      <a:r>
                        <a:rPr lang="en-US" sz="1800" kern="1200">
                          <a:effectLst/>
                        </a:rPr>
                        <a:t>Energy Consumed</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1840.7 J</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1805.8 J</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1770.4 J</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a:effectLst/>
                        </a:rPr>
                        <a:t>1735.3 J</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a:tc>
                <a:tc>
                  <a:txBody>
                    <a:bodyPr/>
                    <a:lstStyle/>
                    <a:p>
                      <a:pPr marL="0" marR="0" algn="ctr">
                        <a:lnSpc>
                          <a:spcPct val="115000"/>
                        </a:lnSpc>
                        <a:spcAft>
                          <a:spcPts val="800"/>
                        </a:spcAft>
                        <a:buNone/>
                      </a:pPr>
                      <a:r>
                        <a:rPr lang="en-US" sz="1800" kern="1200" dirty="0">
                          <a:effectLst/>
                        </a:rPr>
                        <a:t>1700.1 J</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150" name="Table 149"/>
          <p:cNvGraphicFramePr>
            <a:graphicFrameLocks noGrp="1"/>
          </p:cNvGraphicFramePr>
          <p:nvPr/>
        </p:nvGraphicFramePr>
        <p:xfrm>
          <a:off x="20243051" y="23403102"/>
          <a:ext cx="10297699" cy="5810862"/>
        </p:xfrm>
        <a:graphic>
          <a:graphicData uri="http://schemas.openxmlformats.org/drawingml/2006/table">
            <a:tbl>
              <a:tblPr firstRow="1" firstCol="1" bandRow="1">
                <a:tableStyleId>{5C22544A-7EE6-4342-B048-85BDC9FD1C3A}</a:tableStyleId>
              </a:tblPr>
              <a:tblGrid>
                <a:gridCol w="1624643">
                  <a:extLst>
                    <a:ext uri="{9D8B030D-6E8A-4147-A177-3AD203B41FA5}">
                      <a16:colId xmlns:a16="http://schemas.microsoft.com/office/drawing/2014/main" val="20000"/>
                    </a:ext>
                  </a:extLst>
                </a:gridCol>
                <a:gridCol w="8673056">
                  <a:extLst>
                    <a:ext uri="{9D8B030D-6E8A-4147-A177-3AD203B41FA5}">
                      <a16:colId xmlns:a16="http://schemas.microsoft.com/office/drawing/2014/main" val="20001"/>
                    </a:ext>
                  </a:extLst>
                </a:gridCol>
              </a:tblGrid>
              <a:tr h="337416">
                <a:tc>
                  <a:txBody>
                    <a:bodyPr/>
                    <a:lstStyle/>
                    <a:p>
                      <a:pPr marL="0" marR="0">
                        <a:lnSpc>
                          <a:spcPct val="115000"/>
                        </a:lnSpc>
                        <a:spcAft>
                          <a:spcPts val="800"/>
                        </a:spcAft>
                        <a:buNone/>
                      </a:pPr>
                      <a:r>
                        <a:rPr lang="en-US" sz="1600" kern="100" dirty="0">
                          <a:effectLst/>
                        </a:rPr>
                        <a:t>Learning transfer</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gn="ctr">
                        <a:lnSpc>
                          <a:spcPct val="115000"/>
                        </a:lnSpc>
                        <a:spcAft>
                          <a:spcPts val="800"/>
                        </a:spcAft>
                        <a:buNone/>
                      </a:pPr>
                      <a:r>
                        <a:rPr lang="en-US" sz="1600" kern="100" dirty="0">
                          <a:effectLst/>
                        </a:rPr>
                        <a:t>   The application</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extLst>
                  <a:ext uri="{0D108BD9-81ED-4DB2-BD59-A6C34878D82A}">
                    <a16:rowId xmlns:a16="http://schemas.microsoft.com/office/drawing/2014/main" val="10000"/>
                  </a:ext>
                </a:extLst>
              </a:tr>
              <a:tr h="517901">
                <a:tc>
                  <a:txBody>
                    <a:bodyPr/>
                    <a:lstStyle/>
                    <a:p>
                      <a:pPr marL="0" marR="0">
                        <a:lnSpc>
                          <a:spcPct val="115000"/>
                        </a:lnSpc>
                        <a:spcAft>
                          <a:spcPts val="800"/>
                        </a:spcAft>
                        <a:buNone/>
                      </a:pPr>
                      <a:r>
                        <a:rPr lang="en-US" sz="1400" kern="100" dirty="0">
                          <a:effectLst/>
                        </a:rPr>
                        <a:t>CH.2.08 and 2.09</a:t>
                      </a:r>
                    </a:p>
                    <a:p>
                      <a:pPr marL="0" marR="0">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Faraday’s Law of Electrolysis supports the electrocoagulation process by quantifying the relation between electric current and metal removal is studied to help in constructing the second filter stage</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1"/>
                  </a:ext>
                </a:extLst>
              </a:tr>
              <a:tr h="1057427">
                <a:tc>
                  <a:txBody>
                    <a:bodyPr/>
                    <a:lstStyle/>
                    <a:p>
                      <a:pPr marL="0" marR="0">
                        <a:lnSpc>
                          <a:spcPct val="115000"/>
                        </a:lnSpc>
                        <a:spcAft>
                          <a:spcPts val="800"/>
                        </a:spcAft>
                        <a:buNone/>
                      </a:pPr>
                      <a:r>
                        <a:rPr lang="en-US" sz="1400" kern="100" dirty="0">
                          <a:effectLst/>
                        </a:rPr>
                        <a:t>PH.2.15</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The focus is on how diodes function in AC/DC circuits, especially in one-way current flow and rectification are learnt. The prototype applies this concept when using relays and protection diodes to safely switch high-power devices such as pumps without damaging the Arduino. These diodes ensure that current flows only in the desired direction.</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2"/>
                  </a:ext>
                </a:extLst>
              </a:tr>
              <a:tr h="1327190">
                <a:tc>
                  <a:txBody>
                    <a:bodyPr/>
                    <a:lstStyle/>
                    <a:p>
                      <a:pPr marL="0" marR="0">
                        <a:lnSpc>
                          <a:spcPct val="115000"/>
                        </a:lnSpc>
                        <a:spcAft>
                          <a:spcPts val="800"/>
                        </a:spcAft>
                        <a:buNone/>
                      </a:pPr>
                      <a:r>
                        <a:rPr lang="en-US" sz="1400" kern="100" dirty="0">
                          <a:effectLst/>
                        </a:rPr>
                        <a:t>ME.2.05</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This learning outcome is centered on understanding how power relates to energy transfer, specifically through equations like </a:t>
                      </a:r>
                      <a:r>
                        <a:rPr lang="en-US" sz="1600" b="1" kern="100" dirty="0">
                          <a:effectLst/>
                          <a:latin typeface="Times New Roman" panose="02020603050405020304" pitchFamily="18" charset="0"/>
                          <a:cs typeface="Times New Roman" panose="02020603050405020304" pitchFamily="18" charset="0"/>
                        </a:rPr>
                        <a:t>P = W/t </a:t>
                      </a:r>
                      <a:r>
                        <a:rPr lang="en-US" sz="1600" kern="100" dirty="0">
                          <a:effectLst/>
                          <a:latin typeface="Times New Roman" panose="02020603050405020304" pitchFamily="18" charset="0"/>
                          <a:cs typeface="Times New Roman" panose="02020603050405020304" pitchFamily="18" charset="0"/>
                        </a:rPr>
                        <a:t>and </a:t>
                      </a:r>
                      <a:r>
                        <a:rPr lang="en-US" sz="1600" b="1" kern="100" dirty="0">
                          <a:effectLst/>
                          <a:latin typeface="Times New Roman" panose="02020603050405020304" pitchFamily="18" charset="0"/>
                          <a:cs typeface="Times New Roman" panose="02020603050405020304" pitchFamily="18" charset="0"/>
                        </a:rPr>
                        <a:t>P = FV</a:t>
                      </a:r>
                      <a:r>
                        <a:rPr lang="en-US" sz="1600" kern="100" dirty="0">
                          <a:effectLst/>
                          <a:latin typeface="Times New Roman" panose="02020603050405020304" pitchFamily="18" charset="0"/>
                          <a:cs typeface="Times New Roman" panose="02020603050405020304" pitchFamily="18" charset="0"/>
                        </a:rPr>
                        <a:t>. It emphasizes using these relationships to analyze systems and quantify energy flow. In the prototype, this understanding was applied by using power values and the operation time to calculate the total energy consumed by the pumps and valves, following the principal </a:t>
                      </a:r>
                      <a:r>
                        <a:rPr lang="en-US" sz="1600" b="1" kern="100" dirty="0">
                          <a:effectLst/>
                          <a:latin typeface="Times New Roman" panose="02020603050405020304" pitchFamily="18" charset="0"/>
                          <a:cs typeface="Times New Roman" panose="02020603050405020304" pitchFamily="18" charset="0"/>
                        </a:rPr>
                        <a:t>E = P × t.</a:t>
                      </a:r>
                      <a:endParaRPr lang="en-US" sz="16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3"/>
                  </a:ext>
                </a:extLst>
              </a:tr>
              <a:tr h="517901">
                <a:tc>
                  <a:txBody>
                    <a:bodyPr/>
                    <a:lstStyle/>
                    <a:p>
                      <a:pPr marL="0" marR="0">
                        <a:lnSpc>
                          <a:spcPct val="115000"/>
                        </a:lnSpc>
                        <a:spcAft>
                          <a:spcPts val="800"/>
                        </a:spcAft>
                        <a:buNone/>
                      </a:pPr>
                      <a:r>
                        <a:rPr lang="en-US" sz="1400" kern="100" dirty="0">
                          <a:effectLst/>
                        </a:rPr>
                        <a:t>ES.2.10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The water cycle gives an image about a closed-loop water treatment system, because it shows how water is naturally used, purified and reused.</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4"/>
                  </a:ext>
                </a:extLst>
              </a:tr>
              <a:tr h="1147317">
                <a:tc>
                  <a:txBody>
                    <a:bodyPr/>
                    <a:lstStyle/>
                    <a:p>
                      <a:pPr marL="0" marR="0">
                        <a:lnSpc>
                          <a:spcPct val="115000"/>
                        </a:lnSpc>
                        <a:spcAft>
                          <a:spcPts val="800"/>
                        </a:spcAft>
                        <a:buNone/>
                      </a:pPr>
                      <a:r>
                        <a:rPr lang="en-US" sz="1400" kern="100" dirty="0">
                          <a:effectLst/>
                        </a:rPr>
                        <a:t>PH.2.16</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This learning outcome is about understanding how bipolar transistors are used as digital switches in electronic circuits. In the prototype, this concept was used by using an Arduino and relay modules where electrical signals were used to control pumps and valves. Like how transistors switch a circuit on or off, relays were used to do the same task automatically and the switching logic was programmed based on sensor inputs.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5"/>
                  </a:ext>
                </a:extLst>
              </a:tr>
              <a:tr h="487037">
                <a:tc>
                  <a:txBody>
                    <a:bodyPr/>
                    <a:lstStyle/>
                    <a:p>
                      <a:pPr marL="0" marR="0">
                        <a:lnSpc>
                          <a:spcPct val="115000"/>
                        </a:lnSpc>
                        <a:spcAft>
                          <a:spcPts val="800"/>
                        </a:spcAft>
                        <a:buNone/>
                      </a:pPr>
                      <a:r>
                        <a:rPr lang="en-US" sz="1400" kern="100" dirty="0">
                          <a:effectLst/>
                        </a:rPr>
                        <a:t>CS.2.05</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50397" marR="50397" marT="0" marB="0"/>
                </a:tc>
                <a:tc>
                  <a:txBody>
                    <a:bodyPr/>
                    <a:lstStyle/>
                    <a:p>
                      <a:pPr marL="0" marR="0">
                        <a:lnSpc>
                          <a:spcPct val="115000"/>
                        </a:lnSpc>
                        <a:spcAft>
                          <a:spcPts val="800"/>
                        </a:spcAft>
                        <a:buNone/>
                      </a:pPr>
                      <a:r>
                        <a:rPr lang="en-US" sz="1600" kern="100" dirty="0">
                          <a:effectLst/>
                          <a:latin typeface="Times New Roman" panose="02020603050405020304" pitchFamily="18" charset="0"/>
                          <a:cs typeface="Times New Roman" panose="02020603050405020304" pitchFamily="18" charset="0"/>
                        </a:rPr>
                        <a:t>Making mobile applications through using JavaScript is studied in this learning transfer which will be used in making mobile application that receives the readings of the sensors.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397" marR="50397" marT="0" marB="0"/>
                </a:tc>
                <a:extLst>
                  <a:ext uri="{0D108BD9-81ED-4DB2-BD59-A6C34878D82A}">
                    <a16:rowId xmlns:a16="http://schemas.microsoft.com/office/drawing/2014/main" val="10006"/>
                  </a:ext>
                </a:extLst>
              </a:tr>
            </a:tbl>
          </a:graphicData>
        </a:graphic>
      </p:graphicFrame>
      <p:sp>
        <p:nvSpPr>
          <p:cNvPr id="13" name="Text Box 12"/>
          <p:cNvSpPr txBox="1"/>
          <p:nvPr/>
        </p:nvSpPr>
        <p:spPr>
          <a:xfrm rot="10800000" flipV="1">
            <a:off x="30937200" y="23934420"/>
            <a:ext cx="8826500" cy="1052830"/>
          </a:xfrm>
          <a:prstGeom prst="rect">
            <a:avLst/>
          </a:prstGeom>
          <a:noFill/>
        </p:spPr>
        <p:txBody>
          <a:bodyPr wrap="square" rtlCol="0">
            <a:noAutofit/>
          </a:bodyPr>
          <a:lstStyle/>
          <a:p>
            <a:r>
              <a:rPr lang="en-US" dirty="0">
                <a:effectLst/>
                <a:latin typeface="Times New Roman" panose="02020603050405020304" pitchFamily="18" charset="0"/>
                <a:cs typeface="Times New Roman" panose="02020603050405020304" pitchFamily="18" charset="0"/>
                <a:sym typeface="+mn-ea"/>
              </a:rPr>
              <a:t>First, we thank god for his guidance throughout this project.</a:t>
            </a:r>
            <a:r>
              <a:rPr lang="ar-EG" altLang="en-US"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We are sincerely grateful to</a:t>
            </a:r>
          </a:p>
          <a:p>
            <a:r>
              <a:rPr lang="en-US" b="1" dirty="0">
                <a:effectLst/>
                <a:latin typeface="Times New Roman" panose="02020603050405020304" pitchFamily="18" charset="0"/>
                <a:cs typeface="Times New Roman" panose="02020603050405020304" pitchFamily="18" charset="0"/>
                <a:sym typeface="+mn-ea"/>
              </a:rPr>
              <a:t>Dr. Ahmed Al-</a:t>
            </a:r>
            <a:r>
              <a:rPr lang="en-US" b="1" dirty="0" err="1">
                <a:effectLst/>
                <a:latin typeface="Times New Roman" panose="02020603050405020304" pitchFamily="18" charset="0"/>
                <a:cs typeface="Times New Roman" panose="02020603050405020304" pitchFamily="18" charset="0"/>
                <a:sym typeface="+mn-ea"/>
              </a:rPr>
              <a:t>Awny</a:t>
            </a:r>
            <a:r>
              <a:rPr lang="en-US" dirty="0">
                <a:effectLst/>
                <a:latin typeface="Times New Roman" panose="02020603050405020304" pitchFamily="18" charset="0"/>
                <a:cs typeface="Times New Roman" panose="02020603050405020304" pitchFamily="18" charset="0"/>
                <a:sym typeface="+mn-ea"/>
              </a:rPr>
              <a:t> (School Principal) </a:t>
            </a:r>
          </a:p>
          <a:p>
            <a:r>
              <a:rPr lang="en-US" b="1" dirty="0">
                <a:effectLst/>
                <a:latin typeface="Times New Roman" panose="02020603050405020304" pitchFamily="18" charset="0"/>
                <a:cs typeface="Times New Roman" panose="02020603050405020304" pitchFamily="18" charset="0"/>
                <a:sym typeface="+mn-ea"/>
              </a:rPr>
              <a:t>Dr. Sally Hussien </a:t>
            </a:r>
            <a:r>
              <a:rPr lang="en-US" dirty="0">
                <a:effectLst/>
                <a:latin typeface="Times New Roman" panose="02020603050405020304" pitchFamily="18" charset="0"/>
                <a:cs typeface="Times New Roman" panose="02020603050405020304" pitchFamily="18" charset="0"/>
                <a:sym typeface="+mn-ea"/>
              </a:rPr>
              <a:t>(School Deputy) for their encouragement</a:t>
            </a:r>
          </a:p>
          <a:p>
            <a:r>
              <a:rPr lang="en-US" b="1" dirty="0">
                <a:effectLst/>
                <a:latin typeface="Times New Roman" panose="02020603050405020304" pitchFamily="18" charset="0"/>
                <a:cs typeface="Times New Roman" panose="02020603050405020304" pitchFamily="18" charset="0"/>
                <a:sym typeface="+mn-ea"/>
              </a:rPr>
              <a:t>Mr. Mohamed Abdelrahman</a:t>
            </a:r>
            <a:r>
              <a:rPr lang="en-US" dirty="0">
                <a:effectLst/>
                <a:latin typeface="Times New Roman" panose="02020603050405020304" pitchFamily="18" charset="0"/>
                <a:cs typeface="Times New Roman" panose="02020603050405020304" pitchFamily="18" charset="0"/>
                <a:sym typeface="+mn-ea"/>
              </a:rPr>
              <a:t>, </a:t>
            </a:r>
            <a:r>
              <a:rPr lang="en-US" b="1" dirty="0">
                <a:effectLst/>
                <a:latin typeface="Times New Roman" panose="02020603050405020304" pitchFamily="18" charset="0"/>
                <a:cs typeface="Times New Roman" panose="02020603050405020304" pitchFamily="18" charset="0"/>
                <a:sym typeface="+mn-ea"/>
              </a:rPr>
              <a:t>Dr. Dalia </a:t>
            </a:r>
            <a:r>
              <a:rPr lang="en-US" b="1" dirty="0" err="1">
                <a:effectLst/>
                <a:latin typeface="Times New Roman" panose="02020603050405020304" pitchFamily="18" charset="0"/>
                <a:cs typeface="Times New Roman" panose="02020603050405020304" pitchFamily="18" charset="0"/>
                <a:sym typeface="+mn-ea"/>
              </a:rPr>
              <a:t>Abosedera</a:t>
            </a:r>
            <a:endParaRPr lang="en-US" dirty="0">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sym typeface="+mn-ea"/>
              </a:rPr>
              <a:t>Mr. Mahmoud Obada </a:t>
            </a:r>
            <a:r>
              <a:rPr lang="en-US" dirty="0">
                <a:effectLst/>
                <a:latin typeface="Times New Roman" panose="02020603050405020304" pitchFamily="18" charset="0"/>
                <a:cs typeface="Times New Roman" panose="02020603050405020304" pitchFamily="18" charset="0"/>
                <a:sym typeface="+mn-ea"/>
              </a:rPr>
              <a:t>for their  guidance. </a:t>
            </a:r>
            <a:endParaRPr lang="en-US" dirty="0">
              <a:latin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cs typeface="Times New Roman" panose="02020603050405020304" pitchFamily="18" charset="0"/>
                <a:sym typeface="+mn-ea"/>
              </a:rPr>
              <a:t>Mr. Essam </a:t>
            </a:r>
            <a:r>
              <a:rPr lang="en-US" dirty="0">
                <a:effectLst/>
                <a:latin typeface="Times New Roman" panose="02020603050405020304" pitchFamily="18" charset="0"/>
                <a:cs typeface="Times New Roman" panose="02020603050405020304" pitchFamily="18" charset="0"/>
                <a:sym typeface="+mn-ea"/>
              </a:rPr>
              <a:t>(Lab Assistant) for his support.</a:t>
            </a:r>
          </a:p>
          <a:p>
            <a:r>
              <a:rPr lang="en-US" b="1" dirty="0">
                <a:effectLst/>
                <a:latin typeface="Times New Roman" panose="02020603050405020304" pitchFamily="18" charset="0"/>
                <a:cs typeface="Times New Roman" panose="02020603050405020304" pitchFamily="18" charset="0"/>
                <a:sym typeface="+mn-ea"/>
              </a:rPr>
              <a:t>Dr. Heba Momtaz </a:t>
            </a:r>
            <a:r>
              <a:rPr lang="en-US" dirty="0">
                <a:effectLst/>
                <a:latin typeface="Times New Roman" panose="02020603050405020304" pitchFamily="18" charset="0"/>
                <a:cs typeface="Times New Roman" panose="02020603050405020304" pitchFamily="18" charset="0"/>
                <a:sym typeface="+mn-ea"/>
              </a:rPr>
              <a:t>from MUST University for her helpful advice.</a:t>
            </a:r>
          </a:p>
          <a:p>
            <a:r>
              <a:rPr lang="en-US" b="1" dirty="0">
                <a:latin typeface="Times New Roman" panose="02020603050405020304" pitchFamily="18" charset="0"/>
                <a:cs typeface="Times New Roman" panose="02020603050405020304" pitchFamily="18" charset="0"/>
                <a:sym typeface="+mn-ea"/>
              </a:rPr>
              <a:t>Dr. Zenab </a:t>
            </a:r>
            <a:r>
              <a:rPr lang="en-US" dirty="0">
                <a:latin typeface="Times New Roman" panose="02020603050405020304" pitchFamily="18" charset="0"/>
                <a:cs typeface="Times New Roman" panose="02020603050405020304" pitchFamily="18" charset="0"/>
                <a:sym typeface="+mn-ea"/>
              </a:rPr>
              <a:t>chemistry teacher</a:t>
            </a:r>
            <a:endParaRPr lang="en-US"/>
          </a:p>
        </p:txBody>
      </p:sp>
      <p:sp>
        <p:nvSpPr>
          <p:cNvPr id="14" name="Text Box 13"/>
          <p:cNvSpPr txBox="1"/>
          <p:nvPr/>
        </p:nvSpPr>
        <p:spPr>
          <a:xfrm>
            <a:off x="10732135" y="17145000"/>
            <a:ext cx="9327515" cy="8860155"/>
          </a:xfrm>
          <a:prstGeom prst="rect">
            <a:avLst/>
          </a:prstGeom>
          <a:noFill/>
        </p:spPr>
        <p:txBody>
          <a:bodyPr wrap="square" rtlCol="0">
            <a:noAutofit/>
          </a:bodyPr>
          <a:lstStyle/>
          <a:p>
            <a:r>
              <a:rPr lang="en-US" sz="1800" b="1" dirty="0">
                <a:solidFill>
                  <a:srgbClr val="FF0000"/>
                </a:solidFill>
                <a:latin typeface="Times New Roman" panose="02020603050405020304" pitchFamily="18" charset="0"/>
                <a:cs typeface="Times New Roman" panose="02020603050405020304" pitchFamily="18" charset="0"/>
                <a:sym typeface="+mn-ea"/>
              </a:rPr>
              <a:t>Negative results</a:t>
            </a:r>
            <a:r>
              <a:rPr lang="en-US" sz="1800" dirty="0">
                <a:latin typeface="Times New Roman" panose="02020603050405020304" pitchFamily="18" charset="0"/>
                <a:cs typeface="Times New Roman" panose="02020603050405020304" pitchFamily="18" charset="0"/>
                <a:sym typeface="+mn-ea"/>
              </a:rPr>
              <a:t>	</a:t>
            </a:r>
          </a:p>
          <a:p>
            <a:r>
              <a:rPr lang="en-US" sz="1800" dirty="0">
                <a:latin typeface="Times New Roman" panose="02020603050405020304" pitchFamily="18" charset="0"/>
                <a:cs typeface="Times New Roman" panose="02020603050405020304" pitchFamily="18" charset="0"/>
                <a:sym typeface="+mn-ea"/>
              </a:rPr>
              <a:t>1.	Firstly, the mechanism of the cycling system wasn’t stable and was leaking a lot of water, and this had negative effects on the efficiency of the water cycle inside the system Solution: The problem was solved by using wax	</a:t>
            </a:r>
          </a:p>
          <a:p>
            <a:pPr marL="342900" indent="-342900">
              <a:buAutoNum type="arabicPeriod" startAt="2"/>
            </a:pPr>
            <a:r>
              <a:rPr lang="en-US" sz="1800" dirty="0">
                <a:latin typeface="Times New Roman" panose="02020603050405020304" pitchFamily="18" charset="0"/>
                <a:cs typeface="Times New Roman" panose="02020603050405020304" pitchFamily="18" charset="0"/>
                <a:sym typeface="+mn-ea"/>
              </a:rPr>
              <a:t>Secondly, a cotton layer was added as one of the filtering layers. The water that passed through this stage was affected negatively and acted as an impediment Solution: This layer was removed and replaced with medical gauze	</a:t>
            </a:r>
          </a:p>
          <a:p>
            <a:pPr marL="342900" indent="-342900">
              <a:buAutoNum type="arabicPeriod" startAt="3"/>
            </a:pPr>
            <a:r>
              <a:rPr lang="en-US" sz="1800" dirty="0">
                <a:latin typeface="Times New Roman" panose="02020603050405020304" pitchFamily="18" charset="0"/>
                <a:cs typeface="Times New Roman" panose="02020603050405020304" pitchFamily="18" charset="0"/>
                <a:sym typeface="+mn-ea"/>
              </a:rPr>
              <a:t>Thirdly, the sensor’s reading was unstable and gave different readings in the clear water and in the polluted one to Solution: A standard solution was used in calibrating the sensors’ salinity, turbidity, and etc.</a:t>
            </a:r>
          </a:p>
          <a:p>
            <a:r>
              <a:rPr lang="en-US" sz="1800" b="1" dirty="0">
                <a:solidFill>
                  <a:srgbClr val="00B050"/>
                </a:solidFill>
                <a:latin typeface="Times New Roman" panose="02020603050405020304" pitchFamily="18" charset="0"/>
                <a:cs typeface="Times New Roman" panose="02020603050405020304" pitchFamily="18" charset="0"/>
                <a:sym typeface="+mn-ea"/>
              </a:rPr>
              <a:t>Positive results</a:t>
            </a:r>
          </a:p>
          <a:p>
            <a:r>
              <a:rPr lang="en-US" sz="1800" dirty="0">
                <a:latin typeface="Times New Roman" panose="02020603050405020304" pitchFamily="18" charset="0"/>
                <a:cs typeface="Times New Roman" panose="02020603050405020304" pitchFamily="18" charset="0"/>
                <a:sym typeface="+mn-ea"/>
              </a:rPr>
              <a:t>Before starting the cycles, the TDS sensor and turbidity sensor were used in measuring the turbidity and the salinity.</a:t>
            </a:r>
          </a:p>
          <a:p>
            <a:r>
              <a:rPr lang="en-US" sz="1800" dirty="0">
                <a:latin typeface="Times New Roman" panose="02020603050405020304" pitchFamily="18" charset="0"/>
                <a:cs typeface="Times New Roman" panose="02020603050405020304" pitchFamily="18" charset="0"/>
                <a:sym typeface="+mn-ea"/>
              </a:rPr>
              <a:t>The readings of the sensors were noticed to be</a:t>
            </a:r>
          </a:p>
          <a:p>
            <a:r>
              <a:rPr lang="en-US" sz="1800" dirty="0">
                <a:latin typeface="Times New Roman" panose="02020603050405020304" pitchFamily="18" charset="0"/>
                <a:cs typeface="Times New Roman" panose="02020603050405020304" pitchFamily="18" charset="0"/>
                <a:sym typeface="+mn-ea"/>
              </a:rPr>
              <a:t>            1956 PPM TDS 23.65 NTU turbidity (with its decimals)</a:t>
            </a:r>
          </a:p>
          <a:p>
            <a:endParaRPr lang="en-US" sz="1800" dirty="0"/>
          </a:p>
        </p:txBody>
      </p:sp>
      <p:pic>
        <p:nvPicPr>
          <p:cNvPr id="15" name="Picture 14"/>
          <p:cNvPicPr>
            <a:picLocks noChangeAspect="1"/>
          </p:cNvPicPr>
          <p:nvPr/>
        </p:nvPicPr>
        <p:blipFill>
          <a:blip r:embed="rId28"/>
          <a:stretch>
            <a:fillRect/>
          </a:stretch>
        </p:blipFill>
        <p:spPr>
          <a:xfrm>
            <a:off x="15661931" y="21448414"/>
            <a:ext cx="4080225" cy="2678814"/>
          </a:xfrm>
          <a:prstGeom prst="rect">
            <a:avLst/>
          </a:prstGeom>
        </p:spPr>
      </p:pic>
      <p:pic>
        <p:nvPicPr>
          <p:cNvPr id="19" name="Picture 18"/>
          <p:cNvPicPr>
            <a:picLocks noChangeAspect="1"/>
          </p:cNvPicPr>
          <p:nvPr/>
        </p:nvPicPr>
        <p:blipFill>
          <a:blip r:embed="rId29"/>
          <a:stretch>
            <a:fillRect/>
          </a:stretch>
        </p:blipFill>
        <p:spPr>
          <a:xfrm>
            <a:off x="11313486" y="21457534"/>
            <a:ext cx="4080225" cy="2686627"/>
          </a:xfrm>
          <a:prstGeom prst="rect">
            <a:avLst/>
          </a:prstGeom>
        </p:spPr>
      </p:pic>
      <p:sp>
        <p:nvSpPr>
          <p:cNvPr id="21" name="TextBox 143"/>
          <p:cNvSpPr txBox="1"/>
          <p:nvPr/>
        </p:nvSpPr>
        <p:spPr>
          <a:xfrm>
            <a:off x="17526000" y="24079200"/>
            <a:ext cx="742013"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FF0000"/>
                </a:solidFill>
                <a:latin typeface="Times New Roman" panose="02020603050405020304" pitchFamily="18" charset="0"/>
                <a:cs typeface="Times New Roman" panose="02020603050405020304" pitchFamily="18" charset="0"/>
              </a:rPr>
              <a:t>Graph .1</a:t>
            </a:r>
          </a:p>
        </p:txBody>
      </p:sp>
      <p:sp>
        <p:nvSpPr>
          <p:cNvPr id="22" name="TextBox 138"/>
          <p:cNvSpPr txBox="1"/>
          <p:nvPr/>
        </p:nvSpPr>
        <p:spPr>
          <a:xfrm>
            <a:off x="12812603" y="24088298"/>
            <a:ext cx="188640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FF0000"/>
                </a:solidFill>
                <a:latin typeface="Times New Roman" panose="02020603050405020304" pitchFamily="18" charset="0"/>
                <a:cs typeface="Times New Roman" panose="02020603050405020304" pitchFamily="18" charset="0"/>
              </a:rPr>
              <a:t>Graph .2</a:t>
            </a:r>
          </a:p>
          <a:p>
            <a:endParaRPr lang="en-US" sz="1200" dirty="0"/>
          </a:p>
        </p:txBody>
      </p:sp>
      <p:pic>
        <p:nvPicPr>
          <p:cNvPr id="31" name="Graphic 30" descr="Bar chart with solid fill">
            <a:extLst>
              <a:ext uri="{FF2B5EF4-FFF2-40B4-BE49-F238E27FC236}">
                <a16:creationId xmlns:a16="http://schemas.microsoft.com/office/drawing/2014/main" id="{320206DB-A25F-0C3D-5F93-64979F530A2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268200" y="16154400"/>
            <a:ext cx="914400" cy="914400"/>
          </a:xfrm>
          <a:prstGeom prst="rect">
            <a:avLst/>
          </a:prstGeom>
        </p:spPr>
      </p:pic>
      <p:pic>
        <p:nvPicPr>
          <p:cNvPr id="33" name="Graphic 32" descr="Document with solid fill">
            <a:extLst>
              <a:ext uri="{FF2B5EF4-FFF2-40B4-BE49-F238E27FC236}">
                <a16:creationId xmlns:a16="http://schemas.microsoft.com/office/drawing/2014/main" id="{0BCF0A53-F7A6-12C2-7B02-06F6F99B7A83}"/>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676400" y="4191000"/>
            <a:ext cx="914400" cy="914400"/>
          </a:xfrm>
          <a:prstGeom prst="rect">
            <a:avLst/>
          </a:prstGeom>
        </p:spPr>
      </p:pic>
      <p:pic>
        <p:nvPicPr>
          <p:cNvPr id="35" name="Graphic 34" descr="Bookmark with solid fill">
            <a:extLst>
              <a:ext uri="{FF2B5EF4-FFF2-40B4-BE49-F238E27FC236}">
                <a16:creationId xmlns:a16="http://schemas.microsoft.com/office/drawing/2014/main" id="{BCDC0EF4-5D66-48DD-02F7-14AFA18736AB}"/>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143000" y="9829800"/>
            <a:ext cx="914400" cy="914400"/>
          </a:xfrm>
          <a:prstGeom prst="rect">
            <a:avLst/>
          </a:prstGeom>
        </p:spPr>
      </p:pic>
      <p:pic>
        <p:nvPicPr>
          <p:cNvPr id="37" name="Graphic 36" descr="Tools with solid fill">
            <a:extLst>
              <a:ext uri="{FF2B5EF4-FFF2-40B4-BE49-F238E27FC236}">
                <a16:creationId xmlns:a16="http://schemas.microsoft.com/office/drawing/2014/main" id="{DCED4017-6AAC-2DB8-136D-2D18CA5F106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295400" y="18821400"/>
            <a:ext cx="914400" cy="914400"/>
          </a:xfrm>
          <a:prstGeom prst="rect">
            <a:avLst/>
          </a:prstGeom>
        </p:spPr>
      </p:pic>
      <p:pic>
        <p:nvPicPr>
          <p:cNvPr id="39" name="Graphic 38" descr="Confused person with solid fill">
            <a:extLst>
              <a:ext uri="{FF2B5EF4-FFF2-40B4-BE49-F238E27FC236}">
                <a16:creationId xmlns:a16="http://schemas.microsoft.com/office/drawing/2014/main" id="{91D30E4A-2EE4-B484-D27A-1097E4030E2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0748141" y="23088600"/>
            <a:ext cx="914400" cy="914400"/>
          </a:xfrm>
          <a:prstGeom prst="rect">
            <a:avLst/>
          </a:prstGeom>
        </p:spPr>
      </p:pic>
      <p:pic>
        <p:nvPicPr>
          <p:cNvPr id="44" name="Graphic 43" descr="Presentation with bar chart with solid fill">
            <a:extLst>
              <a:ext uri="{FF2B5EF4-FFF2-40B4-BE49-F238E27FC236}">
                <a16:creationId xmlns:a16="http://schemas.microsoft.com/office/drawing/2014/main" id="{6939BB02-E535-15F9-8503-07C85B40C60E}"/>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2039600" y="24384000"/>
            <a:ext cx="914400" cy="914400"/>
          </a:xfrm>
          <a:prstGeom prst="rect">
            <a:avLst/>
          </a:prstGeom>
        </p:spPr>
      </p:pic>
      <p:pic>
        <p:nvPicPr>
          <p:cNvPr id="61" name="رسم 39" descr="بناء جدار من الطوب خطوط عريضة">
            <a:extLst>
              <a:ext uri="{FF2B5EF4-FFF2-40B4-BE49-F238E27FC236}">
                <a16:creationId xmlns:a16="http://schemas.microsoft.com/office/drawing/2014/main" id="{1FC66070-6952-9DC7-9B9D-097EB7027F19}"/>
              </a:ext>
            </a:extLst>
          </p:cNvPr>
          <p:cNvPicPr>
            <a:picLocks noChangeAspect="1"/>
          </p:cNvPicPr>
          <p:nvPr/>
        </p:nvPicPr>
        <p:blipFill>
          <a:blip r:embed="rId42" cstate="hq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1663597" y="4330530"/>
            <a:ext cx="985603" cy="653492"/>
          </a:xfrm>
          <a:prstGeom prst="rect">
            <a:avLst/>
          </a:prstGeom>
        </p:spPr>
      </p:pic>
      <p:pic>
        <p:nvPicPr>
          <p:cNvPr id="62" name="رسم 45" descr="رأس بتروس خطوط عريضة">
            <a:extLst>
              <a:ext uri="{FF2B5EF4-FFF2-40B4-BE49-F238E27FC236}">
                <a16:creationId xmlns:a16="http://schemas.microsoft.com/office/drawing/2014/main" id="{1AB0870F-F4E1-FB83-8457-1A155E2696D4}"/>
              </a:ext>
            </a:extLst>
          </p:cNvPr>
          <p:cNvPicPr>
            <a:picLocks noChangeAspect="1"/>
          </p:cNvPicPr>
          <p:nvPr/>
        </p:nvPicPr>
        <p:blipFill>
          <a:blip r:embed="rId44" cstate="hq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0900144" y="8991600"/>
            <a:ext cx="875256" cy="887184"/>
          </a:xfrm>
          <a:prstGeom prst="rect">
            <a:avLst/>
          </a:prstGeom>
        </p:spPr>
      </p:pic>
      <p:pic>
        <p:nvPicPr>
          <p:cNvPr id="63" name="Graphic 62" descr="Checklist with solid fill">
            <a:extLst>
              <a:ext uri="{FF2B5EF4-FFF2-40B4-BE49-F238E27FC236}">
                <a16:creationId xmlns:a16="http://schemas.microsoft.com/office/drawing/2014/main" id="{84F876E1-A92D-6548-D836-07D7012A7177}"/>
              </a:ext>
            </a:extLst>
          </p:cNvPr>
          <p:cNvPicPr>
            <a:picLocks noChangeAspect="1"/>
          </p:cNvPicPr>
          <p:nvPr/>
        </p:nvPicPr>
        <p:blipFill>
          <a:blip r:embed="rId46" cstate="hq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0784800" y="16306800"/>
            <a:ext cx="914400" cy="914400"/>
          </a:xfrm>
          <a:prstGeom prst="rect">
            <a:avLst/>
          </a:prstGeom>
        </p:spPr>
      </p:pic>
      <p:pic>
        <p:nvPicPr>
          <p:cNvPr id="64" name="Graphic 63" descr="Clipboard outline">
            <a:extLst>
              <a:ext uri="{FF2B5EF4-FFF2-40B4-BE49-F238E27FC236}">
                <a16:creationId xmlns:a16="http://schemas.microsoft.com/office/drawing/2014/main" id="{393E06D8-DC65-5CAB-3F8A-B37B018DE092}"/>
              </a:ext>
            </a:extLst>
          </p:cNvPr>
          <p:cNvPicPr>
            <a:picLocks noChangeAspect="1"/>
          </p:cNvPicPr>
          <p:nvPr/>
        </p:nvPicPr>
        <p:blipFill>
          <a:blip r:embed="rId48" cstate="hq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31470600" y="4191000"/>
            <a:ext cx="914400" cy="914400"/>
          </a:xfrm>
          <a:prstGeom prst="rect">
            <a:avLst/>
          </a:prstGeom>
        </p:spPr>
      </p:pic>
      <p:pic>
        <p:nvPicPr>
          <p:cNvPr id="65" name="Graphic 64" descr="Muscular arm outline">
            <a:extLst>
              <a:ext uri="{FF2B5EF4-FFF2-40B4-BE49-F238E27FC236}">
                <a16:creationId xmlns:a16="http://schemas.microsoft.com/office/drawing/2014/main" id="{DCC1A8A6-0FE0-8F53-0EDC-6AB6A6203A1E}"/>
              </a:ext>
            </a:extLst>
          </p:cNvPr>
          <p:cNvPicPr>
            <a:picLocks noChangeAspect="1"/>
          </p:cNvPicPr>
          <p:nvPr/>
        </p:nvPicPr>
        <p:blipFill>
          <a:blip r:embed="rId50" cstate="hq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30632400" y="26365200"/>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1ce2668-3a12-478f-809e-fd3667218fb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F72C091E36DC4DAC5704BF934E0674" ma:contentTypeVersion="6" ma:contentTypeDescription="Create a new document." ma:contentTypeScope="" ma:versionID="1b0dfc64160622f9f2b02affd6d86d78">
  <xsd:schema xmlns:xsd="http://www.w3.org/2001/XMLSchema" xmlns:xs="http://www.w3.org/2001/XMLSchema" xmlns:p="http://schemas.microsoft.com/office/2006/metadata/properties" xmlns:ns3="e1ce2668-3a12-478f-809e-fd3667218fb5" targetNamespace="http://schemas.microsoft.com/office/2006/metadata/properties" ma:root="true" ma:fieldsID="48bc807b70a1f829566583479b8d7920" ns3:_="">
    <xsd:import namespace="e1ce2668-3a12-478f-809e-fd3667218fb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e2668-3a12-478f-809e-fd3667218f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A8D055-AE89-4561-80AD-192F672BDA0E}">
  <ds:schemaRefs/>
</ds:datastoreItem>
</file>

<file path=customXml/itemProps2.xml><?xml version="1.0" encoding="utf-8"?>
<ds:datastoreItem xmlns:ds="http://schemas.openxmlformats.org/officeDocument/2006/customXml" ds:itemID="{1C08669B-F260-4D6E-95B4-91F2ADA59587}">
  <ds:schemaRefs/>
</ds:datastoreItem>
</file>

<file path=customXml/itemProps3.xml><?xml version="1.0" encoding="utf-8"?>
<ds:datastoreItem xmlns:ds="http://schemas.openxmlformats.org/officeDocument/2006/customXml" ds:itemID="{BEE63654-2FEB-4621-9CED-D6E25716FA3C}">
  <ds:schemaRefs/>
</ds:datastoreItem>
</file>

<file path=docProps/app.xml><?xml version="1.0" encoding="utf-8"?>
<Properties xmlns="http://schemas.openxmlformats.org/officeDocument/2006/extended-properties" xmlns:vt="http://schemas.openxmlformats.org/officeDocument/2006/docPropsVTypes">
  <TotalTime>17</TotalTime>
  <Words>3107</Words>
  <Application>Microsoft Office PowerPoint</Application>
  <PresentationFormat>Custom</PresentationFormat>
  <Paragraphs>206</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Cambria Math</vt:lpstr>
      <vt:lpstr>Aptos</vt:lpstr>
      <vt:lpstr>Wingdings</vt:lpstr>
      <vt:lpstr>Arial</vt:lpstr>
      <vt:lpstr>Calibri</vt:lpstr>
      <vt:lpstr>Segoe UI Historic</vt:lpstr>
      <vt:lpstr>Times New Roman</vt:lpstr>
      <vt:lpstr>Stencil</vt:lpstr>
      <vt:lpstr>Times New Roman Bold</vt:lpstr>
      <vt:lpstr>Georgia</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Adel-Adham Sayed-George Nader-Youssef Tamer</dc:title>
  <dc:creator>Youssef Tamer</dc:creator>
  <cp:lastModifiedBy>george Nader</cp:lastModifiedBy>
  <cp:revision>6</cp:revision>
  <dcterms:created xsi:type="dcterms:W3CDTF">2006-08-16T00:00:00Z</dcterms:created>
  <dcterms:modified xsi:type="dcterms:W3CDTF">2025-04-26T17:06:26Z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0x01010077F72C091E36DC4DAC5704BF934E0674</vt:lpwstr>
  </property>
  <property fmtid="{D5CDD505-2E9C-101B-9397-08002B2CF9AE}" pid="3" name="ICV">
    <vt:lpwstr>EE205C16B01248AE85F4B8EA7669ACE3_12</vt:lpwstr>
  </property>
  <property fmtid="{D5CDD505-2E9C-101B-9397-08002B2CF9AE}" pid="4" name="KSOProductBuildVer">
    <vt:lpwstr>1033-12.2.0.20795</vt:lpwstr>
  </property>
</Properties>
</file>