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21"/>
  </p:notesMasterIdLst>
  <p:sldIdLst>
    <p:sldId id="256" r:id="rId2"/>
    <p:sldId id="277" r:id="rId3"/>
    <p:sldId id="260" r:id="rId4"/>
    <p:sldId id="261" r:id="rId5"/>
    <p:sldId id="262" r:id="rId6"/>
    <p:sldId id="278" r:id="rId7"/>
    <p:sldId id="263" r:id="rId8"/>
    <p:sldId id="264" r:id="rId9"/>
    <p:sldId id="267" r:id="rId10"/>
    <p:sldId id="265" r:id="rId11"/>
    <p:sldId id="266" r:id="rId12"/>
    <p:sldId id="271" r:id="rId13"/>
    <p:sldId id="268" r:id="rId14"/>
    <p:sldId id="272" r:id="rId15"/>
    <p:sldId id="273" r:id="rId16"/>
    <p:sldId id="274" r:id="rId17"/>
    <p:sldId id="269" r:id="rId18"/>
    <p:sldId id="275" r:id="rId19"/>
    <p:sldId id="276" r:id="rId20"/>
  </p:sldIdLst>
  <p:sldSz cx="9144000" cy="6858000" type="screen4x3"/>
  <p:notesSz cx="9926638" cy="67976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54" autoAdjust="0"/>
  </p:normalViewPr>
  <p:slideViewPr>
    <p:cSldViewPr snapToGrid="0">
      <p:cViewPr varScale="1">
        <p:scale>
          <a:sx n="106" d="100"/>
          <a:sy n="106" d="100"/>
        </p:scale>
        <p:origin x="15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925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103BDC-D4EB-49BB-AAAA-FD396E91EE26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33763" y="849313"/>
            <a:ext cx="3059112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188" y="3271838"/>
            <a:ext cx="7942262" cy="2676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925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C9F45E-35D0-48B1-8685-26AE585683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97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Follow link at bottom to get code for logging ESP32 onto network</a:t>
            </a:r>
          </a:p>
          <a:p>
            <a:r>
              <a:rPr lang="en-GB" dirty="0"/>
              <a:t>Do demo, but mention membership of ‘</a:t>
            </a:r>
            <a:r>
              <a:rPr lang="en-GB" dirty="0" err="1"/>
              <a:t>dialout</a:t>
            </a:r>
            <a:r>
              <a:rPr lang="en-GB" dirty="0"/>
              <a:t>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C9F45E-35D0-48B1-8685-26AE5856835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215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324600"/>
            <a:ext cx="1200463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82146" y="6019800"/>
            <a:ext cx="856907" cy="669925"/>
          </a:xfrm>
        </p:spPr>
        <p:txBody>
          <a:bodyPr/>
          <a:lstStyle>
            <a:lvl1pPr>
              <a:defRPr sz="16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660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496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98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8563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821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88717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5430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762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424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97308" cy="917028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55531"/>
            <a:ext cx="8282253" cy="4298555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4908" y="6484995"/>
            <a:ext cx="1200463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58746" y="6188075"/>
            <a:ext cx="856907" cy="669925"/>
          </a:xfrm>
        </p:spPr>
        <p:txBody>
          <a:bodyPr/>
          <a:lstStyle>
            <a:lvl1pPr>
              <a:defRPr sz="16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18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17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970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846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307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592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79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840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0612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docs.micropython.org/en/latest/esp32/quickref.html#network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forum.micropython.org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espressif.com/en/products/socs/esp3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micropython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ocs.micropython.org/en/latest/esp32/quickref.html" TargetMode="External"/><Relationship Id="rId4" Type="http://schemas.openxmlformats.org/officeDocument/2006/relationships/hyperlink" Target="http://www.python.or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micropython.org/en/latest/esp32/quickref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8DCF9-C862-4BDA-B42A-009BB15976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ESP32 board</a:t>
            </a:r>
            <a:br>
              <a:rPr lang="en-GB" b="1" dirty="0"/>
            </a:br>
            <a:endParaRPr lang="en-GB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50A916-2F1A-4F44-8660-44F41451833A}"/>
              </a:ext>
            </a:extLst>
          </p:cNvPr>
          <p:cNvSpPr txBox="1"/>
          <p:nvPr/>
        </p:nvSpPr>
        <p:spPr>
          <a:xfrm>
            <a:off x="533400" y="3657601"/>
            <a:ext cx="30604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bg2">
                    <a:lumMod val="50000"/>
                  </a:schemeClr>
                </a:solidFill>
              </a:rPr>
              <a:t>- MicroPython </a:t>
            </a:r>
          </a:p>
          <a:p>
            <a:r>
              <a:rPr lang="en-GB" sz="3200" b="1" dirty="0">
                <a:solidFill>
                  <a:schemeClr val="bg2">
                    <a:lumMod val="50000"/>
                  </a:schemeClr>
                </a:solidFill>
              </a:rPr>
              <a:t>	Included</a:t>
            </a:r>
            <a:endParaRPr lang="en-GB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B47D8C-C9A9-4B3D-A303-0790FB03B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268862" y="3962307"/>
            <a:ext cx="3647323" cy="185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961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ABFFE-EB21-44BB-9369-443D4B16F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Warning(s)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8D3D-20CC-418C-AED9-07DB0E885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555531"/>
            <a:ext cx="8282253" cy="4832657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Microcontroller pins are not ‘protected’ against incorrect voltages, and the board may be destroyed by one momentary incorrect connection.  </a:t>
            </a:r>
          </a:p>
          <a:p>
            <a:pPr lvl="1"/>
            <a:r>
              <a:rPr lang="en-GB" dirty="0"/>
              <a:t>NEVER make a connection unless you are sure it is correct</a:t>
            </a:r>
          </a:p>
          <a:p>
            <a:pPr lvl="1"/>
            <a:r>
              <a:rPr lang="en-GB" dirty="0"/>
              <a:t>Check, check, and check again</a:t>
            </a:r>
          </a:p>
          <a:p>
            <a:pPr lvl="1"/>
            <a:r>
              <a:rPr lang="en-GB" dirty="0"/>
              <a:t>Trying a connection ‘both ways’ will ensure you have it wrong at least once </a:t>
            </a:r>
            <a:br>
              <a:rPr lang="en-GB" dirty="0"/>
            </a:br>
            <a:r>
              <a:rPr lang="en-GB" dirty="0"/>
              <a:t>– </a:t>
            </a:r>
            <a:r>
              <a:rPr lang="en-GB" dirty="0">
                <a:solidFill>
                  <a:srgbClr val="FFFF00"/>
                </a:solidFill>
              </a:rPr>
              <a:t>don’t do it!</a:t>
            </a:r>
          </a:p>
          <a:p>
            <a:r>
              <a:rPr lang="en-GB" dirty="0"/>
              <a:t>Don’t get Python and MicroPython code files mixed up – they are all text files with .</a:t>
            </a:r>
            <a:r>
              <a:rPr lang="en-GB" dirty="0" err="1"/>
              <a:t>py</a:t>
            </a:r>
            <a:r>
              <a:rPr lang="en-GB" dirty="0"/>
              <a:t> extension, they look similar, and both will run on Thonny</a:t>
            </a:r>
          </a:p>
          <a:p>
            <a:pPr lvl="1"/>
            <a:r>
              <a:rPr lang="en-GB" dirty="0"/>
              <a:t>Keep them in separate folders</a:t>
            </a:r>
          </a:p>
          <a:p>
            <a:pPr lvl="1"/>
            <a:r>
              <a:rPr lang="en-GB" dirty="0"/>
              <a:t>OR, do something else to stop you getting mixed up</a:t>
            </a:r>
          </a:p>
        </p:txBody>
      </p:sp>
    </p:spTree>
    <p:extLst>
      <p:ext uri="{BB962C8B-B14F-4D97-AF65-F5344CB8AC3E}">
        <p14:creationId xmlns:p14="http://schemas.microsoft.com/office/powerpoint/2010/main" val="3388059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F8B7D-63B7-4602-AF20-9BDB7D71C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Networking with </a:t>
            </a:r>
            <a:r>
              <a:rPr lang="en-GB" dirty="0" err="1"/>
              <a:t>micropython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B3537-0D0A-48BB-B2C0-53594AE91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555531"/>
            <a:ext cx="8282253" cy="5179498"/>
          </a:xfrm>
        </p:spPr>
        <p:txBody>
          <a:bodyPr>
            <a:normAutofit/>
          </a:bodyPr>
          <a:lstStyle/>
          <a:p>
            <a:r>
              <a:rPr lang="en-GB" dirty="0"/>
              <a:t>The ESP32 has its own </a:t>
            </a:r>
            <a:r>
              <a:rPr lang="en-GB" dirty="0" err="1"/>
              <a:t>WiFi</a:t>
            </a:r>
            <a:r>
              <a:rPr lang="en-GB" dirty="0"/>
              <a:t> hardware, but no operating system to manage it</a:t>
            </a:r>
          </a:p>
          <a:p>
            <a:pPr lvl="1"/>
            <a:r>
              <a:rPr lang="en-GB" dirty="0"/>
              <a:t>We have to write our own networking software, using the ‘network’ module: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dirty="0"/>
              <a:t>The connect() operation will take time, you can check if you are connected using: </a:t>
            </a:r>
            <a:r>
              <a:rPr lang="en-GB" dirty="0">
                <a:latin typeface="Consolas" panose="020B0609020204030204" pitchFamily="49" charset="0"/>
              </a:rPr>
              <a:t>print(w1.isconnected())  </a:t>
            </a:r>
            <a:r>
              <a:rPr lang="en-GB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 true or false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48B1EA-B183-441C-9465-6E0F0F6F6BB6}"/>
              </a:ext>
            </a:extLst>
          </p:cNvPr>
          <p:cNvSpPr txBox="1"/>
          <p:nvPr/>
        </p:nvSpPr>
        <p:spPr>
          <a:xfrm>
            <a:off x="348002" y="3593964"/>
            <a:ext cx="879599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&gt;&gt;&gt; import network</a:t>
            </a:r>
          </a:p>
          <a:p>
            <a:r>
              <a:rPr lang="en-GB" dirty="0">
                <a:latin typeface="Consolas" panose="020B0609020204030204" pitchFamily="49" charset="0"/>
              </a:rPr>
              <a:t>&gt;&gt;&gt; w1 = </a:t>
            </a:r>
            <a:r>
              <a:rPr lang="en-GB" dirty="0" err="1">
                <a:latin typeface="Consolas" panose="020B0609020204030204" pitchFamily="49" charset="0"/>
              </a:rPr>
              <a:t>network.WLAN</a:t>
            </a:r>
            <a:r>
              <a:rPr lang="en-GB" dirty="0">
                <a:latin typeface="Consolas" panose="020B0609020204030204" pitchFamily="49" charset="0"/>
              </a:rPr>
              <a:t>()   </a:t>
            </a:r>
            <a:r>
              <a:rPr lang="en-GB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 my network, called w1</a:t>
            </a:r>
          </a:p>
          <a:p>
            <a:r>
              <a:rPr lang="en-GB" dirty="0">
                <a:latin typeface="Consolas" panose="020B0609020204030204" pitchFamily="49" charset="0"/>
              </a:rPr>
              <a:t>&gt;&gt;&gt; w1.active(1)</a:t>
            </a:r>
          </a:p>
          <a:p>
            <a:r>
              <a:rPr lang="en-GB" dirty="0">
                <a:latin typeface="Consolas" panose="020B0609020204030204" pitchFamily="49" charset="0"/>
              </a:rPr>
              <a:t>&gt;&gt;&gt; w1.connect('SoE-MQTT1', 'robotics129') </a:t>
            </a:r>
            <a:r>
              <a:rPr lang="en-GB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 use your router info</a:t>
            </a:r>
          </a:p>
          <a:p>
            <a:r>
              <a:rPr lang="en-GB" dirty="0">
                <a:latin typeface="Consolas" panose="020B0609020204030204" pitchFamily="49" charset="0"/>
              </a:rPr>
              <a:t>&gt;&gt;&gt; print(w1.ifconfig())  </a:t>
            </a:r>
            <a:r>
              <a:rPr lang="en-GB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 once connected, gives you addresses</a:t>
            </a:r>
          </a:p>
          <a:p>
            <a:r>
              <a:rPr lang="en-GB" dirty="0">
                <a:latin typeface="Consolas" panose="020B0609020204030204" pitchFamily="49" charset="0"/>
              </a:rPr>
              <a:t>('192.168.1.212', '255.255.255.0', '192.168.1.254', '192.168.1.254')</a:t>
            </a:r>
          </a:p>
          <a:p>
            <a:r>
              <a:rPr lang="en-GB" dirty="0">
                <a:latin typeface="Consolas" panose="020B0609020204030204" pitchFamily="49" charset="0"/>
              </a:rPr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1355494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98EB4-9A2C-4C2F-8768-C75FA513F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9" y="533400"/>
            <a:ext cx="8282253" cy="917028"/>
          </a:xfrm>
        </p:spPr>
        <p:txBody>
          <a:bodyPr>
            <a:normAutofit fontScale="90000"/>
          </a:bodyPr>
          <a:lstStyle/>
          <a:p>
            <a:r>
              <a:rPr lang="en-GB" cap="none" dirty="0">
                <a:hlinkClick r:id="rId2"/>
              </a:rPr>
              <a:t>http://docs.micropython.org/en/latest/esp32/quickref.html#networking</a:t>
            </a:r>
            <a:endParaRPr lang="en-GB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B9498-B489-4B5C-B03D-AD9D7F1A6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79C59E-3AA2-4AA9-B3F2-75B32E3E5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666" y="1555531"/>
            <a:ext cx="8486775" cy="5029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87F718-1489-46BB-935E-9F5D46A04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612" y="2765510"/>
            <a:ext cx="8064511" cy="339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913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DC7B0-51F1-41F7-93AB-8A67040F7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Hardware and Input/output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D98C14-8536-4C0B-9E67-C30E681E6A3B}"/>
              </a:ext>
            </a:extLst>
          </p:cNvPr>
          <p:cNvSpPr txBox="1"/>
          <p:nvPr/>
        </p:nvSpPr>
        <p:spPr>
          <a:xfrm>
            <a:off x="402723" y="5970657"/>
            <a:ext cx="86795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It should be clear that you will need to use the documentation before using these functions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B6CB2CB-DF5A-438D-8CA5-0B6A1CB2D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292" y="1450427"/>
            <a:ext cx="7226737" cy="321188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0615FDB-6C38-46F1-BE9B-BB2F32D3B3C1}"/>
              </a:ext>
            </a:extLst>
          </p:cNvPr>
          <p:cNvSpPr txBox="1"/>
          <p:nvPr/>
        </p:nvSpPr>
        <p:spPr>
          <a:xfrm>
            <a:off x="402723" y="4839713"/>
            <a:ext cx="90701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Available Pins are from the following ranges (inclusive): </a:t>
            </a:r>
          </a:p>
          <a:p>
            <a:r>
              <a:rPr lang="en-GB" sz="2000" dirty="0"/>
              <a:t>0-19, 21-23, 25-27, 32-36, 39 (varies with device version – refer to slide 5). </a:t>
            </a:r>
          </a:p>
          <a:p>
            <a:r>
              <a:rPr lang="en-GB" sz="2000" dirty="0"/>
              <a:t>These correspond to the actual GPIO pin numbers of ESP32 chip. </a:t>
            </a:r>
          </a:p>
        </p:txBody>
      </p:sp>
    </p:spTree>
    <p:extLst>
      <p:ext uri="{BB962C8B-B14F-4D97-AF65-F5344CB8AC3E}">
        <p14:creationId xmlns:p14="http://schemas.microsoft.com/office/powerpoint/2010/main" val="956751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7D5E6-9973-4D44-B654-74853D527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Connecting external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7BD6C-639B-4D9D-AF5F-C40EB658B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013" y="1532953"/>
            <a:ext cx="7160172" cy="4971393"/>
          </a:xfrm>
        </p:spPr>
        <p:txBody>
          <a:bodyPr>
            <a:normAutofit fontScale="92500"/>
          </a:bodyPr>
          <a:lstStyle/>
          <a:p>
            <a:r>
              <a:rPr lang="en-GB" dirty="0"/>
              <a:t>The various pins around the ESP32 provide additional points for us to connect external devices.  They are called ‘GPIO’ pins = General Purpose </a:t>
            </a:r>
            <a:r>
              <a:rPr lang="en-GB" dirty="0" err="1"/>
              <a:t>Input/Output</a:t>
            </a:r>
            <a:r>
              <a:rPr lang="en-GB" dirty="0"/>
              <a:t> pins</a:t>
            </a:r>
          </a:p>
          <a:p>
            <a:r>
              <a:rPr lang="en-GB" dirty="0"/>
              <a:t>The ESP32 makes available two  ways of referring to these GPIO pins (see slide 5)</a:t>
            </a:r>
          </a:p>
          <a:p>
            <a:pPr lvl="1"/>
            <a:r>
              <a:rPr lang="en-GB" dirty="0"/>
              <a:t>Its own </a:t>
            </a:r>
            <a:r>
              <a:rPr lang="en-GB" dirty="0" err="1"/>
              <a:t>GPIOx</a:t>
            </a:r>
            <a:r>
              <a:rPr lang="en-GB" dirty="0"/>
              <a:t> system, e.g. </a:t>
            </a:r>
            <a:r>
              <a:rPr lang="en-GB"/>
              <a:t>GPIO23</a:t>
            </a:r>
            <a:endParaRPr lang="en-GB" dirty="0"/>
          </a:p>
          <a:p>
            <a:pPr lvl="1"/>
            <a:r>
              <a:rPr lang="en-GB" dirty="0"/>
              <a:t>Physical pin number, e.g. 37</a:t>
            </a:r>
          </a:p>
          <a:p>
            <a:r>
              <a:rPr lang="en-GB" dirty="0"/>
              <a:t>We will connect an LED and resistor in series with this pin, and then use a logic 1 to switch it 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EDA824-B4AA-4DFF-934F-3DF8B1AF6D3B}"/>
              </a:ext>
            </a:extLst>
          </p:cNvPr>
          <p:cNvSpPr txBox="1"/>
          <p:nvPr/>
        </p:nvSpPr>
        <p:spPr>
          <a:xfrm>
            <a:off x="8181643" y="5690303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GND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0BB2D50-D5A8-43BA-9645-AA5EADB9CED1}"/>
              </a:ext>
            </a:extLst>
          </p:cNvPr>
          <p:cNvGrpSpPr/>
          <p:nvPr/>
        </p:nvGrpSpPr>
        <p:grpSpPr>
          <a:xfrm>
            <a:off x="7315555" y="1661266"/>
            <a:ext cx="1747443" cy="4021678"/>
            <a:chOff x="7309623" y="1661266"/>
            <a:chExt cx="1747443" cy="4021678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1AC3C9A-792E-4F55-816C-EEDAB68771F4}"/>
                </a:ext>
              </a:extLst>
            </p:cNvPr>
            <p:cNvGrpSpPr/>
            <p:nvPr/>
          </p:nvGrpSpPr>
          <p:grpSpPr>
            <a:xfrm>
              <a:off x="7309623" y="1661266"/>
              <a:ext cx="1747443" cy="4021678"/>
              <a:chOff x="7309623" y="1661266"/>
              <a:chExt cx="1747443" cy="4021678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0E5CEAF1-57C9-456E-BB77-8B207D716FE0}"/>
                  </a:ext>
                </a:extLst>
              </p:cNvPr>
              <p:cNvGrpSpPr/>
              <p:nvPr/>
            </p:nvGrpSpPr>
            <p:grpSpPr>
              <a:xfrm>
                <a:off x="8024411" y="1661266"/>
                <a:ext cx="1032655" cy="4021678"/>
                <a:chOff x="8024411" y="1661266"/>
                <a:chExt cx="1032655" cy="4021678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6496987-A910-487C-9AA6-52548013B370}"/>
                    </a:ext>
                  </a:extLst>
                </p:cNvPr>
                <p:cNvGrpSpPr/>
                <p:nvPr/>
              </p:nvGrpSpPr>
              <p:grpSpPr>
                <a:xfrm>
                  <a:off x="8141050" y="2030599"/>
                  <a:ext cx="623465" cy="3652345"/>
                  <a:chOff x="8141050" y="2030599"/>
                  <a:chExt cx="623465" cy="3652345"/>
                </a:xfrm>
              </p:grpSpPr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F70D97C9-1F56-46A4-B400-92EC8AE1ADE0}"/>
                      </a:ext>
                    </a:extLst>
                  </p:cNvPr>
                  <p:cNvSpPr/>
                  <p:nvPr/>
                </p:nvSpPr>
                <p:spPr>
                  <a:xfrm>
                    <a:off x="8421939" y="2711669"/>
                    <a:ext cx="296392" cy="826113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" name="Isosceles Triangle 4">
                    <a:extLst>
                      <a:ext uri="{FF2B5EF4-FFF2-40B4-BE49-F238E27FC236}">
                        <a16:creationId xmlns:a16="http://schemas.microsoft.com/office/drawing/2014/main" id="{70E76117-7EB5-4D8B-9C19-3670ADCBD23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8399868" y="4218852"/>
                    <a:ext cx="340535" cy="334229"/>
                  </a:xfrm>
                  <a:prstGeom prst="triangl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7" name="Straight Connector 6">
                    <a:extLst>
                      <a:ext uri="{FF2B5EF4-FFF2-40B4-BE49-F238E27FC236}">
                        <a16:creationId xmlns:a16="http://schemas.microsoft.com/office/drawing/2014/main" id="{DD604A8B-1D8C-4E10-9B51-A144B5FE2AB9}"/>
                      </a:ext>
                    </a:extLst>
                  </p:cNvPr>
                  <p:cNvCxnSpPr>
                    <a:cxnSpLocks/>
                    <a:stCxn id="4" idx="2"/>
                    <a:endCxn id="5" idx="3"/>
                  </p:cNvCxnSpPr>
                  <p:nvPr/>
                </p:nvCxnSpPr>
                <p:spPr>
                  <a:xfrm>
                    <a:off x="8570135" y="3537782"/>
                    <a:ext cx="0" cy="681070"/>
                  </a:xfrm>
                  <a:prstGeom prst="line">
                    <a:avLst/>
                  </a:prstGeom>
                  <a:ln w="28575">
                    <a:solidFill>
                      <a:schemeClr val="bg1">
                        <a:alpha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Straight Connector 8">
                    <a:extLst>
                      <a:ext uri="{FF2B5EF4-FFF2-40B4-BE49-F238E27FC236}">
                        <a16:creationId xmlns:a16="http://schemas.microsoft.com/office/drawing/2014/main" id="{BE0CD41F-0CD9-40B9-A608-504608F761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141050" y="2030599"/>
                    <a:ext cx="429085" cy="0"/>
                  </a:xfrm>
                  <a:prstGeom prst="line">
                    <a:avLst/>
                  </a:prstGeom>
                  <a:ln w="28575">
                    <a:solidFill>
                      <a:schemeClr val="bg1">
                        <a:alpha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Straight Connector 9">
                    <a:extLst>
                      <a:ext uri="{FF2B5EF4-FFF2-40B4-BE49-F238E27FC236}">
                        <a16:creationId xmlns:a16="http://schemas.microsoft.com/office/drawing/2014/main" id="{CAE48632-F4F8-49B1-BCA3-50E4004161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573219" y="2030599"/>
                    <a:ext cx="0" cy="681070"/>
                  </a:xfrm>
                  <a:prstGeom prst="line">
                    <a:avLst/>
                  </a:prstGeom>
                  <a:ln w="28575">
                    <a:solidFill>
                      <a:schemeClr val="bg1">
                        <a:alpha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52719AE8-A349-4FDC-92F4-FD35A0C389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8570135" y="4559387"/>
                    <a:ext cx="3154" cy="1106006"/>
                  </a:xfrm>
                  <a:prstGeom prst="line">
                    <a:avLst/>
                  </a:prstGeom>
                  <a:ln w="28575">
                    <a:solidFill>
                      <a:schemeClr val="bg1">
                        <a:alpha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741D91E1-1C05-42DD-99DC-7D089A97AB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74857" y="5682944"/>
                    <a:ext cx="489658" cy="0"/>
                  </a:xfrm>
                  <a:prstGeom prst="line">
                    <a:avLst/>
                  </a:prstGeom>
                  <a:ln w="28575">
                    <a:solidFill>
                      <a:schemeClr val="bg1">
                        <a:alpha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>
                    <a:extLst>
                      <a:ext uri="{FF2B5EF4-FFF2-40B4-BE49-F238E27FC236}">
                        <a16:creationId xmlns:a16="http://schemas.microsoft.com/office/drawing/2014/main" id="{3A644845-DB9D-4682-9313-4EA7B88456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385879" y="4549194"/>
                    <a:ext cx="354524" cy="3888"/>
                  </a:xfrm>
                  <a:prstGeom prst="line">
                    <a:avLst/>
                  </a:prstGeom>
                  <a:ln w="28575">
                    <a:solidFill>
                      <a:schemeClr val="bg1">
                        <a:alpha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22D6ADA-38AE-4B29-9AE5-FAA27DBD8BB5}"/>
                    </a:ext>
                  </a:extLst>
                </p:cNvPr>
                <p:cNvSpPr txBox="1"/>
                <p:nvPr/>
              </p:nvSpPr>
              <p:spPr>
                <a:xfrm>
                  <a:off x="8024411" y="1661266"/>
                  <a:ext cx="10326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>
                      <a:solidFill>
                        <a:schemeClr val="bg1"/>
                      </a:solidFill>
                    </a:rPr>
                    <a:t>GPIO23</a:t>
                  </a:r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3402090-EA7A-45DE-BBBC-95839E5A5FC5}"/>
                  </a:ext>
                </a:extLst>
              </p:cNvPr>
              <p:cNvSpPr txBox="1"/>
              <p:nvPr/>
            </p:nvSpPr>
            <p:spPr>
              <a:xfrm>
                <a:off x="7407092" y="4201301"/>
                <a:ext cx="10999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Red LED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A825337-D04E-4A88-A637-3EB892ECE51D}"/>
                  </a:ext>
                </a:extLst>
              </p:cNvPr>
              <p:cNvSpPr txBox="1"/>
              <p:nvPr/>
            </p:nvSpPr>
            <p:spPr>
              <a:xfrm>
                <a:off x="7309623" y="2827102"/>
                <a:ext cx="114165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220 ohm</a:t>
                </a:r>
              </a:p>
              <a:p>
                <a:pPr algn="r"/>
                <a:r>
                  <a:rPr lang="en-GB" dirty="0">
                    <a:solidFill>
                      <a:schemeClr val="bg1"/>
                    </a:solidFill>
                  </a:rPr>
                  <a:t>Resistor</a:t>
                </a:r>
              </a:p>
            </p:txBody>
          </p: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3F91FCA-97E0-4B2B-AE18-B26E334EA934}"/>
                </a:ext>
              </a:extLst>
            </p:cNvPr>
            <p:cNvCxnSpPr/>
            <p:nvPr/>
          </p:nvCxnSpPr>
          <p:spPr>
            <a:xfrm>
              <a:off x="8764515" y="4316493"/>
              <a:ext cx="273570" cy="226396"/>
            </a:xfrm>
            <a:prstGeom prst="straightConnector1">
              <a:avLst/>
            </a:prstGeom>
            <a:ln w="38100">
              <a:solidFill>
                <a:schemeClr val="bg1">
                  <a:alpha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528122A-0A7D-4D7F-9FB5-4BAC8F543017}"/>
                </a:ext>
              </a:extLst>
            </p:cNvPr>
            <p:cNvCxnSpPr/>
            <p:nvPr/>
          </p:nvCxnSpPr>
          <p:spPr>
            <a:xfrm>
              <a:off x="8774545" y="4457435"/>
              <a:ext cx="273570" cy="226396"/>
            </a:xfrm>
            <a:prstGeom prst="straightConnector1">
              <a:avLst/>
            </a:prstGeom>
            <a:ln w="38100">
              <a:solidFill>
                <a:schemeClr val="bg1">
                  <a:alpha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31052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Rectangle 305">
            <a:extLst>
              <a:ext uri="{FF2B5EF4-FFF2-40B4-BE49-F238E27FC236}">
                <a16:creationId xmlns:a16="http://schemas.microsoft.com/office/drawing/2014/main" id="{9F97AA9F-793B-4635-AB31-DEE99930B776}"/>
              </a:ext>
            </a:extLst>
          </p:cNvPr>
          <p:cNvSpPr/>
          <p:nvPr/>
        </p:nvSpPr>
        <p:spPr>
          <a:xfrm rot="5400000">
            <a:off x="3921277" y="841736"/>
            <a:ext cx="5340228" cy="43062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F56DB8-6E89-4836-8B9E-B7B6EDAED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533400"/>
            <a:ext cx="2982390" cy="1272214"/>
          </a:xfrm>
        </p:spPr>
        <p:txBody>
          <a:bodyPr>
            <a:normAutofit/>
          </a:bodyPr>
          <a:lstStyle/>
          <a:p>
            <a:r>
              <a:rPr lang="en-GB" dirty="0"/>
              <a:t>Prototyping </a:t>
            </a:r>
            <a:br>
              <a:rPr lang="en-GB" dirty="0"/>
            </a:br>
            <a:r>
              <a:rPr lang="en-GB" dirty="0"/>
              <a:t>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1F771-A4B1-4573-8148-B07BAC811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636" y="1961497"/>
            <a:ext cx="8459880" cy="4509194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Rapid construction</a:t>
            </a:r>
            <a:br>
              <a:rPr lang="en-GB" dirty="0"/>
            </a:br>
            <a:r>
              <a:rPr lang="en-GB" dirty="0"/>
              <a:t>and testing of ideas</a:t>
            </a:r>
          </a:p>
          <a:p>
            <a:r>
              <a:rPr lang="en-GB" dirty="0"/>
              <a:t>Circuits can be built </a:t>
            </a:r>
            <a:br>
              <a:rPr lang="en-GB" dirty="0"/>
            </a:br>
            <a:r>
              <a:rPr lang="en-GB" dirty="0"/>
              <a:t>quickly without solder</a:t>
            </a:r>
          </a:p>
          <a:p>
            <a:r>
              <a:rPr lang="en-GB" dirty="0"/>
              <a:t>Connecting wires are </a:t>
            </a:r>
            <a:br>
              <a:rPr lang="en-GB" dirty="0"/>
            </a:br>
            <a:r>
              <a:rPr lang="en-GB" dirty="0"/>
              <a:t>minimised by </a:t>
            </a:r>
            <a:br>
              <a:rPr lang="en-GB" dirty="0"/>
            </a:br>
            <a:r>
              <a:rPr lang="en-GB" dirty="0"/>
              <a:t>interconnected sockets</a:t>
            </a:r>
          </a:p>
          <a:p>
            <a:r>
              <a:rPr lang="en-GB" dirty="0"/>
              <a:t>Note that some </a:t>
            </a:r>
            <a:br>
              <a:rPr lang="en-GB" dirty="0"/>
            </a:br>
            <a:r>
              <a:rPr lang="en-GB" dirty="0"/>
              <a:t>interconnections are </a:t>
            </a:r>
            <a:br>
              <a:rPr lang="en-GB" dirty="0"/>
            </a:br>
            <a:r>
              <a:rPr lang="en-GB" dirty="0"/>
              <a:t>vertical, whereas power </a:t>
            </a:r>
            <a:br>
              <a:rPr lang="en-GB" dirty="0"/>
            </a:br>
            <a:r>
              <a:rPr lang="en-GB" dirty="0"/>
              <a:t>supply connections are </a:t>
            </a:r>
            <a:br>
              <a:rPr lang="en-GB" dirty="0"/>
            </a:br>
            <a:r>
              <a:rPr lang="en-GB" dirty="0"/>
              <a:t>horizontal</a:t>
            </a:r>
          </a:p>
          <a:p>
            <a:r>
              <a:rPr lang="en-GB" dirty="0"/>
              <a:t>Standard 0.1” pitch used throughout</a:t>
            </a:r>
          </a:p>
        </p:txBody>
      </p: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FA65557F-1E78-4005-9918-627A80906EE1}"/>
              </a:ext>
            </a:extLst>
          </p:cNvPr>
          <p:cNvGrpSpPr/>
          <p:nvPr/>
        </p:nvGrpSpPr>
        <p:grpSpPr>
          <a:xfrm rot="5400000">
            <a:off x="3982587" y="887503"/>
            <a:ext cx="5241916" cy="4281943"/>
            <a:chOff x="4346390" y="164365"/>
            <a:chExt cx="4313618" cy="3512428"/>
          </a:xfrm>
        </p:grpSpPr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A0761350-E986-4ABC-A4C2-8E9B61063F86}"/>
                </a:ext>
              </a:extLst>
            </p:cNvPr>
            <p:cNvGrpSpPr/>
            <p:nvPr/>
          </p:nvGrpSpPr>
          <p:grpSpPr>
            <a:xfrm>
              <a:off x="4346390" y="459500"/>
              <a:ext cx="4110300" cy="3217293"/>
              <a:chOff x="4346390" y="459500"/>
              <a:chExt cx="4110300" cy="3217293"/>
            </a:xfrm>
          </p:grpSpPr>
          <p:grpSp>
            <p:nvGrpSpPr>
              <p:cNvPr id="294" name="Group 293">
                <a:extLst>
                  <a:ext uri="{FF2B5EF4-FFF2-40B4-BE49-F238E27FC236}">
                    <a16:creationId xmlns:a16="http://schemas.microsoft.com/office/drawing/2014/main" id="{6F384D5D-BF98-454A-B3D1-ABC390DEE1F0}"/>
                  </a:ext>
                </a:extLst>
              </p:cNvPr>
              <p:cNvGrpSpPr/>
              <p:nvPr/>
            </p:nvGrpSpPr>
            <p:grpSpPr>
              <a:xfrm>
                <a:off x="4346390" y="459500"/>
                <a:ext cx="4110300" cy="2807277"/>
                <a:chOff x="1247298" y="1575544"/>
                <a:chExt cx="4110300" cy="2807277"/>
              </a:xfrm>
            </p:grpSpPr>
            <p:grpSp>
              <p:nvGrpSpPr>
                <p:cNvPr id="287" name="Group 286">
                  <a:extLst>
                    <a:ext uri="{FF2B5EF4-FFF2-40B4-BE49-F238E27FC236}">
                      <a16:creationId xmlns:a16="http://schemas.microsoft.com/office/drawing/2014/main" id="{B5861EDC-A9C8-42FD-89FF-5B1E986F8C2E}"/>
                    </a:ext>
                  </a:extLst>
                </p:cNvPr>
                <p:cNvGrpSpPr/>
                <p:nvPr/>
              </p:nvGrpSpPr>
              <p:grpSpPr>
                <a:xfrm>
                  <a:off x="1515031" y="1575544"/>
                  <a:ext cx="3769408" cy="2807277"/>
                  <a:chOff x="1515031" y="1575544"/>
                  <a:chExt cx="3769408" cy="2807277"/>
                </a:xfrm>
              </p:grpSpPr>
              <p:grpSp>
                <p:nvGrpSpPr>
                  <p:cNvPr id="283" name="Group 282">
                    <a:extLst>
                      <a:ext uri="{FF2B5EF4-FFF2-40B4-BE49-F238E27FC236}">
                        <a16:creationId xmlns:a16="http://schemas.microsoft.com/office/drawing/2014/main" id="{DF9D6B30-5120-421F-9220-40BFEE9709EF}"/>
                      </a:ext>
                    </a:extLst>
                  </p:cNvPr>
                  <p:cNvGrpSpPr/>
                  <p:nvPr/>
                </p:nvGrpSpPr>
                <p:grpSpPr>
                  <a:xfrm>
                    <a:off x="1515031" y="1575544"/>
                    <a:ext cx="3769408" cy="2807277"/>
                    <a:chOff x="2472836" y="1573178"/>
                    <a:chExt cx="3769408" cy="2807277"/>
                  </a:xfrm>
                </p:grpSpPr>
                <p:grpSp>
                  <p:nvGrpSpPr>
                    <p:cNvPr id="128" name="Group 127">
                      <a:extLst>
                        <a:ext uri="{FF2B5EF4-FFF2-40B4-BE49-F238E27FC236}">
                          <a16:creationId xmlns:a16="http://schemas.microsoft.com/office/drawing/2014/main" id="{3F90EE79-09A5-401A-8D6F-D2EFB280FB1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472836" y="1573178"/>
                      <a:ext cx="3737284" cy="2807277"/>
                      <a:chOff x="0" y="0"/>
                      <a:chExt cx="1642109" cy="1075057"/>
                    </a:xfrm>
                  </p:grpSpPr>
                  <p:grpSp>
                    <p:nvGrpSpPr>
                      <p:cNvPr id="129" name="Group 128">
                        <a:extLst>
                          <a:ext uri="{FF2B5EF4-FFF2-40B4-BE49-F238E27FC236}">
                            <a16:creationId xmlns:a16="http://schemas.microsoft.com/office/drawing/2014/main" id="{82BC52AF-AC7D-4809-9CB8-91B4C514F3CE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16200000">
                        <a:off x="-228600" y="228600"/>
                        <a:ext cx="502919" cy="45719"/>
                        <a:chOff x="0" y="0"/>
                        <a:chExt cx="502919" cy="45719"/>
                      </a:xfrm>
                    </p:grpSpPr>
                    <p:sp>
                      <p:nvSpPr>
                        <p:cNvPr id="261" name="Oval 260">
                          <a:extLst>
                            <a:ext uri="{FF2B5EF4-FFF2-40B4-BE49-F238E27FC236}">
                              <a16:creationId xmlns:a16="http://schemas.microsoft.com/office/drawing/2014/main" id="{D0F498BE-3438-4E02-87BF-33F68825C3D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0" y="0"/>
                          <a:ext cx="45719" cy="45719"/>
                        </a:xfrm>
                        <a:prstGeom prst="ellipse">
                          <a:avLst/>
                        </a:prstGeom>
                        <a:solidFill>
                          <a:srgbClr val="4472C4"/>
                        </a:solidFill>
                        <a:ln w="12700" cap="flat" cmpd="sng" algn="ctr">
                          <a:solidFill>
                            <a:srgbClr val="4472C4">
                              <a:shade val="50000"/>
                            </a:srgbClr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262" name="Oval 261">
                          <a:extLst>
                            <a:ext uri="{FF2B5EF4-FFF2-40B4-BE49-F238E27FC236}">
                              <a16:creationId xmlns:a16="http://schemas.microsoft.com/office/drawing/2014/main" id="{58D1064D-FC9A-409C-B516-526C2F8D441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4300" y="0"/>
                          <a:ext cx="45719" cy="45719"/>
                        </a:xfrm>
                        <a:prstGeom prst="ellipse">
                          <a:avLst/>
                        </a:prstGeom>
                        <a:solidFill>
                          <a:srgbClr val="4472C4"/>
                        </a:solidFill>
                        <a:ln w="12700" cap="flat" cmpd="sng" algn="ctr">
                          <a:solidFill>
                            <a:srgbClr val="4472C4">
                              <a:shade val="50000"/>
                            </a:srgbClr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263" name="Oval 262">
                          <a:extLst>
                            <a:ext uri="{FF2B5EF4-FFF2-40B4-BE49-F238E27FC236}">
                              <a16:creationId xmlns:a16="http://schemas.microsoft.com/office/drawing/2014/main" id="{816D8E3E-3780-4C88-9A8A-62A1E6CF6E6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28600" y="0"/>
                          <a:ext cx="45719" cy="45719"/>
                        </a:xfrm>
                        <a:prstGeom prst="ellipse">
                          <a:avLst/>
                        </a:prstGeom>
                        <a:solidFill>
                          <a:srgbClr val="4472C4"/>
                        </a:solidFill>
                        <a:ln w="12700" cap="flat" cmpd="sng" algn="ctr">
                          <a:solidFill>
                            <a:srgbClr val="4472C4">
                              <a:shade val="50000"/>
                            </a:srgbClr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264" name="Oval 263">
                          <a:extLst>
                            <a:ext uri="{FF2B5EF4-FFF2-40B4-BE49-F238E27FC236}">
                              <a16:creationId xmlns:a16="http://schemas.microsoft.com/office/drawing/2014/main" id="{E9220DD2-E57D-4BBD-8354-DD87CC1D13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42900" y="0"/>
                          <a:ext cx="45719" cy="45719"/>
                        </a:xfrm>
                        <a:prstGeom prst="ellipse">
                          <a:avLst/>
                        </a:prstGeom>
                        <a:solidFill>
                          <a:srgbClr val="4472C4"/>
                        </a:solidFill>
                        <a:ln w="12700" cap="flat" cmpd="sng" algn="ctr">
                          <a:solidFill>
                            <a:srgbClr val="4472C4">
                              <a:shade val="50000"/>
                            </a:srgbClr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265" name="Oval 264">
                          <a:extLst>
                            <a:ext uri="{FF2B5EF4-FFF2-40B4-BE49-F238E27FC236}">
                              <a16:creationId xmlns:a16="http://schemas.microsoft.com/office/drawing/2014/main" id="{92E0F760-6163-46CB-8730-ECA0995C58D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57200" y="0"/>
                          <a:ext cx="45719" cy="45719"/>
                        </a:xfrm>
                        <a:prstGeom prst="ellipse">
                          <a:avLst/>
                        </a:prstGeom>
                        <a:solidFill>
                          <a:srgbClr val="4472C4"/>
                        </a:solidFill>
                        <a:ln w="12700" cap="flat" cmpd="sng" algn="ctr">
                          <a:solidFill>
                            <a:srgbClr val="4472C4">
                              <a:shade val="50000"/>
                            </a:srgbClr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en-GB"/>
                        </a:p>
                      </p:txBody>
                    </p:sp>
                  </p:grpSp>
                  <p:grpSp>
                    <p:nvGrpSpPr>
                      <p:cNvPr id="130" name="Group 129">
                        <a:extLst>
                          <a:ext uri="{FF2B5EF4-FFF2-40B4-BE49-F238E27FC236}">
                            <a16:creationId xmlns:a16="http://schemas.microsoft.com/office/drawing/2014/main" id="{0019E2E2-634B-4C8A-BBA2-B6B4EB88307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37820" y="2540"/>
                        <a:ext cx="1304289" cy="845819"/>
                        <a:chOff x="0" y="0"/>
                        <a:chExt cx="1304289" cy="845819"/>
                      </a:xfrm>
                      <a:solidFill>
                        <a:schemeClr val="bg1"/>
                      </a:solidFill>
                    </p:grpSpPr>
                    <p:grpSp>
                      <p:nvGrpSpPr>
                        <p:cNvPr id="151" name="Group 150">
                          <a:extLst>
                            <a:ext uri="{FF2B5EF4-FFF2-40B4-BE49-F238E27FC236}">
                              <a16:creationId xmlns:a16="http://schemas.microsoft.com/office/drawing/2014/main" id="{9FC4A150-F7FA-400E-AA12-8EA22A115AB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0" y="0"/>
                          <a:ext cx="504189" cy="845819"/>
                          <a:chOff x="0" y="0"/>
                          <a:chExt cx="504189" cy="845819"/>
                        </a:xfrm>
                        <a:grpFill/>
                      </p:grpSpPr>
                      <p:grpSp>
                        <p:nvGrpSpPr>
                          <p:cNvPr id="207" name="Group 206">
                            <a:extLst>
                              <a:ext uri="{FF2B5EF4-FFF2-40B4-BE49-F238E27FC236}">
                                <a16:creationId xmlns:a16="http://schemas.microsoft.com/office/drawing/2014/main" id="{E58E200B-ABD0-43C6-9BD7-D77F7A53A76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270" y="0"/>
                            <a:ext cx="502919" cy="388619"/>
                            <a:chOff x="0" y="0"/>
                            <a:chExt cx="502919" cy="388619"/>
                          </a:xfrm>
                          <a:grpFill/>
                        </p:grpSpPr>
                        <p:grpSp>
                          <p:nvGrpSpPr>
                            <p:cNvPr id="235" name="Group 234">
                              <a:extLst>
                                <a:ext uri="{FF2B5EF4-FFF2-40B4-BE49-F238E27FC236}">
                                  <a16:creationId xmlns:a16="http://schemas.microsoft.com/office/drawing/2014/main" id="{B027777A-DA6C-47A6-8C7F-1607B385BFF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0" y="0"/>
                              <a:ext cx="502919" cy="160019"/>
                              <a:chOff x="0" y="0"/>
                              <a:chExt cx="502919" cy="160019"/>
                            </a:xfrm>
                            <a:grpFill/>
                          </p:grpSpPr>
                          <p:grpSp>
                            <p:nvGrpSpPr>
                              <p:cNvPr id="249" name="Group 248">
                                <a:extLst>
                                  <a:ext uri="{FF2B5EF4-FFF2-40B4-BE49-F238E27FC236}">
                                    <a16:creationId xmlns:a16="http://schemas.microsoft.com/office/drawing/2014/main" id="{D0FF88BD-ED32-43F7-8FC4-0A081E3DFB1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0" y="0"/>
                                <a:ext cx="502919" cy="45719"/>
                                <a:chOff x="0" y="0"/>
                                <a:chExt cx="502919" cy="45719"/>
                              </a:xfrm>
                              <a:grpFill/>
                            </p:grpSpPr>
                            <p:sp>
                              <p:nvSpPr>
                                <p:cNvPr id="256" name="Oval 255">
                                  <a:extLst>
                                    <a:ext uri="{FF2B5EF4-FFF2-40B4-BE49-F238E27FC236}">
                                      <a16:creationId xmlns:a16="http://schemas.microsoft.com/office/drawing/2014/main" id="{BB140E5A-E82A-4D2A-9A26-F8DB63C82D7B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0" y="0"/>
                                  <a:ext cx="45719" cy="45719"/>
                                </a:xfrm>
                                <a:prstGeom prst="ellipse">
                                  <a:avLst/>
                                </a:prstGeom>
                                <a:grpFill/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endParaRPr lang="en-GB"/>
                                </a:p>
                              </p:txBody>
                            </p:sp>
                            <p:sp>
                              <p:nvSpPr>
                                <p:cNvPr id="257" name="Oval 256">
                                  <a:extLst>
                                    <a:ext uri="{FF2B5EF4-FFF2-40B4-BE49-F238E27FC236}">
                                      <a16:creationId xmlns:a16="http://schemas.microsoft.com/office/drawing/2014/main" id="{391B2D3A-E6A2-41DE-B8A1-C46118EBCEE9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114300" y="0"/>
                                  <a:ext cx="45719" cy="45719"/>
                                </a:xfrm>
                                <a:prstGeom prst="ellipse">
                                  <a:avLst/>
                                </a:prstGeom>
                                <a:grpFill/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endParaRPr lang="en-GB"/>
                                </a:p>
                              </p:txBody>
                            </p:sp>
                            <p:sp>
                              <p:nvSpPr>
                                <p:cNvPr id="258" name="Oval 257">
                                  <a:extLst>
                                    <a:ext uri="{FF2B5EF4-FFF2-40B4-BE49-F238E27FC236}">
                                      <a16:creationId xmlns:a16="http://schemas.microsoft.com/office/drawing/2014/main" id="{333A6130-070B-42C1-8EA2-A2AF61C2A28B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228600" y="0"/>
                                  <a:ext cx="45719" cy="45719"/>
                                </a:xfrm>
                                <a:prstGeom prst="ellipse">
                                  <a:avLst/>
                                </a:prstGeom>
                                <a:grpFill/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endParaRPr lang="en-GB"/>
                                </a:p>
                              </p:txBody>
                            </p:sp>
                            <p:sp>
                              <p:nvSpPr>
                                <p:cNvPr id="259" name="Oval 258">
                                  <a:extLst>
                                    <a:ext uri="{FF2B5EF4-FFF2-40B4-BE49-F238E27FC236}">
                                      <a16:creationId xmlns:a16="http://schemas.microsoft.com/office/drawing/2014/main" id="{77F33649-B558-4FEC-9643-C650F71346A9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342900" y="0"/>
                                  <a:ext cx="45719" cy="45719"/>
                                </a:xfrm>
                                <a:prstGeom prst="ellipse">
                                  <a:avLst/>
                                </a:prstGeom>
                                <a:grpFill/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endParaRPr lang="en-GB"/>
                                </a:p>
                              </p:txBody>
                            </p:sp>
                            <p:sp>
                              <p:nvSpPr>
                                <p:cNvPr id="260" name="Oval 259">
                                  <a:extLst>
                                    <a:ext uri="{FF2B5EF4-FFF2-40B4-BE49-F238E27FC236}">
                                      <a16:creationId xmlns:a16="http://schemas.microsoft.com/office/drawing/2014/main" id="{25C9B350-162D-4622-9C6B-B53028864FF1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57200" y="0"/>
                                  <a:ext cx="45719" cy="45719"/>
                                </a:xfrm>
                                <a:prstGeom prst="ellipse">
                                  <a:avLst/>
                                </a:prstGeom>
                                <a:grpFill/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endParaRPr lang="en-GB"/>
                                </a:p>
                              </p:txBody>
                            </p:sp>
                          </p:grpSp>
                          <p:grpSp>
                            <p:nvGrpSpPr>
                              <p:cNvPr id="250" name="Group 249">
                                <a:extLst>
                                  <a:ext uri="{FF2B5EF4-FFF2-40B4-BE49-F238E27FC236}">
                                    <a16:creationId xmlns:a16="http://schemas.microsoft.com/office/drawing/2014/main" id="{14C536A3-694B-41BB-9FFE-D8E51EDB2E5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0" y="114300"/>
                                <a:ext cx="502919" cy="45719"/>
                                <a:chOff x="0" y="0"/>
                                <a:chExt cx="502919" cy="45719"/>
                              </a:xfrm>
                              <a:grpFill/>
                            </p:grpSpPr>
                            <p:sp>
                              <p:nvSpPr>
                                <p:cNvPr id="251" name="Oval 250">
                                  <a:extLst>
                                    <a:ext uri="{FF2B5EF4-FFF2-40B4-BE49-F238E27FC236}">
                                      <a16:creationId xmlns:a16="http://schemas.microsoft.com/office/drawing/2014/main" id="{AF7C5148-2EE8-4870-AEA8-B5DB03F2DDE5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0" y="0"/>
                                  <a:ext cx="45719" cy="45719"/>
                                </a:xfrm>
                                <a:prstGeom prst="ellipse">
                                  <a:avLst/>
                                </a:prstGeom>
                                <a:grpFill/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endParaRPr lang="en-GB"/>
                                </a:p>
                              </p:txBody>
                            </p:sp>
                            <p:sp>
                              <p:nvSpPr>
                                <p:cNvPr id="252" name="Oval 251">
                                  <a:extLst>
                                    <a:ext uri="{FF2B5EF4-FFF2-40B4-BE49-F238E27FC236}">
                                      <a16:creationId xmlns:a16="http://schemas.microsoft.com/office/drawing/2014/main" id="{0B022DFE-3E9E-4899-83D1-55EBD4D7289C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114300" y="0"/>
                                  <a:ext cx="45719" cy="45719"/>
                                </a:xfrm>
                                <a:prstGeom prst="ellipse">
                                  <a:avLst/>
                                </a:prstGeom>
                                <a:grpFill/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endParaRPr lang="en-GB"/>
                                </a:p>
                              </p:txBody>
                            </p:sp>
                            <p:sp>
                              <p:nvSpPr>
                                <p:cNvPr id="253" name="Oval 252">
                                  <a:extLst>
                                    <a:ext uri="{FF2B5EF4-FFF2-40B4-BE49-F238E27FC236}">
                                      <a16:creationId xmlns:a16="http://schemas.microsoft.com/office/drawing/2014/main" id="{AEA17077-7307-4A38-902A-0E68E04E0C3E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228600" y="0"/>
                                  <a:ext cx="45719" cy="45719"/>
                                </a:xfrm>
                                <a:prstGeom prst="ellipse">
                                  <a:avLst/>
                                </a:prstGeom>
                                <a:grpFill/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endParaRPr lang="en-GB"/>
                                </a:p>
                              </p:txBody>
                            </p:sp>
                            <p:sp>
                              <p:nvSpPr>
                                <p:cNvPr id="254" name="Oval 253">
                                  <a:extLst>
                                    <a:ext uri="{FF2B5EF4-FFF2-40B4-BE49-F238E27FC236}">
                                      <a16:creationId xmlns:a16="http://schemas.microsoft.com/office/drawing/2014/main" id="{6B5E38E1-E4B3-4DA4-BE75-67024FD033D5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342900" y="0"/>
                                  <a:ext cx="45719" cy="45719"/>
                                </a:xfrm>
                                <a:prstGeom prst="ellipse">
                                  <a:avLst/>
                                </a:prstGeom>
                                <a:grpFill/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endParaRPr lang="en-GB"/>
                                </a:p>
                              </p:txBody>
                            </p:sp>
                            <p:sp>
                              <p:nvSpPr>
                                <p:cNvPr id="255" name="Oval 254">
                                  <a:extLst>
                                    <a:ext uri="{FF2B5EF4-FFF2-40B4-BE49-F238E27FC236}">
                                      <a16:creationId xmlns:a16="http://schemas.microsoft.com/office/drawing/2014/main" id="{CB7548E4-920E-408F-B311-BE30668946B4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57200" y="0"/>
                                  <a:ext cx="45719" cy="45719"/>
                                </a:xfrm>
                                <a:prstGeom prst="ellipse">
                                  <a:avLst/>
                                </a:prstGeom>
                                <a:grpFill/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endParaRPr lang="en-GB"/>
                                </a:p>
                              </p:txBody>
                            </p:sp>
                          </p:grpSp>
                        </p:grpSp>
                        <p:grpSp>
                          <p:nvGrpSpPr>
                            <p:cNvPr id="236" name="Group 235">
                              <a:extLst>
                                <a:ext uri="{FF2B5EF4-FFF2-40B4-BE49-F238E27FC236}">
                                  <a16:creationId xmlns:a16="http://schemas.microsoft.com/office/drawing/2014/main" id="{886C2DDE-76D1-42FA-A826-7E048BAAF85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0" y="228600"/>
                              <a:ext cx="502919" cy="160019"/>
                              <a:chOff x="0" y="0"/>
                              <a:chExt cx="502919" cy="160019"/>
                            </a:xfrm>
                            <a:grpFill/>
                          </p:grpSpPr>
                          <p:grpSp>
                            <p:nvGrpSpPr>
                              <p:cNvPr id="237" name="Group 236">
                                <a:extLst>
                                  <a:ext uri="{FF2B5EF4-FFF2-40B4-BE49-F238E27FC236}">
                                    <a16:creationId xmlns:a16="http://schemas.microsoft.com/office/drawing/2014/main" id="{66DAA723-76C2-4025-8E9E-73ED42314E8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0" y="0"/>
                                <a:ext cx="502919" cy="45719"/>
                                <a:chOff x="0" y="0"/>
                                <a:chExt cx="502919" cy="45719"/>
                              </a:xfrm>
                              <a:grpFill/>
                            </p:grpSpPr>
                            <p:sp>
                              <p:nvSpPr>
                                <p:cNvPr id="244" name="Oval 243">
                                  <a:extLst>
                                    <a:ext uri="{FF2B5EF4-FFF2-40B4-BE49-F238E27FC236}">
                                      <a16:creationId xmlns:a16="http://schemas.microsoft.com/office/drawing/2014/main" id="{5C326447-64EC-47B0-97A0-09DEBD18305D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0" y="0"/>
                                  <a:ext cx="45719" cy="45719"/>
                                </a:xfrm>
                                <a:prstGeom prst="ellipse">
                                  <a:avLst/>
                                </a:prstGeom>
                                <a:grpFill/>
                                <a:ln w="12700" cap="flat" cmpd="sng" algn="ctr">
                                  <a:solidFill>
                                    <a:srgbClr val="4472C4">
                                      <a:shade val="50000"/>
                                    </a:srgbClr>
                                  </a:solidFill>
                                  <a:prstDash val="solid"/>
                                  <a:miter lim="800000"/>
                                </a:ln>
                                <a:effectLst/>
                              </p:spPr>
                              <p:txBody>
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endParaRPr lang="en-GB"/>
                                </a:p>
                              </p:txBody>
                            </p:sp>
                            <p:sp>
                              <p:nvSpPr>
                                <p:cNvPr id="245" name="Oval 244">
                                  <a:extLst>
                                    <a:ext uri="{FF2B5EF4-FFF2-40B4-BE49-F238E27FC236}">
                                      <a16:creationId xmlns:a16="http://schemas.microsoft.com/office/drawing/2014/main" id="{12299408-F577-4B80-9AF2-281FE38EA516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114300" y="0"/>
                                  <a:ext cx="45719" cy="45719"/>
                                </a:xfrm>
                                <a:prstGeom prst="ellipse">
                                  <a:avLst/>
                                </a:prstGeom>
                                <a:grpFill/>
                                <a:ln w="12700" cap="flat" cmpd="sng" algn="ctr">
                                  <a:solidFill>
                                    <a:srgbClr val="4472C4">
                                      <a:shade val="50000"/>
                                    </a:srgbClr>
                                  </a:solidFill>
                                  <a:prstDash val="solid"/>
                                  <a:miter lim="800000"/>
                                </a:ln>
                                <a:effectLst/>
                              </p:spPr>
                              <p:txBody>
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endParaRPr lang="en-GB"/>
                                </a:p>
                              </p:txBody>
                            </p:sp>
                            <p:sp>
                              <p:nvSpPr>
                                <p:cNvPr id="246" name="Oval 245">
                                  <a:extLst>
                                    <a:ext uri="{FF2B5EF4-FFF2-40B4-BE49-F238E27FC236}">
                                      <a16:creationId xmlns:a16="http://schemas.microsoft.com/office/drawing/2014/main" id="{CA3597FF-7872-4F33-A930-9DCEBCC50381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228600" y="0"/>
                                  <a:ext cx="45719" cy="45719"/>
                                </a:xfrm>
                                <a:prstGeom prst="ellipse">
                                  <a:avLst/>
                                </a:prstGeom>
                                <a:grpFill/>
                                <a:ln w="12700" cap="flat" cmpd="sng" algn="ctr">
                                  <a:solidFill>
                                    <a:srgbClr val="4472C4">
                                      <a:shade val="50000"/>
                                    </a:srgbClr>
                                  </a:solidFill>
                                  <a:prstDash val="solid"/>
                                  <a:miter lim="800000"/>
                                </a:ln>
                                <a:effectLst/>
                              </p:spPr>
                              <p:txBody>
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endParaRPr lang="en-GB"/>
                                </a:p>
                              </p:txBody>
                            </p:sp>
                            <p:sp>
                              <p:nvSpPr>
                                <p:cNvPr id="247" name="Oval 246">
                                  <a:extLst>
                                    <a:ext uri="{FF2B5EF4-FFF2-40B4-BE49-F238E27FC236}">
                                      <a16:creationId xmlns:a16="http://schemas.microsoft.com/office/drawing/2014/main" id="{41B58C84-5734-44E8-89D6-755CADFA9637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342900" y="0"/>
                                  <a:ext cx="45719" cy="45719"/>
                                </a:xfrm>
                                <a:prstGeom prst="ellipse">
                                  <a:avLst/>
                                </a:prstGeom>
                                <a:grpFill/>
                                <a:ln w="12700" cap="flat" cmpd="sng" algn="ctr">
                                  <a:solidFill>
                                    <a:srgbClr val="4472C4">
                                      <a:shade val="50000"/>
                                    </a:srgbClr>
                                  </a:solidFill>
                                  <a:prstDash val="solid"/>
                                  <a:miter lim="800000"/>
                                </a:ln>
                                <a:effectLst/>
                              </p:spPr>
                              <p:txBody>
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endParaRPr lang="en-GB"/>
                                </a:p>
                              </p:txBody>
                            </p:sp>
                            <p:sp>
                              <p:nvSpPr>
                                <p:cNvPr id="248" name="Oval 247">
                                  <a:extLst>
                                    <a:ext uri="{FF2B5EF4-FFF2-40B4-BE49-F238E27FC236}">
                                      <a16:creationId xmlns:a16="http://schemas.microsoft.com/office/drawing/2014/main" id="{4F7BFB33-FB82-42A9-BE26-A917FE8AC044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57200" y="0"/>
                                  <a:ext cx="45719" cy="45719"/>
                                </a:xfrm>
                                <a:prstGeom prst="ellipse">
                                  <a:avLst/>
                                </a:prstGeom>
                                <a:grpFill/>
                                <a:ln w="12700" cap="flat" cmpd="sng" algn="ctr">
                                  <a:solidFill>
                                    <a:srgbClr val="4472C4">
                                      <a:shade val="50000"/>
                                    </a:srgbClr>
                                  </a:solidFill>
                                  <a:prstDash val="solid"/>
                                  <a:miter lim="800000"/>
                                </a:ln>
                                <a:effectLst/>
                              </p:spPr>
                              <p:txBody>
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endParaRPr lang="en-GB"/>
                                </a:p>
                              </p:txBody>
                            </p:sp>
                          </p:grpSp>
                          <p:grpSp>
                            <p:nvGrpSpPr>
                              <p:cNvPr id="238" name="Group 237">
                                <a:extLst>
                                  <a:ext uri="{FF2B5EF4-FFF2-40B4-BE49-F238E27FC236}">
                                    <a16:creationId xmlns:a16="http://schemas.microsoft.com/office/drawing/2014/main" id="{80F8FA8F-04A0-4A9D-908E-0BFD637E28B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0" y="114300"/>
                                <a:ext cx="502919" cy="45719"/>
                                <a:chOff x="0" y="0"/>
                                <a:chExt cx="502919" cy="45719"/>
                              </a:xfrm>
                              <a:grpFill/>
                            </p:grpSpPr>
                            <p:sp>
                              <p:nvSpPr>
                                <p:cNvPr id="239" name="Oval 238">
                                  <a:extLst>
                                    <a:ext uri="{FF2B5EF4-FFF2-40B4-BE49-F238E27FC236}">
                                      <a16:creationId xmlns:a16="http://schemas.microsoft.com/office/drawing/2014/main" id="{F0E58310-0022-46E8-BB92-1321AC2E6A85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0" y="0"/>
                                  <a:ext cx="45719" cy="45719"/>
                                </a:xfrm>
                                <a:prstGeom prst="ellipse">
                                  <a:avLst/>
                                </a:prstGeom>
                                <a:grpFill/>
                                <a:ln w="12700" cap="flat" cmpd="sng" algn="ctr">
                                  <a:solidFill>
                                    <a:srgbClr val="4472C4">
                                      <a:shade val="50000"/>
                                    </a:srgbClr>
                                  </a:solidFill>
                                  <a:prstDash val="solid"/>
                                  <a:miter lim="800000"/>
                                </a:ln>
                                <a:effectLst/>
                              </p:spPr>
                              <p:txBody>
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endParaRPr lang="en-GB"/>
                                </a:p>
                              </p:txBody>
                            </p:sp>
                            <p:sp>
                              <p:nvSpPr>
                                <p:cNvPr id="240" name="Oval 239">
                                  <a:extLst>
                                    <a:ext uri="{FF2B5EF4-FFF2-40B4-BE49-F238E27FC236}">
                                      <a16:creationId xmlns:a16="http://schemas.microsoft.com/office/drawing/2014/main" id="{A04E26FF-DF24-4A6D-9602-42AEEDC7D984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114300" y="0"/>
                                  <a:ext cx="45719" cy="45719"/>
                                </a:xfrm>
                                <a:prstGeom prst="ellipse">
                                  <a:avLst/>
                                </a:prstGeom>
                                <a:grpFill/>
                                <a:ln w="12700" cap="flat" cmpd="sng" algn="ctr">
                                  <a:solidFill>
                                    <a:srgbClr val="4472C4">
                                      <a:shade val="50000"/>
                                    </a:srgbClr>
                                  </a:solidFill>
                                  <a:prstDash val="solid"/>
                                  <a:miter lim="800000"/>
                                </a:ln>
                                <a:effectLst/>
                              </p:spPr>
                              <p:txBody>
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endParaRPr lang="en-GB"/>
                                </a:p>
                              </p:txBody>
                            </p:sp>
                            <p:sp>
                              <p:nvSpPr>
                                <p:cNvPr id="241" name="Oval 240">
                                  <a:extLst>
                                    <a:ext uri="{FF2B5EF4-FFF2-40B4-BE49-F238E27FC236}">
                                      <a16:creationId xmlns:a16="http://schemas.microsoft.com/office/drawing/2014/main" id="{F96D2DD1-930A-45D5-9BE8-EFC1CF691D77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228600" y="0"/>
                                  <a:ext cx="45719" cy="45719"/>
                                </a:xfrm>
                                <a:prstGeom prst="ellipse">
                                  <a:avLst/>
                                </a:prstGeom>
                                <a:grpFill/>
                                <a:ln w="12700" cap="flat" cmpd="sng" algn="ctr">
                                  <a:solidFill>
                                    <a:srgbClr val="4472C4">
                                      <a:shade val="50000"/>
                                    </a:srgbClr>
                                  </a:solidFill>
                                  <a:prstDash val="solid"/>
                                  <a:miter lim="800000"/>
                                </a:ln>
                                <a:effectLst/>
                              </p:spPr>
                              <p:txBody>
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endParaRPr lang="en-GB"/>
                                </a:p>
                              </p:txBody>
                            </p:sp>
                            <p:sp>
                              <p:nvSpPr>
                                <p:cNvPr id="242" name="Oval 241">
                                  <a:extLst>
                                    <a:ext uri="{FF2B5EF4-FFF2-40B4-BE49-F238E27FC236}">
                                      <a16:creationId xmlns:a16="http://schemas.microsoft.com/office/drawing/2014/main" id="{526882DF-CFDC-4EE9-ACBA-C6B0E71C9001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342900" y="0"/>
                                  <a:ext cx="45719" cy="45719"/>
                                </a:xfrm>
                                <a:prstGeom prst="ellipse">
                                  <a:avLst/>
                                </a:prstGeom>
                                <a:grpFill/>
                                <a:ln w="12700" cap="flat" cmpd="sng" algn="ctr">
                                  <a:solidFill>
                                    <a:srgbClr val="4472C4">
                                      <a:shade val="50000"/>
                                    </a:srgbClr>
                                  </a:solidFill>
                                  <a:prstDash val="solid"/>
                                  <a:miter lim="800000"/>
                                </a:ln>
                                <a:effectLst/>
                              </p:spPr>
                              <p:txBody>
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endParaRPr lang="en-GB"/>
                                </a:p>
                              </p:txBody>
                            </p:sp>
                            <p:sp>
                              <p:nvSpPr>
                                <p:cNvPr id="243" name="Oval 242">
                                  <a:extLst>
                                    <a:ext uri="{FF2B5EF4-FFF2-40B4-BE49-F238E27FC236}">
                                      <a16:creationId xmlns:a16="http://schemas.microsoft.com/office/drawing/2014/main" id="{3EFCCA16-25AF-4B2E-A19A-6325D6881DE0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57200" y="0"/>
                                  <a:ext cx="45719" cy="45719"/>
                                </a:xfrm>
                                <a:prstGeom prst="ellipse">
                                  <a:avLst/>
                                </a:prstGeom>
                                <a:grpFill/>
                                <a:ln w="12700" cap="flat" cmpd="sng" algn="ctr">
                                  <a:solidFill>
                                    <a:srgbClr val="4472C4">
                                      <a:shade val="50000"/>
                                    </a:srgbClr>
                                  </a:solidFill>
                                  <a:prstDash val="solid"/>
                                  <a:miter lim="800000"/>
                                </a:ln>
                                <a:effectLst/>
                              </p:spPr>
                              <p:txBody>
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endParaRPr lang="en-GB"/>
                                </a:p>
                              </p:txBody>
                            </p:sp>
                          </p:grpSp>
                        </p:grpSp>
                      </p:grpSp>
                      <p:grpSp>
                        <p:nvGrpSpPr>
                          <p:cNvPr id="208" name="Group 207">
                            <a:extLst>
                              <a:ext uri="{FF2B5EF4-FFF2-40B4-BE49-F238E27FC236}">
                                <a16:creationId xmlns:a16="http://schemas.microsoft.com/office/drawing/2014/main" id="{42DCDF8A-F7A7-454E-981B-73F303D6D00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0" y="457200"/>
                            <a:ext cx="502919" cy="388619"/>
                            <a:chOff x="0" y="0"/>
                            <a:chExt cx="502919" cy="388619"/>
                          </a:xfrm>
                          <a:grpFill/>
                        </p:grpSpPr>
                        <p:grpSp>
                          <p:nvGrpSpPr>
                            <p:cNvPr id="209" name="Group 208">
                              <a:extLst>
                                <a:ext uri="{FF2B5EF4-FFF2-40B4-BE49-F238E27FC236}">
                                  <a16:creationId xmlns:a16="http://schemas.microsoft.com/office/drawing/2014/main" id="{EF7D041C-894E-42D9-8297-E5C6BE9B57E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0" y="0"/>
                              <a:ext cx="502919" cy="160019"/>
                              <a:chOff x="0" y="0"/>
                              <a:chExt cx="502919" cy="160019"/>
                            </a:xfrm>
                            <a:grpFill/>
                          </p:grpSpPr>
                          <p:grpSp>
                            <p:nvGrpSpPr>
                              <p:cNvPr id="223" name="Group 222">
                                <a:extLst>
                                  <a:ext uri="{FF2B5EF4-FFF2-40B4-BE49-F238E27FC236}">
                                    <a16:creationId xmlns:a16="http://schemas.microsoft.com/office/drawing/2014/main" id="{11FA1BA2-9F91-4702-A7A2-BC0B27731CA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0" y="0"/>
                                <a:ext cx="502919" cy="45719"/>
                                <a:chOff x="0" y="0"/>
                                <a:chExt cx="502919" cy="45719"/>
                              </a:xfrm>
                              <a:grpFill/>
                            </p:grpSpPr>
                            <p:sp>
                              <p:nvSpPr>
                                <p:cNvPr id="230" name="Oval 229">
                                  <a:extLst>
                                    <a:ext uri="{FF2B5EF4-FFF2-40B4-BE49-F238E27FC236}">
                                      <a16:creationId xmlns:a16="http://schemas.microsoft.com/office/drawing/2014/main" id="{EF92E462-0AAA-40AC-A601-8CDA7ECDFD58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0" y="0"/>
                                  <a:ext cx="45719" cy="45719"/>
                                </a:xfrm>
                                <a:prstGeom prst="ellipse">
                                  <a:avLst/>
                                </a:prstGeom>
                                <a:grpFill/>
                                <a:ln w="12700" cap="flat" cmpd="sng" algn="ctr">
                                  <a:solidFill>
                                    <a:srgbClr val="4472C4">
                                      <a:shade val="50000"/>
                                    </a:srgbClr>
                                  </a:solidFill>
                                  <a:prstDash val="solid"/>
                                  <a:miter lim="800000"/>
                                </a:ln>
                                <a:effectLst/>
                              </p:spPr>
                              <p:txBody>
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endParaRPr lang="en-GB"/>
                                </a:p>
                              </p:txBody>
                            </p:sp>
                            <p:sp>
                              <p:nvSpPr>
                                <p:cNvPr id="231" name="Oval 230">
                                  <a:extLst>
                                    <a:ext uri="{FF2B5EF4-FFF2-40B4-BE49-F238E27FC236}">
                                      <a16:creationId xmlns:a16="http://schemas.microsoft.com/office/drawing/2014/main" id="{6219FB59-CEF6-4C5D-B4DA-546A39E080AC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114300" y="0"/>
                                  <a:ext cx="45719" cy="45719"/>
                                </a:xfrm>
                                <a:prstGeom prst="ellipse">
                                  <a:avLst/>
                                </a:prstGeom>
                                <a:grpFill/>
                                <a:ln w="12700" cap="flat" cmpd="sng" algn="ctr">
                                  <a:solidFill>
                                    <a:srgbClr val="4472C4">
                                      <a:shade val="50000"/>
                                    </a:srgbClr>
                                  </a:solidFill>
                                  <a:prstDash val="solid"/>
                                  <a:miter lim="800000"/>
                                </a:ln>
                                <a:effectLst/>
                              </p:spPr>
                              <p:txBody>
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endParaRPr lang="en-GB"/>
                                </a:p>
                              </p:txBody>
                            </p:sp>
                            <p:sp>
                              <p:nvSpPr>
                                <p:cNvPr id="232" name="Oval 231">
                                  <a:extLst>
                                    <a:ext uri="{FF2B5EF4-FFF2-40B4-BE49-F238E27FC236}">
                                      <a16:creationId xmlns:a16="http://schemas.microsoft.com/office/drawing/2014/main" id="{30A80414-D23F-4826-9C3A-F4FFBBEFEBB5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228600" y="0"/>
                                  <a:ext cx="45719" cy="45719"/>
                                </a:xfrm>
                                <a:prstGeom prst="ellipse">
                                  <a:avLst/>
                                </a:prstGeom>
                                <a:grpFill/>
                                <a:ln w="12700" cap="flat" cmpd="sng" algn="ctr">
                                  <a:solidFill>
                                    <a:srgbClr val="4472C4">
                                      <a:shade val="50000"/>
                                    </a:srgbClr>
                                  </a:solidFill>
                                  <a:prstDash val="solid"/>
                                  <a:miter lim="800000"/>
                                </a:ln>
                                <a:effectLst/>
                              </p:spPr>
                              <p:txBody>
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endParaRPr lang="en-GB"/>
                                </a:p>
                              </p:txBody>
                            </p:sp>
                            <p:sp>
                              <p:nvSpPr>
                                <p:cNvPr id="233" name="Oval 232">
                                  <a:extLst>
                                    <a:ext uri="{FF2B5EF4-FFF2-40B4-BE49-F238E27FC236}">
                                      <a16:creationId xmlns:a16="http://schemas.microsoft.com/office/drawing/2014/main" id="{CDCFE78C-6852-4F21-8342-2BD228AB0403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342900" y="0"/>
                                  <a:ext cx="45719" cy="45719"/>
                                </a:xfrm>
                                <a:prstGeom prst="ellipse">
                                  <a:avLst/>
                                </a:prstGeom>
                                <a:grpFill/>
                                <a:ln w="12700" cap="flat" cmpd="sng" algn="ctr">
                                  <a:solidFill>
                                    <a:srgbClr val="4472C4">
                                      <a:shade val="50000"/>
                                    </a:srgbClr>
                                  </a:solidFill>
                                  <a:prstDash val="solid"/>
                                  <a:miter lim="800000"/>
                                </a:ln>
                                <a:effectLst/>
                              </p:spPr>
                              <p:txBody>
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endParaRPr lang="en-GB"/>
                                </a:p>
                              </p:txBody>
                            </p:sp>
                            <p:sp>
                              <p:nvSpPr>
                                <p:cNvPr id="234" name="Oval 233">
                                  <a:extLst>
                                    <a:ext uri="{FF2B5EF4-FFF2-40B4-BE49-F238E27FC236}">
                                      <a16:creationId xmlns:a16="http://schemas.microsoft.com/office/drawing/2014/main" id="{C39D6125-7307-4CB7-97CB-8700ECD83E22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57200" y="0"/>
                                  <a:ext cx="45719" cy="45719"/>
                                </a:xfrm>
                                <a:prstGeom prst="ellipse">
                                  <a:avLst/>
                                </a:prstGeom>
                                <a:grpFill/>
                                <a:ln w="12700" cap="flat" cmpd="sng" algn="ctr">
                                  <a:solidFill>
                                    <a:srgbClr val="4472C4">
                                      <a:shade val="50000"/>
                                    </a:srgbClr>
                                  </a:solidFill>
                                  <a:prstDash val="solid"/>
                                  <a:miter lim="800000"/>
                                </a:ln>
                                <a:effectLst/>
                              </p:spPr>
                              <p:txBody>
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endParaRPr lang="en-GB"/>
                                </a:p>
                              </p:txBody>
                            </p:sp>
                          </p:grpSp>
                          <p:grpSp>
                            <p:nvGrpSpPr>
                              <p:cNvPr id="224" name="Group 223">
                                <a:extLst>
                                  <a:ext uri="{FF2B5EF4-FFF2-40B4-BE49-F238E27FC236}">
                                    <a16:creationId xmlns:a16="http://schemas.microsoft.com/office/drawing/2014/main" id="{D29732CE-EDB6-4BEA-BFBC-56479EA1809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0" y="114300"/>
                                <a:ext cx="502919" cy="45719"/>
                                <a:chOff x="0" y="0"/>
                                <a:chExt cx="502919" cy="45719"/>
                              </a:xfrm>
                              <a:grpFill/>
                            </p:grpSpPr>
                            <p:sp>
                              <p:nvSpPr>
                                <p:cNvPr id="225" name="Oval 224">
                                  <a:extLst>
                                    <a:ext uri="{FF2B5EF4-FFF2-40B4-BE49-F238E27FC236}">
                                      <a16:creationId xmlns:a16="http://schemas.microsoft.com/office/drawing/2014/main" id="{D4570205-D71F-4C52-B137-8F9B5CE3F9D5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0" y="0"/>
                                  <a:ext cx="45719" cy="45719"/>
                                </a:xfrm>
                                <a:prstGeom prst="ellipse">
                                  <a:avLst/>
                                </a:prstGeom>
                                <a:grpFill/>
                                <a:ln w="12700" cap="flat" cmpd="sng" algn="ctr">
                                  <a:solidFill>
                                    <a:srgbClr val="4472C4">
                                      <a:shade val="50000"/>
                                    </a:srgbClr>
                                  </a:solidFill>
                                  <a:prstDash val="solid"/>
                                  <a:miter lim="800000"/>
                                </a:ln>
                                <a:effectLst/>
                              </p:spPr>
                              <p:txBody>
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endParaRPr lang="en-GB"/>
                                </a:p>
                              </p:txBody>
                            </p:sp>
                            <p:sp>
                              <p:nvSpPr>
                                <p:cNvPr id="226" name="Oval 225">
                                  <a:extLst>
                                    <a:ext uri="{FF2B5EF4-FFF2-40B4-BE49-F238E27FC236}">
                                      <a16:creationId xmlns:a16="http://schemas.microsoft.com/office/drawing/2014/main" id="{DF7AB19D-B48A-4D2F-9968-7D5DCF056B8F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114300" y="0"/>
                                  <a:ext cx="45719" cy="45719"/>
                                </a:xfrm>
                                <a:prstGeom prst="ellipse">
                                  <a:avLst/>
                                </a:prstGeom>
                                <a:grpFill/>
                                <a:ln w="12700" cap="flat" cmpd="sng" algn="ctr">
                                  <a:solidFill>
                                    <a:srgbClr val="4472C4">
                                      <a:shade val="50000"/>
                                    </a:srgbClr>
                                  </a:solidFill>
                                  <a:prstDash val="solid"/>
                                  <a:miter lim="800000"/>
                                </a:ln>
                                <a:effectLst/>
                              </p:spPr>
                              <p:txBody>
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endParaRPr lang="en-GB"/>
                                </a:p>
                              </p:txBody>
                            </p:sp>
                            <p:sp>
                              <p:nvSpPr>
                                <p:cNvPr id="227" name="Oval 226">
                                  <a:extLst>
                                    <a:ext uri="{FF2B5EF4-FFF2-40B4-BE49-F238E27FC236}">
                                      <a16:creationId xmlns:a16="http://schemas.microsoft.com/office/drawing/2014/main" id="{8A6278ED-1C1A-465A-A11D-36F29EE00F1B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228600" y="0"/>
                                  <a:ext cx="45719" cy="45719"/>
                                </a:xfrm>
                                <a:prstGeom prst="ellipse">
                                  <a:avLst/>
                                </a:prstGeom>
                                <a:grpFill/>
                                <a:ln w="12700" cap="flat" cmpd="sng" algn="ctr">
                                  <a:solidFill>
                                    <a:srgbClr val="4472C4">
                                      <a:shade val="50000"/>
                                    </a:srgbClr>
                                  </a:solidFill>
                                  <a:prstDash val="solid"/>
                                  <a:miter lim="800000"/>
                                </a:ln>
                                <a:effectLst/>
                              </p:spPr>
                              <p:txBody>
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endParaRPr lang="en-GB"/>
                                </a:p>
                              </p:txBody>
                            </p:sp>
                            <p:sp>
                              <p:nvSpPr>
                                <p:cNvPr id="228" name="Oval 227">
                                  <a:extLst>
                                    <a:ext uri="{FF2B5EF4-FFF2-40B4-BE49-F238E27FC236}">
                                      <a16:creationId xmlns:a16="http://schemas.microsoft.com/office/drawing/2014/main" id="{49F22420-D1C4-4B0F-9704-3A10A959FB7F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342900" y="0"/>
                                  <a:ext cx="45719" cy="45719"/>
                                </a:xfrm>
                                <a:prstGeom prst="ellipse">
                                  <a:avLst/>
                                </a:prstGeom>
                                <a:grpFill/>
                                <a:ln w="12700" cap="flat" cmpd="sng" algn="ctr">
                                  <a:solidFill>
                                    <a:srgbClr val="4472C4">
                                      <a:shade val="50000"/>
                                    </a:srgbClr>
                                  </a:solidFill>
                                  <a:prstDash val="solid"/>
                                  <a:miter lim="800000"/>
                                </a:ln>
                                <a:effectLst/>
                              </p:spPr>
                              <p:txBody>
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endParaRPr lang="en-GB"/>
                                </a:p>
                              </p:txBody>
                            </p:sp>
                            <p:sp>
                              <p:nvSpPr>
                                <p:cNvPr id="229" name="Oval 228">
                                  <a:extLst>
                                    <a:ext uri="{FF2B5EF4-FFF2-40B4-BE49-F238E27FC236}">
                                      <a16:creationId xmlns:a16="http://schemas.microsoft.com/office/drawing/2014/main" id="{EA9D9B3B-1562-4C7B-8169-095678686A82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57200" y="0"/>
                                  <a:ext cx="45719" cy="45719"/>
                                </a:xfrm>
                                <a:prstGeom prst="ellipse">
                                  <a:avLst/>
                                </a:prstGeom>
                                <a:grpFill/>
                                <a:ln w="12700" cap="flat" cmpd="sng" algn="ctr">
                                  <a:solidFill>
                                    <a:srgbClr val="4472C4">
                                      <a:shade val="50000"/>
                                    </a:srgbClr>
                                  </a:solidFill>
                                  <a:prstDash val="solid"/>
                                  <a:miter lim="800000"/>
                                </a:ln>
                                <a:effectLst/>
                              </p:spPr>
                              <p:txBody>
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endParaRPr lang="en-GB"/>
                                </a:p>
                              </p:txBody>
                            </p:sp>
                          </p:grpSp>
                        </p:grpSp>
                        <p:grpSp>
                          <p:nvGrpSpPr>
                            <p:cNvPr id="210" name="Group 209">
                              <a:extLst>
                                <a:ext uri="{FF2B5EF4-FFF2-40B4-BE49-F238E27FC236}">
                                  <a16:creationId xmlns:a16="http://schemas.microsoft.com/office/drawing/2014/main" id="{CCDF9A30-1A3D-4867-8C4D-1CBE594EC25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0" y="228600"/>
                              <a:ext cx="502919" cy="160019"/>
                              <a:chOff x="0" y="0"/>
                              <a:chExt cx="502919" cy="160019"/>
                            </a:xfrm>
                            <a:grpFill/>
                          </p:grpSpPr>
                          <p:grpSp>
                            <p:nvGrpSpPr>
                              <p:cNvPr id="211" name="Group 210">
                                <a:extLst>
                                  <a:ext uri="{FF2B5EF4-FFF2-40B4-BE49-F238E27FC236}">
                                    <a16:creationId xmlns:a16="http://schemas.microsoft.com/office/drawing/2014/main" id="{A47CEB50-002D-451B-A0E2-31C6A315925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0" y="0"/>
                                <a:ext cx="502919" cy="45719"/>
                                <a:chOff x="0" y="0"/>
                                <a:chExt cx="502919" cy="45719"/>
                              </a:xfrm>
                              <a:grpFill/>
                            </p:grpSpPr>
                            <p:sp>
                              <p:nvSpPr>
                                <p:cNvPr id="218" name="Oval 217">
                                  <a:extLst>
                                    <a:ext uri="{FF2B5EF4-FFF2-40B4-BE49-F238E27FC236}">
                                      <a16:creationId xmlns:a16="http://schemas.microsoft.com/office/drawing/2014/main" id="{FA3DF579-3EA1-455E-8AFA-EFC1548E0259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0" y="0"/>
                                  <a:ext cx="45719" cy="45719"/>
                                </a:xfrm>
                                <a:prstGeom prst="ellipse">
                                  <a:avLst/>
                                </a:prstGeom>
                                <a:grpFill/>
                                <a:ln w="12700" cap="flat" cmpd="sng" algn="ctr">
                                  <a:solidFill>
                                    <a:srgbClr val="4472C4">
                                      <a:shade val="50000"/>
                                    </a:srgbClr>
                                  </a:solidFill>
                                  <a:prstDash val="solid"/>
                                  <a:miter lim="800000"/>
                                </a:ln>
                                <a:effectLst/>
                              </p:spPr>
                              <p:txBody>
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endParaRPr lang="en-GB"/>
                                </a:p>
                              </p:txBody>
                            </p:sp>
                            <p:sp>
                              <p:nvSpPr>
                                <p:cNvPr id="219" name="Oval 218">
                                  <a:extLst>
                                    <a:ext uri="{FF2B5EF4-FFF2-40B4-BE49-F238E27FC236}">
                                      <a16:creationId xmlns:a16="http://schemas.microsoft.com/office/drawing/2014/main" id="{00CFB6CA-B764-4598-B0BD-5F3A63FA1552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114300" y="0"/>
                                  <a:ext cx="45719" cy="45719"/>
                                </a:xfrm>
                                <a:prstGeom prst="ellipse">
                                  <a:avLst/>
                                </a:prstGeom>
                                <a:grpFill/>
                                <a:ln w="12700" cap="flat" cmpd="sng" algn="ctr">
                                  <a:solidFill>
                                    <a:srgbClr val="4472C4">
                                      <a:shade val="50000"/>
                                    </a:srgbClr>
                                  </a:solidFill>
                                  <a:prstDash val="solid"/>
                                  <a:miter lim="800000"/>
                                </a:ln>
                                <a:effectLst/>
                              </p:spPr>
                              <p:txBody>
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endParaRPr lang="en-GB"/>
                                </a:p>
                              </p:txBody>
                            </p:sp>
                            <p:sp>
                              <p:nvSpPr>
                                <p:cNvPr id="220" name="Oval 219">
                                  <a:extLst>
                                    <a:ext uri="{FF2B5EF4-FFF2-40B4-BE49-F238E27FC236}">
                                      <a16:creationId xmlns:a16="http://schemas.microsoft.com/office/drawing/2014/main" id="{B9D0081B-42E0-47AA-A4C5-B53578F7C096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228600" y="0"/>
                                  <a:ext cx="45719" cy="45719"/>
                                </a:xfrm>
                                <a:prstGeom prst="ellipse">
                                  <a:avLst/>
                                </a:prstGeom>
                                <a:grpFill/>
                                <a:ln w="12700" cap="flat" cmpd="sng" algn="ctr">
                                  <a:solidFill>
                                    <a:srgbClr val="4472C4">
                                      <a:shade val="50000"/>
                                    </a:srgbClr>
                                  </a:solidFill>
                                  <a:prstDash val="solid"/>
                                  <a:miter lim="800000"/>
                                </a:ln>
                                <a:effectLst/>
                              </p:spPr>
                              <p:txBody>
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endParaRPr lang="en-GB"/>
                                </a:p>
                              </p:txBody>
                            </p:sp>
                            <p:sp>
                              <p:nvSpPr>
                                <p:cNvPr id="221" name="Oval 220">
                                  <a:extLst>
                                    <a:ext uri="{FF2B5EF4-FFF2-40B4-BE49-F238E27FC236}">
                                      <a16:creationId xmlns:a16="http://schemas.microsoft.com/office/drawing/2014/main" id="{E81C091E-20B1-4F09-8BA8-80B5F1959D54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342900" y="0"/>
                                  <a:ext cx="45719" cy="45719"/>
                                </a:xfrm>
                                <a:prstGeom prst="ellipse">
                                  <a:avLst/>
                                </a:prstGeom>
                                <a:grpFill/>
                                <a:ln w="12700" cap="flat" cmpd="sng" algn="ctr">
                                  <a:solidFill>
                                    <a:srgbClr val="4472C4">
                                      <a:shade val="50000"/>
                                    </a:srgbClr>
                                  </a:solidFill>
                                  <a:prstDash val="solid"/>
                                  <a:miter lim="800000"/>
                                </a:ln>
                                <a:effectLst/>
                              </p:spPr>
                              <p:txBody>
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endParaRPr lang="en-GB"/>
                                </a:p>
                              </p:txBody>
                            </p:sp>
                            <p:sp>
                              <p:nvSpPr>
                                <p:cNvPr id="222" name="Oval 221">
                                  <a:extLst>
                                    <a:ext uri="{FF2B5EF4-FFF2-40B4-BE49-F238E27FC236}">
                                      <a16:creationId xmlns:a16="http://schemas.microsoft.com/office/drawing/2014/main" id="{BCEDB014-963B-4876-9079-4AF462FB6B16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57200" y="0"/>
                                  <a:ext cx="45719" cy="45719"/>
                                </a:xfrm>
                                <a:prstGeom prst="ellipse">
                                  <a:avLst/>
                                </a:prstGeom>
                                <a:grpFill/>
                                <a:ln w="12700" cap="flat" cmpd="sng" algn="ctr">
                                  <a:solidFill>
                                    <a:srgbClr val="4472C4">
                                      <a:shade val="50000"/>
                                    </a:srgbClr>
                                  </a:solidFill>
                                  <a:prstDash val="solid"/>
                                  <a:miter lim="800000"/>
                                </a:ln>
                                <a:effectLst/>
                              </p:spPr>
                              <p:txBody>
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endParaRPr lang="en-GB"/>
                                </a:p>
                              </p:txBody>
                            </p:sp>
                          </p:grpSp>
                          <p:grpSp>
                            <p:nvGrpSpPr>
                              <p:cNvPr id="212" name="Group 211">
                                <a:extLst>
                                  <a:ext uri="{FF2B5EF4-FFF2-40B4-BE49-F238E27FC236}">
                                    <a16:creationId xmlns:a16="http://schemas.microsoft.com/office/drawing/2014/main" id="{54CE121D-5864-4798-AE59-2A31D9B3BAB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0" y="114300"/>
                                <a:ext cx="502919" cy="45719"/>
                                <a:chOff x="0" y="0"/>
                                <a:chExt cx="502919" cy="45719"/>
                              </a:xfrm>
                              <a:grpFill/>
                            </p:grpSpPr>
                            <p:sp>
                              <p:nvSpPr>
                                <p:cNvPr id="213" name="Oval 212">
                                  <a:extLst>
                                    <a:ext uri="{FF2B5EF4-FFF2-40B4-BE49-F238E27FC236}">
                                      <a16:creationId xmlns:a16="http://schemas.microsoft.com/office/drawing/2014/main" id="{6695D224-1989-4CD9-A71C-C9B3D8CD20B9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0" y="0"/>
                                  <a:ext cx="45719" cy="45719"/>
                                </a:xfrm>
                                <a:prstGeom prst="ellipse">
                                  <a:avLst/>
                                </a:prstGeom>
                                <a:grpFill/>
                                <a:ln w="12700" cap="flat" cmpd="sng" algn="ctr">
                                  <a:solidFill>
                                    <a:srgbClr val="4472C4">
                                      <a:shade val="50000"/>
                                    </a:srgbClr>
                                  </a:solidFill>
                                  <a:prstDash val="solid"/>
                                  <a:miter lim="800000"/>
                                </a:ln>
                                <a:effectLst/>
                              </p:spPr>
                              <p:txBody>
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endParaRPr lang="en-GB"/>
                                </a:p>
                              </p:txBody>
                            </p:sp>
                            <p:sp>
                              <p:nvSpPr>
                                <p:cNvPr id="214" name="Oval 213">
                                  <a:extLst>
                                    <a:ext uri="{FF2B5EF4-FFF2-40B4-BE49-F238E27FC236}">
                                      <a16:creationId xmlns:a16="http://schemas.microsoft.com/office/drawing/2014/main" id="{A7201690-E8F1-4FAC-A5C9-88F8BA0703B2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114300" y="0"/>
                                  <a:ext cx="45719" cy="45719"/>
                                </a:xfrm>
                                <a:prstGeom prst="ellipse">
                                  <a:avLst/>
                                </a:prstGeom>
                                <a:grpFill/>
                                <a:ln w="12700" cap="flat" cmpd="sng" algn="ctr">
                                  <a:solidFill>
                                    <a:srgbClr val="4472C4">
                                      <a:shade val="50000"/>
                                    </a:srgbClr>
                                  </a:solidFill>
                                  <a:prstDash val="solid"/>
                                  <a:miter lim="800000"/>
                                </a:ln>
                                <a:effectLst/>
                              </p:spPr>
                              <p:txBody>
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endParaRPr lang="en-GB"/>
                                </a:p>
                              </p:txBody>
                            </p:sp>
                            <p:sp>
                              <p:nvSpPr>
                                <p:cNvPr id="215" name="Oval 214">
                                  <a:extLst>
                                    <a:ext uri="{FF2B5EF4-FFF2-40B4-BE49-F238E27FC236}">
                                      <a16:creationId xmlns:a16="http://schemas.microsoft.com/office/drawing/2014/main" id="{839C4780-DA90-4036-80E3-421FDD89550C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228600" y="0"/>
                                  <a:ext cx="45719" cy="45719"/>
                                </a:xfrm>
                                <a:prstGeom prst="ellipse">
                                  <a:avLst/>
                                </a:prstGeom>
                                <a:grpFill/>
                                <a:ln w="12700" cap="flat" cmpd="sng" algn="ctr">
                                  <a:solidFill>
                                    <a:srgbClr val="4472C4">
                                      <a:shade val="50000"/>
                                    </a:srgbClr>
                                  </a:solidFill>
                                  <a:prstDash val="solid"/>
                                  <a:miter lim="800000"/>
                                </a:ln>
                                <a:effectLst/>
                              </p:spPr>
                              <p:txBody>
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endParaRPr lang="en-GB"/>
                                </a:p>
                              </p:txBody>
                            </p:sp>
                            <p:sp>
                              <p:nvSpPr>
                                <p:cNvPr id="216" name="Oval 215">
                                  <a:extLst>
                                    <a:ext uri="{FF2B5EF4-FFF2-40B4-BE49-F238E27FC236}">
                                      <a16:creationId xmlns:a16="http://schemas.microsoft.com/office/drawing/2014/main" id="{CCF34548-C058-4E4E-94B1-EAB24368238B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342900" y="0"/>
                                  <a:ext cx="45719" cy="45719"/>
                                </a:xfrm>
                                <a:prstGeom prst="ellipse">
                                  <a:avLst/>
                                </a:prstGeom>
                                <a:grpFill/>
                                <a:ln w="12700" cap="flat" cmpd="sng" algn="ctr">
                                  <a:solidFill>
                                    <a:srgbClr val="4472C4">
                                      <a:shade val="50000"/>
                                    </a:srgbClr>
                                  </a:solidFill>
                                  <a:prstDash val="solid"/>
                                  <a:miter lim="800000"/>
                                </a:ln>
                                <a:effectLst/>
                              </p:spPr>
                              <p:txBody>
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endParaRPr lang="en-GB"/>
                                </a:p>
                              </p:txBody>
                            </p:sp>
                            <p:sp>
                              <p:nvSpPr>
                                <p:cNvPr id="217" name="Oval 216">
                                  <a:extLst>
                                    <a:ext uri="{FF2B5EF4-FFF2-40B4-BE49-F238E27FC236}">
                                      <a16:creationId xmlns:a16="http://schemas.microsoft.com/office/drawing/2014/main" id="{7A59AE50-1987-4558-BF03-45E84911D0F1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57200" y="0"/>
                                  <a:ext cx="45719" cy="45719"/>
                                </a:xfrm>
                                <a:prstGeom prst="ellipse">
                                  <a:avLst/>
                                </a:prstGeom>
                                <a:grpFill/>
                                <a:ln w="12700" cap="flat" cmpd="sng" algn="ctr">
                                  <a:solidFill>
                                    <a:srgbClr val="4472C4">
                                      <a:shade val="50000"/>
                                    </a:srgbClr>
                                  </a:solidFill>
                                  <a:prstDash val="solid"/>
                                  <a:miter lim="800000"/>
                                </a:ln>
                                <a:effectLst/>
                              </p:spPr>
                              <p:txBody>
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endParaRPr lang="en-GB"/>
                                </a:p>
                              </p:txBody>
                            </p:sp>
                          </p:grpSp>
                        </p:grpSp>
                      </p:grpSp>
                    </p:grpSp>
                    <p:grpSp>
                      <p:nvGrpSpPr>
                        <p:cNvPr id="152" name="Group 151">
                          <a:extLst>
                            <a:ext uri="{FF2B5EF4-FFF2-40B4-BE49-F238E27FC236}">
                              <a16:creationId xmlns:a16="http://schemas.microsoft.com/office/drawing/2014/main" id="{6884BC0D-6F24-4FC5-A151-247AC7BB9D0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800100" y="0"/>
                          <a:ext cx="504189" cy="845819"/>
                          <a:chOff x="0" y="0"/>
                          <a:chExt cx="504189" cy="845819"/>
                        </a:xfrm>
                        <a:grpFill/>
                      </p:grpSpPr>
                      <p:grpSp>
                        <p:nvGrpSpPr>
                          <p:cNvPr id="153" name="Group 152">
                            <a:extLst>
                              <a:ext uri="{FF2B5EF4-FFF2-40B4-BE49-F238E27FC236}">
                                <a16:creationId xmlns:a16="http://schemas.microsoft.com/office/drawing/2014/main" id="{B4EA0BF1-E17D-457A-A3E1-4F2F4E4275B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270" y="0"/>
                            <a:ext cx="502919" cy="388619"/>
                            <a:chOff x="0" y="0"/>
                            <a:chExt cx="502919" cy="388619"/>
                          </a:xfrm>
                          <a:grpFill/>
                        </p:grpSpPr>
                        <p:grpSp>
                          <p:nvGrpSpPr>
                            <p:cNvPr id="181" name="Group 180">
                              <a:extLst>
                                <a:ext uri="{FF2B5EF4-FFF2-40B4-BE49-F238E27FC236}">
                                  <a16:creationId xmlns:a16="http://schemas.microsoft.com/office/drawing/2014/main" id="{4D44682C-9757-4F25-8E62-347EDE5E98B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0" y="0"/>
                              <a:ext cx="502919" cy="160019"/>
                              <a:chOff x="0" y="0"/>
                              <a:chExt cx="502919" cy="160019"/>
                            </a:xfrm>
                            <a:grpFill/>
                          </p:grpSpPr>
                          <p:grpSp>
                            <p:nvGrpSpPr>
                              <p:cNvPr id="195" name="Group 194">
                                <a:extLst>
                                  <a:ext uri="{FF2B5EF4-FFF2-40B4-BE49-F238E27FC236}">
                                    <a16:creationId xmlns:a16="http://schemas.microsoft.com/office/drawing/2014/main" id="{B0663F3E-0EA3-4140-B9C4-59B2A826FE0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0" y="0"/>
                                <a:ext cx="502919" cy="45719"/>
                                <a:chOff x="0" y="0"/>
                                <a:chExt cx="502919" cy="45719"/>
                              </a:xfrm>
                              <a:grpFill/>
                            </p:grpSpPr>
                            <p:sp>
                              <p:nvSpPr>
                                <p:cNvPr id="202" name="Oval 201">
                                  <a:extLst>
                                    <a:ext uri="{FF2B5EF4-FFF2-40B4-BE49-F238E27FC236}">
                                      <a16:creationId xmlns:a16="http://schemas.microsoft.com/office/drawing/2014/main" id="{09043048-3A0F-4B1A-BAD1-861B121331CC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0" y="0"/>
                                  <a:ext cx="45719" cy="45719"/>
                                </a:xfrm>
                                <a:prstGeom prst="ellipse">
                                  <a:avLst/>
                                </a:prstGeom>
                                <a:grpFill/>
                                <a:ln w="12700" cap="flat" cmpd="sng" algn="ctr">
                                  <a:solidFill>
                                    <a:srgbClr val="4472C4">
                                      <a:shade val="50000"/>
                                    </a:srgbClr>
                                  </a:solidFill>
                                  <a:prstDash val="solid"/>
                                  <a:miter lim="800000"/>
                                </a:ln>
                                <a:effectLst/>
                              </p:spPr>
                              <p:txBody>
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endParaRPr lang="en-GB"/>
                                </a:p>
                              </p:txBody>
                            </p:sp>
                            <p:sp>
                              <p:nvSpPr>
                                <p:cNvPr id="203" name="Oval 202">
                                  <a:extLst>
                                    <a:ext uri="{FF2B5EF4-FFF2-40B4-BE49-F238E27FC236}">
                                      <a16:creationId xmlns:a16="http://schemas.microsoft.com/office/drawing/2014/main" id="{4BF27E73-D719-4FDA-9D95-D7337CD2CA1D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114300" y="0"/>
                                  <a:ext cx="45719" cy="45719"/>
                                </a:xfrm>
                                <a:prstGeom prst="ellipse">
                                  <a:avLst/>
                                </a:prstGeom>
                                <a:grpFill/>
                                <a:ln w="12700" cap="flat" cmpd="sng" algn="ctr">
                                  <a:solidFill>
                                    <a:srgbClr val="4472C4">
                                      <a:shade val="50000"/>
                                    </a:srgbClr>
                                  </a:solidFill>
                                  <a:prstDash val="solid"/>
                                  <a:miter lim="800000"/>
                                </a:ln>
                                <a:effectLst/>
                              </p:spPr>
                              <p:txBody>
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endParaRPr lang="en-GB"/>
                                </a:p>
                              </p:txBody>
                            </p:sp>
                            <p:sp>
                              <p:nvSpPr>
                                <p:cNvPr id="204" name="Oval 203">
                                  <a:extLst>
                                    <a:ext uri="{FF2B5EF4-FFF2-40B4-BE49-F238E27FC236}">
                                      <a16:creationId xmlns:a16="http://schemas.microsoft.com/office/drawing/2014/main" id="{BEC4FE96-5F98-4B31-86C4-193850235DF7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228600" y="0"/>
                                  <a:ext cx="45719" cy="45719"/>
                                </a:xfrm>
                                <a:prstGeom prst="ellipse">
                                  <a:avLst/>
                                </a:prstGeom>
                                <a:grpFill/>
                                <a:ln w="12700" cap="flat" cmpd="sng" algn="ctr">
                                  <a:solidFill>
                                    <a:srgbClr val="4472C4">
                                      <a:shade val="50000"/>
                                    </a:srgbClr>
                                  </a:solidFill>
                                  <a:prstDash val="solid"/>
                                  <a:miter lim="800000"/>
                                </a:ln>
                                <a:effectLst/>
                              </p:spPr>
                              <p:txBody>
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endParaRPr lang="en-GB"/>
                                </a:p>
                              </p:txBody>
                            </p:sp>
                            <p:sp>
                              <p:nvSpPr>
                                <p:cNvPr id="205" name="Oval 204">
                                  <a:extLst>
                                    <a:ext uri="{FF2B5EF4-FFF2-40B4-BE49-F238E27FC236}">
                                      <a16:creationId xmlns:a16="http://schemas.microsoft.com/office/drawing/2014/main" id="{E5D341DE-D398-441B-977D-85BAFCAC2EC0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342900" y="0"/>
                                  <a:ext cx="45719" cy="45719"/>
                                </a:xfrm>
                                <a:prstGeom prst="ellipse">
                                  <a:avLst/>
                                </a:prstGeom>
                                <a:grpFill/>
                                <a:ln w="12700" cap="flat" cmpd="sng" algn="ctr">
                                  <a:solidFill>
                                    <a:srgbClr val="4472C4">
                                      <a:shade val="50000"/>
                                    </a:srgbClr>
                                  </a:solidFill>
                                  <a:prstDash val="solid"/>
                                  <a:miter lim="800000"/>
                                </a:ln>
                                <a:effectLst/>
                              </p:spPr>
                              <p:txBody>
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endParaRPr lang="en-GB"/>
                                </a:p>
                              </p:txBody>
                            </p:sp>
                            <p:sp>
                              <p:nvSpPr>
                                <p:cNvPr id="206" name="Oval 205">
                                  <a:extLst>
                                    <a:ext uri="{FF2B5EF4-FFF2-40B4-BE49-F238E27FC236}">
                                      <a16:creationId xmlns:a16="http://schemas.microsoft.com/office/drawing/2014/main" id="{7F94CECC-09A0-4827-BA29-BF2127E822DF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57200" y="0"/>
                                  <a:ext cx="45719" cy="45719"/>
                                </a:xfrm>
                                <a:prstGeom prst="ellipse">
                                  <a:avLst/>
                                </a:prstGeom>
                                <a:grpFill/>
                                <a:ln w="12700" cap="flat" cmpd="sng" algn="ctr">
                                  <a:solidFill>
                                    <a:srgbClr val="4472C4">
                                      <a:shade val="50000"/>
                                    </a:srgbClr>
                                  </a:solidFill>
                                  <a:prstDash val="solid"/>
                                  <a:miter lim="800000"/>
                                </a:ln>
                                <a:effectLst/>
                              </p:spPr>
                              <p:txBody>
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endParaRPr lang="en-GB"/>
                                </a:p>
                              </p:txBody>
                            </p:sp>
                          </p:grpSp>
                          <p:grpSp>
                            <p:nvGrpSpPr>
                              <p:cNvPr id="196" name="Group 195">
                                <a:extLst>
                                  <a:ext uri="{FF2B5EF4-FFF2-40B4-BE49-F238E27FC236}">
                                    <a16:creationId xmlns:a16="http://schemas.microsoft.com/office/drawing/2014/main" id="{F50167F7-086C-49F1-AADF-F33E2A410E9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0" y="114300"/>
                                <a:ext cx="502919" cy="45719"/>
                                <a:chOff x="0" y="0"/>
                                <a:chExt cx="502919" cy="45719"/>
                              </a:xfrm>
                              <a:grpFill/>
                            </p:grpSpPr>
                            <p:sp>
                              <p:nvSpPr>
                                <p:cNvPr id="197" name="Oval 196">
                                  <a:extLst>
                                    <a:ext uri="{FF2B5EF4-FFF2-40B4-BE49-F238E27FC236}">
                                      <a16:creationId xmlns:a16="http://schemas.microsoft.com/office/drawing/2014/main" id="{A4A1A065-B280-4684-AB5A-E2794946C163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0" y="0"/>
                                  <a:ext cx="45719" cy="45719"/>
                                </a:xfrm>
                                <a:prstGeom prst="ellipse">
                                  <a:avLst/>
                                </a:prstGeom>
                                <a:grpFill/>
                                <a:ln w="12700" cap="flat" cmpd="sng" algn="ctr">
                                  <a:solidFill>
                                    <a:srgbClr val="4472C4">
                                      <a:shade val="50000"/>
                                    </a:srgbClr>
                                  </a:solidFill>
                                  <a:prstDash val="solid"/>
                                  <a:miter lim="800000"/>
                                </a:ln>
                                <a:effectLst/>
                              </p:spPr>
                              <p:txBody>
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endParaRPr lang="en-GB"/>
                                </a:p>
                              </p:txBody>
                            </p:sp>
                            <p:sp>
                              <p:nvSpPr>
                                <p:cNvPr id="198" name="Oval 197">
                                  <a:extLst>
                                    <a:ext uri="{FF2B5EF4-FFF2-40B4-BE49-F238E27FC236}">
                                      <a16:creationId xmlns:a16="http://schemas.microsoft.com/office/drawing/2014/main" id="{546727EF-8239-4B88-A249-117198573A7C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114300" y="0"/>
                                  <a:ext cx="45719" cy="45719"/>
                                </a:xfrm>
                                <a:prstGeom prst="ellipse">
                                  <a:avLst/>
                                </a:prstGeom>
                                <a:grpFill/>
                                <a:ln w="12700" cap="flat" cmpd="sng" algn="ctr">
                                  <a:solidFill>
                                    <a:srgbClr val="4472C4">
                                      <a:shade val="50000"/>
                                    </a:srgbClr>
                                  </a:solidFill>
                                  <a:prstDash val="solid"/>
                                  <a:miter lim="800000"/>
                                </a:ln>
                                <a:effectLst/>
                              </p:spPr>
                              <p:txBody>
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endParaRPr lang="en-GB"/>
                                </a:p>
                              </p:txBody>
                            </p:sp>
                            <p:sp>
                              <p:nvSpPr>
                                <p:cNvPr id="199" name="Oval 198">
                                  <a:extLst>
                                    <a:ext uri="{FF2B5EF4-FFF2-40B4-BE49-F238E27FC236}">
                                      <a16:creationId xmlns:a16="http://schemas.microsoft.com/office/drawing/2014/main" id="{93BCFB99-A7B4-49B4-A715-5A67F9D63F3A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228600" y="0"/>
                                  <a:ext cx="45719" cy="45719"/>
                                </a:xfrm>
                                <a:prstGeom prst="ellipse">
                                  <a:avLst/>
                                </a:prstGeom>
                                <a:grpFill/>
                                <a:ln w="12700" cap="flat" cmpd="sng" algn="ctr">
                                  <a:solidFill>
                                    <a:srgbClr val="4472C4">
                                      <a:shade val="50000"/>
                                    </a:srgbClr>
                                  </a:solidFill>
                                  <a:prstDash val="solid"/>
                                  <a:miter lim="800000"/>
                                </a:ln>
                                <a:effectLst/>
                              </p:spPr>
                              <p:txBody>
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endParaRPr lang="en-GB"/>
                                </a:p>
                              </p:txBody>
                            </p:sp>
                            <p:sp>
                              <p:nvSpPr>
                                <p:cNvPr id="200" name="Oval 199">
                                  <a:extLst>
                                    <a:ext uri="{FF2B5EF4-FFF2-40B4-BE49-F238E27FC236}">
                                      <a16:creationId xmlns:a16="http://schemas.microsoft.com/office/drawing/2014/main" id="{A75B9E2C-6DD8-4147-B664-86A9D15DD125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342900" y="0"/>
                                  <a:ext cx="45719" cy="45719"/>
                                </a:xfrm>
                                <a:prstGeom prst="ellipse">
                                  <a:avLst/>
                                </a:prstGeom>
                                <a:grpFill/>
                                <a:ln w="12700" cap="flat" cmpd="sng" algn="ctr">
                                  <a:solidFill>
                                    <a:srgbClr val="4472C4">
                                      <a:shade val="50000"/>
                                    </a:srgbClr>
                                  </a:solidFill>
                                  <a:prstDash val="solid"/>
                                  <a:miter lim="800000"/>
                                </a:ln>
                                <a:effectLst/>
                              </p:spPr>
                              <p:txBody>
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endParaRPr lang="en-GB"/>
                                </a:p>
                              </p:txBody>
                            </p:sp>
                            <p:sp>
                              <p:nvSpPr>
                                <p:cNvPr id="201" name="Oval 200">
                                  <a:extLst>
                                    <a:ext uri="{FF2B5EF4-FFF2-40B4-BE49-F238E27FC236}">
                                      <a16:creationId xmlns:a16="http://schemas.microsoft.com/office/drawing/2014/main" id="{BF6BEA15-5372-4222-9831-ECA8BF6CB07E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57200" y="0"/>
                                  <a:ext cx="45719" cy="45719"/>
                                </a:xfrm>
                                <a:prstGeom prst="ellipse">
                                  <a:avLst/>
                                </a:prstGeom>
                                <a:grpFill/>
                                <a:ln w="12700" cap="flat" cmpd="sng" algn="ctr">
                                  <a:solidFill>
                                    <a:srgbClr val="4472C4">
                                      <a:shade val="50000"/>
                                    </a:srgbClr>
                                  </a:solidFill>
                                  <a:prstDash val="solid"/>
                                  <a:miter lim="800000"/>
                                </a:ln>
                                <a:effectLst/>
                              </p:spPr>
                              <p:txBody>
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endParaRPr lang="en-GB"/>
                                </a:p>
                              </p:txBody>
                            </p:sp>
                          </p:grpSp>
                        </p:grpSp>
                        <p:grpSp>
                          <p:nvGrpSpPr>
                            <p:cNvPr id="182" name="Group 181">
                              <a:extLst>
                                <a:ext uri="{FF2B5EF4-FFF2-40B4-BE49-F238E27FC236}">
                                  <a16:creationId xmlns:a16="http://schemas.microsoft.com/office/drawing/2014/main" id="{C9EE516A-6FFC-424F-B066-9AFF7C6C109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0" y="228600"/>
                              <a:ext cx="502919" cy="160019"/>
                              <a:chOff x="0" y="0"/>
                              <a:chExt cx="502919" cy="160019"/>
                            </a:xfrm>
                            <a:grpFill/>
                          </p:grpSpPr>
                          <p:grpSp>
                            <p:nvGrpSpPr>
                              <p:cNvPr id="183" name="Group 182">
                                <a:extLst>
                                  <a:ext uri="{FF2B5EF4-FFF2-40B4-BE49-F238E27FC236}">
                                    <a16:creationId xmlns:a16="http://schemas.microsoft.com/office/drawing/2014/main" id="{075FB2DA-2578-401D-9BAE-402DB85C6B4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0" y="0"/>
                                <a:ext cx="502919" cy="45719"/>
                                <a:chOff x="0" y="0"/>
                                <a:chExt cx="502919" cy="45719"/>
                              </a:xfrm>
                              <a:grpFill/>
                            </p:grpSpPr>
                            <p:sp>
                              <p:nvSpPr>
                                <p:cNvPr id="190" name="Oval 189">
                                  <a:extLst>
                                    <a:ext uri="{FF2B5EF4-FFF2-40B4-BE49-F238E27FC236}">
                                      <a16:creationId xmlns:a16="http://schemas.microsoft.com/office/drawing/2014/main" id="{EE433F7F-D85E-4502-BE40-A094310C9EFB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0" y="0"/>
                                  <a:ext cx="45719" cy="45719"/>
                                </a:xfrm>
                                <a:prstGeom prst="ellipse">
                                  <a:avLst/>
                                </a:prstGeom>
                                <a:grpFill/>
                                <a:ln w="12700" cap="flat" cmpd="sng" algn="ctr">
                                  <a:solidFill>
                                    <a:srgbClr val="4472C4">
                                      <a:shade val="50000"/>
                                    </a:srgbClr>
                                  </a:solidFill>
                                  <a:prstDash val="solid"/>
                                  <a:miter lim="800000"/>
                                </a:ln>
                                <a:effectLst/>
                              </p:spPr>
                              <p:txBody>
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endParaRPr lang="en-GB"/>
                                </a:p>
                              </p:txBody>
                            </p:sp>
                            <p:sp>
                              <p:nvSpPr>
                                <p:cNvPr id="191" name="Oval 190">
                                  <a:extLst>
                                    <a:ext uri="{FF2B5EF4-FFF2-40B4-BE49-F238E27FC236}">
                                      <a16:creationId xmlns:a16="http://schemas.microsoft.com/office/drawing/2014/main" id="{198718E4-72CD-4600-8BAB-E887FA882603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114300" y="0"/>
                                  <a:ext cx="45719" cy="45719"/>
                                </a:xfrm>
                                <a:prstGeom prst="ellipse">
                                  <a:avLst/>
                                </a:prstGeom>
                                <a:grpFill/>
                                <a:ln w="12700" cap="flat" cmpd="sng" algn="ctr">
                                  <a:solidFill>
                                    <a:srgbClr val="4472C4">
                                      <a:shade val="50000"/>
                                    </a:srgbClr>
                                  </a:solidFill>
                                  <a:prstDash val="solid"/>
                                  <a:miter lim="800000"/>
                                </a:ln>
                                <a:effectLst/>
                              </p:spPr>
                              <p:txBody>
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endParaRPr lang="en-GB"/>
                                </a:p>
                              </p:txBody>
                            </p:sp>
                            <p:sp>
                              <p:nvSpPr>
                                <p:cNvPr id="192" name="Oval 191">
                                  <a:extLst>
                                    <a:ext uri="{FF2B5EF4-FFF2-40B4-BE49-F238E27FC236}">
                                      <a16:creationId xmlns:a16="http://schemas.microsoft.com/office/drawing/2014/main" id="{2753710C-988B-4AED-9C15-13BC01633FD2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228600" y="0"/>
                                  <a:ext cx="45719" cy="45719"/>
                                </a:xfrm>
                                <a:prstGeom prst="ellipse">
                                  <a:avLst/>
                                </a:prstGeom>
                                <a:grpFill/>
                                <a:ln w="12700" cap="flat" cmpd="sng" algn="ctr">
                                  <a:solidFill>
                                    <a:srgbClr val="4472C4">
                                      <a:shade val="50000"/>
                                    </a:srgbClr>
                                  </a:solidFill>
                                  <a:prstDash val="solid"/>
                                  <a:miter lim="800000"/>
                                </a:ln>
                                <a:effectLst/>
                              </p:spPr>
                              <p:txBody>
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endParaRPr lang="en-GB"/>
                                </a:p>
                              </p:txBody>
                            </p:sp>
                            <p:sp>
                              <p:nvSpPr>
                                <p:cNvPr id="193" name="Oval 192">
                                  <a:extLst>
                                    <a:ext uri="{FF2B5EF4-FFF2-40B4-BE49-F238E27FC236}">
                                      <a16:creationId xmlns:a16="http://schemas.microsoft.com/office/drawing/2014/main" id="{D2895674-90B1-49BE-8081-816A894DF721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342900" y="0"/>
                                  <a:ext cx="45719" cy="45719"/>
                                </a:xfrm>
                                <a:prstGeom prst="ellipse">
                                  <a:avLst/>
                                </a:prstGeom>
                                <a:grpFill/>
                                <a:ln w="12700" cap="flat" cmpd="sng" algn="ctr">
                                  <a:solidFill>
                                    <a:srgbClr val="4472C4">
                                      <a:shade val="50000"/>
                                    </a:srgbClr>
                                  </a:solidFill>
                                  <a:prstDash val="solid"/>
                                  <a:miter lim="800000"/>
                                </a:ln>
                                <a:effectLst/>
                              </p:spPr>
                              <p:txBody>
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endParaRPr lang="en-GB"/>
                                </a:p>
                              </p:txBody>
                            </p:sp>
                            <p:sp>
                              <p:nvSpPr>
                                <p:cNvPr id="194" name="Oval 193">
                                  <a:extLst>
                                    <a:ext uri="{FF2B5EF4-FFF2-40B4-BE49-F238E27FC236}">
                                      <a16:creationId xmlns:a16="http://schemas.microsoft.com/office/drawing/2014/main" id="{705816F7-F4FB-4F40-A4BF-30E6665FA3CD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57200" y="0"/>
                                  <a:ext cx="45719" cy="45719"/>
                                </a:xfrm>
                                <a:prstGeom prst="ellipse">
                                  <a:avLst/>
                                </a:prstGeom>
                                <a:grpFill/>
                                <a:ln w="12700" cap="flat" cmpd="sng" algn="ctr">
                                  <a:solidFill>
                                    <a:srgbClr val="4472C4">
                                      <a:shade val="50000"/>
                                    </a:srgbClr>
                                  </a:solidFill>
                                  <a:prstDash val="solid"/>
                                  <a:miter lim="800000"/>
                                </a:ln>
                                <a:effectLst/>
                              </p:spPr>
                              <p:txBody>
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endParaRPr lang="en-GB"/>
                                </a:p>
                              </p:txBody>
                            </p:sp>
                          </p:grpSp>
                          <p:grpSp>
                            <p:nvGrpSpPr>
                              <p:cNvPr id="184" name="Group 183">
                                <a:extLst>
                                  <a:ext uri="{FF2B5EF4-FFF2-40B4-BE49-F238E27FC236}">
                                    <a16:creationId xmlns:a16="http://schemas.microsoft.com/office/drawing/2014/main" id="{ED593357-CC44-47FF-B278-03863EFF4F8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0" y="114300"/>
                                <a:ext cx="502919" cy="45719"/>
                                <a:chOff x="0" y="0"/>
                                <a:chExt cx="502919" cy="45719"/>
                              </a:xfrm>
                              <a:grpFill/>
                            </p:grpSpPr>
                            <p:sp>
                              <p:nvSpPr>
                                <p:cNvPr id="185" name="Oval 184">
                                  <a:extLst>
                                    <a:ext uri="{FF2B5EF4-FFF2-40B4-BE49-F238E27FC236}">
                                      <a16:creationId xmlns:a16="http://schemas.microsoft.com/office/drawing/2014/main" id="{E786290D-95D4-4008-88EB-50331CE4DF9A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0" y="0"/>
                                  <a:ext cx="45719" cy="45719"/>
                                </a:xfrm>
                                <a:prstGeom prst="ellipse">
                                  <a:avLst/>
                                </a:prstGeom>
                                <a:grpFill/>
                                <a:ln w="12700" cap="flat" cmpd="sng" algn="ctr">
                                  <a:solidFill>
                                    <a:srgbClr val="4472C4">
                                      <a:shade val="50000"/>
                                    </a:srgbClr>
                                  </a:solidFill>
                                  <a:prstDash val="solid"/>
                                  <a:miter lim="800000"/>
                                </a:ln>
                                <a:effectLst/>
                              </p:spPr>
                              <p:txBody>
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endParaRPr lang="en-GB"/>
                                </a:p>
                              </p:txBody>
                            </p:sp>
                            <p:sp>
                              <p:nvSpPr>
                                <p:cNvPr id="186" name="Oval 185">
                                  <a:extLst>
                                    <a:ext uri="{FF2B5EF4-FFF2-40B4-BE49-F238E27FC236}">
                                      <a16:creationId xmlns:a16="http://schemas.microsoft.com/office/drawing/2014/main" id="{D987E79C-7409-46D5-9ECB-5F7D923E6719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114300" y="0"/>
                                  <a:ext cx="45719" cy="45719"/>
                                </a:xfrm>
                                <a:prstGeom prst="ellipse">
                                  <a:avLst/>
                                </a:prstGeom>
                                <a:grpFill/>
                                <a:ln w="12700" cap="flat" cmpd="sng" algn="ctr">
                                  <a:solidFill>
                                    <a:srgbClr val="4472C4">
                                      <a:shade val="50000"/>
                                    </a:srgbClr>
                                  </a:solidFill>
                                  <a:prstDash val="solid"/>
                                  <a:miter lim="800000"/>
                                </a:ln>
                                <a:effectLst/>
                              </p:spPr>
                              <p:txBody>
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endParaRPr lang="en-GB"/>
                                </a:p>
                              </p:txBody>
                            </p:sp>
                            <p:sp>
                              <p:nvSpPr>
                                <p:cNvPr id="187" name="Oval 186">
                                  <a:extLst>
                                    <a:ext uri="{FF2B5EF4-FFF2-40B4-BE49-F238E27FC236}">
                                      <a16:creationId xmlns:a16="http://schemas.microsoft.com/office/drawing/2014/main" id="{67BF3AA2-3C51-417E-A245-FF1681DB211D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228600" y="0"/>
                                  <a:ext cx="45719" cy="45719"/>
                                </a:xfrm>
                                <a:prstGeom prst="ellipse">
                                  <a:avLst/>
                                </a:prstGeom>
                                <a:grpFill/>
                                <a:ln w="12700" cap="flat" cmpd="sng" algn="ctr">
                                  <a:solidFill>
                                    <a:srgbClr val="4472C4">
                                      <a:shade val="50000"/>
                                    </a:srgbClr>
                                  </a:solidFill>
                                  <a:prstDash val="solid"/>
                                  <a:miter lim="800000"/>
                                </a:ln>
                                <a:effectLst/>
                              </p:spPr>
                              <p:txBody>
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endParaRPr lang="en-GB"/>
                                </a:p>
                              </p:txBody>
                            </p:sp>
                            <p:sp>
                              <p:nvSpPr>
                                <p:cNvPr id="188" name="Oval 187">
                                  <a:extLst>
                                    <a:ext uri="{FF2B5EF4-FFF2-40B4-BE49-F238E27FC236}">
                                      <a16:creationId xmlns:a16="http://schemas.microsoft.com/office/drawing/2014/main" id="{BCBF2D84-46EE-4269-9585-D5B0A660385A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342900" y="0"/>
                                  <a:ext cx="45719" cy="45719"/>
                                </a:xfrm>
                                <a:prstGeom prst="ellipse">
                                  <a:avLst/>
                                </a:prstGeom>
                                <a:grpFill/>
                                <a:ln w="12700" cap="flat" cmpd="sng" algn="ctr">
                                  <a:solidFill>
                                    <a:srgbClr val="4472C4">
                                      <a:shade val="50000"/>
                                    </a:srgbClr>
                                  </a:solidFill>
                                  <a:prstDash val="solid"/>
                                  <a:miter lim="800000"/>
                                </a:ln>
                                <a:effectLst/>
                              </p:spPr>
                              <p:txBody>
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endParaRPr lang="en-GB"/>
                                </a:p>
                              </p:txBody>
                            </p:sp>
                            <p:sp>
                              <p:nvSpPr>
                                <p:cNvPr id="189" name="Oval 188">
                                  <a:extLst>
                                    <a:ext uri="{FF2B5EF4-FFF2-40B4-BE49-F238E27FC236}">
                                      <a16:creationId xmlns:a16="http://schemas.microsoft.com/office/drawing/2014/main" id="{7C93B848-D27B-4F00-A943-E4DDEF90545F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57200" y="0"/>
                                  <a:ext cx="45719" cy="45719"/>
                                </a:xfrm>
                                <a:prstGeom prst="ellipse">
                                  <a:avLst/>
                                </a:prstGeom>
                                <a:grpFill/>
                                <a:ln w="12700" cap="flat" cmpd="sng" algn="ctr">
                                  <a:solidFill>
                                    <a:srgbClr val="4472C4">
                                      <a:shade val="50000"/>
                                    </a:srgbClr>
                                  </a:solidFill>
                                  <a:prstDash val="solid"/>
                                  <a:miter lim="800000"/>
                                </a:ln>
                                <a:effectLst/>
                              </p:spPr>
                              <p:txBody>
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endParaRPr lang="en-GB"/>
                                </a:p>
                              </p:txBody>
                            </p:sp>
                          </p:grpSp>
                        </p:grpSp>
                      </p:grpSp>
                      <p:grpSp>
                        <p:nvGrpSpPr>
                          <p:cNvPr id="154" name="Group 153">
                            <a:extLst>
                              <a:ext uri="{FF2B5EF4-FFF2-40B4-BE49-F238E27FC236}">
                                <a16:creationId xmlns:a16="http://schemas.microsoft.com/office/drawing/2014/main" id="{558F72A2-CE48-491C-9018-F15F1869E61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0" y="457200"/>
                            <a:ext cx="502919" cy="388619"/>
                            <a:chOff x="0" y="0"/>
                            <a:chExt cx="502919" cy="388619"/>
                          </a:xfrm>
                          <a:grpFill/>
                        </p:grpSpPr>
                        <p:grpSp>
                          <p:nvGrpSpPr>
                            <p:cNvPr id="155" name="Group 154">
                              <a:extLst>
                                <a:ext uri="{FF2B5EF4-FFF2-40B4-BE49-F238E27FC236}">
                                  <a16:creationId xmlns:a16="http://schemas.microsoft.com/office/drawing/2014/main" id="{B7D66712-074B-4A81-92A0-FC6BDEA03ED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0" y="0"/>
                              <a:ext cx="502919" cy="160019"/>
                              <a:chOff x="0" y="0"/>
                              <a:chExt cx="502919" cy="160019"/>
                            </a:xfrm>
                            <a:grpFill/>
                          </p:grpSpPr>
                          <p:grpSp>
                            <p:nvGrpSpPr>
                              <p:cNvPr id="169" name="Group 168">
                                <a:extLst>
                                  <a:ext uri="{FF2B5EF4-FFF2-40B4-BE49-F238E27FC236}">
                                    <a16:creationId xmlns:a16="http://schemas.microsoft.com/office/drawing/2014/main" id="{B71909FB-078A-4A70-A927-5C96F17B507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0" y="0"/>
                                <a:ext cx="502919" cy="45719"/>
                                <a:chOff x="0" y="0"/>
                                <a:chExt cx="502919" cy="45719"/>
                              </a:xfrm>
                              <a:grpFill/>
                            </p:grpSpPr>
                            <p:sp>
                              <p:nvSpPr>
                                <p:cNvPr id="176" name="Oval 175">
                                  <a:extLst>
                                    <a:ext uri="{FF2B5EF4-FFF2-40B4-BE49-F238E27FC236}">
                                      <a16:creationId xmlns:a16="http://schemas.microsoft.com/office/drawing/2014/main" id="{5A952051-7FE8-40C3-9B62-337F0FE938ED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0" y="0"/>
                                  <a:ext cx="45719" cy="45719"/>
                                </a:xfrm>
                                <a:prstGeom prst="ellipse">
                                  <a:avLst/>
                                </a:prstGeom>
                                <a:grpFill/>
                                <a:ln w="12700" cap="flat" cmpd="sng" algn="ctr">
                                  <a:solidFill>
                                    <a:srgbClr val="4472C4">
                                      <a:shade val="50000"/>
                                    </a:srgbClr>
                                  </a:solidFill>
                                  <a:prstDash val="solid"/>
                                  <a:miter lim="800000"/>
                                </a:ln>
                                <a:effectLst/>
                              </p:spPr>
                              <p:txBody>
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endParaRPr lang="en-GB"/>
                                </a:p>
                              </p:txBody>
                            </p:sp>
                            <p:sp>
                              <p:nvSpPr>
                                <p:cNvPr id="177" name="Oval 176">
                                  <a:extLst>
                                    <a:ext uri="{FF2B5EF4-FFF2-40B4-BE49-F238E27FC236}">
                                      <a16:creationId xmlns:a16="http://schemas.microsoft.com/office/drawing/2014/main" id="{E2F93FF7-CEAF-4EFB-ADF8-EDAE084EBC96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114300" y="0"/>
                                  <a:ext cx="45719" cy="45719"/>
                                </a:xfrm>
                                <a:prstGeom prst="ellipse">
                                  <a:avLst/>
                                </a:prstGeom>
                                <a:grpFill/>
                                <a:ln w="12700" cap="flat" cmpd="sng" algn="ctr">
                                  <a:solidFill>
                                    <a:srgbClr val="4472C4">
                                      <a:shade val="50000"/>
                                    </a:srgbClr>
                                  </a:solidFill>
                                  <a:prstDash val="solid"/>
                                  <a:miter lim="800000"/>
                                </a:ln>
                                <a:effectLst/>
                              </p:spPr>
                              <p:txBody>
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endParaRPr lang="en-GB"/>
                                </a:p>
                              </p:txBody>
                            </p:sp>
                            <p:sp>
                              <p:nvSpPr>
                                <p:cNvPr id="178" name="Oval 177">
                                  <a:extLst>
                                    <a:ext uri="{FF2B5EF4-FFF2-40B4-BE49-F238E27FC236}">
                                      <a16:creationId xmlns:a16="http://schemas.microsoft.com/office/drawing/2014/main" id="{4437CF85-1FF2-4C3F-9915-8D43B6F4B6A9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228600" y="0"/>
                                  <a:ext cx="45719" cy="45719"/>
                                </a:xfrm>
                                <a:prstGeom prst="ellipse">
                                  <a:avLst/>
                                </a:prstGeom>
                                <a:grpFill/>
                                <a:ln w="12700" cap="flat" cmpd="sng" algn="ctr">
                                  <a:solidFill>
                                    <a:srgbClr val="4472C4">
                                      <a:shade val="50000"/>
                                    </a:srgbClr>
                                  </a:solidFill>
                                  <a:prstDash val="solid"/>
                                  <a:miter lim="800000"/>
                                </a:ln>
                                <a:effectLst/>
                              </p:spPr>
                              <p:txBody>
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endParaRPr lang="en-GB"/>
                                </a:p>
                              </p:txBody>
                            </p:sp>
                            <p:sp>
                              <p:nvSpPr>
                                <p:cNvPr id="179" name="Oval 178">
                                  <a:extLst>
                                    <a:ext uri="{FF2B5EF4-FFF2-40B4-BE49-F238E27FC236}">
                                      <a16:creationId xmlns:a16="http://schemas.microsoft.com/office/drawing/2014/main" id="{C2ADEF41-E52E-4DA1-B716-5150F67636A5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342900" y="0"/>
                                  <a:ext cx="45719" cy="45719"/>
                                </a:xfrm>
                                <a:prstGeom prst="ellipse">
                                  <a:avLst/>
                                </a:prstGeom>
                                <a:grpFill/>
                                <a:ln w="12700" cap="flat" cmpd="sng" algn="ctr">
                                  <a:solidFill>
                                    <a:srgbClr val="4472C4">
                                      <a:shade val="50000"/>
                                    </a:srgbClr>
                                  </a:solidFill>
                                  <a:prstDash val="solid"/>
                                  <a:miter lim="800000"/>
                                </a:ln>
                                <a:effectLst/>
                              </p:spPr>
                              <p:txBody>
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endParaRPr lang="en-GB"/>
                                </a:p>
                              </p:txBody>
                            </p:sp>
                            <p:sp>
                              <p:nvSpPr>
                                <p:cNvPr id="180" name="Oval 179">
                                  <a:extLst>
                                    <a:ext uri="{FF2B5EF4-FFF2-40B4-BE49-F238E27FC236}">
                                      <a16:creationId xmlns:a16="http://schemas.microsoft.com/office/drawing/2014/main" id="{CF3AFF39-2655-4D38-A602-F9A4F36422C0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57200" y="0"/>
                                  <a:ext cx="45719" cy="45719"/>
                                </a:xfrm>
                                <a:prstGeom prst="ellipse">
                                  <a:avLst/>
                                </a:prstGeom>
                                <a:grpFill/>
                                <a:ln w="12700" cap="flat" cmpd="sng" algn="ctr">
                                  <a:solidFill>
                                    <a:srgbClr val="4472C4">
                                      <a:shade val="50000"/>
                                    </a:srgbClr>
                                  </a:solidFill>
                                  <a:prstDash val="solid"/>
                                  <a:miter lim="800000"/>
                                </a:ln>
                                <a:effectLst/>
                              </p:spPr>
                              <p:txBody>
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endParaRPr lang="en-GB"/>
                                </a:p>
                              </p:txBody>
                            </p:sp>
                          </p:grpSp>
                          <p:grpSp>
                            <p:nvGrpSpPr>
                              <p:cNvPr id="170" name="Group 169">
                                <a:extLst>
                                  <a:ext uri="{FF2B5EF4-FFF2-40B4-BE49-F238E27FC236}">
                                    <a16:creationId xmlns:a16="http://schemas.microsoft.com/office/drawing/2014/main" id="{0A653DA7-E223-4068-9F6D-251EF64229A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0" y="114300"/>
                                <a:ext cx="502919" cy="45719"/>
                                <a:chOff x="0" y="0"/>
                                <a:chExt cx="502919" cy="45719"/>
                              </a:xfrm>
                              <a:grpFill/>
                            </p:grpSpPr>
                            <p:sp>
                              <p:nvSpPr>
                                <p:cNvPr id="171" name="Oval 170">
                                  <a:extLst>
                                    <a:ext uri="{FF2B5EF4-FFF2-40B4-BE49-F238E27FC236}">
                                      <a16:creationId xmlns:a16="http://schemas.microsoft.com/office/drawing/2014/main" id="{E2384BA0-4481-4C95-A294-214A0D9DDC43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0" y="0"/>
                                  <a:ext cx="45719" cy="45719"/>
                                </a:xfrm>
                                <a:prstGeom prst="ellipse">
                                  <a:avLst/>
                                </a:prstGeom>
                                <a:grpFill/>
                                <a:ln w="12700" cap="flat" cmpd="sng" algn="ctr">
                                  <a:solidFill>
                                    <a:srgbClr val="4472C4">
                                      <a:shade val="50000"/>
                                    </a:srgbClr>
                                  </a:solidFill>
                                  <a:prstDash val="solid"/>
                                  <a:miter lim="800000"/>
                                </a:ln>
                                <a:effectLst/>
                              </p:spPr>
                              <p:txBody>
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endParaRPr lang="en-GB"/>
                                </a:p>
                              </p:txBody>
                            </p:sp>
                            <p:sp>
                              <p:nvSpPr>
                                <p:cNvPr id="172" name="Oval 171">
                                  <a:extLst>
                                    <a:ext uri="{FF2B5EF4-FFF2-40B4-BE49-F238E27FC236}">
                                      <a16:creationId xmlns:a16="http://schemas.microsoft.com/office/drawing/2014/main" id="{A5B351CE-3A60-406A-97AA-9EECF52A5015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114300" y="0"/>
                                  <a:ext cx="45719" cy="45719"/>
                                </a:xfrm>
                                <a:prstGeom prst="ellipse">
                                  <a:avLst/>
                                </a:prstGeom>
                                <a:grpFill/>
                                <a:ln w="12700" cap="flat" cmpd="sng" algn="ctr">
                                  <a:solidFill>
                                    <a:srgbClr val="4472C4">
                                      <a:shade val="50000"/>
                                    </a:srgbClr>
                                  </a:solidFill>
                                  <a:prstDash val="solid"/>
                                  <a:miter lim="800000"/>
                                </a:ln>
                                <a:effectLst/>
                              </p:spPr>
                              <p:txBody>
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endParaRPr lang="en-GB"/>
                                </a:p>
                              </p:txBody>
                            </p:sp>
                            <p:sp>
                              <p:nvSpPr>
                                <p:cNvPr id="173" name="Oval 172">
                                  <a:extLst>
                                    <a:ext uri="{FF2B5EF4-FFF2-40B4-BE49-F238E27FC236}">
                                      <a16:creationId xmlns:a16="http://schemas.microsoft.com/office/drawing/2014/main" id="{A6142529-3D76-4B56-84A9-66A947968B28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228600" y="0"/>
                                  <a:ext cx="45719" cy="45719"/>
                                </a:xfrm>
                                <a:prstGeom prst="ellipse">
                                  <a:avLst/>
                                </a:prstGeom>
                                <a:grpFill/>
                                <a:ln w="12700" cap="flat" cmpd="sng" algn="ctr">
                                  <a:solidFill>
                                    <a:srgbClr val="4472C4">
                                      <a:shade val="50000"/>
                                    </a:srgbClr>
                                  </a:solidFill>
                                  <a:prstDash val="solid"/>
                                  <a:miter lim="800000"/>
                                </a:ln>
                                <a:effectLst/>
                              </p:spPr>
                              <p:txBody>
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endParaRPr lang="en-GB"/>
                                </a:p>
                              </p:txBody>
                            </p:sp>
                            <p:sp>
                              <p:nvSpPr>
                                <p:cNvPr id="174" name="Oval 173">
                                  <a:extLst>
                                    <a:ext uri="{FF2B5EF4-FFF2-40B4-BE49-F238E27FC236}">
                                      <a16:creationId xmlns:a16="http://schemas.microsoft.com/office/drawing/2014/main" id="{B15A0C85-AC90-421A-BDB9-2943B3B2AE50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342900" y="0"/>
                                  <a:ext cx="45719" cy="45719"/>
                                </a:xfrm>
                                <a:prstGeom prst="ellipse">
                                  <a:avLst/>
                                </a:prstGeom>
                                <a:grpFill/>
                                <a:ln w="12700" cap="flat" cmpd="sng" algn="ctr">
                                  <a:solidFill>
                                    <a:srgbClr val="4472C4">
                                      <a:shade val="50000"/>
                                    </a:srgbClr>
                                  </a:solidFill>
                                  <a:prstDash val="solid"/>
                                  <a:miter lim="800000"/>
                                </a:ln>
                                <a:effectLst/>
                              </p:spPr>
                              <p:txBody>
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endParaRPr lang="en-GB"/>
                                </a:p>
                              </p:txBody>
                            </p:sp>
                            <p:sp>
                              <p:nvSpPr>
                                <p:cNvPr id="175" name="Oval 174">
                                  <a:extLst>
                                    <a:ext uri="{FF2B5EF4-FFF2-40B4-BE49-F238E27FC236}">
                                      <a16:creationId xmlns:a16="http://schemas.microsoft.com/office/drawing/2014/main" id="{62314F2C-770C-4DCC-9D24-3877FBE0111E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57200" y="0"/>
                                  <a:ext cx="45719" cy="45719"/>
                                </a:xfrm>
                                <a:prstGeom prst="ellipse">
                                  <a:avLst/>
                                </a:prstGeom>
                                <a:grpFill/>
                                <a:ln w="12700" cap="flat" cmpd="sng" algn="ctr">
                                  <a:solidFill>
                                    <a:srgbClr val="4472C4">
                                      <a:shade val="50000"/>
                                    </a:srgbClr>
                                  </a:solidFill>
                                  <a:prstDash val="solid"/>
                                  <a:miter lim="800000"/>
                                </a:ln>
                                <a:effectLst/>
                              </p:spPr>
                              <p:txBody>
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endParaRPr lang="en-GB"/>
                                </a:p>
                              </p:txBody>
                            </p:sp>
                          </p:grpSp>
                        </p:grpSp>
                        <p:grpSp>
                          <p:nvGrpSpPr>
                            <p:cNvPr id="156" name="Group 155">
                              <a:extLst>
                                <a:ext uri="{FF2B5EF4-FFF2-40B4-BE49-F238E27FC236}">
                                  <a16:creationId xmlns:a16="http://schemas.microsoft.com/office/drawing/2014/main" id="{9463E271-E7FD-4B8C-8DE0-E297B5E5B98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0" y="228600"/>
                              <a:ext cx="502919" cy="160019"/>
                              <a:chOff x="0" y="0"/>
                              <a:chExt cx="502919" cy="160019"/>
                            </a:xfrm>
                            <a:grpFill/>
                          </p:grpSpPr>
                          <p:grpSp>
                            <p:nvGrpSpPr>
                              <p:cNvPr id="157" name="Group 156">
                                <a:extLst>
                                  <a:ext uri="{FF2B5EF4-FFF2-40B4-BE49-F238E27FC236}">
                                    <a16:creationId xmlns:a16="http://schemas.microsoft.com/office/drawing/2014/main" id="{98A6C089-39BB-46F8-83DD-D55B7107153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0" y="0"/>
                                <a:ext cx="502919" cy="45719"/>
                                <a:chOff x="0" y="0"/>
                                <a:chExt cx="502919" cy="45719"/>
                              </a:xfrm>
                              <a:grpFill/>
                            </p:grpSpPr>
                            <p:sp>
                              <p:nvSpPr>
                                <p:cNvPr id="164" name="Oval 163">
                                  <a:extLst>
                                    <a:ext uri="{FF2B5EF4-FFF2-40B4-BE49-F238E27FC236}">
                                      <a16:creationId xmlns:a16="http://schemas.microsoft.com/office/drawing/2014/main" id="{E585021F-831A-4CE2-969E-32EC957BCF56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0" y="0"/>
                                  <a:ext cx="45719" cy="45719"/>
                                </a:xfrm>
                                <a:prstGeom prst="ellipse">
                                  <a:avLst/>
                                </a:prstGeom>
                                <a:grpFill/>
                                <a:ln w="12700" cap="flat" cmpd="sng" algn="ctr">
                                  <a:solidFill>
                                    <a:srgbClr val="4472C4">
                                      <a:shade val="50000"/>
                                    </a:srgbClr>
                                  </a:solidFill>
                                  <a:prstDash val="solid"/>
                                  <a:miter lim="800000"/>
                                </a:ln>
                                <a:effectLst/>
                              </p:spPr>
                              <p:txBody>
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endParaRPr lang="en-GB"/>
                                </a:p>
                              </p:txBody>
                            </p:sp>
                            <p:sp>
                              <p:nvSpPr>
                                <p:cNvPr id="165" name="Oval 164">
                                  <a:extLst>
                                    <a:ext uri="{FF2B5EF4-FFF2-40B4-BE49-F238E27FC236}">
                                      <a16:creationId xmlns:a16="http://schemas.microsoft.com/office/drawing/2014/main" id="{7A844A12-D266-494D-B8D2-CE5DFA6022EA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114300" y="0"/>
                                  <a:ext cx="45719" cy="45719"/>
                                </a:xfrm>
                                <a:prstGeom prst="ellipse">
                                  <a:avLst/>
                                </a:prstGeom>
                                <a:grpFill/>
                                <a:ln w="12700" cap="flat" cmpd="sng" algn="ctr">
                                  <a:solidFill>
                                    <a:srgbClr val="4472C4">
                                      <a:shade val="50000"/>
                                    </a:srgbClr>
                                  </a:solidFill>
                                  <a:prstDash val="solid"/>
                                  <a:miter lim="800000"/>
                                </a:ln>
                                <a:effectLst/>
                              </p:spPr>
                              <p:txBody>
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endParaRPr lang="en-GB"/>
                                </a:p>
                              </p:txBody>
                            </p:sp>
                            <p:sp>
                              <p:nvSpPr>
                                <p:cNvPr id="166" name="Oval 165">
                                  <a:extLst>
                                    <a:ext uri="{FF2B5EF4-FFF2-40B4-BE49-F238E27FC236}">
                                      <a16:creationId xmlns:a16="http://schemas.microsoft.com/office/drawing/2014/main" id="{22097136-64E4-48D6-ADF2-8B6FDFCC2991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228600" y="0"/>
                                  <a:ext cx="45719" cy="45719"/>
                                </a:xfrm>
                                <a:prstGeom prst="ellipse">
                                  <a:avLst/>
                                </a:prstGeom>
                                <a:grpFill/>
                                <a:ln w="12700" cap="flat" cmpd="sng" algn="ctr">
                                  <a:solidFill>
                                    <a:srgbClr val="4472C4">
                                      <a:shade val="50000"/>
                                    </a:srgbClr>
                                  </a:solidFill>
                                  <a:prstDash val="solid"/>
                                  <a:miter lim="800000"/>
                                </a:ln>
                                <a:effectLst/>
                              </p:spPr>
                              <p:txBody>
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endParaRPr lang="en-GB"/>
                                </a:p>
                              </p:txBody>
                            </p:sp>
                            <p:sp>
                              <p:nvSpPr>
                                <p:cNvPr id="167" name="Oval 166">
                                  <a:extLst>
                                    <a:ext uri="{FF2B5EF4-FFF2-40B4-BE49-F238E27FC236}">
                                      <a16:creationId xmlns:a16="http://schemas.microsoft.com/office/drawing/2014/main" id="{CB8C3749-FA68-410B-90F8-18DD36DAD1A2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342900" y="0"/>
                                  <a:ext cx="45719" cy="45719"/>
                                </a:xfrm>
                                <a:prstGeom prst="ellipse">
                                  <a:avLst/>
                                </a:prstGeom>
                                <a:grpFill/>
                                <a:ln w="12700" cap="flat" cmpd="sng" algn="ctr">
                                  <a:solidFill>
                                    <a:srgbClr val="4472C4">
                                      <a:shade val="50000"/>
                                    </a:srgbClr>
                                  </a:solidFill>
                                  <a:prstDash val="solid"/>
                                  <a:miter lim="800000"/>
                                </a:ln>
                                <a:effectLst/>
                              </p:spPr>
                              <p:txBody>
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endParaRPr lang="en-GB"/>
                                </a:p>
                              </p:txBody>
                            </p:sp>
                            <p:sp>
                              <p:nvSpPr>
                                <p:cNvPr id="168" name="Oval 167">
                                  <a:extLst>
                                    <a:ext uri="{FF2B5EF4-FFF2-40B4-BE49-F238E27FC236}">
                                      <a16:creationId xmlns:a16="http://schemas.microsoft.com/office/drawing/2014/main" id="{640B2E5E-6A6F-4D5C-ABC6-1E2285DE291C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57200" y="0"/>
                                  <a:ext cx="45719" cy="45719"/>
                                </a:xfrm>
                                <a:prstGeom prst="ellipse">
                                  <a:avLst/>
                                </a:prstGeom>
                                <a:grpFill/>
                                <a:ln w="12700" cap="flat" cmpd="sng" algn="ctr">
                                  <a:solidFill>
                                    <a:srgbClr val="4472C4">
                                      <a:shade val="50000"/>
                                    </a:srgbClr>
                                  </a:solidFill>
                                  <a:prstDash val="solid"/>
                                  <a:miter lim="800000"/>
                                </a:ln>
                                <a:effectLst/>
                              </p:spPr>
                              <p:txBody>
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endParaRPr lang="en-GB"/>
                                </a:p>
                              </p:txBody>
                            </p:sp>
                          </p:grpSp>
                          <p:grpSp>
                            <p:nvGrpSpPr>
                              <p:cNvPr id="158" name="Group 157">
                                <a:extLst>
                                  <a:ext uri="{FF2B5EF4-FFF2-40B4-BE49-F238E27FC236}">
                                    <a16:creationId xmlns:a16="http://schemas.microsoft.com/office/drawing/2014/main" id="{FB9918B0-1432-4B87-BF84-FF0C6005BA8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0" y="114300"/>
                                <a:ext cx="502919" cy="45719"/>
                                <a:chOff x="0" y="0"/>
                                <a:chExt cx="502919" cy="45719"/>
                              </a:xfrm>
                              <a:grpFill/>
                            </p:grpSpPr>
                            <p:sp>
                              <p:nvSpPr>
                                <p:cNvPr id="159" name="Oval 158">
                                  <a:extLst>
                                    <a:ext uri="{FF2B5EF4-FFF2-40B4-BE49-F238E27FC236}">
                                      <a16:creationId xmlns:a16="http://schemas.microsoft.com/office/drawing/2014/main" id="{67290855-B47B-423A-A7C1-3ADD5F40B161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0" y="0"/>
                                  <a:ext cx="45719" cy="45719"/>
                                </a:xfrm>
                                <a:prstGeom prst="ellipse">
                                  <a:avLst/>
                                </a:prstGeom>
                                <a:grpFill/>
                                <a:ln w="12700" cap="flat" cmpd="sng" algn="ctr">
                                  <a:solidFill>
                                    <a:srgbClr val="4472C4">
                                      <a:shade val="50000"/>
                                    </a:srgbClr>
                                  </a:solidFill>
                                  <a:prstDash val="solid"/>
                                  <a:miter lim="800000"/>
                                </a:ln>
                                <a:effectLst/>
                              </p:spPr>
                              <p:txBody>
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endParaRPr lang="en-GB"/>
                                </a:p>
                              </p:txBody>
                            </p:sp>
                            <p:sp>
                              <p:nvSpPr>
                                <p:cNvPr id="160" name="Oval 159">
                                  <a:extLst>
                                    <a:ext uri="{FF2B5EF4-FFF2-40B4-BE49-F238E27FC236}">
                                      <a16:creationId xmlns:a16="http://schemas.microsoft.com/office/drawing/2014/main" id="{3BB749B2-DE49-4B64-914C-30AEA3FB57F6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114300" y="0"/>
                                  <a:ext cx="45719" cy="45719"/>
                                </a:xfrm>
                                <a:prstGeom prst="ellipse">
                                  <a:avLst/>
                                </a:prstGeom>
                                <a:grpFill/>
                                <a:ln w="12700" cap="flat" cmpd="sng" algn="ctr">
                                  <a:solidFill>
                                    <a:srgbClr val="4472C4">
                                      <a:shade val="50000"/>
                                    </a:srgbClr>
                                  </a:solidFill>
                                  <a:prstDash val="solid"/>
                                  <a:miter lim="800000"/>
                                </a:ln>
                                <a:effectLst/>
                              </p:spPr>
                              <p:txBody>
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endParaRPr lang="en-GB"/>
                                </a:p>
                              </p:txBody>
                            </p:sp>
                            <p:sp>
                              <p:nvSpPr>
                                <p:cNvPr id="161" name="Oval 160">
                                  <a:extLst>
                                    <a:ext uri="{FF2B5EF4-FFF2-40B4-BE49-F238E27FC236}">
                                      <a16:creationId xmlns:a16="http://schemas.microsoft.com/office/drawing/2014/main" id="{0347F7EF-6C58-4A19-8160-7642D57D5DB3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228600" y="0"/>
                                  <a:ext cx="45719" cy="45719"/>
                                </a:xfrm>
                                <a:prstGeom prst="ellipse">
                                  <a:avLst/>
                                </a:prstGeom>
                                <a:grpFill/>
                                <a:ln w="12700" cap="flat" cmpd="sng" algn="ctr">
                                  <a:solidFill>
                                    <a:srgbClr val="4472C4">
                                      <a:shade val="50000"/>
                                    </a:srgbClr>
                                  </a:solidFill>
                                  <a:prstDash val="solid"/>
                                  <a:miter lim="800000"/>
                                </a:ln>
                                <a:effectLst/>
                              </p:spPr>
                              <p:txBody>
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endParaRPr lang="en-GB"/>
                                </a:p>
                              </p:txBody>
                            </p:sp>
                            <p:sp>
                              <p:nvSpPr>
                                <p:cNvPr id="162" name="Oval 161">
                                  <a:extLst>
                                    <a:ext uri="{FF2B5EF4-FFF2-40B4-BE49-F238E27FC236}">
                                      <a16:creationId xmlns:a16="http://schemas.microsoft.com/office/drawing/2014/main" id="{1A2BA374-FC1A-4181-B430-1C6A33B57F06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342900" y="0"/>
                                  <a:ext cx="45719" cy="45719"/>
                                </a:xfrm>
                                <a:prstGeom prst="ellipse">
                                  <a:avLst/>
                                </a:prstGeom>
                                <a:grpFill/>
                                <a:ln w="12700" cap="flat" cmpd="sng" algn="ctr">
                                  <a:solidFill>
                                    <a:srgbClr val="4472C4">
                                      <a:shade val="50000"/>
                                    </a:srgbClr>
                                  </a:solidFill>
                                  <a:prstDash val="solid"/>
                                  <a:miter lim="800000"/>
                                </a:ln>
                                <a:effectLst/>
                              </p:spPr>
                              <p:txBody>
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endParaRPr lang="en-GB"/>
                                </a:p>
                              </p:txBody>
                            </p:sp>
                            <p:sp>
                              <p:nvSpPr>
                                <p:cNvPr id="163" name="Oval 162">
                                  <a:extLst>
                                    <a:ext uri="{FF2B5EF4-FFF2-40B4-BE49-F238E27FC236}">
                                      <a16:creationId xmlns:a16="http://schemas.microsoft.com/office/drawing/2014/main" id="{9C09F678-4601-448D-8583-B37D0779FBA9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57200" y="0"/>
                                  <a:ext cx="45719" cy="45719"/>
                                </a:xfrm>
                                <a:prstGeom prst="ellipse">
                                  <a:avLst/>
                                </a:prstGeom>
                                <a:grpFill/>
                                <a:ln w="12700" cap="flat" cmpd="sng" algn="ctr">
                                  <a:solidFill>
                                    <a:srgbClr val="4472C4">
                                      <a:shade val="50000"/>
                                    </a:srgbClr>
                                  </a:solidFill>
                                  <a:prstDash val="solid"/>
                                  <a:miter lim="800000"/>
                                </a:ln>
                                <a:effectLst/>
                              </p:spPr>
                              <p:txBody>
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endParaRPr lang="en-GB"/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  <p:grpSp>
                    <p:nvGrpSpPr>
                      <p:cNvPr id="131" name="Group 130">
                        <a:extLst>
                          <a:ext uri="{FF2B5EF4-FFF2-40B4-BE49-F238E27FC236}">
                            <a16:creationId xmlns:a16="http://schemas.microsoft.com/office/drawing/2014/main" id="{63B1C5CA-C35B-4F28-AB38-69492081974F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16200000">
                        <a:off x="-228600" y="800100"/>
                        <a:ext cx="502919" cy="45719"/>
                        <a:chOff x="0" y="0"/>
                        <a:chExt cx="502919" cy="45719"/>
                      </a:xfrm>
                    </p:grpSpPr>
                    <p:sp>
                      <p:nvSpPr>
                        <p:cNvPr id="146" name="Oval 145">
                          <a:extLst>
                            <a:ext uri="{FF2B5EF4-FFF2-40B4-BE49-F238E27FC236}">
                              <a16:creationId xmlns:a16="http://schemas.microsoft.com/office/drawing/2014/main" id="{8E6710FF-E18B-4542-8A87-47F28FEC7CC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0" y="0"/>
                          <a:ext cx="45719" cy="45719"/>
                        </a:xfrm>
                        <a:prstGeom prst="ellipse">
                          <a:avLst/>
                        </a:prstGeom>
                        <a:solidFill>
                          <a:srgbClr val="4472C4"/>
                        </a:solidFill>
                        <a:ln w="12700" cap="flat" cmpd="sng" algn="ctr">
                          <a:solidFill>
                            <a:srgbClr val="4472C4">
                              <a:shade val="50000"/>
                            </a:srgbClr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147" name="Oval 146">
                          <a:extLst>
                            <a:ext uri="{FF2B5EF4-FFF2-40B4-BE49-F238E27FC236}">
                              <a16:creationId xmlns:a16="http://schemas.microsoft.com/office/drawing/2014/main" id="{2ADEBA6F-ED5F-4C48-9C63-4D82761D859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4300" y="0"/>
                          <a:ext cx="45719" cy="45719"/>
                        </a:xfrm>
                        <a:prstGeom prst="ellipse">
                          <a:avLst/>
                        </a:prstGeom>
                        <a:solidFill>
                          <a:srgbClr val="4472C4"/>
                        </a:solidFill>
                        <a:ln w="12700" cap="flat" cmpd="sng" algn="ctr">
                          <a:solidFill>
                            <a:srgbClr val="4472C4">
                              <a:shade val="50000"/>
                            </a:srgbClr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148" name="Oval 147">
                          <a:extLst>
                            <a:ext uri="{FF2B5EF4-FFF2-40B4-BE49-F238E27FC236}">
                              <a16:creationId xmlns:a16="http://schemas.microsoft.com/office/drawing/2014/main" id="{596EBDDD-20E7-46A8-884B-9ADA92FA29A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28600" y="0"/>
                          <a:ext cx="45719" cy="45719"/>
                        </a:xfrm>
                        <a:prstGeom prst="ellipse">
                          <a:avLst/>
                        </a:prstGeom>
                        <a:solidFill>
                          <a:srgbClr val="4472C4"/>
                        </a:solidFill>
                        <a:ln w="12700" cap="flat" cmpd="sng" algn="ctr">
                          <a:solidFill>
                            <a:srgbClr val="4472C4">
                              <a:shade val="50000"/>
                            </a:srgbClr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149" name="Oval 148">
                          <a:extLst>
                            <a:ext uri="{FF2B5EF4-FFF2-40B4-BE49-F238E27FC236}">
                              <a16:creationId xmlns:a16="http://schemas.microsoft.com/office/drawing/2014/main" id="{3AFA626B-E348-4C30-AA03-DD0C36F9C9C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42900" y="0"/>
                          <a:ext cx="45719" cy="45719"/>
                        </a:xfrm>
                        <a:prstGeom prst="ellipse">
                          <a:avLst/>
                        </a:prstGeom>
                        <a:solidFill>
                          <a:srgbClr val="4472C4"/>
                        </a:solidFill>
                        <a:ln w="12700" cap="flat" cmpd="sng" algn="ctr">
                          <a:solidFill>
                            <a:srgbClr val="4472C4">
                              <a:shade val="50000"/>
                            </a:srgbClr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150" name="Oval 149">
                          <a:extLst>
                            <a:ext uri="{FF2B5EF4-FFF2-40B4-BE49-F238E27FC236}">
                              <a16:creationId xmlns:a16="http://schemas.microsoft.com/office/drawing/2014/main" id="{041969E9-3031-4111-A4DD-F014F49FC3E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57200" y="0"/>
                          <a:ext cx="45719" cy="45719"/>
                        </a:xfrm>
                        <a:prstGeom prst="ellipse">
                          <a:avLst/>
                        </a:prstGeom>
                        <a:solidFill>
                          <a:srgbClr val="4472C4"/>
                        </a:solidFill>
                        <a:ln w="12700" cap="flat" cmpd="sng" algn="ctr">
                          <a:solidFill>
                            <a:srgbClr val="4472C4">
                              <a:shade val="50000"/>
                            </a:srgbClr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en-GB"/>
                        </a:p>
                      </p:txBody>
                    </p:sp>
                  </p:grpSp>
                  <p:grpSp>
                    <p:nvGrpSpPr>
                      <p:cNvPr id="132" name="Group 131">
                        <a:extLst>
                          <a:ext uri="{FF2B5EF4-FFF2-40B4-BE49-F238E27FC236}">
                            <a16:creationId xmlns:a16="http://schemas.microsoft.com/office/drawing/2014/main" id="{8D4FE5F7-7142-4041-A915-E34064EAE33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13028" y="2540"/>
                        <a:ext cx="45721" cy="1072517"/>
                        <a:chOff x="-2" y="0"/>
                        <a:chExt cx="45721" cy="1072517"/>
                      </a:xfrm>
                      <a:solidFill>
                        <a:srgbClr val="FF0000"/>
                      </a:solidFill>
                    </p:grpSpPr>
                    <p:grpSp>
                      <p:nvGrpSpPr>
                        <p:cNvPr id="134" name="Group 133">
                          <a:extLst>
                            <a:ext uri="{FF2B5EF4-FFF2-40B4-BE49-F238E27FC236}">
                              <a16:creationId xmlns:a16="http://schemas.microsoft.com/office/drawing/2014/main" id="{1BF7199F-BB03-4687-A839-0539E0E1519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16200000">
                          <a:off x="-228600" y="228600"/>
                          <a:ext cx="502919" cy="45719"/>
                          <a:chOff x="0" y="0"/>
                          <a:chExt cx="502919" cy="45719"/>
                        </a:xfrm>
                        <a:grpFill/>
                      </p:grpSpPr>
                      <p:sp>
                        <p:nvSpPr>
                          <p:cNvPr id="141" name="Oval 140">
                            <a:extLst>
                              <a:ext uri="{FF2B5EF4-FFF2-40B4-BE49-F238E27FC236}">
                                <a16:creationId xmlns:a16="http://schemas.microsoft.com/office/drawing/2014/main" id="{907CA946-593A-4269-9B55-AC372B16115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0" y="0"/>
                            <a:ext cx="45719" cy="45719"/>
                          </a:xfrm>
                          <a:prstGeom prst="ellipse">
                            <a:avLst/>
                          </a:prstGeom>
                          <a:grpFill/>
                          <a:ln w="12700" cap="flat" cmpd="sng" algn="ctr">
                            <a:solidFill>
                              <a:srgbClr val="4472C4">
                                <a:shade val="50000"/>
                              </a:srgbClr>
                            </a:solidFill>
                            <a:prstDash val="solid"/>
                            <a:miter lim="800000"/>
                          </a:ln>
                          <a:effectLst/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en-GB"/>
                          </a:p>
                        </p:txBody>
                      </p:sp>
                      <p:sp>
                        <p:nvSpPr>
                          <p:cNvPr id="142" name="Oval 141">
                            <a:extLst>
                              <a:ext uri="{FF2B5EF4-FFF2-40B4-BE49-F238E27FC236}">
                                <a16:creationId xmlns:a16="http://schemas.microsoft.com/office/drawing/2014/main" id="{D929A33A-764A-4F36-A036-9FD2591C566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4300" y="0"/>
                            <a:ext cx="45719" cy="45719"/>
                          </a:xfrm>
                          <a:prstGeom prst="ellipse">
                            <a:avLst/>
                          </a:prstGeom>
                          <a:grpFill/>
                          <a:ln w="12700" cap="flat" cmpd="sng" algn="ctr">
                            <a:solidFill>
                              <a:srgbClr val="4472C4">
                                <a:shade val="50000"/>
                              </a:srgbClr>
                            </a:solidFill>
                            <a:prstDash val="solid"/>
                            <a:miter lim="800000"/>
                          </a:ln>
                          <a:effectLst/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en-GB"/>
                          </a:p>
                        </p:txBody>
                      </p:sp>
                      <p:sp>
                        <p:nvSpPr>
                          <p:cNvPr id="143" name="Oval 142">
                            <a:extLst>
                              <a:ext uri="{FF2B5EF4-FFF2-40B4-BE49-F238E27FC236}">
                                <a16:creationId xmlns:a16="http://schemas.microsoft.com/office/drawing/2014/main" id="{E8CF743C-D345-45E5-84C8-BE5DFDEC988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28600" y="0"/>
                            <a:ext cx="45719" cy="45719"/>
                          </a:xfrm>
                          <a:prstGeom prst="ellipse">
                            <a:avLst/>
                          </a:prstGeom>
                          <a:grpFill/>
                          <a:ln w="12700" cap="flat" cmpd="sng" algn="ctr">
                            <a:solidFill>
                              <a:srgbClr val="4472C4">
                                <a:shade val="50000"/>
                              </a:srgbClr>
                            </a:solidFill>
                            <a:prstDash val="solid"/>
                            <a:miter lim="800000"/>
                          </a:ln>
                          <a:effectLst/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en-GB"/>
                          </a:p>
                        </p:txBody>
                      </p:sp>
                      <p:sp>
                        <p:nvSpPr>
                          <p:cNvPr id="144" name="Oval 143">
                            <a:extLst>
                              <a:ext uri="{FF2B5EF4-FFF2-40B4-BE49-F238E27FC236}">
                                <a16:creationId xmlns:a16="http://schemas.microsoft.com/office/drawing/2014/main" id="{94FFADAA-7338-41AC-8C8F-A2C48E90458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42900" y="0"/>
                            <a:ext cx="45719" cy="45719"/>
                          </a:xfrm>
                          <a:prstGeom prst="ellipse">
                            <a:avLst/>
                          </a:prstGeom>
                          <a:grpFill/>
                          <a:ln w="12700" cap="flat" cmpd="sng" algn="ctr">
                            <a:solidFill>
                              <a:srgbClr val="4472C4">
                                <a:shade val="50000"/>
                              </a:srgbClr>
                            </a:solidFill>
                            <a:prstDash val="solid"/>
                            <a:miter lim="800000"/>
                          </a:ln>
                          <a:effectLst/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en-GB"/>
                          </a:p>
                        </p:txBody>
                      </p:sp>
                      <p:sp>
                        <p:nvSpPr>
                          <p:cNvPr id="145" name="Oval 144">
                            <a:extLst>
                              <a:ext uri="{FF2B5EF4-FFF2-40B4-BE49-F238E27FC236}">
                                <a16:creationId xmlns:a16="http://schemas.microsoft.com/office/drawing/2014/main" id="{55665CEB-3C2E-42CB-B611-9E51B368893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57200" y="0"/>
                            <a:ext cx="45719" cy="45719"/>
                          </a:xfrm>
                          <a:prstGeom prst="ellipse">
                            <a:avLst/>
                          </a:prstGeom>
                          <a:grpFill/>
                          <a:ln w="12700" cap="flat" cmpd="sng" algn="ctr">
                            <a:solidFill>
                              <a:srgbClr val="4472C4">
                                <a:shade val="50000"/>
                              </a:srgbClr>
                            </a:solidFill>
                            <a:prstDash val="solid"/>
                            <a:miter lim="800000"/>
                          </a:ln>
                          <a:effectLst/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en-GB"/>
                          </a:p>
                        </p:txBody>
                      </p:sp>
                    </p:grpSp>
                    <p:grpSp>
                      <p:nvGrpSpPr>
                        <p:cNvPr id="135" name="Group 134">
                          <a:extLst>
                            <a:ext uri="{FF2B5EF4-FFF2-40B4-BE49-F238E27FC236}">
                              <a16:creationId xmlns:a16="http://schemas.microsoft.com/office/drawing/2014/main" id="{15784936-712C-40A9-B81A-26DAA87122B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16200000">
                          <a:off x="-228600" y="798834"/>
                          <a:ext cx="502281" cy="45085"/>
                          <a:chOff x="0" y="0"/>
                          <a:chExt cx="502919" cy="45719"/>
                        </a:xfrm>
                        <a:grpFill/>
                      </p:grpSpPr>
                      <p:sp>
                        <p:nvSpPr>
                          <p:cNvPr id="136" name="Oval 135">
                            <a:extLst>
                              <a:ext uri="{FF2B5EF4-FFF2-40B4-BE49-F238E27FC236}">
                                <a16:creationId xmlns:a16="http://schemas.microsoft.com/office/drawing/2014/main" id="{28E0F7B9-0577-4507-A2CD-93D6E4F0841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0" y="0"/>
                            <a:ext cx="45719" cy="45719"/>
                          </a:xfrm>
                          <a:prstGeom prst="ellipse">
                            <a:avLst/>
                          </a:prstGeom>
                          <a:grpFill/>
                          <a:ln w="12700" cap="flat" cmpd="sng" algn="ctr">
                            <a:solidFill>
                              <a:srgbClr val="4472C4">
                                <a:shade val="50000"/>
                              </a:srgbClr>
                            </a:solidFill>
                            <a:prstDash val="solid"/>
                            <a:miter lim="800000"/>
                          </a:ln>
                          <a:effectLst/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en-GB"/>
                          </a:p>
                        </p:txBody>
                      </p:sp>
                      <p:sp>
                        <p:nvSpPr>
                          <p:cNvPr id="137" name="Oval 136">
                            <a:extLst>
                              <a:ext uri="{FF2B5EF4-FFF2-40B4-BE49-F238E27FC236}">
                                <a16:creationId xmlns:a16="http://schemas.microsoft.com/office/drawing/2014/main" id="{94F2E22D-1511-457B-9D03-442A6D45845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4300" y="0"/>
                            <a:ext cx="45719" cy="45719"/>
                          </a:xfrm>
                          <a:prstGeom prst="ellipse">
                            <a:avLst/>
                          </a:prstGeom>
                          <a:grpFill/>
                          <a:ln w="12700" cap="flat" cmpd="sng" algn="ctr">
                            <a:solidFill>
                              <a:srgbClr val="4472C4">
                                <a:shade val="50000"/>
                              </a:srgbClr>
                            </a:solidFill>
                            <a:prstDash val="solid"/>
                            <a:miter lim="800000"/>
                          </a:ln>
                          <a:effectLst/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en-GB"/>
                          </a:p>
                        </p:txBody>
                      </p:sp>
                      <p:sp>
                        <p:nvSpPr>
                          <p:cNvPr id="138" name="Oval 137">
                            <a:extLst>
                              <a:ext uri="{FF2B5EF4-FFF2-40B4-BE49-F238E27FC236}">
                                <a16:creationId xmlns:a16="http://schemas.microsoft.com/office/drawing/2014/main" id="{25E04E03-0899-4FB2-AEFD-F6A90881DCC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28600" y="0"/>
                            <a:ext cx="45719" cy="45719"/>
                          </a:xfrm>
                          <a:prstGeom prst="ellipse">
                            <a:avLst/>
                          </a:prstGeom>
                          <a:grpFill/>
                          <a:ln w="12700" cap="flat" cmpd="sng" algn="ctr">
                            <a:solidFill>
                              <a:srgbClr val="4472C4">
                                <a:shade val="50000"/>
                              </a:srgbClr>
                            </a:solidFill>
                            <a:prstDash val="solid"/>
                            <a:miter lim="800000"/>
                          </a:ln>
                          <a:effectLst/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en-GB"/>
                          </a:p>
                        </p:txBody>
                      </p:sp>
                      <p:sp>
                        <p:nvSpPr>
                          <p:cNvPr id="139" name="Oval 138">
                            <a:extLst>
                              <a:ext uri="{FF2B5EF4-FFF2-40B4-BE49-F238E27FC236}">
                                <a16:creationId xmlns:a16="http://schemas.microsoft.com/office/drawing/2014/main" id="{18B5088C-03CE-424F-A92B-EDBE2247F12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42900" y="0"/>
                            <a:ext cx="45719" cy="45719"/>
                          </a:xfrm>
                          <a:prstGeom prst="ellipse">
                            <a:avLst/>
                          </a:prstGeom>
                          <a:grpFill/>
                          <a:ln w="12700" cap="flat" cmpd="sng" algn="ctr">
                            <a:solidFill>
                              <a:srgbClr val="4472C4">
                                <a:shade val="50000"/>
                              </a:srgbClr>
                            </a:solidFill>
                            <a:prstDash val="solid"/>
                            <a:miter lim="800000"/>
                          </a:ln>
                          <a:effectLst/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en-GB"/>
                          </a:p>
                        </p:txBody>
                      </p:sp>
                      <p:sp>
                        <p:nvSpPr>
                          <p:cNvPr id="140" name="Oval 139">
                            <a:extLst>
                              <a:ext uri="{FF2B5EF4-FFF2-40B4-BE49-F238E27FC236}">
                                <a16:creationId xmlns:a16="http://schemas.microsoft.com/office/drawing/2014/main" id="{139FA4D4-4D35-4507-8738-0B80498DC83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57200" y="0"/>
                            <a:ext cx="45719" cy="45719"/>
                          </a:xfrm>
                          <a:prstGeom prst="ellipse">
                            <a:avLst/>
                          </a:prstGeom>
                          <a:grpFill/>
                          <a:ln w="12700" cap="flat" cmpd="sng" algn="ctr">
                            <a:solidFill>
                              <a:srgbClr val="4472C4">
                                <a:shade val="50000"/>
                              </a:srgbClr>
                            </a:solidFill>
                            <a:prstDash val="solid"/>
                            <a:miter lim="800000"/>
                          </a:ln>
                          <a:effectLst/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en-GB"/>
                          </a:p>
                        </p:txBody>
                      </p:sp>
                    </p:grpSp>
                  </p:grpSp>
                  <p:cxnSp>
                    <p:nvCxnSpPr>
                      <p:cNvPr id="133" name="Straight Connector 132">
                        <a:extLst>
                          <a:ext uri="{FF2B5EF4-FFF2-40B4-BE49-F238E27FC236}">
                            <a16:creationId xmlns:a16="http://schemas.microsoft.com/office/drawing/2014/main" id="{0BFABAB3-6997-4B8C-A1CA-3902D2839103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363854" y="19985"/>
                        <a:ext cx="457200" cy="1588"/>
                      </a:xfrm>
                      <a:prstGeom prst="line">
                        <a:avLst/>
                      </a:prstGeom>
                      <a:ln>
                        <a:solidFill>
                          <a:schemeClr val="bg1">
                            <a:alpha val="6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266" name="Straight Connector 265">
                      <a:extLst>
                        <a:ext uri="{FF2B5EF4-FFF2-40B4-BE49-F238E27FC236}">
                          <a16:creationId xmlns:a16="http://schemas.microsoft.com/office/drawing/2014/main" id="{4915A8EE-6817-4570-B3F1-4EB635C01D36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5166686" y="1635373"/>
                      <a:ext cx="1040544" cy="4147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alpha val="6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74" name="Group 273">
                      <a:extLst>
                        <a:ext uri="{FF2B5EF4-FFF2-40B4-BE49-F238E27FC236}">
                          <a16:creationId xmlns:a16="http://schemas.microsoft.com/office/drawing/2014/main" id="{61B9B3A9-3FCF-4DA0-95EF-1E82A2BB3E9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40149" y="1933825"/>
                      <a:ext cx="1127584" cy="1799111"/>
                      <a:chOff x="3240149" y="1933825"/>
                      <a:chExt cx="1127584" cy="1799111"/>
                    </a:xfrm>
                  </p:grpSpPr>
                  <p:cxnSp>
                    <p:nvCxnSpPr>
                      <p:cNvPr id="267" name="Straight Connector 266">
                        <a:extLst>
                          <a:ext uri="{FF2B5EF4-FFF2-40B4-BE49-F238E27FC236}">
                            <a16:creationId xmlns:a16="http://schemas.microsoft.com/office/drawing/2014/main" id="{13674960-53A8-409F-B5F7-FEFB57C9A3BA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3253839" y="1933825"/>
                        <a:ext cx="1040544" cy="4147"/>
                      </a:xfrm>
                      <a:prstGeom prst="line">
                        <a:avLst/>
                      </a:prstGeom>
                      <a:ln>
                        <a:solidFill>
                          <a:schemeClr val="bg1">
                            <a:alpha val="6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68" name="Straight Connector 267">
                        <a:extLst>
                          <a:ext uri="{FF2B5EF4-FFF2-40B4-BE49-F238E27FC236}">
                            <a16:creationId xmlns:a16="http://schemas.microsoft.com/office/drawing/2014/main" id="{8BD45540-2C87-4FE4-801F-5C90CA8503B4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3253839" y="2233774"/>
                        <a:ext cx="1040544" cy="4147"/>
                      </a:xfrm>
                      <a:prstGeom prst="line">
                        <a:avLst/>
                      </a:prstGeom>
                      <a:ln>
                        <a:solidFill>
                          <a:schemeClr val="bg1">
                            <a:alpha val="6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69" name="Straight Connector 268">
                        <a:extLst>
                          <a:ext uri="{FF2B5EF4-FFF2-40B4-BE49-F238E27FC236}">
                            <a16:creationId xmlns:a16="http://schemas.microsoft.com/office/drawing/2014/main" id="{03CD388A-9570-4B11-9A4D-F383977F5A0E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3293708" y="2530169"/>
                        <a:ext cx="1040544" cy="4147"/>
                      </a:xfrm>
                      <a:prstGeom prst="line">
                        <a:avLst/>
                      </a:prstGeom>
                      <a:ln>
                        <a:solidFill>
                          <a:schemeClr val="bg1">
                            <a:alpha val="6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0" name="Straight Connector 269">
                        <a:extLst>
                          <a:ext uri="{FF2B5EF4-FFF2-40B4-BE49-F238E27FC236}">
                            <a16:creationId xmlns:a16="http://schemas.microsoft.com/office/drawing/2014/main" id="{6F6054AC-7EF1-4219-8488-711FF5B6FDA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3240149" y="3728789"/>
                        <a:ext cx="1040544" cy="4147"/>
                      </a:xfrm>
                      <a:prstGeom prst="line">
                        <a:avLst/>
                      </a:prstGeom>
                      <a:ln>
                        <a:solidFill>
                          <a:schemeClr val="bg1">
                            <a:alpha val="6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1" name="Straight Connector 270">
                        <a:extLst>
                          <a:ext uri="{FF2B5EF4-FFF2-40B4-BE49-F238E27FC236}">
                            <a16:creationId xmlns:a16="http://schemas.microsoft.com/office/drawing/2014/main" id="{D1C6CD95-23E7-4C4D-AB5E-06CD4D94E720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3327189" y="2822417"/>
                        <a:ext cx="1040544" cy="4147"/>
                      </a:xfrm>
                      <a:prstGeom prst="line">
                        <a:avLst/>
                      </a:prstGeom>
                      <a:ln>
                        <a:solidFill>
                          <a:schemeClr val="bg1">
                            <a:alpha val="6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2" name="Straight Connector 271">
                        <a:extLst>
                          <a:ext uri="{FF2B5EF4-FFF2-40B4-BE49-F238E27FC236}">
                            <a16:creationId xmlns:a16="http://schemas.microsoft.com/office/drawing/2014/main" id="{F89B14C6-799F-4E15-BAC5-AF2E7C93A6A1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3293708" y="3430320"/>
                        <a:ext cx="1040544" cy="4147"/>
                      </a:xfrm>
                      <a:prstGeom prst="line">
                        <a:avLst/>
                      </a:prstGeom>
                      <a:ln>
                        <a:solidFill>
                          <a:schemeClr val="bg1">
                            <a:alpha val="6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3" name="Straight Connector 272">
                        <a:extLst>
                          <a:ext uri="{FF2B5EF4-FFF2-40B4-BE49-F238E27FC236}">
                            <a16:creationId xmlns:a16="http://schemas.microsoft.com/office/drawing/2014/main" id="{D9005C0A-62A6-48CD-BE13-808FE07EE54D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3323387" y="3125218"/>
                        <a:ext cx="1040544" cy="4147"/>
                      </a:xfrm>
                      <a:prstGeom prst="line">
                        <a:avLst/>
                      </a:prstGeom>
                      <a:ln>
                        <a:solidFill>
                          <a:schemeClr val="bg1">
                            <a:alpha val="6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75" name="Group 274">
                      <a:extLst>
                        <a:ext uri="{FF2B5EF4-FFF2-40B4-BE49-F238E27FC236}">
                          <a16:creationId xmlns:a16="http://schemas.microsoft.com/office/drawing/2014/main" id="{7729D224-4487-4D31-880F-C43F1FBB7E2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114660" y="1922861"/>
                      <a:ext cx="1127584" cy="1799111"/>
                      <a:chOff x="3240149" y="1933825"/>
                      <a:chExt cx="1127584" cy="1799111"/>
                    </a:xfrm>
                  </p:grpSpPr>
                  <p:cxnSp>
                    <p:nvCxnSpPr>
                      <p:cNvPr id="276" name="Straight Connector 275">
                        <a:extLst>
                          <a:ext uri="{FF2B5EF4-FFF2-40B4-BE49-F238E27FC236}">
                            <a16:creationId xmlns:a16="http://schemas.microsoft.com/office/drawing/2014/main" id="{0832B7D9-F83E-41E5-93CC-A8DD0668B034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3253839" y="1933825"/>
                        <a:ext cx="1040544" cy="4147"/>
                      </a:xfrm>
                      <a:prstGeom prst="line">
                        <a:avLst/>
                      </a:prstGeom>
                      <a:ln>
                        <a:solidFill>
                          <a:schemeClr val="bg1">
                            <a:alpha val="6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7" name="Straight Connector 276">
                        <a:extLst>
                          <a:ext uri="{FF2B5EF4-FFF2-40B4-BE49-F238E27FC236}">
                            <a16:creationId xmlns:a16="http://schemas.microsoft.com/office/drawing/2014/main" id="{37E393B4-0D5C-4F99-99CB-0AB576446E8E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3253839" y="2233774"/>
                        <a:ext cx="1040544" cy="4147"/>
                      </a:xfrm>
                      <a:prstGeom prst="line">
                        <a:avLst/>
                      </a:prstGeom>
                      <a:ln>
                        <a:solidFill>
                          <a:schemeClr val="bg1">
                            <a:alpha val="6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8" name="Straight Connector 277">
                        <a:extLst>
                          <a:ext uri="{FF2B5EF4-FFF2-40B4-BE49-F238E27FC236}">
                            <a16:creationId xmlns:a16="http://schemas.microsoft.com/office/drawing/2014/main" id="{405F7E85-8166-4AA7-B05A-9623C69B0D1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3293708" y="2530169"/>
                        <a:ext cx="1040544" cy="4147"/>
                      </a:xfrm>
                      <a:prstGeom prst="line">
                        <a:avLst/>
                      </a:prstGeom>
                      <a:ln>
                        <a:solidFill>
                          <a:schemeClr val="bg1">
                            <a:alpha val="6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9" name="Straight Connector 278">
                        <a:extLst>
                          <a:ext uri="{FF2B5EF4-FFF2-40B4-BE49-F238E27FC236}">
                            <a16:creationId xmlns:a16="http://schemas.microsoft.com/office/drawing/2014/main" id="{4A6CD544-60D8-4618-933C-ABFE4AFFB896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3240149" y="3728789"/>
                        <a:ext cx="1040544" cy="4147"/>
                      </a:xfrm>
                      <a:prstGeom prst="line">
                        <a:avLst/>
                      </a:prstGeom>
                      <a:ln>
                        <a:solidFill>
                          <a:schemeClr val="bg1">
                            <a:alpha val="6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80" name="Straight Connector 279">
                        <a:extLst>
                          <a:ext uri="{FF2B5EF4-FFF2-40B4-BE49-F238E27FC236}">
                            <a16:creationId xmlns:a16="http://schemas.microsoft.com/office/drawing/2014/main" id="{1BD073B9-FEEC-4B0A-8739-7F355827302F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3327189" y="2822417"/>
                        <a:ext cx="1040544" cy="4147"/>
                      </a:xfrm>
                      <a:prstGeom prst="line">
                        <a:avLst/>
                      </a:prstGeom>
                      <a:ln>
                        <a:solidFill>
                          <a:schemeClr val="bg1">
                            <a:alpha val="6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81" name="Straight Connector 280">
                        <a:extLst>
                          <a:ext uri="{FF2B5EF4-FFF2-40B4-BE49-F238E27FC236}">
                            <a16:creationId xmlns:a16="http://schemas.microsoft.com/office/drawing/2014/main" id="{35A751C1-2C92-4A28-AF2A-FC6AB65D5FB8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3293708" y="3430320"/>
                        <a:ext cx="1040544" cy="4147"/>
                      </a:xfrm>
                      <a:prstGeom prst="line">
                        <a:avLst/>
                      </a:prstGeom>
                      <a:ln>
                        <a:solidFill>
                          <a:schemeClr val="bg1">
                            <a:alpha val="6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82" name="Straight Connector 281">
                        <a:extLst>
                          <a:ext uri="{FF2B5EF4-FFF2-40B4-BE49-F238E27FC236}">
                            <a16:creationId xmlns:a16="http://schemas.microsoft.com/office/drawing/2014/main" id="{695625BF-E19F-4267-979D-6ACD843A139A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3323387" y="3125218"/>
                        <a:ext cx="1040544" cy="4147"/>
                      </a:xfrm>
                      <a:prstGeom prst="line">
                        <a:avLst/>
                      </a:prstGeom>
                      <a:ln>
                        <a:solidFill>
                          <a:schemeClr val="bg1">
                            <a:alpha val="6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285" name="Straight Connector 284">
                    <a:extLst>
                      <a:ext uri="{FF2B5EF4-FFF2-40B4-BE49-F238E27FC236}">
                        <a16:creationId xmlns:a16="http://schemas.microsoft.com/office/drawing/2014/main" id="{D38298D7-E294-406E-89D5-357169EF097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822806" y="1641869"/>
                    <a:ext cx="5" cy="2681336"/>
                  </a:xfrm>
                  <a:prstGeom prst="line">
                    <a:avLst/>
                  </a:prstGeom>
                  <a:ln>
                    <a:solidFill>
                      <a:srgbClr val="FF0000">
                        <a:alpha val="60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6" name="Straight Connector 285">
                    <a:extLst>
                      <a:ext uri="{FF2B5EF4-FFF2-40B4-BE49-F238E27FC236}">
                        <a16:creationId xmlns:a16="http://schemas.microsoft.com/office/drawing/2014/main" id="{65EE4447-3E0C-4FCE-99BD-9A559C3EAC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67051" y="1637891"/>
                    <a:ext cx="5" cy="2681336"/>
                  </a:xfrm>
                  <a:prstGeom prst="line">
                    <a:avLst/>
                  </a:prstGeom>
                  <a:ln>
                    <a:solidFill>
                      <a:schemeClr val="bg2">
                        <a:alpha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88" name="TextBox 287">
                  <a:extLst>
                    <a:ext uri="{FF2B5EF4-FFF2-40B4-BE49-F238E27FC236}">
                      <a16:creationId xmlns:a16="http://schemas.microsoft.com/office/drawing/2014/main" id="{843AA830-6133-49F2-9DBC-7338823BF599}"/>
                    </a:ext>
                  </a:extLst>
                </p:cNvPr>
                <p:cNvSpPr txBox="1"/>
                <p:nvPr/>
              </p:nvSpPr>
              <p:spPr>
                <a:xfrm rot="16200000">
                  <a:off x="3105487" y="2540445"/>
                  <a:ext cx="1269165" cy="2279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200" dirty="0">
                      <a:solidFill>
                        <a:schemeClr val="bg1"/>
                      </a:solidFill>
                    </a:rPr>
                    <a:t>Insulating channel</a:t>
                  </a:r>
                </a:p>
              </p:txBody>
            </p:sp>
            <p:sp>
              <p:nvSpPr>
                <p:cNvPr id="289" name="TextBox 288">
                  <a:extLst>
                    <a:ext uri="{FF2B5EF4-FFF2-40B4-BE49-F238E27FC236}">
                      <a16:creationId xmlns:a16="http://schemas.microsoft.com/office/drawing/2014/main" id="{2A761A65-3CE8-497C-967C-890258FE097E}"/>
                    </a:ext>
                  </a:extLst>
                </p:cNvPr>
                <p:cNvSpPr txBox="1"/>
                <p:nvPr/>
              </p:nvSpPr>
              <p:spPr>
                <a:xfrm>
                  <a:off x="4036890" y="3842338"/>
                  <a:ext cx="1320708" cy="22721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200" dirty="0">
                      <a:solidFill>
                        <a:schemeClr val="bg1"/>
                      </a:solidFill>
                    </a:rPr>
                    <a:t>Wires, components</a:t>
                  </a:r>
                </a:p>
              </p:txBody>
            </p:sp>
            <p:sp>
              <p:nvSpPr>
                <p:cNvPr id="291" name="TextBox 290">
                  <a:extLst>
                    <a:ext uri="{FF2B5EF4-FFF2-40B4-BE49-F238E27FC236}">
                      <a16:creationId xmlns:a16="http://schemas.microsoft.com/office/drawing/2014/main" id="{906E6C50-591B-4DA5-BA1D-65671CA0D381}"/>
                    </a:ext>
                  </a:extLst>
                </p:cNvPr>
                <p:cNvSpPr txBox="1"/>
                <p:nvPr/>
              </p:nvSpPr>
              <p:spPr>
                <a:xfrm>
                  <a:off x="2199640" y="3842339"/>
                  <a:ext cx="1320708" cy="22721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200" dirty="0">
                      <a:solidFill>
                        <a:schemeClr val="bg1"/>
                      </a:solidFill>
                    </a:rPr>
                    <a:t>Wires, components</a:t>
                  </a:r>
                </a:p>
              </p:txBody>
            </p:sp>
            <p:sp>
              <p:nvSpPr>
                <p:cNvPr id="292" name="TextBox 291">
                  <a:extLst>
                    <a:ext uri="{FF2B5EF4-FFF2-40B4-BE49-F238E27FC236}">
                      <a16:creationId xmlns:a16="http://schemas.microsoft.com/office/drawing/2014/main" id="{69C86DBB-14D7-4E08-A0D1-84821D0E578B}"/>
                    </a:ext>
                  </a:extLst>
                </p:cNvPr>
                <p:cNvSpPr txBox="1"/>
                <p:nvPr/>
              </p:nvSpPr>
              <p:spPr>
                <a:xfrm rot="16200000">
                  <a:off x="1172141" y="2697247"/>
                  <a:ext cx="161133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200" dirty="0">
                      <a:solidFill>
                        <a:srgbClr val="FF0000"/>
                      </a:solidFill>
                    </a:rPr>
                    <a:t>Positive 3.3 V or 5 V</a:t>
                  </a:r>
                </a:p>
              </p:txBody>
            </p:sp>
            <p:sp>
              <p:nvSpPr>
                <p:cNvPr id="293" name="TextBox 292">
                  <a:extLst>
                    <a:ext uri="{FF2B5EF4-FFF2-40B4-BE49-F238E27FC236}">
                      <a16:creationId xmlns:a16="http://schemas.microsoft.com/office/drawing/2014/main" id="{F38BE890-9C8C-473A-A79B-3A325BD7D4BA}"/>
                    </a:ext>
                  </a:extLst>
                </p:cNvPr>
                <p:cNvSpPr txBox="1"/>
                <p:nvPr/>
              </p:nvSpPr>
              <p:spPr>
                <a:xfrm rot="16200000">
                  <a:off x="552877" y="2702947"/>
                  <a:ext cx="166584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200" dirty="0">
                      <a:solidFill>
                        <a:schemeClr val="bg2"/>
                      </a:solidFill>
                    </a:rPr>
                    <a:t>Ground or negative</a:t>
                  </a:r>
                </a:p>
              </p:txBody>
            </p:sp>
          </p:grpSp>
          <p:sp>
            <p:nvSpPr>
              <p:cNvPr id="295" name="TextBox 294">
                <a:extLst>
                  <a:ext uri="{FF2B5EF4-FFF2-40B4-BE49-F238E27FC236}">
                    <a16:creationId xmlns:a16="http://schemas.microsoft.com/office/drawing/2014/main" id="{CC49DD08-2F47-444A-9637-1BDF49442CE4}"/>
                  </a:ext>
                </a:extLst>
              </p:cNvPr>
              <p:cNvSpPr txBox="1"/>
              <p:nvPr/>
            </p:nvSpPr>
            <p:spPr>
              <a:xfrm>
                <a:off x="4412438" y="3298095"/>
                <a:ext cx="643998" cy="3786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>
                    <a:solidFill>
                      <a:schemeClr val="bg1"/>
                    </a:solidFill>
                  </a:rPr>
                  <a:t>Power</a:t>
                </a:r>
                <a:br>
                  <a:rPr lang="en-GB" sz="1200" dirty="0">
                    <a:solidFill>
                      <a:schemeClr val="bg1"/>
                    </a:solidFill>
                  </a:rPr>
                </a:br>
                <a:r>
                  <a:rPr lang="en-GB" sz="1200" dirty="0">
                    <a:solidFill>
                      <a:schemeClr val="bg1"/>
                    </a:solidFill>
                  </a:rPr>
                  <a:t>Supplies</a:t>
                </a:r>
              </a:p>
            </p:txBody>
          </p:sp>
        </p:grpSp>
        <p:grpSp>
          <p:nvGrpSpPr>
            <p:cNvPr id="301" name="Group 300">
              <a:extLst>
                <a:ext uri="{FF2B5EF4-FFF2-40B4-BE49-F238E27FC236}">
                  <a16:creationId xmlns:a16="http://schemas.microsoft.com/office/drawing/2014/main" id="{DAD1BE21-63E8-4B63-A019-7B0BECCDF729}"/>
                </a:ext>
              </a:extLst>
            </p:cNvPr>
            <p:cNvGrpSpPr/>
            <p:nvPr/>
          </p:nvGrpSpPr>
          <p:grpSpPr>
            <a:xfrm>
              <a:off x="5381436" y="164365"/>
              <a:ext cx="423514" cy="246221"/>
              <a:chOff x="5367149" y="147312"/>
              <a:chExt cx="423514" cy="246221"/>
            </a:xfrm>
          </p:grpSpPr>
          <p:cxnSp>
            <p:nvCxnSpPr>
              <p:cNvPr id="298" name="Straight Arrow Connector 297">
                <a:extLst>
                  <a:ext uri="{FF2B5EF4-FFF2-40B4-BE49-F238E27FC236}">
                    <a16:creationId xmlns:a16="http://schemas.microsoft.com/office/drawing/2014/main" id="{2EDF9E8F-B7C3-4B12-BEA0-C0D5854BB9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95126" y="373284"/>
                <a:ext cx="308299" cy="0"/>
              </a:xfrm>
              <a:prstGeom prst="straightConnector1">
                <a:avLst/>
              </a:prstGeom>
              <a:ln>
                <a:solidFill>
                  <a:schemeClr val="bg1">
                    <a:alpha val="6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9613181E-8175-4436-B847-8FC7044A7FB2}"/>
                  </a:ext>
                </a:extLst>
              </p:cNvPr>
              <p:cNvSpPr txBox="1"/>
              <p:nvPr/>
            </p:nvSpPr>
            <p:spPr>
              <a:xfrm>
                <a:off x="5367149" y="147312"/>
                <a:ext cx="42351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00" dirty="0">
                    <a:solidFill>
                      <a:schemeClr val="bg1"/>
                    </a:solidFill>
                  </a:rPr>
                  <a:t>0.1”</a:t>
                </a:r>
              </a:p>
            </p:txBody>
          </p:sp>
        </p:grpSp>
        <p:grpSp>
          <p:nvGrpSpPr>
            <p:cNvPr id="302" name="Group 301">
              <a:extLst>
                <a:ext uri="{FF2B5EF4-FFF2-40B4-BE49-F238E27FC236}">
                  <a16:creationId xmlns:a16="http://schemas.microsoft.com/office/drawing/2014/main" id="{0D3F9DBD-920C-4894-A39D-33CC8A9C3E82}"/>
                </a:ext>
              </a:extLst>
            </p:cNvPr>
            <p:cNvGrpSpPr/>
            <p:nvPr/>
          </p:nvGrpSpPr>
          <p:grpSpPr>
            <a:xfrm rot="16200000">
              <a:off x="8320918" y="493651"/>
              <a:ext cx="431960" cy="246221"/>
              <a:chOff x="5395125" y="1651089"/>
              <a:chExt cx="431960" cy="246221"/>
            </a:xfrm>
          </p:grpSpPr>
          <p:cxnSp>
            <p:nvCxnSpPr>
              <p:cNvPr id="303" name="Straight Arrow Connector 302">
                <a:extLst>
                  <a:ext uri="{FF2B5EF4-FFF2-40B4-BE49-F238E27FC236}">
                    <a16:creationId xmlns:a16="http://schemas.microsoft.com/office/drawing/2014/main" id="{02E7DFB3-5CB1-407F-B227-09C278F034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95125" y="1653668"/>
                <a:ext cx="308299" cy="0"/>
              </a:xfrm>
              <a:prstGeom prst="straightConnector1">
                <a:avLst/>
              </a:prstGeom>
              <a:ln>
                <a:solidFill>
                  <a:schemeClr val="bg1">
                    <a:alpha val="6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4" name="TextBox 303">
                <a:extLst>
                  <a:ext uri="{FF2B5EF4-FFF2-40B4-BE49-F238E27FC236}">
                    <a16:creationId xmlns:a16="http://schemas.microsoft.com/office/drawing/2014/main" id="{E46491AD-1116-45F4-A770-BFC5E52FAD83}"/>
                  </a:ext>
                </a:extLst>
              </p:cNvPr>
              <p:cNvSpPr txBox="1"/>
              <p:nvPr/>
            </p:nvSpPr>
            <p:spPr>
              <a:xfrm>
                <a:off x="5403571" y="1651089"/>
                <a:ext cx="42351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00" dirty="0">
                    <a:solidFill>
                      <a:schemeClr val="bg1"/>
                    </a:solidFill>
                  </a:rPr>
                  <a:t>0.1”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44066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7EF1B-D3C9-487A-8C83-1E5A97709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533400"/>
            <a:ext cx="3910612" cy="1250244"/>
          </a:xfrm>
        </p:spPr>
        <p:txBody>
          <a:bodyPr>
            <a:normAutofit/>
          </a:bodyPr>
          <a:lstStyle/>
          <a:p>
            <a:r>
              <a:rPr lang="en-GB" dirty="0"/>
              <a:t>Prototype board </a:t>
            </a:r>
            <a:br>
              <a:rPr lang="en-GB" dirty="0"/>
            </a:br>
            <a:r>
              <a:rPr lang="en-GB" dirty="0"/>
              <a:t>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FAA94-A3B5-4D95-9DF2-0471FD75C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1555531"/>
            <a:ext cx="7865532" cy="4983946"/>
          </a:xfrm>
        </p:spPr>
        <p:txBody>
          <a:bodyPr>
            <a:normAutofit/>
          </a:bodyPr>
          <a:lstStyle/>
          <a:p>
            <a:r>
              <a:rPr lang="en-GB" dirty="0"/>
              <a:t>LED/resistor shown </a:t>
            </a:r>
            <a:br>
              <a:rPr lang="en-GB" dirty="0"/>
            </a:br>
            <a:r>
              <a:rPr lang="en-GB" dirty="0"/>
              <a:t>connected between </a:t>
            </a:r>
            <a:br>
              <a:rPr lang="en-GB" dirty="0"/>
            </a:br>
            <a:r>
              <a:rPr lang="en-GB" dirty="0"/>
              <a:t>GPIO23 and GND </a:t>
            </a:r>
            <a:br>
              <a:rPr lang="en-GB" dirty="0"/>
            </a:br>
            <a:r>
              <a:rPr lang="en-GB" dirty="0"/>
              <a:t>(check slide 5)</a:t>
            </a:r>
          </a:p>
          <a:p>
            <a:r>
              <a:rPr lang="en-GB" dirty="0"/>
              <a:t>In component/wire </a:t>
            </a:r>
            <a:r>
              <a:rPr lang="en-GB" dirty="0" err="1"/>
              <a:t>area,using</a:t>
            </a:r>
            <a:r>
              <a:rPr lang="en-GB" dirty="0"/>
              <a:t> a pin on the same row makes a connection, e.g. ESP32 pin GPIO23 to R1, or R1 to LED</a:t>
            </a:r>
          </a:p>
          <a:p>
            <a:r>
              <a:rPr lang="en-GB" dirty="0"/>
              <a:t>Vertical blue wire connects LED to GND wire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DC0924-FC61-4D6B-BDD7-1968E03D4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989" y="205532"/>
            <a:ext cx="4295010" cy="289146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781C810-95DB-44C5-8881-543CEAEAC167}"/>
              </a:ext>
            </a:extLst>
          </p:cNvPr>
          <p:cNvCxnSpPr>
            <a:cxnSpLocks/>
          </p:cNvCxnSpPr>
          <p:nvPr/>
        </p:nvCxnSpPr>
        <p:spPr>
          <a:xfrm flipV="1">
            <a:off x="4991934" y="2404534"/>
            <a:ext cx="2244244" cy="2415822"/>
          </a:xfrm>
          <a:prstGeom prst="straightConnector1">
            <a:avLst/>
          </a:prstGeom>
          <a:ln w="38100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EBAA845-739C-446F-B44A-E0F6BCA8B87D}"/>
              </a:ext>
            </a:extLst>
          </p:cNvPr>
          <p:cNvCxnSpPr>
            <a:cxnSpLocks/>
          </p:cNvCxnSpPr>
          <p:nvPr/>
        </p:nvCxnSpPr>
        <p:spPr>
          <a:xfrm flipV="1">
            <a:off x="7040455" y="2079985"/>
            <a:ext cx="726301" cy="2738251"/>
          </a:xfrm>
          <a:prstGeom prst="straightConnector1">
            <a:avLst/>
          </a:prstGeom>
          <a:ln w="38100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16D83E4-AF71-41FD-A691-AB81FB9F2723}"/>
              </a:ext>
            </a:extLst>
          </p:cNvPr>
          <p:cNvCxnSpPr>
            <a:cxnSpLocks/>
          </p:cNvCxnSpPr>
          <p:nvPr/>
        </p:nvCxnSpPr>
        <p:spPr>
          <a:xfrm flipV="1">
            <a:off x="7687733" y="358744"/>
            <a:ext cx="1061156" cy="5071212"/>
          </a:xfrm>
          <a:prstGeom prst="straightConnector1">
            <a:avLst/>
          </a:prstGeom>
          <a:ln w="381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039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7FBD8-B902-4308-9F35-AF3E38BEF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I/O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8EF4B-0655-4A7D-9401-305378613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The concluding part of this section of the course relates to the use of I/O devices like sensors, switches, actuators, etc.  </a:t>
            </a:r>
          </a:p>
          <a:p>
            <a:r>
              <a:rPr lang="en-GB" dirty="0"/>
              <a:t>These will capture/generate the data and control signals for IoT applications</a:t>
            </a:r>
          </a:p>
          <a:p>
            <a:r>
              <a:rPr lang="en-GB" dirty="0"/>
              <a:t>MicroPython (the organisation) have developed drivers for a whole range of devices.  Individuals have posted details of others on the Internet</a:t>
            </a:r>
          </a:p>
          <a:p>
            <a:r>
              <a:rPr lang="en-GB" dirty="0"/>
              <a:t>Recent developments are described on the forum at </a:t>
            </a:r>
            <a:r>
              <a:rPr lang="en-GB" dirty="0">
                <a:hlinkClick r:id="rId2"/>
              </a:rPr>
              <a:t>https://forum.micropython.org/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5348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B4F12-326B-475F-B7B0-704C92FD1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9" y="533400"/>
            <a:ext cx="8422341" cy="354106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FFFF00"/>
                </a:solidFill>
              </a:rPr>
              <a:t>DS18x20</a:t>
            </a:r>
            <a:r>
              <a:rPr lang="en-GB" dirty="0"/>
              <a:t> Temperature sensor connections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B282A9-22C0-4CCA-A822-F76B25DDB341}"/>
              </a:ext>
            </a:extLst>
          </p:cNvPr>
          <p:cNvSpPr txBox="1"/>
          <p:nvPr/>
        </p:nvSpPr>
        <p:spPr>
          <a:xfrm>
            <a:off x="8326147" y="1634965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Flat</a:t>
            </a:r>
          </a:p>
          <a:p>
            <a:r>
              <a:rPr lang="en-GB" dirty="0"/>
              <a:t>Face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DC52DFB-60F3-449A-A2E8-FD4D24053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9" y="1436986"/>
            <a:ext cx="7760469" cy="4614333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DCC7EC6-D60F-478B-B1B3-02DA249892CD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7055556" y="2281296"/>
            <a:ext cx="1679518" cy="1873015"/>
          </a:xfrm>
          <a:prstGeom prst="straightConnector1">
            <a:avLst/>
          </a:prstGeom>
          <a:ln w="57150">
            <a:solidFill>
              <a:schemeClr val="bg2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FFB56CC-D97E-4E1E-85A6-401C11F26FF8}"/>
              </a:ext>
            </a:extLst>
          </p:cNvPr>
          <p:cNvSpPr txBox="1"/>
          <p:nvPr/>
        </p:nvSpPr>
        <p:spPr>
          <a:xfrm>
            <a:off x="6779149" y="2096630"/>
            <a:ext cx="64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4.7k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CEBCDA-AEC2-4E3B-8CAC-632B164D3719}"/>
              </a:ext>
            </a:extLst>
          </p:cNvPr>
          <p:cNvSpPr txBox="1"/>
          <p:nvPr/>
        </p:nvSpPr>
        <p:spPr>
          <a:xfrm>
            <a:off x="377582" y="6295328"/>
            <a:ext cx="83888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Pay attention to connections and orientation of flat face of sensor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9F6E7D-7607-451C-AF6F-86B2E814BBD4}"/>
              </a:ext>
            </a:extLst>
          </p:cNvPr>
          <p:cNvSpPr txBox="1"/>
          <p:nvPr/>
        </p:nvSpPr>
        <p:spPr>
          <a:xfrm>
            <a:off x="6041966" y="3490420"/>
            <a:ext cx="1209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DS18x20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5C54F0-BC42-4C47-8BD7-5FFE5B04D04A}"/>
              </a:ext>
            </a:extLst>
          </p:cNvPr>
          <p:cNvSpPr txBox="1"/>
          <p:nvPr/>
        </p:nvSpPr>
        <p:spPr>
          <a:xfrm>
            <a:off x="5159636" y="2150491"/>
            <a:ext cx="5661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>
                <a:solidFill>
                  <a:schemeClr val="bg1"/>
                </a:solidFill>
              </a:rPr>
              <a:t>+3.3V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690DB0-DB93-438A-8822-43B65EBC58AB}"/>
              </a:ext>
            </a:extLst>
          </p:cNvPr>
          <p:cNvSpPr txBox="1"/>
          <p:nvPr/>
        </p:nvSpPr>
        <p:spPr>
          <a:xfrm>
            <a:off x="6166792" y="2766913"/>
            <a:ext cx="5661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>
                <a:solidFill>
                  <a:schemeClr val="bg1"/>
                </a:solidFill>
              </a:rPr>
              <a:t>+3.3V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0062F2-76EE-4AE4-BECB-34BFD3E37B38}"/>
              </a:ext>
            </a:extLst>
          </p:cNvPr>
          <p:cNvSpPr txBox="1"/>
          <p:nvPr/>
        </p:nvSpPr>
        <p:spPr>
          <a:xfrm>
            <a:off x="6911034" y="2766913"/>
            <a:ext cx="362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solidFill>
                  <a:schemeClr val="bg1"/>
                </a:solidFill>
              </a:rPr>
              <a:t>0V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63BCDD5-0079-46B6-B94C-9B64C6FA60E7}"/>
              </a:ext>
            </a:extLst>
          </p:cNvPr>
          <p:cNvSpPr txBox="1"/>
          <p:nvPr/>
        </p:nvSpPr>
        <p:spPr>
          <a:xfrm>
            <a:off x="2083414" y="1394009"/>
            <a:ext cx="3626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>
                <a:solidFill>
                  <a:schemeClr val="bg1"/>
                </a:solidFill>
              </a:rPr>
              <a:t>0V</a:t>
            </a:r>
          </a:p>
        </p:txBody>
      </p:sp>
    </p:spTree>
    <p:extLst>
      <p:ext uri="{BB962C8B-B14F-4D97-AF65-F5344CB8AC3E}">
        <p14:creationId xmlns:p14="http://schemas.microsoft.com/office/powerpoint/2010/main" val="3433703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AD295-D863-4197-ABE2-5CC5E8A69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533400"/>
            <a:ext cx="2656166" cy="1663760"/>
          </a:xfrm>
        </p:spPr>
        <p:txBody>
          <a:bodyPr>
            <a:normAutofit fontScale="90000"/>
          </a:bodyPr>
          <a:lstStyle/>
          <a:p>
            <a:r>
              <a:rPr lang="en-GB" dirty="0"/>
              <a:t>LM35 </a:t>
            </a:r>
            <a:br>
              <a:rPr lang="en-GB" dirty="0"/>
            </a:br>
            <a:r>
              <a:rPr lang="en-GB" dirty="0"/>
              <a:t>Temperature </a:t>
            </a:r>
            <a:br>
              <a:rPr lang="en-GB" dirty="0"/>
            </a:br>
            <a:r>
              <a:rPr lang="en-GB" dirty="0"/>
              <a:t>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17582-C986-4E01-A856-EBD885C10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842" y="2025024"/>
            <a:ext cx="8282253" cy="4380110"/>
          </a:xfrm>
        </p:spPr>
        <p:txBody>
          <a:bodyPr>
            <a:normAutofit/>
          </a:bodyPr>
          <a:lstStyle/>
          <a:p>
            <a:r>
              <a:rPr lang="en-GB" sz="2400" dirty="0"/>
              <a:t>LM35 temperature </a:t>
            </a:r>
            <a:br>
              <a:rPr lang="en-GB" sz="2400" dirty="0"/>
            </a:br>
            <a:r>
              <a:rPr lang="en-GB" sz="2400" dirty="0"/>
              <a:t>sensor is a 3-pin </a:t>
            </a:r>
            <a:br>
              <a:rPr lang="en-GB" sz="2400" dirty="0"/>
            </a:br>
            <a:r>
              <a:rPr lang="en-GB" sz="2400" dirty="0"/>
              <a:t>device, requiring </a:t>
            </a:r>
            <a:br>
              <a:rPr lang="en-GB" sz="2400" dirty="0"/>
            </a:br>
            <a:r>
              <a:rPr lang="en-GB" sz="2400" dirty="0"/>
              <a:t>+5V supply</a:t>
            </a:r>
          </a:p>
          <a:p>
            <a:r>
              <a:rPr lang="en-GB" sz="2400" dirty="0"/>
              <a:t>Pin1: +5V supply</a:t>
            </a:r>
          </a:p>
          <a:p>
            <a:r>
              <a:rPr lang="en-GB" sz="2400" dirty="0"/>
              <a:t>Pin2: temperature sensor signal, 10mV/degree C</a:t>
            </a:r>
          </a:p>
          <a:p>
            <a:r>
              <a:rPr lang="en-GB" sz="2400" dirty="0"/>
              <a:t>Pin3: 0V Ground</a:t>
            </a:r>
          </a:p>
          <a:p>
            <a:r>
              <a:rPr lang="en-GB" sz="2400" dirty="0"/>
              <a:t>Pin C1 converts </a:t>
            </a:r>
            <a:r>
              <a:rPr lang="en-GB" sz="2400" dirty="0" err="1"/>
              <a:t>analog</a:t>
            </a:r>
            <a:r>
              <a:rPr lang="en-GB" sz="2400" dirty="0"/>
              <a:t> voltage, V -&gt; number, n</a:t>
            </a:r>
          </a:p>
          <a:p>
            <a:pPr marL="0" indent="0">
              <a:buNone/>
            </a:pPr>
            <a:r>
              <a:rPr lang="en-GB" sz="2400" dirty="0"/>
              <a:t>	where V = n x 1.0/4096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D45377-4FEC-4726-9B65-8AF038C0AF71}"/>
              </a:ext>
            </a:extLst>
          </p:cNvPr>
          <p:cNvSpPr txBox="1"/>
          <p:nvPr/>
        </p:nvSpPr>
        <p:spPr>
          <a:xfrm>
            <a:off x="7638331" y="2066355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2A035B-209A-424F-B4DE-04BD45BD8829}"/>
              </a:ext>
            </a:extLst>
          </p:cNvPr>
          <p:cNvSpPr txBox="1"/>
          <p:nvPr/>
        </p:nvSpPr>
        <p:spPr>
          <a:xfrm>
            <a:off x="7854383" y="201505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518F4E-E28E-4B56-8E8D-DFE9A8A48A8C}"/>
              </a:ext>
            </a:extLst>
          </p:cNvPr>
          <p:cNvSpPr txBox="1"/>
          <p:nvPr/>
        </p:nvSpPr>
        <p:spPr>
          <a:xfrm>
            <a:off x="7375117" y="201185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50FEFC-5C21-4C8A-9615-D77351592C5C}"/>
              </a:ext>
            </a:extLst>
          </p:cNvPr>
          <p:cNvSpPr txBox="1"/>
          <p:nvPr/>
        </p:nvSpPr>
        <p:spPr>
          <a:xfrm>
            <a:off x="5773680" y="1753440"/>
            <a:ext cx="373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/>
              <a:t>C1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44866E5-0521-489F-B79B-1F457802A25C}"/>
              </a:ext>
            </a:extLst>
          </p:cNvPr>
          <p:cNvGrpSpPr/>
          <p:nvPr/>
        </p:nvGrpSpPr>
        <p:grpSpPr>
          <a:xfrm>
            <a:off x="3589867" y="921622"/>
            <a:ext cx="5349345" cy="3066455"/>
            <a:chOff x="3589867" y="921622"/>
            <a:chExt cx="5349345" cy="306645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1381EC9-E756-465A-81BF-327B289B2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89867" y="942975"/>
              <a:ext cx="5349345" cy="3045102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132E534-5B34-461E-AE48-C66735F11DC6}"/>
                </a:ext>
              </a:extLst>
            </p:cNvPr>
            <p:cNvSpPr txBox="1"/>
            <p:nvPr/>
          </p:nvSpPr>
          <p:spPr>
            <a:xfrm>
              <a:off x="6993911" y="1222390"/>
              <a:ext cx="44755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b="1" dirty="0">
                  <a:solidFill>
                    <a:schemeClr val="bg1"/>
                  </a:solidFill>
                </a:rPr>
                <a:t>+5V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C01A278-8947-4CDF-9ECE-2AAA1E5DF8EB}"/>
                </a:ext>
              </a:extLst>
            </p:cNvPr>
            <p:cNvSpPr txBox="1"/>
            <p:nvPr/>
          </p:nvSpPr>
          <p:spPr>
            <a:xfrm>
              <a:off x="8576612" y="921622"/>
              <a:ext cx="3626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b="1" dirty="0">
                  <a:solidFill>
                    <a:schemeClr val="bg1"/>
                  </a:solidFill>
                </a:rPr>
                <a:t>0V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C73F6B9-248E-48C0-B287-3D911C2157A1}"/>
                </a:ext>
              </a:extLst>
            </p:cNvPr>
            <p:cNvSpPr txBox="1"/>
            <p:nvPr/>
          </p:nvSpPr>
          <p:spPr>
            <a:xfrm>
              <a:off x="7898943" y="2488805"/>
              <a:ext cx="3626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b="1" dirty="0">
                  <a:solidFill>
                    <a:schemeClr val="bg1"/>
                  </a:solidFill>
                </a:rPr>
                <a:t>0V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17B7B11-7633-438C-A513-EFC0040AED59}"/>
                </a:ext>
              </a:extLst>
            </p:cNvPr>
            <p:cNvSpPr txBox="1"/>
            <p:nvPr/>
          </p:nvSpPr>
          <p:spPr>
            <a:xfrm>
              <a:off x="3714658" y="1222390"/>
              <a:ext cx="44755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b="1" dirty="0">
                  <a:solidFill>
                    <a:schemeClr val="bg1"/>
                  </a:solidFill>
                </a:rPr>
                <a:t>+5V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F8CC75C-1714-4B9E-AE31-C21F8A0C5A49}"/>
                </a:ext>
              </a:extLst>
            </p:cNvPr>
            <p:cNvSpPr txBox="1"/>
            <p:nvPr/>
          </p:nvSpPr>
          <p:spPr>
            <a:xfrm>
              <a:off x="6374831" y="1365280"/>
              <a:ext cx="61908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b="1" dirty="0">
                  <a:solidFill>
                    <a:schemeClr val="bg1"/>
                  </a:solidFill>
                </a:rPr>
                <a:t>sensor</a:t>
              </a:r>
            </a:p>
            <a:p>
              <a:r>
                <a:rPr lang="en-GB" sz="1100" b="1" dirty="0">
                  <a:solidFill>
                    <a:schemeClr val="bg1"/>
                  </a:solidFill>
                </a:rPr>
                <a:t>signal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EA30690-8AC7-4975-9754-A28469AB6382}"/>
                </a:ext>
              </a:extLst>
            </p:cNvPr>
            <p:cNvSpPr txBox="1"/>
            <p:nvPr/>
          </p:nvSpPr>
          <p:spPr>
            <a:xfrm>
              <a:off x="4695788" y="1449918"/>
              <a:ext cx="3626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b="1" dirty="0">
                  <a:solidFill>
                    <a:schemeClr val="bg1"/>
                  </a:solidFill>
                </a:rPr>
                <a:t>0V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7404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0C736-5A27-4000-BF5F-FF40C184D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088" y="489634"/>
            <a:ext cx="8097308" cy="917028"/>
          </a:xfrm>
        </p:spPr>
        <p:txBody>
          <a:bodyPr>
            <a:normAutofit/>
          </a:bodyPr>
          <a:lstStyle/>
          <a:p>
            <a:r>
              <a:rPr lang="en-GB" dirty="0" err="1"/>
              <a:t>Espressif</a:t>
            </a:r>
            <a:r>
              <a:rPr lang="en-GB" dirty="0"/>
              <a:t> ESP32 processor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E3CA4-CBE2-48AF-8D80-52C18A993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659" y="1251245"/>
            <a:ext cx="8282253" cy="5129605"/>
          </a:xfrm>
        </p:spPr>
        <p:txBody>
          <a:bodyPr>
            <a:normAutofit fontScale="92500"/>
          </a:bodyPr>
          <a:lstStyle/>
          <a:p>
            <a:r>
              <a:rPr lang="en-GB" dirty="0"/>
              <a:t>ESP32 — a series of low-cost</a:t>
            </a:r>
            <a:r>
              <a:rPr lang="en-GB"/>
              <a:t>, low-power, </a:t>
            </a:r>
            <a:r>
              <a:rPr lang="en-GB" dirty="0"/>
              <a:t>system-on-a-chip microcontrollers </a:t>
            </a:r>
            <a:r>
              <a:rPr lang="en-GB" sz="2600" dirty="0">
                <a:hlinkClick r:id="rId2"/>
              </a:rPr>
              <a:t>https://www.espressif.com/en/products/socs/esp32</a:t>
            </a:r>
            <a:endParaRPr lang="en-GB" sz="2600" dirty="0"/>
          </a:p>
          <a:p>
            <a:r>
              <a:rPr lang="en-GB" dirty="0"/>
              <a:t>240 MHz dual-core chip with similar performance to ARM high-end microcontroller (but higher power budget)</a:t>
            </a:r>
          </a:p>
          <a:p>
            <a:r>
              <a:rPr lang="en-GB" dirty="0"/>
              <a:t>Has built-in industry standard </a:t>
            </a:r>
            <a:r>
              <a:rPr lang="en-GB" dirty="0" err="1"/>
              <a:t>WiFi</a:t>
            </a:r>
            <a:r>
              <a:rPr lang="en-GB" dirty="0"/>
              <a:t> and Bluetooth capability</a:t>
            </a:r>
          </a:p>
          <a:p>
            <a:r>
              <a:rPr lang="en-GB" dirty="0"/>
              <a:t>Can be programmed in </a:t>
            </a:r>
            <a:br>
              <a:rPr lang="en-GB" dirty="0"/>
            </a:br>
            <a:r>
              <a:rPr lang="en-GB" dirty="0" err="1"/>
              <a:t>MicroPython</a:t>
            </a:r>
            <a:r>
              <a:rPr lang="en-GB" dirty="0"/>
              <a:t> once firmware </a:t>
            </a:r>
            <a:br>
              <a:rPr lang="en-GB" dirty="0"/>
            </a:br>
            <a:r>
              <a:rPr lang="en-GB" dirty="0"/>
              <a:t>has been downloaded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1FC4A3-EDF2-4BB0-B188-F15AECF9C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2822" y="4485177"/>
            <a:ext cx="319087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638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E8BAE-BEBC-4D9A-823F-7F016FF29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Micropython</a:t>
            </a:r>
            <a:r>
              <a:rPr lang="en-GB" dirty="0"/>
              <a:t>  </a:t>
            </a:r>
            <a:br>
              <a:rPr lang="en-GB" dirty="0"/>
            </a:br>
            <a:r>
              <a:rPr lang="en-GB" sz="1600" b="0" cap="none" dirty="0">
                <a:hlinkClick r:id="rId3"/>
              </a:rPr>
              <a:t>http://micropython.org/</a:t>
            </a:r>
            <a:endParaRPr lang="en-GB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1F9FD-4DF4-404D-BFBC-894190DE3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555531"/>
            <a:ext cx="8282253" cy="4820044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MicroPython is a lean and efficient implementation of the </a:t>
            </a:r>
            <a:r>
              <a:rPr lang="en-GB" dirty="0">
                <a:solidFill>
                  <a:srgbClr val="FFC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 3</a:t>
            </a:r>
            <a:r>
              <a:rPr lang="en-GB" dirty="0"/>
              <a:t> programming language that includes a subset of the ‘</a:t>
            </a:r>
            <a:r>
              <a:rPr lang="en-GB" dirty="0" err="1"/>
              <a:t>CPython</a:t>
            </a:r>
            <a:r>
              <a:rPr lang="en-GB" dirty="0"/>
              <a:t>’ standard library and is optimised to run on microcontrollers and in constrained environments.</a:t>
            </a:r>
          </a:p>
          <a:p>
            <a:r>
              <a:rPr lang="en-GB" dirty="0"/>
              <a:t>MicroPython is a full Python compiler and runtime that runs on the bare-metal (no OS). You get an interactive prompt (the REPL) to execute commands immediately, along with the ability to run and import scripts from the built-in filesystem (on-board flash)</a:t>
            </a:r>
          </a:p>
          <a:p>
            <a:r>
              <a:rPr lang="en-GB" dirty="0"/>
              <a:t>The </a:t>
            </a:r>
            <a:r>
              <a:rPr lang="en-GB" dirty="0" err="1"/>
              <a:t>MicroPython</a:t>
            </a:r>
            <a:r>
              <a:rPr lang="en-GB" dirty="0"/>
              <a:t> compiler/runtime is programmed into the flash memory of the ESP32 (and can be modified/updated)</a:t>
            </a:r>
          </a:p>
          <a:p>
            <a:r>
              <a:rPr lang="en-GB" sz="2600" dirty="0">
                <a:solidFill>
                  <a:srgbClr val="FFC0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http://docs.micropython.org/en/latest/esp32/quickref.html</a:t>
            </a:r>
            <a:r>
              <a:rPr lang="en-GB" sz="2600" dirty="0">
                <a:solidFill>
                  <a:srgbClr val="FFC000"/>
                </a:solidFill>
              </a:rPr>
              <a:t> </a:t>
            </a:r>
            <a:br>
              <a:rPr lang="en-GB" sz="2600" dirty="0">
                <a:solidFill>
                  <a:srgbClr val="FFC000"/>
                </a:solidFill>
              </a:rPr>
            </a:br>
            <a:r>
              <a:rPr lang="en-GB" dirty="0"/>
              <a:t>for details of ESP32 </a:t>
            </a:r>
            <a:r>
              <a:rPr lang="en-GB" dirty="0" err="1"/>
              <a:t>MicroPython</a:t>
            </a:r>
            <a:r>
              <a:rPr lang="en-GB" dirty="0"/>
              <a:t> programming functions</a:t>
            </a:r>
          </a:p>
        </p:txBody>
      </p:sp>
    </p:spTree>
    <p:extLst>
      <p:ext uri="{BB962C8B-B14F-4D97-AF65-F5344CB8AC3E}">
        <p14:creationId xmlns:p14="http://schemas.microsoft.com/office/powerpoint/2010/main" val="2753478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3C40A-81CF-4378-A73F-E77371AC7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Programming the ESP32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E006E-6BFB-4F0E-B4BF-E5EAFA5D4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555531"/>
            <a:ext cx="8282253" cy="4769069"/>
          </a:xfrm>
        </p:spPr>
        <p:txBody>
          <a:bodyPr>
            <a:normAutofit fontScale="85000" lnSpcReduction="10000"/>
          </a:bodyPr>
          <a:lstStyle/>
          <a:p>
            <a:r>
              <a:rPr lang="en-GB" dirty="0" err="1"/>
              <a:t>Micropython</a:t>
            </a:r>
            <a:r>
              <a:rPr lang="en-GB" dirty="0"/>
              <a:t> is based on Python 3; most commands work OK – consulting references is important</a:t>
            </a:r>
          </a:p>
          <a:p>
            <a:r>
              <a:rPr lang="en-GB" dirty="0"/>
              <a:t>Python ‘package’ system works </a:t>
            </a:r>
            <a:r>
              <a:rPr lang="en-GB" i="1" dirty="0"/>
              <a:t>similarly</a:t>
            </a:r>
            <a:r>
              <a:rPr lang="en-GB" dirty="0"/>
              <a:t> but not the same (called ‘</a:t>
            </a:r>
            <a:r>
              <a:rPr lang="en-GB" dirty="0" err="1"/>
              <a:t>upip</a:t>
            </a:r>
            <a:r>
              <a:rPr lang="en-GB" dirty="0"/>
              <a:t>’ rather than ‘pip)</a:t>
            </a:r>
          </a:p>
          <a:p>
            <a:r>
              <a:rPr lang="en-GB" dirty="0" err="1"/>
              <a:t>Micropython</a:t>
            </a:r>
            <a:r>
              <a:rPr lang="en-GB" dirty="0"/>
              <a:t> is focussed on low-level hardware interfacing to sensors, etc., as well as communications via WiFi or Bluetooth</a:t>
            </a:r>
          </a:p>
          <a:p>
            <a:r>
              <a:rPr lang="en-GB" dirty="0">
                <a:solidFill>
                  <a:srgbClr val="FFFF00"/>
                </a:solidFill>
              </a:rPr>
              <a:t>Thonny</a:t>
            </a:r>
            <a:r>
              <a:rPr lang="en-GB" dirty="0"/>
              <a:t> has a ‘MicroPython’ mode, and can use the ESP32</a:t>
            </a:r>
            <a:r>
              <a:rPr lang="en-GB" i="1" dirty="0"/>
              <a:t> </a:t>
            </a:r>
            <a:r>
              <a:rPr lang="en-GB" dirty="0"/>
              <a:t>flash file system</a:t>
            </a:r>
          </a:p>
          <a:p>
            <a:r>
              <a:rPr lang="en-GB" i="1" dirty="0"/>
              <a:t>[</a:t>
            </a:r>
            <a:r>
              <a:rPr lang="en-GB" dirty="0" err="1"/>
              <a:t>Pyboard</a:t>
            </a:r>
            <a:r>
              <a:rPr lang="en-GB" dirty="0"/>
              <a:t> D </a:t>
            </a:r>
            <a:r>
              <a:rPr lang="en-GB" i="1" dirty="0"/>
              <a:t>is more expensive </a:t>
            </a:r>
            <a:br>
              <a:rPr lang="en-GB" i="1" dirty="0"/>
            </a:br>
            <a:r>
              <a:rPr lang="en-GB" i="1" dirty="0"/>
              <a:t>alternative processor/board, and </a:t>
            </a:r>
            <a:br>
              <a:rPr lang="en-GB" i="1" dirty="0"/>
            </a:br>
            <a:r>
              <a:rPr lang="en-GB" i="1" dirty="0"/>
              <a:t>runs MicroPython also]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C5F3E3-03E4-438E-99EE-31D9263C7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357488" y="4915132"/>
            <a:ext cx="1485436" cy="207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959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01474-98EB-4F41-B738-2FF142728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873" y="4368604"/>
            <a:ext cx="8282253" cy="2322610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ESP32 board pin spacing is 0.1”, making connections easy</a:t>
            </a:r>
          </a:p>
          <a:p>
            <a:r>
              <a:rPr lang="en-GB" dirty="0"/>
              <a:t>Default I/O pin names are </a:t>
            </a:r>
            <a:r>
              <a:rPr lang="en-GB" dirty="0" err="1"/>
              <a:t>GIOPx</a:t>
            </a:r>
            <a:r>
              <a:rPr lang="en-GB" dirty="0"/>
              <a:t>, where x is 1-39 (not all available). </a:t>
            </a:r>
            <a:r>
              <a:rPr lang="en-GB" dirty="0">
                <a:solidFill>
                  <a:srgbClr val="FFFF00"/>
                </a:solidFill>
              </a:rPr>
              <a:t>Note: ‘GIOP’ should be </a:t>
            </a:r>
            <a:r>
              <a:rPr lang="en-GB" b="1" dirty="0">
                <a:solidFill>
                  <a:srgbClr val="FFFF00"/>
                </a:solidFill>
              </a:rPr>
              <a:t>GPIO</a:t>
            </a:r>
          </a:p>
          <a:p>
            <a:r>
              <a:rPr lang="en-GB" dirty="0"/>
              <a:t>Pins marked ‘        ’ can not be used for I/O (they connect to flash memory), most of the others can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66F818-68BE-4AD0-89A9-4F3298A72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723" y="5962941"/>
            <a:ext cx="695325" cy="24765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49C17D5B-E173-4F2B-9643-FE381C2D76B5}"/>
              </a:ext>
            </a:extLst>
          </p:cNvPr>
          <p:cNvGrpSpPr/>
          <p:nvPr/>
        </p:nvGrpSpPr>
        <p:grpSpPr>
          <a:xfrm>
            <a:off x="673425" y="240745"/>
            <a:ext cx="7921536" cy="4036612"/>
            <a:chOff x="689064" y="331992"/>
            <a:chExt cx="7921536" cy="403661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2D7960B-7F2E-4E74-BA22-86AD552588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9064" y="331992"/>
              <a:ext cx="7921536" cy="4036612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AB00E76-97BC-4EF0-A60C-ECB1B7FD0303}"/>
                </a:ext>
              </a:extLst>
            </p:cNvPr>
            <p:cNvSpPr txBox="1"/>
            <p:nvPr/>
          </p:nvSpPr>
          <p:spPr>
            <a:xfrm>
              <a:off x="5966549" y="3852661"/>
              <a:ext cx="158873" cy="1692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1100" b="1" dirty="0">
                  <a:solidFill>
                    <a:schemeClr val="bg1"/>
                  </a:solidFill>
                </a:rPr>
                <a:t>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6601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F15ED-7644-48B3-9D5B-E9B60BD11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Configuring GPIO pins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996FE-6691-4A1F-B790-0CE9005BE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555531"/>
            <a:ext cx="8282253" cy="4946122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Diagram on slide 5 shows physical pin numbers (anticlockwise from top left) 1-38</a:t>
            </a:r>
          </a:p>
          <a:p>
            <a:r>
              <a:rPr lang="en-GB" dirty="0"/>
              <a:t>The </a:t>
            </a:r>
            <a:r>
              <a:rPr lang="en-GB" i="1" dirty="0"/>
              <a:t>internal</a:t>
            </a:r>
            <a:r>
              <a:rPr lang="en-GB" dirty="0"/>
              <a:t> pin numbering system uses ‘</a:t>
            </a:r>
            <a:r>
              <a:rPr lang="en-GB" dirty="0" err="1"/>
              <a:t>GPIOx</a:t>
            </a:r>
            <a:r>
              <a:rPr lang="en-GB" dirty="0"/>
              <a:t>’ where x lies between 0 and 39 (not all values available)</a:t>
            </a:r>
          </a:p>
          <a:p>
            <a:r>
              <a:rPr lang="en-GB" dirty="0"/>
              <a:t>When </a:t>
            </a:r>
            <a:r>
              <a:rPr lang="en-GB" i="1" dirty="0"/>
              <a:t>programming</a:t>
            </a:r>
            <a:r>
              <a:rPr lang="en-GB" dirty="0"/>
              <a:t>, you use the GPIO number to refer to a pin, e.g.</a:t>
            </a:r>
            <a:br>
              <a:rPr lang="en-GB" dirty="0"/>
            </a:br>
            <a:r>
              <a:rPr lang="en-GB" dirty="0"/>
              <a:t>LED = Pin(4, </a:t>
            </a:r>
            <a:r>
              <a:rPr lang="en-GB" dirty="0" err="1"/>
              <a:t>Pin.OUT</a:t>
            </a:r>
            <a:r>
              <a:rPr lang="en-GB" dirty="0"/>
              <a:t>) </a:t>
            </a:r>
            <a:r>
              <a:rPr lang="en-GB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#GPIO4 is an output 										called ‘LED’</a:t>
            </a:r>
          </a:p>
          <a:p>
            <a:r>
              <a:rPr lang="en-GB" dirty="0"/>
              <a:t>When </a:t>
            </a:r>
            <a:r>
              <a:rPr lang="en-GB" i="1" dirty="0"/>
              <a:t>wiring</a:t>
            </a:r>
            <a:r>
              <a:rPr lang="en-GB" dirty="0"/>
              <a:t>, you use the </a:t>
            </a:r>
            <a:br>
              <a:rPr lang="en-GB" dirty="0"/>
            </a:br>
            <a:r>
              <a:rPr lang="en-GB" dirty="0"/>
              <a:t>physical pin numbers,</a:t>
            </a:r>
            <a:br>
              <a:rPr lang="en-GB" dirty="0"/>
            </a:br>
            <a:r>
              <a:rPr lang="en-GB" dirty="0"/>
              <a:t>GPIO4 is connected to </a:t>
            </a:r>
            <a:br>
              <a:rPr lang="en-GB" dirty="0"/>
            </a:br>
            <a:r>
              <a:rPr lang="en-GB" dirty="0"/>
              <a:t>physical pin 26: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4D9231-F2BD-43F6-B8E8-214AAE146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823" y="5135269"/>
            <a:ext cx="39624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583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5EA04-EE60-43FA-B897-FDDC189E8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A5840-3237-4AC3-8AF6-022D40B90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555531"/>
            <a:ext cx="8282253" cy="5009230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Many are installed into system flash, and are available using ‘import’</a:t>
            </a:r>
          </a:p>
          <a:p>
            <a:r>
              <a:rPr lang="en-GB" dirty="0">
                <a:latin typeface="Consolas" panose="020B0609020204030204" pitchFamily="49" charset="0"/>
              </a:rPr>
              <a:t>import network </a:t>
            </a:r>
            <a:r>
              <a:rPr lang="en-GB" dirty="0"/>
              <a:t>makes the </a:t>
            </a:r>
            <a:r>
              <a:rPr lang="en-GB" dirty="0" err="1"/>
              <a:t>wifi</a:t>
            </a:r>
            <a:r>
              <a:rPr lang="en-GB" dirty="0"/>
              <a:t> networking commands available</a:t>
            </a:r>
          </a:p>
          <a:p>
            <a:r>
              <a:rPr lang="en-GB" dirty="0">
                <a:latin typeface="Consolas" panose="020B0609020204030204" pitchFamily="49" charset="0"/>
              </a:rPr>
              <a:t>import machine </a:t>
            </a:r>
            <a:r>
              <a:rPr lang="en-GB" dirty="0"/>
              <a:t>and </a:t>
            </a:r>
            <a:r>
              <a:rPr lang="en-GB" dirty="0">
                <a:latin typeface="Consolas" panose="020B0609020204030204" pitchFamily="49" charset="0"/>
              </a:rPr>
              <a:t>import esp32 </a:t>
            </a:r>
            <a:r>
              <a:rPr lang="en-GB" dirty="0"/>
              <a:t>make the hardware interfacing commands available, e.g. pin, i</a:t>
            </a:r>
            <a:r>
              <a:rPr lang="en-GB" baseline="30000" dirty="0"/>
              <a:t>2</a:t>
            </a:r>
            <a:r>
              <a:rPr lang="en-GB" dirty="0"/>
              <a:t>c, </a:t>
            </a:r>
            <a:r>
              <a:rPr lang="en-GB" dirty="0" err="1"/>
              <a:t>spi</a:t>
            </a:r>
            <a:endParaRPr lang="en-GB" dirty="0"/>
          </a:p>
          <a:p>
            <a:r>
              <a:rPr lang="en-GB" dirty="0"/>
              <a:t>Other packages, like drivers for DS18x20 temperature sensors and OLED displays are available for download</a:t>
            </a:r>
          </a:p>
          <a:p>
            <a:r>
              <a:rPr lang="en-GB" dirty="0"/>
              <a:t>The </a:t>
            </a:r>
            <a:r>
              <a:rPr lang="en-GB" dirty="0" err="1">
                <a:latin typeface="Consolas" panose="020B0609020204030204" pitchFamily="49" charset="0"/>
              </a:rPr>
              <a:t>umqtt.simple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/>
              <a:t>library provides </a:t>
            </a:r>
            <a:r>
              <a:rPr lang="en-GB" dirty="0" err="1"/>
              <a:t>Paho</a:t>
            </a:r>
            <a:r>
              <a:rPr lang="en-GB" dirty="0"/>
              <a:t>-like </a:t>
            </a:r>
            <a:r>
              <a:rPr lang="en-GB" dirty="0" err="1"/>
              <a:t>mqtt</a:t>
            </a:r>
            <a:r>
              <a:rPr lang="en-GB" dirty="0"/>
              <a:t> client functionality, but also needs to be downloaded</a:t>
            </a:r>
          </a:p>
        </p:txBody>
      </p:sp>
    </p:spTree>
    <p:extLst>
      <p:ext uri="{BB962C8B-B14F-4D97-AF65-F5344CB8AC3E}">
        <p14:creationId xmlns:p14="http://schemas.microsoft.com/office/powerpoint/2010/main" val="1572838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4E590-B2CB-4E31-9DFC-3E4E2BCD8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Micropython</a:t>
            </a:r>
            <a:r>
              <a:rPr lang="en-GB" dirty="0"/>
              <a:t>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95FBD-F21C-454F-96F6-D78E4824E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555531"/>
            <a:ext cx="8282253" cy="4996618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Best source is the </a:t>
            </a:r>
            <a:r>
              <a:rPr lang="en-GB" sz="2200" dirty="0">
                <a:hlinkClick r:id="rId2"/>
              </a:rPr>
              <a:t>http://docs.micropython.org/en/latest/esp32/quickref.html#</a:t>
            </a:r>
            <a:r>
              <a:rPr lang="en-GB" sz="2200" dirty="0"/>
              <a:t> </a:t>
            </a:r>
            <a:r>
              <a:rPr lang="en-GB" dirty="0"/>
              <a:t>web site, which hosts:</a:t>
            </a:r>
          </a:p>
          <a:p>
            <a:pPr lvl="1"/>
            <a:r>
              <a:rPr lang="en-GB" dirty="0"/>
              <a:t>Library and Language Reference</a:t>
            </a:r>
          </a:p>
          <a:p>
            <a:pPr lvl="1"/>
            <a:r>
              <a:rPr lang="en-GB" dirty="0"/>
              <a:t>MicroPython differences (to Python 3)</a:t>
            </a:r>
          </a:p>
          <a:p>
            <a:pPr lvl="1"/>
            <a:r>
              <a:rPr lang="en-GB" dirty="0"/>
              <a:t>Module index</a:t>
            </a:r>
          </a:p>
          <a:p>
            <a:pPr lvl="1"/>
            <a:r>
              <a:rPr lang="en-GB" dirty="0"/>
              <a:t>MicroPython Forum – very good, not ‘hobbyist’.  You will often get a reply within 24 hours if you are stuck (but don’t ask silly questions)</a:t>
            </a:r>
          </a:p>
          <a:p>
            <a:pPr lvl="2"/>
            <a:r>
              <a:rPr lang="en-GB" dirty="0">
                <a:solidFill>
                  <a:srgbClr val="FFFF00"/>
                </a:solidFill>
              </a:rPr>
              <a:t>Well worth reading before posting a query</a:t>
            </a:r>
            <a:r>
              <a:rPr lang="en-GB" dirty="0"/>
              <a:t>, because many issues have already been answered.</a:t>
            </a:r>
          </a:p>
          <a:p>
            <a:r>
              <a:rPr lang="en-GB" dirty="0"/>
              <a:t>Bluetooth functionality is still in testing stages </a:t>
            </a:r>
            <a:r>
              <a:rPr lang="en-GB" i="1" dirty="0"/>
              <a:t>(June 2020:  . . . is now functional)</a:t>
            </a:r>
          </a:p>
        </p:txBody>
      </p:sp>
    </p:spTree>
    <p:extLst>
      <p:ext uri="{BB962C8B-B14F-4D97-AF65-F5344CB8AC3E}">
        <p14:creationId xmlns:p14="http://schemas.microsoft.com/office/powerpoint/2010/main" val="4259528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F7E07-DE82-4E5D-8FC7-CED7F20B2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533399"/>
            <a:ext cx="8097308" cy="771985"/>
          </a:xfrm>
        </p:spPr>
        <p:txBody>
          <a:bodyPr>
            <a:normAutofit/>
          </a:bodyPr>
          <a:lstStyle/>
          <a:p>
            <a:r>
              <a:rPr lang="en-GB" dirty="0"/>
              <a:t>Configuring </a:t>
            </a:r>
            <a:r>
              <a:rPr lang="en-GB" dirty="0" err="1"/>
              <a:t>Thonny</a:t>
            </a:r>
            <a:r>
              <a:rPr lang="en-GB" dirty="0"/>
              <a:t> 3.2.7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8B578-4CAE-4B4F-BB36-B80F21B8D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198179"/>
            <a:ext cx="8282253" cy="4288221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Thonny was chosen because it runs </a:t>
            </a:r>
            <a:br>
              <a:rPr lang="en-GB" dirty="0"/>
            </a:br>
            <a:r>
              <a:rPr lang="en-GB" dirty="0"/>
              <a:t>both Python and MicroPython – you </a:t>
            </a:r>
            <a:br>
              <a:rPr lang="en-GB" dirty="0"/>
            </a:br>
            <a:r>
              <a:rPr lang="en-GB" dirty="0"/>
              <a:t>choose the ‘interpreter’</a:t>
            </a:r>
          </a:p>
          <a:p>
            <a:pPr lvl="1"/>
            <a:r>
              <a:rPr lang="en-GB" dirty="0"/>
              <a:t>Run Thonny, select Tools&gt;Options… and </a:t>
            </a:r>
            <a:br>
              <a:rPr lang="en-GB" dirty="0"/>
            </a:br>
            <a:r>
              <a:rPr lang="en-GB" dirty="0"/>
              <a:t>then the ‘Interpreter’ tab.  Choose </a:t>
            </a:r>
            <a:br>
              <a:rPr lang="en-GB" dirty="0"/>
            </a:br>
            <a:r>
              <a:rPr lang="en-GB" dirty="0"/>
              <a:t>between:</a:t>
            </a:r>
          </a:p>
          <a:p>
            <a:pPr lvl="2"/>
            <a:r>
              <a:rPr lang="en-GB" dirty="0"/>
              <a:t>‘The same interpreter which runs Thonny’ currently (Python 3.7) </a:t>
            </a:r>
            <a:r>
              <a:rPr lang="en-GB" i="1" dirty="0"/>
              <a:t>– this is the default we have been using</a:t>
            </a:r>
          </a:p>
          <a:p>
            <a:pPr lvl="2"/>
            <a:r>
              <a:rPr lang="en-GB" dirty="0"/>
              <a:t>‘</a:t>
            </a:r>
            <a:r>
              <a:rPr lang="en-GB" dirty="0" err="1"/>
              <a:t>MicroPython</a:t>
            </a:r>
            <a:r>
              <a:rPr lang="en-GB" dirty="0"/>
              <a:t> (ESP32)’</a:t>
            </a:r>
          </a:p>
          <a:p>
            <a:pPr lvl="1"/>
            <a:r>
              <a:rPr lang="en-GB" dirty="0"/>
              <a:t>Thonny then requires a serial port through which to communicate with </a:t>
            </a:r>
            <a:r>
              <a:rPr lang="en-GB"/>
              <a:t>your ESP32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91D02E-A795-47FD-AA0F-EA6635174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8597" y="174096"/>
            <a:ext cx="1812002" cy="34383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00AA7D-0B82-42A8-AAB5-87BDAF1F6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454" y="5323679"/>
            <a:ext cx="6189025" cy="13602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3F635D-8213-4C95-AE20-34E45B4C0C9B}"/>
              </a:ext>
            </a:extLst>
          </p:cNvPr>
          <p:cNvSpPr txBox="1"/>
          <p:nvPr/>
        </p:nvSpPr>
        <p:spPr>
          <a:xfrm>
            <a:off x="6001391" y="6376127"/>
            <a:ext cx="1572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</a:rPr>
              <a:t>Note: now v1.17</a:t>
            </a:r>
          </a:p>
        </p:txBody>
      </p:sp>
    </p:spTree>
    <p:extLst>
      <p:ext uri="{BB962C8B-B14F-4D97-AF65-F5344CB8AC3E}">
        <p14:creationId xmlns:p14="http://schemas.microsoft.com/office/powerpoint/2010/main" val="346450759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3795</TotalTime>
  <Words>1500</Words>
  <Application>Microsoft Office PowerPoint</Application>
  <PresentationFormat>On-screen Show (4:3)</PresentationFormat>
  <Paragraphs>143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Century Gothic</vt:lpstr>
      <vt:lpstr>Consolas</vt:lpstr>
      <vt:lpstr>Wingdings 3</vt:lpstr>
      <vt:lpstr>Slice</vt:lpstr>
      <vt:lpstr>ESP32 board </vt:lpstr>
      <vt:lpstr>Espressif ESP32 processor</vt:lpstr>
      <vt:lpstr>Micropython   http://micropython.org/</vt:lpstr>
      <vt:lpstr>Programming the ESP32</vt:lpstr>
      <vt:lpstr>PowerPoint Presentation</vt:lpstr>
      <vt:lpstr>Configuring GPIO pins</vt:lpstr>
      <vt:lpstr>Python packages</vt:lpstr>
      <vt:lpstr>Micropython documentation</vt:lpstr>
      <vt:lpstr>Configuring Thonny 3.2.7</vt:lpstr>
      <vt:lpstr>Warning(s)</vt:lpstr>
      <vt:lpstr>Networking with micropython</vt:lpstr>
      <vt:lpstr>http://docs.micropython.org/en/latest/esp32/quickref.html#networking</vt:lpstr>
      <vt:lpstr>Hardware and Input/output</vt:lpstr>
      <vt:lpstr>Connecting external devices</vt:lpstr>
      <vt:lpstr>Prototyping  Board</vt:lpstr>
      <vt:lpstr>Prototype board  layout</vt:lpstr>
      <vt:lpstr>I/O devices</vt:lpstr>
      <vt:lpstr>DS18x20 Temperature sensor connections</vt:lpstr>
      <vt:lpstr>LM35  Temperature  sensor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Micropython MQTT client</dc:title>
  <dc:creator>Philip Tranter</dc:creator>
  <cp:lastModifiedBy>Zheng Xie (School of Engineering and Computing)</cp:lastModifiedBy>
  <cp:revision>64</cp:revision>
  <cp:lastPrinted>2019-11-16T12:13:04Z</cp:lastPrinted>
  <dcterms:created xsi:type="dcterms:W3CDTF">2019-08-14T19:05:05Z</dcterms:created>
  <dcterms:modified xsi:type="dcterms:W3CDTF">2024-10-24T10:03:50Z</dcterms:modified>
</cp:coreProperties>
</file>