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8"/>
  </p:notesMasterIdLst>
  <p:handoutMasterIdLst>
    <p:handoutMasterId r:id="rId39"/>
  </p:handoutMasterIdLst>
  <p:sldIdLst>
    <p:sldId id="844" r:id="rId2"/>
    <p:sldId id="836" r:id="rId3"/>
    <p:sldId id="837" r:id="rId4"/>
    <p:sldId id="859" r:id="rId5"/>
    <p:sldId id="860" r:id="rId6"/>
    <p:sldId id="862" r:id="rId7"/>
    <p:sldId id="863" r:id="rId8"/>
    <p:sldId id="866" r:id="rId9"/>
    <p:sldId id="865" r:id="rId10"/>
    <p:sldId id="864" r:id="rId11"/>
    <p:sldId id="867" r:id="rId12"/>
    <p:sldId id="843" r:id="rId13"/>
    <p:sldId id="842" r:id="rId14"/>
    <p:sldId id="875" r:id="rId15"/>
    <p:sldId id="876" r:id="rId16"/>
    <p:sldId id="847" r:id="rId17"/>
    <p:sldId id="851" r:id="rId18"/>
    <p:sldId id="853" r:id="rId19"/>
    <p:sldId id="852" r:id="rId20"/>
    <p:sldId id="855" r:id="rId21"/>
    <p:sldId id="854" r:id="rId22"/>
    <p:sldId id="856" r:id="rId23"/>
    <p:sldId id="857" r:id="rId24"/>
    <p:sldId id="868" r:id="rId25"/>
    <p:sldId id="869" r:id="rId26"/>
    <p:sldId id="840" r:id="rId27"/>
    <p:sldId id="841" r:id="rId28"/>
    <p:sldId id="870" r:id="rId29"/>
    <p:sldId id="871" r:id="rId30"/>
    <p:sldId id="880" r:id="rId31"/>
    <p:sldId id="874" r:id="rId32"/>
    <p:sldId id="872" r:id="rId33"/>
    <p:sldId id="878" r:id="rId34"/>
    <p:sldId id="879" r:id="rId35"/>
    <p:sldId id="845" r:id="rId36"/>
    <p:sldId id="858" r:id="rId37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6" autoAdjust="0"/>
  </p:normalViewPr>
  <p:slideViewPr>
    <p:cSldViewPr>
      <p:cViewPr varScale="1">
        <p:scale>
          <a:sx n="73" d="100"/>
          <a:sy n="73" d="100"/>
        </p:scale>
        <p:origin x="1066" y="53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15.02.2017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74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5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965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425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51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95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72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79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64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8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681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54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402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883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65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49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93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10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12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2" descr="E:\formel_phy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1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3075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Gerade Verbindung 5"/>
          <p:cNvCxnSpPr/>
          <p:nvPr/>
        </p:nvCxnSpPr>
        <p:spPr bwMode="auto">
          <a:xfrm>
            <a:off x="6896" y="4815604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74" name="Picture 2" descr="E:\formel_phy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2771800" y="5154814"/>
            <a:ext cx="362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latin typeface="Garamond" panose="02020404030301010803" pitchFamily="18" charset="0"/>
              </a:rPr>
              <a:t>f : G</a:t>
            </a:r>
            <a:r>
              <a:rPr lang="de-DE" sz="5400" b="1" baseline="30000" dirty="0" smtClean="0">
                <a:latin typeface="Garamond" panose="02020404030301010803" pitchFamily="18" charset="0"/>
              </a:rPr>
              <a:t>V</a:t>
            </a:r>
            <a:r>
              <a:rPr lang="de-DE" sz="5400" b="1" dirty="0" smtClean="0">
                <a:latin typeface="Garamond" panose="02020404030301010803" pitchFamily="18" charset="0"/>
              </a:rPr>
              <a:t> →</a:t>
            </a:r>
            <a:r>
              <a:rPr lang="de-DE" sz="5400" b="1" dirty="0" smtClean="0">
                <a:latin typeface="Garamond" panose="02020404030301010803" pitchFamily="18" charset="0"/>
                <a:sym typeface="Wingdings" panose="05000000000000000000" pitchFamily="2" charset="2"/>
              </a:rPr>
              <a:t> G</a:t>
            </a:r>
            <a:r>
              <a:rPr lang="de-DE" sz="5400" b="1" baseline="300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S</a:t>
            </a:r>
            <a:endParaRPr lang="de-DE" sz="5400" b="1" baseline="30000" dirty="0">
              <a:latin typeface="Garamond" panose="02020404030301010803" pitchFamily="18" charset="0"/>
            </a:endParaRP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7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5276" y="6182580"/>
            <a:ext cx="9009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Drei-Schichten-Architektur. Die Substratnetze zweier Infrastructure Provider hosten zwei virtuelle Netze eines Service Providers.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3" y="1285880"/>
            <a:ext cx="7403727" cy="4896700"/>
          </a:xfrm>
          <a:prstGeom prst="rect">
            <a:avLst/>
          </a:prstGeom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5" y="6459580"/>
            <a:ext cx="9076105" cy="292105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6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898525" y="3068960"/>
            <a:ext cx="7381887" cy="32850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2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82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NI ausgehend…</a:t>
            </a:r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… gegen VN/VM und User</a:t>
            </a:r>
          </a:p>
          <a:p>
            <a:endParaRPr lang="de-DE" dirty="0" smtClean="0"/>
          </a:p>
          <a:p>
            <a:r>
              <a:rPr lang="de-DE" dirty="0" smtClean="0"/>
              <a:t>Monitoring der VM-Aktivitäten</a:t>
            </a:r>
          </a:p>
          <a:p>
            <a:r>
              <a:rPr lang="de-DE" dirty="0" err="1" smtClean="0"/>
              <a:t>Sniffing</a:t>
            </a:r>
            <a:r>
              <a:rPr lang="de-DE" dirty="0" smtClean="0"/>
              <a:t>, Spoofing</a:t>
            </a:r>
          </a:p>
          <a:p>
            <a:r>
              <a:rPr lang="de-DE" dirty="0" smtClean="0"/>
              <a:t>Manipulation des legitimen Datenverkehrs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t="61198" r="69524"/>
          <a:stretch/>
        </p:blipFill>
        <p:spPr>
          <a:xfrm>
            <a:off x="6904248" y="1347759"/>
            <a:ext cx="1988928" cy="196321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 bwMode="auto">
          <a:xfrm>
            <a:off x="7466174" y="245645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466174" y="289312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34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NI / ihren physischen Host</a:t>
            </a:r>
          </a:p>
          <a:p>
            <a:endParaRPr lang="de-DE" dirty="0" smtClean="0"/>
          </a:p>
          <a:p>
            <a:r>
              <a:rPr lang="de-DE" dirty="0" smtClean="0"/>
              <a:t>Verwundbarkeiten des Hosts über zur </a:t>
            </a:r>
            <a:br>
              <a:rPr lang="de-DE" dirty="0" smtClean="0"/>
            </a:br>
            <a:r>
              <a:rPr lang="de-DE" dirty="0" smtClean="0"/>
              <a:t>Verfügung gestellte Ressourcen ausnutzen</a:t>
            </a:r>
          </a:p>
          <a:p>
            <a:r>
              <a:rPr lang="de-DE" dirty="0" err="1" smtClean="0"/>
              <a:t>DoS</a:t>
            </a:r>
            <a:endParaRPr lang="de-DE" dirty="0" smtClean="0"/>
          </a:p>
          <a:p>
            <a:r>
              <a:rPr lang="de-DE" dirty="0" smtClean="0"/>
              <a:t>„break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01675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4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VN/VM</a:t>
            </a:r>
          </a:p>
          <a:p>
            <a:endParaRPr lang="de-DE" dirty="0" smtClean="0"/>
          </a:p>
          <a:p>
            <a:r>
              <a:rPr lang="de-DE" dirty="0" smtClean="0"/>
              <a:t>Erleichterter Zugang zu Verwundbarkeiten</a:t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/>
              <a:t>gemeinsam genutzte Ressourcen </a:t>
            </a:r>
          </a:p>
          <a:p>
            <a:r>
              <a:rPr lang="de-DE" dirty="0" smtClean="0"/>
              <a:t>Virtuelle Netzwerkkarten =&gt; Monitoring anderer VNs/VMs</a:t>
            </a:r>
          </a:p>
          <a:p>
            <a:r>
              <a:rPr lang="de-DE" dirty="0" smtClean="0"/>
              <a:t>Einschleusen </a:t>
            </a:r>
            <a:r>
              <a:rPr lang="de-DE" dirty="0"/>
              <a:t>von Nachrichten des Netzwerkmanagement-protokolls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45689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53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User</a:t>
            </a:r>
          </a:p>
          <a:p>
            <a:endParaRPr lang="de-DE" dirty="0" smtClean="0"/>
          </a:p>
          <a:p>
            <a:r>
              <a:rPr lang="de-DE" dirty="0" smtClean="0"/>
              <a:t>Monitoring</a:t>
            </a:r>
          </a:p>
          <a:p>
            <a:r>
              <a:rPr lang="de-DE" dirty="0" smtClean="0"/>
              <a:t>Einschleusen konstruierter Nachrichten zum </a:t>
            </a:r>
            <a:br>
              <a:rPr lang="de-DE" dirty="0" smtClean="0"/>
            </a:br>
            <a:r>
              <a:rPr lang="de-DE" dirty="0" smtClean="0"/>
              <a:t>Abbruch von Peer-</a:t>
            </a:r>
            <a:r>
              <a:rPr lang="de-DE" dirty="0" err="1" smtClean="0"/>
              <a:t>to</a:t>
            </a:r>
            <a:r>
              <a:rPr lang="de-DE" dirty="0" smtClean="0"/>
              <a:t>-Peer-Verbindungen</a:t>
            </a:r>
          </a:p>
          <a:p>
            <a:r>
              <a:rPr lang="de-DE" dirty="0" smtClean="0"/>
              <a:t>etc.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89888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Systemen“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sz="1400" dirty="0" smtClean="0"/>
              <a:t>München, </a:t>
            </a:r>
            <a:r>
              <a:rPr lang="de-DE" sz="1400" dirty="0" err="1" smtClean="0"/>
              <a:t>Oettingenstr</a:t>
            </a:r>
            <a:r>
              <a:rPr lang="de-DE" sz="1400" dirty="0"/>
              <a:t>. 67, Raum </a:t>
            </a:r>
            <a:r>
              <a:rPr lang="de-DE" sz="1400" dirty="0" smtClean="0"/>
              <a:t>027</a:t>
            </a:r>
          </a:p>
          <a:p>
            <a:pPr>
              <a:buNone/>
            </a:pPr>
            <a:r>
              <a:rPr lang="de-DE" sz="1400" dirty="0" smtClean="0"/>
              <a:t>16. Februar 2017</a:t>
            </a:r>
            <a:endParaRPr lang="de-DE" sz="14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smtClean="0"/>
              <a:t>virtueller 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Vom User ausgehend…</a:t>
            </a:r>
          </a:p>
          <a:p>
            <a:pPr marL="0" indent="0">
              <a:buNone/>
            </a:pPr>
            <a:r>
              <a:rPr lang="de-DE" b="1" dirty="0" smtClean="0"/>
              <a:t>	… gegen NI</a:t>
            </a:r>
          </a:p>
          <a:p>
            <a:endParaRPr lang="de-DE" dirty="0"/>
          </a:p>
          <a:p>
            <a:r>
              <a:rPr lang="de-DE" dirty="0" smtClean="0"/>
              <a:t>Angriffe gegen dynamisch </a:t>
            </a:r>
            <a:br>
              <a:rPr lang="de-DE" dirty="0" smtClean="0"/>
            </a:br>
            <a:r>
              <a:rPr lang="de-DE" dirty="0" err="1" smtClean="0"/>
              <a:t>umprogrammierbare</a:t>
            </a:r>
            <a:r>
              <a:rPr lang="de-DE" dirty="0" smtClean="0"/>
              <a:t> Router und Switches</a:t>
            </a:r>
          </a:p>
          <a:p>
            <a:r>
              <a:rPr lang="de-DE" dirty="0" smtClean="0"/>
              <a:t>VM als </a:t>
            </a:r>
            <a:r>
              <a:rPr lang="de-DE" dirty="0" err="1" smtClean="0"/>
              <a:t>Rootkit</a:t>
            </a:r>
            <a:endParaRPr lang="de-DE" dirty="0" smtClean="0"/>
          </a:p>
          <a:p>
            <a:r>
              <a:rPr lang="de-DE" dirty="0" smtClean="0"/>
              <a:t>BluePill</a:t>
            </a:r>
            <a:r>
              <a:rPr lang="de-DE" b="1" baseline="30000" dirty="0" smtClean="0"/>
              <a:t>1</a:t>
            </a:r>
            <a:endParaRPr lang="de-DE" b="1" baseline="30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02484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176337"/>
            <a:ext cx="87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[1] Joanna </a:t>
            </a:r>
            <a:r>
              <a:rPr lang="de-DE" dirty="0" err="1"/>
              <a:t>Rutkowska</a:t>
            </a:r>
            <a:r>
              <a:rPr lang="de-DE" dirty="0"/>
              <a:t> und Alexander </a:t>
            </a:r>
            <a:r>
              <a:rPr lang="de-DE" dirty="0" err="1"/>
              <a:t>Tereshkin</a:t>
            </a:r>
            <a:r>
              <a:rPr lang="de-DE" dirty="0"/>
              <a:t>. </a:t>
            </a:r>
            <a:r>
              <a:rPr lang="de-DE" dirty="0" err="1"/>
              <a:t>Bluepilling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xen</a:t>
            </a:r>
            <a:r>
              <a:rPr lang="de-DE" dirty="0"/>
              <a:t> </a:t>
            </a:r>
            <a:r>
              <a:rPr lang="de-DE" dirty="0" err="1"/>
              <a:t>hypervisor</a:t>
            </a:r>
            <a:r>
              <a:rPr lang="de-DE" dirty="0"/>
              <a:t>. </a:t>
            </a:r>
            <a:r>
              <a:rPr lang="de-DE" i="1" dirty="0" smtClean="0"/>
              <a:t>Black Hat </a:t>
            </a:r>
            <a:r>
              <a:rPr lang="de-DE" i="1" dirty="0"/>
              <a:t>USA</a:t>
            </a:r>
            <a:r>
              <a:rPr lang="de-DE" dirty="0"/>
              <a:t>, 2008.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Vom User ausgehend…</a:t>
            </a:r>
          </a:p>
          <a:p>
            <a:pPr marL="0" indent="0">
              <a:buNone/>
            </a:pPr>
            <a:r>
              <a:rPr lang="de-DE" b="1" dirty="0" smtClean="0"/>
              <a:t>	… gegen VN/VM</a:t>
            </a:r>
          </a:p>
          <a:p>
            <a:endParaRPr lang="de-DE" dirty="0"/>
          </a:p>
          <a:p>
            <a:r>
              <a:rPr lang="de-DE" dirty="0" smtClean="0"/>
              <a:t>Man-in-</a:t>
            </a:r>
            <a:r>
              <a:rPr lang="de-DE" dirty="0" err="1" smtClean="0"/>
              <a:t>the</a:t>
            </a:r>
            <a:r>
              <a:rPr lang="de-DE" dirty="0" smtClean="0"/>
              <a:t>-</a:t>
            </a:r>
            <a:r>
              <a:rPr lang="de-DE" dirty="0" err="1" smtClean="0"/>
              <a:t>Middle</a:t>
            </a:r>
            <a:r>
              <a:rPr lang="de-DE" dirty="0" smtClean="0"/>
              <a:t> während Migration </a:t>
            </a:r>
            <a:br>
              <a:rPr lang="de-DE" dirty="0" smtClean="0"/>
            </a:br>
            <a:r>
              <a:rPr lang="de-DE" dirty="0" smtClean="0"/>
              <a:t>des VNs im Livebetrieb</a:t>
            </a:r>
            <a:r>
              <a:rPr lang="de-DE" b="1" baseline="30000" dirty="0" smtClean="0"/>
              <a:t>1</a:t>
            </a:r>
          </a:p>
          <a:p>
            <a:r>
              <a:rPr lang="de-DE" dirty="0" smtClean="0"/>
              <a:t>Angriffe gegen das VN-Managementtool (XSS, CRSF,</a:t>
            </a:r>
            <a:br>
              <a:rPr lang="de-DE" dirty="0" smtClean="0"/>
            </a:br>
            <a:r>
              <a:rPr lang="de-DE" dirty="0" smtClean="0"/>
              <a:t>SQL-</a:t>
            </a:r>
            <a:r>
              <a:rPr lang="de-DE" dirty="0" err="1" smtClean="0"/>
              <a:t>Injection</a:t>
            </a:r>
            <a:r>
              <a:rPr lang="de-DE" dirty="0" smtClean="0"/>
              <a:t> etc.)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47074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215490"/>
            <a:ext cx="8449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Sriram</a:t>
            </a:r>
            <a:r>
              <a:rPr lang="en-US" dirty="0" smtClean="0"/>
              <a:t> </a:t>
            </a:r>
            <a:r>
              <a:rPr lang="en-US" dirty="0"/>
              <a:t>Natarajan und </a:t>
            </a:r>
            <a:r>
              <a:rPr lang="en-US" dirty="0" err="1"/>
              <a:t>Tilman</a:t>
            </a:r>
            <a:r>
              <a:rPr lang="en-US" dirty="0"/>
              <a:t> Wolf. Security Issues in Network Virtualization for </a:t>
            </a:r>
            <a:r>
              <a:rPr lang="en-US" dirty="0" smtClean="0"/>
              <a:t>the </a:t>
            </a:r>
            <a:r>
              <a:rPr lang="de-DE" dirty="0" smtClean="0"/>
              <a:t>Future </a:t>
            </a:r>
            <a:r>
              <a:rPr lang="de-DE" dirty="0"/>
              <a:t>Internet.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6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Sicherheitsrisiken </a:t>
            </a:r>
            <a:br>
              <a:rPr lang="de-DE" dirty="0" smtClean="0"/>
            </a:br>
            <a:r>
              <a:rPr lang="de-DE" dirty="0" smtClean="0"/>
              <a:t>organisatorischer und rechtlicher 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777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VNE-relevante Gefahren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„VNE-relevant“ </a:t>
            </a:r>
            <a:r>
              <a:rPr lang="de-DE" dirty="0" smtClean="0">
                <a:sym typeface="Wingdings" panose="05000000000000000000" pitchFamily="2" charset="2"/>
              </a:rPr>
              <a:t> im VNE-Prozess beeinflussbar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Neue Verwundbarkeiten v.a. durch Nutzung gemeinsamer Ressourcen</a:t>
            </a:r>
          </a:p>
          <a:p>
            <a:r>
              <a:rPr lang="de-DE" dirty="0" smtClean="0"/>
              <a:t>Isolationsverletzungen</a:t>
            </a:r>
          </a:p>
          <a:p>
            <a:r>
              <a:rPr lang="de-DE" dirty="0" smtClean="0"/>
              <a:t>=&gt; entsprechende Wahl der Abbildung von VMs auf physische Hosts</a:t>
            </a:r>
          </a:p>
          <a:p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215324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1:</a:t>
            </a:r>
          </a:p>
          <a:p>
            <a:r>
              <a:rPr lang="de-DE" kern="0" dirty="0" smtClean="0"/>
              <a:t>Starre Sicherheitslevels</a:t>
            </a:r>
          </a:p>
          <a:p>
            <a:r>
              <a:rPr lang="de-DE" kern="0" dirty="0" smtClean="0"/>
              <a:t>Leistungsoptimierendes </a:t>
            </a:r>
            <a:r>
              <a:rPr lang="de-DE" kern="0" dirty="0" err="1" smtClean="0"/>
              <a:t>Preprocessing</a:t>
            </a:r>
            <a:endParaRPr lang="de-DE" kern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091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smtClean="0"/>
              <a:t>SVNE-Ansatz 1:</a:t>
            </a:r>
          </a:p>
          <a:p>
            <a:r>
              <a:rPr lang="de-DE" kern="0" smtClean="0"/>
              <a:t>Starre Sicherheitslevels</a:t>
            </a:r>
          </a:p>
          <a:p>
            <a:r>
              <a:rPr lang="de-DE" kern="0" smtClean="0"/>
              <a:t>Leistungsoptimierendes Preprocessing</a:t>
            </a:r>
            <a:endParaRPr lang="de-DE" kern="0" dirty="0"/>
          </a:p>
        </p:txBody>
      </p:sp>
      <p:pic>
        <p:nvPicPr>
          <p:cNvPr id="10" name="Picture 2" descr="E:\a1_vn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024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E:\a1_a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63" y="2953634"/>
            <a:ext cx="5387937" cy="34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14691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SVNE-Ansatz 1:</a:t>
            </a:r>
          </a:p>
          <a:p>
            <a:r>
              <a:rPr lang="de-DE" dirty="0" smtClean="0"/>
              <a:t>Starre Sicherheitslevels</a:t>
            </a:r>
          </a:p>
          <a:p>
            <a:r>
              <a:rPr lang="de-DE" dirty="0" smtClean="0"/>
              <a:t>Leistungsoptimierendes 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pic>
        <p:nvPicPr>
          <p:cNvPr id="7170" name="Picture 2" descr="E:\a1_vn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359532" y="3104964"/>
            <a:ext cx="853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kern="0" dirty="0">
              <a:latin typeface="+mn-lt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Vektor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349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359532" y="3104964"/>
            <a:ext cx="853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kern="0" dirty="0">
              <a:latin typeface="+mn-lt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Vektor, 4 Regeln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996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an Netzstrukturen ändern sich häufig</a:t>
            </a:r>
          </a:p>
          <a:p>
            <a:endParaRPr lang="de-DE" dirty="0" smtClean="0"/>
          </a:p>
          <a:p>
            <a:r>
              <a:rPr lang="de-DE" dirty="0" err="1" smtClean="0"/>
              <a:t>Netzvirtualisierung</a:t>
            </a:r>
            <a:r>
              <a:rPr lang="de-DE" dirty="0" smtClean="0"/>
              <a:t> bietet Möglichkeit zur Abstraktion von der eingesetzten Hardware </a:t>
            </a:r>
            <a:r>
              <a:rPr lang="de-DE" dirty="0" smtClean="0">
                <a:sym typeface="Wingdings" panose="05000000000000000000" pitchFamily="2" charset="2"/>
              </a:rPr>
              <a:t> Aufbau logischer Netze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Virtual Network Embedding (VNE) bislang nur hinsichtlich Performance optimiert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Sicherheitsaspekte meist außer Acht gelassen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=&gt; Integration solcher in den VNE-Prozess (</a:t>
            </a:r>
            <a:r>
              <a:rPr lang="de-DE" dirty="0" err="1" smtClean="0">
                <a:sym typeface="Wingdings" panose="05000000000000000000" pitchFamily="2" charset="2"/>
              </a:rPr>
              <a:t>SecureVNE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200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833790" y="3717032"/>
                <a:ext cx="7482626" cy="200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/>
                  <a:t>Sicherheitslevel(</a:t>
                </a:r>
                <a:r>
                  <a:rPr lang="de-DE" sz="2400" b="1" dirty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/>
                  <a:t>) &gt;= Anforderungslevel(</a:t>
                </a:r>
                <a:r>
                  <a:rPr lang="de-DE" sz="2400" b="1" dirty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30000" dirty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/>
                  <a:t>)</a:t>
                </a:r>
              </a:p>
              <a:p>
                <a:r>
                  <a:rPr lang="de-DE" sz="2000" dirty="0" smtClean="0"/>
                  <a:t>Sicherheitslevel(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 </a:t>
                </a:r>
                <a:r>
                  <a:rPr lang="de-DE" sz="2000" dirty="0"/>
                  <a:t>&gt;= </a:t>
                </a:r>
                <a:r>
                  <a:rPr lang="de-DE" sz="2000" dirty="0" smtClean="0"/>
                  <a:t>Anforderungslevel(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)</a:t>
                </a:r>
                <a:endParaRPr lang="de-DE" sz="2000" dirty="0"/>
              </a:p>
              <a:p>
                <a:endParaRPr lang="de-DE" sz="2000" dirty="0" smtClean="0"/>
              </a:p>
              <a:p>
                <a14:m>
                  <m:oMath xmlns:m="http://schemas.openxmlformats.org/officeDocument/2006/math">
                    <m:r>
                      <a:rPr lang="de-DE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b="1" dirty="0" err="1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 err="1">
                    <a:solidFill>
                      <a:srgbClr val="006C30"/>
                    </a:solidFill>
                  </a:rPr>
                  <a:t>i</a:t>
                </a:r>
                <a:r>
                  <a:rPr lang="de-DE" sz="3200" b="1" baseline="30000" dirty="0" err="1" smtClean="0">
                    <a:solidFill>
                      <a:srgbClr val="006C30"/>
                    </a:solidFill>
                  </a:rPr>
                  <a:t>V</a:t>
                </a:r>
                <a:r>
                  <a:rPr lang="de-DE" sz="2400" dirty="0" smtClean="0"/>
                  <a:t> </a:t>
                </a:r>
                <a:r>
                  <a:rPr lang="de-DE" sz="2000" dirty="0" smtClean="0"/>
                  <a:t>auf 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: Sicherheitslevel(</a:t>
                </a:r>
                <a:r>
                  <a:rPr lang="de-DE" sz="2400" b="1" dirty="0" err="1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 err="1">
                    <a:solidFill>
                      <a:srgbClr val="006C30"/>
                    </a:solidFill>
                  </a:rPr>
                  <a:t>i</a:t>
                </a:r>
                <a:r>
                  <a:rPr lang="de-DE" sz="3200" b="1" baseline="30000" dirty="0" err="1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 </a:t>
                </a:r>
                <a14:m>
                  <m:oMath xmlns:m="http://schemas.openxmlformats.org/officeDocument/2006/math">
                    <m:r>
                      <a:rPr lang="de-DE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sz="2000" dirty="0" smtClean="0"/>
                  <a:t> Sicherheitslevel(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K</a:t>
                </a:r>
                <a:r>
                  <a:rPr lang="de-DE" sz="3200" b="1" baseline="-25000" dirty="0">
                    <a:solidFill>
                      <a:srgbClr val="006C30"/>
                    </a:solidFill>
                  </a:rPr>
                  <a:t>j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</a:t>
                </a:r>
              </a:p>
              <a:p>
                <a:r>
                  <a:rPr lang="de-DE" sz="2000" dirty="0" smtClean="0"/>
                  <a:t>Sicherheitslevel(</a:t>
                </a:r>
                <a:r>
                  <a:rPr lang="de-DE" sz="2400" b="1" dirty="0" smtClean="0">
                    <a:solidFill>
                      <a:srgbClr val="C00000"/>
                    </a:solidFill>
                  </a:rPr>
                  <a:t>L</a:t>
                </a:r>
                <a:r>
                  <a:rPr lang="de-DE" sz="3200" b="1" baseline="30000" dirty="0" smtClean="0">
                    <a:solidFill>
                      <a:srgbClr val="C00000"/>
                    </a:solidFill>
                  </a:rPr>
                  <a:t>S</a:t>
                </a:r>
                <a:r>
                  <a:rPr lang="de-DE" sz="2000" dirty="0" smtClean="0"/>
                  <a:t>) &gt;= Anforderungslevel(</a:t>
                </a:r>
                <a:r>
                  <a:rPr lang="de-DE" sz="2400" b="1" dirty="0" smtClean="0">
                    <a:solidFill>
                      <a:srgbClr val="006C30"/>
                    </a:solidFill>
                  </a:rPr>
                  <a:t>L</a:t>
                </a:r>
                <a:r>
                  <a:rPr lang="de-DE" sz="3200" b="1" baseline="30000" dirty="0" smtClean="0">
                    <a:solidFill>
                      <a:srgbClr val="006C30"/>
                    </a:solidFill>
                  </a:rPr>
                  <a:t>V</a:t>
                </a:r>
                <a:r>
                  <a:rPr lang="de-DE" sz="2000" dirty="0" smtClean="0"/>
                  <a:t>)</a:t>
                </a:r>
                <a:endParaRPr lang="de-DE" sz="2000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90" y="3717032"/>
                <a:ext cx="7482626" cy="2000548"/>
              </a:xfrm>
              <a:prstGeom prst="rect">
                <a:avLst/>
              </a:prstGeom>
              <a:blipFill rotWithShape="0">
                <a:blip r:embed="rId3"/>
                <a:stretch>
                  <a:fillRect l="-896" t="-6402" b="-27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752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243574" y="3247632"/>
            <a:ext cx="853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kern="0" dirty="0">
              <a:latin typeface="+mn-lt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uSAV</a:t>
            </a:r>
            <a:r>
              <a:rPr lang="de-DE" dirty="0" smtClean="0"/>
              <a:t> &amp; </a:t>
            </a:r>
            <a:r>
              <a:rPr lang="de-DE" dirty="0" err="1" smtClean="0"/>
              <a:t>cSAV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23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 b="4968"/>
          <a:stretch/>
        </p:blipFill>
        <p:spPr>
          <a:xfrm>
            <a:off x="1577154" y="1664805"/>
            <a:ext cx="7418113" cy="4572508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40498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</a:t>
            </a:r>
            <a:r>
              <a:rPr lang="de-DE" dirty="0" err="1" smtClean="0"/>
              <a:t>Netzvirtualisierung</a:t>
            </a:r>
            <a:r>
              <a:rPr lang="de-DE" dirty="0" smtClean="0"/>
              <a:t> ergeben sich neue Verwundbarkeiten</a:t>
            </a:r>
          </a:p>
          <a:p>
            <a:endParaRPr lang="de-DE" dirty="0" smtClean="0"/>
          </a:p>
          <a:p>
            <a:r>
              <a:rPr lang="de-DE" dirty="0" smtClean="0"/>
              <a:t>Automatisierte Ansätze zum Embedding virtueller Netze</a:t>
            </a:r>
          </a:p>
          <a:p>
            <a:endParaRPr lang="de-DE" dirty="0" smtClean="0"/>
          </a:p>
          <a:p>
            <a:r>
              <a:rPr lang="de-DE" dirty="0" smtClean="0"/>
              <a:t>verschiedene Verfahren zur Integration von Sicherheitsaspekten beim Embedding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=&gt; Wahl des Verfahrens?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Diskussion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Mögliche Entwicklungsrichtungen?</a:t>
            </a:r>
          </a:p>
          <a:p>
            <a:endParaRPr lang="de-DE" dirty="0"/>
          </a:p>
          <a:p>
            <a:r>
              <a:rPr lang="de-DE" dirty="0" smtClean="0"/>
              <a:t>Sicherheit nur durch Isolation?</a:t>
            </a:r>
          </a:p>
          <a:p>
            <a:endParaRPr lang="de-DE" dirty="0"/>
          </a:p>
          <a:p>
            <a:r>
              <a:rPr lang="de-DE" dirty="0" smtClean="0"/>
              <a:t>Gewählte Art der Klassifizierung sinnvoll?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1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Empfehlenswerte Literatur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Sicherheitsaspekte virtueller Netzinfrastrukturen</a:t>
            </a:r>
          </a:p>
          <a:p>
            <a:r>
              <a:rPr lang="de-DE" sz="1600" dirty="0"/>
              <a:t>Kamal </a:t>
            </a:r>
            <a:r>
              <a:rPr lang="de-DE" sz="1600" dirty="0" err="1"/>
              <a:t>Dahbur</a:t>
            </a:r>
            <a:r>
              <a:rPr lang="de-DE" sz="1600" dirty="0"/>
              <a:t>, </a:t>
            </a:r>
            <a:r>
              <a:rPr lang="de-DE" sz="1600" dirty="0" err="1"/>
              <a:t>Bassil</a:t>
            </a:r>
            <a:r>
              <a:rPr lang="de-DE" sz="1600" dirty="0"/>
              <a:t> Mohammad und Ahmad Bisher </a:t>
            </a:r>
            <a:r>
              <a:rPr lang="de-DE" sz="1600" dirty="0" err="1"/>
              <a:t>Tarakji</a:t>
            </a:r>
            <a:r>
              <a:rPr lang="de-DE" sz="1600" dirty="0"/>
              <a:t>. A </a:t>
            </a:r>
            <a:r>
              <a:rPr lang="de-DE" sz="1600" dirty="0" err="1"/>
              <a:t>survey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risks</a:t>
            </a:r>
            <a:r>
              <a:rPr lang="de-DE" sz="1600" dirty="0"/>
              <a:t>, </a:t>
            </a:r>
            <a:r>
              <a:rPr lang="en-US" sz="1600" dirty="0"/>
              <a:t>threats and vulnerabilities in cloud computing. In </a:t>
            </a:r>
            <a:r>
              <a:rPr lang="en-US" sz="1600" i="1" dirty="0"/>
              <a:t>Proceedings of the 2011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intelligent </a:t>
            </a:r>
            <a:r>
              <a:rPr lang="de-DE" sz="1600" i="1" dirty="0" err="1"/>
              <a:t>semantic</a:t>
            </a:r>
            <a:r>
              <a:rPr lang="de-DE" sz="1600" i="1" dirty="0"/>
              <a:t> Web-services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applications</a:t>
            </a:r>
            <a:r>
              <a:rPr lang="de-DE" sz="1600" dirty="0"/>
              <a:t>, Seite 12. ACM, 2011.</a:t>
            </a:r>
          </a:p>
          <a:p>
            <a:r>
              <a:rPr lang="de-DE" sz="1600" dirty="0" smtClean="0"/>
              <a:t>Andreas </a:t>
            </a:r>
            <a:r>
              <a:rPr lang="de-DE" sz="1600" dirty="0"/>
              <a:t>Fischer, Juan Felipe Botero, Michael Till Beck, Hermann De Meer und </a:t>
            </a:r>
            <a:r>
              <a:rPr lang="de-DE" sz="1600" dirty="0" smtClean="0"/>
              <a:t>Xavier Hesselbach</a:t>
            </a:r>
            <a:r>
              <a:rPr lang="de-DE" sz="1600" dirty="0"/>
              <a:t>. Virtual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embedding</a:t>
            </a:r>
            <a:r>
              <a:rPr lang="de-DE" sz="1600" dirty="0"/>
              <a:t>: A </a:t>
            </a:r>
            <a:r>
              <a:rPr lang="de-DE" sz="1600" dirty="0" err="1"/>
              <a:t>survey</a:t>
            </a:r>
            <a:r>
              <a:rPr lang="de-DE" sz="1600" dirty="0"/>
              <a:t>. </a:t>
            </a:r>
            <a:r>
              <a:rPr lang="de-DE" sz="1600" i="1" dirty="0"/>
              <a:t>IEEE Communications Surveys </a:t>
            </a:r>
            <a:r>
              <a:rPr lang="de-DE" sz="1600" i="1" dirty="0" smtClean="0"/>
              <a:t>&amp; Tutorials</a:t>
            </a:r>
            <a:r>
              <a:rPr lang="de-DE" sz="1600" dirty="0"/>
              <a:t>, 15(4):1888–1906, 2013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err="1" smtClean="0"/>
              <a:t>Shuiqing</a:t>
            </a:r>
            <a:r>
              <a:rPr lang="de-DE" sz="1600" dirty="0" smtClean="0"/>
              <a:t> </a:t>
            </a:r>
            <a:r>
              <a:rPr lang="de-DE" sz="1600" dirty="0"/>
              <a:t>Gong, </a:t>
            </a:r>
            <a:r>
              <a:rPr lang="de-DE" sz="1600" dirty="0" err="1"/>
              <a:t>Jing</a:t>
            </a:r>
            <a:r>
              <a:rPr lang="de-DE" sz="1600" dirty="0"/>
              <a:t> Chen, </a:t>
            </a:r>
            <a:r>
              <a:rPr lang="de-DE" sz="1600" dirty="0" err="1"/>
              <a:t>Conghui</a:t>
            </a:r>
            <a:r>
              <a:rPr lang="de-DE" sz="1600" dirty="0"/>
              <a:t> Huang, </a:t>
            </a:r>
            <a:r>
              <a:rPr lang="de-DE" sz="1600" dirty="0" err="1"/>
              <a:t>Qingchao</a:t>
            </a:r>
            <a:r>
              <a:rPr lang="de-DE" sz="1600" dirty="0"/>
              <a:t> Zhu und </a:t>
            </a:r>
            <a:r>
              <a:rPr lang="de-DE" sz="1600" dirty="0" err="1"/>
              <a:t>Siyi</a:t>
            </a:r>
            <a:r>
              <a:rPr lang="de-DE" sz="1600" dirty="0"/>
              <a:t> Zhao. Virtual </a:t>
            </a:r>
            <a:r>
              <a:rPr lang="en-US" sz="1600" dirty="0"/>
              <a:t>Network Embedding through Security Risk Awareness and Optimization. </a:t>
            </a:r>
            <a:r>
              <a:rPr lang="en-US" sz="1600" i="1" dirty="0"/>
              <a:t>KSII Transactions </a:t>
            </a:r>
            <a:r>
              <a:rPr lang="de-DE" sz="1600" i="1" dirty="0"/>
              <a:t>on Internet &amp; Information Systems</a:t>
            </a:r>
            <a:r>
              <a:rPr lang="de-DE" sz="1600" dirty="0"/>
              <a:t>, 10(7), 2016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Untersuchte Algorithmen</a:t>
            </a:r>
          </a:p>
          <a:p>
            <a:r>
              <a:rPr lang="de-DE" sz="1600" dirty="0" smtClean="0"/>
              <a:t>Hong </a:t>
            </a:r>
            <a:r>
              <a:rPr lang="de-DE" sz="1600" dirty="0" err="1"/>
              <a:t>Xu</a:t>
            </a:r>
            <a:r>
              <a:rPr lang="de-DE" sz="1600" dirty="0"/>
              <a:t> Ming </a:t>
            </a:r>
            <a:r>
              <a:rPr lang="de-DE" sz="1600" dirty="0" err="1"/>
              <a:t>Xu</a:t>
            </a:r>
            <a:r>
              <a:rPr lang="de-DE" sz="1600" dirty="0"/>
              <a:t> </a:t>
            </a:r>
            <a:r>
              <a:rPr lang="de-DE" sz="1600" dirty="0" err="1"/>
              <a:t>Shuhao</a:t>
            </a:r>
            <a:r>
              <a:rPr lang="de-DE" sz="1600" dirty="0"/>
              <a:t> Liu, </a:t>
            </a:r>
            <a:r>
              <a:rPr lang="de-DE" sz="1600" dirty="0" err="1"/>
              <a:t>Zhiping</a:t>
            </a:r>
            <a:r>
              <a:rPr lang="de-DE" sz="1600" dirty="0"/>
              <a:t> Cai. </a:t>
            </a:r>
            <a:r>
              <a:rPr lang="de-DE" sz="1600" dirty="0" err="1"/>
              <a:t>Towards</a:t>
            </a:r>
            <a:r>
              <a:rPr lang="de-DE" sz="1600" dirty="0"/>
              <a:t> Security-aware Virtual </a:t>
            </a:r>
            <a:r>
              <a:rPr lang="de-DE" sz="1600" dirty="0" smtClean="0"/>
              <a:t>Network Embedding</a:t>
            </a:r>
            <a:r>
              <a:rPr lang="de-DE" sz="1600" dirty="0"/>
              <a:t>, 2015</a:t>
            </a:r>
            <a:r>
              <a:rPr lang="de-DE" sz="1600" dirty="0" smtClean="0"/>
              <a:t>.</a:t>
            </a:r>
          </a:p>
          <a:p>
            <a:r>
              <a:rPr lang="en-US" sz="1600" dirty="0" smtClean="0"/>
              <a:t>Yang </a:t>
            </a:r>
            <a:r>
              <a:rPr lang="en-US" sz="1600" dirty="0"/>
              <a:t>Wang, </a:t>
            </a:r>
            <a:r>
              <a:rPr lang="en-US" sz="1600" dirty="0" err="1"/>
              <a:t>Phanvu</a:t>
            </a:r>
            <a:r>
              <a:rPr lang="en-US" sz="1600" dirty="0"/>
              <a:t> Chau und </a:t>
            </a:r>
            <a:r>
              <a:rPr lang="en-US" sz="1600" dirty="0" err="1"/>
              <a:t>Fuyu</a:t>
            </a:r>
            <a:r>
              <a:rPr lang="en-US" sz="1600" dirty="0"/>
              <a:t> Chen. Towards a secured network </a:t>
            </a:r>
            <a:r>
              <a:rPr lang="en-US" sz="1600" dirty="0" smtClean="0"/>
              <a:t>virtualization. </a:t>
            </a:r>
            <a:r>
              <a:rPr lang="de-DE" sz="1600" i="1" dirty="0" smtClean="0"/>
              <a:t>Computer </a:t>
            </a:r>
            <a:r>
              <a:rPr lang="de-DE" sz="1600" i="1" dirty="0"/>
              <a:t>Networks</a:t>
            </a:r>
            <a:r>
              <a:rPr lang="de-DE" sz="1600" dirty="0"/>
              <a:t>, 104:55–65, 2016.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sz="3200" dirty="0" smtClean="0"/>
              <a:t>Vielen Dank für Ihre Aufmerksamkeit!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2000" dirty="0" smtClean="0"/>
              <a:t>{</a:t>
            </a:r>
            <a:r>
              <a:rPr lang="de-DE" sz="2000" dirty="0" err="1" smtClean="0"/>
              <a:t>gerhard.groeschl</a:t>
            </a:r>
            <a:r>
              <a:rPr lang="de-DE" sz="2000" dirty="0"/>
              <a:t>, </a:t>
            </a:r>
            <a:r>
              <a:rPr lang="de-DE" sz="2000" dirty="0" err="1" smtClean="0"/>
              <a:t>miran.mizani</a:t>
            </a:r>
            <a:r>
              <a:rPr lang="de-DE" sz="2000" dirty="0" smtClean="0"/>
              <a:t>}@campus.lmu.de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1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62" y="1988840"/>
            <a:ext cx="688346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173690" y="5867908"/>
            <a:ext cx="4778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Substratnetz mit Quantifizierung der Merkmale</a:t>
            </a:r>
            <a:endParaRPr lang="de-DE" sz="1600" b="1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08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2572"/>
            <a:ext cx="4168371" cy="31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7393" y="5867908"/>
            <a:ext cx="2571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Virtual Network Request</a:t>
            </a:r>
            <a:endParaRPr lang="de-DE" sz="1600" b="1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9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6772"/>
            <a:ext cx="335386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24" y="3645024"/>
            <a:ext cx="5349724" cy="277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erhard.groeschl.IFL007\AppData\Local\Microsoft\Windows\Temporary Internet Files\Content.IE5\Z5R3QJ4A\arrow-157087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29399">
            <a:off x="2797648" y="3084319"/>
            <a:ext cx="1062842" cy="106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09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14" name="Picture 2" descr="E:\formel_ph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9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formel_ph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85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21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:\formel_vi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23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" descr="E:\formel_phy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65906" y="6459581"/>
            <a:ext cx="8079570" cy="292104"/>
          </a:xfrm>
        </p:spPr>
        <p:txBody>
          <a:bodyPr/>
          <a:lstStyle/>
          <a:p>
            <a:r>
              <a:rPr lang="de-DE" b="1" dirty="0" smtClean="0"/>
              <a:t>Virtual Network Embedding</a:t>
            </a:r>
            <a:r>
              <a:rPr lang="de-DE" dirty="0" smtClean="0"/>
              <a:t>      Klassifizierung von Sicherheitsrisiken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9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52F984-82B8-4DBD-8CD7-0C7D9ACB5D81}">
  <we:reference id="wa104379791" version="1.0.0.0" store="de-DE" storeType="OMEX"/>
  <we:alternateReferences>
    <we:reference id="WA104379791" version="1.0.0.0" store="WA1043797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1080</Words>
  <Application>Microsoft Office PowerPoint</Application>
  <PresentationFormat>Bildschirmpräsentation (4:3)</PresentationFormat>
  <Paragraphs>296</Paragraphs>
  <Slides>36</Slides>
  <Notes>34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Cambria Math</vt:lpstr>
      <vt:lpstr>Garamond</vt:lpstr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Sicherheitsaspekte beim Deployment virtueller Netzinfrastrukturen</vt:lpstr>
      <vt:lpstr>Motivation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Klassifizierung von Sicherheitsrisiken</vt:lpstr>
      <vt:lpstr>Klassifizierung von Sicherheitsrisiken</vt:lpstr>
      <vt:lpstr>Klassifizierung von Sicherheitsrisiken</vt:lpstr>
      <vt:lpstr>Klassifizierung von Sicherheitsrisiken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organisatorischer und rechtlicher Art</vt:lpstr>
      <vt:lpstr>VNE-relevante Gefahren</vt:lpstr>
      <vt:lpstr>SVNE-Algorithmen: Strikte Trennung und Preprocessing</vt:lpstr>
      <vt:lpstr>SVNE-Algorithmen: Strikte Trennung und Preprocessing</vt:lpstr>
      <vt:lpstr>SVNE-Algorithmen: Strikte Trennung und Preprocessing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Diskussion</vt:lpstr>
      <vt:lpstr>Diskussion</vt:lpstr>
      <vt:lpstr>Empfehlenswerte Literatur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Miran Mizani</cp:lastModifiedBy>
  <cp:revision>3491</cp:revision>
  <cp:lastPrinted>2002-10-09T14:32:30Z</cp:lastPrinted>
  <dcterms:created xsi:type="dcterms:W3CDTF">2003-07-21T12:00:07Z</dcterms:created>
  <dcterms:modified xsi:type="dcterms:W3CDTF">2017-02-15T16:49:19Z</dcterms:modified>
</cp:coreProperties>
</file>