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844" r:id="rId2"/>
    <p:sldId id="836" r:id="rId3"/>
    <p:sldId id="837" r:id="rId4"/>
    <p:sldId id="859" r:id="rId5"/>
    <p:sldId id="860" r:id="rId6"/>
    <p:sldId id="862" r:id="rId7"/>
    <p:sldId id="863" r:id="rId8"/>
    <p:sldId id="866" r:id="rId9"/>
    <p:sldId id="865" r:id="rId10"/>
    <p:sldId id="864" r:id="rId11"/>
    <p:sldId id="867" r:id="rId12"/>
    <p:sldId id="843" r:id="rId13"/>
    <p:sldId id="842" r:id="rId14"/>
    <p:sldId id="875" r:id="rId15"/>
    <p:sldId id="876" r:id="rId16"/>
    <p:sldId id="847" r:id="rId17"/>
    <p:sldId id="851" r:id="rId18"/>
    <p:sldId id="853" r:id="rId19"/>
    <p:sldId id="852" r:id="rId20"/>
    <p:sldId id="855" r:id="rId21"/>
    <p:sldId id="854" r:id="rId22"/>
    <p:sldId id="856" r:id="rId23"/>
    <p:sldId id="857" r:id="rId24"/>
    <p:sldId id="868" r:id="rId25"/>
    <p:sldId id="869" r:id="rId26"/>
    <p:sldId id="840" r:id="rId27"/>
    <p:sldId id="841" r:id="rId28"/>
    <p:sldId id="870" r:id="rId29"/>
    <p:sldId id="880" r:id="rId30"/>
    <p:sldId id="874" r:id="rId31"/>
    <p:sldId id="872" r:id="rId32"/>
    <p:sldId id="878" r:id="rId33"/>
    <p:sldId id="879" r:id="rId34"/>
    <p:sldId id="845" r:id="rId35"/>
    <p:sldId id="858" r:id="rId36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066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15.02.2017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96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2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402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8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65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10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1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3075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5"/>
          <p:cNvCxnSpPr/>
          <p:nvPr/>
        </p:nvCxnSpPr>
        <p:spPr bwMode="auto">
          <a:xfrm>
            <a:off x="6896" y="4815604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71800" y="5154814"/>
            <a:ext cx="362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latin typeface="Garamond" panose="02020404030301010803" pitchFamily="18" charset="0"/>
              </a:rPr>
              <a:t>f : G</a:t>
            </a:r>
            <a:r>
              <a:rPr lang="de-DE" sz="5400" b="1" baseline="30000" dirty="0" smtClean="0">
                <a:latin typeface="Garamond" panose="02020404030301010803" pitchFamily="18" charset="0"/>
              </a:rPr>
              <a:t>V</a:t>
            </a:r>
            <a:r>
              <a:rPr lang="de-DE" sz="5400" b="1" dirty="0" smtClean="0">
                <a:latin typeface="Garamond" panose="02020404030301010803" pitchFamily="18" charset="0"/>
              </a:rPr>
              <a:t> →</a:t>
            </a:r>
            <a:r>
              <a:rPr lang="de-DE" sz="5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 G</a:t>
            </a:r>
            <a:r>
              <a:rPr lang="de-DE" sz="5400" b="1" baseline="300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S</a:t>
            </a:r>
            <a:endParaRPr lang="de-DE" sz="5400" b="1" baseline="30000" dirty="0">
              <a:latin typeface="Garamond" panose="02020404030301010803" pitchFamily="18" charset="0"/>
            </a:endParaRP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7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5276" y="6182580"/>
            <a:ext cx="900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Drei-Schichten-Architektur. 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5" y="6459580"/>
            <a:ext cx="9076105" cy="292105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2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NI ausgehend…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zur </a:t>
            </a:r>
            <a:br>
              <a:rPr lang="de-DE" dirty="0" smtClean="0"/>
            </a:br>
            <a:r>
              <a:rPr lang="de-DE" dirty="0" smtClean="0"/>
              <a:t>Verfügung gestellte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smtClean="0"/>
              <a:t>virtueller 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br>
              <a:rPr lang="de-DE" dirty="0" smtClean="0"/>
            </a:br>
            <a:r>
              <a:rPr lang="de-DE" dirty="0" err="1" smtClean="0"/>
              <a:t>umprogrammierbare</a:t>
            </a:r>
            <a:r>
              <a:rPr lang="de-DE" dirty="0" smtClean="0"/>
              <a:t> 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</a:t>
            </a:r>
            <a:br>
              <a:rPr lang="de-DE" dirty="0" smtClean="0"/>
            </a:br>
            <a:r>
              <a:rPr lang="de-DE" dirty="0" smtClean="0"/>
              <a:t>des VNs im Livebetrieb</a:t>
            </a:r>
            <a:r>
              <a:rPr lang="de-DE" b="1" baseline="30000" dirty="0" smtClean="0"/>
              <a:t>1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 smtClean="0"/>
              <a:t> 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215490"/>
            <a:ext cx="844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/>
              <a:t>Natarajan und </a:t>
            </a:r>
            <a:r>
              <a:rPr lang="en-US" dirty="0" err="1"/>
              <a:t>Tilman</a:t>
            </a:r>
            <a:r>
              <a:rPr lang="en-US" dirty="0"/>
              <a:t> Wolf. Security Issues in Network Virtualization for </a:t>
            </a:r>
            <a:r>
              <a:rPr lang="en-US" dirty="0" smtClean="0"/>
              <a:t>the </a:t>
            </a:r>
            <a:r>
              <a:rPr lang="de-DE" dirty="0" smtClean="0"/>
              <a:t>Future </a:t>
            </a:r>
            <a:r>
              <a:rPr lang="de-DE" dirty="0"/>
              <a:t>Internet.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215324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1:</a:t>
            </a:r>
          </a:p>
          <a:p>
            <a:r>
              <a:rPr lang="de-DE" kern="0" dirty="0" smtClean="0"/>
              <a:t>Starre Sicherheitslevels</a:t>
            </a:r>
          </a:p>
          <a:p>
            <a:r>
              <a:rPr lang="de-DE" kern="0" dirty="0" smtClean="0"/>
              <a:t>Leistungsoptimierendes </a:t>
            </a:r>
            <a:r>
              <a:rPr lang="de-DE" kern="0" dirty="0" err="1" smtClean="0"/>
              <a:t>Preprocessing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091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smtClean="0"/>
              <a:t>SVNE-Ansatz 1:</a:t>
            </a:r>
          </a:p>
          <a:p>
            <a:r>
              <a:rPr lang="de-DE" kern="0" smtClean="0"/>
              <a:t>Starre Sicherheitslevels</a:t>
            </a:r>
          </a:p>
          <a:p>
            <a:r>
              <a:rPr lang="de-DE" kern="0" smtClean="0"/>
              <a:t>Leistungsoptimierendes Preprocessing</a:t>
            </a:r>
            <a:endParaRPr lang="de-DE" kern="0" dirty="0"/>
          </a:p>
        </p:txBody>
      </p:sp>
      <p:pic>
        <p:nvPicPr>
          <p:cNvPr id="10" name="Picture 2" descr="E:\a1_v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024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a1_a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63" y="2953634"/>
            <a:ext cx="5387937" cy="34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4691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SVNE-Ansatz 1:</a:t>
            </a:r>
          </a:p>
          <a:p>
            <a:r>
              <a:rPr lang="de-DE" dirty="0" smtClean="0"/>
              <a:t>Starre Sicherheitslevels</a:t>
            </a:r>
          </a:p>
          <a:p>
            <a:r>
              <a:rPr lang="de-DE" dirty="0" smtClean="0"/>
              <a:t>Leistungsoptimierendes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pic>
        <p:nvPicPr>
          <p:cNvPr id="7170" name="Picture 2" descr="E:\a1_v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+mj-lt"/>
                  </a:rPr>
                  <a:t>Sicherheitsvektor</a:t>
                </a:r>
                <a:r>
                  <a:rPr lang="de-DE" sz="4400" dirty="0" smtClean="0">
                    <a:latin typeface="+mj-lt"/>
                  </a:rPr>
                  <a:t> </a:t>
                </a:r>
                <a:r>
                  <a:rPr lang="de-DE" sz="3200" b="1" dirty="0" smtClean="0">
                    <a:latin typeface="+mj-lt"/>
                  </a:rPr>
                  <a:t>=</a:t>
                </a:r>
                <a:r>
                  <a:rPr lang="de-DE" sz="4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540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de-DE" sz="5400" i="1">
                                <a:latin typeface="+mj-lt"/>
                              </a:rPr>
                            </m:ctrlPr>
                          </m:fPr>
                          <m:num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+mj-lt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num>
                          <m:den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+mj-lt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den>
                                </m:f>
                              </m:den>
                            </m:f>
                          </m:den>
                        </m:f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blipFill rotWithShape="0">
                <a:blip r:embed="rId3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9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20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Sicherheitslevel(</a:t>
                </a:r>
                <a:r>
                  <a:rPr lang="de-DE" sz="2400" b="1" dirty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/>
                  <a:t>) &gt;= Anforderungslevel(</a:t>
                </a:r>
                <a:r>
                  <a:rPr lang="de-DE" sz="2400" b="1" dirty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:r>
                  <a:rPr lang="de-DE" sz="2000" dirty="0"/>
                  <a:t>&gt;= </a:t>
                </a:r>
                <a:r>
                  <a:rPr lang="de-DE" sz="2000" dirty="0" smtClean="0"/>
                  <a:t>Anforderungslevel(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</a:t>
                </a:r>
                <a:endParaRPr lang="de-DE" sz="2000" dirty="0"/>
              </a:p>
              <a:p>
                <a:endParaRPr lang="de-DE" sz="2000" dirty="0" smtClean="0"/>
              </a:p>
              <a:p>
                <a14:m>
                  <m:oMath xmlns:m="http://schemas.openxmlformats.org/officeDocument/2006/math">
                    <m:r>
                      <a:rPr lang="de-DE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400" dirty="0" smtClean="0"/>
                  <a:t> </a:t>
                </a:r>
                <a:r>
                  <a:rPr lang="de-DE" sz="2000" dirty="0" smtClean="0"/>
                  <a:t>auf 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: Sicherheitslevel(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14:m>
                  <m:oMath xmlns:m="http://schemas.openxmlformats.org/officeDocument/2006/math">
                    <m:r>
                      <a:rPr lang="de-DE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dirty="0" smtClean="0"/>
                  <a:t> 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>
                    <a:solidFill>
                      <a:srgbClr val="006C30"/>
                    </a:solidFill>
                  </a:rPr>
                  <a:t>j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 &gt;= Anforderungslevel(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896" t="-6402" b="-2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752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21191"/>
              </p:ext>
            </p:extLst>
          </p:nvPr>
        </p:nvGraphicFramePr>
        <p:xfrm>
          <a:off x="1247697" y="3465004"/>
          <a:ext cx="6624735" cy="2392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8245"/>
                <a:gridCol w="2208245"/>
                <a:gridCol w="2208245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uSAV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smtClean="0"/>
                        <a:t>unkoordiniert)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cSAV</a:t>
                      </a:r>
                      <a:r>
                        <a:rPr lang="de-DE" dirty="0" smtClean="0"/>
                        <a:t> 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(</a:t>
                      </a:r>
                      <a:r>
                        <a:rPr lang="de-DE" dirty="0" smtClean="0"/>
                        <a:t>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zwei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Betrachtung von Knoten und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getrennet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gemeinsam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Knotenmapping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Gesamtstruktur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Laufzeit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kurz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 b="4968"/>
          <a:stretch/>
        </p:blipFill>
        <p:spPr>
          <a:xfrm>
            <a:off x="1577154" y="1664805"/>
            <a:ext cx="7418113" cy="457250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9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</a:t>
            </a:r>
            <a:r>
              <a:rPr lang="de-DE" dirty="0" err="1" smtClean="0"/>
              <a:t>Netzvirtualisierung</a:t>
            </a:r>
            <a:r>
              <a:rPr lang="de-DE" dirty="0" smtClean="0"/>
              <a:t> ergeben sich neue Verwundbarkeiten</a:t>
            </a:r>
          </a:p>
          <a:p>
            <a:endParaRPr lang="de-DE" dirty="0" smtClean="0"/>
          </a:p>
          <a:p>
            <a:r>
              <a:rPr lang="de-DE" dirty="0" smtClean="0"/>
              <a:t>Automatisierte Ansätze zum Embedding virtueller Netze</a:t>
            </a:r>
          </a:p>
          <a:p>
            <a:endParaRPr lang="de-DE" dirty="0" smtClean="0"/>
          </a:p>
          <a:p>
            <a:r>
              <a:rPr lang="de-DE" dirty="0" smtClean="0"/>
              <a:t>verschiedene Verfahren zur Integration von Sicherheitsaspekten beim Embedding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=&gt; Wahl des Verfahrens?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Mögliche Entwicklungsrichtungen?</a:t>
            </a:r>
          </a:p>
          <a:p>
            <a:endParaRPr lang="de-DE" dirty="0"/>
          </a:p>
          <a:p>
            <a:r>
              <a:rPr lang="de-DE" dirty="0" smtClean="0"/>
              <a:t>Sicherheit nur durch Isolation?</a:t>
            </a:r>
          </a:p>
          <a:p>
            <a:endParaRPr lang="de-DE" dirty="0"/>
          </a:p>
          <a:p>
            <a:r>
              <a:rPr lang="de-DE" dirty="0" smtClean="0"/>
              <a:t>Gewählte Art der Klassifizierung sinnvoll?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2" y="1988840"/>
            <a:ext cx="688346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173690" y="5867908"/>
            <a:ext cx="477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Substratnetz mit Quantifizierung der Merkmale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8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2572"/>
            <a:ext cx="4168371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7393" y="5867908"/>
            <a:ext cx="2571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Virtual Network Request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9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772"/>
            <a:ext cx="33538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24" y="3645024"/>
            <a:ext cx="5349724" cy="2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erhard.groeschl.IFL007\AppData\Local\Microsoft\Windows\Temporary Internet Files\Content.IE5\Z5R3QJ4A\arrow-15708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9399">
            <a:off x="2797648" y="3084319"/>
            <a:ext cx="1062842" cy="1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0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4" name="Picture 2" descr="E:\formel_ph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9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formel_ph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21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:\formel_vi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23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" descr="E:\formel_ph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1049</Words>
  <Application>Microsoft Office PowerPoint</Application>
  <PresentationFormat>Bildschirmpräsentation (4:3)</PresentationFormat>
  <Paragraphs>283</Paragraphs>
  <Slides>35</Slides>
  <Notes>33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Cambria Math</vt:lpstr>
      <vt:lpstr>Garamond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Klassifizierung von Sicherheitsrisiken</vt:lpstr>
      <vt:lpstr>Klassifizierung von Sicherheitsrisiken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Strikte Trennung und Preprocessing</vt:lpstr>
      <vt:lpstr>SVNE-Algorithmen: Strikte Trennung und Preprocessing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Diskussion</vt:lpstr>
      <vt:lpstr>Diskussion</vt:lpstr>
      <vt:lpstr>Empfehlenswerte Literatur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3493</cp:revision>
  <cp:lastPrinted>2002-10-09T14:32:30Z</cp:lastPrinted>
  <dcterms:created xsi:type="dcterms:W3CDTF">2003-07-21T12:00:07Z</dcterms:created>
  <dcterms:modified xsi:type="dcterms:W3CDTF">2017-02-15T17:03:54Z</dcterms:modified>
</cp:coreProperties>
</file>