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11/relationships/webextensiontaskpanes" Target="ppt/webextensions/taskpanes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34"/>
  </p:notesMasterIdLst>
  <p:handoutMasterIdLst>
    <p:handoutMasterId r:id="rId35"/>
  </p:handoutMasterIdLst>
  <p:sldIdLst>
    <p:sldId id="844" r:id="rId2"/>
    <p:sldId id="836" r:id="rId3"/>
    <p:sldId id="837" r:id="rId4"/>
    <p:sldId id="859" r:id="rId5"/>
    <p:sldId id="860" r:id="rId6"/>
    <p:sldId id="862" r:id="rId7"/>
    <p:sldId id="863" r:id="rId8"/>
    <p:sldId id="866" r:id="rId9"/>
    <p:sldId id="865" r:id="rId10"/>
    <p:sldId id="864" r:id="rId11"/>
    <p:sldId id="867" r:id="rId12"/>
    <p:sldId id="843" r:id="rId13"/>
    <p:sldId id="842" r:id="rId14"/>
    <p:sldId id="847" r:id="rId15"/>
    <p:sldId id="851" r:id="rId16"/>
    <p:sldId id="853" r:id="rId17"/>
    <p:sldId id="852" r:id="rId18"/>
    <p:sldId id="855" r:id="rId19"/>
    <p:sldId id="854" r:id="rId20"/>
    <p:sldId id="856" r:id="rId21"/>
    <p:sldId id="857" r:id="rId22"/>
    <p:sldId id="868" r:id="rId23"/>
    <p:sldId id="869" r:id="rId24"/>
    <p:sldId id="840" r:id="rId25"/>
    <p:sldId id="841" r:id="rId26"/>
    <p:sldId id="870" r:id="rId27"/>
    <p:sldId id="871" r:id="rId28"/>
    <p:sldId id="872" r:id="rId29"/>
    <p:sldId id="874" r:id="rId30"/>
    <p:sldId id="845" r:id="rId31"/>
    <p:sldId id="846" r:id="rId32"/>
    <p:sldId id="858" r:id="rId33"/>
  </p:sldIdLst>
  <p:sldSz cx="9144000" cy="6858000" type="screen4x3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042" userDrawn="1">
          <p15:clr>
            <a:srgbClr val="A4A3A4"/>
          </p15:clr>
        </p15:guide>
        <p15:guide id="2" pos="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0"/>
    <a:srgbClr val="C6C7BE"/>
    <a:srgbClr val="CCCCFF"/>
    <a:srgbClr val="FFFFCC"/>
    <a:srgbClr val="CCFFCC"/>
    <a:srgbClr val="DDDDDD"/>
    <a:srgbClr val="FF9999"/>
    <a:srgbClr val="FFCC99"/>
    <a:srgbClr val="F38A7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85266" autoAdjust="0"/>
  </p:normalViewPr>
  <p:slideViewPr>
    <p:cSldViewPr>
      <p:cViewPr varScale="1">
        <p:scale>
          <a:sx n="78" d="100"/>
          <a:sy n="78" d="100"/>
        </p:scale>
        <p:origin x="-1020" y="-90"/>
      </p:cViewPr>
      <p:guideLst>
        <p:guide orient="horz" pos="4042"/>
        <p:guide pos="1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202" y="67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opfzeilenplatzhalter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"/>
          </p:nvPr>
        </p:nvSpPr>
        <p:spPr>
          <a:xfrm>
            <a:off x="3841750" y="9361488"/>
            <a:ext cx="293846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6E8FF-F1ED-4500-98DE-526EFA3840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14.02.2017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27100" y="739775"/>
            <a:ext cx="4927600" cy="36957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675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574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850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551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495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172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979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964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884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681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954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372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3727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3727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673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673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673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6731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6731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0496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054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936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"/>
            <a:ext cx="9144000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43000" y="4386264"/>
            <a:ext cx="7372404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</a:t>
            </a:r>
            <a:r>
              <a:rPr lang="de-DE" dirty="0" smtClean="0"/>
              <a:t>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43000" y="2625718"/>
            <a:ext cx="7101408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Vortragstitel (Titel der Arbeit) durch Klicken hinzufügen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736812"/>
            <a:ext cx="7380820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 smtClean="0"/>
              <a:t>Name des Vortragenden durch Klicken hinzufügen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540568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" y="6443954"/>
            <a:ext cx="467543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955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b="1" dirty="0" smtClean="0"/>
              <a:t>Motivation</a:t>
            </a:r>
            <a:r>
              <a:rPr lang="de-DE" dirty="0" smtClean="0"/>
              <a:t>       Virtual Network Embedding       Klassifizierung von Sicherheitsrisiken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21295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 </a:t>
            </a:r>
            <a:r>
              <a:rPr lang="de-DE" b="1" dirty="0" smtClean="0"/>
              <a:t>Virtual Network Embedding</a:t>
            </a:r>
            <a:r>
              <a:rPr lang="de-DE" dirty="0" smtClean="0"/>
              <a:t>       Klassifizierung von Sicherheitsrisiken   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136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</a:t>
            </a:r>
            <a:r>
              <a:rPr lang="de-DE" dirty="0" smtClean="0"/>
              <a:t>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3773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0976681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b="1" dirty="0" smtClean="0"/>
              <a:t>Motivation</a:t>
            </a:r>
            <a:r>
              <a:rPr lang="de-DE" dirty="0" smtClean="0"/>
              <a:t>      Virtual Network Embedding      Klassifizierung von Sicherheitsrisiken      SVNE-Algorithmen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71500" y="6443954"/>
            <a:ext cx="309501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3980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</a:t>
            </a:r>
            <a:r>
              <a:rPr lang="de-DE" b="1" dirty="0" smtClean="0"/>
              <a:t>Virtual Network Embedding      </a:t>
            </a:r>
            <a:r>
              <a:rPr lang="de-DE" dirty="0" smtClean="0"/>
              <a:t>Klassifizierung von Sicherheitsrisiken      SVNE-Algorithmen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1" y="6443954"/>
            <a:ext cx="467543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63786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assifiz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540568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" y="6443954"/>
            <a:ext cx="467543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4101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3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1690" y="620713"/>
            <a:ext cx="394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215065" y="498475"/>
            <a:ext cx="1785937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43815" y="214313"/>
            <a:ext cx="3381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9"/>
            <a:ext cx="9144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9"/>
            <a:ext cx="9144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954" y="1347759"/>
            <a:ext cx="8666222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6192180" y="188640"/>
            <a:ext cx="1836204" cy="82809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3231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0" name="Picture 3" descr="E:\formel_phys_fil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04" y="1772816"/>
            <a:ext cx="7920880" cy="139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E:\formel_virt_fil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3" y="3861048"/>
            <a:ext cx="8798778" cy="92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formel_vir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10" y="3059954"/>
            <a:ext cx="2592288" cy="107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Gerade Verbindung 12"/>
          <p:cNvCxnSpPr/>
          <p:nvPr/>
        </p:nvCxnSpPr>
        <p:spPr bwMode="auto">
          <a:xfrm>
            <a:off x="6896" y="3032956"/>
            <a:ext cx="91440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6" name="Picture 2" descr="E:\formel_phy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" y="1183534"/>
            <a:ext cx="2714102" cy="86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130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3075" name="Picture 3" descr="E:\formel_phys_fil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04" y="1772816"/>
            <a:ext cx="7920880" cy="139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E:\formel_virt_fil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3" y="3861048"/>
            <a:ext cx="8798778" cy="92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formel_vir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10" y="3059954"/>
            <a:ext cx="2592288" cy="107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rade Verbindung 8"/>
          <p:cNvCxnSpPr/>
          <p:nvPr/>
        </p:nvCxnSpPr>
        <p:spPr bwMode="auto">
          <a:xfrm>
            <a:off x="6896" y="3032956"/>
            <a:ext cx="91440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Gerade Verbindung 5"/>
          <p:cNvCxnSpPr/>
          <p:nvPr/>
        </p:nvCxnSpPr>
        <p:spPr bwMode="auto">
          <a:xfrm>
            <a:off x="6896" y="4815604"/>
            <a:ext cx="91440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146" name="Picture 2" descr="E:\abbfk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5013176"/>
            <a:ext cx="4036820" cy="124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E:\formel_phy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" y="1183534"/>
            <a:ext cx="2714102" cy="86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754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Klassifizierung von Sicherheitsrisiken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031567" y="6182580"/>
            <a:ext cx="7057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Die Substratnetze zweier Infrastructure Provider hosten zwei virtuelle Netze eines Service Providers.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33" y="1285880"/>
            <a:ext cx="7403727" cy="489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267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Klassifizierung von Sicherheitsrisiken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 bwMode="auto">
          <a:xfrm>
            <a:off x="898525" y="3032956"/>
            <a:ext cx="7381887" cy="33210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898525" y="3933056"/>
            <a:ext cx="7381887" cy="24209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236" y="1340768"/>
            <a:ext cx="6526128" cy="505956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 bwMode="auto">
          <a:xfrm>
            <a:off x="898525" y="3068960"/>
            <a:ext cx="7381887" cy="328503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898525" y="4005064"/>
            <a:ext cx="7381887" cy="234892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2227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Von NI ausgehend…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… gegen VN/VM und User</a:t>
            </a:r>
          </a:p>
          <a:p>
            <a:endParaRPr lang="de-DE" dirty="0" smtClean="0"/>
          </a:p>
          <a:p>
            <a:r>
              <a:rPr lang="de-DE" dirty="0" smtClean="0"/>
              <a:t>Monitoring der VM-Aktivitäten</a:t>
            </a:r>
          </a:p>
          <a:p>
            <a:r>
              <a:rPr lang="de-DE" dirty="0" err="1" smtClean="0"/>
              <a:t>Sniffing</a:t>
            </a:r>
            <a:r>
              <a:rPr lang="de-DE" dirty="0" smtClean="0"/>
              <a:t>, Spoofing</a:t>
            </a:r>
          </a:p>
          <a:p>
            <a:r>
              <a:rPr lang="de-DE" dirty="0" smtClean="0"/>
              <a:t>Manipulation des legitimen Datenverkehrs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t="61198" r="69524"/>
          <a:stretch/>
        </p:blipFill>
        <p:spPr>
          <a:xfrm>
            <a:off x="6904248" y="1347759"/>
            <a:ext cx="1988928" cy="1963218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 bwMode="auto">
          <a:xfrm>
            <a:off x="7466174" y="2456456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7466174" y="2893122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3436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Von VN/VM ausgehend…</a:t>
            </a:r>
          </a:p>
          <a:p>
            <a:pPr marL="0" indent="0">
              <a:buNone/>
            </a:pPr>
            <a:r>
              <a:rPr lang="de-DE" dirty="0" smtClean="0"/>
              <a:t>	… gegen NI / ihren physischen Host</a:t>
            </a:r>
          </a:p>
          <a:p>
            <a:endParaRPr lang="de-DE" dirty="0" smtClean="0"/>
          </a:p>
          <a:p>
            <a:r>
              <a:rPr lang="de-DE" dirty="0" smtClean="0"/>
              <a:t>Verwundbarkeiten des Hosts über gemeinsam</a:t>
            </a:r>
            <a:br>
              <a:rPr lang="de-DE" dirty="0" smtClean="0"/>
            </a:br>
            <a:r>
              <a:rPr lang="de-DE" dirty="0" smtClean="0"/>
              <a:t>genutzte Ressourcen ausnutzen</a:t>
            </a:r>
          </a:p>
          <a:p>
            <a:r>
              <a:rPr lang="de-DE" dirty="0" err="1" smtClean="0"/>
              <a:t>DoS</a:t>
            </a:r>
            <a:endParaRPr lang="de-DE" dirty="0" smtClean="0"/>
          </a:p>
          <a:p>
            <a:r>
              <a:rPr lang="de-DE" dirty="0" smtClean="0"/>
              <a:t>„break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isolation</a:t>
            </a:r>
            <a:r>
              <a:rPr lang="de-DE" dirty="0" smtClean="0"/>
              <a:t>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34338" t="61198" r="34767"/>
          <a:stretch/>
        </p:blipFill>
        <p:spPr>
          <a:xfrm>
            <a:off x="6876952" y="1347759"/>
            <a:ext cx="2016224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52320" y="2016752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4977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Von VN/VM ausgehend…</a:t>
            </a:r>
          </a:p>
          <a:p>
            <a:pPr marL="0" indent="0">
              <a:buNone/>
            </a:pPr>
            <a:r>
              <a:rPr lang="de-DE" dirty="0" smtClean="0"/>
              <a:t>	… gegen VN/VM</a:t>
            </a:r>
          </a:p>
          <a:p>
            <a:endParaRPr lang="de-DE" dirty="0" smtClean="0"/>
          </a:p>
          <a:p>
            <a:r>
              <a:rPr lang="de-DE" dirty="0" smtClean="0"/>
              <a:t>Erleichterter Zugang zu Verwundbarkeiten</a:t>
            </a:r>
            <a:br>
              <a:rPr lang="de-DE" dirty="0" smtClean="0"/>
            </a:br>
            <a:r>
              <a:rPr lang="de-DE" dirty="0" smtClean="0"/>
              <a:t>durch </a:t>
            </a:r>
            <a:r>
              <a:rPr lang="de-DE" dirty="0"/>
              <a:t>gemeinsam genutzte Ressourcen </a:t>
            </a:r>
          </a:p>
          <a:p>
            <a:r>
              <a:rPr lang="de-DE" dirty="0" smtClean="0"/>
              <a:t>Virtuelle Netzwerkkarten =&gt; Monitoring anderer VNs/VMs</a:t>
            </a:r>
          </a:p>
          <a:p>
            <a:r>
              <a:rPr lang="de-DE" dirty="0" smtClean="0"/>
              <a:t>Einschleusen </a:t>
            </a:r>
            <a:r>
              <a:rPr lang="de-DE" dirty="0"/>
              <a:t>von Nachrichten des Netzwerkmanagement-protokolls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34338" t="61198" r="34767"/>
          <a:stretch/>
        </p:blipFill>
        <p:spPr>
          <a:xfrm>
            <a:off x="6876952" y="1347759"/>
            <a:ext cx="2016224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52320" y="2456892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5395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Von VN/VM ausgehend…</a:t>
            </a:r>
          </a:p>
          <a:p>
            <a:pPr marL="0" indent="0">
              <a:buNone/>
            </a:pPr>
            <a:r>
              <a:rPr lang="de-DE" dirty="0" smtClean="0"/>
              <a:t>	… gegen User</a:t>
            </a:r>
          </a:p>
          <a:p>
            <a:endParaRPr lang="de-DE" dirty="0" smtClean="0"/>
          </a:p>
          <a:p>
            <a:r>
              <a:rPr lang="de-DE" dirty="0" smtClean="0"/>
              <a:t>Monitoring</a:t>
            </a:r>
          </a:p>
          <a:p>
            <a:r>
              <a:rPr lang="de-DE" dirty="0" smtClean="0"/>
              <a:t>Einschleusen konstruierter Nachrichten zum </a:t>
            </a:r>
            <a:br>
              <a:rPr lang="de-DE" dirty="0" smtClean="0"/>
            </a:br>
            <a:r>
              <a:rPr lang="de-DE" dirty="0" smtClean="0"/>
              <a:t>Abbruch von Peer-</a:t>
            </a:r>
            <a:r>
              <a:rPr lang="de-DE" dirty="0" err="1" smtClean="0"/>
              <a:t>to</a:t>
            </a:r>
            <a:r>
              <a:rPr lang="de-DE" dirty="0" smtClean="0"/>
              <a:t>-Peer-Verbindungen</a:t>
            </a:r>
          </a:p>
          <a:p>
            <a:r>
              <a:rPr lang="de-DE" dirty="0" smtClean="0"/>
              <a:t>etc.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34338" t="61198" r="34767"/>
          <a:stretch/>
        </p:blipFill>
        <p:spPr>
          <a:xfrm>
            <a:off x="6876952" y="1347759"/>
            <a:ext cx="2016224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52320" y="2898884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696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Vom User ausgehend…</a:t>
            </a:r>
          </a:p>
          <a:p>
            <a:pPr marL="0" indent="0">
              <a:buNone/>
            </a:pPr>
            <a:r>
              <a:rPr lang="de-DE" dirty="0" smtClean="0"/>
              <a:t>	… gegen NI</a:t>
            </a:r>
          </a:p>
          <a:p>
            <a:endParaRPr lang="de-DE" dirty="0"/>
          </a:p>
          <a:p>
            <a:r>
              <a:rPr lang="de-DE" dirty="0" smtClean="0"/>
              <a:t>Angriffe gegen dynamisch </a:t>
            </a:r>
            <a:r>
              <a:rPr lang="de-DE" dirty="0" err="1" smtClean="0"/>
              <a:t>umprogrammierbare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Router und Switches</a:t>
            </a:r>
          </a:p>
          <a:p>
            <a:r>
              <a:rPr lang="de-DE" dirty="0" smtClean="0"/>
              <a:t>VM als </a:t>
            </a:r>
            <a:r>
              <a:rPr lang="de-DE" dirty="0" err="1" smtClean="0"/>
              <a:t>Rootkit</a:t>
            </a:r>
            <a:endParaRPr lang="de-DE" dirty="0" smtClean="0"/>
          </a:p>
          <a:p>
            <a:r>
              <a:rPr lang="de-DE" dirty="0" smtClean="0"/>
              <a:t>BluePill</a:t>
            </a:r>
            <a:r>
              <a:rPr lang="de-DE" b="1" baseline="30000" dirty="0" smtClean="0"/>
              <a:t>1</a:t>
            </a:r>
            <a:endParaRPr lang="de-DE" b="1" baseline="30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69084" t="61198" r="572"/>
          <a:stretch/>
        </p:blipFill>
        <p:spPr>
          <a:xfrm>
            <a:off x="6876256" y="1347759"/>
            <a:ext cx="1980220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43084" y="2024844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43508" y="6176337"/>
            <a:ext cx="8749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[1] Joanna </a:t>
            </a:r>
            <a:r>
              <a:rPr lang="de-DE" dirty="0" err="1"/>
              <a:t>Rutkowska</a:t>
            </a:r>
            <a:r>
              <a:rPr lang="de-DE" dirty="0"/>
              <a:t> und Alexander </a:t>
            </a:r>
            <a:r>
              <a:rPr lang="de-DE" dirty="0" err="1"/>
              <a:t>Tereshkin</a:t>
            </a:r>
            <a:r>
              <a:rPr lang="de-DE" dirty="0"/>
              <a:t>. </a:t>
            </a:r>
            <a:r>
              <a:rPr lang="de-DE" dirty="0" err="1"/>
              <a:t>Bluepilling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xen</a:t>
            </a:r>
            <a:r>
              <a:rPr lang="de-DE" dirty="0"/>
              <a:t> </a:t>
            </a:r>
            <a:r>
              <a:rPr lang="de-DE" dirty="0" err="1"/>
              <a:t>hypervisor</a:t>
            </a:r>
            <a:r>
              <a:rPr lang="de-DE" dirty="0"/>
              <a:t>. </a:t>
            </a:r>
            <a:r>
              <a:rPr lang="de-DE" i="1" dirty="0" smtClean="0"/>
              <a:t>Black Hat </a:t>
            </a:r>
            <a:r>
              <a:rPr lang="de-DE" i="1" dirty="0"/>
              <a:t>USA</a:t>
            </a:r>
            <a:r>
              <a:rPr lang="de-DE" dirty="0"/>
              <a:t>, 2008.</a:t>
            </a:r>
          </a:p>
        </p:txBody>
      </p:sp>
    </p:spTree>
    <p:extLst>
      <p:ext uri="{BB962C8B-B14F-4D97-AF65-F5344CB8AC3E}">
        <p14:creationId xmlns:p14="http://schemas.microsoft.com/office/powerpoint/2010/main" val="1342727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Vom User ausgehend…</a:t>
            </a:r>
          </a:p>
          <a:p>
            <a:pPr marL="0" indent="0">
              <a:buNone/>
            </a:pPr>
            <a:r>
              <a:rPr lang="de-DE" dirty="0" smtClean="0"/>
              <a:t>	… gegen VN/VM</a:t>
            </a:r>
          </a:p>
          <a:p>
            <a:endParaRPr lang="de-DE" dirty="0"/>
          </a:p>
          <a:p>
            <a:r>
              <a:rPr lang="de-DE" dirty="0" smtClean="0"/>
              <a:t>Man-in-</a:t>
            </a:r>
            <a:r>
              <a:rPr lang="de-DE" dirty="0" err="1" smtClean="0"/>
              <a:t>the</a:t>
            </a:r>
            <a:r>
              <a:rPr lang="de-DE" dirty="0" smtClean="0"/>
              <a:t>-</a:t>
            </a:r>
            <a:r>
              <a:rPr lang="de-DE" dirty="0" err="1" smtClean="0"/>
              <a:t>Middle</a:t>
            </a:r>
            <a:r>
              <a:rPr lang="de-DE" dirty="0" smtClean="0"/>
              <a:t> während Migration des VNs</a:t>
            </a:r>
            <a:br>
              <a:rPr lang="de-DE" dirty="0" smtClean="0"/>
            </a:br>
            <a:r>
              <a:rPr lang="de-DE" dirty="0" smtClean="0"/>
              <a:t>im Livebetrieb</a:t>
            </a:r>
          </a:p>
          <a:p>
            <a:r>
              <a:rPr lang="de-DE" dirty="0" smtClean="0"/>
              <a:t>Angriffe gegen das VN-Managementtool (XSS, CRSF,</a:t>
            </a:r>
            <a:br>
              <a:rPr lang="de-DE" dirty="0" smtClean="0"/>
            </a:br>
            <a:r>
              <a:rPr lang="de-DE" dirty="0" smtClean="0"/>
              <a:t>SQL-</a:t>
            </a:r>
            <a:r>
              <a:rPr lang="de-DE" dirty="0" err="1" smtClean="0"/>
              <a:t>Injection</a:t>
            </a:r>
            <a:r>
              <a:rPr lang="de-DE" dirty="0"/>
              <a:t> </a:t>
            </a:r>
            <a:r>
              <a:rPr lang="de-DE" dirty="0" smtClean="0"/>
              <a:t>etc.)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69084" t="61198" r="572"/>
          <a:stretch/>
        </p:blipFill>
        <p:spPr>
          <a:xfrm>
            <a:off x="6876256" y="1347759"/>
            <a:ext cx="1980220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43084" y="2470746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108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Abschlusspräsentation im Bachelorseminar</a:t>
            </a:r>
          </a:p>
          <a:p>
            <a:pPr>
              <a:buNone/>
            </a:pPr>
            <a:r>
              <a:rPr lang="de-DE" dirty="0"/>
              <a:t>„Trends in Mobilen und Verteilten </a:t>
            </a:r>
            <a:r>
              <a:rPr lang="de-DE" dirty="0" smtClean="0"/>
              <a:t>Systemen“</a:t>
            </a:r>
            <a:br>
              <a:rPr lang="de-DE" dirty="0" smtClean="0"/>
            </a:br>
            <a:endParaRPr lang="de-DE" dirty="0" smtClean="0"/>
          </a:p>
          <a:p>
            <a:pPr>
              <a:buNone/>
            </a:pPr>
            <a:r>
              <a:rPr lang="de-DE" sz="1400" dirty="0" smtClean="0"/>
              <a:t>München, </a:t>
            </a:r>
            <a:r>
              <a:rPr lang="de-DE" sz="1400" dirty="0" err="1" smtClean="0"/>
              <a:t>Oettingenstr</a:t>
            </a:r>
            <a:r>
              <a:rPr lang="de-DE" sz="1400" dirty="0"/>
              <a:t>. 67, Raum </a:t>
            </a:r>
            <a:r>
              <a:rPr lang="de-DE" sz="1400" dirty="0" smtClean="0"/>
              <a:t>027</a:t>
            </a:r>
          </a:p>
          <a:p>
            <a:pPr>
              <a:buNone/>
            </a:pPr>
            <a:r>
              <a:rPr lang="de-DE" sz="1400" dirty="0" smtClean="0"/>
              <a:t>16. Februar 2017</a:t>
            </a:r>
            <a:endParaRPr lang="de-DE" sz="1400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Sicherheitsaspekte beim </a:t>
            </a:r>
            <a:r>
              <a:rPr lang="de-DE" dirty="0" err="1"/>
              <a:t>Deployment</a:t>
            </a:r>
            <a:r>
              <a:rPr lang="de-DE" dirty="0"/>
              <a:t> virtueller</a:t>
            </a:r>
            <a:br>
              <a:rPr lang="de-DE" dirty="0"/>
            </a:br>
            <a:r>
              <a:rPr lang="de-DE" dirty="0" smtClean="0"/>
              <a:t>Netzinfrastrukturen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Gerhard </a:t>
            </a:r>
            <a:r>
              <a:rPr lang="de-DE" dirty="0" err="1" smtClean="0"/>
              <a:t>Gröschl</a:t>
            </a:r>
            <a:r>
              <a:rPr lang="de-DE" dirty="0" smtClean="0"/>
              <a:t>, Miran Mizani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Sicherheitsrisiken </a:t>
            </a:r>
            <a:br>
              <a:rPr lang="de-DE" dirty="0" smtClean="0"/>
            </a:br>
            <a:r>
              <a:rPr lang="de-DE" dirty="0" smtClean="0"/>
              <a:t>organisatorischer und rechtlicher Art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7772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VNE-relevante Gefahren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„VNE-relevant“ </a:t>
            </a:r>
            <a:r>
              <a:rPr lang="de-DE" dirty="0" smtClean="0">
                <a:sym typeface="Wingdings" panose="05000000000000000000" pitchFamily="2" charset="2"/>
              </a:rPr>
              <a:t> im VNE-Prozess beeinflussbar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Neue Verwundbarkeiten v.a. durch Nutzung gemeinsamer Ressourcen</a:t>
            </a:r>
          </a:p>
          <a:p>
            <a:r>
              <a:rPr lang="de-DE" dirty="0" smtClean="0"/>
              <a:t>Isolationsverletzungen</a:t>
            </a:r>
          </a:p>
          <a:p>
            <a:r>
              <a:rPr lang="de-DE" dirty="0" smtClean="0"/>
              <a:t>=&gt; entsprechende Wahl der Abbildung von VMs auf physische Hosts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0970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Strikte Trennung und </a:t>
            </a:r>
            <a:r>
              <a:rPr lang="de-DE" sz="1800" b="0" dirty="0" err="1" smtClean="0"/>
              <a:t>Preprocessing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2153249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3508" y="6225899"/>
            <a:ext cx="756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Hong </a:t>
            </a:r>
            <a:r>
              <a:rPr lang="de-DE" dirty="0" err="1"/>
              <a:t>Xu</a:t>
            </a:r>
            <a:r>
              <a:rPr lang="de-DE" dirty="0"/>
              <a:t> Ming </a:t>
            </a:r>
            <a:r>
              <a:rPr lang="de-DE" dirty="0" err="1"/>
              <a:t>Xu</a:t>
            </a:r>
            <a:r>
              <a:rPr lang="de-DE" dirty="0"/>
              <a:t> </a:t>
            </a:r>
            <a:r>
              <a:rPr lang="de-DE" dirty="0" err="1"/>
              <a:t>Shuhao</a:t>
            </a:r>
            <a:r>
              <a:rPr lang="de-DE" dirty="0"/>
              <a:t> Liu, </a:t>
            </a:r>
            <a:r>
              <a:rPr lang="de-DE" dirty="0" err="1"/>
              <a:t>Zhiping</a:t>
            </a:r>
            <a:r>
              <a:rPr lang="de-DE" dirty="0"/>
              <a:t> Cai. </a:t>
            </a:r>
            <a:r>
              <a:rPr lang="de-DE" dirty="0" err="1"/>
              <a:t>Towards</a:t>
            </a:r>
            <a:r>
              <a:rPr lang="de-DE" dirty="0"/>
              <a:t> Security-aware Virtual Network Embedding, 2015.</a:t>
            </a: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778538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1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SVNE-Ansatz 1:</a:t>
            </a:r>
          </a:p>
          <a:p>
            <a:r>
              <a:rPr lang="de-DE" kern="0" dirty="0" smtClean="0"/>
              <a:t>Starre Sicherheitslevels</a:t>
            </a:r>
          </a:p>
          <a:p>
            <a:r>
              <a:rPr lang="de-DE" kern="0" dirty="0" smtClean="0"/>
              <a:t>Leistungsoptimierendes </a:t>
            </a:r>
            <a:r>
              <a:rPr lang="de-DE" kern="0" dirty="0" err="1" smtClean="0"/>
              <a:t>Preprocessing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36091111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Strikte Trennung und </a:t>
            </a:r>
            <a:r>
              <a:rPr lang="de-DE" sz="1800" b="0" dirty="0" err="1" smtClean="0"/>
              <a:t>Preprocessing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3508" y="6225899"/>
            <a:ext cx="756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Hong </a:t>
            </a:r>
            <a:r>
              <a:rPr lang="de-DE" dirty="0" err="1"/>
              <a:t>Xu</a:t>
            </a:r>
            <a:r>
              <a:rPr lang="de-DE" dirty="0"/>
              <a:t> Ming </a:t>
            </a:r>
            <a:r>
              <a:rPr lang="de-DE" dirty="0" err="1"/>
              <a:t>Xu</a:t>
            </a:r>
            <a:r>
              <a:rPr lang="de-DE" dirty="0"/>
              <a:t> </a:t>
            </a:r>
            <a:r>
              <a:rPr lang="de-DE" dirty="0" err="1"/>
              <a:t>Shuhao</a:t>
            </a:r>
            <a:r>
              <a:rPr lang="de-DE" dirty="0"/>
              <a:t> Liu, </a:t>
            </a:r>
            <a:r>
              <a:rPr lang="de-DE" dirty="0" err="1"/>
              <a:t>Zhiping</a:t>
            </a:r>
            <a:r>
              <a:rPr lang="de-DE" dirty="0"/>
              <a:t> Cai. </a:t>
            </a:r>
            <a:r>
              <a:rPr lang="de-DE" dirty="0" err="1"/>
              <a:t>Towards</a:t>
            </a:r>
            <a:r>
              <a:rPr lang="de-DE" dirty="0"/>
              <a:t> Security-aware Virtual Network Embedding, 2015.</a:t>
            </a: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778538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1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smtClean="0"/>
              <a:t>SVNE-Ansatz 1:</a:t>
            </a:r>
          </a:p>
          <a:p>
            <a:r>
              <a:rPr lang="de-DE" kern="0" smtClean="0"/>
              <a:t>Starre Sicherheitslevels</a:t>
            </a:r>
          </a:p>
          <a:p>
            <a:r>
              <a:rPr lang="de-DE" kern="0" smtClean="0"/>
              <a:t>Leistungsoptimierendes Preprocessing</a:t>
            </a:r>
            <a:endParaRPr lang="de-DE" kern="0" dirty="0"/>
          </a:p>
        </p:txBody>
      </p:sp>
      <p:pic>
        <p:nvPicPr>
          <p:cNvPr id="10" name="Picture 2" descr="E:\a1_vn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59" y="2780928"/>
            <a:ext cx="2585182" cy="317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4280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E:\a1_au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63" y="2953634"/>
            <a:ext cx="5387937" cy="348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Strikte Trennung und </a:t>
            </a:r>
            <a:r>
              <a:rPr lang="de-DE" sz="1800" b="0" dirty="0" err="1" smtClean="0"/>
              <a:t>Preprocessing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1469173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SVNE-Ansatz 1:</a:t>
            </a:r>
          </a:p>
          <a:p>
            <a:r>
              <a:rPr lang="de-DE" dirty="0" smtClean="0"/>
              <a:t>Starre Sicherheitslevels</a:t>
            </a:r>
          </a:p>
          <a:p>
            <a:r>
              <a:rPr lang="de-DE" dirty="0" smtClean="0"/>
              <a:t>Leistungsoptimierendes </a:t>
            </a:r>
            <a:r>
              <a:rPr lang="de-DE" dirty="0" err="1" smtClean="0"/>
              <a:t>Preprocessing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3508" y="6225899"/>
            <a:ext cx="756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Hong </a:t>
            </a:r>
            <a:r>
              <a:rPr lang="de-DE" dirty="0" err="1"/>
              <a:t>Xu</a:t>
            </a:r>
            <a:r>
              <a:rPr lang="de-DE" dirty="0"/>
              <a:t> Ming </a:t>
            </a:r>
            <a:r>
              <a:rPr lang="de-DE" dirty="0" err="1"/>
              <a:t>Xu</a:t>
            </a:r>
            <a:r>
              <a:rPr lang="de-DE" dirty="0"/>
              <a:t> </a:t>
            </a:r>
            <a:r>
              <a:rPr lang="de-DE" dirty="0" err="1"/>
              <a:t>Shuhao</a:t>
            </a:r>
            <a:r>
              <a:rPr lang="de-DE" dirty="0"/>
              <a:t> Liu, </a:t>
            </a:r>
            <a:r>
              <a:rPr lang="de-DE" dirty="0" err="1"/>
              <a:t>Zhiping</a:t>
            </a:r>
            <a:r>
              <a:rPr lang="de-DE" dirty="0"/>
              <a:t> Cai. </a:t>
            </a:r>
            <a:r>
              <a:rPr lang="de-DE" dirty="0" err="1"/>
              <a:t>Towards</a:t>
            </a:r>
            <a:r>
              <a:rPr lang="de-DE" dirty="0"/>
              <a:t> Security-aware Virtual Network Embedding, 2015.</a:t>
            </a: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778538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pic>
        <p:nvPicPr>
          <p:cNvPr id="7170" name="Picture 2" descr="E:\a1_vn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59" y="2780928"/>
            <a:ext cx="2585182" cy="317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0103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Sicherheitsvektoren und doppelte Berechnung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3508" y="6225899"/>
            <a:ext cx="8944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</a:t>
            </a:r>
            <a:r>
              <a:rPr lang="en-US" dirty="0"/>
              <a:t>Yang Wang, </a:t>
            </a:r>
            <a:r>
              <a:rPr lang="en-US" dirty="0" err="1"/>
              <a:t>Phanvu</a:t>
            </a:r>
            <a:r>
              <a:rPr lang="en-US" dirty="0"/>
              <a:t> Chau und </a:t>
            </a:r>
            <a:r>
              <a:rPr lang="en-US" dirty="0" err="1"/>
              <a:t>Fuyu</a:t>
            </a:r>
            <a:r>
              <a:rPr lang="en-US" dirty="0"/>
              <a:t> Chen. Towards a secured network virtualization. </a:t>
            </a:r>
            <a:r>
              <a:rPr lang="de-DE" i="1" dirty="0"/>
              <a:t>Computer Networks</a:t>
            </a:r>
            <a:r>
              <a:rPr lang="de-DE" dirty="0"/>
              <a:t>, 104:55–65, 2016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330266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1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SVNE-Ansatz 2:</a:t>
            </a:r>
          </a:p>
          <a:p>
            <a:r>
              <a:rPr lang="de-DE" kern="0" dirty="0" smtClean="0"/>
              <a:t>Flexible Sicherheitsvektoren</a:t>
            </a:r>
          </a:p>
          <a:p>
            <a:r>
              <a:rPr lang="de-DE" kern="0" dirty="0" smtClean="0"/>
              <a:t>4 Grundregeln</a:t>
            </a:r>
          </a:p>
          <a:p>
            <a:r>
              <a:rPr lang="de-DE" kern="0" dirty="0" smtClean="0"/>
              <a:t>2 Algorithmen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30793774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Sicherheitsvektoren und doppelte Berechnung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3508" y="6225899"/>
            <a:ext cx="8944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</a:t>
            </a:r>
            <a:r>
              <a:rPr lang="en-US" dirty="0"/>
              <a:t>Yang Wang, </a:t>
            </a:r>
            <a:r>
              <a:rPr lang="en-US" dirty="0" err="1"/>
              <a:t>Phanvu</a:t>
            </a:r>
            <a:r>
              <a:rPr lang="en-US" dirty="0"/>
              <a:t> Chau und </a:t>
            </a:r>
            <a:r>
              <a:rPr lang="en-US" dirty="0" err="1"/>
              <a:t>Fuyu</a:t>
            </a:r>
            <a:r>
              <a:rPr lang="en-US" dirty="0"/>
              <a:t> Chen. Towards a secured network virtualization. </a:t>
            </a:r>
            <a:r>
              <a:rPr lang="de-DE" i="1" dirty="0"/>
              <a:t>Computer Networks</a:t>
            </a:r>
            <a:r>
              <a:rPr lang="de-DE" dirty="0"/>
              <a:t>, 104:55–65, 2016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330266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1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SVNE-Ansatz 2:</a:t>
            </a:r>
          </a:p>
          <a:p>
            <a:r>
              <a:rPr lang="de-DE" kern="0" dirty="0" smtClean="0"/>
              <a:t>Flexible Sicherheitsvektoren</a:t>
            </a:r>
          </a:p>
          <a:p>
            <a:r>
              <a:rPr lang="de-DE" kern="0" dirty="0" smtClean="0"/>
              <a:t>4 Grundregeln</a:t>
            </a:r>
          </a:p>
          <a:p>
            <a:r>
              <a:rPr lang="de-DE" kern="0" dirty="0" smtClean="0"/>
              <a:t>2 Algorithmen</a:t>
            </a:r>
            <a:endParaRPr lang="de-DE" kern="0" dirty="0"/>
          </a:p>
        </p:txBody>
      </p:sp>
      <p:sp>
        <p:nvSpPr>
          <p:cNvPr id="9" name="Textfeld 8"/>
          <p:cNvSpPr txBox="1"/>
          <p:nvPr/>
        </p:nvSpPr>
        <p:spPr>
          <a:xfrm>
            <a:off x="359532" y="3104964"/>
            <a:ext cx="85336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000" kern="0" dirty="0">
              <a:latin typeface="+mn-lt"/>
            </a:endParaRP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Vektor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49912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Sicherheitsvektoren und doppelte Berechnung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3508" y="6225899"/>
            <a:ext cx="8944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</a:t>
            </a:r>
            <a:r>
              <a:rPr lang="en-US" dirty="0"/>
              <a:t>Yang Wang, </a:t>
            </a:r>
            <a:r>
              <a:rPr lang="en-US" dirty="0" err="1"/>
              <a:t>Phanvu</a:t>
            </a:r>
            <a:r>
              <a:rPr lang="en-US" dirty="0"/>
              <a:t> Chau und </a:t>
            </a:r>
            <a:r>
              <a:rPr lang="en-US" dirty="0" err="1"/>
              <a:t>Fuyu</a:t>
            </a:r>
            <a:r>
              <a:rPr lang="en-US" dirty="0"/>
              <a:t> Chen. Towards a secured network virtualization. </a:t>
            </a:r>
            <a:r>
              <a:rPr lang="de-DE" i="1" dirty="0"/>
              <a:t>Computer Networks</a:t>
            </a:r>
            <a:r>
              <a:rPr lang="de-DE" dirty="0"/>
              <a:t>, 104:55–65, 2016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330266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1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SVNE-Ansatz 2:</a:t>
            </a:r>
          </a:p>
          <a:p>
            <a:r>
              <a:rPr lang="de-DE" kern="0" dirty="0" smtClean="0"/>
              <a:t>Flexible Sicherheitsvektoren</a:t>
            </a:r>
          </a:p>
          <a:p>
            <a:r>
              <a:rPr lang="de-DE" kern="0" dirty="0" smtClean="0"/>
              <a:t>4 Grundregeln</a:t>
            </a:r>
          </a:p>
          <a:p>
            <a:r>
              <a:rPr lang="de-DE" kern="0" dirty="0" smtClean="0"/>
              <a:t>2 Algorithmen</a:t>
            </a:r>
            <a:endParaRPr lang="de-DE" kern="0" dirty="0"/>
          </a:p>
        </p:txBody>
      </p:sp>
      <p:sp>
        <p:nvSpPr>
          <p:cNvPr id="9" name="Textfeld 8"/>
          <p:cNvSpPr txBox="1"/>
          <p:nvPr/>
        </p:nvSpPr>
        <p:spPr>
          <a:xfrm>
            <a:off x="359532" y="3104964"/>
            <a:ext cx="85336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000" kern="0" dirty="0">
              <a:latin typeface="+mn-lt"/>
            </a:endParaRP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Vektor, 4 Regeln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603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Sicherheitsvektoren und doppelte Berechnung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3508" y="6225899"/>
            <a:ext cx="8944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</a:t>
            </a:r>
            <a:r>
              <a:rPr lang="en-US" dirty="0"/>
              <a:t>Yang Wang, </a:t>
            </a:r>
            <a:r>
              <a:rPr lang="en-US" dirty="0" err="1"/>
              <a:t>Phanvu</a:t>
            </a:r>
            <a:r>
              <a:rPr lang="en-US" dirty="0"/>
              <a:t> Chau und </a:t>
            </a:r>
            <a:r>
              <a:rPr lang="en-US" dirty="0" err="1"/>
              <a:t>Fuyu</a:t>
            </a:r>
            <a:r>
              <a:rPr lang="en-US" dirty="0"/>
              <a:t> Chen. Towards a secured network virtualization. </a:t>
            </a:r>
            <a:r>
              <a:rPr lang="de-DE" i="1" dirty="0"/>
              <a:t>Computer Networks</a:t>
            </a:r>
            <a:r>
              <a:rPr lang="de-DE" dirty="0"/>
              <a:t>, 104:55–65, 2016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330266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1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SVNE-Ansatz 2:</a:t>
            </a:r>
          </a:p>
          <a:p>
            <a:r>
              <a:rPr lang="de-DE" kern="0" dirty="0" smtClean="0"/>
              <a:t>Flexible Sicherheitsvektoren</a:t>
            </a:r>
          </a:p>
          <a:p>
            <a:r>
              <a:rPr lang="de-DE" kern="0" dirty="0" smtClean="0"/>
              <a:t>4 Grundregeln</a:t>
            </a:r>
          </a:p>
          <a:p>
            <a:r>
              <a:rPr lang="de-DE" kern="0" dirty="0" smtClean="0"/>
              <a:t>2 Algorithmen</a:t>
            </a:r>
            <a:endParaRPr lang="de-DE" kern="0" dirty="0"/>
          </a:p>
        </p:txBody>
      </p:sp>
      <p:sp>
        <p:nvSpPr>
          <p:cNvPr id="9" name="Textfeld 8"/>
          <p:cNvSpPr txBox="1"/>
          <p:nvPr/>
        </p:nvSpPr>
        <p:spPr>
          <a:xfrm>
            <a:off x="243574" y="3247632"/>
            <a:ext cx="85336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000" kern="0" dirty="0">
              <a:latin typeface="+mn-lt"/>
            </a:endParaRP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Beispielbild, Erklärung der Sicherheitskostenoptimierung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9863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Sicherheitsvektoren und doppelte Berechnung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3508" y="6225899"/>
            <a:ext cx="8944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</a:t>
            </a:r>
            <a:r>
              <a:rPr lang="en-US" dirty="0"/>
              <a:t>Yang Wang, </a:t>
            </a:r>
            <a:r>
              <a:rPr lang="en-US" dirty="0" err="1"/>
              <a:t>Phanvu</a:t>
            </a:r>
            <a:r>
              <a:rPr lang="en-US" dirty="0"/>
              <a:t> Chau und </a:t>
            </a:r>
            <a:r>
              <a:rPr lang="en-US" dirty="0" err="1"/>
              <a:t>Fuyu</a:t>
            </a:r>
            <a:r>
              <a:rPr lang="en-US" dirty="0"/>
              <a:t> Chen. Towards a secured network virtualization. </a:t>
            </a:r>
            <a:r>
              <a:rPr lang="de-DE" i="1" dirty="0"/>
              <a:t>Computer Networks</a:t>
            </a:r>
            <a:r>
              <a:rPr lang="de-DE" dirty="0"/>
              <a:t>, 104:55–65, 2016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330266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1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SVNE-Ansatz 2:</a:t>
            </a:r>
          </a:p>
          <a:p>
            <a:r>
              <a:rPr lang="de-DE" kern="0" dirty="0" smtClean="0"/>
              <a:t>Flexible Sicherheitsvektoren</a:t>
            </a:r>
          </a:p>
          <a:p>
            <a:r>
              <a:rPr lang="de-DE" kern="0" dirty="0" smtClean="0"/>
              <a:t>4 Grundregeln</a:t>
            </a:r>
          </a:p>
          <a:p>
            <a:r>
              <a:rPr lang="de-DE" kern="0" dirty="0" smtClean="0"/>
              <a:t>2 Algorithmen</a:t>
            </a:r>
            <a:endParaRPr lang="de-DE" kern="0" dirty="0"/>
          </a:p>
        </p:txBody>
      </p:sp>
      <p:sp>
        <p:nvSpPr>
          <p:cNvPr id="9" name="Textfeld 8"/>
          <p:cNvSpPr txBox="1"/>
          <p:nvPr/>
        </p:nvSpPr>
        <p:spPr>
          <a:xfrm>
            <a:off x="243574" y="3247632"/>
            <a:ext cx="85336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000" kern="0" dirty="0">
              <a:latin typeface="+mn-lt"/>
            </a:endParaRP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uSAV</a:t>
            </a:r>
            <a:r>
              <a:rPr lang="de-DE" dirty="0" smtClean="0"/>
              <a:t> &amp; </a:t>
            </a:r>
            <a:r>
              <a:rPr lang="de-DE" dirty="0" err="1" smtClean="0"/>
              <a:t>cSAV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313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Anforderungen an Netzstrukturen ändern sich häufig</a:t>
            </a:r>
          </a:p>
          <a:p>
            <a:endParaRPr lang="de-DE" dirty="0" smtClean="0"/>
          </a:p>
          <a:p>
            <a:r>
              <a:rPr lang="de-DE" dirty="0" err="1" smtClean="0"/>
              <a:t>Netzvirtualisierung</a:t>
            </a:r>
            <a:r>
              <a:rPr lang="de-DE" dirty="0" smtClean="0"/>
              <a:t> bietet Möglichkeit zur Abstraktion von der eingesetzten Hardware </a:t>
            </a:r>
            <a:r>
              <a:rPr lang="de-DE" dirty="0" smtClean="0">
                <a:sym typeface="Wingdings" panose="05000000000000000000" pitchFamily="2" charset="2"/>
              </a:rPr>
              <a:t> Aufbau logischer Netze</a:t>
            </a:r>
          </a:p>
          <a:p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Virtual Network Embedding (VNE) bislang nur hinsichtlich Performance optimiert</a:t>
            </a:r>
          </a:p>
          <a:p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Sicherheitsaspekte meist außer Acht gelassen</a:t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=&gt; Integration solcher in den VNE-Prozess (</a:t>
            </a:r>
            <a:r>
              <a:rPr lang="de-DE" dirty="0" err="1" smtClean="0">
                <a:sym typeface="Wingdings" panose="05000000000000000000" pitchFamily="2" charset="2"/>
              </a:rPr>
              <a:t>SecureVNE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Sicherheitsaspekte beim </a:t>
            </a:r>
            <a:r>
              <a:rPr lang="de-DE" dirty="0" err="1" smtClean="0"/>
              <a:t>Deployment</a:t>
            </a:r>
            <a:r>
              <a:rPr lang="de-DE" dirty="0" smtClean="0"/>
              <a:t>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33448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Empfehlenswerte Literatur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b="1" dirty="0" smtClean="0"/>
              <a:t>Sicherheitsaspekte virtueller Netzinfrastrukturen</a:t>
            </a:r>
          </a:p>
          <a:p>
            <a:r>
              <a:rPr lang="de-DE" sz="1600" dirty="0"/>
              <a:t>Kamal </a:t>
            </a:r>
            <a:r>
              <a:rPr lang="de-DE" sz="1600" dirty="0" err="1"/>
              <a:t>Dahbur</a:t>
            </a:r>
            <a:r>
              <a:rPr lang="de-DE" sz="1600" dirty="0"/>
              <a:t>, </a:t>
            </a:r>
            <a:r>
              <a:rPr lang="de-DE" sz="1600" dirty="0" err="1"/>
              <a:t>Bassil</a:t>
            </a:r>
            <a:r>
              <a:rPr lang="de-DE" sz="1600" dirty="0"/>
              <a:t> Mohammad und Ahmad Bisher </a:t>
            </a:r>
            <a:r>
              <a:rPr lang="de-DE" sz="1600" dirty="0" err="1"/>
              <a:t>Tarakji</a:t>
            </a:r>
            <a:r>
              <a:rPr lang="de-DE" sz="1600" dirty="0"/>
              <a:t>. A </a:t>
            </a:r>
            <a:r>
              <a:rPr lang="de-DE" sz="1600" dirty="0" err="1"/>
              <a:t>survey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risks</a:t>
            </a:r>
            <a:r>
              <a:rPr lang="de-DE" sz="1600" dirty="0"/>
              <a:t>, </a:t>
            </a:r>
            <a:r>
              <a:rPr lang="en-US" sz="1600" dirty="0"/>
              <a:t>threats and vulnerabilities in cloud computing. In </a:t>
            </a:r>
            <a:r>
              <a:rPr lang="en-US" sz="1600" i="1" dirty="0"/>
              <a:t>Proceedings of the 2011 International </a:t>
            </a:r>
            <a:r>
              <a:rPr lang="de-DE" sz="1600" i="1" dirty="0" err="1"/>
              <a:t>conference</a:t>
            </a:r>
            <a:r>
              <a:rPr lang="de-DE" sz="1600" i="1" dirty="0"/>
              <a:t> on intelligent </a:t>
            </a:r>
            <a:r>
              <a:rPr lang="de-DE" sz="1600" i="1" dirty="0" err="1"/>
              <a:t>semantic</a:t>
            </a:r>
            <a:r>
              <a:rPr lang="de-DE" sz="1600" i="1" dirty="0"/>
              <a:t> Web-services </a:t>
            </a:r>
            <a:r>
              <a:rPr lang="de-DE" sz="1600" i="1" dirty="0" err="1"/>
              <a:t>and</a:t>
            </a:r>
            <a:r>
              <a:rPr lang="de-DE" sz="1600" i="1" dirty="0"/>
              <a:t> </a:t>
            </a:r>
            <a:r>
              <a:rPr lang="de-DE" sz="1600" i="1" dirty="0" err="1"/>
              <a:t>applications</a:t>
            </a:r>
            <a:r>
              <a:rPr lang="de-DE" sz="1600" dirty="0"/>
              <a:t>, Seite 12. ACM, 2011.</a:t>
            </a:r>
          </a:p>
          <a:p>
            <a:r>
              <a:rPr lang="de-DE" sz="1600" dirty="0" smtClean="0"/>
              <a:t>Andreas </a:t>
            </a:r>
            <a:r>
              <a:rPr lang="de-DE" sz="1600" dirty="0"/>
              <a:t>Fischer, Juan Felipe Botero, Michael Till Beck, Hermann De Meer und </a:t>
            </a:r>
            <a:r>
              <a:rPr lang="de-DE" sz="1600" dirty="0" smtClean="0"/>
              <a:t>Xavier Hesselbach</a:t>
            </a:r>
            <a:r>
              <a:rPr lang="de-DE" sz="1600" dirty="0"/>
              <a:t>. Virtual </a:t>
            </a:r>
            <a:r>
              <a:rPr lang="de-DE" sz="1600" dirty="0" err="1"/>
              <a:t>network</a:t>
            </a:r>
            <a:r>
              <a:rPr lang="de-DE" sz="1600" dirty="0"/>
              <a:t> </a:t>
            </a:r>
            <a:r>
              <a:rPr lang="de-DE" sz="1600" dirty="0" err="1"/>
              <a:t>embedding</a:t>
            </a:r>
            <a:r>
              <a:rPr lang="de-DE" sz="1600" dirty="0"/>
              <a:t>: A </a:t>
            </a:r>
            <a:r>
              <a:rPr lang="de-DE" sz="1600" dirty="0" err="1"/>
              <a:t>survey</a:t>
            </a:r>
            <a:r>
              <a:rPr lang="de-DE" sz="1600" dirty="0"/>
              <a:t>. </a:t>
            </a:r>
            <a:r>
              <a:rPr lang="de-DE" sz="1600" i="1" dirty="0"/>
              <a:t>IEEE Communications Surveys </a:t>
            </a:r>
            <a:r>
              <a:rPr lang="de-DE" sz="1600" i="1" dirty="0" smtClean="0"/>
              <a:t>&amp; Tutorials</a:t>
            </a:r>
            <a:r>
              <a:rPr lang="de-DE" sz="1600" dirty="0"/>
              <a:t>, 15(4):1888–1906, 2013</a:t>
            </a:r>
            <a:r>
              <a:rPr lang="de-DE" sz="1600" dirty="0" smtClean="0"/>
              <a:t>.</a:t>
            </a:r>
            <a:endParaRPr lang="de-DE" sz="1600" dirty="0"/>
          </a:p>
          <a:p>
            <a:r>
              <a:rPr lang="de-DE" sz="1600" dirty="0" err="1" smtClean="0"/>
              <a:t>Shuiqing</a:t>
            </a:r>
            <a:r>
              <a:rPr lang="de-DE" sz="1600" dirty="0" smtClean="0"/>
              <a:t> </a:t>
            </a:r>
            <a:r>
              <a:rPr lang="de-DE" sz="1600" dirty="0"/>
              <a:t>Gong, </a:t>
            </a:r>
            <a:r>
              <a:rPr lang="de-DE" sz="1600" dirty="0" err="1"/>
              <a:t>Jing</a:t>
            </a:r>
            <a:r>
              <a:rPr lang="de-DE" sz="1600" dirty="0"/>
              <a:t> Chen, </a:t>
            </a:r>
            <a:r>
              <a:rPr lang="de-DE" sz="1600" dirty="0" err="1"/>
              <a:t>Conghui</a:t>
            </a:r>
            <a:r>
              <a:rPr lang="de-DE" sz="1600" dirty="0"/>
              <a:t> Huang, </a:t>
            </a:r>
            <a:r>
              <a:rPr lang="de-DE" sz="1600" dirty="0" err="1"/>
              <a:t>Qingchao</a:t>
            </a:r>
            <a:r>
              <a:rPr lang="de-DE" sz="1600" dirty="0"/>
              <a:t> Zhu und </a:t>
            </a:r>
            <a:r>
              <a:rPr lang="de-DE" sz="1600" dirty="0" err="1"/>
              <a:t>Siyi</a:t>
            </a:r>
            <a:r>
              <a:rPr lang="de-DE" sz="1600" dirty="0"/>
              <a:t> Zhao. Virtual </a:t>
            </a:r>
            <a:r>
              <a:rPr lang="en-US" sz="1600" dirty="0"/>
              <a:t>Network Embedding through Security Risk Awareness and Optimization. </a:t>
            </a:r>
            <a:r>
              <a:rPr lang="en-US" sz="1600" i="1" dirty="0"/>
              <a:t>KSII Transactions </a:t>
            </a:r>
            <a:r>
              <a:rPr lang="de-DE" sz="1600" i="1" dirty="0"/>
              <a:t>on Internet &amp; Information Systems</a:t>
            </a:r>
            <a:r>
              <a:rPr lang="de-DE" sz="1600" dirty="0"/>
              <a:t>, 10(7), 2016.</a:t>
            </a:r>
            <a:endParaRPr lang="de-DE" sz="1600" dirty="0" smtClean="0"/>
          </a:p>
          <a:p>
            <a:endParaRPr lang="de-DE" sz="1600" dirty="0" smtClean="0"/>
          </a:p>
          <a:p>
            <a:pPr marL="0" indent="0">
              <a:buNone/>
            </a:pPr>
            <a:r>
              <a:rPr lang="de-DE" sz="1600" b="1" dirty="0" smtClean="0"/>
              <a:t>Untersuchte Algorithmen</a:t>
            </a:r>
          </a:p>
          <a:p>
            <a:r>
              <a:rPr lang="de-DE" sz="1600" dirty="0" smtClean="0"/>
              <a:t>Hong </a:t>
            </a:r>
            <a:r>
              <a:rPr lang="de-DE" sz="1600" dirty="0" err="1"/>
              <a:t>Xu</a:t>
            </a:r>
            <a:r>
              <a:rPr lang="de-DE" sz="1600" dirty="0"/>
              <a:t> Ming </a:t>
            </a:r>
            <a:r>
              <a:rPr lang="de-DE" sz="1600" dirty="0" err="1"/>
              <a:t>Xu</a:t>
            </a:r>
            <a:r>
              <a:rPr lang="de-DE" sz="1600" dirty="0"/>
              <a:t> </a:t>
            </a:r>
            <a:r>
              <a:rPr lang="de-DE" sz="1600" dirty="0" err="1"/>
              <a:t>Shuhao</a:t>
            </a:r>
            <a:r>
              <a:rPr lang="de-DE" sz="1600" dirty="0"/>
              <a:t> Liu, </a:t>
            </a:r>
            <a:r>
              <a:rPr lang="de-DE" sz="1600" dirty="0" err="1"/>
              <a:t>Zhiping</a:t>
            </a:r>
            <a:r>
              <a:rPr lang="de-DE" sz="1600" dirty="0"/>
              <a:t> Cai. </a:t>
            </a:r>
            <a:r>
              <a:rPr lang="de-DE" sz="1600" dirty="0" err="1"/>
              <a:t>Towards</a:t>
            </a:r>
            <a:r>
              <a:rPr lang="de-DE" sz="1600" dirty="0"/>
              <a:t> Security-aware Virtual </a:t>
            </a:r>
            <a:r>
              <a:rPr lang="de-DE" sz="1600" dirty="0" smtClean="0"/>
              <a:t>Network Embedding</a:t>
            </a:r>
            <a:r>
              <a:rPr lang="de-DE" sz="1600" dirty="0"/>
              <a:t>, 2015</a:t>
            </a:r>
            <a:r>
              <a:rPr lang="de-DE" sz="1600" dirty="0" smtClean="0"/>
              <a:t>.</a:t>
            </a:r>
          </a:p>
          <a:p>
            <a:r>
              <a:rPr lang="en-US" sz="1600" dirty="0" smtClean="0"/>
              <a:t>Yang </a:t>
            </a:r>
            <a:r>
              <a:rPr lang="en-US" sz="1600" dirty="0"/>
              <a:t>Wang, </a:t>
            </a:r>
            <a:r>
              <a:rPr lang="en-US" sz="1600" dirty="0" err="1"/>
              <a:t>Phanvu</a:t>
            </a:r>
            <a:r>
              <a:rPr lang="en-US" sz="1600" dirty="0"/>
              <a:t> Chau und </a:t>
            </a:r>
            <a:r>
              <a:rPr lang="en-US" sz="1600" dirty="0" err="1"/>
              <a:t>Fuyu</a:t>
            </a:r>
            <a:r>
              <a:rPr lang="en-US" sz="1600" dirty="0"/>
              <a:t> Chen. Towards a secured network </a:t>
            </a:r>
            <a:r>
              <a:rPr lang="en-US" sz="1600" dirty="0" smtClean="0"/>
              <a:t>virtualization. </a:t>
            </a:r>
            <a:r>
              <a:rPr lang="de-DE" sz="1600" i="1" dirty="0" smtClean="0"/>
              <a:t>Computer </a:t>
            </a:r>
            <a:r>
              <a:rPr lang="de-DE" sz="1600" i="1" dirty="0"/>
              <a:t>Networks</a:t>
            </a:r>
            <a:r>
              <a:rPr lang="de-DE" sz="1600" dirty="0"/>
              <a:t>, 104:55–65, 2016.</a:t>
            </a:r>
            <a:endParaRPr lang="de-DE" sz="1600" dirty="0" smtClean="0"/>
          </a:p>
          <a:p>
            <a:endParaRPr lang="de-DE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39308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67715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sz="3200" dirty="0" smtClean="0"/>
          </a:p>
          <a:p>
            <a:pPr marL="0" indent="0" algn="ctr">
              <a:buNone/>
            </a:pPr>
            <a:endParaRPr lang="de-DE" sz="3200" dirty="0"/>
          </a:p>
          <a:p>
            <a:pPr marL="0" indent="0" algn="ctr">
              <a:buNone/>
            </a:pPr>
            <a:endParaRPr lang="de-DE" sz="3200" dirty="0" smtClean="0"/>
          </a:p>
          <a:p>
            <a:pPr marL="0" indent="0" algn="ctr">
              <a:buNone/>
            </a:pPr>
            <a:r>
              <a:rPr lang="de-DE" sz="3200" dirty="0" smtClean="0"/>
              <a:t>Vielen Dank für Ihre Aufmerksamkeit!</a:t>
            </a:r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sz="2000" dirty="0" smtClean="0"/>
              <a:t>{</a:t>
            </a:r>
            <a:r>
              <a:rPr lang="de-DE" sz="2000" dirty="0" err="1" smtClean="0"/>
              <a:t>gerhard.groeschl</a:t>
            </a:r>
            <a:r>
              <a:rPr lang="de-DE" sz="2000" dirty="0"/>
              <a:t>, </a:t>
            </a:r>
            <a:r>
              <a:rPr lang="de-DE" sz="2000" dirty="0" err="1" smtClean="0"/>
              <a:t>miran.mizani</a:t>
            </a:r>
            <a:r>
              <a:rPr lang="de-DE" sz="2000" dirty="0" smtClean="0"/>
              <a:t>}@campus.lmu.de</a:t>
            </a: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1764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6" name="Picture 3" descr="E:\off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492" y="1988840"/>
            <a:ext cx="6883462" cy="35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8495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026" name="Picture 2" descr="E:\reque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204864"/>
            <a:ext cx="4168371" cy="313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933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026" name="Picture 2" descr="E:\reque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76772"/>
            <a:ext cx="3353862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E:\off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224" y="3645024"/>
            <a:ext cx="5349724" cy="277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gerhard.groeschl.IFL007\AppData\Local\Microsoft\Windows\Temporary Internet Files\Content.IE5\Z5R3QJ4A\arrow-157087_960_72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29399">
            <a:off x="2797648" y="3084319"/>
            <a:ext cx="1062842" cy="106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092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4" name="Picture 2" descr="E:\formel_phy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" y="1183534"/>
            <a:ext cx="2714102" cy="86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643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9" name="Picture 3" descr="E:\formel_phys_fil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04" y="1772816"/>
            <a:ext cx="7920880" cy="139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formel_phy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" y="1183534"/>
            <a:ext cx="2714102" cy="86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589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21" name="Picture 3" descr="E:\formel_phys_fil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04" y="1772816"/>
            <a:ext cx="7920880" cy="139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E:\formel_vi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10" y="3059954"/>
            <a:ext cx="2592288" cy="107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Gerade Verbindung 23"/>
          <p:cNvCxnSpPr/>
          <p:nvPr/>
        </p:nvCxnSpPr>
        <p:spPr bwMode="auto">
          <a:xfrm>
            <a:off x="6896" y="3032956"/>
            <a:ext cx="91440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7" name="Picture 2" descr="E:\formel_phy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" y="1183534"/>
            <a:ext cx="2714102" cy="86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92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D52F984-82B8-4DBD-8CD7-0C7D9ACB5D81}">
  <we:reference id="wa104379791" version="1.0.0.0" store="de-DE" storeType="OMEX"/>
  <we:alternateReferences>
    <we:reference id="WA104379791" version="1.0.0.0" store="WA10437979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856</Words>
  <Application>Microsoft Office PowerPoint</Application>
  <PresentationFormat>Bildschirmpräsentation (4:3)</PresentationFormat>
  <Paragraphs>258</Paragraphs>
  <Slides>32</Slides>
  <Notes>30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3" baseType="lpstr">
      <vt:lpstr>Praesentation_lmu_aktuell</vt:lpstr>
      <vt:lpstr>PowerPoint-Präsentation</vt:lpstr>
      <vt:lpstr>Sicherheitsaspekte beim Deployment virtueller Netzinfrastrukturen</vt:lpstr>
      <vt:lpstr>Motivation</vt:lpstr>
      <vt:lpstr>Virtual Network Embedding</vt:lpstr>
      <vt:lpstr>Virtual Network Embedding</vt:lpstr>
      <vt:lpstr>Virtual Network Embedding</vt:lpstr>
      <vt:lpstr>Virtual Network Embedding</vt:lpstr>
      <vt:lpstr>Virtual Network Embedding</vt:lpstr>
      <vt:lpstr>Virtual Network Embedding</vt:lpstr>
      <vt:lpstr>Virtual Network Embedding</vt:lpstr>
      <vt:lpstr>Virtual Network Embedding</vt:lpstr>
      <vt:lpstr>Klassifizierung von Sicherheitsrisiken</vt:lpstr>
      <vt:lpstr>Klassifizierung von Sicherheitsrisiken</vt:lpstr>
      <vt:lpstr>Sicherheitsrisiken  technischer Art</vt:lpstr>
      <vt:lpstr>Sicherheitsrisiken  technischer Art</vt:lpstr>
      <vt:lpstr>Sicherheitsrisiken  technischer Art</vt:lpstr>
      <vt:lpstr>Sicherheitsrisiken  technischer Art</vt:lpstr>
      <vt:lpstr>Sicherheitsrisiken  technischer Art</vt:lpstr>
      <vt:lpstr>Sicherheitsrisiken  technischer Art</vt:lpstr>
      <vt:lpstr>Sicherheitsrisiken  organisatorischer und rechtlicher Art</vt:lpstr>
      <vt:lpstr>VNE-relevante Gefahren</vt:lpstr>
      <vt:lpstr>SVNE-Algorithmen: Strikte Trennung und Preprocessing</vt:lpstr>
      <vt:lpstr>SVNE-Algorithmen: Strikte Trennung und Preprocessing</vt:lpstr>
      <vt:lpstr>SVNE-Algorithmen: Strikte Trennung und Preprocessing</vt:lpstr>
      <vt:lpstr>SVNE-Algorithmen: Sicherheitsvektoren und doppelte Berechnung</vt:lpstr>
      <vt:lpstr>SVNE-Algorithmen: Sicherheitsvektoren und doppelte Berechnung</vt:lpstr>
      <vt:lpstr>SVNE-Algorithmen: Sicherheitsvektoren und doppelte Berechnung</vt:lpstr>
      <vt:lpstr>SVNE-Algorithmen: Sicherheitsvektoren und doppelte Berechnung</vt:lpstr>
      <vt:lpstr>SVNE-Algorithmen: Sicherheitsvektoren und doppelte Berechnung</vt:lpstr>
      <vt:lpstr>Empfehlenswerte Literatur</vt:lpstr>
      <vt:lpstr>Diskussion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IT-Management TUM: Netz- und Systemmanagement  Vorlesung im Sommersemester 2012</dc:title>
  <dc:creator>schaaf</dc:creator>
  <cp:lastModifiedBy>gerhard.groeschl</cp:lastModifiedBy>
  <cp:revision>3460</cp:revision>
  <cp:lastPrinted>2002-10-09T14:32:30Z</cp:lastPrinted>
  <dcterms:created xsi:type="dcterms:W3CDTF">2003-07-21T12:00:07Z</dcterms:created>
  <dcterms:modified xsi:type="dcterms:W3CDTF">2017-02-14T20:01:52Z</dcterms:modified>
</cp:coreProperties>
</file>