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844" r:id="rId2"/>
    <p:sldId id="836" r:id="rId3"/>
    <p:sldId id="837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75" r:id="rId15"/>
    <p:sldId id="876" r:id="rId16"/>
    <p:sldId id="847" r:id="rId17"/>
    <p:sldId id="851" r:id="rId18"/>
    <p:sldId id="853" r:id="rId19"/>
    <p:sldId id="852" r:id="rId20"/>
    <p:sldId id="855" r:id="rId21"/>
    <p:sldId id="854" r:id="rId22"/>
    <p:sldId id="856" r:id="rId23"/>
    <p:sldId id="857" r:id="rId24"/>
    <p:sldId id="868" r:id="rId25"/>
    <p:sldId id="869" r:id="rId26"/>
    <p:sldId id="840" r:id="rId27"/>
    <p:sldId id="841" r:id="rId28"/>
    <p:sldId id="870" r:id="rId29"/>
    <p:sldId id="880" r:id="rId30"/>
    <p:sldId id="874" r:id="rId31"/>
    <p:sldId id="872" r:id="rId32"/>
    <p:sldId id="878" r:id="rId33"/>
    <p:sldId id="879" r:id="rId34"/>
    <p:sldId id="881" r:id="rId35"/>
    <p:sldId id="882" r:id="rId36"/>
    <p:sldId id="845" r:id="rId37"/>
    <p:sldId id="858" r:id="rId3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066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96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0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8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6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53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454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71800" y="5154814"/>
            <a:ext cx="362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latin typeface="Garamond" panose="02020404030301010803" pitchFamily="18" charset="0"/>
              </a:rPr>
              <a:t>f : G</a:t>
            </a:r>
            <a:r>
              <a:rPr lang="de-DE" sz="5400" b="1" baseline="30000" dirty="0" smtClean="0">
                <a:latin typeface="Garamond" panose="02020404030301010803" pitchFamily="18" charset="0"/>
              </a:rPr>
              <a:t>V</a:t>
            </a:r>
            <a:r>
              <a:rPr lang="de-DE" sz="5400" b="1" dirty="0" smtClean="0">
                <a:latin typeface="Garamond" panose="02020404030301010803" pitchFamily="18" charset="0"/>
              </a:rPr>
              <a:t> →</a:t>
            </a:r>
            <a:r>
              <a:rPr lang="de-DE" sz="5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 G</a:t>
            </a:r>
            <a:r>
              <a:rPr lang="de-DE" sz="5400" b="1" baseline="30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S</a:t>
            </a:r>
            <a:endParaRPr lang="de-DE" sz="5400" b="1" baseline="30000" dirty="0">
              <a:latin typeface="Garamond" panose="02020404030301010803" pitchFamily="18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5" y="6459580"/>
            <a:ext cx="9076105" cy="292105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2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zur </a:t>
            </a:r>
            <a:br>
              <a:rPr lang="de-DE" dirty="0" smtClean="0"/>
            </a:br>
            <a:r>
              <a:rPr lang="de-DE" dirty="0" smtClean="0"/>
              <a:t>Verfügung gestellte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+mj-lt"/>
                  </a:rPr>
                  <a:t>Sicherheitsvektor</a:t>
                </a:r>
                <a:r>
                  <a:rPr lang="de-DE" sz="4400" dirty="0" smtClean="0">
                    <a:latin typeface="+mj-lt"/>
                  </a:rPr>
                  <a:t> </a:t>
                </a:r>
                <a:r>
                  <a:rPr lang="de-DE" sz="3200" b="1" dirty="0" smtClean="0">
                    <a:latin typeface="+mj-lt"/>
                  </a:rPr>
                  <a:t>=</a:t>
                </a:r>
                <a:r>
                  <a:rPr lang="de-DE" sz="4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54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de-DE" sz="5400" i="1">
                                <a:latin typeface="+mj-lt"/>
                              </a:rPr>
                            </m:ctrlPr>
                          </m:fPr>
                          <m:num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num>
                          <m:den>
                            <m:f>
                              <m:fPr>
                                <m:type m:val="noBar"/>
                                <m:ctrlPr>
                                  <a:rPr lang="de-DE" sz="5400" i="1">
                                    <a:latin typeface="+mj-lt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1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de-DE" sz="5400" i="1">
                                        <a:latin typeface="+mj-lt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num>
                                  <m:den>
                                    <m:r>
                                      <a:rPr lang="de-DE" sz="5400" b="0" i="1" smtClean="0">
                                        <a:latin typeface="+mj-lt"/>
                                      </a:rPr>
                                      <m:t>…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  <m:r>
                          <a:rPr lang="de-DE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212976"/>
                <a:ext cx="5544616" cy="2767617"/>
              </a:xfrm>
              <a:prstGeom prst="rect">
                <a:avLst/>
              </a:prstGeom>
              <a:blipFill rotWithShape="0">
                <a:blip r:embed="rId3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20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Sicherheitslevel(</a:t>
                </a:r>
                <a:r>
                  <a:rPr lang="de-DE" sz="2400" b="1" dirty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/>
                  <a:t>) &gt;= Anforderungslevel(</a:t>
                </a:r>
                <a:r>
                  <a:rPr lang="de-DE" sz="2400" b="1" dirty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:r>
                  <a:rPr lang="de-DE" sz="2000" dirty="0"/>
                  <a:t>&gt;= </a:t>
                </a:r>
                <a:r>
                  <a:rPr lang="de-DE" sz="2000" dirty="0" smtClean="0"/>
                  <a:t>Anforderungslevel(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</a:t>
                </a:r>
                <a:endParaRPr lang="de-DE" sz="2000" dirty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r>
                      <a:rPr lang="de-DE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400" dirty="0" smtClean="0"/>
                  <a:t> </a:t>
                </a:r>
                <a:r>
                  <a:rPr lang="de-DE" sz="2000" dirty="0" smtClean="0"/>
                  <a:t>auf 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: Sicherheitslevel(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14:m>
                  <m:oMath xmlns:m="http://schemas.openxmlformats.org/officeDocument/2006/math">
                    <m:r>
                      <a:rPr lang="de-DE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 smtClean="0"/>
                  <a:t> 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>
                    <a:solidFill>
                      <a:srgbClr val="006C30"/>
                    </a:solidFill>
                  </a:rPr>
                  <a:t>j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 &gt;= Anforderungslevel(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896" t="-6402" b="-2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2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21191"/>
              </p:ext>
            </p:extLst>
          </p:nvPr>
        </p:nvGraphicFramePr>
        <p:xfrm>
          <a:off x="1247697" y="3465004"/>
          <a:ext cx="6624735" cy="2392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8245"/>
                <a:gridCol w="2208245"/>
                <a:gridCol w="220824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uSAV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smtClean="0"/>
                        <a:t>unkoordiniert)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cSAV</a:t>
                      </a:r>
                      <a:r>
                        <a:rPr lang="de-DE" dirty="0" smtClean="0"/>
                        <a:t> 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(</a:t>
                      </a:r>
                      <a:r>
                        <a:rPr lang="de-DE" dirty="0" smtClean="0"/>
                        <a:t>koordiniert)</a:t>
                      </a:r>
                      <a:endParaRPr lang="de-DE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zwei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Betrachtung von Knoten und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getrennet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Schwerpunkt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Knotenmapping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Gesamtstruktur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kurz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4968"/>
          <a:stretch/>
        </p:blipFill>
        <p:spPr>
          <a:xfrm>
            <a:off x="1577154" y="1664805"/>
            <a:ext cx="7418113" cy="457250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11" name="Textfeld 10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</a:t>
            </a:r>
            <a:r>
              <a:rPr lang="de-DE" dirty="0" err="1" smtClean="0"/>
              <a:t>Netzvirtualisierung</a:t>
            </a:r>
            <a:r>
              <a:rPr lang="de-DE" dirty="0" smtClean="0"/>
              <a:t> ergeben sich neue Verwundbarkeiten</a:t>
            </a:r>
          </a:p>
          <a:p>
            <a:endParaRPr lang="de-DE" dirty="0" smtClean="0"/>
          </a:p>
          <a:p>
            <a:r>
              <a:rPr lang="de-DE" dirty="0" smtClean="0"/>
              <a:t>Automatisierte Ansätze zum Embedding virtueller Netze</a:t>
            </a:r>
          </a:p>
          <a:p>
            <a:endParaRPr lang="de-DE" dirty="0" smtClean="0"/>
          </a:p>
          <a:p>
            <a:r>
              <a:rPr lang="de-DE" dirty="0" smtClean="0"/>
              <a:t>verschiedene Verfahren zur Integration von Sicherheitsaspekten beim Embedding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=&gt; Wahl des Verfahrens?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</a:t>
            </a:r>
            <a:r>
              <a:rPr lang="de-DE" smtClean="0"/>
              <a:t>Entwicklungsrichtungen?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Sicherheit nur durch Isolation?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Gewählte Art der Klassifizierung sinnvoll?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173690" y="5867908"/>
            <a:ext cx="477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Substratnetz mit Quantifizierung der Merkmale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2572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7393" y="5867908"/>
            <a:ext cx="257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Virtual Network Request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1057</Words>
  <Application>Microsoft Office PowerPoint</Application>
  <PresentationFormat>Bildschirmpräsentation (4:3)</PresentationFormat>
  <Paragraphs>289</Paragraphs>
  <Slides>37</Slides>
  <Notes>35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Cambria Math</vt:lpstr>
      <vt:lpstr>Garamond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Diskussion</vt:lpstr>
      <vt:lpstr>Diskussion</vt:lpstr>
      <vt:lpstr>Diskussion</vt:lpstr>
      <vt:lpstr>Diskussion</vt:lpstr>
      <vt:lpstr>Empfehlenswerte Literatur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3495</cp:revision>
  <cp:lastPrinted>2002-10-09T14:32:30Z</cp:lastPrinted>
  <dcterms:created xsi:type="dcterms:W3CDTF">2003-07-21T12:00:07Z</dcterms:created>
  <dcterms:modified xsi:type="dcterms:W3CDTF">2017-02-15T18:57:15Z</dcterms:modified>
</cp:coreProperties>
</file>