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70" r:id="rId17"/>
    <p:sldId id="271" r:id="rId18"/>
  </p:sldIdLst>
  <p:sldSz cx="13004800" cy="9753600"/>
  <p:notesSz cx="6858000" cy="9144000"/>
  <p:embeddedFontLs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  <p:embeddedFont>
      <p:font typeface="Gill Sans" panose="020B0604020202020204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673376-54AC-44F8-8AD4-CA48E8778D89}">
  <a:tblStyle styleId="{54673376-54AC-44F8-8AD4-CA48E8778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2987" autoAdjust="0"/>
  </p:normalViewPr>
  <p:slideViewPr>
    <p:cSldViewPr snapToGrid="0">
      <p:cViewPr varScale="1">
        <p:scale>
          <a:sx n="41" d="100"/>
          <a:sy n="41" d="100"/>
        </p:scale>
        <p:origin x="172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Euclidean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20 newsgroups collection </c:v>
                </c:pt>
                <c:pt idx="1">
                  <c:v>Reuters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3039</c:v>
                </c:pt>
                <c:pt idx="1">
                  <c:v>2419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122-4C4A-BBB8-E8BB810137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Cosine similarity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20 newsgroups collection </c:v>
                </c:pt>
                <c:pt idx="1">
                  <c:v>Reuters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4643</c:v>
                </c:pt>
                <c:pt idx="1">
                  <c:v>2552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122-4C4A-BBB8-E8BB810137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TS-SS similarity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20 newsgroups collection </c:v>
                </c:pt>
                <c:pt idx="1">
                  <c:v>Reuters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718</c:v>
                </c:pt>
                <c:pt idx="1">
                  <c:v>1912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122-4C4A-BBB8-E8BB810137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number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20 newsgroups collection </c:v>
                </c:pt>
                <c:pt idx="1">
                  <c:v>Reuters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7532</c:v>
                </c:pt>
                <c:pt idx="1">
                  <c:v>3731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122-4C4A-BBB8-E8BB81013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836336"/>
        <c:axId val="85826000"/>
      </c:barChart>
      <c:catAx>
        <c:axId val="8583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26000"/>
        <c:crosses val="autoZero"/>
        <c:auto val="1"/>
        <c:lblAlgn val="ctr"/>
        <c:lblOffset val="100"/>
        <c:noMultiLvlLbl val="0"/>
      </c:catAx>
      <c:valAx>
        <c:axId val="8582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3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668249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28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81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9332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096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76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119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202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results we got are very different from what we expected is going to happen. 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aseline="0" dirty="0" smtClean="0"/>
              <a:t>The authors who introduced TSSS similarity metrics claim that their metrics performs better than the other ones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aseline="0" dirty="0" smtClean="0"/>
              <a:t>It requires further investigation. </a:t>
            </a:r>
            <a:endParaRPr lang="en-US" dirty="0" smtClean="0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408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549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876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work flow diagram shown in the figure describes the </a:t>
            </a:r>
            <a:r>
              <a:rPr lang="en-US" b="1" dirty="0"/>
              <a:t>retrieval process </a:t>
            </a:r>
            <a:r>
              <a:rPr lang="en-US" dirty="0"/>
              <a:t>of </a:t>
            </a:r>
            <a:r>
              <a:rPr lang="en-US" b="1" dirty="0"/>
              <a:t>relevant</a:t>
            </a:r>
            <a:r>
              <a:rPr lang="en-US" dirty="0"/>
              <a:t> cases when a </a:t>
            </a:r>
            <a:r>
              <a:rPr lang="en-US" b="1" dirty="0"/>
              <a:t>new</a:t>
            </a:r>
            <a:r>
              <a:rPr lang="en-US" dirty="0"/>
              <a:t> case is entered into the system as a </a:t>
            </a:r>
            <a:r>
              <a:rPr lang="en-US" b="1" dirty="0"/>
              <a:t>query</a:t>
            </a:r>
            <a:r>
              <a:rPr lang="en-US" dirty="0"/>
              <a:t> case.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Then, the system </a:t>
            </a:r>
            <a:r>
              <a:rPr lang="en-US" b="1" dirty="0"/>
              <a:t>initiates</a:t>
            </a:r>
            <a:r>
              <a:rPr lang="en-US" dirty="0"/>
              <a:t> the process. The data starts to be </a:t>
            </a:r>
            <a:r>
              <a:rPr lang="en-US" b="1" dirty="0">
                <a:solidFill>
                  <a:srgbClr val="C00000"/>
                </a:solidFill>
              </a:rPr>
              <a:t>preprocessed</a:t>
            </a:r>
            <a:r>
              <a:rPr lang="en-US" dirty="0"/>
              <a:t> </a:t>
            </a:r>
            <a:r>
              <a:rPr lang="en-US" dirty="0" smtClean="0"/>
              <a:t>.The </a:t>
            </a:r>
            <a:r>
              <a:rPr lang="en-US" dirty="0"/>
              <a:t>algorithm then </a:t>
            </a:r>
            <a:r>
              <a:rPr lang="en-US" b="1" dirty="0"/>
              <a:t>decomposes</a:t>
            </a:r>
            <a:r>
              <a:rPr lang="en-US" dirty="0"/>
              <a:t> the whole textual information into </a:t>
            </a:r>
            <a:r>
              <a:rPr lang="en-US" b="1" dirty="0"/>
              <a:t>sentences</a:t>
            </a:r>
            <a:r>
              <a:rPr lang="en-US" dirty="0"/>
              <a:t>, and then into </a:t>
            </a:r>
            <a:r>
              <a:rPr lang="en-US" b="1" dirty="0"/>
              <a:t>individual</a:t>
            </a:r>
            <a:r>
              <a:rPr lang="en-US" dirty="0"/>
              <a:t> words to reduce </a:t>
            </a:r>
            <a:r>
              <a:rPr lang="en-US" b="1" dirty="0"/>
              <a:t>textual</a:t>
            </a:r>
            <a:r>
              <a:rPr lang="en-US" dirty="0"/>
              <a:t> cases into term vectors. Due to huge amount of words a </a:t>
            </a:r>
            <a:r>
              <a:rPr lang="en-US" b="1" dirty="0"/>
              <a:t>filtering</a:t>
            </a:r>
            <a:r>
              <a:rPr lang="en-US" dirty="0"/>
              <a:t> process is required to improve the effectiveness of the retrieval. Therefore, very infrequent or very frequent </a:t>
            </a:r>
            <a:r>
              <a:rPr lang="en-US" dirty="0" smtClean="0"/>
              <a:t>terms, also stop-words and special characters </a:t>
            </a:r>
            <a:r>
              <a:rPr lang="en-US" dirty="0"/>
              <a:t>are </a:t>
            </a:r>
            <a:r>
              <a:rPr lang="en-US" dirty="0" smtClean="0"/>
              <a:t>eliminated and the </a:t>
            </a:r>
            <a:r>
              <a:rPr lang="en-US" dirty="0"/>
              <a:t>text is ready for </a:t>
            </a:r>
            <a:r>
              <a:rPr lang="en-US" b="1" dirty="0"/>
              <a:t>stemming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Finally, the three </a:t>
            </a:r>
            <a:r>
              <a:rPr lang="en-US" b="1" dirty="0"/>
              <a:t>similarity</a:t>
            </a:r>
            <a:r>
              <a:rPr lang="en-US" dirty="0"/>
              <a:t> methods, are applied. Cosine </a:t>
            </a:r>
            <a:r>
              <a:rPr lang="en-US" dirty="0" smtClean="0"/>
              <a:t>similarity</a:t>
            </a:r>
            <a:r>
              <a:rPr lang="en-US" dirty="0" smtClean="0"/>
              <a:t>, Euclidean </a:t>
            </a:r>
            <a:r>
              <a:rPr lang="en-US" dirty="0" smtClean="0"/>
              <a:t>distance, triangle sim </a:t>
            </a:r>
            <a:r>
              <a:rPr lang="en-US" dirty="0"/>
              <a:t>function is applied to </a:t>
            </a:r>
            <a:r>
              <a:rPr lang="en-US" b="1" dirty="0"/>
              <a:t>provide a list of relevant cases to the user</a:t>
            </a:r>
            <a:r>
              <a:rPr lang="en-US" dirty="0"/>
              <a:t> 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order to </a:t>
            </a:r>
            <a:r>
              <a:rPr lang="en-US" b="1" dirty="0"/>
              <a:t>retain</a:t>
            </a:r>
            <a:r>
              <a:rPr lang="en-US" dirty="0"/>
              <a:t> a case the same steps are repeated, if we have more data.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933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As Ermal said, the first step is to acquire some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We have used two well known</a:t>
            </a:r>
            <a:r>
              <a:rPr lang="en-US" baseline="0" dirty="0" smtClean="0"/>
              <a:t> datasets in data mining</a:t>
            </a: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495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228600" lvl="0" indent="-228600" rtl="0">
              <a:spcBef>
                <a:spcPts val="360"/>
              </a:spcBef>
              <a:spcAft>
                <a:spcPts val="0"/>
              </a:spcAft>
              <a:buAutoNum type="arabicParenR"/>
            </a:pPr>
            <a:r>
              <a:rPr lang="en-US" baseline="0" dirty="0" smtClean="0"/>
              <a:t>The first one is 20 </a:t>
            </a:r>
            <a:r>
              <a:rPr lang="en-US" baseline="0" dirty="0" err="1" smtClean="0"/>
              <a:t>NesGroups</a:t>
            </a:r>
            <a:r>
              <a:rPr lang="en-US" baseline="0" dirty="0" smtClean="0"/>
              <a:t> collection, which consist of 18 000 newsgroups posts. Where each document belongs to one of 20 topics. Topics are about computer graphics, politics, space, medicine, war, etc. </a:t>
            </a:r>
            <a:endParaRPr lang="en-US" dirty="0" smtClean="0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133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360"/>
              </a:spcBef>
              <a:spcAft>
                <a:spcPts val="0"/>
              </a:spcAft>
              <a:buAutoNum type="arabicParenR"/>
            </a:pPr>
            <a:endParaRPr lang="en-US" baseline="0" dirty="0" smtClean="0"/>
          </a:p>
          <a:p>
            <a:pPr marL="228600" lvl="0" indent="-228600" rtl="0">
              <a:spcBef>
                <a:spcPts val="360"/>
              </a:spcBef>
              <a:spcAft>
                <a:spcPts val="0"/>
              </a:spcAft>
              <a:buAutoNum type="arabicParenR"/>
            </a:pPr>
            <a:r>
              <a:rPr lang="en-US" dirty="0" smtClean="0"/>
              <a:t>This</a:t>
            </a:r>
            <a:r>
              <a:rPr lang="en-US" baseline="0" dirty="0" smtClean="0"/>
              <a:t> is an example of a document. </a:t>
            </a:r>
            <a:r>
              <a:rPr lang="en-US" baseline="0" dirty="0" err="1" smtClean="0"/>
              <a:t>Suso</a:t>
            </a:r>
            <a:r>
              <a:rPr lang="en-US" baseline="0" dirty="0" smtClean="0"/>
              <a:t> is going to talk which words we have kept, and which are discarded </a:t>
            </a: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5732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aseline="0" dirty="0" smtClean="0"/>
              <a:t>2) In contrast to the first dataset, the second dataset is smaller, but it has more categories, 90 </a:t>
            </a:r>
            <a:endParaRPr lang="en-US" dirty="0" smtClean="0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smtClean="0"/>
              <a:t>So, the next</a:t>
            </a:r>
            <a:r>
              <a:rPr lang="en-US" baseline="0" dirty="0" smtClean="0"/>
              <a:t> step is to do some data preprocessing </a:t>
            </a: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75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1396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28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vå innehållsdelar">
  <p:cSld name="Två innehållsdela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droppe.png"/>
          <p:cNvPicPr preferRelativeResize="0"/>
          <p:nvPr/>
        </p:nvPicPr>
        <p:blipFill rotWithShape="1">
          <a:blip r:embed="rId2">
            <a:alphaModFix/>
          </a:blip>
          <a:srcRect l="88652"/>
          <a:stretch/>
        </p:blipFill>
        <p:spPr>
          <a:xfrm>
            <a:off x="0" y="3327400"/>
            <a:ext cx="406400" cy="29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 descr="dropp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02800" y="3352800"/>
            <a:ext cx="3581400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720726" y="1638300"/>
            <a:ext cx="83820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720726" y="5029200"/>
            <a:ext cx="83820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Char char="–"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Char char="•"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Char char="–"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Char char="»"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och innehåll">
  <p:cSld name="Rubrik och innehål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dropp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Merriweather Sans"/>
              <a:buChar char="●"/>
              <a:defRPr sz="26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erriweather Sans"/>
              <a:buChar char="●"/>
              <a:defRPr sz="24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68300" algn="l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Sans"/>
              <a:buChar char="●"/>
              <a:defRPr sz="22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–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»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Char char="–"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Char char="•"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Char char="–"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Char char="»"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ubrik och innehåll">
  <p:cSld name="1_Rubrik och innehål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 descr="dropp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–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–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–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–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ubrik och innehåll">
  <p:cSld name="2_Rubrik och innehåll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dropp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qwone.com/~jason/20Newsgroup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ec.nist.gov/data/reuters/reuter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075"/>
            <a:ext cx="13004799" cy="97536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176640" y="3080859"/>
            <a:ext cx="8382000" cy="16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i="1" dirty="0">
                <a:latin typeface="Segoe UI" panose="020B0502040204020203" pitchFamily="34" charset="0"/>
                <a:cs typeface="Segoe UI" panose="020B0502040204020203" pitchFamily="34" charset="0"/>
              </a:rPr>
              <a:t>Finding the most similar textual documents by using Case-Based Reasoning</a:t>
            </a:r>
            <a:endParaRPr sz="4200" b="1" i="1" u="none" strike="noStrike" cap="none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831049" y="1205809"/>
            <a:ext cx="102462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831049" y="8201472"/>
            <a:ext cx="9672816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Gill Sans"/>
                <a:cs typeface="Segoe UI" panose="020B0502040204020203" pitchFamily="34" charset="0"/>
                <a:sym typeface="Gill Sans"/>
              </a:rPr>
              <a:t>Marko Mihajlovi</a:t>
            </a:r>
            <a:r>
              <a:rPr lang="en-US" sz="3200" i="1" dirty="0">
                <a:solidFill>
                  <a:schemeClr val="dk1"/>
                </a:solidFill>
                <a:latin typeface="Segoe UI" panose="020B0502040204020203" pitchFamily="34" charset="0"/>
                <a:ea typeface="Gill Sans"/>
                <a:cs typeface="Segoe UI" panose="020B0502040204020203" pitchFamily="34" charset="0"/>
                <a:sym typeface="Gill Sans"/>
              </a:rPr>
              <a:t>ć</a:t>
            </a:r>
            <a:r>
              <a:rPr lang="en-US" sz="3200" i="1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Gill Sans"/>
                <a:cs typeface="Segoe UI" panose="020B0502040204020203" pitchFamily="34" charset="0"/>
                <a:sym typeface="Gill Sans"/>
              </a:rPr>
              <a:t>, Jesús Álvarez Domínguez, </a:t>
            </a:r>
            <a:endParaRPr lang="en-US" sz="3200" i="1" dirty="0">
              <a:solidFill>
                <a:schemeClr val="dk1"/>
              </a:solidFill>
              <a:latin typeface="Segoe UI" panose="020B0502040204020203" pitchFamily="34" charset="0"/>
              <a:ea typeface="Gill Sans"/>
              <a:cs typeface="Segoe UI" panose="020B0502040204020203" pitchFamily="34" charset="0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u="none" strike="noStrike" cap="none" dirty="0" smtClean="0">
                <a:solidFill>
                  <a:schemeClr val="dk1"/>
                </a:solidFill>
                <a:latin typeface="Segoe UI" panose="020B0502040204020203" pitchFamily="34" charset="0"/>
                <a:ea typeface="Gill Sans"/>
                <a:cs typeface="Segoe UI" panose="020B0502040204020203" pitchFamily="34" charset="0"/>
                <a:sym typeface="Gill Sans"/>
              </a:rPr>
              <a:t>Caterina </a:t>
            </a:r>
            <a:r>
              <a:rPr lang="en-US" sz="3200" i="1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Gill Sans"/>
                <a:cs typeface="Segoe UI" panose="020B0502040204020203" pitchFamily="34" charset="0"/>
                <a:sym typeface="Gill Sans"/>
              </a:rPr>
              <a:t>Muntaner, Ermal Bizhuta</a:t>
            </a:r>
            <a:endParaRPr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extraction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Shape 1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11159" y="2590800"/>
                <a:ext cx="10188076" cy="5181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sz="2800" i="0" dirty="0">
                    <a:latin typeface="+mj-lt"/>
                  </a:rPr>
                  <a:t>Our Vector Space Model is based on calculating </a:t>
                </a:r>
                <a:r>
                  <a:rPr lang="en-US" sz="2800" i="0" dirty="0" err="1">
                    <a:latin typeface="+mj-lt"/>
                  </a:rPr>
                  <a:t>tf-idf</a:t>
                </a:r>
                <a:r>
                  <a:rPr lang="en-US" sz="2800" i="0" dirty="0">
                    <a:latin typeface="+mj-lt"/>
                  </a:rPr>
                  <a:t> vector for each document in a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i="0" dirty="0">
                  <a:latin typeface="+mj-lt"/>
                </a:endParaRPr>
              </a:p>
              <a:p>
                <a:pPr lvl="0"/>
                <a:r>
                  <a:rPr lang="en-US" sz="2800" i="0" dirty="0">
                    <a:latin typeface="+mj-lt"/>
                  </a:rPr>
                  <a:t>For a term </a:t>
                </a:r>
                <a:r>
                  <a:rPr lang="en-US" sz="2800" i="0" dirty="0" err="1">
                    <a:latin typeface="+mj-lt"/>
                  </a:rPr>
                  <a:t>i</a:t>
                </a:r>
                <a:r>
                  <a:rPr lang="en-US" sz="2800" i="0" dirty="0">
                    <a:latin typeface="+mj-lt"/>
                  </a:rPr>
                  <a:t> in document 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∗ 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df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i="0" dirty="0">
                  <a:latin typeface="+mj-lt"/>
                </a:endParaRPr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sz="2800" i="0" dirty="0">
                    <a:latin typeface="+mj-lt"/>
                  </a:rPr>
                  <a:t> - number of occurrences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800" i="0" dirty="0"/>
                          <m:t>h</m:t>
                        </m:r>
                      </m:sup>
                    </m:sSup>
                  </m:oMath>
                </a14:m>
                <a:r>
                  <a:rPr lang="en-US" sz="2800" i="0" dirty="0">
                    <a:latin typeface="+mj-lt"/>
                  </a:rPr>
                  <a:t> word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800" i="0" dirty="0"/>
                          <m:t>h</m:t>
                        </m:r>
                      </m:sup>
                    </m:sSup>
                  </m:oMath>
                </a14:m>
                <a:r>
                  <a:rPr lang="en-US" sz="2800" i="0" dirty="0">
                    <a:latin typeface="+mj-lt"/>
                  </a:rPr>
                  <a:t> document </a:t>
                </a:r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800" i="0" dirty="0">
                    <a:latin typeface="+mj-lt"/>
                  </a:rPr>
                  <a:t> - number of documents containing </a:t>
                </a:r>
                <a:r>
                  <a:rPr lang="en-US" sz="2800" i="0" dirty="0" err="1">
                    <a:latin typeface="+mj-lt"/>
                  </a:rPr>
                  <a:t>i</a:t>
                </a:r>
                <a:r>
                  <a:rPr lang="en-US" sz="2800" i="0" dirty="0">
                    <a:latin typeface="+mj-lt"/>
                  </a:rPr>
                  <a:t> </a:t>
                </a:r>
              </a:p>
              <a:p>
                <a:pPr marL="457200" lvl="0" indent="-393700" rtl="0">
                  <a:spcBef>
                    <a:spcPts val="0"/>
                  </a:spcBef>
                  <a:spcAft>
                    <a:spcPts val="0"/>
                  </a:spcAft>
                  <a:buSzPts val="2600"/>
                  <a:buChar char="●"/>
                </a:pPr>
                <a:r>
                  <a:rPr lang="en-US" sz="2800" i="0" dirty="0">
                    <a:latin typeface="+mj-lt"/>
                  </a:rPr>
                  <a:t>N – the total number of documents </a:t>
                </a:r>
                <a:endParaRPr sz="2800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11" name="Shape 1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11159" y="2590800"/>
                <a:ext cx="10188076" cy="5181600"/>
              </a:xfrm>
              <a:prstGeom prst="rect">
                <a:avLst/>
              </a:prstGeom>
              <a:blipFill>
                <a:blip r:embed="rId3"/>
                <a:stretch>
                  <a:fillRect l="-539" r="-1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metrics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Shape 1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11158" y="2590800"/>
                <a:ext cx="10426616" cy="607771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93700" rtl="0">
                  <a:spcBef>
                    <a:spcPts val="800"/>
                  </a:spcBef>
                  <a:spcAft>
                    <a:spcPts val="0"/>
                  </a:spcAft>
                  <a:buSzPts val="2600"/>
                  <a:buChar char="●"/>
                </a:pPr>
                <a:r>
                  <a:rPr lang="en-US" sz="2800" i="0" dirty="0">
                    <a:latin typeface="+mj-lt"/>
                    <a:cs typeface="Times New Roman" panose="02020603050405020304" pitchFamily="18" charset="0"/>
                  </a:rPr>
                  <a:t>A similarity measure is calculated between an input query q  an every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800" i="0" dirty="0">
                    <a:latin typeface="+mj-lt"/>
                    <a:cs typeface="Times New Roman" panose="02020603050405020304" pitchFamily="18" charset="0"/>
                  </a:rPr>
                  <a:t>in dataset D</a:t>
                </a:r>
              </a:p>
              <a:p>
                <a:pPr marL="457200" lvl="0" indent="-393700" rtl="0">
                  <a:spcBef>
                    <a:spcPts val="0"/>
                  </a:spcBef>
                  <a:spcAft>
                    <a:spcPts val="0"/>
                  </a:spcAft>
                  <a:buSzPts val="2600"/>
                  <a:buChar char="●"/>
                </a:pPr>
                <a:r>
                  <a:rPr lang="en-US" sz="2800" i="0" dirty="0">
                    <a:latin typeface="+mj-lt"/>
                    <a:cs typeface="Times New Roman" panose="02020603050405020304" pitchFamily="18" charset="0"/>
                  </a:rPr>
                  <a:t>We have used three similarity measures </a:t>
                </a:r>
              </a:p>
              <a:p>
                <a:pPr lvl="1">
                  <a:spcBef>
                    <a:spcPts val="0"/>
                  </a:spcBef>
                  <a:buFont typeface="Merriweather Sans"/>
                  <a:buChar char="○"/>
                </a:pPr>
                <a:r>
                  <a:rPr lang="en-US" sz="2800" i="0" dirty="0">
                    <a:latin typeface="+mj-lt"/>
                    <a:cs typeface="Times New Roman" panose="02020603050405020304" pitchFamily="18" charset="0"/>
                  </a:rPr>
                  <a:t>Euclidean distance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sz="2800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ar-AE" sz="2800" i="1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ar-AE" sz="2800" i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i</m:t>
                            </m:r>
                            <m:r>
                              <a:rPr lang="ar-AE" sz="2800" i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=</m:t>
                            </m:r>
                            <m:r>
                              <a:rPr lang="ar-AE" sz="2800" i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ar-AE" sz="2800" i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M</m:t>
                            </m:r>
                          </m:sup>
                          <m:e>
                            <m:sSup>
                              <m:sSupPr>
                                <m:ctrlPr>
                                  <a:rPr lang="ar-AE" sz="2800" i="1"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</m:ctrlPr>
                              </m:sSupPr>
                              <m:e>
                                <m:r>
                                  <a:rPr lang="ar-AE" sz="2800" i="0"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ar-AE" sz="2800" i="0"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A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2800" i="1"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ar-AE" sz="2800" i="0"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i</m:t>
                                    </m:r>
                                  </m:e>
                                </m:d>
                                <m:r>
                                  <a:rPr lang="ar-AE" sz="2800" i="0"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ar-AE" sz="2800" i="0"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B</m:t>
                                </m:r>
                                <m:r>
                                  <a:rPr lang="ar-AE" sz="2800" i="0"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ar-AE" sz="2800" i="0"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i</m:t>
                                </m:r>
                                <m:r>
                                  <a:rPr lang="ar-AE" sz="2800" i="0"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])</m:t>
                                </m:r>
                              </m:e>
                              <m:sup>
                                <m:r>
                                  <a:rPr lang="ar-AE" sz="2800" i="0"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800" i="0" dirty="0">
                  <a:latin typeface="+mj-lt"/>
                  <a:cs typeface="Times New Roman" panose="02020603050405020304" pitchFamily="18" charset="0"/>
                </a:endParaRPr>
              </a:p>
              <a:p>
                <a:pPr marL="533400" lvl="1" indent="0">
                  <a:spcBef>
                    <a:spcPts val="0"/>
                  </a:spcBef>
                  <a:buNone/>
                </a:pPr>
                <a:endParaRPr lang="ar-AE" sz="2800" i="0" dirty="0">
                  <a:latin typeface="+mj-lt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  <a:buFont typeface="Merriweather Sans"/>
                  <a:buChar char="○"/>
                </a:pPr>
                <a:r>
                  <a:rPr lang="en-US" sz="2800" i="0" dirty="0">
                    <a:latin typeface="+mj-lt"/>
                    <a:cs typeface="Times New Roman" panose="02020603050405020304" pitchFamily="18" charset="0"/>
                  </a:rPr>
                  <a:t>Cosine similarity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800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ar-AE" sz="2800" i="1" smtClean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i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=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N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A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i</m:t>
                                </m:r>
                              </m:e>
                            </m:d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B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i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]</m:t>
                            </m:r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A</m:t>
                            </m:r>
                          </m:e>
                        </m:d>
                        <m:r>
                          <a:rPr lang="en-US" sz="2800" b="0" i="0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∗|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B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|</m:t>
                        </m:r>
                      </m:den>
                    </m:f>
                  </m:oMath>
                </a14:m>
                <a:endParaRPr lang="en-US" sz="2800" i="0" dirty="0">
                  <a:latin typeface="+mj-lt"/>
                  <a:cs typeface="Times New Roman" panose="02020603050405020304" pitchFamily="18" charset="0"/>
                </a:endParaRPr>
              </a:p>
              <a:p>
                <a:pPr marL="533400" lvl="1" indent="0">
                  <a:spcBef>
                    <a:spcPts val="0"/>
                  </a:spcBef>
                  <a:buNone/>
                </a:pPr>
                <a:endParaRPr lang="ar-AE" sz="2800" i="0" dirty="0">
                  <a:latin typeface="+mj-lt"/>
                  <a:cs typeface="Times New Roman" panose="02020603050405020304" pitchFamily="18" charset="0"/>
                </a:endParaRPr>
              </a:p>
              <a:p>
                <a:pPr marL="914400" lvl="1" indent="-381000">
                  <a:spcBef>
                    <a:spcPts val="0"/>
                  </a:spcBef>
                  <a:spcAft>
                    <a:spcPts val="0"/>
                  </a:spcAft>
                  <a:buSzPts val="2400"/>
                  <a:buChar char="○"/>
                </a:pPr>
                <a:r>
                  <a:rPr lang="en-US" sz="2800" i="0" dirty="0">
                    <a:latin typeface="+mj-lt"/>
                    <a:cs typeface="Times New Roman" panose="02020603050405020304" pitchFamily="18" charset="0"/>
                  </a:rPr>
                  <a:t>Triangle’s Area - Sector’s Area similar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eucledian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distance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magnitude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difference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720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800" i="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Shape 1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11158" y="2590800"/>
                <a:ext cx="10426616" cy="6077712"/>
              </a:xfrm>
              <a:prstGeom prst="rect">
                <a:avLst/>
              </a:prstGeo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311400" y="1277225"/>
            <a:ext cx="101604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Method #1 : Euclidean Distance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●"/>
            </a:pPr>
            <a:r>
              <a:rPr lang="en-US" sz="3600" i="0">
                <a:latin typeface="Arial"/>
                <a:ea typeface="Arial"/>
                <a:cs typeface="Arial"/>
                <a:sym typeface="Arial"/>
              </a:rPr>
              <a:t>Representing each text as a n dimension vector</a:t>
            </a:r>
            <a:endParaRPr sz="3600" i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●"/>
            </a:pPr>
            <a:r>
              <a:rPr lang="en-US" sz="3600" i="0">
                <a:latin typeface="Arial"/>
                <a:ea typeface="Arial"/>
                <a:cs typeface="Arial"/>
                <a:sym typeface="Arial"/>
              </a:rPr>
              <a:t>Highest similarity between documents occurs when the two vectors are the same.</a:t>
            </a:r>
            <a:endParaRPr sz="3600" i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Merriweather Sans"/>
              <a:buNone/>
            </a:pPr>
            <a:endParaRPr/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Merriweather Sans"/>
              <a:buNone/>
            </a:pP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025" y="6172200"/>
            <a:ext cx="6372225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3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2085698" y="1735850"/>
            <a:ext cx="103608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Method #2 : Cosine similarity: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911150" y="2590800"/>
            <a:ext cx="83820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●"/>
            </a:pPr>
            <a:r>
              <a:rPr lang="en-US" sz="3600" i="0" dirty="0">
                <a:latin typeface="Arial"/>
                <a:ea typeface="Arial"/>
                <a:cs typeface="Arial"/>
                <a:sym typeface="Arial"/>
              </a:rPr>
              <a:t>Geometrical method which focuses on the angles of the two vectors</a:t>
            </a:r>
            <a:endParaRPr sz="3600" i="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●"/>
            </a:pPr>
            <a:r>
              <a:rPr lang="en-US" sz="3600" i="0" dirty="0">
                <a:latin typeface="Arial"/>
                <a:ea typeface="Arial"/>
                <a:cs typeface="Arial"/>
                <a:sym typeface="Arial"/>
              </a:rPr>
              <a:t>Range of similarity goes between 0 and 1.</a:t>
            </a:r>
            <a:endParaRPr sz="3600" i="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Merriweather Sans"/>
              <a:buNone/>
            </a:pPr>
            <a:endParaRPr dirty="0"/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Merriweather Sans"/>
              <a:buNone/>
            </a:pPr>
            <a:endParaRPr dirty="0"/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Merriweather Sans"/>
              <a:buNone/>
            </a:pPr>
            <a:endParaRPr dirty="0"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75" y="5862438"/>
            <a:ext cx="7220125" cy="18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 title="Dot_Produc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7975" y="5486388"/>
            <a:ext cx="3555200" cy="2844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5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911148" y="1248675"/>
            <a:ext cx="100659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Method #3 : TS-SS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816100" y="2201175"/>
            <a:ext cx="10530000" cy="291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 i="0" dirty="0">
                <a:latin typeface="Arial"/>
                <a:ea typeface="Arial"/>
                <a:cs typeface="Arial"/>
                <a:sym typeface="Arial"/>
              </a:rPr>
              <a:t>The triangle similarity compares the two vectors considering the Euclidian distance and the angle difference between vectors by calculating the area of the triangle created between the 2 vectors and using it as a similarity measure. </a:t>
            </a:r>
            <a:endParaRPr sz="3000" i="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 i="0" dirty="0">
                <a:latin typeface="Arial"/>
                <a:ea typeface="Arial"/>
                <a:cs typeface="Arial"/>
                <a:sym typeface="Arial"/>
              </a:rPr>
              <a:t>We calculate the TS similarity as:</a:t>
            </a:r>
            <a:endParaRPr sz="3000" i="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Merriweather Sans"/>
              <a:buNone/>
            </a:pPr>
            <a:endParaRPr dirty="0"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675" y="5251583"/>
            <a:ext cx="5885499" cy="123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849" y="6828731"/>
            <a:ext cx="5197325" cy="6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1281050" y="8247700"/>
            <a:ext cx="104427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 err="1">
                <a:solidFill>
                  <a:schemeClr val="dk1"/>
                </a:solidFill>
                <a:sym typeface="Georgia"/>
              </a:rPr>
              <a:t>Weakness</a:t>
            </a:r>
            <a:r>
              <a:rPr lang="es-ES" sz="3000" dirty="0">
                <a:solidFill>
                  <a:schemeClr val="dk1"/>
                </a:solidFill>
                <a:sym typeface="Georgia"/>
              </a:rPr>
              <a:t>: </a:t>
            </a:r>
            <a:r>
              <a:rPr lang="es-ES" sz="3000" dirty="0" err="1">
                <a:solidFill>
                  <a:schemeClr val="dk1"/>
                </a:solidFill>
                <a:sym typeface="Georgia"/>
              </a:rPr>
              <a:t>it</a:t>
            </a:r>
            <a:r>
              <a:rPr lang="es-ES" sz="3000" dirty="0">
                <a:solidFill>
                  <a:schemeClr val="dk1"/>
                </a:solidFill>
                <a:sym typeface="Georgia"/>
              </a:rPr>
              <a:t> </a:t>
            </a:r>
            <a:r>
              <a:rPr lang="es-ES" sz="3000" dirty="0" err="1">
                <a:solidFill>
                  <a:schemeClr val="dk1"/>
                </a:solidFill>
                <a:sym typeface="Georgia"/>
              </a:rPr>
              <a:t>doesn’t</a:t>
            </a:r>
            <a:r>
              <a:rPr lang="es-ES" sz="3000" dirty="0">
                <a:solidFill>
                  <a:schemeClr val="dk1"/>
                </a:solidFill>
                <a:sym typeface="Georgia"/>
              </a:rPr>
              <a:t> </a:t>
            </a:r>
            <a:r>
              <a:rPr lang="es-ES" sz="3000" dirty="0" err="1">
                <a:solidFill>
                  <a:schemeClr val="dk1"/>
                </a:solidFill>
                <a:sym typeface="Georgia"/>
              </a:rPr>
              <a:t>consider</a:t>
            </a:r>
            <a:r>
              <a:rPr lang="es-ES" sz="3000" dirty="0">
                <a:solidFill>
                  <a:schemeClr val="dk1"/>
                </a:solidFill>
                <a:sym typeface="Georgia"/>
              </a:rPr>
              <a:t> </a:t>
            </a:r>
            <a:r>
              <a:rPr lang="es-ES" sz="3000" dirty="0" err="1">
                <a:solidFill>
                  <a:schemeClr val="dk1"/>
                </a:solidFill>
                <a:sym typeface="Georgia"/>
              </a:rPr>
              <a:t>magnitude</a:t>
            </a:r>
            <a:r>
              <a:rPr lang="es-ES" sz="3000" dirty="0">
                <a:solidFill>
                  <a:schemeClr val="dk1"/>
                </a:solidFill>
                <a:sym typeface="Georgia"/>
              </a:rPr>
              <a:t> </a:t>
            </a:r>
            <a:r>
              <a:rPr lang="es-ES" sz="3000" dirty="0" err="1">
                <a:solidFill>
                  <a:schemeClr val="dk1"/>
                </a:solidFill>
                <a:sym typeface="Georgia"/>
              </a:rPr>
              <a:t>difference</a:t>
            </a:r>
            <a:endParaRPr sz="3000" dirty="0">
              <a:solidFill>
                <a:schemeClr val="dk1"/>
              </a:solidFill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274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911148" y="1248675"/>
            <a:ext cx="100659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Method #3 : TS-SS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Shape 18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6099" y="2201175"/>
                <a:ext cx="11489111" cy="6303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marR="0" lvl="0" indent="-419100" algn="l" rtl="0">
                  <a:spcBef>
                    <a:spcPts val="0"/>
                  </a:spcBef>
                  <a:spcAft>
                    <a:spcPts val="0"/>
                  </a:spcAft>
                  <a:buSzPts val="3000"/>
                  <a:buFont typeface="Arial"/>
                  <a:buChar char="●"/>
                </a:pPr>
                <a:r>
                  <a:rPr lang="en-US" sz="3000" i="0" dirty="0">
                    <a:latin typeface="Arial"/>
                    <a:ea typeface="Arial"/>
                    <a:cs typeface="Arial"/>
                    <a:sym typeface="Arial"/>
                  </a:rPr>
                  <a:t>We also want to consider the difference between vector magnitudes.</a:t>
                </a:r>
              </a:p>
              <a:p>
                <a:pPr marL="457200" marR="0" lvl="0" indent="-419100" algn="l" rtl="0">
                  <a:spcBef>
                    <a:spcPts val="0"/>
                  </a:spcBef>
                  <a:spcAft>
                    <a:spcPts val="0"/>
                  </a:spcAft>
                  <a:buSzPts val="3000"/>
                  <a:buFont typeface="Arial"/>
                  <a:buChar char="●"/>
                </a:pPr>
                <a:r>
                  <a:rPr lang="en-US" sz="3000" i="0" dirty="0">
                    <a:latin typeface="Arial"/>
                    <a:ea typeface="Arial"/>
                    <a:cs typeface="Arial"/>
                    <a:sym typeface="Arial"/>
                  </a:rPr>
                  <a:t>Combining the magnitude difference and the Euclidian Distance by summation we create a new circular area:</a:t>
                </a:r>
              </a:p>
              <a:p>
                <a:pPr marL="457200" marR="0" lvl="0" indent="-419100" algn="l" rtl="0">
                  <a:spcBef>
                    <a:spcPts val="0"/>
                  </a:spcBef>
                  <a:spcAft>
                    <a:spcPts val="0"/>
                  </a:spcAft>
                  <a:buSzPts val="3000"/>
                  <a:buFont typeface="Arial"/>
                  <a:buChar char="●"/>
                </a:pPr>
                <a:endParaRPr lang="en-US" sz="3000" i="0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8100" lvl="0" indent="0">
                  <a:spcBef>
                    <a:spcPts val="0"/>
                  </a:spcBef>
                  <a:buSzPts val="3000"/>
                  <a:buNone/>
                </a:pPr>
                <a:r>
                  <a:rPr lang="es-ES" sz="3200" dirty="0"/>
                  <a:t>SS=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s-ES" sz="3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l-GR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ar-AE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eucledian</m:t>
                            </m:r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distance</m:t>
                            </m:r>
                            <m:d>
                              <m:dPr>
                                <m:ctrlPr>
                                  <a:rPr lang="ar-AE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3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a:rPr lang="ar-AE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magnitude</m:t>
                            </m:r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difference</m:t>
                            </m:r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ar-AE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ar-AE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E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endParaRPr lang="ar-AE" sz="3000" i="0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8100" marR="0" lvl="0" indent="0" algn="l" rtl="0">
                  <a:spcBef>
                    <a:spcPts val="0"/>
                  </a:spcBef>
                  <a:spcAft>
                    <a:spcPts val="0"/>
                  </a:spcAft>
                  <a:buSzPts val="3000"/>
                  <a:buNone/>
                </a:pPr>
                <a:endParaRPr lang="ar-AE" sz="3000" i="0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19100" algn="l" rtl="0">
                  <a:spcBef>
                    <a:spcPts val="0"/>
                  </a:spcBef>
                  <a:spcAft>
                    <a:spcPts val="0"/>
                  </a:spcAft>
                  <a:buSzPts val="3000"/>
                  <a:buFont typeface="Arial"/>
                  <a:buChar char="●"/>
                </a:pPr>
                <a:r>
                  <a:rPr lang="en-US" sz="3000" i="0" dirty="0">
                    <a:latin typeface="Arial"/>
                    <a:ea typeface="Arial"/>
                    <a:cs typeface="Arial"/>
                    <a:sym typeface="Arial"/>
                  </a:rPr>
                  <a:t>We calculate the TS-SS similarity combining both similarities:</a:t>
                </a:r>
              </a:p>
              <a:p>
                <a:pPr marL="457200" marR="0" lvl="0" indent="-419100" algn="l" rtl="0">
                  <a:spcBef>
                    <a:spcPts val="0"/>
                  </a:spcBef>
                  <a:spcAft>
                    <a:spcPts val="0"/>
                  </a:spcAft>
                  <a:buSzPts val="3000"/>
                  <a:buFont typeface="Arial"/>
                  <a:buChar char="●"/>
                </a:pPr>
                <a:endParaRPr lang="en-US" sz="3000" i="0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8100" lvl="0" indent="0">
                  <a:spcBef>
                    <a:spcPts val="0"/>
                  </a:spcBef>
                  <a:buSzPts val="3000"/>
                  <a:buNone/>
                </a:pPr>
                <a:r>
                  <a:rPr lang="en-US" sz="2400" dirty="0" err="1"/>
                  <a:t>T</a:t>
                </a:r>
                <a:r>
                  <a:rPr lang="en-US" sz="2400" dirty="0"/>
                  <a:t>SSS=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eucledian</m:t>
                            </m:r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distance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3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magnitude</m:t>
                            </m:r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difference</m:t>
                            </m:r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720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3000" i="0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429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600"/>
                  <a:buFont typeface="Merriweather Sans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89" name="Shape 18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6099" y="2201175"/>
                <a:ext cx="11489111" cy="6303750"/>
              </a:xfrm>
              <a:prstGeom prst="rect">
                <a:avLst/>
              </a:prstGeom>
              <a:blipFill>
                <a:blip r:embed="rId3"/>
                <a:stretch>
                  <a:fillRect l="-1061" t="-1257" r="-10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5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116200012"/>
              </p:ext>
            </p:extLst>
          </p:nvPr>
        </p:nvGraphicFramePr>
        <p:xfrm>
          <a:off x="1911159" y="2356542"/>
          <a:ext cx="10213785" cy="6696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404730" y="3949148"/>
            <a:ext cx="10421705" cy="1364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1" dirty="0">
                <a:latin typeface="Segoe UI" panose="020B0502040204020203" pitchFamily="34" charset="0"/>
                <a:cs typeface="Segoe UI" panose="020B0502040204020203" pitchFamily="34" charset="0"/>
              </a:rPr>
              <a:t>Thank you for your attention.</a:t>
            </a:r>
            <a:br>
              <a:rPr lang="en-US" sz="6600" b="0" i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600" i="1" dirty="0"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  <a:endParaRPr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Content</a:t>
            </a:r>
            <a:endParaRPr sz="4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911150" y="2590800"/>
            <a:ext cx="8382000" cy="5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i="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4800" i="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800" i="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i="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4800" i="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Datasets </a:t>
            </a:r>
            <a:endParaRPr sz="4800" i="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i="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4800" i="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 sz="4800" i="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i="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4800" i="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Similarity metrics </a:t>
            </a:r>
            <a:endParaRPr sz="3600" i="0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i="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4800" i="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4800" i="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034" y="187750"/>
            <a:ext cx="8813125" cy="92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7996250" y="4362920"/>
            <a:ext cx="4554900" cy="3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r">
              <a:spcBef>
                <a:spcPts val="800"/>
              </a:spcBef>
              <a:buClr>
                <a:schemeClr val="dk1"/>
              </a:buClr>
              <a:buSzPts val="3000"/>
            </a:pPr>
            <a:r>
              <a:rPr lang="en-US" sz="3000" dirty="0"/>
              <a:t>•  </a:t>
            </a:r>
            <a:r>
              <a:rPr lang="en-US" sz="3000" dirty="0">
                <a:solidFill>
                  <a:schemeClr val="dk1"/>
                </a:solidFill>
              </a:rPr>
              <a:t>Our objective is to develop case-based reasoning system that is capable of acquiring the </a:t>
            </a:r>
            <a:r>
              <a:rPr lang="en-US" sz="3000" b="1" dirty="0" smtClean="0">
                <a:solidFill>
                  <a:schemeClr val="dk1"/>
                </a:solidFill>
              </a:rPr>
              <a:t>most </a:t>
            </a:r>
            <a:r>
              <a:rPr lang="en-US" sz="3000" b="1" dirty="0">
                <a:solidFill>
                  <a:schemeClr val="dk1"/>
                </a:solidFill>
              </a:rPr>
              <a:t>similar </a:t>
            </a:r>
            <a:r>
              <a:rPr lang="en-US" sz="3000" dirty="0" smtClean="0">
                <a:solidFill>
                  <a:schemeClr val="dk1"/>
                </a:solidFill>
              </a:rPr>
              <a:t>t</a:t>
            </a:r>
            <a:r>
              <a:rPr lang="en-US" sz="3000" dirty="0" smtClean="0">
                <a:solidFill>
                  <a:schemeClr val="dk1"/>
                </a:solidFill>
              </a:rPr>
              <a:t>extual </a:t>
            </a:r>
            <a:r>
              <a:rPr lang="en-US" sz="3000" dirty="0">
                <a:solidFill>
                  <a:schemeClr val="dk1"/>
                </a:solidFill>
              </a:rPr>
              <a:t>document from </a:t>
            </a:r>
            <a:r>
              <a:rPr lang="en-US" sz="3000" dirty="0" smtClean="0">
                <a:solidFill>
                  <a:schemeClr val="dk1"/>
                </a:solidFill>
              </a:rPr>
              <a:t>a set </a:t>
            </a:r>
            <a:r>
              <a:rPr lang="en-US" sz="3000" dirty="0">
                <a:solidFill>
                  <a:schemeClr val="dk1"/>
                </a:solidFill>
              </a:rPr>
              <a:t>of documents. </a:t>
            </a:r>
            <a:endParaRPr sz="3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600" i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i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7585850" y="430275"/>
            <a:ext cx="4965300" cy="44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lvl="0" algn="r">
              <a:buClr>
                <a:schemeClr val="dk1"/>
              </a:buClr>
              <a:buSzPts val="3000"/>
            </a:pPr>
            <a:r>
              <a:rPr lang="en-US" sz="3000" b="0" dirty="0"/>
              <a:t>•  Case-based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reasoning (CBR) is an intelligent-systems method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identifying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of </a:t>
            </a:r>
            <a:r>
              <a:rPr lang="en-US" sz="3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events in large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databases.</a:t>
            </a: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Datasets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800"/>
              </a:spcBef>
              <a:spcAft>
                <a:spcPts val="0"/>
              </a:spcAft>
              <a:buSzPts val="2600"/>
              <a:buChar char="●"/>
            </a:pPr>
            <a:r>
              <a:rPr lang="en-US" sz="2700" i="0" dirty="0">
                <a:latin typeface="+mj-lt"/>
              </a:rPr>
              <a:t>20 Newsgroups collection </a:t>
            </a:r>
            <a:r>
              <a:rPr lang="en-US" sz="1800" i="0" dirty="0">
                <a:latin typeface="+mj-lt"/>
              </a:rPr>
              <a:t>[1]</a:t>
            </a:r>
            <a:endParaRPr sz="2700" i="0" dirty="0">
              <a:latin typeface="+mj-lt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700" i="0" dirty="0">
                <a:latin typeface="+mj-lt"/>
              </a:rPr>
              <a:t>Reuters dataset </a:t>
            </a:r>
            <a:r>
              <a:rPr lang="en-US" sz="1800" i="0" dirty="0">
                <a:latin typeface="+mj-lt"/>
              </a:rPr>
              <a:t>[2]</a:t>
            </a:r>
            <a:endParaRPr sz="2700" i="0" dirty="0">
              <a:latin typeface="+mj-lt"/>
            </a:endParaRPr>
          </a:p>
        </p:txBody>
      </p:sp>
      <p:cxnSp>
        <p:nvCxnSpPr>
          <p:cNvPr id="63" name="Shape 63"/>
          <p:cNvCxnSpPr>
            <a:stCxn id="64" idx="2"/>
            <a:endCxn id="65" idx="1"/>
          </p:cNvCxnSpPr>
          <p:nvPr/>
        </p:nvCxnSpPr>
        <p:spPr>
          <a:xfrm rot="-5400000" flipH="1">
            <a:off x="4958550" y="5877875"/>
            <a:ext cx="1381200" cy="3081600"/>
          </a:xfrm>
          <a:prstGeom prst="bentConnector2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Shape 66"/>
          <p:cNvCxnSpPr>
            <a:stCxn id="64" idx="2"/>
            <a:endCxn id="67" idx="1"/>
          </p:cNvCxnSpPr>
          <p:nvPr/>
        </p:nvCxnSpPr>
        <p:spPr>
          <a:xfrm rot="-5400000">
            <a:off x="5145750" y="4038875"/>
            <a:ext cx="1651800" cy="3726600"/>
          </a:xfrm>
          <a:prstGeom prst="bentConnector4">
            <a:avLst>
              <a:gd name="adj1" fmla="val -14416"/>
              <a:gd name="adj2" fmla="val 6979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Shape 64"/>
          <p:cNvSpPr/>
          <p:nvPr/>
        </p:nvSpPr>
        <p:spPr>
          <a:xfrm>
            <a:off x="2632950" y="5609975"/>
            <a:ext cx="2950800" cy="11181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File (list.csv)</a:t>
            </a:r>
            <a:endParaRPr sz="2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7834973" y="4370890"/>
            <a:ext cx="3609600" cy="1410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highlight>
                  <a:srgbClr val="F9CB9C"/>
                </a:highlight>
                <a:latin typeface="Comfortaa"/>
                <a:ea typeface="Comfortaa"/>
                <a:cs typeface="Comfortaa"/>
                <a:sym typeface="Comfortaa"/>
              </a:rPr>
              <a:t>Reference to the document_id number</a:t>
            </a:r>
            <a:endParaRPr sz="2400">
              <a:solidFill>
                <a:schemeClr val="dk2"/>
              </a:solidFill>
              <a:highlight>
                <a:srgbClr val="F9CB9C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190046" y="7403890"/>
            <a:ext cx="4254600" cy="1410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Newsgroup it is associated with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885450" y="8814500"/>
            <a:ext cx="10433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</a:t>
            </a:r>
            <a:r>
              <a:rPr lang="en-US" i="1" u="sng">
                <a:solidFill>
                  <a:schemeClr val="hlink"/>
                </a:solidFill>
                <a:hlinkClick r:id="rId3"/>
              </a:rPr>
              <a:t>http://qwone.com/~jason/20Newsgroups/</a:t>
            </a:r>
            <a:endParaRPr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[2]</a:t>
            </a:r>
            <a:r>
              <a:rPr lang="en-US" i="1"/>
              <a:t> </a:t>
            </a:r>
            <a:r>
              <a:rPr lang="en-US" i="1" u="sng">
                <a:solidFill>
                  <a:schemeClr val="hlink"/>
                </a:solidFill>
                <a:hlinkClick r:id="rId4"/>
              </a:rPr>
              <a:t>http://trec.nist.gov/data/reuters/reuters.html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 Newsgroups collection</a:t>
            </a: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800"/>
              </a:spcBef>
              <a:spcAft>
                <a:spcPts val="0"/>
              </a:spcAft>
              <a:buSzPts val="2600"/>
              <a:buChar char="●"/>
            </a:pPr>
            <a:r>
              <a:rPr lang="en-US" i="0" dirty="0">
                <a:latin typeface="+mj-lt"/>
              </a:rPr>
              <a:t>Comprises around </a:t>
            </a:r>
            <a:r>
              <a:rPr lang="en-US" b="1" i="0" dirty="0">
                <a:latin typeface="+mj-lt"/>
              </a:rPr>
              <a:t>18000</a:t>
            </a:r>
            <a:r>
              <a:rPr lang="en-US" i="0" dirty="0">
                <a:latin typeface="+mj-lt"/>
              </a:rPr>
              <a:t> newsgroups posts on </a:t>
            </a:r>
            <a:r>
              <a:rPr lang="en-US" b="1" i="0" dirty="0">
                <a:latin typeface="+mj-lt"/>
              </a:rPr>
              <a:t>20</a:t>
            </a:r>
            <a:r>
              <a:rPr lang="en-US" i="0" dirty="0">
                <a:latin typeface="+mj-lt"/>
              </a:rPr>
              <a:t> topics split in two subsets: one for </a:t>
            </a:r>
            <a:r>
              <a:rPr lang="en-US" b="1" i="0" dirty="0">
                <a:latin typeface="+mj-lt"/>
              </a:rPr>
              <a:t>training</a:t>
            </a:r>
            <a:r>
              <a:rPr lang="en-US" i="0" dirty="0">
                <a:latin typeface="+mj-lt"/>
              </a:rPr>
              <a:t> and the other one for </a:t>
            </a:r>
            <a:r>
              <a:rPr lang="en-US" b="1" i="0" dirty="0">
                <a:latin typeface="+mj-lt"/>
              </a:rPr>
              <a:t>testing</a:t>
            </a:r>
            <a:r>
              <a:rPr lang="en-US" i="0" dirty="0">
                <a:latin typeface="+mj-lt"/>
              </a:rPr>
              <a:t> </a:t>
            </a:r>
            <a:endParaRPr i="0" dirty="0">
              <a:latin typeface="+mj-lt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i="0" dirty="0">
                <a:latin typeface="+mj-lt"/>
              </a:rPr>
              <a:t>The split between the train and test set is based upon messages posted before and after a specific date.</a:t>
            </a:r>
            <a:endParaRPr i="0" dirty="0">
              <a:latin typeface="+mj-lt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i="0" dirty="0">
                <a:latin typeface="+mj-lt"/>
              </a:rPr>
              <a:t>Some of the 20 topics are: </a:t>
            </a:r>
            <a:endParaRPr i="0" dirty="0">
              <a:latin typeface="+mj-lt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i="0" dirty="0" err="1">
                <a:latin typeface="+mj-lt"/>
              </a:rPr>
              <a:t>comp.graphics</a:t>
            </a:r>
            <a:endParaRPr i="0" dirty="0">
              <a:latin typeface="+mj-lt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i="0" dirty="0" err="1">
                <a:latin typeface="+mj-lt"/>
              </a:rPr>
              <a:t>rec.motorcycles</a:t>
            </a:r>
            <a:endParaRPr i="0" dirty="0">
              <a:latin typeface="+mj-lt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i="0" dirty="0" err="1">
                <a:latin typeface="+mj-lt"/>
              </a:rPr>
              <a:t>sci.electronics</a:t>
            </a:r>
            <a:endParaRPr i="0" dirty="0">
              <a:latin typeface="+mj-lt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i="0" dirty="0" err="1">
                <a:latin typeface="+mj-lt"/>
              </a:rPr>
              <a:t>sci.med</a:t>
            </a:r>
            <a:endParaRPr i="0" dirty="0">
              <a:latin typeface="+mj-lt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i="0" dirty="0" err="1">
                <a:latin typeface="+mj-lt"/>
              </a:rPr>
              <a:t>sci.space</a:t>
            </a:r>
            <a:endParaRPr i="0" dirty="0">
              <a:latin typeface="+mj-lt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i="0" dirty="0" err="1">
                <a:latin typeface="+mj-lt"/>
              </a:rPr>
              <a:t>talk.politics.guns</a:t>
            </a:r>
            <a:endParaRPr i="0" dirty="0">
              <a:latin typeface="+mj-lt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i="0" dirty="0" err="1">
                <a:latin typeface="+mj-lt"/>
              </a:rPr>
              <a:t>alt.atheism</a:t>
            </a:r>
            <a:r>
              <a:rPr lang="en-US" i="0" dirty="0">
                <a:latin typeface="+mj-lt"/>
              </a:rPr>
              <a:t> </a:t>
            </a:r>
            <a:endParaRPr i="0" dirty="0">
              <a:latin typeface="+mj-lt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i="0" dirty="0">
                <a:latin typeface="+mj-lt"/>
              </a:rPr>
              <a:t>...</a:t>
            </a:r>
            <a:endParaRPr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911158" y="933257"/>
            <a:ext cx="10598893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20 newsgroups collection - example of a document </a:t>
            </a:r>
            <a:endParaRPr sz="4600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i="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22" y="2512300"/>
            <a:ext cx="11584000" cy="56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911159" y="1330457"/>
            <a:ext cx="83820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Reuters dataset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dirty="0">
                <a:latin typeface="Arial"/>
                <a:ea typeface="Arial"/>
                <a:cs typeface="Arial"/>
                <a:sym typeface="Arial"/>
              </a:rPr>
              <a:t>Reuters Corpus</a:t>
            </a:r>
            <a:endParaRPr sz="3200" b="1" i="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93700" algn="l" rtl="0">
              <a:spcBef>
                <a:spcPts val="400"/>
              </a:spcBef>
              <a:spcAft>
                <a:spcPts val="0"/>
              </a:spcAft>
              <a:buSzPts val="2600"/>
              <a:buChar char="●"/>
            </a:pPr>
            <a:r>
              <a:rPr lang="en-US" sz="3200" i="0" dirty="0">
                <a:latin typeface="Arial"/>
                <a:ea typeface="Arial"/>
                <a:cs typeface="Arial"/>
                <a:sym typeface="Arial"/>
              </a:rPr>
              <a:t>Contains </a:t>
            </a:r>
            <a:r>
              <a:rPr lang="en-US" sz="3200" b="1" i="0" dirty="0">
                <a:latin typeface="Arial"/>
                <a:ea typeface="Arial"/>
                <a:cs typeface="Arial"/>
                <a:sym typeface="Arial"/>
              </a:rPr>
              <a:t>10,788</a:t>
            </a:r>
            <a:r>
              <a:rPr lang="en-US" sz="3200" i="0" dirty="0">
                <a:latin typeface="Arial"/>
                <a:ea typeface="Arial"/>
                <a:cs typeface="Arial"/>
                <a:sym typeface="Arial"/>
              </a:rPr>
              <a:t> news documents</a:t>
            </a:r>
            <a:endParaRPr sz="3200" i="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3200" i="0" dirty="0">
                <a:latin typeface="Arial"/>
                <a:ea typeface="Arial"/>
                <a:cs typeface="Arial"/>
                <a:sym typeface="Arial"/>
              </a:rPr>
              <a:t>In total  </a:t>
            </a:r>
            <a:r>
              <a:rPr lang="en-US" sz="3200" b="1" i="0" dirty="0">
                <a:latin typeface="Arial"/>
                <a:ea typeface="Arial"/>
                <a:cs typeface="Arial"/>
                <a:sym typeface="Arial"/>
              </a:rPr>
              <a:t>1.3 million</a:t>
            </a:r>
            <a:r>
              <a:rPr lang="en-US" sz="3200" i="0" dirty="0">
                <a:latin typeface="Arial"/>
                <a:ea typeface="Arial"/>
                <a:cs typeface="Arial"/>
                <a:sym typeface="Arial"/>
              </a:rPr>
              <a:t> words.</a:t>
            </a:r>
            <a:endParaRPr sz="3200" i="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3200" i="0" dirty="0">
                <a:latin typeface="Arial"/>
                <a:ea typeface="Arial"/>
                <a:cs typeface="Arial"/>
                <a:sym typeface="Arial"/>
              </a:rPr>
              <a:t>Documents classified into </a:t>
            </a:r>
            <a:r>
              <a:rPr lang="en-US" sz="3200" b="1" i="0" dirty="0">
                <a:latin typeface="Arial"/>
                <a:ea typeface="Arial"/>
                <a:cs typeface="Arial"/>
                <a:sym typeface="Arial"/>
              </a:rPr>
              <a:t>90 topics</a:t>
            </a:r>
            <a:r>
              <a:rPr lang="en-US" sz="3200" i="0" dirty="0">
                <a:latin typeface="Arial"/>
                <a:ea typeface="Arial"/>
                <a:cs typeface="Arial"/>
                <a:sym typeface="Arial"/>
              </a:rPr>
              <a:t>, </a:t>
            </a:r>
            <a:endParaRPr sz="3200" i="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3200" i="0" dirty="0">
                <a:latin typeface="Arial"/>
                <a:ea typeface="Arial"/>
                <a:cs typeface="Arial"/>
                <a:sym typeface="Arial"/>
              </a:rPr>
              <a:t>Grouped into </a:t>
            </a:r>
            <a:r>
              <a:rPr lang="en-US" sz="3200" b="1" i="0" dirty="0"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lang="en-US" sz="3200" i="0" dirty="0">
                <a:latin typeface="Arial"/>
                <a:ea typeface="Arial"/>
                <a:cs typeface="Arial"/>
                <a:sym typeface="Arial"/>
              </a:rPr>
              <a:t>sets(</a:t>
            </a:r>
            <a:r>
              <a:rPr lang="en-US" sz="3200" b="1" i="0" dirty="0"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-US" sz="3200" i="0" dirty="0">
                <a:latin typeface="Arial"/>
                <a:ea typeface="Arial"/>
                <a:cs typeface="Arial"/>
                <a:sym typeface="Arial"/>
              </a:rPr>
              <a:t>, test)</a:t>
            </a:r>
            <a:endParaRPr sz="3200" i="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Merriweather Sans"/>
              <a:buNone/>
            </a:pPr>
            <a:endParaRPr sz="3200" i="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Merriweather Sans"/>
              <a:buNone/>
            </a:pPr>
            <a:endParaRPr i="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Merriweather Sans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Merriweather Sans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Merriweather Sans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Merriweather Sans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911159" y="2590800"/>
            <a:ext cx="9750754" cy="5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800"/>
              </a:spcBef>
              <a:spcAft>
                <a:spcPts val="0"/>
              </a:spcAft>
              <a:buSzPts val="2600"/>
              <a:buChar char="●"/>
            </a:pPr>
            <a:r>
              <a:rPr lang="en-US" sz="2800" i="0" dirty="0">
                <a:latin typeface="+mj-lt"/>
              </a:rPr>
              <a:t>Lowercase</a:t>
            </a:r>
            <a:endParaRPr sz="2800" i="0" dirty="0">
              <a:latin typeface="+mj-lt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800" i="0" dirty="0">
                <a:latin typeface="+mj-lt"/>
              </a:rPr>
              <a:t>Removing “stop words” [is, are, the, a, there, also, ...]</a:t>
            </a:r>
            <a:endParaRPr sz="2800" i="0" dirty="0">
              <a:latin typeface="+mj-lt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800" i="0" dirty="0">
                <a:latin typeface="+mj-lt"/>
              </a:rPr>
              <a:t>Ignoring terms that appear in less than 1% of the documents</a:t>
            </a:r>
            <a:endParaRPr sz="2800" i="0" dirty="0">
              <a:latin typeface="+mj-lt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800" i="0" dirty="0">
                <a:latin typeface="+mj-lt"/>
              </a:rPr>
              <a:t>Ignoring terms that appear in more than 50% of the document</a:t>
            </a:r>
            <a:endParaRPr sz="2800" i="0" dirty="0">
              <a:latin typeface="+mj-lt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800" i="0" dirty="0">
                <a:latin typeface="+mj-lt"/>
              </a:rPr>
              <a:t>Words shorter than 3 characters are discarded </a:t>
            </a:r>
            <a:endParaRPr sz="2800" i="0" dirty="0">
              <a:latin typeface="+mj-lt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800" i="0" dirty="0">
                <a:latin typeface="+mj-lt"/>
              </a:rPr>
              <a:t>Removed emails, websites</a:t>
            </a:r>
            <a:endParaRPr sz="2800" i="0" dirty="0">
              <a:latin typeface="+mj-lt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800" i="0" dirty="0">
                <a:latin typeface="+mj-lt"/>
              </a:rPr>
              <a:t>Only text is kept </a:t>
            </a:r>
            <a:endParaRPr sz="2800" i="0" dirty="0">
              <a:latin typeface="+mj-lt"/>
            </a:endParaRPr>
          </a:p>
          <a:p>
            <a: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800" i="0" dirty="0">
                <a:latin typeface="+mj-lt"/>
              </a:rPr>
              <a:t>WordNet </a:t>
            </a:r>
            <a:r>
              <a:rPr lang="en-US" sz="2800" i="0" dirty="0" err="1">
                <a:latin typeface="+mj-lt"/>
              </a:rPr>
              <a:t>lemmatizer</a:t>
            </a:r>
            <a:r>
              <a:rPr lang="en-US" sz="2800" i="0" dirty="0">
                <a:latin typeface="+mj-lt"/>
              </a:rPr>
              <a:t> is applied on each word </a:t>
            </a:r>
            <a:endParaRPr sz="28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extraction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911159" y="1885757"/>
            <a:ext cx="8382000" cy="5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800"/>
              </a:spcBef>
              <a:spcAft>
                <a:spcPts val="0"/>
              </a:spcAft>
              <a:buSzPts val="2600"/>
              <a:buChar char="●"/>
            </a:pPr>
            <a:r>
              <a:rPr lang="en-US" i="0" dirty="0">
                <a:latin typeface="+mj-lt"/>
              </a:rPr>
              <a:t>Once the text preprocessing is done, the vocabulary is constructed. It consists of M words</a:t>
            </a:r>
            <a:endParaRPr i="0" dirty="0">
              <a:latin typeface="+mj-lt"/>
            </a:endParaRPr>
          </a:p>
          <a:p>
            <a:pPr marL="457200" lvl="0" indent="-393700" rtl="0">
              <a:spcBef>
                <a:spcPts val="800"/>
              </a:spcBef>
              <a:spcAft>
                <a:spcPts val="0"/>
              </a:spcAft>
              <a:buSzPts val="2600"/>
              <a:buChar char="●"/>
            </a:pPr>
            <a:r>
              <a:rPr lang="en-US" i="0" dirty="0">
                <a:latin typeface="+mj-lt"/>
              </a:rPr>
              <a:t>Then, Vector space model is used for representing text documents as numerical vectors (d1,d2, …, </a:t>
            </a:r>
            <a:r>
              <a:rPr lang="en-US" i="0" dirty="0" err="1">
                <a:latin typeface="+mj-lt"/>
              </a:rPr>
              <a:t>dn</a:t>
            </a:r>
            <a:r>
              <a:rPr lang="en-US" i="0" dirty="0">
                <a:latin typeface="+mj-lt"/>
              </a:rPr>
              <a:t>)</a:t>
            </a:r>
            <a:endParaRPr i="0" dirty="0">
              <a:latin typeface="+mj-lt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i="0" dirty="0">
                <a:latin typeface="+mj-lt"/>
              </a:rPr>
              <a:t>Each document </a:t>
            </a:r>
            <a:r>
              <a:rPr lang="en-US" i="0" dirty="0" err="1">
                <a:latin typeface="+mj-lt"/>
              </a:rPr>
              <a:t>dn</a:t>
            </a:r>
            <a:r>
              <a:rPr lang="en-US" i="0" dirty="0">
                <a:latin typeface="+mj-lt"/>
              </a:rPr>
              <a:t> and each query q consist of M attributes.</a:t>
            </a:r>
            <a:endParaRPr i="0" dirty="0">
              <a:latin typeface="+mj-lt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708" y="4476557"/>
            <a:ext cx="4591425" cy="43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847</Words>
  <Application>Microsoft Office PowerPoint</Application>
  <PresentationFormat>Custom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Segoe UI</vt:lpstr>
      <vt:lpstr>Times New Roman</vt:lpstr>
      <vt:lpstr>Merriweather Sans</vt:lpstr>
      <vt:lpstr>Arial</vt:lpstr>
      <vt:lpstr>Cambria Math</vt:lpstr>
      <vt:lpstr>Georgia</vt:lpstr>
      <vt:lpstr>Comfortaa</vt:lpstr>
      <vt:lpstr>Gill Sans</vt:lpstr>
      <vt:lpstr>Calibri</vt:lpstr>
      <vt:lpstr>MDH-powerpointmall 2010-12-07</vt:lpstr>
      <vt:lpstr>Finding the most similar textual documents by using Case-Based Reasoning</vt:lpstr>
      <vt:lpstr> Content</vt:lpstr>
      <vt:lpstr>•  Case-based reasoning (CBR) is an intelligent-systems method for identifying clusters of similar events in large databases.</vt:lpstr>
      <vt:lpstr>Datasets</vt:lpstr>
      <vt:lpstr>20 Newsgroups collection</vt:lpstr>
      <vt:lpstr>20 newsgroups collection - example of a document </vt:lpstr>
      <vt:lpstr>Reuters dataset </vt:lpstr>
      <vt:lpstr>Data preprocessing</vt:lpstr>
      <vt:lpstr>Feature extraction</vt:lpstr>
      <vt:lpstr>Feature extraction</vt:lpstr>
      <vt:lpstr>Similarity metrics </vt:lpstr>
      <vt:lpstr>Method #1 : Euclidean Distance </vt:lpstr>
      <vt:lpstr>Method #2 : Cosine similarity:  </vt:lpstr>
      <vt:lpstr>Method #3 : TS-SS </vt:lpstr>
      <vt:lpstr>Method #3 : TS-SS </vt:lpstr>
      <vt:lpstr>Results</vt:lpstr>
      <vt:lpstr>Thank you for your attention.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most similar textual documents by using Case-Based Reasoning</dc:title>
  <dc:creator>Caterina Muntaner González</dc:creator>
  <cp:lastModifiedBy>Windows User</cp:lastModifiedBy>
  <cp:revision>31</cp:revision>
  <dcterms:modified xsi:type="dcterms:W3CDTF">2018-03-15T14:21:57Z</dcterms:modified>
</cp:coreProperties>
</file>