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Molecular Characterization of Multidrug-Resistant Tuberculosis Isolates from the National TB Reference Laboratory in Kenya by Whole Genome 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George Odette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Analysis - pDST Arm</a:t>
            </a:r>
          </a:p>
          <a:p>
            <a:pPr lvl="0"/>
            <a:r>
              <a:rPr/>
              <a:t>Initial analysis using pDST data, dropping nulls to proceed with 1271 entries</a:t>
            </a:r>
          </a:p>
          <a:p>
            <a:pPr lvl="0"/>
            <a:r>
              <a:rPr/>
              <a:t>76 entries fit MDR definition and included in downstream analysis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Analysis - Analysis and Regression Model</a:t>
            </a:r>
          </a:p>
          <a:p>
            <a:pPr lvl="0"/>
            <a:r>
              <a:rPr/>
              <a:t>LPA data analysis: After removing nulls, 2621 entries remained</a:t>
            </a:r>
          </a:p>
          <a:p>
            <a:pPr lvl="0"/>
            <a:r>
              <a:rPr/>
              <a:t>Only verified MDR entries with full demographic data were included, resulting in 143 MDR cases</a:t>
            </a:r>
          </a:p>
          <a:p>
            <a:pPr lvl="0"/>
            <a:r>
              <a:rPr/>
              <a:t>R and R packages used for data analysis and visualizations</a:t>
            </a:r>
          </a:p>
          <a:p>
            <a:pPr lvl="0"/>
            <a:r>
              <a:rPr/>
              <a:t>Prevalence of MDR calculated by dividing MDR entries by total entries</a:t>
            </a:r>
          </a:p>
          <a:p>
            <a:pPr lvl="0"/>
            <a:r>
              <a:rPr/>
              <a:t>Statistical tests (Fisher’s Exact Test, Wilcoxon rank sum test) with q-value correction used where applicable</a:t>
            </a:r>
          </a:p>
          <a:p>
            <a:pPr lvl="0"/>
            <a:r>
              <a:rPr/>
              <a:t>Logistic regression model with gender and type of TB patient as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Demographic Summary</a:t>
            </a:r>
          </a:p>
          <a:p>
            <a:pPr lvl="0"/>
            <a:r>
              <a:rPr/>
              <a:t>Our study analyzed 1271 entries with pDST data (15% of 8308)</a:t>
            </a:r>
          </a:p>
          <a:p>
            <a:pPr lvl="0"/>
            <a:r>
              <a:rPr/>
              <a:t>MDR prevalence based on pDST data: 5.97% (76/1271)</a:t>
            </a:r>
          </a:p>
          <a:p>
            <a:pPr lvl="0"/>
            <a:r>
              <a:rPr/>
              <a:t>Males accounted for 62% of MDR cases, while females were 29%</a:t>
            </a:r>
          </a:p>
          <a:p>
            <a:pPr lvl="0"/>
            <a:r>
              <a:rPr/>
              <a:t>50% of MDR cases were HIV negative, 16% were HIV positive, and 22% had no HIV test</a:t>
            </a:r>
          </a:p>
          <a:p>
            <a:pPr lvl="0"/>
            <a:r>
              <a:rPr/>
              <a:t>Different TB patient categories were identified, with new TB patients and those on retreatment being the highest percentages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Isoniazid and Rifampicin</a:t>
            </a:r>
          </a:p>
          <a:p>
            <a:pPr lvl="0" indent="0" marL="0">
              <a:buNone/>
            </a:pPr>
            <a:r>
              <a:rPr sz="1800"/>
              <a:t>2. Ksh. 145,109.53 compared to Ksh. 25,874.00 for drug-susceptible TB in 2017 (Ministry of Health Kenya., 2017)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Tuberculosis (TB) is a deadly infectious disease, claiming over 1.6 million lives annually (WHO, 2022)</a:t>
            </a:r>
          </a:p>
          <a:p>
            <a:pPr lvl="0"/>
            <a:r>
              <a:rPr/>
              <a:t>Multidrug-resistant TB (MDR-TB) poses a significant challenge globally, being resistant to key anti-TB drugs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(WHO, 2022)</a:t>
            </a:r>
          </a:p>
          <a:p>
            <a:pPr lvl="0"/>
            <a:r>
              <a:rPr/>
              <a:t>Global MDR-TB cases increased by 3.2% to 450,000 in 2022 (WHO, 2022; Salari et al., 2023)</a:t>
            </a:r>
          </a:p>
          <a:p>
            <a:pPr lvl="0"/>
            <a:r>
              <a:rPr/>
              <a:t>East Africa has an MDR-TB estimate of 4% among newly diagnosed and 21% among previously treated individuals (Molla et al., 2022)</a:t>
            </a:r>
          </a:p>
          <a:p>
            <a:pPr lvl="0"/>
            <a:r>
              <a:rPr/>
              <a:t>Kenya, a high-TB burden country, had an estimated 5% MDR-TB prevalence in 2018 (Kerubo et al., 2022)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of information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MDR-TB imposes significant economic burdens, costing more to manage and affecting productivity</a:t>
            </a:r>
            <a:r>
              <a:rPr baseline="30000">
                <a:hlinkClick r:id="rId2" action="ppaction://hlinksldjump"/>
              </a:rPr>
              <a:t>2</a:t>
            </a:r>
            <a:r>
              <a:rPr/>
              <a:t> (Ministry of Health Kenya, 2017; Kairu et al., 2021; Silva et al., 2021)</a:t>
            </a:r>
          </a:p>
          <a:p>
            <a:pPr lvl="0"/>
            <a:r>
              <a:rPr/>
              <a:t>Kenya lacks comprehensive epidemiological data on MDR-TB, especially from the National TB reference laboratory (NTRL) (Gichuki &amp; Mategula, 2021)</a:t>
            </a:r>
          </a:p>
          <a:p>
            <a:pPr lvl="0"/>
            <a:r>
              <a:rPr/>
              <a:t>Molecular diagnostic tests like Xpert MTB/RIF® and LPA have increased MDR-TB detection accuracy (Aricha et al., 2019)</a:t>
            </a:r>
          </a:p>
          <a:p>
            <a:pPr lvl="0"/>
            <a:r>
              <a:rPr/>
              <a:t>However, since 2015, Kenya lacked MDR-TB surveillance using NTRL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of information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study aims to comprehensively examine the epidemiology of MDR-TB in Kenya from 2015-2016, filling gaps in existing knowledge</a:t>
            </a:r>
          </a:p>
          <a:p>
            <a:pPr lvl="0"/>
            <a:r>
              <a:rPr/>
              <a:t>A retrospective cross-sectional study will analyze epidemiological and molecular data from the NTRL to identify trends and patterns of drug resistance</a:t>
            </a:r>
          </a:p>
          <a:p>
            <a:pPr lvl="0"/>
            <a:r>
              <a:rPr/>
              <a:t>The findings will aid targeted interventions like contact tracing and infection control measures based on transmission dynamics identified through genomic analysis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molecular epidemiology of multi-drug resistant tuberculosis based on isolates receieved at the NTRL:</a:t>
            </a:r>
          </a:p>
          <a:p>
            <a:pPr lvl="0"/>
            <a:r>
              <a:rPr/>
              <a:t>What is the prevalence and phenotypic profiles of MDR isolates at NTRL?</a:t>
            </a:r>
          </a:p>
          <a:p>
            <a:pPr lvl="0"/>
            <a:r>
              <a:rPr/>
              <a:t>What are the gene mutations conferring MDR in isolates at the NTRL?</a:t>
            </a:r>
          </a:p>
          <a:p>
            <a:pPr lvl="0"/>
            <a:r>
              <a:rPr/>
              <a:t>Which gene mutations co-exist to confer MDR in isolates at the NTRL?</a:t>
            </a:r>
          </a:p>
          <a:p>
            <a:pPr lvl="0"/>
            <a:r>
              <a:rPr/>
              <a:t>What is the genetic diversity of MDR isolates at the NTRL?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General objective</a:t>
            </a:r>
          </a:p>
          <a:p>
            <a:pPr lvl="0" indent="0" marL="0">
              <a:buNone/>
            </a:pPr>
            <a:r>
              <a:rPr/>
              <a:t>To characterize multidrug-resistant (MDR) tuberculosis (TB) isolates from the National TB Reference Laboratory using whole-genome sequencing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General objective</a:t>
            </a:r>
          </a:p>
          <a:p>
            <a:pPr lvl="0" indent="0" marL="0">
              <a:buNone/>
            </a:pPr>
            <a:r>
              <a:rPr/>
              <a:t>To characterize multidrug-resistant (MDR) tuberculosis (TB) isolates from the National TB Reference Laboratory using whole-genome sequencing</a:t>
            </a:r>
          </a:p>
          <a:p>
            <a:pPr lvl="0" indent="0" marL="0">
              <a:buNone/>
            </a:pPr>
            <a:r>
              <a:rPr/>
              <a:t>Specific objectives</a:t>
            </a:r>
          </a:p>
          <a:p>
            <a:pPr lvl="0"/>
            <a:r>
              <a:rPr/>
              <a:t>To determine the prevalence and phenotypic profiles of multi-drug-resistant </a:t>
            </a:r>
            <a:r>
              <a:rPr i="1"/>
              <a:t>Mycobacterium tuberculosis</a:t>
            </a:r>
            <a:r>
              <a:rPr/>
              <a:t> among TB samples from the NTRL</a:t>
            </a:r>
          </a:p>
          <a:p>
            <a:pPr lvl="0"/>
            <a:r>
              <a:rPr/>
              <a:t>To determine the mutations conferring drug resistance within drug target genes of the sequenced MDR isolates, their frequency, and distribution</a:t>
            </a:r>
          </a:p>
          <a:p>
            <a:pPr lvl="0"/>
            <a:r>
              <a:rPr/>
              <a:t>To determine the genetic diversity of MDR TB isolates from NTRL by Whole Genome Sequencing</a:t>
            </a:r>
          </a:p>
          <a:p>
            <a:pPr lvl="0"/>
            <a:r>
              <a:rPr/>
              <a:t>To evaluate co-existent gene mutations, their frequency, and distribution of isolates at the NTRL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Retrospective cross-sectional study investigating MDR-TB epidemiology using NTRL samples in Nairobi</a:t>
            </a:r>
          </a:p>
          <a:p>
            <a:pPr lvl="0"/>
            <a:r>
              <a:rPr/>
              <a:t>NTRL: Central repository for TB data, collecting nationwide information</a:t>
            </a:r>
          </a:p>
          <a:p>
            <a:pPr lvl="0"/>
            <a:r>
              <a:rPr/>
              <a:t>Data from 2015-2016, including all confirmed pulmonary TB cases entered into LIMS, were eligible</a:t>
            </a:r>
          </a:p>
          <a:p>
            <a:pPr lvl="0"/>
            <a:r>
              <a:rPr/>
              <a:t>Table 1: Laboratory procedures for diagnosing drug-resistant TB at NTRL in 2015</a:t>
            </a:r>
          </a:p>
          <a:p>
            <a:pPr lvl="0"/>
            <a:r>
              <a:rPr/>
              <a:t>Table 2: Variables available for 2015-2016 data, with 8308 entries analyzed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Characterization of Multidrug-Resistant Tuberculosis Isolates from the National TB Reference Laboratory in Kenya by Whole Genome Sequencing</dc:title>
  <dc:creator>Steve George Odette</dc:creator>
  <cp:keywords/>
  <dcterms:created xsi:type="dcterms:W3CDTF">2023-08-06T22:36:32Z</dcterms:created>
  <dcterms:modified xsi:type="dcterms:W3CDTF">2023-08-06T22:36:32Z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height">
    <vt:lpwstr>900</vt:lpwstr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lide-number">
    <vt:lpwstr>c/t</vt:lpwstr>
  </property>
  <property fmtid="{D5CDD505-2E9C-101B-9397-08002B2CF9AE}" pid="12" name="toc-title">
    <vt:lpwstr>Table of contents</vt:lpwstr>
  </property>
  <property fmtid="{D5CDD505-2E9C-101B-9397-08002B2CF9AE}" pid="13" name="width">
    <vt:lpwstr>1600</vt:lpwstr>
  </property>
</Properties>
</file>