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76" r:id="rId3"/>
    <p:sldId id="268" r:id="rId4"/>
    <p:sldId id="278" r:id="rId5"/>
    <p:sldId id="279" r:id="rId6"/>
    <p:sldId id="280" r:id="rId7"/>
    <p:sldId id="281" r:id="rId8"/>
    <p:sldId id="306" r:id="rId9"/>
    <p:sldId id="282" r:id="rId10"/>
    <p:sldId id="284" r:id="rId11"/>
    <p:sldId id="285" r:id="rId12"/>
    <p:sldId id="295" r:id="rId13"/>
    <p:sldId id="258" r:id="rId14"/>
    <p:sldId id="305" r:id="rId15"/>
    <p:sldId id="297" r:id="rId16"/>
    <p:sldId id="299" r:id="rId17"/>
    <p:sldId id="298" r:id="rId18"/>
    <p:sldId id="300" r:id="rId19"/>
    <p:sldId id="301" r:id="rId20"/>
    <p:sldId id="302" r:id="rId21"/>
    <p:sldId id="303" r:id="rId22"/>
    <p:sldId id="309" r:id="rId23"/>
    <p:sldId id="307" r:id="rId24"/>
    <p:sldId id="308" r:id="rId25"/>
    <p:sldId id="28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5"/>
  </p:normalViewPr>
  <p:slideViewPr>
    <p:cSldViewPr snapToGrid="0" snapToObjects="1">
      <p:cViewPr varScale="1">
        <p:scale>
          <a:sx n="66" d="100"/>
          <a:sy n="66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E053-33FB-FD40-96E3-DFE6C5F1268D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343A6-4A76-B746-9F79-48CFA6C6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2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D81-2943-5D4A-BB62-F6273E78B441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E2AC-AF38-0D46-A3BF-8D3F256F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3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D81-2943-5D4A-BB62-F6273E78B441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E2AC-AF38-0D46-A3BF-8D3F256F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2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D81-2943-5D4A-BB62-F6273E78B441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E2AC-AF38-0D46-A3BF-8D3F256F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4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D81-2943-5D4A-BB62-F6273E78B441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E2AC-AF38-0D46-A3BF-8D3F256F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6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D81-2943-5D4A-BB62-F6273E78B441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E2AC-AF38-0D46-A3BF-8D3F256F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8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D81-2943-5D4A-BB62-F6273E78B441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E2AC-AF38-0D46-A3BF-8D3F256F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0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D81-2943-5D4A-BB62-F6273E78B441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E2AC-AF38-0D46-A3BF-8D3F256F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5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D81-2943-5D4A-BB62-F6273E78B441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E2AC-AF38-0D46-A3BF-8D3F256F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0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D81-2943-5D4A-BB62-F6273E78B441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E2AC-AF38-0D46-A3BF-8D3F256F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D81-2943-5D4A-BB62-F6273E78B441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E2AC-AF38-0D46-A3BF-8D3F256F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4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D81-2943-5D4A-BB62-F6273E78B441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E2AC-AF38-0D46-A3BF-8D3F256F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07D81-2943-5D4A-BB62-F6273E78B441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E2AC-AF38-0D46-A3BF-8D3F256F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5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Consortium Meeting Small RNA-</a:t>
            </a:r>
            <a:r>
              <a:rPr lang="en-US" dirty="0" err="1" smtClean="0"/>
              <a:t>seq</a:t>
            </a:r>
            <a:r>
              <a:rPr lang="en-US" dirty="0" smtClean="0"/>
              <a:t>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5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</a:p>
          <a:p>
            <a:r>
              <a:rPr lang="en-US" dirty="0" smtClean="0"/>
              <a:t>Carrie Wright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367093" y="1320873"/>
            <a:ext cx="62933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384174" y="5845811"/>
            <a:ext cx="4316535" cy="2216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84" y="684431"/>
            <a:ext cx="1493717" cy="87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75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95250" y="53945"/>
            <a:ext cx="3328434" cy="555655"/>
          </a:xfrm>
          <a:prstGeom prst="rect">
            <a:avLst/>
          </a:prstGeom>
          <a:solidFill>
            <a:srgbClr val="9737CC">
              <a:alpha val="7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76" charset="-128"/>
              </a:rPr>
              <a:t>Reproducibility Test Results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76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12" y="1330004"/>
            <a:ext cx="7750755" cy="3818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3388" y="5551995"/>
            <a:ext cx="7799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 library kit accounts for most of the variance in the data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6282" y="5501004"/>
            <a:ext cx="7750755" cy="381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95250" y="53945"/>
            <a:ext cx="3328434" cy="555655"/>
          </a:xfrm>
          <a:prstGeom prst="rect">
            <a:avLst/>
          </a:prstGeom>
          <a:solidFill>
            <a:srgbClr val="9737CC">
              <a:alpha val="7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76" charset="-128"/>
              </a:rPr>
              <a:t>Reproducibility Test Results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76" charset="-12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5250" y="1060784"/>
            <a:ext cx="8357262" cy="3954429"/>
            <a:chOff x="34695759" y="12039600"/>
            <a:chExt cx="12590603" cy="5669280"/>
          </a:xfrm>
        </p:grpSpPr>
        <p:pic>
          <p:nvPicPr>
            <p:cNvPr id="12" name="Picture 11" descr="RMSE across expression again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2078" y="12039600"/>
              <a:ext cx="12054284" cy="566928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4695759" y="14911800"/>
              <a:ext cx="1190726" cy="400110"/>
            </a:xfrm>
            <a:prstGeom prst="rect">
              <a:avLst/>
            </a:prstGeom>
            <a:solidFill>
              <a:schemeClr val="bg1"/>
            </a:solidFill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Variance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90434" y="5112515"/>
            <a:ext cx="8021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kit, increased amount of input reduced the error of moderately expressed miRNAs. The x-axis shows mean log2(RPM+1) expression values for individual miRNAs. The y-axis shows variance across </a:t>
            </a:r>
            <a:r>
              <a:rPr lang="en-US" dirty="0" smtClean="0"/>
              <a:t>triplicates</a:t>
            </a:r>
            <a:r>
              <a:rPr lang="en-US" dirty="0"/>
              <a:t> </a:t>
            </a:r>
            <a:r>
              <a:rPr lang="en-US" dirty="0" smtClean="0"/>
              <a:t>for each kit at various starting amounts.</a:t>
            </a:r>
            <a:endParaRPr lang="en-US" dirty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394323" y="12817273"/>
            <a:ext cx="277369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kit, increased amount of input reduced the error of moderately expressed miRNAs. The x-axis shows mean log2(RPM+1) expression values for individual miRNAs. The y-axis shows variance across </a:t>
            </a:r>
            <a:r>
              <a:rPr lang="en-US" dirty="0" smtClean="0"/>
              <a:t>triplicates</a:t>
            </a:r>
            <a:r>
              <a:rPr lang="en-US" dirty="0"/>
              <a:t> </a:t>
            </a:r>
            <a:r>
              <a:rPr lang="en-US" dirty="0" smtClean="0"/>
              <a:t>for each kit at various starting amounts.</a:t>
            </a:r>
            <a:endParaRPr lang="en-US" dirty="0"/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546723" y="12969673"/>
            <a:ext cx="27736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kit, increased amount of input reduced the error of moderately expressed miRNAs. The x-axis shows mean log2(RPM+1) expression values for individual miRNAs. The y-axis shows variance across </a:t>
            </a:r>
            <a:r>
              <a:rPr lang="en-US" dirty="0" smtClean="0"/>
              <a:t>triplicates</a:t>
            </a:r>
            <a:r>
              <a:rPr lang="en-US" dirty="0"/>
              <a:t> </a:t>
            </a:r>
            <a:r>
              <a:rPr lang="en-US" dirty="0" smtClean="0"/>
              <a:t>for each kit at various starting amounts.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546723" y="12969673"/>
            <a:ext cx="277369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kit, increased amount of input reduced the error of moderately expressed miRNAs. The x-axis shows mean log2(RPM+1) expression values for individual miRNAs. The y-axis shows variance across </a:t>
            </a:r>
            <a:r>
              <a:rPr lang="en-US" dirty="0" smtClean="0"/>
              <a:t>triplicates</a:t>
            </a:r>
            <a:r>
              <a:rPr lang="en-US" dirty="0"/>
              <a:t> </a:t>
            </a:r>
            <a:r>
              <a:rPr lang="en-US" dirty="0" smtClean="0"/>
              <a:t>for each kit at various starting amounts.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10.17.9.174:8787/graphics/plot_zoom_png?width=1080&amp;height=62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646" y="911160"/>
            <a:ext cx="7671004" cy="4439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25480" y="3107853"/>
            <a:ext cx="1099335" cy="54864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84821" y="5119565"/>
            <a:ext cx="431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RPM&gt;10 for each kit individually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72762" y="-242478"/>
            <a:ext cx="7886700" cy="13255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Intersection of Detected miRNAs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80736" y="83446"/>
            <a:ext cx="3328434" cy="555655"/>
          </a:xfrm>
          <a:prstGeom prst="rect">
            <a:avLst/>
          </a:prstGeom>
          <a:solidFill>
            <a:srgbClr val="9737CC">
              <a:alpha val="7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76" charset="-128"/>
              </a:rPr>
              <a:t>Reproducibility Test Method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76" charset="-128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598952"/>
              </p:ext>
            </p:extLst>
          </p:nvPr>
        </p:nvGraphicFramePr>
        <p:xfrm>
          <a:off x="95250" y="4519510"/>
          <a:ext cx="3003755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5677"/>
                <a:gridCol w="15780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Kit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Total miRNA &gt;10</a:t>
                      </a:r>
                      <a:r>
                        <a:rPr lang="en-US" sz="1800" baseline="0" dirty="0" smtClean="0"/>
                        <a:t> RPM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Illumina</a:t>
                      </a:r>
                      <a:endParaRPr lang="en-US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427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NEB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438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Clontech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804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NEXTflex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520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766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983795"/>
            <a:ext cx="7988300" cy="5373461"/>
          </a:xfrm>
        </p:spPr>
        <p:txBody>
          <a:bodyPr>
            <a:normAutofit/>
          </a:bodyPr>
          <a:lstStyle/>
          <a:p>
            <a:r>
              <a:rPr lang="en-US" dirty="0" err="1" smtClean="0"/>
              <a:t>Voom</a:t>
            </a:r>
            <a:r>
              <a:rPr lang="en-US" dirty="0" smtClean="0"/>
              <a:t> on RPM (reads per million) data of the 355 miRNAs of the intersection</a:t>
            </a:r>
          </a:p>
          <a:p>
            <a:r>
              <a:rPr lang="en-US" dirty="0" smtClean="0"/>
              <a:t>Model for the interaction between library prep kit </a:t>
            </a:r>
            <a:r>
              <a:rPr lang="en-US" dirty="0"/>
              <a:t>and </a:t>
            </a:r>
            <a:r>
              <a:rPr lang="en-US" dirty="0" smtClean="0"/>
              <a:t>batch -</a:t>
            </a:r>
            <a:r>
              <a:rPr lang="en-US" dirty="0" smtClean="0">
                <a:solidFill>
                  <a:srgbClr val="0021FF"/>
                </a:solidFill>
              </a:rPr>
              <a:t>How </a:t>
            </a:r>
            <a:r>
              <a:rPr lang="en-US" dirty="0">
                <a:solidFill>
                  <a:srgbClr val="0021FF"/>
                </a:solidFill>
              </a:rPr>
              <a:t>do results vary between batches in different kits? </a:t>
            </a:r>
            <a:endParaRPr lang="en-US" dirty="0" smtClean="0">
              <a:solidFill>
                <a:srgbClr val="0021FF"/>
              </a:solidFill>
            </a:endParaRPr>
          </a:p>
          <a:p>
            <a:pPr marL="0" indent="0">
              <a:buNone/>
            </a:pPr>
            <a:r>
              <a:rPr lang="en-US" sz="2900" dirty="0" smtClean="0">
                <a:solidFill>
                  <a:srgbClr val="C00000"/>
                </a:solidFill>
              </a:rPr>
              <a:t>mod </a:t>
            </a:r>
            <a:r>
              <a:rPr lang="en-US" sz="2900" dirty="0">
                <a:solidFill>
                  <a:srgbClr val="C00000"/>
                </a:solidFill>
              </a:rPr>
              <a:t>= </a:t>
            </a:r>
            <a:r>
              <a:rPr lang="en-US" sz="2900" dirty="0" err="1">
                <a:solidFill>
                  <a:srgbClr val="C00000"/>
                </a:solidFill>
              </a:rPr>
              <a:t>model.matrix</a:t>
            </a:r>
            <a:r>
              <a:rPr lang="en-US" sz="2900" dirty="0">
                <a:solidFill>
                  <a:srgbClr val="C00000"/>
                </a:solidFill>
              </a:rPr>
              <a:t>(~</a:t>
            </a:r>
            <a:r>
              <a:rPr lang="en-US" sz="2900" dirty="0" err="1">
                <a:solidFill>
                  <a:srgbClr val="C00000"/>
                </a:solidFill>
              </a:rPr>
              <a:t>pheno_all$Kit</a:t>
            </a:r>
            <a:r>
              <a:rPr lang="en-US" sz="2900" dirty="0">
                <a:solidFill>
                  <a:srgbClr val="C00000"/>
                </a:solidFill>
              </a:rPr>
              <a:t>*</a:t>
            </a:r>
            <a:r>
              <a:rPr lang="en-US" sz="2900" dirty="0" err="1">
                <a:solidFill>
                  <a:srgbClr val="C00000"/>
                </a:solidFill>
              </a:rPr>
              <a:t>pheno_all$Batch</a:t>
            </a:r>
            <a:r>
              <a:rPr lang="en-US" sz="2900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lmFit</a:t>
            </a:r>
            <a:r>
              <a:rPr lang="en-US" dirty="0" smtClean="0"/>
              <a:t> and </a:t>
            </a:r>
            <a:r>
              <a:rPr lang="en-US" dirty="0" err="1" smtClean="0"/>
              <a:t>eBayes</a:t>
            </a:r>
            <a:r>
              <a:rPr lang="en-US" dirty="0" smtClean="0"/>
              <a:t> to get miRNA level stats</a:t>
            </a:r>
          </a:p>
          <a:p>
            <a:r>
              <a:rPr lang="en-US" dirty="0" smtClean="0"/>
              <a:t>Evaluate contrasts for kit + batch interaction effect to get individual p values for each miRNA</a:t>
            </a:r>
          </a:p>
          <a:p>
            <a:r>
              <a:rPr lang="en-US" dirty="0" smtClean="0"/>
              <a:t>Paired </a:t>
            </a:r>
            <a:r>
              <a:rPr lang="en-US" dirty="0" err="1" smtClean="0"/>
              <a:t>ttests</a:t>
            </a:r>
            <a:r>
              <a:rPr lang="en-US" dirty="0" smtClean="0"/>
              <a:t> on abs(-log10(q values)) for batch interaction effect</a:t>
            </a:r>
            <a:endParaRPr lang="en-US" sz="17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 bwMode="auto">
          <a:xfrm>
            <a:off x="80736" y="83446"/>
            <a:ext cx="3328434" cy="555655"/>
          </a:xfrm>
          <a:prstGeom prst="rect">
            <a:avLst/>
          </a:prstGeom>
          <a:solidFill>
            <a:srgbClr val="9737CC">
              <a:alpha val="7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76" charset="-128"/>
              </a:rPr>
              <a:t>Reproducibility Test Method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7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9988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3003" y="4638111"/>
            <a:ext cx="7834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ANOVA analysis demonstrates that the effect of </a:t>
            </a:r>
            <a:r>
              <a:rPr lang="en-US" dirty="0" smtClean="0"/>
              <a:t>kit on batch effect is significant </a:t>
            </a:r>
            <a:r>
              <a:rPr lang="en-US" dirty="0"/>
              <a:t>(p = </a:t>
            </a:r>
            <a:r>
              <a:rPr lang="en-US" dirty="0" smtClean="0"/>
              <a:t>5.56 </a:t>
            </a:r>
            <a:r>
              <a:rPr lang="en-US" dirty="0"/>
              <a:t>x </a:t>
            </a:r>
            <a:r>
              <a:rPr lang="en-US" dirty="0" smtClean="0"/>
              <a:t>10-14). </a:t>
            </a:r>
            <a:r>
              <a:rPr lang="en-US" dirty="0"/>
              <a:t>All pairs of kits were found to be significantly different from each other using pairwise t-tests and Bonferroni correction, except for </a:t>
            </a:r>
            <a:r>
              <a:rPr lang="en-US" dirty="0" smtClean="0"/>
              <a:t>the pairs including </a:t>
            </a:r>
            <a:r>
              <a:rPr lang="en-US" dirty="0" err="1" smtClean="0"/>
              <a:t>NEXTflex</a:t>
            </a:r>
            <a:r>
              <a:rPr lang="en-US" dirty="0" smtClean="0"/>
              <a:t> and Illumina, </a:t>
            </a:r>
            <a:r>
              <a:rPr lang="en-US" dirty="0" err="1" smtClean="0"/>
              <a:t>NEXTflex</a:t>
            </a:r>
            <a:r>
              <a:rPr lang="en-US" dirty="0" smtClean="0"/>
              <a:t> and NEB, </a:t>
            </a:r>
            <a:r>
              <a:rPr lang="en-US" dirty="0"/>
              <a:t>and </a:t>
            </a:r>
            <a:r>
              <a:rPr lang="en-US" dirty="0" smtClean="0"/>
              <a:t>Illumina and NEB.</a:t>
            </a:r>
            <a:endParaRPr lang="en-US" dirty="0"/>
          </a:p>
        </p:txBody>
      </p:sp>
      <p:sp>
        <p:nvSpPr>
          <p:cNvPr id="2" name="AutoShape 2" descr="http://10.17.9.174:8787/graphics/plot_zoom_png?width=1315&amp;height=58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162" y="1554139"/>
            <a:ext cx="6572456" cy="28250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0328" y="6031470"/>
            <a:ext cx="681629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Clontech</a:t>
            </a:r>
            <a:r>
              <a:rPr lang="en-US" dirty="0" smtClean="0"/>
              <a:t> seems to perform more poorly for consistency across batches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68" y="1180519"/>
            <a:ext cx="6972850" cy="326456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80736" y="83446"/>
            <a:ext cx="3328434" cy="555655"/>
          </a:xfrm>
          <a:prstGeom prst="rect">
            <a:avLst/>
          </a:prstGeom>
          <a:solidFill>
            <a:srgbClr val="9737CC">
              <a:alpha val="7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76" charset="-128"/>
              </a:rPr>
              <a:t>Reproducibility Test Results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7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106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51" y="1251039"/>
            <a:ext cx="6863751" cy="39720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24865" y="3669774"/>
            <a:ext cx="1858298" cy="1120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4907" y="206659"/>
            <a:ext cx="7311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Pairwise Analysis of Remaining Highly Expressed miRNA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0800" y="5223117"/>
            <a:ext cx="228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Illumina and </a:t>
            </a:r>
            <a:r>
              <a:rPr lang="en-US" b="1" dirty="0" err="1" smtClean="0"/>
              <a:t>NEXTflex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500914" y="4920344"/>
            <a:ext cx="769257" cy="4934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18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41600" y="5835134"/>
            <a:ext cx="350897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p-value = 0.02433, n= 38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8" y="1690689"/>
            <a:ext cx="7974622" cy="37335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95250" y="53945"/>
            <a:ext cx="3328434" cy="555655"/>
          </a:xfrm>
          <a:prstGeom prst="rect">
            <a:avLst/>
          </a:prstGeom>
          <a:solidFill>
            <a:srgbClr val="9737CC">
              <a:alpha val="7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76" charset="-128"/>
              </a:rPr>
              <a:t>Reproducibility Test Results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76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84952" y="60107"/>
            <a:ext cx="4240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Illumina and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NEXTflex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60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74337"/>
            <a:ext cx="7619093" cy="3567121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82978" y="5468574"/>
            <a:ext cx="403956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p-value = 1.396e-12, n = 143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auto">
          <a:xfrm>
            <a:off x="95250" y="53945"/>
            <a:ext cx="3328434" cy="555655"/>
          </a:xfrm>
          <a:prstGeom prst="rect">
            <a:avLst/>
          </a:prstGeom>
          <a:solidFill>
            <a:srgbClr val="9737CC">
              <a:alpha val="7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76" charset="-128"/>
              </a:rPr>
              <a:t>Reproducibility Test Results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76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3290" y="103011"/>
            <a:ext cx="4445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Clontech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NEXTflex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70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37976" y="5634266"/>
            <a:ext cx="386804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p-value = 1.382e-06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, n = 57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" y="1402406"/>
            <a:ext cx="8316686" cy="3893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auto">
          <a:xfrm>
            <a:off x="95250" y="53945"/>
            <a:ext cx="3328434" cy="555655"/>
          </a:xfrm>
          <a:prstGeom prst="rect">
            <a:avLst/>
          </a:prstGeom>
          <a:solidFill>
            <a:srgbClr val="9737CC">
              <a:alpha val="7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76" charset="-128"/>
              </a:rPr>
              <a:t>Reproducibility Test Results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76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84952" y="60107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NEB and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NEXTflex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839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04687" y="5754209"/>
            <a:ext cx="369652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p-value =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2.13e-06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 = 58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AutoShape 3" descr="http://10.17.9.174:8787/graphics/plot_zoom_png?width=1100&amp;height=51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39" y="1690689"/>
            <a:ext cx="8054521" cy="37709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95250" y="53945"/>
            <a:ext cx="3328434" cy="555655"/>
          </a:xfrm>
          <a:prstGeom prst="rect">
            <a:avLst/>
          </a:prstGeom>
          <a:solidFill>
            <a:srgbClr val="9737CC">
              <a:alpha val="7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76" charset="-128"/>
              </a:rPr>
              <a:t>Reproducibility Test Results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76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85126" y="46618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Clontech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and Illumina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84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134286"/>
            <a:ext cx="6046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Sources of Variability and Bias in small RNA sequencing</a:t>
            </a:r>
            <a:endParaRPr lang="en-US" sz="2000" b="1" dirty="0"/>
          </a:p>
        </p:txBody>
      </p:sp>
      <p:pic>
        <p:nvPicPr>
          <p:cNvPr id="13" name="Picture 12" descr="Miran-seq-library-pre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2000"/>
            <a:ext cx="5181600" cy="59787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27304" y="1491734"/>
            <a:ext cx="247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Starting Amount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7304" y="2579676"/>
            <a:ext cx="184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sRNA Purification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27303" y="3566718"/>
            <a:ext cx="217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Adapter Ligation Bias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27304" y="4475962"/>
            <a:ext cx="217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Amplification 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5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70628" y="5894363"/>
            <a:ext cx="384522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p-value = 1.477e-11, n = 61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AutoShape 5" descr="http://10.17.9.174:8787/graphics/plot_zoom_png?width=1100&amp;height=51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690689"/>
            <a:ext cx="8460921" cy="39612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95250" y="53945"/>
            <a:ext cx="3328434" cy="555655"/>
          </a:xfrm>
          <a:prstGeom prst="rect">
            <a:avLst/>
          </a:prstGeom>
          <a:solidFill>
            <a:srgbClr val="9737CC">
              <a:alpha val="7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-76" charset="-128"/>
                <a:cs typeface="Arial" panose="020B0604020202020204" pitchFamily="34" charset="0"/>
              </a:rPr>
              <a:t>Reproducibility Test Results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76" charset="-128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84952" y="60107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Clontech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and NEB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298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74023" y="5657249"/>
            <a:ext cx="333745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p-value = 0.5509, n =16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60" y="1547559"/>
            <a:ext cx="7909379" cy="37030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auto">
          <a:xfrm>
            <a:off x="95250" y="53945"/>
            <a:ext cx="3328434" cy="555655"/>
          </a:xfrm>
          <a:prstGeom prst="rect">
            <a:avLst/>
          </a:prstGeom>
          <a:solidFill>
            <a:srgbClr val="9737CC">
              <a:alpha val="7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-76" charset="-128"/>
                <a:cs typeface="Arial" panose="020B0604020202020204" pitchFamily="34" charset="0"/>
              </a:rPr>
              <a:t>Reproducibility Test Results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76" charset="-128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84952" y="60107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Illumina and NEB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996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43" y="1563003"/>
            <a:ext cx="78867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Clontech</a:t>
            </a:r>
            <a:r>
              <a:rPr lang="en-US" dirty="0" smtClean="0"/>
              <a:t> and </a:t>
            </a:r>
            <a:r>
              <a:rPr lang="en-US" dirty="0" err="1" smtClean="0"/>
              <a:t>NEXTflex</a:t>
            </a:r>
            <a:r>
              <a:rPr lang="en-US" dirty="0" smtClean="0"/>
              <a:t> capture various miRNA expression levels more accurately than NEB and Illumina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43593" y="3995120"/>
            <a:ext cx="3328434" cy="555655"/>
          </a:xfrm>
          <a:prstGeom prst="rect">
            <a:avLst/>
          </a:prstGeom>
          <a:solidFill>
            <a:srgbClr val="9737CC">
              <a:alpha val="7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-76" charset="-128"/>
                <a:cs typeface="Arial" panose="020B0604020202020204" pitchFamily="34" charset="0"/>
              </a:rPr>
              <a:t>Reproducibility Test Results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76" charset="-128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0393" y="16980"/>
            <a:ext cx="4804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 of Results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43593" y="1799102"/>
            <a:ext cx="2523259" cy="577365"/>
          </a:xfrm>
          <a:prstGeom prst="rect">
            <a:avLst/>
          </a:prstGeom>
          <a:solidFill>
            <a:srgbClr val="9ED3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76" charset="-128"/>
              </a:rPr>
              <a:t>Accuracy </a:t>
            </a:r>
            <a:r>
              <a:rPr lang="en-US" dirty="0" smtClean="0">
                <a:latin typeface="Arial" charset="0"/>
                <a:ea typeface="ＭＳ Ｐゴシック" pitchFamily="-76" charset="-128"/>
              </a:rPr>
              <a:t>T</a:t>
            </a:r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76" charset="-128"/>
              </a:rPr>
              <a:t>es</a:t>
            </a:r>
            <a:r>
              <a:rPr lang="en-US" dirty="0" smtClean="0">
                <a:latin typeface="Arial" charset="0"/>
                <a:ea typeface="ＭＳ Ｐゴシック" pitchFamily="-76" charset="-128"/>
              </a:rPr>
              <a:t>t Results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76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043" y="4779556"/>
            <a:ext cx="71700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Clontech</a:t>
            </a:r>
            <a:r>
              <a:rPr lang="en-US" sz="2800" dirty="0" smtClean="0"/>
              <a:t> performs poorly for reproducibility across batches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NEXTflex</a:t>
            </a:r>
            <a:r>
              <a:rPr lang="en-US" sz="2800" dirty="0" smtClean="0"/>
              <a:t>, Illumina, and NEB perform quite similarly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24825" y="976999"/>
            <a:ext cx="7379136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NEXTflex</a:t>
            </a:r>
            <a:r>
              <a:rPr lang="en-US" sz="2000" dirty="0" smtClean="0"/>
              <a:t>, </a:t>
            </a:r>
            <a:r>
              <a:rPr lang="en-US" sz="2000" dirty="0" err="1" smtClean="0"/>
              <a:t>Clontech</a:t>
            </a:r>
            <a:r>
              <a:rPr lang="en-US" sz="2000" dirty="0" smtClean="0"/>
              <a:t>, and NEB allow for smaller starting input amounts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7586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250" y="96963"/>
            <a:ext cx="708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NEXTflex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Additional Benefit - UMI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5570" t="40878" r="28917" b="6598"/>
          <a:stretch/>
        </p:blipFill>
        <p:spPr>
          <a:xfrm>
            <a:off x="1436915" y="1843314"/>
            <a:ext cx="6381750" cy="41407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7017" y="1580007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ADAPTER LIGATION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02743" y="2422417"/>
            <a:ext cx="537028" cy="2902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42190" y="2422417"/>
            <a:ext cx="537028" cy="2902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6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250" y="96963"/>
            <a:ext cx="708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NEXTflex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Additional Benefit - UMI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055076"/>
            <a:ext cx="4227739" cy="1817241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50936" y="2956918"/>
            <a:ext cx="298751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p-value = 9.814e-05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AutoShape 2" descr="http://10.17.9.174:8787/graphics/plot_zoom_png?width=1354&amp;height=58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10.17.9.174:8787/graphics/plot_zoom_png?width=1354&amp;height=58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131" y="1077913"/>
            <a:ext cx="4255093" cy="1828999"/>
          </a:xfrm>
          <a:prstGeom prst="rect">
            <a:avLst/>
          </a:prstGeom>
        </p:spPr>
      </p:pic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787434" y="2898726"/>
            <a:ext cx="240610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p-value &lt;2.2e-16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AutoShape 2" descr="http://10.17.9.174:8787/graphics/plot_zoom_png?width=1354&amp;height=582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001" y="3490207"/>
            <a:ext cx="6017897" cy="258671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29742" y="6183836"/>
            <a:ext cx="7108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ttest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between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Clontech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NEXTflex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p-value =3.4e-08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84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95250" y="89343"/>
            <a:ext cx="5610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How Similar Are The Results Across Kits?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00"/>
            <a:ext cx="9144000" cy="46827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8172" y="6106054"/>
            <a:ext cx="782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Illumina, NEB, and </a:t>
            </a:r>
            <a:r>
              <a:rPr lang="en-US" dirty="0" err="1" smtClean="0"/>
              <a:t>NEXTflex</a:t>
            </a:r>
            <a:r>
              <a:rPr lang="en-US" dirty="0" smtClean="0"/>
              <a:t> are fairly similar,  </a:t>
            </a:r>
            <a:r>
              <a:rPr lang="en-US" dirty="0" err="1" smtClean="0"/>
              <a:t>Clontech</a:t>
            </a:r>
            <a:r>
              <a:rPr lang="en-US" dirty="0" smtClean="0"/>
              <a:t> yields more unique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7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2400" y="838200"/>
          <a:ext cx="8839201" cy="5791198"/>
        </p:xfrm>
        <a:graphic>
          <a:graphicData uri="http://schemas.openxmlformats.org/drawingml/2006/table">
            <a:tbl>
              <a:tblPr/>
              <a:tblGrid>
                <a:gridCol w="482138"/>
                <a:gridCol w="1212394"/>
                <a:gridCol w="788189"/>
                <a:gridCol w="967195"/>
                <a:gridCol w="623992"/>
                <a:gridCol w="1793492"/>
                <a:gridCol w="1424937"/>
                <a:gridCol w="1546864"/>
              </a:tblGrid>
              <a:tr h="364645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isadvantage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tarting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RNA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 per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sample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Preferential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ligation bias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considered?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Account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for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dimer bias?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0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Clontech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SmarterSeq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1ng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$111.67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Ligation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independent- uses RNA 3'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polyadenylation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and SMART (switching mechanism at the 5' end of RNA template) which is sequence-independent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No- probably ok if you use correct starting amount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Could be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pretty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good</a:t>
                      </a:r>
                      <a:r>
                        <a:rPr 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bias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22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BIOO-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NextFlex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5ng + for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gel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prep, 200ng+ for gel free prep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$65.63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ligation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uses randomized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adapters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Yes, adapter-dimer reduction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Best correlated with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qPCR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over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Illumina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TrueSeq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suggested for bias 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 can do without gel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43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seqmatic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Tailormix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miRNA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sample preparation kit V2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10 -100 ng total RNA input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$90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</a:t>
                      </a:r>
                      <a:r>
                        <a:rPr lang="fr-F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’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 think so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Yes, gel extraction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to reduce adapter-dimers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Could be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for bias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seqmatic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Tailormix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miRNA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sample preparation kit gel-free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 ng total RNA input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$90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Don’t think so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Don’t think so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gel required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NEBNEXT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100ng-1ug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$61.25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Don’t think so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Yes, adapter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-dimer removal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most </a:t>
                      </a:r>
                      <a:r>
                        <a:rPr 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commonly used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after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Tuseq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should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be 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OK 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 bias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43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Ambion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might require more RNA or purification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100ng if purified, less than 1 micro gram if not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???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</a:t>
                      </a:r>
                      <a:r>
                        <a:rPr lang="fr-F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’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 think so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Don’t think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Probably not a good option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Applied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Biosystems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(from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Ambion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Compatible?</a:t>
                      </a:r>
                      <a:endParaRPr lang="en-US" sz="1000" dirty="0"/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10-250ng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Altered adaptors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 reduce ligation bias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Could be quite good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for bias but may not be very compatible with sequencing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Trilink-CleanTag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1-1000ng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$70.63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</a:t>
                      </a:r>
                      <a:r>
                        <a:rPr lang="fr-F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’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 think so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Yes, adapters block adapter-adapter ligation to reduce dimer production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Could be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for bias, can do without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0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Illumina-TrueSeq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High starting amount</a:t>
                      </a:r>
                      <a:endParaRPr lang="en-US" sz="1000" dirty="0"/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1000ng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Maybe…Adapters are short,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so this </a:t>
                      </a:r>
                      <a:r>
                        <a:rPr lang="en-US" sz="1000" b="1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may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reduce bias, no dimer reduction involved- so will get dimers if use lower than recommended starting amount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No, but should not have any if use correct starting amount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Known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to be gold standard </a:t>
                      </a:r>
                    </a:p>
                    <a:p>
                      <a:pPr algn="ctr" fontAlgn="b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Indexing/barcoding during PCR – after ligation (not directly to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miRNA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reduces bias)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95086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Current microRNA kits available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29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6816" y="327456"/>
          <a:ext cx="8859795" cy="6249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9016"/>
                <a:gridCol w="1729016"/>
                <a:gridCol w="1729016"/>
                <a:gridCol w="1729016"/>
                <a:gridCol w="1943731"/>
              </a:tblGrid>
              <a:tr h="29098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Kit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llumina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NEXTflex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NEB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F84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Clontech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41663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Ligation / </a:t>
                      </a:r>
                      <a:r>
                        <a:rPr lang="en-US" sz="1400" dirty="0" err="1" smtClean="0"/>
                        <a:t>Polyadenylation</a:t>
                      </a:r>
                      <a:endParaRPr lang="en-US" sz="1400" dirty="0" smtClean="0"/>
                    </a:p>
                    <a:p>
                      <a:pPr marL="171450" indent="-171450" algn="ctr" fontAlgn="b">
                        <a:buFont typeface="Arial"/>
                        <a:buChar char="•"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n-US" sz="1400" dirty="0" smtClean="0"/>
                        <a:t>3' adapter ligation; adapter-dimer formation prevented by addition of Stop Solution</a:t>
                      </a:r>
                    </a:p>
                    <a:p>
                      <a:pPr marL="0" indent="0" algn="l">
                        <a:buFont typeface="Arial"/>
                        <a:buNone/>
                      </a:pPr>
                      <a:endParaRPr lang="en-US" sz="1400" dirty="0" smtClean="0"/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n-US" sz="1400" dirty="0" smtClean="0"/>
                        <a:t>5’ adapter ligation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n-US" sz="1400" dirty="0" smtClean="0">
                          <a:latin typeface="+mn-lt"/>
                        </a:rPr>
                        <a:t>3' adapter ligation; adapter-dimer formation prevented by excess adapter removal and inactivation</a:t>
                      </a: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n-US" sz="1400" dirty="0" smtClean="0">
                          <a:latin typeface="+mn-lt"/>
                        </a:rPr>
                        <a:t>5’ adapter ligation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3' adapter ligation;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adapter-dimer formation prevented by hybridization of RT primer to excess adapter</a:t>
                      </a:r>
                    </a:p>
                    <a:p>
                      <a:pPr marL="0" indent="0" algn="l" fontAlgn="b">
                        <a:buFont typeface="Arial"/>
                        <a:buNone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5’ adapter ligation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F84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polyadenylation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168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cDNA</a:t>
                      </a:r>
                      <a:r>
                        <a:rPr lang="en-US" sz="1400" dirty="0" smtClean="0"/>
                        <a:t> Synthesis (RT)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Reverse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transcription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Reverse transcription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Reverse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transcription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F84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n-US" sz="1400" dirty="0" smtClean="0"/>
                        <a:t>Reverse transcription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3’ </a:t>
                      </a:r>
                      <a:r>
                        <a:rPr lang="en-US" sz="1400" dirty="0" err="1" smtClean="0"/>
                        <a:t>smRNA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dT</a:t>
                      </a:r>
                      <a:r>
                        <a:rPr lang="en-US" sz="1400" dirty="0" smtClean="0"/>
                        <a:t> Primer adds 5’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adapter sequence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to </a:t>
                      </a:r>
                      <a:r>
                        <a:rPr lang="en-US" sz="1400" baseline="0" dirty="0" err="1" smtClean="0"/>
                        <a:t>cDNA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first-strand</a:t>
                      </a:r>
                      <a:endParaRPr lang="en-US" sz="1400" baseline="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SMART template switching</a:t>
                      </a:r>
                      <a:r>
                        <a:rPr lang="en-US" sz="1400" baseline="0" dirty="0" smtClean="0"/>
                        <a:t> adds 3’ adapter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26894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/>
                        <a:t>Amplification (PCR)</a:t>
                      </a:r>
                    </a:p>
                    <a:p>
                      <a:pPr marL="171450" indent="-171450" algn="ctr" fontAlgn="b">
                        <a:buFont typeface="Arial"/>
                        <a:buChar char="•"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PCR amplification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PCR amplification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PCR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amplification</a:t>
                      </a:r>
                    </a:p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PCR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 purification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F84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PCR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amplification and addition of full-length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Illumina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adapters</a:t>
                      </a:r>
                    </a:p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PCR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purification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15416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/>
                        <a:t>Size Selection</a:t>
                      </a:r>
                    </a:p>
                    <a:p>
                      <a:pPr marL="171450" indent="-171450" algn="ctr" fontAlgn="b">
                        <a:buFont typeface="Arial"/>
                        <a:buChar char="•"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NEXTflex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beads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 Pippin Prep agarose gel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F84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AMPure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XP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beads or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BluePippin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agarose gel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3202">
                <a:tc>
                  <a:txBody>
                    <a:bodyPr/>
                    <a:lstStyle/>
                    <a:p>
                      <a:pPr marL="0" indent="0" algn="ctr" fontAlgn="b">
                        <a:buFont typeface="Arial"/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Consideration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Generally accepted to be gold standard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Randomized adapters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Most commonly used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s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maller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input quantity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F84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Ligation-independent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61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134286"/>
            <a:ext cx="2922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Kit </a:t>
            </a:r>
            <a:r>
              <a:rPr lang="en-US" sz="2000" b="1" dirty="0" smtClean="0"/>
              <a:t>Comparison : 2 Phases</a:t>
            </a:r>
            <a:endParaRPr lang="en-US" sz="2000" b="1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811167" y="1604485"/>
            <a:ext cx="2235199" cy="743620"/>
          </a:xfrm>
          <a:prstGeom prst="rect">
            <a:avLst/>
          </a:prstGeom>
          <a:solidFill>
            <a:srgbClr val="9ED3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76" charset="-128"/>
              </a:rPr>
              <a:t>Accuracy Test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76" charset="-128"/>
            </a:endParaRPr>
          </a:p>
        </p:txBody>
      </p:sp>
      <p:sp>
        <p:nvSpPr>
          <p:cNvPr id="3" name="Cross 2"/>
          <p:cNvSpPr/>
          <p:nvPr/>
        </p:nvSpPr>
        <p:spPr>
          <a:xfrm>
            <a:off x="1709310" y="2663761"/>
            <a:ext cx="438912" cy="457200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302793" y="1771112"/>
            <a:ext cx="4453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similarly </a:t>
            </a:r>
            <a:r>
              <a:rPr lang="en-US" dirty="0" smtClean="0"/>
              <a:t>are different miRNAs detected?</a:t>
            </a:r>
            <a:endParaRPr lang="en-US" dirty="0"/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02793" y="3641186"/>
            <a:ext cx="5604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consistent are the results within </a:t>
            </a:r>
            <a:r>
              <a:rPr lang="en-US" smtClean="0"/>
              <a:t>and across batches?</a:t>
            </a:r>
            <a:endParaRPr lang="en-US" dirty="0"/>
          </a:p>
          <a:p>
            <a:endParaRPr lang="en-US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811166" y="3543897"/>
            <a:ext cx="2235199" cy="743620"/>
          </a:xfrm>
          <a:prstGeom prst="rect">
            <a:avLst/>
          </a:prstGeom>
          <a:solidFill>
            <a:srgbClr val="9737CC">
              <a:alpha val="7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76" charset="-128"/>
              </a:rPr>
              <a:t>Reproducibility Test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7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92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134286"/>
            <a:ext cx="4335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Kit </a:t>
            </a:r>
            <a:r>
              <a:rPr lang="en-US" sz="2000" b="1" dirty="0" smtClean="0"/>
              <a:t>Comparison, Phase 1:  Accuracy test</a:t>
            </a:r>
            <a:endParaRPr lang="en-US" sz="2000" b="1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304800" y="992102"/>
            <a:ext cx="1942014" cy="553643"/>
          </a:xfrm>
          <a:prstGeom prst="rect">
            <a:avLst/>
          </a:prstGeom>
          <a:solidFill>
            <a:srgbClr val="9ED3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76" charset="-128"/>
              </a:rPr>
              <a:t>Accuracy Test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76" charset="-128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04800" y="1846664"/>
          <a:ext cx="8508378" cy="653344"/>
        </p:xfrm>
        <a:graphic>
          <a:graphicData uri="http://schemas.openxmlformats.org/drawingml/2006/table">
            <a:tbl>
              <a:tblPr/>
              <a:tblGrid>
                <a:gridCol w="1873686"/>
                <a:gridCol w="1658673"/>
                <a:gridCol w="1658673"/>
                <a:gridCol w="1658673"/>
                <a:gridCol w="1658673"/>
              </a:tblGrid>
              <a:tr h="253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Kit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Illumina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NEXTflex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NEB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F84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Clontech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9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Synthetic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miRNA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300ng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300ng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300ng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F84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300ng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885925" y="2800927"/>
            <a:ext cx="97916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miRXplore</a:t>
            </a:r>
            <a:r>
              <a:rPr lang="en-US" sz="1400" dirty="0"/>
              <a:t> Universal Reference (</a:t>
            </a:r>
            <a:r>
              <a:rPr lang="en-US" sz="1400" dirty="0" err="1"/>
              <a:t>Miltenyi</a:t>
            </a:r>
            <a:r>
              <a:rPr lang="en-US" sz="1400" dirty="0"/>
              <a:t> </a:t>
            </a:r>
            <a:r>
              <a:rPr lang="en-US" sz="1400" dirty="0" err="1"/>
              <a:t>Biotec</a:t>
            </a:r>
            <a:r>
              <a:rPr lang="en-US" sz="1400" dirty="0"/>
              <a:t> Inc.</a:t>
            </a:r>
            <a:r>
              <a:rPr lang="en-US" sz="1400" dirty="0" smtClean="0"/>
              <a:t>), an equimolar pool of 963 synthetic miRNAs.</a:t>
            </a:r>
          </a:p>
          <a:p>
            <a:r>
              <a:rPr lang="en-US" sz="1400" dirty="0" smtClean="0"/>
              <a:t>All kits suggest a starting amount of &gt;10ng for purified miRNA.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62466" y="3560526"/>
            <a:ext cx="1942014" cy="743482"/>
          </a:xfrm>
          <a:prstGeom prst="rect">
            <a:avLst/>
          </a:prstGeom>
          <a:solidFill>
            <a:srgbClr val="9ED3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76" charset="-128"/>
              </a:rPr>
              <a:t>Computational </a:t>
            </a:r>
            <a:r>
              <a:rPr lang="en-US" sz="1400" dirty="0">
                <a:latin typeface="Arial" charset="0"/>
                <a:ea typeface="ＭＳ Ｐゴシック" pitchFamily="-76" charset="-128"/>
              </a:rPr>
              <a:t>P</a:t>
            </a:r>
            <a:r>
              <a:rPr kumimoji="0" lang="en-US" sz="1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76" charset="-128"/>
              </a:rPr>
              <a:t>ipeline for Accuracy Test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76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09061" y="4530479"/>
            <a:ext cx="8977803" cy="1522206"/>
            <a:chOff x="3610670" y="28775018"/>
            <a:chExt cx="11794346" cy="1704106"/>
          </a:xfrm>
        </p:grpSpPr>
        <p:sp>
          <p:nvSpPr>
            <p:cNvPr id="22" name="Rectangle 21"/>
            <p:cNvSpPr/>
            <p:nvPr/>
          </p:nvSpPr>
          <p:spPr bwMode="auto">
            <a:xfrm>
              <a:off x="7519541" y="28775018"/>
              <a:ext cx="1578577" cy="615253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76" charset="-128"/>
                </a:rPr>
                <a:t>Small RNA Sequencing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9574923" y="28776366"/>
              <a:ext cx="1666655" cy="613905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 smtClean="0"/>
                <a:t>Preprocessing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1746418" y="28788915"/>
              <a:ext cx="3223989" cy="61806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76" charset="-128"/>
                </a:rPr>
                <a:t>Alignment &amp; Analysis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722144" y="28781888"/>
              <a:ext cx="1274126" cy="591673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76" charset="-128"/>
                </a:rPr>
                <a:t>Synthetic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76" charset="-128"/>
                </a:rPr>
                <a:t>miRNA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76" charset="-128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497581" y="28782911"/>
              <a:ext cx="1525278" cy="607359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76" charset="-128"/>
                </a:rPr>
                <a:t>Smal</a:t>
              </a:r>
              <a:r>
                <a:rPr lang="en-US" sz="1400" dirty="0" smtClean="0"/>
                <a:t>l RNA Library Prep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76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10670" y="29373563"/>
              <a:ext cx="1451864" cy="1068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1400" dirty="0" smtClean="0"/>
                <a:t>Human, rat, mouse, viruses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39940" y="29442413"/>
              <a:ext cx="1683800" cy="826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1400" dirty="0" err="1" smtClean="0"/>
                <a:t>HiSeq</a:t>
              </a:r>
              <a:r>
                <a:rPr lang="en-US" sz="1400" dirty="0" smtClean="0"/>
                <a:t> 3000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/>
                <a:t>50bp reads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47198" y="29411003"/>
              <a:ext cx="1965868" cy="1068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1400" dirty="0" smtClean="0"/>
                <a:t>Trim adapters, </a:t>
              </a:r>
              <a:r>
                <a:rPr lang="en-US" sz="1400" dirty="0" err="1" smtClean="0"/>
                <a:t>Cutadapt</a:t>
              </a:r>
              <a:r>
                <a:rPr lang="en-US" sz="1400" dirty="0" smtClean="0"/>
                <a:t> </a:t>
              </a:r>
              <a:r>
                <a:rPr lang="en-US" sz="1400" dirty="0"/>
                <a:t> </a:t>
              </a:r>
              <a:r>
                <a:rPr lang="en-US" sz="1400" dirty="0" smtClean="0"/>
                <a:t>    (v. 1.11)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667669" y="29408993"/>
              <a:ext cx="3737347" cy="826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1400" dirty="0" smtClean="0"/>
                <a:t>Align with Salmon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>
                  <a:solidFill>
                    <a:srgbClr val="000000"/>
                  </a:solidFill>
                </a:rPr>
                <a:t>Normalize</a:t>
              </a:r>
              <a:r>
                <a:rPr lang="en-US" sz="1400" dirty="0">
                  <a:solidFill>
                    <a:srgbClr val="000000"/>
                  </a:solidFill>
                </a:rPr>
                <a:t>, reads per million mapped (</a:t>
              </a:r>
              <a:r>
                <a:rPr lang="en-US" sz="1400" dirty="0" smtClean="0">
                  <a:solidFill>
                    <a:srgbClr val="000000"/>
                  </a:solidFill>
                </a:rPr>
                <a:t>RPM)</a:t>
              </a:r>
            </a:p>
          </p:txBody>
        </p:sp>
        <p:sp>
          <p:nvSpPr>
            <p:cNvPr id="31" name="Right Arrow 30"/>
            <p:cNvSpPr/>
            <p:nvPr/>
          </p:nvSpPr>
          <p:spPr bwMode="auto">
            <a:xfrm>
              <a:off x="5129952" y="28987212"/>
              <a:ext cx="233945" cy="150391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pitchFamily="-76" charset="-128"/>
              </a:endParaRPr>
            </a:p>
          </p:txBody>
        </p:sp>
        <p:sp>
          <p:nvSpPr>
            <p:cNvPr id="32" name="Right Arrow 31"/>
            <p:cNvSpPr/>
            <p:nvPr/>
          </p:nvSpPr>
          <p:spPr bwMode="auto">
            <a:xfrm>
              <a:off x="7137205" y="29005932"/>
              <a:ext cx="233945" cy="150391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pitchFamily="-76" charset="-128"/>
              </a:endParaRPr>
            </a:p>
          </p:txBody>
        </p:sp>
        <p:sp>
          <p:nvSpPr>
            <p:cNvPr id="33" name="Right Arrow 32"/>
            <p:cNvSpPr/>
            <p:nvPr/>
          </p:nvSpPr>
          <p:spPr bwMode="auto">
            <a:xfrm>
              <a:off x="9194588" y="28991230"/>
              <a:ext cx="233945" cy="150391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pitchFamily="-76" charset="-128"/>
              </a:endParaRPr>
            </a:p>
          </p:txBody>
        </p:sp>
        <p:sp>
          <p:nvSpPr>
            <p:cNvPr id="34" name="Right Arrow 33"/>
            <p:cNvSpPr/>
            <p:nvPr/>
          </p:nvSpPr>
          <p:spPr bwMode="auto">
            <a:xfrm>
              <a:off x="11385655" y="29043370"/>
              <a:ext cx="233945" cy="150391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pitchFamily="-76" charset="-128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410747" y="5118460"/>
            <a:ext cx="15193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Size selection by beads for </a:t>
            </a:r>
            <a:r>
              <a:rPr lang="en-US" sz="1400" dirty="0" err="1" smtClean="0"/>
              <a:t>Clontech</a:t>
            </a:r>
            <a:r>
              <a:rPr lang="en-US" sz="1400" dirty="0" smtClean="0"/>
              <a:t>, by PAGE for the rest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06580" y="1065169"/>
            <a:ext cx="4453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similarly </a:t>
            </a:r>
            <a:r>
              <a:rPr lang="en-US" dirty="0" smtClean="0"/>
              <a:t>are different miRNAs detected?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134286"/>
            <a:ext cx="5039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Kit </a:t>
            </a:r>
            <a:r>
              <a:rPr lang="en-US" sz="2000" b="1" dirty="0" smtClean="0"/>
              <a:t>Comparison, Phase 1:  Reproducibility Test</a:t>
            </a:r>
            <a:endParaRPr lang="en-US" sz="2000" b="1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2503115" y="1680916"/>
          <a:ext cx="6217604" cy="2639970"/>
        </p:xfrm>
        <a:graphic>
          <a:graphicData uri="http://schemas.openxmlformats.org/drawingml/2006/table">
            <a:tbl>
              <a:tblPr/>
              <a:tblGrid>
                <a:gridCol w="1212888"/>
                <a:gridCol w="1251179"/>
                <a:gridCol w="1251179"/>
                <a:gridCol w="1251179"/>
                <a:gridCol w="1251179"/>
              </a:tblGrid>
              <a:tr h="2074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Kit</a:t>
                      </a:r>
                    </a:p>
                  </a:txBody>
                  <a:tcPr marL="7965" marR="7965" marT="7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Illumina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NEXTflex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NEB</a:t>
                      </a: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F84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Clontech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7484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Batch 1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(in triplicate)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65" marR="7965" marT="7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100ng </a:t>
                      </a: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100ng </a:t>
                      </a: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F84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100ng </a:t>
                      </a: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7484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65" marR="7965" marT="7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250ng</a:t>
                      </a: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250ng</a:t>
                      </a: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F84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250ng</a:t>
                      </a: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7484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65" marR="7965" marT="7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500ng</a:t>
                      </a: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500ng</a:t>
                      </a: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F84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500ng</a:t>
                      </a: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7484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65" marR="7965" marT="7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1000ng</a:t>
                      </a: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1000ng</a:t>
                      </a: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1000ng</a:t>
                      </a: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F84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1000ng</a:t>
                      </a: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7484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65" marR="7965" marT="7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1500ng</a:t>
                      </a: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1500ng</a:t>
                      </a: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F84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1500ng</a:t>
                      </a: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7484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65" marR="7965" marT="7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2000ng</a:t>
                      </a: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2000ng</a:t>
                      </a: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F84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2000ng</a:t>
                      </a: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7484">
                <a:tc gridSpan="5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65" marR="7965" marT="7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7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Batch 2 (in triplicate)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65" marR="7965" marT="7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1000ng</a:t>
                      </a: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1000ng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1000ng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F84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1000ng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7501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65" marR="7965" marT="7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Kit suggests: 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1,000ng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Kit suggests: 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1ng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- 2,000ng</a:t>
                      </a: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Kit suggests: 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-1,000ng</a:t>
                      </a: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F84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Kit suggests: 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1ng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- 2,000ng</a:t>
                      </a:r>
                    </a:p>
                  </a:txBody>
                  <a:tcPr marL="7965" marR="7965" marT="7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4946252"/>
            <a:ext cx="9211218" cy="1484674"/>
            <a:chOff x="-1390424" y="8390285"/>
            <a:chExt cx="10118437" cy="1774040"/>
          </a:xfrm>
        </p:grpSpPr>
        <p:grpSp>
          <p:nvGrpSpPr>
            <p:cNvPr id="40" name="Group 39"/>
            <p:cNvGrpSpPr/>
            <p:nvPr/>
          </p:nvGrpSpPr>
          <p:grpSpPr>
            <a:xfrm>
              <a:off x="-1390424" y="8390285"/>
              <a:ext cx="10118437" cy="1774040"/>
              <a:chOff x="3577826" y="28775018"/>
              <a:chExt cx="10118437" cy="1774040"/>
            </a:xfrm>
          </p:grpSpPr>
          <p:sp>
            <p:nvSpPr>
              <p:cNvPr id="41" name="Rectangle 40"/>
              <p:cNvSpPr/>
              <p:nvPr/>
            </p:nvSpPr>
            <p:spPr bwMode="auto">
              <a:xfrm>
                <a:off x="7173167" y="28775018"/>
                <a:ext cx="1326756" cy="615253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76" charset="-128"/>
                  </a:rPr>
                  <a:t>Small RNA Sequencing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9076143" y="28776366"/>
                <a:ext cx="1480317" cy="613905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dirty="0" smtClean="0"/>
                  <a:t>Preprocessing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11053667" y="28788916"/>
                <a:ext cx="2417111" cy="618066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76" charset="-128"/>
                  </a:rPr>
                  <a:t>Alignment &amp; Analysis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722144" y="28781888"/>
                <a:ext cx="1059518" cy="591673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76" charset="-128"/>
                  </a:rPr>
                  <a:t>Total RNA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5317466" y="28782911"/>
                <a:ext cx="1291334" cy="60735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76" charset="-128"/>
                  </a:rPr>
                  <a:t>Smal</a:t>
                </a:r>
                <a:r>
                  <a:rPr lang="en-US" sz="1400" dirty="0" smtClean="0"/>
                  <a:t>l RNA Library Prep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76" charset="-128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577826" y="29373563"/>
                <a:ext cx="148503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sz="1400" dirty="0" smtClean="0"/>
                  <a:t>Total RNA from a single </a:t>
                </a:r>
                <a:r>
                  <a:rPr lang="en-US" sz="1400" dirty="0"/>
                  <a:t>h</a:t>
                </a:r>
                <a:r>
                  <a:rPr lang="en-US" sz="1400" dirty="0" smtClean="0"/>
                  <a:t>uman whole brain sample</a:t>
                </a:r>
                <a:endParaRPr lang="en-US" sz="14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093565" y="29442413"/>
                <a:ext cx="1683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sz="1400" dirty="0" err="1" smtClean="0"/>
                  <a:t>HiSeq</a:t>
                </a:r>
                <a:r>
                  <a:rPr lang="en-US" sz="1400" dirty="0" smtClean="0"/>
                  <a:t> 3000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 smtClean="0"/>
                  <a:t>50bp reads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948418" y="29411002"/>
                <a:ext cx="19658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sz="1400" dirty="0" smtClean="0"/>
                  <a:t>Trim adapters, </a:t>
                </a:r>
                <a:r>
                  <a:rPr lang="en-US" sz="1400" dirty="0" err="1" smtClean="0"/>
                  <a:t>Cutadapt</a:t>
                </a:r>
                <a:r>
                  <a:rPr lang="en-US" sz="1400" dirty="0" smtClean="0"/>
                  <a:t>      (v. 1.11)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974918" y="29408993"/>
                <a:ext cx="2721345" cy="1140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sz="1400" dirty="0" smtClean="0"/>
                  <a:t>Align with </a:t>
                </a:r>
                <a:r>
                  <a:rPr lang="en-US" sz="1400" dirty="0" err="1" smtClean="0"/>
                  <a:t>miRge</a:t>
                </a:r>
                <a:endParaRPr lang="en-US" sz="1400" dirty="0" smtClean="0"/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 smtClean="0">
                    <a:solidFill>
                      <a:srgbClr val="000000"/>
                    </a:solidFill>
                  </a:rPr>
                  <a:t>Normalize </a:t>
                </a:r>
                <a:r>
                  <a:rPr lang="en-US" sz="1400" dirty="0">
                    <a:solidFill>
                      <a:srgbClr val="000000"/>
                    </a:solidFill>
                  </a:rPr>
                  <a:t>(</a:t>
                </a:r>
                <a:r>
                  <a:rPr lang="en-US" sz="1400" dirty="0" smtClean="0">
                    <a:solidFill>
                      <a:srgbClr val="000000"/>
                    </a:solidFill>
                  </a:rPr>
                  <a:t>RPM</a:t>
                </a:r>
                <a:r>
                  <a:rPr lang="en-US" sz="1400" dirty="0">
                    <a:solidFill>
                      <a:srgbClr val="000000"/>
                    </a:solidFill>
                  </a:rPr>
                  <a:t>)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>
                    <a:solidFill>
                      <a:srgbClr val="000000"/>
                    </a:solidFill>
                  </a:rPr>
                  <a:t>Filter, mean </a:t>
                </a:r>
                <a:r>
                  <a:rPr lang="en-US" sz="1400" dirty="0" smtClean="0">
                    <a:solidFill>
                      <a:srgbClr val="000000"/>
                    </a:solidFill>
                  </a:rPr>
                  <a:t>RPM&gt;10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 smtClean="0">
                    <a:solidFill>
                      <a:srgbClr val="000000"/>
                    </a:solidFill>
                  </a:rPr>
                  <a:t>Normalized with </a:t>
                </a:r>
                <a:r>
                  <a:rPr lang="en-US" sz="1400" dirty="0" err="1" smtClean="0">
                    <a:solidFill>
                      <a:srgbClr val="000000"/>
                    </a:solidFill>
                  </a:rPr>
                  <a:t>voom</a:t>
                </a:r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ight Arrow 49"/>
              <p:cNvSpPr/>
              <p:nvPr/>
            </p:nvSpPr>
            <p:spPr bwMode="auto">
              <a:xfrm>
                <a:off x="4949837" y="28987212"/>
                <a:ext cx="233945" cy="150391"/>
              </a:xfrm>
              <a:prstGeom prst="rightArrow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ＭＳ Ｐゴシック" pitchFamily="-76" charset="-128"/>
                </a:endParaRPr>
              </a:p>
            </p:txBody>
          </p:sp>
          <p:sp>
            <p:nvSpPr>
              <p:cNvPr id="51" name="Right Arrow 50"/>
              <p:cNvSpPr/>
              <p:nvPr/>
            </p:nvSpPr>
            <p:spPr bwMode="auto">
              <a:xfrm>
                <a:off x="6790830" y="29005932"/>
                <a:ext cx="233945" cy="150391"/>
              </a:xfrm>
              <a:prstGeom prst="rightArrow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ＭＳ Ｐゴシック" pitchFamily="-76" charset="-128"/>
                </a:endParaRPr>
              </a:p>
            </p:txBody>
          </p:sp>
          <p:sp>
            <p:nvSpPr>
              <p:cNvPr id="52" name="Right Arrow 51"/>
              <p:cNvSpPr/>
              <p:nvPr/>
            </p:nvSpPr>
            <p:spPr bwMode="auto">
              <a:xfrm>
                <a:off x="8695808" y="28991230"/>
                <a:ext cx="233945" cy="150391"/>
              </a:xfrm>
              <a:prstGeom prst="rightArrow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ＭＳ Ｐゴシック" pitchFamily="-76" charset="-128"/>
                </a:endParaRPr>
              </a:p>
            </p:txBody>
          </p:sp>
          <p:sp>
            <p:nvSpPr>
              <p:cNvPr id="53" name="Right Arrow 52"/>
              <p:cNvSpPr/>
              <p:nvPr/>
            </p:nvSpPr>
            <p:spPr bwMode="auto">
              <a:xfrm>
                <a:off x="10692905" y="29043370"/>
                <a:ext cx="233945" cy="150391"/>
              </a:xfrm>
              <a:prstGeom prst="rightArrow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ＭＳ Ｐゴシック" pitchFamily="-76" charset="-128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19870" y="9034826"/>
              <a:ext cx="174332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1400" dirty="0"/>
                <a:t>Size selection by beads for </a:t>
              </a:r>
              <a:r>
                <a:rPr lang="en-US" sz="1400" dirty="0" err="1"/>
                <a:t>Clontech</a:t>
              </a:r>
              <a:r>
                <a:rPr lang="en-US" sz="1400" dirty="0"/>
                <a:t>, by PAGE for </a:t>
              </a:r>
              <a:r>
                <a:rPr lang="en-US" sz="1400" dirty="0" smtClean="0"/>
                <a:t>the rest</a:t>
              </a:r>
              <a:endParaRPr lang="en-US" sz="14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809707" y="1025910"/>
            <a:ext cx="5604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consistent are the results within </a:t>
            </a:r>
            <a:r>
              <a:rPr lang="en-US" smtClean="0"/>
              <a:t>and across batches?</a:t>
            </a:r>
            <a:endParaRPr lang="en-US" dirty="0"/>
          </a:p>
          <a:p>
            <a:endParaRPr lang="en-US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166326" y="882170"/>
            <a:ext cx="2235199" cy="743620"/>
          </a:xfrm>
          <a:prstGeom prst="rect">
            <a:avLst/>
          </a:prstGeom>
          <a:solidFill>
            <a:srgbClr val="9737CC">
              <a:alpha val="7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76" charset="-128"/>
              </a:rPr>
              <a:t>Reproducibility Test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76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166247" y="4059567"/>
            <a:ext cx="2235199" cy="743620"/>
          </a:xfrm>
          <a:prstGeom prst="rect">
            <a:avLst/>
          </a:prstGeom>
          <a:solidFill>
            <a:srgbClr val="9737CC">
              <a:alpha val="7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76" charset="-128"/>
              </a:rPr>
              <a:t>Computational Pipeline for Reproducibility Test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7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82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335" y="4157266"/>
            <a:ext cx="84853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my_scale</a:t>
            </a:r>
            <a:r>
              <a:rPr lang="en-US" sz="2800" dirty="0"/>
              <a:t> &lt;- function(x) { (x - </a:t>
            </a:r>
            <a:r>
              <a:rPr lang="en-US" sz="2800" dirty="0" err="1"/>
              <a:t>colMeans</a:t>
            </a:r>
            <a:r>
              <a:rPr lang="en-US" sz="2800" dirty="0"/>
              <a:t>(x))/ </a:t>
            </a:r>
            <a:r>
              <a:rPr lang="en-US" sz="2800" dirty="0" err="1"/>
              <a:t>colSds</a:t>
            </a:r>
            <a:r>
              <a:rPr lang="en-US" sz="2800" dirty="0"/>
              <a:t>(x) }</a:t>
            </a:r>
          </a:p>
          <a:p>
            <a:endParaRPr lang="en-US" sz="2800" dirty="0"/>
          </a:p>
          <a:p>
            <a:r>
              <a:rPr lang="en-US" sz="2800" dirty="0" err="1"/>
              <a:t>error_synth</a:t>
            </a:r>
            <a:r>
              <a:rPr lang="en-US" sz="2800" dirty="0"/>
              <a:t> &lt;- </a:t>
            </a:r>
            <a:r>
              <a:rPr lang="en-US" sz="2800" dirty="0" err="1"/>
              <a:t>data.frame</a:t>
            </a:r>
            <a:r>
              <a:rPr lang="en-US" sz="2800" dirty="0"/>
              <a:t>(abs(</a:t>
            </a:r>
            <a:r>
              <a:rPr lang="en-US" sz="2800" dirty="0" err="1"/>
              <a:t>my_scale</a:t>
            </a:r>
            <a:r>
              <a:rPr lang="en-US" sz="2800" dirty="0"/>
              <a:t>(</a:t>
            </a:r>
            <a:r>
              <a:rPr lang="en-US" sz="2800" dirty="0" err="1"/>
              <a:t>synth_raw</a:t>
            </a:r>
            <a:r>
              <a:rPr lang="en-US" sz="2800" dirty="0"/>
              <a:t>)))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879" y="1887561"/>
            <a:ext cx="6412766" cy="1610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 bwMode="auto">
          <a:xfrm>
            <a:off x="95250" y="45658"/>
            <a:ext cx="2523259" cy="577365"/>
          </a:xfrm>
          <a:prstGeom prst="rect">
            <a:avLst/>
          </a:prstGeom>
          <a:solidFill>
            <a:srgbClr val="9ED3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76" charset="-128"/>
              </a:rPr>
              <a:t>Accuracy </a:t>
            </a:r>
            <a:r>
              <a:rPr lang="en-US" dirty="0" smtClean="0">
                <a:latin typeface="Arial" charset="0"/>
                <a:ea typeface="ＭＳ Ｐゴシック" pitchFamily="-76" charset="-128"/>
              </a:rPr>
              <a:t>T</a:t>
            </a:r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76" charset="-128"/>
              </a:rPr>
              <a:t>es</a:t>
            </a:r>
            <a:r>
              <a:rPr lang="en-US" dirty="0" smtClean="0">
                <a:latin typeface="Arial" charset="0"/>
                <a:ea typeface="ＭＳ Ｐゴシック" pitchFamily="-76" charset="-128"/>
              </a:rPr>
              <a:t>t Method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7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0209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95250" y="45658"/>
            <a:ext cx="2523259" cy="577365"/>
          </a:xfrm>
          <a:prstGeom prst="rect">
            <a:avLst/>
          </a:prstGeom>
          <a:solidFill>
            <a:srgbClr val="9ED3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76" charset="-128"/>
              </a:rPr>
              <a:t>Accuracy </a:t>
            </a:r>
            <a:r>
              <a:rPr lang="en-US" dirty="0" smtClean="0">
                <a:latin typeface="Arial" charset="0"/>
                <a:ea typeface="ＭＳ Ｐゴシック" pitchFamily="-76" charset="-128"/>
              </a:rPr>
              <a:t>T</a:t>
            </a:r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76" charset="-128"/>
              </a:rPr>
              <a:t>es</a:t>
            </a:r>
            <a:r>
              <a:rPr lang="en-US" dirty="0" smtClean="0">
                <a:latin typeface="Arial" charset="0"/>
                <a:ea typeface="ＭＳ Ｐゴシック" pitchFamily="-76" charset="-128"/>
              </a:rPr>
              <a:t>t Results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76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948" y="797565"/>
            <a:ext cx="811600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Error of Synthetic </a:t>
            </a:r>
            <a:r>
              <a:rPr lang="en-US" sz="3200" b="1" smtClean="0"/>
              <a:t>miRNA Detection </a:t>
            </a:r>
            <a:r>
              <a:rPr lang="en-US" sz="3200" b="1"/>
              <a:t>Across Kits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603003" y="4754223"/>
            <a:ext cx="7834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ANOVA analysis demonstrates that the effect of kit on calculated error is significant (p = </a:t>
            </a:r>
            <a:r>
              <a:rPr lang="en-US" dirty="0" smtClean="0"/>
              <a:t>5.26 </a:t>
            </a:r>
            <a:r>
              <a:rPr lang="en-US" dirty="0"/>
              <a:t>x </a:t>
            </a:r>
            <a:r>
              <a:rPr lang="en-US" dirty="0" smtClean="0"/>
              <a:t>10-6). </a:t>
            </a:r>
            <a:r>
              <a:rPr lang="en-US" dirty="0"/>
              <a:t>All pairs of kits were found to be significantly different from each other using pairwise t-tests and Bonferroni correction, except for the pair of NEB and </a:t>
            </a:r>
            <a:r>
              <a:rPr lang="en-US" dirty="0" smtClean="0"/>
              <a:t>Illumina and the pair of </a:t>
            </a:r>
            <a:r>
              <a:rPr lang="en-US" dirty="0" err="1" smtClean="0"/>
              <a:t>NEXTflex</a:t>
            </a:r>
            <a:r>
              <a:rPr lang="en-US" dirty="0" smtClean="0"/>
              <a:t> and </a:t>
            </a:r>
            <a:r>
              <a:rPr lang="en-US" dirty="0" err="1" smtClean="0"/>
              <a:t>Clontech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AutoShape 2" descr="http://10.17.9.174:8787/graphics/plot_zoom_png?width=1315&amp;height=58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162" y="1670251"/>
            <a:ext cx="6572456" cy="28250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3902" y="6147582"/>
            <a:ext cx="709444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NEXTflex</a:t>
            </a:r>
            <a:r>
              <a:rPr lang="en-US" dirty="0" smtClean="0"/>
              <a:t> and </a:t>
            </a:r>
            <a:r>
              <a:rPr lang="en-US" dirty="0" err="1" smtClean="0"/>
              <a:t>Clontech</a:t>
            </a:r>
            <a:r>
              <a:rPr lang="en-US" dirty="0" smtClean="0"/>
              <a:t> seem to outperform Illumina and NEB for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3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1960</TotalTime>
  <Words>1492</Words>
  <Application>Microsoft Office PowerPoint</Application>
  <PresentationFormat>On-screen Show (4:3)</PresentationFormat>
  <Paragraphs>289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ＭＳ Ｐゴシック</vt:lpstr>
      <vt:lpstr>Aharoni</vt:lpstr>
      <vt:lpstr>Arial</vt:lpstr>
      <vt:lpstr>Calibri</vt:lpstr>
      <vt:lpstr>Calibri Light</vt:lpstr>
      <vt:lpstr>Office Theme</vt:lpstr>
      <vt:lpstr>Consortium Meeting Small RNA-seq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Intersection of Detected miRNAs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Carrie Wright</cp:lastModifiedBy>
  <cp:revision>47</cp:revision>
  <dcterms:created xsi:type="dcterms:W3CDTF">2017-06-02T15:25:47Z</dcterms:created>
  <dcterms:modified xsi:type="dcterms:W3CDTF">2017-06-05T03:12:09Z</dcterms:modified>
</cp:coreProperties>
</file>