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68A9"/>
    <a:srgbClr val="6492CC"/>
    <a:srgbClr val="00B7BF"/>
    <a:srgbClr val="00AE4B"/>
    <a:srgbClr val="B9A132"/>
    <a:srgbClr val="F36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6"/>
    <p:restoredTop sz="94674"/>
  </p:normalViewPr>
  <p:slideViewPr>
    <p:cSldViewPr snapToGrid="0" snapToObjects="1">
      <p:cViewPr>
        <p:scale>
          <a:sx n="130" d="100"/>
          <a:sy n="130" d="100"/>
        </p:scale>
        <p:origin x="560"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B7FDBB-B5D9-404E-B4CE-BACD0BD2B785}" type="datetimeFigureOut">
              <a:rPr lang="en-US" smtClean="0"/>
              <a:t>7/13/18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9145B-E768-9A41-A09A-2D4DEB1C8693}" type="slidenum">
              <a:rPr lang="en-US" smtClean="0"/>
              <a:t>‹#›</a:t>
            </a:fld>
            <a:endParaRPr lang="en-US"/>
          </a:p>
        </p:txBody>
      </p:sp>
    </p:spTree>
    <p:extLst>
      <p:ext uri="{BB962C8B-B14F-4D97-AF65-F5344CB8AC3E}">
        <p14:creationId xmlns:p14="http://schemas.microsoft.com/office/powerpoint/2010/main" val="44224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7FDBB-B5D9-404E-B4CE-BACD0BD2B785}" type="datetimeFigureOut">
              <a:rPr lang="en-US" smtClean="0"/>
              <a:t>7/13/18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9145B-E768-9A41-A09A-2D4DEB1C8693}" type="slidenum">
              <a:rPr lang="en-US" smtClean="0"/>
              <a:t>‹#›</a:t>
            </a:fld>
            <a:endParaRPr lang="en-US"/>
          </a:p>
        </p:txBody>
      </p:sp>
    </p:spTree>
    <p:extLst>
      <p:ext uri="{BB962C8B-B14F-4D97-AF65-F5344CB8AC3E}">
        <p14:creationId xmlns:p14="http://schemas.microsoft.com/office/powerpoint/2010/main" val="50057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7FDBB-B5D9-404E-B4CE-BACD0BD2B785}" type="datetimeFigureOut">
              <a:rPr lang="en-US" smtClean="0"/>
              <a:t>7/13/18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9145B-E768-9A41-A09A-2D4DEB1C8693}" type="slidenum">
              <a:rPr lang="en-US" smtClean="0"/>
              <a:t>‹#›</a:t>
            </a:fld>
            <a:endParaRPr lang="en-US"/>
          </a:p>
        </p:txBody>
      </p:sp>
    </p:spTree>
    <p:extLst>
      <p:ext uri="{BB962C8B-B14F-4D97-AF65-F5344CB8AC3E}">
        <p14:creationId xmlns:p14="http://schemas.microsoft.com/office/powerpoint/2010/main" val="143357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7FDBB-B5D9-404E-B4CE-BACD0BD2B785}" type="datetimeFigureOut">
              <a:rPr lang="en-US" smtClean="0"/>
              <a:t>7/13/18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9145B-E768-9A41-A09A-2D4DEB1C8693}" type="slidenum">
              <a:rPr lang="en-US" smtClean="0"/>
              <a:t>‹#›</a:t>
            </a:fld>
            <a:endParaRPr lang="en-US"/>
          </a:p>
        </p:txBody>
      </p:sp>
    </p:spTree>
    <p:extLst>
      <p:ext uri="{BB962C8B-B14F-4D97-AF65-F5344CB8AC3E}">
        <p14:creationId xmlns:p14="http://schemas.microsoft.com/office/powerpoint/2010/main" val="1041811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B7FDBB-B5D9-404E-B4CE-BACD0BD2B785}" type="datetimeFigureOut">
              <a:rPr lang="en-US" smtClean="0"/>
              <a:t>7/13/18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9145B-E768-9A41-A09A-2D4DEB1C8693}" type="slidenum">
              <a:rPr lang="en-US" smtClean="0"/>
              <a:t>‹#›</a:t>
            </a:fld>
            <a:endParaRPr lang="en-US"/>
          </a:p>
        </p:txBody>
      </p:sp>
    </p:spTree>
    <p:extLst>
      <p:ext uri="{BB962C8B-B14F-4D97-AF65-F5344CB8AC3E}">
        <p14:creationId xmlns:p14="http://schemas.microsoft.com/office/powerpoint/2010/main" val="1287924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B7FDBB-B5D9-404E-B4CE-BACD0BD2B785}" type="datetimeFigureOut">
              <a:rPr lang="en-US" smtClean="0"/>
              <a:t>7/13/18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9145B-E768-9A41-A09A-2D4DEB1C8693}" type="slidenum">
              <a:rPr lang="en-US" smtClean="0"/>
              <a:t>‹#›</a:t>
            </a:fld>
            <a:endParaRPr lang="en-US"/>
          </a:p>
        </p:txBody>
      </p:sp>
    </p:spTree>
    <p:extLst>
      <p:ext uri="{BB962C8B-B14F-4D97-AF65-F5344CB8AC3E}">
        <p14:creationId xmlns:p14="http://schemas.microsoft.com/office/powerpoint/2010/main" val="1666687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B7FDBB-B5D9-404E-B4CE-BACD0BD2B785}" type="datetimeFigureOut">
              <a:rPr lang="en-US" smtClean="0"/>
              <a:t>7/13/18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99145B-E768-9A41-A09A-2D4DEB1C8693}" type="slidenum">
              <a:rPr lang="en-US" smtClean="0"/>
              <a:t>‹#›</a:t>
            </a:fld>
            <a:endParaRPr lang="en-US"/>
          </a:p>
        </p:txBody>
      </p:sp>
    </p:spTree>
    <p:extLst>
      <p:ext uri="{BB962C8B-B14F-4D97-AF65-F5344CB8AC3E}">
        <p14:creationId xmlns:p14="http://schemas.microsoft.com/office/powerpoint/2010/main" val="24222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B7FDBB-B5D9-404E-B4CE-BACD0BD2B785}" type="datetimeFigureOut">
              <a:rPr lang="en-US" smtClean="0"/>
              <a:t>7/13/18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99145B-E768-9A41-A09A-2D4DEB1C8693}" type="slidenum">
              <a:rPr lang="en-US" smtClean="0"/>
              <a:t>‹#›</a:t>
            </a:fld>
            <a:endParaRPr lang="en-US"/>
          </a:p>
        </p:txBody>
      </p:sp>
    </p:spTree>
    <p:extLst>
      <p:ext uri="{BB962C8B-B14F-4D97-AF65-F5344CB8AC3E}">
        <p14:creationId xmlns:p14="http://schemas.microsoft.com/office/powerpoint/2010/main" val="1542079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7FDBB-B5D9-404E-B4CE-BACD0BD2B785}" type="datetimeFigureOut">
              <a:rPr lang="en-US" smtClean="0"/>
              <a:t>7/13/18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99145B-E768-9A41-A09A-2D4DEB1C8693}" type="slidenum">
              <a:rPr lang="en-US" smtClean="0"/>
              <a:t>‹#›</a:t>
            </a:fld>
            <a:endParaRPr lang="en-US"/>
          </a:p>
        </p:txBody>
      </p:sp>
    </p:spTree>
    <p:extLst>
      <p:ext uri="{BB962C8B-B14F-4D97-AF65-F5344CB8AC3E}">
        <p14:creationId xmlns:p14="http://schemas.microsoft.com/office/powerpoint/2010/main" val="190395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B7FDBB-B5D9-404E-B4CE-BACD0BD2B785}" type="datetimeFigureOut">
              <a:rPr lang="en-US" smtClean="0"/>
              <a:t>7/13/18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9145B-E768-9A41-A09A-2D4DEB1C8693}" type="slidenum">
              <a:rPr lang="en-US" smtClean="0"/>
              <a:t>‹#›</a:t>
            </a:fld>
            <a:endParaRPr lang="en-US"/>
          </a:p>
        </p:txBody>
      </p:sp>
    </p:spTree>
    <p:extLst>
      <p:ext uri="{BB962C8B-B14F-4D97-AF65-F5344CB8AC3E}">
        <p14:creationId xmlns:p14="http://schemas.microsoft.com/office/powerpoint/2010/main" val="17487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B7FDBB-B5D9-404E-B4CE-BACD0BD2B785}" type="datetimeFigureOut">
              <a:rPr lang="en-US" smtClean="0"/>
              <a:t>7/13/18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9145B-E768-9A41-A09A-2D4DEB1C8693}" type="slidenum">
              <a:rPr lang="en-US" smtClean="0"/>
              <a:t>‹#›</a:t>
            </a:fld>
            <a:endParaRPr lang="en-US"/>
          </a:p>
        </p:txBody>
      </p:sp>
    </p:spTree>
    <p:extLst>
      <p:ext uri="{BB962C8B-B14F-4D97-AF65-F5344CB8AC3E}">
        <p14:creationId xmlns:p14="http://schemas.microsoft.com/office/powerpoint/2010/main" val="12891332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7FDBB-B5D9-404E-B4CE-BACD0BD2B785}" type="datetimeFigureOut">
              <a:rPr lang="en-US" smtClean="0"/>
              <a:t>7/13/18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9145B-E768-9A41-A09A-2D4DEB1C8693}" type="slidenum">
              <a:rPr lang="en-US" smtClean="0"/>
              <a:t>‹#›</a:t>
            </a:fld>
            <a:endParaRPr lang="en-US"/>
          </a:p>
        </p:txBody>
      </p:sp>
    </p:spTree>
    <p:extLst>
      <p:ext uri="{BB962C8B-B14F-4D97-AF65-F5344CB8AC3E}">
        <p14:creationId xmlns:p14="http://schemas.microsoft.com/office/powerpoint/2010/main" val="908749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5771" y="575353"/>
            <a:ext cx="2487604" cy="369332"/>
          </a:xfrm>
          <a:prstGeom prst="rect">
            <a:avLst/>
          </a:prstGeom>
          <a:noFill/>
        </p:spPr>
        <p:txBody>
          <a:bodyPr wrap="none" rtlCol="0">
            <a:spAutoFit/>
          </a:bodyPr>
          <a:lstStyle/>
          <a:p>
            <a:r>
              <a:rPr lang="en-US" dirty="0" smtClean="0"/>
              <a:t>4 library preparation kits</a:t>
            </a:r>
            <a:endParaRPr lang="en-US" dirty="0"/>
          </a:p>
        </p:txBody>
      </p:sp>
      <p:sp>
        <p:nvSpPr>
          <p:cNvPr id="5" name="Oval 4"/>
          <p:cNvSpPr/>
          <p:nvPr/>
        </p:nvSpPr>
        <p:spPr>
          <a:xfrm>
            <a:off x="965771" y="1017142"/>
            <a:ext cx="534256" cy="421240"/>
          </a:xfrm>
          <a:prstGeom prst="ellipse">
            <a:avLst/>
          </a:prstGeom>
          <a:solidFill>
            <a:srgbClr val="F36B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90782" y="1017142"/>
            <a:ext cx="534256" cy="421240"/>
          </a:xfrm>
          <a:prstGeom prst="ellipse">
            <a:avLst/>
          </a:prstGeom>
          <a:solidFill>
            <a:srgbClr val="B9A13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44903" y="1017142"/>
            <a:ext cx="534256" cy="421240"/>
          </a:xfrm>
          <a:prstGeom prst="ellipse">
            <a:avLst/>
          </a:prstGeom>
          <a:solidFill>
            <a:srgbClr val="00AE4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899024" y="1017142"/>
            <a:ext cx="534256" cy="421240"/>
          </a:xfrm>
          <a:prstGeom prst="ellipse">
            <a:avLst/>
          </a:prstGeom>
          <a:solidFill>
            <a:srgbClr val="00B7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18787763">
            <a:off x="521869" y="1604084"/>
            <a:ext cx="939681" cy="369332"/>
          </a:xfrm>
          <a:prstGeom prst="rect">
            <a:avLst/>
          </a:prstGeom>
          <a:noFill/>
        </p:spPr>
        <p:txBody>
          <a:bodyPr wrap="none" rtlCol="0">
            <a:spAutoFit/>
          </a:bodyPr>
          <a:lstStyle/>
          <a:p>
            <a:r>
              <a:rPr lang="en-US" smtClean="0"/>
              <a:t>Illumina</a:t>
            </a:r>
            <a:endParaRPr lang="en-US"/>
          </a:p>
        </p:txBody>
      </p:sp>
      <p:sp>
        <p:nvSpPr>
          <p:cNvPr id="10" name="TextBox 9"/>
          <p:cNvSpPr txBox="1"/>
          <p:nvPr/>
        </p:nvSpPr>
        <p:spPr>
          <a:xfrm rot="18787763">
            <a:off x="1090547" y="1638706"/>
            <a:ext cx="1012265" cy="369332"/>
          </a:xfrm>
          <a:prstGeom prst="rect">
            <a:avLst/>
          </a:prstGeom>
          <a:noFill/>
        </p:spPr>
        <p:txBody>
          <a:bodyPr wrap="none" rtlCol="0">
            <a:spAutoFit/>
          </a:bodyPr>
          <a:lstStyle/>
          <a:p>
            <a:r>
              <a:rPr lang="en-US" dirty="0" err="1" smtClean="0"/>
              <a:t>Clontech</a:t>
            </a:r>
            <a:endParaRPr lang="en-US" dirty="0"/>
          </a:p>
        </p:txBody>
      </p:sp>
      <p:sp>
        <p:nvSpPr>
          <p:cNvPr id="11" name="TextBox 10"/>
          <p:cNvSpPr txBox="1"/>
          <p:nvPr/>
        </p:nvSpPr>
        <p:spPr>
          <a:xfrm rot="18787763">
            <a:off x="2141544" y="1486368"/>
            <a:ext cx="588162" cy="369332"/>
          </a:xfrm>
          <a:prstGeom prst="rect">
            <a:avLst/>
          </a:prstGeom>
          <a:noFill/>
        </p:spPr>
        <p:txBody>
          <a:bodyPr wrap="square" rtlCol="0">
            <a:spAutoFit/>
          </a:bodyPr>
          <a:lstStyle/>
          <a:p>
            <a:r>
              <a:rPr lang="en-US" dirty="0" smtClean="0"/>
              <a:t>NEB</a:t>
            </a:r>
            <a:endParaRPr lang="en-US" dirty="0"/>
          </a:p>
        </p:txBody>
      </p:sp>
      <p:sp>
        <p:nvSpPr>
          <p:cNvPr id="13" name="Rectangle 12"/>
          <p:cNvSpPr/>
          <p:nvPr/>
        </p:nvSpPr>
        <p:spPr>
          <a:xfrm rot="18692363">
            <a:off x="2440219" y="1632698"/>
            <a:ext cx="1013162" cy="369332"/>
          </a:xfrm>
          <a:prstGeom prst="rect">
            <a:avLst/>
          </a:prstGeom>
        </p:spPr>
        <p:txBody>
          <a:bodyPr wrap="none">
            <a:spAutoFit/>
          </a:bodyPr>
          <a:lstStyle/>
          <a:p>
            <a:r>
              <a:rPr lang="en-US" smtClean="0"/>
              <a:t>NEXTflex</a:t>
            </a:r>
            <a:endParaRPr lang="en-US" dirty="0"/>
          </a:p>
        </p:txBody>
      </p:sp>
      <p:sp>
        <p:nvSpPr>
          <p:cNvPr id="14" name="TextBox 13"/>
          <p:cNvSpPr txBox="1"/>
          <p:nvPr/>
        </p:nvSpPr>
        <p:spPr>
          <a:xfrm>
            <a:off x="535732" y="3973610"/>
            <a:ext cx="9602629" cy="1200329"/>
          </a:xfrm>
          <a:prstGeom prst="rect">
            <a:avLst/>
          </a:prstGeom>
          <a:noFill/>
        </p:spPr>
        <p:txBody>
          <a:bodyPr wrap="none" rtlCol="0">
            <a:spAutoFit/>
          </a:bodyPr>
          <a:lstStyle/>
          <a:p>
            <a:r>
              <a:rPr lang="en-US" dirty="0" smtClean="0"/>
              <a:t>1) Accuracy Analysis </a:t>
            </a:r>
            <a:r>
              <a:rPr lang="mr-IN" dirty="0" smtClean="0"/>
              <a:t>–</a:t>
            </a:r>
            <a:r>
              <a:rPr lang="en-US" dirty="0" smtClean="0"/>
              <a:t> how well does each method detect different sequences of the same quantity?</a:t>
            </a:r>
          </a:p>
          <a:p>
            <a:r>
              <a:rPr lang="en-US" dirty="0"/>
              <a:t> </a:t>
            </a:r>
            <a:r>
              <a:rPr lang="en-US" dirty="0" smtClean="0"/>
              <a:t>- adapter ligation bias, reverse transcription bias, and amplification bias could reduce this</a:t>
            </a:r>
          </a:p>
          <a:p>
            <a:pPr marL="342900" indent="-342900">
              <a:buFont typeface="+mj-lt"/>
              <a:buAutoNum type="arabicParenR"/>
            </a:pPr>
            <a:endParaRPr lang="en-US" dirty="0" smtClean="0"/>
          </a:p>
          <a:p>
            <a:r>
              <a:rPr lang="en-US" dirty="0" smtClean="0"/>
              <a:t> </a:t>
            </a:r>
            <a:endParaRPr lang="en-US" dirty="0"/>
          </a:p>
        </p:txBody>
      </p:sp>
      <p:sp>
        <p:nvSpPr>
          <p:cNvPr id="24" name="TextBox 23"/>
          <p:cNvSpPr txBox="1"/>
          <p:nvPr/>
        </p:nvSpPr>
        <p:spPr>
          <a:xfrm>
            <a:off x="4303160" y="1437758"/>
            <a:ext cx="4258282" cy="369332"/>
          </a:xfrm>
          <a:prstGeom prst="rect">
            <a:avLst/>
          </a:prstGeom>
          <a:noFill/>
        </p:spPr>
        <p:txBody>
          <a:bodyPr wrap="none" rtlCol="0">
            <a:spAutoFit/>
          </a:bodyPr>
          <a:lstStyle/>
          <a:p>
            <a:r>
              <a:rPr lang="en-US" dirty="0" smtClean="0"/>
              <a:t>2 methods to account for amplification bias</a:t>
            </a:r>
            <a:endParaRPr lang="en-US" dirty="0"/>
          </a:p>
        </p:txBody>
      </p:sp>
      <p:cxnSp>
        <p:nvCxnSpPr>
          <p:cNvPr id="26" name="Straight Arrow Connector 25"/>
          <p:cNvCxnSpPr/>
          <p:nvPr/>
        </p:nvCxnSpPr>
        <p:spPr>
          <a:xfrm>
            <a:off x="3399846" y="1327743"/>
            <a:ext cx="960446" cy="643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328392" y="1395864"/>
            <a:ext cx="370712" cy="5028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678149" y="1909773"/>
            <a:ext cx="534256" cy="421240"/>
          </a:xfrm>
          <a:prstGeom prst="ellipse">
            <a:avLst/>
          </a:prstGeom>
          <a:solidFill>
            <a:srgbClr val="649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303160" y="1909773"/>
            <a:ext cx="534256" cy="421240"/>
          </a:xfrm>
          <a:prstGeom prst="ellipse">
            <a:avLst/>
          </a:prstGeom>
          <a:solidFill>
            <a:srgbClr val="D568A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rot="18787763">
            <a:off x="3064654" y="2559230"/>
            <a:ext cx="1045479" cy="369332"/>
          </a:xfrm>
          <a:prstGeom prst="rect">
            <a:avLst/>
          </a:prstGeom>
          <a:noFill/>
        </p:spPr>
        <p:txBody>
          <a:bodyPr wrap="none" rtlCol="0">
            <a:spAutoFit/>
          </a:bodyPr>
          <a:lstStyle/>
          <a:p>
            <a:r>
              <a:rPr lang="en-US" smtClean="0"/>
              <a:t>Deduped</a:t>
            </a:r>
            <a:endParaRPr lang="en-US" dirty="0"/>
          </a:p>
        </p:txBody>
      </p:sp>
      <p:sp>
        <p:nvSpPr>
          <p:cNvPr id="39" name="TextBox 38"/>
          <p:cNvSpPr txBox="1"/>
          <p:nvPr/>
        </p:nvSpPr>
        <p:spPr>
          <a:xfrm rot="18787763">
            <a:off x="3616299" y="2567760"/>
            <a:ext cx="1171667" cy="369332"/>
          </a:xfrm>
          <a:prstGeom prst="rect">
            <a:avLst/>
          </a:prstGeom>
          <a:noFill/>
        </p:spPr>
        <p:txBody>
          <a:bodyPr wrap="none" rtlCol="0">
            <a:spAutoFit/>
          </a:bodyPr>
          <a:lstStyle/>
          <a:p>
            <a:r>
              <a:rPr lang="en-US" smtClean="0"/>
              <a:t>Fivpercent</a:t>
            </a:r>
            <a:endParaRPr lang="en-US" dirty="0"/>
          </a:p>
        </p:txBody>
      </p:sp>
      <p:sp>
        <p:nvSpPr>
          <p:cNvPr id="43" name="Rectangle 42"/>
          <p:cNvSpPr/>
          <p:nvPr/>
        </p:nvSpPr>
        <p:spPr>
          <a:xfrm>
            <a:off x="535732" y="575353"/>
            <a:ext cx="8025710" cy="26762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67765" y="3450037"/>
            <a:ext cx="2203680" cy="369332"/>
          </a:xfrm>
          <a:prstGeom prst="rect">
            <a:avLst/>
          </a:prstGeom>
          <a:noFill/>
        </p:spPr>
        <p:txBody>
          <a:bodyPr wrap="none" rtlCol="0">
            <a:spAutoFit/>
          </a:bodyPr>
          <a:lstStyle/>
          <a:p>
            <a:r>
              <a:rPr lang="en-US" u="sng" smtClean="0"/>
              <a:t>Performance metrics</a:t>
            </a:r>
            <a:endParaRPr lang="en-US" u="sng" dirty="0"/>
          </a:p>
        </p:txBody>
      </p:sp>
      <p:sp>
        <p:nvSpPr>
          <p:cNvPr id="46" name="TextBox 45"/>
          <p:cNvSpPr txBox="1"/>
          <p:nvPr/>
        </p:nvSpPr>
        <p:spPr>
          <a:xfrm>
            <a:off x="548094" y="4645978"/>
            <a:ext cx="10944791" cy="2031325"/>
          </a:xfrm>
          <a:prstGeom prst="rect">
            <a:avLst/>
          </a:prstGeom>
          <a:noFill/>
        </p:spPr>
        <p:txBody>
          <a:bodyPr wrap="none" rtlCol="0">
            <a:spAutoFit/>
          </a:bodyPr>
          <a:lstStyle/>
          <a:p>
            <a:r>
              <a:rPr lang="en-US" dirty="0" smtClean="0"/>
              <a:t>2) Detection Analysis </a:t>
            </a:r>
            <a:r>
              <a:rPr lang="mr-IN" dirty="0" smtClean="0"/>
              <a:t>–</a:t>
            </a:r>
            <a:r>
              <a:rPr lang="en-US" dirty="0" smtClean="0"/>
              <a:t> How many unique sequences are detected by each method?</a:t>
            </a:r>
          </a:p>
          <a:p>
            <a:r>
              <a:rPr lang="en-US" dirty="0"/>
              <a:t> </a:t>
            </a:r>
            <a:r>
              <a:rPr lang="en-US" dirty="0" smtClean="0"/>
              <a:t>- adapter ligation bias, reverse transcription bias, and amplification bias could reduce this</a:t>
            </a:r>
          </a:p>
          <a:p>
            <a:endParaRPr lang="en-US" dirty="0" smtClean="0"/>
          </a:p>
          <a:p>
            <a:r>
              <a:rPr lang="en-US" dirty="0" smtClean="0"/>
              <a:t>3) Consistency Analysis </a:t>
            </a:r>
            <a:r>
              <a:rPr lang="mr-IN" dirty="0" smtClean="0"/>
              <a:t>–</a:t>
            </a:r>
            <a:r>
              <a:rPr lang="en-US" dirty="0" smtClean="0"/>
              <a:t> Across batch and triplicates </a:t>
            </a:r>
            <a:r>
              <a:rPr lang="mr-IN" dirty="0" smtClean="0"/>
              <a:t>–</a:t>
            </a:r>
            <a:r>
              <a:rPr lang="en-US" dirty="0" smtClean="0"/>
              <a:t> how similar are the results obtained by each method?</a:t>
            </a:r>
          </a:p>
          <a:p>
            <a:pPr marL="285750" indent="-285750">
              <a:buFontTx/>
              <a:buChar char="-"/>
            </a:pPr>
            <a:r>
              <a:rPr lang="en-US" dirty="0" smtClean="0"/>
              <a:t>Not associated with bias</a:t>
            </a:r>
            <a:r>
              <a:rPr lang="mr-IN" dirty="0" smtClean="0"/>
              <a:t>…</a:t>
            </a:r>
            <a:r>
              <a:rPr lang="en-US" dirty="0" smtClean="0"/>
              <a:t> or is it</a:t>
            </a:r>
            <a:r>
              <a:rPr lang="mr-IN" dirty="0" smtClean="0"/>
              <a:t>…</a:t>
            </a:r>
            <a:r>
              <a:rPr lang="en-US" dirty="0" smtClean="0"/>
              <a:t> maybe certain sequences are more prone to variance due to the above biases</a:t>
            </a:r>
          </a:p>
          <a:p>
            <a:pPr marL="342900" indent="-342900">
              <a:buFont typeface="+mj-lt"/>
              <a:buAutoNum type="arabicParenR"/>
            </a:pPr>
            <a:endParaRPr lang="en-US" dirty="0" smtClean="0"/>
          </a:p>
          <a:p>
            <a:r>
              <a:rPr lang="en-US" dirty="0" smtClean="0"/>
              <a:t> </a:t>
            </a:r>
            <a:endParaRPr lang="en-US" dirty="0"/>
          </a:p>
        </p:txBody>
      </p:sp>
      <p:sp>
        <p:nvSpPr>
          <p:cNvPr id="47" name="TextBox 46"/>
          <p:cNvSpPr txBox="1"/>
          <p:nvPr/>
        </p:nvSpPr>
        <p:spPr>
          <a:xfrm>
            <a:off x="3656583" y="247851"/>
            <a:ext cx="2137765" cy="369332"/>
          </a:xfrm>
          <a:prstGeom prst="rect">
            <a:avLst/>
          </a:prstGeom>
          <a:noFill/>
        </p:spPr>
        <p:txBody>
          <a:bodyPr wrap="none" rtlCol="0">
            <a:spAutoFit/>
          </a:bodyPr>
          <a:lstStyle/>
          <a:p>
            <a:r>
              <a:rPr lang="en-US" dirty="0" smtClean="0"/>
              <a:t>6 </a:t>
            </a:r>
            <a:r>
              <a:rPr lang="en-US" smtClean="0"/>
              <a:t>Different Methods</a:t>
            </a:r>
            <a:endParaRPr lang="en-US"/>
          </a:p>
        </p:txBody>
      </p:sp>
      <p:grpSp>
        <p:nvGrpSpPr>
          <p:cNvPr id="91" name="Group 90"/>
          <p:cNvGrpSpPr/>
          <p:nvPr/>
        </p:nvGrpSpPr>
        <p:grpSpPr>
          <a:xfrm>
            <a:off x="10108079" y="1211123"/>
            <a:ext cx="314775" cy="1351354"/>
            <a:chOff x="9182999" y="987219"/>
            <a:chExt cx="428510" cy="1424456"/>
          </a:xfrm>
        </p:grpSpPr>
        <p:grpSp>
          <p:nvGrpSpPr>
            <p:cNvPr id="81" name="Group 80"/>
            <p:cNvGrpSpPr/>
            <p:nvPr/>
          </p:nvGrpSpPr>
          <p:grpSpPr>
            <a:xfrm>
              <a:off x="9385935" y="1387054"/>
              <a:ext cx="225574" cy="625402"/>
              <a:chOff x="9062264" y="719888"/>
              <a:chExt cx="263297" cy="768543"/>
            </a:xfrm>
          </p:grpSpPr>
          <p:sp>
            <p:nvSpPr>
              <p:cNvPr id="82" name="Freeform 81"/>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9182999" y="987219"/>
              <a:ext cx="381645" cy="1103648"/>
              <a:chOff x="9180106" y="1050625"/>
              <a:chExt cx="381645" cy="1103648"/>
            </a:xfrm>
          </p:grpSpPr>
          <p:grpSp>
            <p:nvGrpSpPr>
              <p:cNvPr id="77" name="Group 76"/>
              <p:cNvGrpSpPr/>
              <p:nvPr/>
            </p:nvGrpSpPr>
            <p:grpSpPr>
              <a:xfrm>
                <a:off x="9180106" y="1528871"/>
                <a:ext cx="225574" cy="625402"/>
                <a:chOff x="9062264" y="719888"/>
                <a:chExt cx="263297" cy="768543"/>
              </a:xfrm>
            </p:grpSpPr>
            <p:sp>
              <p:nvSpPr>
                <p:cNvPr id="78" name="Freeform 77"/>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9248363" y="1050625"/>
                <a:ext cx="225574" cy="625402"/>
                <a:chOff x="9062264" y="719888"/>
                <a:chExt cx="263297" cy="768543"/>
              </a:xfrm>
            </p:grpSpPr>
            <p:sp>
              <p:nvSpPr>
                <p:cNvPr id="69" name="Freeform 68"/>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9336177" y="1167623"/>
                <a:ext cx="225574" cy="625402"/>
                <a:chOff x="9062264" y="719888"/>
                <a:chExt cx="263297" cy="768543"/>
              </a:xfrm>
            </p:grpSpPr>
            <p:sp>
              <p:nvSpPr>
                <p:cNvPr id="74" name="Freeform 73"/>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9252588" y="1786273"/>
              <a:ext cx="225574" cy="625402"/>
              <a:chOff x="9062264" y="719888"/>
              <a:chExt cx="263297" cy="768543"/>
            </a:xfrm>
          </p:grpSpPr>
          <p:sp>
            <p:nvSpPr>
              <p:cNvPr id="86" name="Freeform 85"/>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2" name="Group 91"/>
          <p:cNvGrpSpPr/>
          <p:nvPr/>
        </p:nvGrpSpPr>
        <p:grpSpPr>
          <a:xfrm>
            <a:off x="10138361" y="1308957"/>
            <a:ext cx="314774" cy="1106967"/>
            <a:chOff x="10138361" y="1308957"/>
            <a:chExt cx="314774" cy="1106967"/>
          </a:xfrm>
        </p:grpSpPr>
        <p:cxnSp>
          <p:nvCxnSpPr>
            <p:cNvPr id="54" name="Straight Connector 53"/>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59" name="Arc 58"/>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Connector 63"/>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10539487" y="1224283"/>
            <a:ext cx="314775" cy="1351354"/>
            <a:chOff x="9182999" y="987219"/>
            <a:chExt cx="428510" cy="1424456"/>
          </a:xfrm>
        </p:grpSpPr>
        <p:grpSp>
          <p:nvGrpSpPr>
            <p:cNvPr id="94" name="Group 93"/>
            <p:cNvGrpSpPr/>
            <p:nvPr/>
          </p:nvGrpSpPr>
          <p:grpSpPr>
            <a:xfrm>
              <a:off x="9385935" y="1387054"/>
              <a:ext cx="225574" cy="625402"/>
              <a:chOff x="9062264" y="719888"/>
              <a:chExt cx="263297" cy="768543"/>
            </a:xfrm>
          </p:grpSpPr>
          <p:sp>
            <p:nvSpPr>
              <p:cNvPr id="112" name="Freeform 111"/>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9182999" y="987219"/>
              <a:ext cx="381645" cy="1103648"/>
              <a:chOff x="9180106" y="1050625"/>
              <a:chExt cx="381645" cy="1103648"/>
            </a:xfrm>
          </p:grpSpPr>
          <p:grpSp>
            <p:nvGrpSpPr>
              <p:cNvPr id="100" name="Group 99"/>
              <p:cNvGrpSpPr/>
              <p:nvPr/>
            </p:nvGrpSpPr>
            <p:grpSpPr>
              <a:xfrm>
                <a:off x="9180106" y="1528871"/>
                <a:ext cx="225574" cy="625402"/>
                <a:chOff x="9062264" y="719888"/>
                <a:chExt cx="263297" cy="768543"/>
              </a:xfrm>
            </p:grpSpPr>
            <p:sp>
              <p:nvSpPr>
                <p:cNvPr id="109" name="Freeform 108"/>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9248363" y="1050625"/>
                <a:ext cx="225574" cy="625402"/>
                <a:chOff x="9062264" y="719888"/>
                <a:chExt cx="263297" cy="768543"/>
              </a:xfrm>
            </p:grpSpPr>
            <p:sp>
              <p:nvSpPr>
                <p:cNvPr id="106" name="Freeform 105"/>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p:cNvGrpSpPr/>
              <p:nvPr/>
            </p:nvGrpSpPr>
            <p:grpSpPr>
              <a:xfrm>
                <a:off x="9336177" y="1167623"/>
                <a:ext cx="225574" cy="625402"/>
                <a:chOff x="9062264" y="719888"/>
                <a:chExt cx="263297" cy="768543"/>
              </a:xfrm>
            </p:grpSpPr>
            <p:sp>
              <p:nvSpPr>
                <p:cNvPr id="103" name="Freeform 102"/>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6" name="Group 95"/>
            <p:cNvGrpSpPr/>
            <p:nvPr/>
          </p:nvGrpSpPr>
          <p:grpSpPr>
            <a:xfrm>
              <a:off x="9252588" y="1786273"/>
              <a:ext cx="225574" cy="625402"/>
              <a:chOff x="9062264" y="719888"/>
              <a:chExt cx="263297" cy="768543"/>
            </a:xfrm>
          </p:grpSpPr>
          <p:sp>
            <p:nvSpPr>
              <p:cNvPr id="97" name="Freeform 96"/>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5" name="Group 114"/>
          <p:cNvGrpSpPr/>
          <p:nvPr/>
        </p:nvGrpSpPr>
        <p:grpSpPr>
          <a:xfrm>
            <a:off x="10569769" y="1322117"/>
            <a:ext cx="314774" cy="1106967"/>
            <a:chOff x="10138361" y="1308957"/>
            <a:chExt cx="314774" cy="1106967"/>
          </a:xfrm>
        </p:grpSpPr>
        <p:cxnSp>
          <p:nvCxnSpPr>
            <p:cNvPr id="116" name="Straight Connector 115"/>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118" name="Arc 117"/>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9" name="Straight Connector 118"/>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10949050" y="1224283"/>
            <a:ext cx="314775" cy="1351354"/>
            <a:chOff x="9182999" y="987219"/>
            <a:chExt cx="428510" cy="1424456"/>
          </a:xfrm>
        </p:grpSpPr>
        <p:grpSp>
          <p:nvGrpSpPr>
            <p:cNvPr id="121" name="Group 120"/>
            <p:cNvGrpSpPr/>
            <p:nvPr/>
          </p:nvGrpSpPr>
          <p:grpSpPr>
            <a:xfrm>
              <a:off x="9385935" y="1387054"/>
              <a:ext cx="225574" cy="625402"/>
              <a:chOff x="9062264" y="719888"/>
              <a:chExt cx="263297" cy="768543"/>
            </a:xfrm>
          </p:grpSpPr>
          <p:sp>
            <p:nvSpPr>
              <p:cNvPr id="139" name="Freeform 138"/>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p:cNvGrpSpPr/>
            <p:nvPr/>
          </p:nvGrpSpPr>
          <p:grpSpPr>
            <a:xfrm>
              <a:off x="9182999" y="987219"/>
              <a:ext cx="381645" cy="1103648"/>
              <a:chOff x="9180106" y="1050625"/>
              <a:chExt cx="381645" cy="1103648"/>
            </a:xfrm>
          </p:grpSpPr>
          <p:grpSp>
            <p:nvGrpSpPr>
              <p:cNvPr id="127" name="Group 126"/>
              <p:cNvGrpSpPr/>
              <p:nvPr/>
            </p:nvGrpSpPr>
            <p:grpSpPr>
              <a:xfrm>
                <a:off x="9180106" y="1528871"/>
                <a:ext cx="225574" cy="625402"/>
                <a:chOff x="9062264" y="719888"/>
                <a:chExt cx="263297" cy="768543"/>
              </a:xfrm>
            </p:grpSpPr>
            <p:sp>
              <p:nvSpPr>
                <p:cNvPr id="136" name="Freeform 135"/>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p:cNvGrpSpPr/>
              <p:nvPr/>
            </p:nvGrpSpPr>
            <p:grpSpPr>
              <a:xfrm>
                <a:off x="9248363" y="1050625"/>
                <a:ext cx="225574" cy="625402"/>
                <a:chOff x="9062264" y="719888"/>
                <a:chExt cx="263297" cy="768543"/>
              </a:xfrm>
            </p:grpSpPr>
            <p:sp>
              <p:nvSpPr>
                <p:cNvPr id="133" name="Freeform 132"/>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p:cNvGrpSpPr/>
              <p:nvPr/>
            </p:nvGrpSpPr>
            <p:grpSpPr>
              <a:xfrm>
                <a:off x="9336177" y="1167623"/>
                <a:ext cx="225574" cy="625402"/>
                <a:chOff x="9062264" y="719888"/>
                <a:chExt cx="263297" cy="768543"/>
              </a:xfrm>
            </p:grpSpPr>
            <p:sp>
              <p:nvSpPr>
                <p:cNvPr id="130" name="Freeform 129"/>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3" name="Group 122"/>
            <p:cNvGrpSpPr/>
            <p:nvPr/>
          </p:nvGrpSpPr>
          <p:grpSpPr>
            <a:xfrm>
              <a:off x="9252588" y="1786273"/>
              <a:ext cx="225574" cy="625402"/>
              <a:chOff x="9062264" y="719888"/>
              <a:chExt cx="263297" cy="768543"/>
            </a:xfrm>
          </p:grpSpPr>
          <p:sp>
            <p:nvSpPr>
              <p:cNvPr id="124" name="Freeform 123"/>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2" name="Group 141"/>
          <p:cNvGrpSpPr/>
          <p:nvPr/>
        </p:nvGrpSpPr>
        <p:grpSpPr>
          <a:xfrm>
            <a:off x="10979332" y="1322117"/>
            <a:ext cx="314774" cy="1106967"/>
            <a:chOff x="10138361" y="1308957"/>
            <a:chExt cx="314774" cy="1106967"/>
          </a:xfrm>
        </p:grpSpPr>
        <p:cxnSp>
          <p:nvCxnSpPr>
            <p:cNvPr id="143" name="Straight Connector 142"/>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145" name="Arc 144"/>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6" name="Straight Connector 145"/>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4" name="TextBox 173"/>
          <p:cNvSpPr txBox="1"/>
          <p:nvPr/>
        </p:nvSpPr>
        <p:spPr>
          <a:xfrm>
            <a:off x="10446464" y="1702154"/>
            <a:ext cx="363337" cy="369332"/>
          </a:xfrm>
          <a:prstGeom prst="rect">
            <a:avLst/>
          </a:prstGeom>
          <a:noFill/>
        </p:spPr>
        <p:txBody>
          <a:bodyPr wrap="square" rtlCol="0">
            <a:spAutoFit/>
          </a:bodyPr>
          <a:lstStyle/>
          <a:p>
            <a:r>
              <a:rPr lang="en-US" smtClean="0"/>
              <a:t>͌</a:t>
            </a:r>
            <a:endParaRPr lang="en-US"/>
          </a:p>
        </p:txBody>
      </p:sp>
      <p:sp>
        <p:nvSpPr>
          <p:cNvPr id="175" name="TextBox 174"/>
          <p:cNvSpPr txBox="1"/>
          <p:nvPr/>
        </p:nvSpPr>
        <p:spPr>
          <a:xfrm>
            <a:off x="10358513" y="1786091"/>
            <a:ext cx="260681" cy="276999"/>
          </a:xfrm>
          <a:prstGeom prst="rect">
            <a:avLst/>
          </a:prstGeom>
          <a:noFill/>
        </p:spPr>
        <p:txBody>
          <a:bodyPr wrap="square" rtlCol="0">
            <a:spAutoFit/>
          </a:bodyPr>
          <a:lstStyle/>
          <a:p>
            <a:r>
              <a:rPr lang="en-US" sz="1200" dirty="0" smtClean="0"/>
              <a:t>?</a:t>
            </a:r>
            <a:endParaRPr lang="en-US" sz="1200" dirty="0"/>
          </a:p>
        </p:txBody>
      </p:sp>
      <p:sp>
        <p:nvSpPr>
          <p:cNvPr id="176" name="TextBox 175"/>
          <p:cNvSpPr txBox="1"/>
          <p:nvPr/>
        </p:nvSpPr>
        <p:spPr>
          <a:xfrm>
            <a:off x="10878346" y="1696943"/>
            <a:ext cx="363337" cy="369332"/>
          </a:xfrm>
          <a:prstGeom prst="rect">
            <a:avLst/>
          </a:prstGeom>
          <a:noFill/>
        </p:spPr>
        <p:txBody>
          <a:bodyPr wrap="square" rtlCol="0">
            <a:spAutoFit/>
          </a:bodyPr>
          <a:lstStyle/>
          <a:p>
            <a:r>
              <a:rPr lang="en-US" smtClean="0"/>
              <a:t>͌</a:t>
            </a:r>
            <a:endParaRPr lang="en-US"/>
          </a:p>
        </p:txBody>
      </p:sp>
      <p:sp>
        <p:nvSpPr>
          <p:cNvPr id="178" name="TextBox 177"/>
          <p:cNvSpPr txBox="1"/>
          <p:nvPr/>
        </p:nvSpPr>
        <p:spPr>
          <a:xfrm>
            <a:off x="10795645" y="1776893"/>
            <a:ext cx="260681" cy="276999"/>
          </a:xfrm>
          <a:prstGeom prst="rect">
            <a:avLst/>
          </a:prstGeom>
          <a:noFill/>
        </p:spPr>
        <p:txBody>
          <a:bodyPr wrap="square" rtlCol="0">
            <a:spAutoFit/>
          </a:bodyPr>
          <a:lstStyle/>
          <a:p>
            <a:r>
              <a:rPr lang="en-US" sz="1200" dirty="0" smtClean="0"/>
              <a:t>?</a:t>
            </a:r>
            <a:endParaRPr lang="en-US" sz="1200" dirty="0"/>
          </a:p>
        </p:txBody>
      </p:sp>
      <p:sp>
        <p:nvSpPr>
          <p:cNvPr id="180" name="TextBox 179"/>
          <p:cNvSpPr txBox="1"/>
          <p:nvPr/>
        </p:nvSpPr>
        <p:spPr>
          <a:xfrm>
            <a:off x="9819477" y="926467"/>
            <a:ext cx="2530136" cy="276999"/>
          </a:xfrm>
          <a:prstGeom prst="rect">
            <a:avLst/>
          </a:prstGeom>
          <a:noFill/>
        </p:spPr>
        <p:txBody>
          <a:bodyPr wrap="square" rtlCol="0">
            <a:spAutoFit/>
          </a:bodyPr>
          <a:lstStyle/>
          <a:p>
            <a:r>
              <a:rPr lang="en-US" sz="1200" dirty="0" smtClean="0"/>
              <a:t>Consistency between triplicates</a:t>
            </a:r>
            <a:endParaRPr lang="en-US" sz="1200" dirty="0"/>
          </a:p>
        </p:txBody>
      </p:sp>
    </p:spTree>
    <p:extLst>
      <p:ext uri="{BB962C8B-B14F-4D97-AF65-F5344CB8AC3E}">
        <p14:creationId xmlns:p14="http://schemas.microsoft.com/office/powerpoint/2010/main" val="30961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987179" y="1769923"/>
            <a:ext cx="314775" cy="1351354"/>
            <a:chOff x="9182999" y="987219"/>
            <a:chExt cx="428510" cy="1424456"/>
          </a:xfrm>
        </p:grpSpPr>
        <p:grpSp>
          <p:nvGrpSpPr>
            <p:cNvPr id="5" name="Group 4"/>
            <p:cNvGrpSpPr/>
            <p:nvPr/>
          </p:nvGrpSpPr>
          <p:grpSpPr>
            <a:xfrm>
              <a:off x="9385935" y="1387054"/>
              <a:ext cx="225574" cy="625402"/>
              <a:chOff x="9062264" y="719888"/>
              <a:chExt cx="263297" cy="768543"/>
            </a:xfrm>
          </p:grpSpPr>
          <p:sp>
            <p:nvSpPr>
              <p:cNvPr id="23" name="Freeform 22"/>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9182999" y="987219"/>
              <a:ext cx="381645" cy="1103648"/>
              <a:chOff x="9180106" y="1050625"/>
              <a:chExt cx="381645" cy="1103648"/>
            </a:xfrm>
          </p:grpSpPr>
          <p:grpSp>
            <p:nvGrpSpPr>
              <p:cNvPr id="11" name="Group 10"/>
              <p:cNvGrpSpPr/>
              <p:nvPr/>
            </p:nvGrpSpPr>
            <p:grpSpPr>
              <a:xfrm>
                <a:off x="9180106" y="1528871"/>
                <a:ext cx="225574" cy="625402"/>
                <a:chOff x="9062264" y="719888"/>
                <a:chExt cx="263297" cy="768543"/>
              </a:xfrm>
            </p:grpSpPr>
            <p:sp>
              <p:nvSpPr>
                <p:cNvPr id="20" name="Freeform 19"/>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9248363" y="1050625"/>
                <a:ext cx="225574" cy="625402"/>
                <a:chOff x="9062264" y="719888"/>
                <a:chExt cx="263297" cy="768543"/>
              </a:xfrm>
            </p:grpSpPr>
            <p:sp>
              <p:nvSpPr>
                <p:cNvPr id="17" name="Freeform 16"/>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9336177" y="1167623"/>
                <a:ext cx="225574" cy="625402"/>
                <a:chOff x="9062264" y="719888"/>
                <a:chExt cx="263297" cy="768543"/>
              </a:xfrm>
            </p:grpSpPr>
            <p:sp>
              <p:nvSpPr>
                <p:cNvPr id="14" name="Freeform 13"/>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p:cNvGrpSpPr/>
            <p:nvPr/>
          </p:nvGrpSpPr>
          <p:grpSpPr>
            <a:xfrm>
              <a:off x="9252588" y="1786273"/>
              <a:ext cx="225574" cy="625402"/>
              <a:chOff x="9062264" y="719888"/>
              <a:chExt cx="263297" cy="768543"/>
            </a:xfrm>
          </p:grpSpPr>
          <p:sp>
            <p:nvSpPr>
              <p:cNvPr id="8" name="Freeform 7"/>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25"/>
          <p:cNvGrpSpPr/>
          <p:nvPr/>
        </p:nvGrpSpPr>
        <p:grpSpPr>
          <a:xfrm>
            <a:off x="8017461" y="1867757"/>
            <a:ext cx="314774" cy="1106967"/>
            <a:chOff x="10138361" y="1308957"/>
            <a:chExt cx="314774" cy="1106967"/>
          </a:xfrm>
        </p:grpSpPr>
        <p:cxnSp>
          <p:nvCxnSpPr>
            <p:cNvPr id="27" name="Straight Connector 26"/>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29" name="Arc 28"/>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0" name="Straight Connector 29"/>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418587" y="1783083"/>
            <a:ext cx="314775" cy="1351354"/>
            <a:chOff x="9182999" y="987219"/>
            <a:chExt cx="428510" cy="1424456"/>
          </a:xfrm>
        </p:grpSpPr>
        <p:grpSp>
          <p:nvGrpSpPr>
            <p:cNvPr id="32" name="Group 31"/>
            <p:cNvGrpSpPr/>
            <p:nvPr/>
          </p:nvGrpSpPr>
          <p:grpSpPr>
            <a:xfrm>
              <a:off x="9385935" y="1387054"/>
              <a:ext cx="225574" cy="625402"/>
              <a:chOff x="9062264" y="719888"/>
              <a:chExt cx="263297" cy="768543"/>
            </a:xfrm>
          </p:grpSpPr>
          <p:sp>
            <p:nvSpPr>
              <p:cNvPr id="50" name="Freeform 49"/>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9182999" y="987219"/>
              <a:ext cx="381645" cy="1103648"/>
              <a:chOff x="9180106" y="1050625"/>
              <a:chExt cx="381645" cy="1103648"/>
            </a:xfrm>
          </p:grpSpPr>
          <p:grpSp>
            <p:nvGrpSpPr>
              <p:cNvPr id="38" name="Group 37"/>
              <p:cNvGrpSpPr/>
              <p:nvPr/>
            </p:nvGrpSpPr>
            <p:grpSpPr>
              <a:xfrm>
                <a:off x="9180106" y="1528871"/>
                <a:ext cx="225574" cy="625402"/>
                <a:chOff x="9062264" y="719888"/>
                <a:chExt cx="263297" cy="768543"/>
              </a:xfrm>
            </p:grpSpPr>
            <p:sp>
              <p:nvSpPr>
                <p:cNvPr id="47" name="Freeform 46"/>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9248363" y="1050625"/>
                <a:ext cx="225574" cy="625402"/>
                <a:chOff x="9062264" y="719888"/>
                <a:chExt cx="263297" cy="768543"/>
              </a:xfrm>
            </p:grpSpPr>
            <p:sp>
              <p:nvSpPr>
                <p:cNvPr id="44" name="Freeform 43"/>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9336177" y="1167623"/>
                <a:ext cx="225574" cy="625402"/>
                <a:chOff x="9062264" y="719888"/>
                <a:chExt cx="263297" cy="768543"/>
              </a:xfrm>
            </p:grpSpPr>
            <p:sp>
              <p:nvSpPr>
                <p:cNvPr id="41" name="Freeform 40"/>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 name="Group 33"/>
            <p:cNvGrpSpPr/>
            <p:nvPr/>
          </p:nvGrpSpPr>
          <p:grpSpPr>
            <a:xfrm>
              <a:off x="9252588" y="1786273"/>
              <a:ext cx="225574" cy="625402"/>
              <a:chOff x="9062264" y="719888"/>
              <a:chExt cx="263297" cy="768543"/>
            </a:xfrm>
          </p:grpSpPr>
          <p:sp>
            <p:nvSpPr>
              <p:cNvPr id="35" name="Freeform 34"/>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3" name="Group 52"/>
          <p:cNvGrpSpPr/>
          <p:nvPr/>
        </p:nvGrpSpPr>
        <p:grpSpPr>
          <a:xfrm>
            <a:off x="8448869" y="1880917"/>
            <a:ext cx="314774" cy="1106967"/>
            <a:chOff x="10138361" y="1308957"/>
            <a:chExt cx="314774" cy="1106967"/>
          </a:xfrm>
        </p:grpSpPr>
        <p:cxnSp>
          <p:nvCxnSpPr>
            <p:cNvPr id="54" name="Straight Connector 53"/>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56" name="Arc 55"/>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 name="Straight Connector 56"/>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8828150" y="1783083"/>
            <a:ext cx="314775" cy="1351354"/>
            <a:chOff x="9182999" y="987219"/>
            <a:chExt cx="428510" cy="1424456"/>
          </a:xfrm>
        </p:grpSpPr>
        <p:grpSp>
          <p:nvGrpSpPr>
            <p:cNvPr id="59" name="Group 58"/>
            <p:cNvGrpSpPr/>
            <p:nvPr/>
          </p:nvGrpSpPr>
          <p:grpSpPr>
            <a:xfrm>
              <a:off x="9385935" y="1387054"/>
              <a:ext cx="225574" cy="625402"/>
              <a:chOff x="9062264" y="719888"/>
              <a:chExt cx="263297" cy="768543"/>
            </a:xfrm>
          </p:grpSpPr>
          <p:sp>
            <p:nvSpPr>
              <p:cNvPr id="77" name="Freeform 76"/>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9182999" y="987219"/>
              <a:ext cx="381645" cy="1103648"/>
              <a:chOff x="9180106" y="1050625"/>
              <a:chExt cx="381645" cy="1103648"/>
            </a:xfrm>
          </p:grpSpPr>
          <p:grpSp>
            <p:nvGrpSpPr>
              <p:cNvPr id="65" name="Group 64"/>
              <p:cNvGrpSpPr/>
              <p:nvPr/>
            </p:nvGrpSpPr>
            <p:grpSpPr>
              <a:xfrm>
                <a:off x="9180106" y="1528871"/>
                <a:ext cx="225574" cy="625402"/>
                <a:chOff x="9062264" y="719888"/>
                <a:chExt cx="263297" cy="768543"/>
              </a:xfrm>
            </p:grpSpPr>
            <p:sp>
              <p:nvSpPr>
                <p:cNvPr id="74" name="Freeform 73"/>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9248363" y="1050625"/>
                <a:ext cx="225574" cy="625402"/>
                <a:chOff x="9062264" y="719888"/>
                <a:chExt cx="263297" cy="768543"/>
              </a:xfrm>
            </p:grpSpPr>
            <p:sp>
              <p:nvSpPr>
                <p:cNvPr id="71" name="Freeform 70"/>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9336177" y="1167623"/>
                <a:ext cx="225574" cy="625402"/>
                <a:chOff x="9062264" y="719888"/>
                <a:chExt cx="263297" cy="768543"/>
              </a:xfrm>
            </p:grpSpPr>
            <p:sp>
              <p:nvSpPr>
                <p:cNvPr id="68" name="Freeform 67"/>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1" name="Group 60"/>
            <p:cNvGrpSpPr/>
            <p:nvPr/>
          </p:nvGrpSpPr>
          <p:grpSpPr>
            <a:xfrm>
              <a:off x="9252588" y="1786273"/>
              <a:ext cx="225574" cy="625402"/>
              <a:chOff x="9062264" y="719888"/>
              <a:chExt cx="263297" cy="768543"/>
            </a:xfrm>
          </p:grpSpPr>
          <p:sp>
            <p:nvSpPr>
              <p:cNvPr id="62" name="Freeform 61"/>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8858432" y="1880917"/>
            <a:ext cx="314774" cy="1106967"/>
            <a:chOff x="10138361" y="1308957"/>
            <a:chExt cx="314774" cy="1106967"/>
          </a:xfrm>
        </p:grpSpPr>
        <p:cxnSp>
          <p:nvCxnSpPr>
            <p:cNvPr id="81" name="Straight Connector 80"/>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83" name="Arc 82"/>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4" name="Straight Connector 83"/>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9532761" y="1776695"/>
            <a:ext cx="314775" cy="1351354"/>
            <a:chOff x="9182999" y="987219"/>
            <a:chExt cx="428510" cy="1424456"/>
          </a:xfrm>
        </p:grpSpPr>
        <p:grpSp>
          <p:nvGrpSpPr>
            <p:cNvPr id="86" name="Group 85"/>
            <p:cNvGrpSpPr/>
            <p:nvPr/>
          </p:nvGrpSpPr>
          <p:grpSpPr>
            <a:xfrm>
              <a:off x="9385935" y="1387054"/>
              <a:ext cx="225574" cy="625402"/>
              <a:chOff x="9062264" y="719888"/>
              <a:chExt cx="263297" cy="768543"/>
            </a:xfrm>
          </p:grpSpPr>
          <p:sp>
            <p:nvSpPr>
              <p:cNvPr id="104" name="Freeform 103"/>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9182999" y="987219"/>
              <a:ext cx="381645" cy="1103648"/>
              <a:chOff x="9180106" y="1050625"/>
              <a:chExt cx="381645" cy="1103648"/>
            </a:xfrm>
          </p:grpSpPr>
          <p:grpSp>
            <p:nvGrpSpPr>
              <p:cNvPr id="92" name="Group 91"/>
              <p:cNvGrpSpPr/>
              <p:nvPr/>
            </p:nvGrpSpPr>
            <p:grpSpPr>
              <a:xfrm>
                <a:off x="9180106" y="1528871"/>
                <a:ext cx="225574" cy="625402"/>
                <a:chOff x="9062264" y="719888"/>
                <a:chExt cx="263297" cy="768543"/>
              </a:xfrm>
            </p:grpSpPr>
            <p:sp>
              <p:nvSpPr>
                <p:cNvPr id="101" name="Freeform 100"/>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9248363" y="1050625"/>
                <a:ext cx="225574" cy="625402"/>
                <a:chOff x="9062264" y="719888"/>
                <a:chExt cx="263297" cy="768543"/>
              </a:xfrm>
            </p:grpSpPr>
            <p:sp>
              <p:nvSpPr>
                <p:cNvPr id="98" name="Freeform 97"/>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9336177" y="1167623"/>
                <a:ext cx="225574" cy="625402"/>
                <a:chOff x="9062264" y="719888"/>
                <a:chExt cx="263297" cy="768543"/>
              </a:xfrm>
            </p:grpSpPr>
            <p:sp>
              <p:nvSpPr>
                <p:cNvPr id="95" name="Freeform 94"/>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8" name="Group 87"/>
            <p:cNvGrpSpPr/>
            <p:nvPr/>
          </p:nvGrpSpPr>
          <p:grpSpPr>
            <a:xfrm>
              <a:off x="9252588" y="1786273"/>
              <a:ext cx="225574" cy="625402"/>
              <a:chOff x="9062264" y="719888"/>
              <a:chExt cx="263297" cy="768543"/>
            </a:xfrm>
          </p:grpSpPr>
          <p:sp>
            <p:nvSpPr>
              <p:cNvPr id="89" name="Freeform 88"/>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7" name="Group 106"/>
          <p:cNvGrpSpPr/>
          <p:nvPr/>
        </p:nvGrpSpPr>
        <p:grpSpPr>
          <a:xfrm>
            <a:off x="9563043" y="1874529"/>
            <a:ext cx="314774" cy="1106967"/>
            <a:chOff x="10138361" y="1308957"/>
            <a:chExt cx="314774" cy="1106967"/>
          </a:xfrm>
        </p:grpSpPr>
        <p:cxnSp>
          <p:nvCxnSpPr>
            <p:cNvPr id="108" name="Straight Connector 107"/>
            <p:cNvCxnSpPr/>
            <p:nvPr/>
          </p:nvCxnSpPr>
          <p:spPr>
            <a:xfrm>
              <a:off x="10138361" y="1315729"/>
              <a:ext cx="0" cy="978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10382807" y="1315729"/>
              <a:ext cx="70328" cy="9795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0" name="Arc 109"/>
            <p:cNvSpPr/>
            <p:nvPr/>
          </p:nvSpPr>
          <p:spPr>
            <a:xfrm flipH="1">
              <a:off x="10138361" y="2093806"/>
              <a:ext cx="252232" cy="322118"/>
            </a:xfrm>
            <a:prstGeom prst="arc">
              <a:avLst>
                <a:gd name="adj1" fmla="val 1005548"/>
                <a:gd name="adj2" fmla="val 1059637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1" name="Straight Connector 110"/>
            <p:cNvCxnSpPr/>
            <p:nvPr/>
          </p:nvCxnSpPr>
          <p:spPr>
            <a:xfrm flipV="1">
              <a:off x="10138361" y="1308957"/>
              <a:ext cx="314774" cy="67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5" name="TextBox 114"/>
          <p:cNvSpPr txBox="1"/>
          <p:nvPr/>
        </p:nvSpPr>
        <p:spPr>
          <a:xfrm>
            <a:off x="9419123" y="2255743"/>
            <a:ext cx="363337" cy="369332"/>
          </a:xfrm>
          <a:prstGeom prst="rect">
            <a:avLst/>
          </a:prstGeom>
          <a:noFill/>
        </p:spPr>
        <p:txBody>
          <a:bodyPr wrap="square" rtlCol="0">
            <a:spAutoFit/>
          </a:bodyPr>
          <a:lstStyle/>
          <a:p>
            <a:r>
              <a:rPr lang="en-US" smtClean="0"/>
              <a:t>͌</a:t>
            </a:r>
            <a:endParaRPr lang="en-US"/>
          </a:p>
        </p:txBody>
      </p:sp>
      <p:sp>
        <p:nvSpPr>
          <p:cNvPr id="117" name="TextBox 116"/>
          <p:cNvSpPr txBox="1"/>
          <p:nvPr/>
        </p:nvSpPr>
        <p:spPr>
          <a:xfrm>
            <a:off x="9335477" y="2327408"/>
            <a:ext cx="260681" cy="276999"/>
          </a:xfrm>
          <a:prstGeom prst="rect">
            <a:avLst/>
          </a:prstGeom>
          <a:noFill/>
        </p:spPr>
        <p:txBody>
          <a:bodyPr wrap="square" rtlCol="0">
            <a:spAutoFit/>
          </a:bodyPr>
          <a:lstStyle/>
          <a:p>
            <a:r>
              <a:rPr lang="en-US" sz="1200" dirty="0" smtClean="0"/>
              <a:t>?</a:t>
            </a:r>
            <a:endParaRPr lang="en-US" sz="1200" dirty="0"/>
          </a:p>
        </p:txBody>
      </p:sp>
      <p:sp>
        <p:nvSpPr>
          <p:cNvPr id="118" name="TextBox 117"/>
          <p:cNvSpPr txBox="1"/>
          <p:nvPr/>
        </p:nvSpPr>
        <p:spPr>
          <a:xfrm>
            <a:off x="8112296" y="1431048"/>
            <a:ext cx="2530136" cy="276999"/>
          </a:xfrm>
          <a:prstGeom prst="rect">
            <a:avLst/>
          </a:prstGeom>
          <a:noFill/>
        </p:spPr>
        <p:txBody>
          <a:bodyPr wrap="square" rtlCol="0">
            <a:spAutoFit/>
          </a:bodyPr>
          <a:lstStyle/>
          <a:p>
            <a:r>
              <a:rPr lang="en-US" sz="1200" u="sng" dirty="0" smtClean="0"/>
              <a:t>Consistency across batch</a:t>
            </a:r>
            <a:endParaRPr lang="en-US" sz="1200" u="sng" dirty="0"/>
          </a:p>
        </p:txBody>
      </p:sp>
      <p:grpSp>
        <p:nvGrpSpPr>
          <p:cNvPr id="125" name="Group 124"/>
          <p:cNvGrpSpPr/>
          <p:nvPr/>
        </p:nvGrpSpPr>
        <p:grpSpPr>
          <a:xfrm>
            <a:off x="9113410" y="2012512"/>
            <a:ext cx="327003" cy="559938"/>
            <a:chOff x="8338602" y="460112"/>
            <a:chExt cx="308098" cy="553998"/>
          </a:xfrm>
        </p:grpSpPr>
        <p:sp>
          <p:nvSpPr>
            <p:cNvPr id="123" name="TextBox 122"/>
            <p:cNvSpPr txBox="1"/>
            <p:nvPr/>
          </p:nvSpPr>
          <p:spPr>
            <a:xfrm>
              <a:off x="8338602" y="644778"/>
              <a:ext cx="308098" cy="369332"/>
            </a:xfrm>
            <a:prstGeom prst="rect">
              <a:avLst/>
            </a:prstGeom>
            <a:noFill/>
          </p:spPr>
          <p:txBody>
            <a:bodyPr wrap="none" rtlCol="0">
              <a:spAutoFit/>
            </a:bodyPr>
            <a:lstStyle/>
            <a:p>
              <a:r>
                <a:rPr lang="en-US" dirty="0" smtClean="0"/>
                <a:t>𝑥</a:t>
              </a:r>
              <a:endParaRPr lang="en-US" dirty="0"/>
            </a:p>
          </p:txBody>
        </p:sp>
        <p:sp>
          <p:nvSpPr>
            <p:cNvPr id="124" name="TextBox 123"/>
            <p:cNvSpPr txBox="1"/>
            <p:nvPr/>
          </p:nvSpPr>
          <p:spPr>
            <a:xfrm>
              <a:off x="8346618" y="460112"/>
              <a:ext cx="300082" cy="369332"/>
            </a:xfrm>
            <a:prstGeom prst="rect">
              <a:avLst/>
            </a:prstGeom>
            <a:noFill/>
          </p:spPr>
          <p:txBody>
            <a:bodyPr wrap="none" rtlCol="0">
              <a:spAutoFit/>
            </a:bodyPr>
            <a:lstStyle/>
            <a:p>
              <a:r>
                <a:rPr lang="en-US" smtClean="0"/>
                <a:t>_</a:t>
              </a:r>
              <a:endParaRPr lang="en-US"/>
            </a:p>
          </p:txBody>
        </p:sp>
      </p:grpSp>
      <p:grpSp>
        <p:nvGrpSpPr>
          <p:cNvPr id="126" name="Group 125"/>
          <p:cNvGrpSpPr/>
          <p:nvPr/>
        </p:nvGrpSpPr>
        <p:grpSpPr>
          <a:xfrm>
            <a:off x="8253879" y="3776523"/>
            <a:ext cx="314775" cy="1351354"/>
            <a:chOff x="9182999" y="987219"/>
            <a:chExt cx="428510" cy="1424456"/>
          </a:xfrm>
        </p:grpSpPr>
        <p:grpSp>
          <p:nvGrpSpPr>
            <p:cNvPr id="127" name="Group 126"/>
            <p:cNvGrpSpPr/>
            <p:nvPr/>
          </p:nvGrpSpPr>
          <p:grpSpPr>
            <a:xfrm>
              <a:off x="9385935" y="1387054"/>
              <a:ext cx="225574" cy="625402"/>
              <a:chOff x="9062264" y="719888"/>
              <a:chExt cx="263297" cy="768543"/>
            </a:xfrm>
          </p:grpSpPr>
          <p:sp>
            <p:nvSpPr>
              <p:cNvPr id="145" name="Freeform 144"/>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p:cNvGrpSpPr/>
            <p:nvPr/>
          </p:nvGrpSpPr>
          <p:grpSpPr>
            <a:xfrm>
              <a:off x="9182999" y="987219"/>
              <a:ext cx="381645" cy="1103648"/>
              <a:chOff x="9180106" y="1050625"/>
              <a:chExt cx="381645" cy="1103648"/>
            </a:xfrm>
          </p:grpSpPr>
          <p:grpSp>
            <p:nvGrpSpPr>
              <p:cNvPr id="133" name="Group 132"/>
              <p:cNvGrpSpPr/>
              <p:nvPr/>
            </p:nvGrpSpPr>
            <p:grpSpPr>
              <a:xfrm>
                <a:off x="9180106" y="1528871"/>
                <a:ext cx="225574" cy="625402"/>
                <a:chOff x="9062264" y="719888"/>
                <a:chExt cx="263297" cy="768543"/>
              </a:xfrm>
            </p:grpSpPr>
            <p:sp>
              <p:nvSpPr>
                <p:cNvPr id="142" name="Freeform 141"/>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p:cNvGrpSpPr/>
              <p:nvPr/>
            </p:nvGrpSpPr>
            <p:grpSpPr>
              <a:xfrm>
                <a:off x="9248363" y="1050625"/>
                <a:ext cx="225574" cy="625402"/>
                <a:chOff x="9062264" y="719888"/>
                <a:chExt cx="263297" cy="768543"/>
              </a:xfrm>
            </p:grpSpPr>
            <p:sp>
              <p:nvSpPr>
                <p:cNvPr id="139" name="Freeform 138"/>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9336177" y="1167623"/>
                <a:ext cx="225574" cy="625402"/>
                <a:chOff x="9062264" y="719888"/>
                <a:chExt cx="263297" cy="768543"/>
              </a:xfrm>
            </p:grpSpPr>
            <p:sp>
              <p:nvSpPr>
                <p:cNvPr id="136" name="Freeform 135"/>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9" name="Group 128"/>
            <p:cNvGrpSpPr/>
            <p:nvPr/>
          </p:nvGrpSpPr>
          <p:grpSpPr>
            <a:xfrm>
              <a:off x="9252588" y="1786273"/>
              <a:ext cx="225574" cy="625402"/>
              <a:chOff x="9062264" y="719888"/>
              <a:chExt cx="263297" cy="768543"/>
            </a:xfrm>
          </p:grpSpPr>
          <p:sp>
            <p:nvSpPr>
              <p:cNvPr id="130" name="Freeform 129"/>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8" name="Group 147"/>
          <p:cNvGrpSpPr/>
          <p:nvPr/>
        </p:nvGrpSpPr>
        <p:grpSpPr>
          <a:xfrm>
            <a:off x="8284161" y="3874357"/>
            <a:ext cx="314774" cy="1106967"/>
            <a:chOff x="10138361" y="1308957"/>
            <a:chExt cx="314774" cy="1106967"/>
          </a:xfrm>
        </p:grpSpPr>
        <p:cxnSp>
          <p:nvCxnSpPr>
            <p:cNvPr id="149" name="Straight Connector 148"/>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151" name="Arc 150"/>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2" name="Straight Connector 151"/>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8685287" y="3789683"/>
            <a:ext cx="314775" cy="1351354"/>
            <a:chOff x="9182999" y="987219"/>
            <a:chExt cx="428510" cy="1424456"/>
          </a:xfrm>
        </p:grpSpPr>
        <p:grpSp>
          <p:nvGrpSpPr>
            <p:cNvPr id="154" name="Group 153"/>
            <p:cNvGrpSpPr/>
            <p:nvPr/>
          </p:nvGrpSpPr>
          <p:grpSpPr>
            <a:xfrm>
              <a:off x="9385935" y="1387054"/>
              <a:ext cx="225574" cy="625402"/>
              <a:chOff x="9062264" y="719888"/>
              <a:chExt cx="263297" cy="768543"/>
            </a:xfrm>
          </p:grpSpPr>
          <p:sp>
            <p:nvSpPr>
              <p:cNvPr id="172" name="Freeform 171"/>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a:off x="9182999" y="987219"/>
              <a:ext cx="381645" cy="1103648"/>
              <a:chOff x="9180106" y="1050625"/>
              <a:chExt cx="381645" cy="1103648"/>
            </a:xfrm>
          </p:grpSpPr>
          <p:grpSp>
            <p:nvGrpSpPr>
              <p:cNvPr id="160" name="Group 159"/>
              <p:cNvGrpSpPr/>
              <p:nvPr/>
            </p:nvGrpSpPr>
            <p:grpSpPr>
              <a:xfrm>
                <a:off x="9180106" y="1528871"/>
                <a:ext cx="225574" cy="625402"/>
                <a:chOff x="9062264" y="719888"/>
                <a:chExt cx="263297" cy="768543"/>
              </a:xfrm>
            </p:grpSpPr>
            <p:sp>
              <p:nvSpPr>
                <p:cNvPr id="169" name="Freeform 168"/>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p:cNvGrpSpPr/>
              <p:nvPr/>
            </p:nvGrpSpPr>
            <p:grpSpPr>
              <a:xfrm>
                <a:off x="9248363" y="1050625"/>
                <a:ext cx="225574" cy="625402"/>
                <a:chOff x="9062264" y="719888"/>
                <a:chExt cx="263297" cy="768543"/>
              </a:xfrm>
            </p:grpSpPr>
            <p:sp>
              <p:nvSpPr>
                <p:cNvPr id="166" name="Freeform 165"/>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9336177" y="1167623"/>
                <a:ext cx="225574" cy="625402"/>
                <a:chOff x="9062264" y="719888"/>
                <a:chExt cx="263297" cy="768543"/>
              </a:xfrm>
            </p:grpSpPr>
            <p:sp>
              <p:nvSpPr>
                <p:cNvPr id="163" name="Freeform 162"/>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6" name="Group 155"/>
            <p:cNvGrpSpPr/>
            <p:nvPr/>
          </p:nvGrpSpPr>
          <p:grpSpPr>
            <a:xfrm>
              <a:off x="9252588" y="1786273"/>
              <a:ext cx="225574" cy="625402"/>
              <a:chOff x="9062264" y="719888"/>
              <a:chExt cx="263297" cy="768543"/>
            </a:xfrm>
          </p:grpSpPr>
          <p:sp>
            <p:nvSpPr>
              <p:cNvPr id="157" name="Freeform 156"/>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5" name="Group 174"/>
          <p:cNvGrpSpPr/>
          <p:nvPr/>
        </p:nvGrpSpPr>
        <p:grpSpPr>
          <a:xfrm>
            <a:off x="8715569" y="3887517"/>
            <a:ext cx="314774" cy="1106967"/>
            <a:chOff x="10138361" y="1308957"/>
            <a:chExt cx="314774" cy="1106967"/>
          </a:xfrm>
        </p:grpSpPr>
        <p:cxnSp>
          <p:nvCxnSpPr>
            <p:cNvPr id="176" name="Straight Connector 175"/>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178" name="Arc 177"/>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9" name="Straight Connector 178"/>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9094850" y="3789683"/>
            <a:ext cx="314775" cy="1351354"/>
            <a:chOff x="9182999" y="987219"/>
            <a:chExt cx="428510" cy="1424456"/>
          </a:xfrm>
        </p:grpSpPr>
        <p:grpSp>
          <p:nvGrpSpPr>
            <p:cNvPr id="181" name="Group 180"/>
            <p:cNvGrpSpPr/>
            <p:nvPr/>
          </p:nvGrpSpPr>
          <p:grpSpPr>
            <a:xfrm>
              <a:off x="9385935" y="1387054"/>
              <a:ext cx="225574" cy="625402"/>
              <a:chOff x="9062264" y="719888"/>
              <a:chExt cx="263297" cy="768543"/>
            </a:xfrm>
          </p:grpSpPr>
          <p:sp>
            <p:nvSpPr>
              <p:cNvPr id="199" name="Freeform 198"/>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2" name="Group 181"/>
            <p:cNvGrpSpPr/>
            <p:nvPr/>
          </p:nvGrpSpPr>
          <p:grpSpPr>
            <a:xfrm>
              <a:off x="9182999" y="987219"/>
              <a:ext cx="381645" cy="1103648"/>
              <a:chOff x="9180106" y="1050625"/>
              <a:chExt cx="381645" cy="1103648"/>
            </a:xfrm>
          </p:grpSpPr>
          <p:grpSp>
            <p:nvGrpSpPr>
              <p:cNvPr id="187" name="Group 186"/>
              <p:cNvGrpSpPr/>
              <p:nvPr/>
            </p:nvGrpSpPr>
            <p:grpSpPr>
              <a:xfrm>
                <a:off x="9180106" y="1528871"/>
                <a:ext cx="225574" cy="625402"/>
                <a:chOff x="9062264" y="719888"/>
                <a:chExt cx="263297" cy="768543"/>
              </a:xfrm>
            </p:grpSpPr>
            <p:sp>
              <p:nvSpPr>
                <p:cNvPr id="196" name="Freeform 195"/>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p:cNvGrpSpPr/>
              <p:nvPr/>
            </p:nvGrpSpPr>
            <p:grpSpPr>
              <a:xfrm>
                <a:off x="9248363" y="1050625"/>
                <a:ext cx="225574" cy="625402"/>
                <a:chOff x="9062264" y="719888"/>
                <a:chExt cx="263297" cy="768543"/>
              </a:xfrm>
            </p:grpSpPr>
            <p:sp>
              <p:nvSpPr>
                <p:cNvPr id="193" name="Freeform 192"/>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9" name="Group 188"/>
              <p:cNvGrpSpPr/>
              <p:nvPr/>
            </p:nvGrpSpPr>
            <p:grpSpPr>
              <a:xfrm>
                <a:off x="9336177" y="1167623"/>
                <a:ext cx="225574" cy="625402"/>
                <a:chOff x="9062264" y="719888"/>
                <a:chExt cx="263297" cy="768543"/>
              </a:xfrm>
            </p:grpSpPr>
            <p:sp>
              <p:nvSpPr>
                <p:cNvPr id="190" name="Freeform 189"/>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3" name="Group 182"/>
            <p:cNvGrpSpPr/>
            <p:nvPr/>
          </p:nvGrpSpPr>
          <p:grpSpPr>
            <a:xfrm>
              <a:off x="9252588" y="1786273"/>
              <a:ext cx="225574" cy="625402"/>
              <a:chOff x="9062264" y="719888"/>
              <a:chExt cx="263297" cy="768543"/>
            </a:xfrm>
          </p:grpSpPr>
          <p:sp>
            <p:nvSpPr>
              <p:cNvPr id="184" name="Freeform 183"/>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2" name="Group 201"/>
          <p:cNvGrpSpPr/>
          <p:nvPr/>
        </p:nvGrpSpPr>
        <p:grpSpPr>
          <a:xfrm>
            <a:off x="9125132" y="3887517"/>
            <a:ext cx="314774" cy="1106967"/>
            <a:chOff x="10138361" y="1308957"/>
            <a:chExt cx="314774" cy="1106967"/>
          </a:xfrm>
        </p:grpSpPr>
        <p:cxnSp>
          <p:nvCxnSpPr>
            <p:cNvPr id="203" name="Straight Connector 202"/>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205" name="Arc 204"/>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6" name="Straight Connector 205"/>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7" name="TextBox 206"/>
          <p:cNvSpPr txBox="1"/>
          <p:nvPr/>
        </p:nvSpPr>
        <p:spPr>
          <a:xfrm>
            <a:off x="8592264" y="4267554"/>
            <a:ext cx="363337" cy="369332"/>
          </a:xfrm>
          <a:prstGeom prst="rect">
            <a:avLst/>
          </a:prstGeom>
          <a:noFill/>
        </p:spPr>
        <p:txBody>
          <a:bodyPr wrap="square" rtlCol="0">
            <a:spAutoFit/>
          </a:bodyPr>
          <a:lstStyle/>
          <a:p>
            <a:r>
              <a:rPr lang="en-US" smtClean="0"/>
              <a:t>͌</a:t>
            </a:r>
            <a:endParaRPr lang="en-US"/>
          </a:p>
        </p:txBody>
      </p:sp>
      <p:sp>
        <p:nvSpPr>
          <p:cNvPr id="208" name="TextBox 207"/>
          <p:cNvSpPr txBox="1"/>
          <p:nvPr/>
        </p:nvSpPr>
        <p:spPr>
          <a:xfrm>
            <a:off x="8504313" y="4351491"/>
            <a:ext cx="260681" cy="276999"/>
          </a:xfrm>
          <a:prstGeom prst="rect">
            <a:avLst/>
          </a:prstGeom>
          <a:noFill/>
        </p:spPr>
        <p:txBody>
          <a:bodyPr wrap="square" rtlCol="0">
            <a:spAutoFit/>
          </a:bodyPr>
          <a:lstStyle/>
          <a:p>
            <a:r>
              <a:rPr lang="en-US" sz="1200" dirty="0" smtClean="0"/>
              <a:t>?</a:t>
            </a:r>
            <a:endParaRPr lang="en-US" sz="1200" dirty="0"/>
          </a:p>
        </p:txBody>
      </p:sp>
      <p:sp>
        <p:nvSpPr>
          <p:cNvPr id="209" name="TextBox 208"/>
          <p:cNvSpPr txBox="1"/>
          <p:nvPr/>
        </p:nvSpPr>
        <p:spPr>
          <a:xfrm>
            <a:off x="9024146" y="4262343"/>
            <a:ext cx="363337" cy="369332"/>
          </a:xfrm>
          <a:prstGeom prst="rect">
            <a:avLst/>
          </a:prstGeom>
          <a:noFill/>
        </p:spPr>
        <p:txBody>
          <a:bodyPr wrap="square" rtlCol="0">
            <a:spAutoFit/>
          </a:bodyPr>
          <a:lstStyle/>
          <a:p>
            <a:r>
              <a:rPr lang="en-US" smtClean="0"/>
              <a:t>͌</a:t>
            </a:r>
            <a:endParaRPr lang="en-US"/>
          </a:p>
        </p:txBody>
      </p:sp>
      <p:sp>
        <p:nvSpPr>
          <p:cNvPr id="210" name="TextBox 209"/>
          <p:cNvSpPr txBox="1"/>
          <p:nvPr/>
        </p:nvSpPr>
        <p:spPr>
          <a:xfrm>
            <a:off x="8941445" y="4342293"/>
            <a:ext cx="260681" cy="276999"/>
          </a:xfrm>
          <a:prstGeom prst="rect">
            <a:avLst/>
          </a:prstGeom>
          <a:noFill/>
        </p:spPr>
        <p:txBody>
          <a:bodyPr wrap="square" rtlCol="0">
            <a:spAutoFit/>
          </a:bodyPr>
          <a:lstStyle/>
          <a:p>
            <a:r>
              <a:rPr lang="en-US" sz="1200" dirty="0" smtClean="0"/>
              <a:t>?</a:t>
            </a:r>
            <a:endParaRPr lang="en-US" sz="1200" dirty="0"/>
          </a:p>
        </p:txBody>
      </p:sp>
      <p:sp>
        <p:nvSpPr>
          <p:cNvPr id="211" name="TextBox 210"/>
          <p:cNvSpPr txBox="1"/>
          <p:nvPr/>
        </p:nvSpPr>
        <p:spPr>
          <a:xfrm>
            <a:off x="7942553" y="3415695"/>
            <a:ext cx="2530136" cy="276999"/>
          </a:xfrm>
          <a:prstGeom prst="rect">
            <a:avLst/>
          </a:prstGeom>
          <a:noFill/>
        </p:spPr>
        <p:txBody>
          <a:bodyPr wrap="square" rtlCol="0">
            <a:spAutoFit/>
          </a:bodyPr>
          <a:lstStyle/>
          <a:p>
            <a:r>
              <a:rPr lang="en-US" sz="1200" u="sng" dirty="0" smtClean="0"/>
              <a:t>Consistency between triplicates</a:t>
            </a:r>
            <a:endParaRPr lang="en-US" sz="1200" u="sng" dirty="0"/>
          </a:p>
        </p:txBody>
      </p:sp>
      <p:sp>
        <p:nvSpPr>
          <p:cNvPr id="212" name="Rectangle 211"/>
          <p:cNvSpPr/>
          <p:nvPr/>
        </p:nvSpPr>
        <p:spPr>
          <a:xfrm>
            <a:off x="7581900" y="863600"/>
            <a:ext cx="2755900" cy="50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p:cNvSpPr txBox="1"/>
          <p:nvPr/>
        </p:nvSpPr>
        <p:spPr>
          <a:xfrm>
            <a:off x="8314466" y="520572"/>
            <a:ext cx="1295483" cy="369332"/>
          </a:xfrm>
          <a:prstGeom prst="rect">
            <a:avLst/>
          </a:prstGeom>
          <a:noFill/>
        </p:spPr>
        <p:txBody>
          <a:bodyPr wrap="none" rtlCol="0">
            <a:spAutoFit/>
          </a:bodyPr>
          <a:lstStyle/>
          <a:p>
            <a:r>
              <a:rPr lang="en-US" dirty="0" smtClean="0"/>
              <a:t>Consistency</a:t>
            </a:r>
            <a:endParaRPr lang="en-US" dirty="0"/>
          </a:p>
        </p:txBody>
      </p:sp>
      <p:grpSp>
        <p:nvGrpSpPr>
          <p:cNvPr id="317" name="Group 316"/>
          <p:cNvGrpSpPr/>
          <p:nvPr/>
        </p:nvGrpSpPr>
        <p:grpSpPr>
          <a:xfrm>
            <a:off x="4826941" y="968725"/>
            <a:ext cx="103426" cy="356421"/>
            <a:chOff x="10138361" y="1308957"/>
            <a:chExt cx="314774" cy="1106967"/>
          </a:xfrm>
        </p:grpSpPr>
        <p:cxnSp>
          <p:nvCxnSpPr>
            <p:cNvPr id="318" name="Straight Connector 317"/>
            <p:cNvCxnSpPr/>
            <p:nvPr/>
          </p:nvCxnSpPr>
          <p:spPr>
            <a:xfrm>
              <a:off x="10138361" y="1315729"/>
              <a:ext cx="0" cy="978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flipH="1">
              <a:off x="10382807" y="1315729"/>
              <a:ext cx="70328" cy="9795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20" name="Arc 319"/>
            <p:cNvSpPr/>
            <p:nvPr/>
          </p:nvSpPr>
          <p:spPr>
            <a:xfrm flipH="1">
              <a:off x="10138361" y="2093806"/>
              <a:ext cx="252232" cy="322118"/>
            </a:xfrm>
            <a:prstGeom prst="arc">
              <a:avLst>
                <a:gd name="adj1" fmla="val 1005548"/>
                <a:gd name="adj2" fmla="val 1059637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1" name="Straight Connector 320"/>
            <p:cNvCxnSpPr/>
            <p:nvPr/>
          </p:nvCxnSpPr>
          <p:spPr>
            <a:xfrm flipV="1">
              <a:off x="10138361" y="1308957"/>
              <a:ext cx="314774" cy="67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24" name="TextBox 323"/>
          <p:cNvSpPr txBox="1"/>
          <p:nvPr/>
        </p:nvSpPr>
        <p:spPr>
          <a:xfrm>
            <a:off x="4683807" y="1543871"/>
            <a:ext cx="2898093" cy="276999"/>
          </a:xfrm>
          <a:prstGeom prst="rect">
            <a:avLst/>
          </a:prstGeom>
          <a:noFill/>
        </p:spPr>
        <p:txBody>
          <a:bodyPr wrap="square" rtlCol="0">
            <a:spAutoFit/>
          </a:bodyPr>
          <a:lstStyle/>
          <a:p>
            <a:r>
              <a:rPr lang="en-US" sz="1200" u="sng" dirty="0" smtClean="0"/>
              <a:t>Different miRNAs equivalently quantified?</a:t>
            </a:r>
            <a:endParaRPr lang="en-US" sz="1200" u="sng" dirty="0"/>
          </a:p>
        </p:txBody>
      </p:sp>
      <p:sp>
        <p:nvSpPr>
          <p:cNvPr id="414" name="Rectangle 413"/>
          <p:cNvSpPr/>
          <p:nvPr/>
        </p:nvSpPr>
        <p:spPr>
          <a:xfrm>
            <a:off x="4660900" y="850900"/>
            <a:ext cx="2755900" cy="50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TextBox 414"/>
          <p:cNvSpPr txBox="1"/>
          <p:nvPr/>
        </p:nvSpPr>
        <p:spPr>
          <a:xfrm>
            <a:off x="5469666" y="507872"/>
            <a:ext cx="1023229" cy="369332"/>
          </a:xfrm>
          <a:prstGeom prst="rect">
            <a:avLst/>
          </a:prstGeom>
          <a:noFill/>
        </p:spPr>
        <p:txBody>
          <a:bodyPr wrap="none" rtlCol="0">
            <a:spAutoFit/>
          </a:bodyPr>
          <a:lstStyle/>
          <a:p>
            <a:r>
              <a:rPr lang="en-US" dirty="0" smtClean="0"/>
              <a:t>Accuracy</a:t>
            </a:r>
            <a:endParaRPr lang="en-US" dirty="0"/>
          </a:p>
        </p:txBody>
      </p:sp>
      <p:grpSp>
        <p:nvGrpSpPr>
          <p:cNvPr id="416" name="Group 415"/>
          <p:cNvGrpSpPr/>
          <p:nvPr/>
        </p:nvGrpSpPr>
        <p:grpSpPr>
          <a:xfrm>
            <a:off x="2145179" y="1769923"/>
            <a:ext cx="314775" cy="1351354"/>
            <a:chOff x="9182999" y="987219"/>
            <a:chExt cx="428510" cy="1424456"/>
          </a:xfrm>
        </p:grpSpPr>
        <p:grpSp>
          <p:nvGrpSpPr>
            <p:cNvPr id="417" name="Group 416"/>
            <p:cNvGrpSpPr/>
            <p:nvPr/>
          </p:nvGrpSpPr>
          <p:grpSpPr>
            <a:xfrm>
              <a:off x="9385935" y="1387054"/>
              <a:ext cx="225574" cy="625402"/>
              <a:chOff x="9062264" y="719888"/>
              <a:chExt cx="263297" cy="768543"/>
            </a:xfrm>
          </p:grpSpPr>
          <p:sp>
            <p:nvSpPr>
              <p:cNvPr id="435" name="Freeform 434"/>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435"/>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Rectangle 436"/>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8" name="Group 417"/>
            <p:cNvGrpSpPr/>
            <p:nvPr/>
          </p:nvGrpSpPr>
          <p:grpSpPr>
            <a:xfrm>
              <a:off x="9182999" y="987219"/>
              <a:ext cx="381645" cy="1103648"/>
              <a:chOff x="9180106" y="1050625"/>
              <a:chExt cx="381645" cy="1103648"/>
            </a:xfrm>
          </p:grpSpPr>
          <p:grpSp>
            <p:nvGrpSpPr>
              <p:cNvPr id="423" name="Group 422"/>
              <p:cNvGrpSpPr/>
              <p:nvPr/>
            </p:nvGrpSpPr>
            <p:grpSpPr>
              <a:xfrm>
                <a:off x="9180106" y="1528871"/>
                <a:ext cx="225574" cy="625402"/>
                <a:chOff x="9062264" y="719888"/>
                <a:chExt cx="263297" cy="768543"/>
              </a:xfrm>
            </p:grpSpPr>
            <p:sp>
              <p:nvSpPr>
                <p:cNvPr id="432" name="Freeform 431"/>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432"/>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Rectangle 433"/>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4" name="Group 423"/>
              <p:cNvGrpSpPr/>
              <p:nvPr/>
            </p:nvGrpSpPr>
            <p:grpSpPr>
              <a:xfrm>
                <a:off x="9248363" y="1050625"/>
                <a:ext cx="225574" cy="625402"/>
                <a:chOff x="9062264" y="719888"/>
                <a:chExt cx="263297" cy="768543"/>
              </a:xfrm>
            </p:grpSpPr>
            <p:sp>
              <p:nvSpPr>
                <p:cNvPr id="429" name="Freeform 428"/>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Rectangle 429"/>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Rectangle 430"/>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5" name="Group 424"/>
              <p:cNvGrpSpPr/>
              <p:nvPr/>
            </p:nvGrpSpPr>
            <p:grpSpPr>
              <a:xfrm>
                <a:off x="9336177" y="1167623"/>
                <a:ext cx="225574" cy="625402"/>
                <a:chOff x="9062264" y="719888"/>
                <a:chExt cx="263297" cy="768543"/>
              </a:xfrm>
            </p:grpSpPr>
            <p:sp>
              <p:nvSpPr>
                <p:cNvPr id="426" name="Freeform 425"/>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Rectangle 426"/>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Rectangle 427"/>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9" name="Group 418"/>
            <p:cNvGrpSpPr/>
            <p:nvPr/>
          </p:nvGrpSpPr>
          <p:grpSpPr>
            <a:xfrm>
              <a:off x="9252588" y="1786273"/>
              <a:ext cx="225574" cy="625402"/>
              <a:chOff x="9062264" y="719888"/>
              <a:chExt cx="263297" cy="768543"/>
            </a:xfrm>
          </p:grpSpPr>
          <p:sp>
            <p:nvSpPr>
              <p:cNvPr id="420" name="Freeform 419"/>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420"/>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Rectangle 421"/>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8" name="Group 437"/>
          <p:cNvGrpSpPr/>
          <p:nvPr/>
        </p:nvGrpSpPr>
        <p:grpSpPr>
          <a:xfrm>
            <a:off x="2175461" y="1867757"/>
            <a:ext cx="314774" cy="1106967"/>
            <a:chOff x="10138361" y="1308957"/>
            <a:chExt cx="314774" cy="1106967"/>
          </a:xfrm>
        </p:grpSpPr>
        <p:cxnSp>
          <p:nvCxnSpPr>
            <p:cNvPr id="439" name="Straight Connector 438"/>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0" name="Straight Connector 439"/>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441" name="Arc 440"/>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42" name="Straight Connector 441"/>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3" name="Group 442"/>
          <p:cNvGrpSpPr/>
          <p:nvPr/>
        </p:nvGrpSpPr>
        <p:grpSpPr>
          <a:xfrm>
            <a:off x="3218620" y="1843684"/>
            <a:ext cx="314775" cy="1351354"/>
            <a:chOff x="9182999" y="987219"/>
            <a:chExt cx="428510" cy="1424456"/>
          </a:xfrm>
        </p:grpSpPr>
        <p:grpSp>
          <p:nvGrpSpPr>
            <p:cNvPr id="444" name="Group 443"/>
            <p:cNvGrpSpPr/>
            <p:nvPr/>
          </p:nvGrpSpPr>
          <p:grpSpPr>
            <a:xfrm>
              <a:off x="9385935" y="1387054"/>
              <a:ext cx="225574" cy="625402"/>
              <a:chOff x="9062264" y="719888"/>
              <a:chExt cx="263297" cy="768543"/>
            </a:xfrm>
          </p:grpSpPr>
          <p:sp>
            <p:nvSpPr>
              <p:cNvPr id="462" name="Freeform 461"/>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463"/>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5" name="Group 444"/>
            <p:cNvGrpSpPr/>
            <p:nvPr/>
          </p:nvGrpSpPr>
          <p:grpSpPr>
            <a:xfrm>
              <a:off x="9182999" y="987219"/>
              <a:ext cx="381645" cy="1103648"/>
              <a:chOff x="9180106" y="1050625"/>
              <a:chExt cx="381645" cy="1103648"/>
            </a:xfrm>
          </p:grpSpPr>
          <p:grpSp>
            <p:nvGrpSpPr>
              <p:cNvPr id="450" name="Group 449"/>
              <p:cNvGrpSpPr/>
              <p:nvPr/>
            </p:nvGrpSpPr>
            <p:grpSpPr>
              <a:xfrm>
                <a:off x="9180106" y="1528871"/>
                <a:ext cx="225574" cy="625402"/>
                <a:chOff x="9062264" y="719888"/>
                <a:chExt cx="263297" cy="768543"/>
              </a:xfrm>
            </p:grpSpPr>
            <p:sp>
              <p:nvSpPr>
                <p:cNvPr id="459" name="Freeform 458"/>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1" name="Group 450"/>
              <p:cNvGrpSpPr/>
              <p:nvPr/>
            </p:nvGrpSpPr>
            <p:grpSpPr>
              <a:xfrm>
                <a:off x="9248363" y="1050625"/>
                <a:ext cx="225574" cy="625402"/>
                <a:chOff x="9062264" y="719888"/>
                <a:chExt cx="263297" cy="768543"/>
              </a:xfrm>
            </p:grpSpPr>
            <p:sp>
              <p:nvSpPr>
                <p:cNvPr id="456" name="Freeform 455"/>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2" name="Group 451"/>
              <p:cNvGrpSpPr/>
              <p:nvPr/>
            </p:nvGrpSpPr>
            <p:grpSpPr>
              <a:xfrm>
                <a:off x="9336177" y="1167623"/>
                <a:ext cx="225574" cy="625402"/>
                <a:chOff x="9062264" y="719888"/>
                <a:chExt cx="263297" cy="768543"/>
              </a:xfrm>
            </p:grpSpPr>
            <p:sp>
              <p:nvSpPr>
                <p:cNvPr id="453" name="Freeform 452"/>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46" name="Group 445"/>
            <p:cNvGrpSpPr/>
            <p:nvPr/>
          </p:nvGrpSpPr>
          <p:grpSpPr>
            <a:xfrm>
              <a:off x="9252588" y="1786273"/>
              <a:ext cx="225574" cy="625402"/>
              <a:chOff x="9062264" y="719888"/>
              <a:chExt cx="263297" cy="768543"/>
            </a:xfrm>
          </p:grpSpPr>
          <p:sp>
            <p:nvSpPr>
              <p:cNvPr id="447" name="Freeform 446"/>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ectangle 44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26" name="TextBox 525"/>
          <p:cNvSpPr txBox="1"/>
          <p:nvPr/>
        </p:nvSpPr>
        <p:spPr>
          <a:xfrm>
            <a:off x="2270296" y="1431048"/>
            <a:ext cx="2530136" cy="276999"/>
          </a:xfrm>
          <a:prstGeom prst="rect">
            <a:avLst/>
          </a:prstGeom>
          <a:noFill/>
        </p:spPr>
        <p:txBody>
          <a:bodyPr wrap="square" rtlCol="0">
            <a:spAutoFit/>
          </a:bodyPr>
          <a:lstStyle/>
          <a:p>
            <a:r>
              <a:rPr lang="en-US" sz="1200" u="sng" dirty="0" smtClean="0"/>
              <a:t>Number of unique miRNAs</a:t>
            </a:r>
            <a:endParaRPr lang="en-US" sz="1200" u="sng" dirty="0"/>
          </a:p>
        </p:txBody>
      </p:sp>
      <p:sp>
        <p:nvSpPr>
          <p:cNvPr id="616" name="Rectangle 615"/>
          <p:cNvSpPr/>
          <p:nvPr/>
        </p:nvSpPr>
        <p:spPr>
          <a:xfrm>
            <a:off x="1739900" y="863600"/>
            <a:ext cx="2755900" cy="50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 name="TextBox 616"/>
          <p:cNvSpPr txBox="1"/>
          <p:nvPr/>
        </p:nvSpPr>
        <p:spPr>
          <a:xfrm>
            <a:off x="2548666" y="520572"/>
            <a:ext cx="1102931" cy="369332"/>
          </a:xfrm>
          <a:prstGeom prst="rect">
            <a:avLst/>
          </a:prstGeom>
          <a:noFill/>
        </p:spPr>
        <p:txBody>
          <a:bodyPr wrap="none" rtlCol="0">
            <a:spAutoFit/>
          </a:bodyPr>
          <a:lstStyle/>
          <a:p>
            <a:r>
              <a:rPr lang="en-US" dirty="0" smtClean="0"/>
              <a:t>Detection</a:t>
            </a:r>
            <a:endParaRPr lang="en-US" dirty="0"/>
          </a:p>
        </p:txBody>
      </p:sp>
      <p:grpSp>
        <p:nvGrpSpPr>
          <p:cNvPr id="646" name="Group 645"/>
          <p:cNvGrpSpPr/>
          <p:nvPr/>
        </p:nvGrpSpPr>
        <p:grpSpPr>
          <a:xfrm>
            <a:off x="5147874" y="1901518"/>
            <a:ext cx="490437" cy="1047010"/>
            <a:chOff x="5471159" y="1846360"/>
            <a:chExt cx="490437" cy="1047010"/>
          </a:xfrm>
        </p:grpSpPr>
        <p:grpSp>
          <p:nvGrpSpPr>
            <p:cNvPr id="297" name="Group 296"/>
            <p:cNvGrpSpPr/>
            <p:nvPr/>
          </p:nvGrpSpPr>
          <p:grpSpPr>
            <a:xfrm>
              <a:off x="5471159" y="1846360"/>
              <a:ext cx="280298" cy="1047010"/>
              <a:chOff x="9180106" y="1050625"/>
              <a:chExt cx="381575" cy="1103648"/>
            </a:xfrm>
          </p:grpSpPr>
          <p:grpSp>
            <p:nvGrpSpPr>
              <p:cNvPr id="302" name="Group 301"/>
              <p:cNvGrpSpPr/>
              <p:nvPr/>
            </p:nvGrpSpPr>
            <p:grpSpPr>
              <a:xfrm>
                <a:off x="9180106" y="1528871"/>
                <a:ext cx="225574" cy="625402"/>
                <a:chOff x="9062264" y="719888"/>
                <a:chExt cx="263297" cy="768543"/>
              </a:xfrm>
            </p:grpSpPr>
            <p:sp>
              <p:nvSpPr>
                <p:cNvPr id="312" name="Rectangle 311"/>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3" name="Group 302"/>
              <p:cNvGrpSpPr/>
              <p:nvPr/>
            </p:nvGrpSpPr>
            <p:grpSpPr>
              <a:xfrm>
                <a:off x="9248363" y="1050625"/>
                <a:ext cx="225574" cy="616477"/>
                <a:chOff x="9062264" y="719888"/>
                <a:chExt cx="263297" cy="757575"/>
              </a:xfrm>
            </p:grpSpPr>
            <p:sp>
              <p:nvSpPr>
                <p:cNvPr id="308" name="Freeform 307"/>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p:cNvSpPr/>
                <p:nvPr/>
              </p:nvSpPr>
              <p:spPr>
                <a:xfrm>
                  <a:off x="9062264" y="1267467"/>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4" name="Group 303"/>
              <p:cNvGrpSpPr/>
              <p:nvPr/>
            </p:nvGrpSpPr>
            <p:grpSpPr>
              <a:xfrm>
                <a:off x="9336109" y="1167623"/>
                <a:ext cx="225572" cy="625402"/>
                <a:chOff x="9062264" y="719888"/>
                <a:chExt cx="263297" cy="768543"/>
              </a:xfrm>
            </p:grpSpPr>
            <p:sp>
              <p:nvSpPr>
                <p:cNvPr id="306" name="Rectangle 305"/>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37" name="Freeform 636"/>
            <p:cNvSpPr/>
            <p:nvPr/>
          </p:nvSpPr>
          <p:spPr>
            <a:xfrm>
              <a:off x="5710179" y="2117195"/>
              <a:ext cx="99017" cy="341056"/>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Freeform 637"/>
            <p:cNvSpPr/>
            <p:nvPr/>
          </p:nvSpPr>
          <p:spPr>
            <a:xfrm>
              <a:off x="5862579" y="2269595"/>
              <a:ext cx="99017" cy="341056"/>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Rectangle 639"/>
            <p:cNvSpPr/>
            <p:nvPr/>
          </p:nvSpPr>
          <p:spPr>
            <a:xfrm>
              <a:off x="5673699" y="2413018"/>
              <a:ext cx="99208" cy="162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 name="Rectangle 640"/>
            <p:cNvSpPr/>
            <p:nvPr/>
          </p:nvSpPr>
          <p:spPr>
            <a:xfrm>
              <a:off x="5826099" y="2573885"/>
              <a:ext cx="99208" cy="162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5" name="Group 664"/>
          <p:cNvGrpSpPr/>
          <p:nvPr/>
        </p:nvGrpSpPr>
        <p:grpSpPr>
          <a:xfrm>
            <a:off x="5224071" y="2858260"/>
            <a:ext cx="490437" cy="1047010"/>
            <a:chOff x="5471159" y="1846360"/>
            <a:chExt cx="490437" cy="1047010"/>
          </a:xfrm>
        </p:grpSpPr>
        <p:grpSp>
          <p:nvGrpSpPr>
            <p:cNvPr id="666" name="Group 665"/>
            <p:cNvGrpSpPr/>
            <p:nvPr/>
          </p:nvGrpSpPr>
          <p:grpSpPr>
            <a:xfrm>
              <a:off x="5471159" y="1846360"/>
              <a:ext cx="280298" cy="1047010"/>
              <a:chOff x="9180106" y="1050625"/>
              <a:chExt cx="381575" cy="1103648"/>
            </a:xfrm>
          </p:grpSpPr>
          <p:grpSp>
            <p:nvGrpSpPr>
              <p:cNvPr id="671" name="Group 670"/>
              <p:cNvGrpSpPr/>
              <p:nvPr/>
            </p:nvGrpSpPr>
            <p:grpSpPr>
              <a:xfrm>
                <a:off x="9180106" y="1528871"/>
                <a:ext cx="225574" cy="625402"/>
                <a:chOff x="9062264" y="719888"/>
                <a:chExt cx="263297" cy="768543"/>
              </a:xfrm>
            </p:grpSpPr>
            <p:sp>
              <p:nvSpPr>
                <p:cNvPr id="679" name="Rectangle 678"/>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0" name="Rectangle 679"/>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2" name="Group 671"/>
              <p:cNvGrpSpPr/>
              <p:nvPr/>
            </p:nvGrpSpPr>
            <p:grpSpPr>
              <a:xfrm>
                <a:off x="9248363" y="1050625"/>
                <a:ext cx="225574" cy="616477"/>
                <a:chOff x="9062264" y="719888"/>
                <a:chExt cx="263297" cy="757575"/>
              </a:xfrm>
            </p:grpSpPr>
            <p:sp>
              <p:nvSpPr>
                <p:cNvPr id="676" name="Freeform 675"/>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Rectangle 676"/>
                <p:cNvSpPr/>
                <p:nvPr/>
              </p:nvSpPr>
              <p:spPr>
                <a:xfrm>
                  <a:off x="9062264" y="1267467"/>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Rectangle 677"/>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3" name="Group 672"/>
              <p:cNvGrpSpPr/>
              <p:nvPr/>
            </p:nvGrpSpPr>
            <p:grpSpPr>
              <a:xfrm>
                <a:off x="9336109" y="1167623"/>
                <a:ext cx="225572" cy="625402"/>
                <a:chOff x="9062264" y="719888"/>
                <a:chExt cx="263297" cy="768543"/>
              </a:xfrm>
            </p:grpSpPr>
            <p:sp>
              <p:nvSpPr>
                <p:cNvPr id="674" name="Rectangle 673"/>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 name="Rectangle 674"/>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67" name="Freeform 666"/>
            <p:cNvSpPr/>
            <p:nvPr/>
          </p:nvSpPr>
          <p:spPr>
            <a:xfrm>
              <a:off x="5710179" y="2117195"/>
              <a:ext cx="99017" cy="341056"/>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8" name="Freeform 667"/>
            <p:cNvSpPr/>
            <p:nvPr/>
          </p:nvSpPr>
          <p:spPr>
            <a:xfrm>
              <a:off x="5862579" y="2269595"/>
              <a:ext cx="99017" cy="341056"/>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9" name="Rectangle 668"/>
            <p:cNvSpPr/>
            <p:nvPr/>
          </p:nvSpPr>
          <p:spPr>
            <a:xfrm>
              <a:off x="5673699" y="2413018"/>
              <a:ext cx="99208" cy="162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Rectangle 669"/>
            <p:cNvSpPr/>
            <p:nvPr/>
          </p:nvSpPr>
          <p:spPr>
            <a:xfrm>
              <a:off x="5826099" y="2573885"/>
              <a:ext cx="99208" cy="162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9" name="Group 698"/>
          <p:cNvGrpSpPr/>
          <p:nvPr/>
        </p:nvGrpSpPr>
        <p:grpSpPr>
          <a:xfrm>
            <a:off x="5224066" y="4026683"/>
            <a:ext cx="490437" cy="1047010"/>
            <a:chOff x="5471159" y="1846360"/>
            <a:chExt cx="490437" cy="1047010"/>
          </a:xfrm>
        </p:grpSpPr>
        <p:grpSp>
          <p:nvGrpSpPr>
            <p:cNvPr id="700" name="Group 699"/>
            <p:cNvGrpSpPr/>
            <p:nvPr/>
          </p:nvGrpSpPr>
          <p:grpSpPr>
            <a:xfrm>
              <a:off x="5471159" y="1846360"/>
              <a:ext cx="280298" cy="1047010"/>
              <a:chOff x="9180106" y="1050625"/>
              <a:chExt cx="381575" cy="1103648"/>
            </a:xfrm>
          </p:grpSpPr>
          <p:grpSp>
            <p:nvGrpSpPr>
              <p:cNvPr id="705" name="Group 704"/>
              <p:cNvGrpSpPr/>
              <p:nvPr/>
            </p:nvGrpSpPr>
            <p:grpSpPr>
              <a:xfrm>
                <a:off x="9180106" y="1528871"/>
                <a:ext cx="225574" cy="625402"/>
                <a:chOff x="9062264" y="719888"/>
                <a:chExt cx="263297" cy="768543"/>
              </a:xfrm>
            </p:grpSpPr>
            <p:sp>
              <p:nvSpPr>
                <p:cNvPr id="713" name="Rectangle 712"/>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Rectangle 713"/>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6" name="Group 705"/>
              <p:cNvGrpSpPr/>
              <p:nvPr/>
            </p:nvGrpSpPr>
            <p:grpSpPr>
              <a:xfrm>
                <a:off x="9248363" y="1050625"/>
                <a:ext cx="225574" cy="616477"/>
                <a:chOff x="9062264" y="719888"/>
                <a:chExt cx="263297" cy="757575"/>
              </a:xfrm>
            </p:grpSpPr>
            <p:sp>
              <p:nvSpPr>
                <p:cNvPr id="710" name="Freeform 709"/>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Rectangle 710"/>
                <p:cNvSpPr/>
                <p:nvPr/>
              </p:nvSpPr>
              <p:spPr>
                <a:xfrm>
                  <a:off x="9062264" y="1267467"/>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Rectangle 711"/>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7" name="Group 706"/>
              <p:cNvGrpSpPr/>
              <p:nvPr/>
            </p:nvGrpSpPr>
            <p:grpSpPr>
              <a:xfrm>
                <a:off x="9336109" y="1167623"/>
                <a:ext cx="225572" cy="625402"/>
                <a:chOff x="9062264" y="719888"/>
                <a:chExt cx="263297" cy="768543"/>
              </a:xfrm>
            </p:grpSpPr>
            <p:sp>
              <p:nvSpPr>
                <p:cNvPr id="708" name="Rectangle 70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Rectangle 70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01" name="Freeform 700"/>
            <p:cNvSpPr/>
            <p:nvPr/>
          </p:nvSpPr>
          <p:spPr>
            <a:xfrm>
              <a:off x="5710179" y="2117195"/>
              <a:ext cx="99017" cy="341056"/>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Freeform 701"/>
            <p:cNvSpPr/>
            <p:nvPr/>
          </p:nvSpPr>
          <p:spPr>
            <a:xfrm>
              <a:off x="5862579" y="2269595"/>
              <a:ext cx="99017" cy="341056"/>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702"/>
            <p:cNvSpPr/>
            <p:nvPr/>
          </p:nvSpPr>
          <p:spPr>
            <a:xfrm>
              <a:off x="5673699" y="2413018"/>
              <a:ext cx="99208" cy="162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Rectangle 703"/>
            <p:cNvSpPr/>
            <p:nvPr/>
          </p:nvSpPr>
          <p:spPr>
            <a:xfrm>
              <a:off x="5826099" y="2573885"/>
              <a:ext cx="99208" cy="162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4" name="TextBox 733"/>
          <p:cNvSpPr txBox="1"/>
          <p:nvPr/>
        </p:nvSpPr>
        <p:spPr>
          <a:xfrm>
            <a:off x="6601991" y="3595970"/>
            <a:ext cx="274434" cy="523220"/>
          </a:xfrm>
          <a:prstGeom prst="rect">
            <a:avLst/>
          </a:prstGeom>
          <a:noFill/>
        </p:spPr>
        <p:txBody>
          <a:bodyPr wrap="none" rtlCol="0">
            <a:spAutoFit/>
          </a:bodyPr>
          <a:lstStyle/>
          <a:p>
            <a:r>
              <a:rPr lang="en-US" sz="1400" dirty="0" smtClean="0"/>
              <a:t>=</a:t>
            </a:r>
          </a:p>
          <a:p>
            <a:r>
              <a:rPr lang="en-US" sz="1400" dirty="0"/>
              <a:t>?</a:t>
            </a:r>
          </a:p>
        </p:txBody>
      </p:sp>
      <p:sp>
        <p:nvSpPr>
          <p:cNvPr id="735" name="TextBox 734"/>
          <p:cNvSpPr txBox="1"/>
          <p:nvPr/>
        </p:nvSpPr>
        <p:spPr>
          <a:xfrm>
            <a:off x="6594589" y="2512228"/>
            <a:ext cx="274434" cy="523220"/>
          </a:xfrm>
          <a:prstGeom prst="rect">
            <a:avLst/>
          </a:prstGeom>
          <a:noFill/>
        </p:spPr>
        <p:txBody>
          <a:bodyPr wrap="none" rtlCol="0">
            <a:spAutoFit/>
          </a:bodyPr>
          <a:lstStyle/>
          <a:p>
            <a:r>
              <a:rPr lang="en-US" sz="1400" dirty="0" smtClean="0"/>
              <a:t>=</a:t>
            </a:r>
          </a:p>
          <a:p>
            <a:r>
              <a:rPr lang="en-US" sz="1400" dirty="0"/>
              <a:t>?</a:t>
            </a:r>
          </a:p>
        </p:txBody>
      </p:sp>
      <p:sp>
        <p:nvSpPr>
          <p:cNvPr id="737" name="TextBox 736"/>
          <p:cNvSpPr txBox="1"/>
          <p:nvPr/>
        </p:nvSpPr>
        <p:spPr>
          <a:xfrm>
            <a:off x="6570133" y="2267674"/>
            <a:ext cx="301686" cy="369332"/>
          </a:xfrm>
          <a:prstGeom prst="rect">
            <a:avLst/>
          </a:prstGeom>
          <a:noFill/>
        </p:spPr>
        <p:txBody>
          <a:bodyPr wrap="none" rtlCol="0">
            <a:spAutoFit/>
          </a:bodyPr>
          <a:lstStyle/>
          <a:p>
            <a:r>
              <a:rPr lang="en-US" dirty="0" smtClean="0"/>
              <a:t>3</a:t>
            </a:r>
            <a:endParaRPr lang="en-US" dirty="0"/>
          </a:p>
        </p:txBody>
      </p:sp>
      <p:sp>
        <p:nvSpPr>
          <p:cNvPr id="738" name="Rectangle 737"/>
          <p:cNvSpPr/>
          <p:nvPr/>
        </p:nvSpPr>
        <p:spPr>
          <a:xfrm>
            <a:off x="6596330" y="3108933"/>
            <a:ext cx="301686" cy="646331"/>
          </a:xfrm>
          <a:prstGeom prst="rect">
            <a:avLst/>
          </a:prstGeom>
        </p:spPr>
        <p:txBody>
          <a:bodyPr wrap="none">
            <a:spAutoFit/>
          </a:bodyPr>
          <a:lstStyle/>
          <a:p>
            <a:r>
              <a:rPr lang="en-US" dirty="0" smtClean="0"/>
              <a:t>3</a:t>
            </a:r>
          </a:p>
          <a:p>
            <a:endParaRPr lang="en-US" dirty="0"/>
          </a:p>
        </p:txBody>
      </p:sp>
      <p:sp>
        <p:nvSpPr>
          <p:cNvPr id="739" name="Rectangle 738"/>
          <p:cNvSpPr/>
          <p:nvPr/>
        </p:nvSpPr>
        <p:spPr>
          <a:xfrm>
            <a:off x="6587230" y="4277025"/>
            <a:ext cx="301686" cy="646331"/>
          </a:xfrm>
          <a:prstGeom prst="rect">
            <a:avLst/>
          </a:prstGeom>
        </p:spPr>
        <p:txBody>
          <a:bodyPr wrap="none">
            <a:spAutoFit/>
          </a:bodyPr>
          <a:lstStyle/>
          <a:p>
            <a:r>
              <a:rPr lang="en-US" smtClean="0"/>
              <a:t>3</a:t>
            </a:r>
            <a:endParaRPr lang="en-US" dirty="0" smtClean="0"/>
          </a:p>
          <a:p>
            <a:endParaRPr lang="en-US" dirty="0"/>
          </a:p>
        </p:txBody>
      </p:sp>
      <p:sp>
        <p:nvSpPr>
          <p:cNvPr id="742" name="TextBox 741"/>
          <p:cNvSpPr txBox="1"/>
          <p:nvPr/>
        </p:nvSpPr>
        <p:spPr>
          <a:xfrm>
            <a:off x="5915148" y="2295332"/>
            <a:ext cx="393056" cy="369332"/>
          </a:xfrm>
          <a:prstGeom prst="rect">
            <a:avLst/>
          </a:prstGeom>
          <a:noFill/>
        </p:spPr>
        <p:txBody>
          <a:bodyPr wrap="none" rtlCol="0">
            <a:spAutoFit/>
          </a:bodyPr>
          <a:lstStyle/>
          <a:p>
            <a:r>
              <a:rPr lang="en-US" smtClean="0"/>
              <a:t>→</a:t>
            </a:r>
            <a:endParaRPr lang="en-US"/>
          </a:p>
        </p:txBody>
      </p:sp>
      <p:sp>
        <p:nvSpPr>
          <p:cNvPr id="743" name="TextBox 742"/>
          <p:cNvSpPr txBox="1"/>
          <p:nvPr/>
        </p:nvSpPr>
        <p:spPr>
          <a:xfrm>
            <a:off x="5924196" y="3231029"/>
            <a:ext cx="393056" cy="369332"/>
          </a:xfrm>
          <a:prstGeom prst="rect">
            <a:avLst/>
          </a:prstGeom>
          <a:noFill/>
        </p:spPr>
        <p:txBody>
          <a:bodyPr wrap="none" rtlCol="0">
            <a:spAutoFit/>
          </a:bodyPr>
          <a:lstStyle/>
          <a:p>
            <a:r>
              <a:rPr lang="en-US" smtClean="0"/>
              <a:t>→</a:t>
            </a:r>
            <a:endParaRPr lang="en-US"/>
          </a:p>
        </p:txBody>
      </p:sp>
      <p:sp>
        <p:nvSpPr>
          <p:cNvPr id="744" name="TextBox 743"/>
          <p:cNvSpPr txBox="1"/>
          <p:nvPr/>
        </p:nvSpPr>
        <p:spPr>
          <a:xfrm>
            <a:off x="5939463" y="4317954"/>
            <a:ext cx="393056" cy="369332"/>
          </a:xfrm>
          <a:prstGeom prst="rect">
            <a:avLst/>
          </a:prstGeom>
          <a:noFill/>
        </p:spPr>
        <p:txBody>
          <a:bodyPr wrap="none" rtlCol="0">
            <a:spAutoFit/>
          </a:bodyPr>
          <a:lstStyle/>
          <a:p>
            <a:r>
              <a:rPr lang="en-US" smtClean="0"/>
              <a:t>→</a:t>
            </a:r>
            <a:endParaRPr lang="en-US"/>
          </a:p>
        </p:txBody>
      </p:sp>
      <p:grpSp>
        <p:nvGrpSpPr>
          <p:cNvPr id="747" name="Group 746"/>
          <p:cNvGrpSpPr/>
          <p:nvPr/>
        </p:nvGrpSpPr>
        <p:grpSpPr>
          <a:xfrm>
            <a:off x="2102828" y="3573326"/>
            <a:ext cx="314775" cy="1351354"/>
            <a:chOff x="9182999" y="987219"/>
            <a:chExt cx="428510" cy="1424456"/>
          </a:xfrm>
        </p:grpSpPr>
        <p:grpSp>
          <p:nvGrpSpPr>
            <p:cNvPr id="748" name="Group 747"/>
            <p:cNvGrpSpPr/>
            <p:nvPr/>
          </p:nvGrpSpPr>
          <p:grpSpPr>
            <a:xfrm>
              <a:off x="9385935" y="1387054"/>
              <a:ext cx="225574" cy="625402"/>
              <a:chOff x="9062264" y="719888"/>
              <a:chExt cx="263297" cy="768543"/>
            </a:xfrm>
          </p:grpSpPr>
          <p:sp>
            <p:nvSpPr>
              <p:cNvPr id="766" name="Freeform 765"/>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7" name="Rectangle 766"/>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 name="Rectangle 767"/>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9" name="Group 748"/>
            <p:cNvGrpSpPr/>
            <p:nvPr/>
          </p:nvGrpSpPr>
          <p:grpSpPr>
            <a:xfrm>
              <a:off x="9182999" y="987219"/>
              <a:ext cx="381645" cy="1103648"/>
              <a:chOff x="9180106" y="1050625"/>
              <a:chExt cx="381645" cy="1103648"/>
            </a:xfrm>
          </p:grpSpPr>
          <p:grpSp>
            <p:nvGrpSpPr>
              <p:cNvPr id="754" name="Group 753"/>
              <p:cNvGrpSpPr/>
              <p:nvPr/>
            </p:nvGrpSpPr>
            <p:grpSpPr>
              <a:xfrm>
                <a:off x="9180106" y="1528871"/>
                <a:ext cx="225574" cy="625402"/>
                <a:chOff x="9062264" y="719888"/>
                <a:chExt cx="263297" cy="768543"/>
              </a:xfrm>
            </p:grpSpPr>
            <p:sp>
              <p:nvSpPr>
                <p:cNvPr id="763" name="Freeform 762"/>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Rectangle 763"/>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Rectangle 764"/>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5" name="Group 754"/>
              <p:cNvGrpSpPr/>
              <p:nvPr/>
            </p:nvGrpSpPr>
            <p:grpSpPr>
              <a:xfrm>
                <a:off x="9248363" y="1050625"/>
                <a:ext cx="225574" cy="625402"/>
                <a:chOff x="9062264" y="719888"/>
                <a:chExt cx="263297" cy="768543"/>
              </a:xfrm>
            </p:grpSpPr>
            <p:sp>
              <p:nvSpPr>
                <p:cNvPr id="760" name="Freeform 759"/>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Rectangle 760"/>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Rectangle 761"/>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6" name="Group 755"/>
              <p:cNvGrpSpPr/>
              <p:nvPr/>
            </p:nvGrpSpPr>
            <p:grpSpPr>
              <a:xfrm>
                <a:off x="9336177" y="1167623"/>
                <a:ext cx="225574" cy="625402"/>
                <a:chOff x="9062264" y="719888"/>
                <a:chExt cx="263297" cy="768543"/>
              </a:xfrm>
            </p:grpSpPr>
            <p:sp>
              <p:nvSpPr>
                <p:cNvPr id="757" name="Freeform 756"/>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Rectangle 75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Rectangle 75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50" name="Group 749"/>
            <p:cNvGrpSpPr/>
            <p:nvPr/>
          </p:nvGrpSpPr>
          <p:grpSpPr>
            <a:xfrm>
              <a:off x="9252588" y="1786273"/>
              <a:ext cx="225574" cy="625402"/>
              <a:chOff x="9062264" y="719888"/>
              <a:chExt cx="263297" cy="768543"/>
            </a:xfrm>
          </p:grpSpPr>
          <p:sp>
            <p:nvSpPr>
              <p:cNvPr id="751" name="Freeform 750"/>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2" name="Rectangle 751"/>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Rectangle 752"/>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69" name="Group 768"/>
          <p:cNvGrpSpPr/>
          <p:nvPr/>
        </p:nvGrpSpPr>
        <p:grpSpPr>
          <a:xfrm>
            <a:off x="2133110" y="3671160"/>
            <a:ext cx="314774" cy="1106967"/>
            <a:chOff x="10138361" y="1308957"/>
            <a:chExt cx="314774" cy="1106967"/>
          </a:xfrm>
        </p:grpSpPr>
        <p:cxnSp>
          <p:nvCxnSpPr>
            <p:cNvPr id="770" name="Straight Connector 769"/>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1" name="Straight Connector 770"/>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772" name="Arc 771"/>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73" name="Straight Connector 772"/>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74" name="Group 773"/>
          <p:cNvGrpSpPr/>
          <p:nvPr/>
        </p:nvGrpSpPr>
        <p:grpSpPr>
          <a:xfrm>
            <a:off x="2534236" y="3586486"/>
            <a:ext cx="314775" cy="1351354"/>
            <a:chOff x="9182999" y="987219"/>
            <a:chExt cx="428510" cy="1424456"/>
          </a:xfrm>
        </p:grpSpPr>
        <p:grpSp>
          <p:nvGrpSpPr>
            <p:cNvPr id="775" name="Group 774"/>
            <p:cNvGrpSpPr/>
            <p:nvPr/>
          </p:nvGrpSpPr>
          <p:grpSpPr>
            <a:xfrm>
              <a:off x="9385935" y="1387054"/>
              <a:ext cx="225574" cy="625402"/>
              <a:chOff x="9062264" y="719888"/>
              <a:chExt cx="263297" cy="768543"/>
            </a:xfrm>
          </p:grpSpPr>
          <p:sp>
            <p:nvSpPr>
              <p:cNvPr id="793" name="Freeform 792"/>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Rectangle 793"/>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5" name="Rectangle 794"/>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6" name="Group 775"/>
            <p:cNvGrpSpPr/>
            <p:nvPr/>
          </p:nvGrpSpPr>
          <p:grpSpPr>
            <a:xfrm>
              <a:off x="9182999" y="987219"/>
              <a:ext cx="381645" cy="1103648"/>
              <a:chOff x="9180106" y="1050625"/>
              <a:chExt cx="381645" cy="1103648"/>
            </a:xfrm>
          </p:grpSpPr>
          <p:grpSp>
            <p:nvGrpSpPr>
              <p:cNvPr id="781" name="Group 780"/>
              <p:cNvGrpSpPr/>
              <p:nvPr/>
            </p:nvGrpSpPr>
            <p:grpSpPr>
              <a:xfrm>
                <a:off x="9180106" y="1528871"/>
                <a:ext cx="225574" cy="625402"/>
                <a:chOff x="9062264" y="719888"/>
                <a:chExt cx="263297" cy="768543"/>
              </a:xfrm>
            </p:grpSpPr>
            <p:sp>
              <p:nvSpPr>
                <p:cNvPr id="790" name="Freeform 789"/>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1" name="Rectangle 790"/>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2" name="Rectangle 791"/>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2" name="Group 781"/>
              <p:cNvGrpSpPr/>
              <p:nvPr/>
            </p:nvGrpSpPr>
            <p:grpSpPr>
              <a:xfrm>
                <a:off x="9248363" y="1050625"/>
                <a:ext cx="225574" cy="625402"/>
                <a:chOff x="9062264" y="719888"/>
                <a:chExt cx="263297" cy="768543"/>
              </a:xfrm>
            </p:grpSpPr>
            <p:sp>
              <p:nvSpPr>
                <p:cNvPr id="787" name="Freeform 786"/>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 name="Rectangle 78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9" name="Rectangle 78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3" name="Group 782"/>
              <p:cNvGrpSpPr/>
              <p:nvPr/>
            </p:nvGrpSpPr>
            <p:grpSpPr>
              <a:xfrm>
                <a:off x="9336177" y="1167623"/>
                <a:ext cx="225574" cy="625402"/>
                <a:chOff x="9062264" y="719888"/>
                <a:chExt cx="263297" cy="768543"/>
              </a:xfrm>
            </p:grpSpPr>
            <p:sp>
              <p:nvSpPr>
                <p:cNvPr id="784" name="Freeform 783"/>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Rectangle 784"/>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Rectangle 785"/>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77" name="Group 776"/>
            <p:cNvGrpSpPr/>
            <p:nvPr/>
          </p:nvGrpSpPr>
          <p:grpSpPr>
            <a:xfrm>
              <a:off x="9252588" y="1786273"/>
              <a:ext cx="225574" cy="625402"/>
              <a:chOff x="9062264" y="719888"/>
              <a:chExt cx="263297" cy="768543"/>
            </a:xfrm>
          </p:grpSpPr>
          <p:sp>
            <p:nvSpPr>
              <p:cNvPr id="778" name="Freeform 777"/>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Rectangle 778"/>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Rectangle 779"/>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96" name="Group 795"/>
          <p:cNvGrpSpPr/>
          <p:nvPr/>
        </p:nvGrpSpPr>
        <p:grpSpPr>
          <a:xfrm>
            <a:off x="2564518" y="3684320"/>
            <a:ext cx="314774" cy="1106967"/>
            <a:chOff x="10138361" y="1308957"/>
            <a:chExt cx="314774" cy="1106967"/>
          </a:xfrm>
        </p:grpSpPr>
        <p:cxnSp>
          <p:nvCxnSpPr>
            <p:cNvPr id="797" name="Straight Connector 796"/>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8" name="Straight Connector 797"/>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799" name="Arc 798"/>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0" name="Straight Connector 799"/>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01" name="Group 800"/>
          <p:cNvGrpSpPr/>
          <p:nvPr/>
        </p:nvGrpSpPr>
        <p:grpSpPr>
          <a:xfrm>
            <a:off x="2943799" y="3586486"/>
            <a:ext cx="314775" cy="1351354"/>
            <a:chOff x="9182999" y="987219"/>
            <a:chExt cx="428510" cy="1424456"/>
          </a:xfrm>
        </p:grpSpPr>
        <p:grpSp>
          <p:nvGrpSpPr>
            <p:cNvPr id="802" name="Group 801"/>
            <p:cNvGrpSpPr/>
            <p:nvPr/>
          </p:nvGrpSpPr>
          <p:grpSpPr>
            <a:xfrm>
              <a:off x="9385935" y="1387054"/>
              <a:ext cx="225574" cy="625402"/>
              <a:chOff x="9062264" y="719888"/>
              <a:chExt cx="263297" cy="768543"/>
            </a:xfrm>
          </p:grpSpPr>
          <p:sp>
            <p:nvSpPr>
              <p:cNvPr id="820" name="Freeform 819"/>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Rectangle 820"/>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Rectangle 821"/>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3" name="Group 802"/>
            <p:cNvGrpSpPr/>
            <p:nvPr/>
          </p:nvGrpSpPr>
          <p:grpSpPr>
            <a:xfrm>
              <a:off x="9182999" y="987219"/>
              <a:ext cx="381645" cy="1103648"/>
              <a:chOff x="9180106" y="1050625"/>
              <a:chExt cx="381645" cy="1103648"/>
            </a:xfrm>
          </p:grpSpPr>
          <p:grpSp>
            <p:nvGrpSpPr>
              <p:cNvPr id="808" name="Group 807"/>
              <p:cNvGrpSpPr/>
              <p:nvPr/>
            </p:nvGrpSpPr>
            <p:grpSpPr>
              <a:xfrm>
                <a:off x="9180106" y="1528871"/>
                <a:ext cx="225574" cy="625402"/>
                <a:chOff x="9062264" y="719888"/>
                <a:chExt cx="263297" cy="768543"/>
              </a:xfrm>
            </p:grpSpPr>
            <p:sp>
              <p:nvSpPr>
                <p:cNvPr id="817" name="Freeform 816"/>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Rectangle 81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Rectangle 81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9" name="Group 808"/>
              <p:cNvGrpSpPr/>
              <p:nvPr/>
            </p:nvGrpSpPr>
            <p:grpSpPr>
              <a:xfrm>
                <a:off x="9248363" y="1050625"/>
                <a:ext cx="225574" cy="625402"/>
                <a:chOff x="9062264" y="719888"/>
                <a:chExt cx="263297" cy="768543"/>
              </a:xfrm>
            </p:grpSpPr>
            <p:sp>
              <p:nvSpPr>
                <p:cNvPr id="814" name="Freeform 813"/>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Rectangle 814"/>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Rectangle 815"/>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0" name="Group 809"/>
              <p:cNvGrpSpPr/>
              <p:nvPr/>
            </p:nvGrpSpPr>
            <p:grpSpPr>
              <a:xfrm>
                <a:off x="9336177" y="1167623"/>
                <a:ext cx="225574" cy="625402"/>
                <a:chOff x="9062264" y="719888"/>
                <a:chExt cx="263297" cy="768543"/>
              </a:xfrm>
            </p:grpSpPr>
            <p:sp>
              <p:nvSpPr>
                <p:cNvPr id="811" name="Freeform 810"/>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 name="Rectangle 811"/>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Rectangle 812"/>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04" name="Group 803"/>
            <p:cNvGrpSpPr/>
            <p:nvPr/>
          </p:nvGrpSpPr>
          <p:grpSpPr>
            <a:xfrm>
              <a:off x="9252588" y="1786273"/>
              <a:ext cx="225574" cy="625402"/>
              <a:chOff x="9062264" y="719888"/>
              <a:chExt cx="263297" cy="768543"/>
            </a:xfrm>
          </p:grpSpPr>
          <p:sp>
            <p:nvSpPr>
              <p:cNvPr id="805" name="Freeform 804"/>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Rectangle 805"/>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Rectangle 806"/>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23" name="Group 822"/>
          <p:cNvGrpSpPr/>
          <p:nvPr/>
        </p:nvGrpSpPr>
        <p:grpSpPr>
          <a:xfrm>
            <a:off x="2974081" y="3684320"/>
            <a:ext cx="314774" cy="1106967"/>
            <a:chOff x="10138361" y="1308957"/>
            <a:chExt cx="314774" cy="1106967"/>
          </a:xfrm>
        </p:grpSpPr>
        <p:cxnSp>
          <p:nvCxnSpPr>
            <p:cNvPr id="824" name="Straight Connector 823"/>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5" name="Straight Connector 824"/>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826" name="Arc 825"/>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27" name="Straight Connector 826"/>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828" name="TextBox 827"/>
          <p:cNvSpPr txBox="1"/>
          <p:nvPr/>
        </p:nvSpPr>
        <p:spPr>
          <a:xfrm>
            <a:off x="2703637" y="1719200"/>
            <a:ext cx="1590500" cy="369332"/>
          </a:xfrm>
          <a:prstGeom prst="rect">
            <a:avLst/>
          </a:prstGeom>
          <a:noFill/>
        </p:spPr>
        <p:txBody>
          <a:bodyPr wrap="none" rtlCol="0">
            <a:spAutoFit/>
          </a:bodyPr>
          <a:lstStyle/>
          <a:p>
            <a:r>
              <a:rPr lang="en-US" dirty="0" smtClean="0"/>
              <a:t>In each sample</a:t>
            </a:r>
            <a:endParaRPr lang="en-US" dirty="0"/>
          </a:p>
        </p:txBody>
      </p:sp>
      <p:sp>
        <p:nvSpPr>
          <p:cNvPr id="829" name="TextBox 828"/>
          <p:cNvSpPr txBox="1"/>
          <p:nvPr/>
        </p:nvSpPr>
        <p:spPr>
          <a:xfrm>
            <a:off x="2693032" y="3184180"/>
            <a:ext cx="1789080" cy="369332"/>
          </a:xfrm>
          <a:prstGeom prst="rect">
            <a:avLst/>
          </a:prstGeom>
          <a:noFill/>
        </p:spPr>
        <p:txBody>
          <a:bodyPr wrap="none" rtlCol="0">
            <a:spAutoFit/>
          </a:bodyPr>
          <a:lstStyle/>
          <a:p>
            <a:r>
              <a:rPr lang="en-US" dirty="0" smtClean="0"/>
              <a:t>Across triplicates</a:t>
            </a:r>
            <a:endParaRPr lang="en-US" dirty="0"/>
          </a:p>
        </p:txBody>
      </p:sp>
      <p:sp>
        <p:nvSpPr>
          <p:cNvPr id="830" name="TextBox 829"/>
          <p:cNvSpPr txBox="1"/>
          <p:nvPr/>
        </p:nvSpPr>
        <p:spPr>
          <a:xfrm>
            <a:off x="2159883" y="3065317"/>
            <a:ext cx="2530136" cy="276999"/>
          </a:xfrm>
          <a:prstGeom prst="rect">
            <a:avLst/>
          </a:prstGeom>
          <a:noFill/>
        </p:spPr>
        <p:txBody>
          <a:bodyPr wrap="square" rtlCol="0">
            <a:spAutoFit/>
          </a:bodyPr>
          <a:lstStyle/>
          <a:p>
            <a:r>
              <a:rPr lang="en-US" sz="1200" u="sng" dirty="0" smtClean="0"/>
              <a:t>Number of unique miRNAs</a:t>
            </a:r>
            <a:endParaRPr lang="en-US" sz="1200" u="sng" dirty="0"/>
          </a:p>
        </p:txBody>
      </p:sp>
      <p:pic>
        <p:nvPicPr>
          <p:cNvPr id="112" name="Picture 111"/>
          <p:cNvPicPr>
            <a:picLocks noChangeAspect="1"/>
          </p:cNvPicPr>
          <p:nvPr/>
        </p:nvPicPr>
        <p:blipFill>
          <a:blip r:embed="rId2"/>
          <a:stretch>
            <a:fillRect/>
          </a:stretch>
        </p:blipFill>
        <p:spPr>
          <a:xfrm>
            <a:off x="1793954" y="898760"/>
            <a:ext cx="501551" cy="476474"/>
          </a:xfrm>
          <a:prstGeom prst="rect">
            <a:avLst/>
          </a:prstGeom>
        </p:spPr>
      </p:pic>
      <p:pic>
        <p:nvPicPr>
          <p:cNvPr id="409" name="Picture 408"/>
          <p:cNvPicPr>
            <a:picLocks noChangeAspect="1"/>
          </p:cNvPicPr>
          <p:nvPr/>
        </p:nvPicPr>
        <p:blipFill>
          <a:blip r:embed="rId2"/>
          <a:stretch>
            <a:fillRect/>
          </a:stretch>
        </p:blipFill>
        <p:spPr>
          <a:xfrm>
            <a:off x="7602131" y="908017"/>
            <a:ext cx="501551" cy="476474"/>
          </a:xfrm>
          <a:prstGeom prst="rect">
            <a:avLst/>
          </a:prstGeom>
        </p:spPr>
      </p:pic>
    </p:spTree>
    <p:extLst>
      <p:ext uri="{BB962C8B-B14F-4D97-AF65-F5344CB8AC3E}">
        <p14:creationId xmlns:p14="http://schemas.microsoft.com/office/powerpoint/2010/main" val="132638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1" name="Straight Arrow Connector 450"/>
          <p:cNvCxnSpPr/>
          <p:nvPr/>
        </p:nvCxnSpPr>
        <p:spPr>
          <a:xfrm>
            <a:off x="4871412" y="989124"/>
            <a:ext cx="1257658" cy="115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2" name="Straight Arrow Connector 451"/>
          <p:cNvCxnSpPr/>
          <p:nvPr/>
        </p:nvCxnSpPr>
        <p:spPr>
          <a:xfrm flipV="1">
            <a:off x="4836474" y="483002"/>
            <a:ext cx="2075372" cy="457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0423" y="4003380"/>
            <a:ext cx="2991667" cy="276999"/>
          </a:xfrm>
          <a:prstGeom prst="rect">
            <a:avLst/>
          </a:prstGeom>
          <a:noFill/>
        </p:spPr>
        <p:txBody>
          <a:bodyPr wrap="square" rtlCol="0">
            <a:spAutoFit/>
          </a:bodyPr>
          <a:lstStyle/>
          <a:p>
            <a:r>
              <a:rPr lang="en-US" sz="1200" b="1" u="sng" dirty="0" smtClean="0"/>
              <a:t>Different miRNAs equivalently </a:t>
            </a:r>
            <a:r>
              <a:rPr lang="en-US" sz="1200" b="1" u="sng" dirty="0" smtClean="0"/>
              <a:t>quantified?</a:t>
            </a:r>
            <a:endParaRPr lang="en-US" sz="1200" b="1" u="sng" dirty="0"/>
          </a:p>
        </p:txBody>
      </p:sp>
      <p:sp>
        <p:nvSpPr>
          <p:cNvPr id="10" name="Rectangle 9"/>
          <p:cNvSpPr/>
          <p:nvPr/>
        </p:nvSpPr>
        <p:spPr>
          <a:xfrm>
            <a:off x="910171" y="3434553"/>
            <a:ext cx="3114851" cy="3127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TextBox 10"/>
          <p:cNvSpPr txBox="1"/>
          <p:nvPr/>
        </p:nvSpPr>
        <p:spPr>
          <a:xfrm>
            <a:off x="1887658" y="3127762"/>
            <a:ext cx="1664903" cy="307777"/>
          </a:xfrm>
          <a:prstGeom prst="rect">
            <a:avLst/>
          </a:prstGeom>
          <a:noFill/>
        </p:spPr>
        <p:txBody>
          <a:bodyPr wrap="square" rtlCol="0">
            <a:spAutoFit/>
          </a:bodyPr>
          <a:lstStyle/>
          <a:p>
            <a:r>
              <a:rPr lang="en-US" sz="1400" b="1" dirty="0" smtClean="0"/>
              <a:t>Accuracy</a:t>
            </a:r>
            <a:endParaRPr lang="en-US" sz="1400" b="1" dirty="0"/>
          </a:p>
        </p:txBody>
      </p:sp>
      <p:grpSp>
        <p:nvGrpSpPr>
          <p:cNvPr id="12" name="Group 11"/>
          <p:cNvGrpSpPr/>
          <p:nvPr/>
        </p:nvGrpSpPr>
        <p:grpSpPr>
          <a:xfrm>
            <a:off x="1486487" y="4448293"/>
            <a:ext cx="554316" cy="644512"/>
            <a:chOff x="5471159" y="1846360"/>
            <a:chExt cx="490437" cy="1047010"/>
          </a:xfrm>
        </p:grpSpPr>
        <p:grpSp>
          <p:nvGrpSpPr>
            <p:cNvPr id="13" name="Group 12"/>
            <p:cNvGrpSpPr/>
            <p:nvPr/>
          </p:nvGrpSpPr>
          <p:grpSpPr>
            <a:xfrm>
              <a:off x="5471159" y="1846360"/>
              <a:ext cx="280298" cy="1047010"/>
              <a:chOff x="9180106" y="1050625"/>
              <a:chExt cx="381575" cy="1103648"/>
            </a:xfrm>
          </p:grpSpPr>
          <p:grpSp>
            <p:nvGrpSpPr>
              <p:cNvPr id="18" name="Group 17"/>
              <p:cNvGrpSpPr/>
              <p:nvPr/>
            </p:nvGrpSpPr>
            <p:grpSpPr>
              <a:xfrm>
                <a:off x="9180106" y="1528871"/>
                <a:ext cx="225574" cy="625402"/>
                <a:chOff x="9062264" y="719888"/>
                <a:chExt cx="263297" cy="768543"/>
              </a:xfrm>
            </p:grpSpPr>
            <p:sp>
              <p:nvSpPr>
                <p:cNvPr id="26" name="Rectangle 25"/>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Rectangle 26"/>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9" name="Group 18"/>
              <p:cNvGrpSpPr/>
              <p:nvPr/>
            </p:nvGrpSpPr>
            <p:grpSpPr>
              <a:xfrm>
                <a:off x="9248363" y="1050625"/>
                <a:ext cx="225574" cy="616477"/>
                <a:chOff x="9062264" y="719888"/>
                <a:chExt cx="263297" cy="757575"/>
              </a:xfrm>
            </p:grpSpPr>
            <p:sp>
              <p:nvSpPr>
                <p:cNvPr id="23" name="Freeform 22"/>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Rectangle 23"/>
                <p:cNvSpPr/>
                <p:nvPr/>
              </p:nvSpPr>
              <p:spPr>
                <a:xfrm>
                  <a:off x="9062264" y="1267467"/>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Rectangle 24"/>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0" name="Group 19"/>
              <p:cNvGrpSpPr/>
              <p:nvPr/>
            </p:nvGrpSpPr>
            <p:grpSpPr>
              <a:xfrm>
                <a:off x="9336109" y="1167623"/>
                <a:ext cx="225572" cy="625402"/>
                <a:chOff x="9062264" y="719888"/>
                <a:chExt cx="263297" cy="768543"/>
              </a:xfrm>
            </p:grpSpPr>
            <p:sp>
              <p:nvSpPr>
                <p:cNvPr id="21" name="Rectangle 20"/>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Rectangle 21"/>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sp>
          <p:nvSpPr>
            <p:cNvPr id="14" name="Freeform 13"/>
            <p:cNvSpPr/>
            <p:nvPr/>
          </p:nvSpPr>
          <p:spPr>
            <a:xfrm>
              <a:off x="5710179" y="2117195"/>
              <a:ext cx="99017" cy="341056"/>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Freeform 14"/>
            <p:cNvSpPr/>
            <p:nvPr/>
          </p:nvSpPr>
          <p:spPr>
            <a:xfrm>
              <a:off x="5862579" y="2269595"/>
              <a:ext cx="99017" cy="341056"/>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Rectangle 15"/>
            <p:cNvSpPr/>
            <p:nvPr/>
          </p:nvSpPr>
          <p:spPr>
            <a:xfrm>
              <a:off x="5673699" y="2413018"/>
              <a:ext cx="99208" cy="162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Rectangle 16"/>
            <p:cNvSpPr/>
            <p:nvPr/>
          </p:nvSpPr>
          <p:spPr>
            <a:xfrm>
              <a:off x="5826099" y="2573885"/>
              <a:ext cx="99208" cy="162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8" name="Group 27"/>
          <p:cNvGrpSpPr/>
          <p:nvPr/>
        </p:nvGrpSpPr>
        <p:grpSpPr>
          <a:xfrm>
            <a:off x="1473343" y="4834018"/>
            <a:ext cx="554316" cy="644512"/>
            <a:chOff x="5471159" y="1846360"/>
            <a:chExt cx="490437" cy="1047010"/>
          </a:xfrm>
        </p:grpSpPr>
        <p:grpSp>
          <p:nvGrpSpPr>
            <p:cNvPr id="29" name="Group 28"/>
            <p:cNvGrpSpPr/>
            <p:nvPr/>
          </p:nvGrpSpPr>
          <p:grpSpPr>
            <a:xfrm>
              <a:off x="5471159" y="1846360"/>
              <a:ext cx="280298" cy="1047010"/>
              <a:chOff x="9180106" y="1050625"/>
              <a:chExt cx="381575" cy="1103648"/>
            </a:xfrm>
          </p:grpSpPr>
          <p:grpSp>
            <p:nvGrpSpPr>
              <p:cNvPr id="34" name="Group 33"/>
              <p:cNvGrpSpPr/>
              <p:nvPr/>
            </p:nvGrpSpPr>
            <p:grpSpPr>
              <a:xfrm>
                <a:off x="9180106" y="1528871"/>
                <a:ext cx="225574" cy="625402"/>
                <a:chOff x="9062264" y="719888"/>
                <a:chExt cx="263297" cy="768543"/>
              </a:xfrm>
            </p:grpSpPr>
            <p:sp>
              <p:nvSpPr>
                <p:cNvPr id="42" name="Rectangle 41"/>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Rectangle 42"/>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35" name="Group 34"/>
              <p:cNvGrpSpPr/>
              <p:nvPr/>
            </p:nvGrpSpPr>
            <p:grpSpPr>
              <a:xfrm>
                <a:off x="9248363" y="1050625"/>
                <a:ext cx="225574" cy="616477"/>
                <a:chOff x="9062264" y="719888"/>
                <a:chExt cx="263297" cy="757575"/>
              </a:xfrm>
            </p:grpSpPr>
            <p:sp>
              <p:nvSpPr>
                <p:cNvPr id="39" name="Freeform 38"/>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Rectangle 39"/>
                <p:cNvSpPr/>
                <p:nvPr/>
              </p:nvSpPr>
              <p:spPr>
                <a:xfrm>
                  <a:off x="9062264" y="1267467"/>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Rectangle 40"/>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36" name="Group 35"/>
              <p:cNvGrpSpPr/>
              <p:nvPr/>
            </p:nvGrpSpPr>
            <p:grpSpPr>
              <a:xfrm>
                <a:off x="9336109" y="1167623"/>
                <a:ext cx="225572" cy="625402"/>
                <a:chOff x="9062264" y="719888"/>
                <a:chExt cx="263297" cy="768543"/>
              </a:xfrm>
            </p:grpSpPr>
            <p:sp>
              <p:nvSpPr>
                <p:cNvPr id="37" name="Rectangle 36"/>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sp>
          <p:nvSpPr>
            <p:cNvPr id="30" name="Freeform 29"/>
            <p:cNvSpPr/>
            <p:nvPr/>
          </p:nvSpPr>
          <p:spPr>
            <a:xfrm>
              <a:off x="5710179" y="2117195"/>
              <a:ext cx="99017" cy="341056"/>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30"/>
            <p:cNvSpPr/>
            <p:nvPr/>
          </p:nvSpPr>
          <p:spPr>
            <a:xfrm>
              <a:off x="5862579" y="2269595"/>
              <a:ext cx="99017" cy="341056"/>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Rectangle 31"/>
            <p:cNvSpPr/>
            <p:nvPr/>
          </p:nvSpPr>
          <p:spPr>
            <a:xfrm>
              <a:off x="5673699" y="2413018"/>
              <a:ext cx="99208" cy="162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Rectangle 32"/>
            <p:cNvSpPr/>
            <p:nvPr/>
          </p:nvSpPr>
          <p:spPr>
            <a:xfrm>
              <a:off x="5826099" y="2573885"/>
              <a:ext cx="99208" cy="162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4" name="Group 43"/>
          <p:cNvGrpSpPr/>
          <p:nvPr/>
        </p:nvGrpSpPr>
        <p:grpSpPr>
          <a:xfrm>
            <a:off x="1473338" y="5363352"/>
            <a:ext cx="554316" cy="644512"/>
            <a:chOff x="5471159" y="1846360"/>
            <a:chExt cx="490437" cy="1047010"/>
          </a:xfrm>
        </p:grpSpPr>
        <p:grpSp>
          <p:nvGrpSpPr>
            <p:cNvPr id="45" name="Group 44"/>
            <p:cNvGrpSpPr/>
            <p:nvPr/>
          </p:nvGrpSpPr>
          <p:grpSpPr>
            <a:xfrm>
              <a:off x="5471159" y="1846360"/>
              <a:ext cx="280298" cy="1047010"/>
              <a:chOff x="9180106" y="1050625"/>
              <a:chExt cx="381575" cy="1103648"/>
            </a:xfrm>
          </p:grpSpPr>
          <p:grpSp>
            <p:nvGrpSpPr>
              <p:cNvPr id="50" name="Group 49"/>
              <p:cNvGrpSpPr/>
              <p:nvPr/>
            </p:nvGrpSpPr>
            <p:grpSpPr>
              <a:xfrm>
                <a:off x="9180106" y="1528871"/>
                <a:ext cx="225574" cy="625402"/>
                <a:chOff x="9062264" y="719888"/>
                <a:chExt cx="263297" cy="768543"/>
              </a:xfrm>
            </p:grpSpPr>
            <p:sp>
              <p:nvSpPr>
                <p:cNvPr id="58" name="Rectangle 5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Rectangle 5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51" name="Group 50"/>
              <p:cNvGrpSpPr/>
              <p:nvPr/>
            </p:nvGrpSpPr>
            <p:grpSpPr>
              <a:xfrm>
                <a:off x="9248363" y="1050625"/>
                <a:ext cx="225574" cy="616477"/>
                <a:chOff x="9062264" y="719888"/>
                <a:chExt cx="263297" cy="757575"/>
              </a:xfrm>
            </p:grpSpPr>
            <p:sp>
              <p:nvSpPr>
                <p:cNvPr id="55" name="Freeform 54"/>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Rectangle 55"/>
                <p:cNvSpPr/>
                <p:nvPr/>
              </p:nvSpPr>
              <p:spPr>
                <a:xfrm>
                  <a:off x="9062264" y="1267467"/>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Rectangle 56"/>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52" name="Group 51"/>
              <p:cNvGrpSpPr/>
              <p:nvPr/>
            </p:nvGrpSpPr>
            <p:grpSpPr>
              <a:xfrm>
                <a:off x="9336109" y="1167623"/>
                <a:ext cx="225572" cy="625402"/>
                <a:chOff x="9062264" y="719888"/>
                <a:chExt cx="263297" cy="768543"/>
              </a:xfrm>
            </p:grpSpPr>
            <p:sp>
              <p:nvSpPr>
                <p:cNvPr id="53" name="Rectangle 52"/>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Rectangle 53"/>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sp>
          <p:nvSpPr>
            <p:cNvPr id="46" name="Freeform 45"/>
            <p:cNvSpPr/>
            <p:nvPr/>
          </p:nvSpPr>
          <p:spPr>
            <a:xfrm>
              <a:off x="5710179" y="2117195"/>
              <a:ext cx="99017" cy="341056"/>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7" name="Freeform 46"/>
            <p:cNvSpPr/>
            <p:nvPr/>
          </p:nvSpPr>
          <p:spPr>
            <a:xfrm>
              <a:off x="5862579" y="2269595"/>
              <a:ext cx="99017" cy="341056"/>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p:cNvSpPr/>
            <p:nvPr/>
          </p:nvSpPr>
          <p:spPr>
            <a:xfrm>
              <a:off x="5673699" y="2413018"/>
              <a:ext cx="99208" cy="162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Rectangle 48"/>
            <p:cNvSpPr/>
            <p:nvPr/>
          </p:nvSpPr>
          <p:spPr>
            <a:xfrm>
              <a:off x="5826099" y="2573885"/>
              <a:ext cx="99208" cy="162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60" name="TextBox 59"/>
          <p:cNvSpPr txBox="1"/>
          <p:nvPr/>
        </p:nvSpPr>
        <p:spPr>
          <a:xfrm>
            <a:off x="3216283" y="5054281"/>
            <a:ext cx="310179" cy="461665"/>
          </a:xfrm>
          <a:prstGeom prst="rect">
            <a:avLst/>
          </a:prstGeom>
          <a:noFill/>
        </p:spPr>
        <p:txBody>
          <a:bodyPr wrap="square" rtlCol="0">
            <a:spAutoFit/>
          </a:bodyPr>
          <a:lstStyle/>
          <a:p>
            <a:r>
              <a:rPr lang="en-US" sz="1200" dirty="0" smtClean="0"/>
              <a:t>=</a:t>
            </a:r>
          </a:p>
          <a:p>
            <a:r>
              <a:rPr lang="en-US" sz="1200" dirty="0"/>
              <a:t>?</a:t>
            </a:r>
          </a:p>
        </p:txBody>
      </p:sp>
      <p:sp>
        <p:nvSpPr>
          <p:cNvPr id="61" name="TextBox 60"/>
          <p:cNvSpPr txBox="1"/>
          <p:nvPr/>
        </p:nvSpPr>
        <p:spPr>
          <a:xfrm>
            <a:off x="3198739" y="4537826"/>
            <a:ext cx="310179" cy="461665"/>
          </a:xfrm>
          <a:prstGeom prst="rect">
            <a:avLst/>
          </a:prstGeom>
          <a:noFill/>
        </p:spPr>
        <p:txBody>
          <a:bodyPr wrap="square" rtlCol="0">
            <a:spAutoFit/>
          </a:bodyPr>
          <a:lstStyle/>
          <a:p>
            <a:r>
              <a:rPr lang="en-US" sz="1200" dirty="0" smtClean="0"/>
              <a:t>=</a:t>
            </a:r>
          </a:p>
          <a:p>
            <a:r>
              <a:rPr lang="en-US" sz="1200" dirty="0"/>
              <a:t>?</a:t>
            </a:r>
          </a:p>
        </p:txBody>
      </p:sp>
      <p:sp>
        <p:nvSpPr>
          <p:cNvPr id="62" name="TextBox 61"/>
          <p:cNvSpPr txBox="1"/>
          <p:nvPr/>
        </p:nvSpPr>
        <p:spPr>
          <a:xfrm>
            <a:off x="2789805" y="4583838"/>
            <a:ext cx="340980" cy="276999"/>
          </a:xfrm>
          <a:prstGeom prst="rect">
            <a:avLst/>
          </a:prstGeom>
          <a:noFill/>
        </p:spPr>
        <p:txBody>
          <a:bodyPr wrap="square" rtlCol="0">
            <a:spAutoFit/>
          </a:bodyPr>
          <a:lstStyle/>
          <a:p>
            <a:r>
              <a:rPr lang="en-US" sz="1200" dirty="0" smtClean="0"/>
              <a:t>3</a:t>
            </a:r>
            <a:endParaRPr lang="en-US" sz="1200" dirty="0"/>
          </a:p>
        </p:txBody>
      </p:sp>
      <p:sp>
        <p:nvSpPr>
          <p:cNvPr id="63" name="Rectangle 62"/>
          <p:cNvSpPr/>
          <p:nvPr/>
        </p:nvSpPr>
        <p:spPr>
          <a:xfrm>
            <a:off x="2797082" y="5094774"/>
            <a:ext cx="340980" cy="461665"/>
          </a:xfrm>
          <a:prstGeom prst="rect">
            <a:avLst/>
          </a:prstGeom>
        </p:spPr>
        <p:txBody>
          <a:bodyPr wrap="square">
            <a:spAutoFit/>
          </a:bodyPr>
          <a:lstStyle/>
          <a:p>
            <a:r>
              <a:rPr lang="en-US" sz="1200" dirty="0" smtClean="0"/>
              <a:t>3</a:t>
            </a:r>
          </a:p>
          <a:p>
            <a:endParaRPr lang="en-US" sz="1200" dirty="0"/>
          </a:p>
        </p:txBody>
      </p:sp>
      <p:sp>
        <p:nvSpPr>
          <p:cNvPr id="64" name="Rectangle 63"/>
          <p:cNvSpPr/>
          <p:nvPr/>
        </p:nvSpPr>
        <p:spPr>
          <a:xfrm>
            <a:off x="2836501" y="5516309"/>
            <a:ext cx="340980" cy="461665"/>
          </a:xfrm>
          <a:prstGeom prst="rect">
            <a:avLst/>
          </a:prstGeom>
        </p:spPr>
        <p:txBody>
          <a:bodyPr wrap="square">
            <a:spAutoFit/>
          </a:bodyPr>
          <a:lstStyle/>
          <a:p>
            <a:r>
              <a:rPr lang="en-US" sz="1200" smtClean="0"/>
              <a:t>3</a:t>
            </a:r>
            <a:endParaRPr lang="en-US" sz="1200" dirty="0" smtClean="0"/>
          </a:p>
          <a:p>
            <a:endParaRPr lang="en-US" sz="1200" dirty="0"/>
          </a:p>
        </p:txBody>
      </p:sp>
      <p:sp>
        <p:nvSpPr>
          <p:cNvPr id="65" name="TextBox 64"/>
          <p:cNvSpPr txBox="1"/>
          <p:nvPr/>
        </p:nvSpPr>
        <p:spPr>
          <a:xfrm>
            <a:off x="2184764" y="4600267"/>
            <a:ext cx="444251" cy="276999"/>
          </a:xfrm>
          <a:prstGeom prst="rect">
            <a:avLst/>
          </a:prstGeom>
          <a:noFill/>
        </p:spPr>
        <p:txBody>
          <a:bodyPr wrap="square" rtlCol="0">
            <a:spAutoFit/>
          </a:bodyPr>
          <a:lstStyle/>
          <a:p>
            <a:r>
              <a:rPr lang="en-US" sz="1200" dirty="0" smtClean="0"/>
              <a:t>→</a:t>
            </a:r>
            <a:endParaRPr lang="en-US" sz="1200" dirty="0"/>
          </a:p>
        </p:txBody>
      </p:sp>
      <p:sp>
        <p:nvSpPr>
          <p:cNvPr id="66" name="TextBox 65"/>
          <p:cNvSpPr txBox="1"/>
          <p:nvPr/>
        </p:nvSpPr>
        <p:spPr>
          <a:xfrm>
            <a:off x="2173466" y="5063788"/>
            <a:ext cx="444251" cy="276999"/>
          </a:xfrm>
          <a:prstGeom prst="rect">
            <a:avLst/>
          </a:prstGeom>
          <a:noFill/>
        </p:spPr>
        <p:txBody>
          <a:bodyPr wrap="square" rtlCol="0">
            <a:spAutoFit/>
          </a:bodyPr>
          <a:lstStyle/>
          <a:p>
            <a:r>
              <a:rPr lang="en-US" sz="1200" smtClean="0"/>
              <a:t>→</a:t>
            </a:r>
            <a:endParaRPr lang="en-US" sz="1200"/>
          </a:p>
        </p:txBody>
      </p:sp>
      <p:sp>
        <p:nvSpPr>
          <p:cNvPr id="67" name="TextBox 66"/>
          <p:cNvSpPr txBox="1"/>
          <p:nvPr/>
        </p:nvSpPr>
        <p:spPr>
          <a:xfrm>
            <a:off x="2188733" y="5491960"/>
            <a:ext cx="444251" cy="276999"/>
          </a:xfrm>
          <a:prstGeom prst="rect">
            <a:avLst/>
          </a:prstGeom>
          <a:noFill/>
        </p:spPr>
        <p:txBody>
          <a:bodyPr wrap="square" rtlCol="0">
            <a:spAutoFit/>
          </a:bodyPr>
          <a:lstStyle/>
          <a:p>
            <a:r>
              <a:rPr lang="en-US" sz="1200" smtClean="0"/>
              <a:t>→</a:t>
            </a:r>
            <a:endParaRPr lang="en-US" sz="1200"/>
          </a:p>
        </p:txBody>
      </p:sp>
      <p:grpSp>
        <p:nvGrpSpPr>
          <p:cNvPr id="68" name="Group 67"/>
          <p:cNvGrpSpPr/>
          <p:nvPr/>
        </p:nvGrpSpPr>
        <p:grpSpPr>
          <a:xfrm>
            <a:off x="5337839" y="4000121"/>
            <a:ext cx="376600" cy="838352"/>
            <a:chOff x="9182999" y="987219"/>
            <a:chExt cx="428510" cy="1424456"/>
          </a:xfrm>
        </p:grpSpPr>
        <p:grpSp>
          <p:nvGrpSpPr>
            <p:cNvPr id="69" name="Group 68"/>
            <p:cNvGrpSpPr/>
            <p:nvPr/>
          </p:nvGrpSpPr>
          <p:grpSpPr>
            <a:xfrm>
              <a:off x="9385935" y="1387054"/>
              <a:ext cx="225574" cy="625402"/>
              <a:chOff x="9062264" y="719888"/>
              <a:chExt cx="263297" cy="768543"/>
            </a:xfrm>
          </p:grpSpPr>
          <p:sp>
            <p:nvSpPr>
              <p:cNvPr id="87" name="Freeform 86"/>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Rectangle 8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Rectangle 8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70" name="Group 69"/>
            <p:cNvGrpSpPr/>
            <p:nvPr/>
          </p:nvGrpSpPr>
          <p:grpSpPr>
            <a:xfrm>
              <a:off x="9182999" y="987219"/>
              <a:ext cx="381645" cy="1103648"/>
              <a:chOff x="9180106" y="1050625"/>
              <a:chExt cx="381645" cy="1103648"/>
            </a:xfrm>
          </p:grpSpPr>
          <p:grpSp>
            <p:nvGrpSpPr>
              <p:cNvPr id="75" name="Group 74"/>
              <p:cNvGrpSpPr/>
              <p:nvPr/>
            </p:nvGrpSpPr>
            <p:grpSpPr>
              <a:xfrm>
                <a:off x="9180106" y="1528871"/>
                <a:ext cx="225574" cy="625402"/>
                <a:chOff x="9062264" y="719888"/>
                <a:chExt cx="263297" cy="768543"/>
              </a:xfrm>
            </p:grpSpPr>
            <p:sp>
              <p:nvSpPr>
                <p:cNvPr id="84" name="Freeform 83"/>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Rectangle 84"/>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Rectangle 85"/>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76" name="Group 75"/>
              <p:cNvGrpSpPr/>
              <p:nvPr/>
            </p:nvGrpSpPr>
            <p:grpSpPr>
              <a:xfrm>
                <a:off x="9248363" y="1050625"/>
                <a:ext cx="225574" cy="625402"/>
                <a:chOff x="9062264" y="719888"/>
                <a:chExt cx="263297" cy="768543"/>
              </a:xfrm>
            </p:grpSpPr>
            <p:sp>
              <p:nvSpPr>
                <p:cNvPr id="81" name="Freeform 80"/>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2" name="Rectangle 81"/>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Rectangle 82"/>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77" name="Group 76"/>
              <p:cNvGrpSpPr/>
              <p:nvPr/>
            </p:nvGrpSpPr>
            <p:grpSpPr>
              <a:xfrm>
                <a:off x="9336177" y="1167623"/>
                <a:ext cx="225574" cy="625402"/>
                <a:chOff x="9062264" y="719888"/>
                <a:chExt cx="263297" cy="768543"/>
              </a:xfrm>
            </p:grpSpPr>
            <p:sp>
              <p:nvSpPr>
                <p:cNvPr id="78" name="Freeform 77"/>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Rectangle 78"/>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Rectangle 79"/>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71" name="Group 70"/>
            <p:cNvGrpSpPr/>
            <p:nvPr/>
          </p:nvGrpSpPr>
          <p:grpSpPr>
            <a:xfrm>
              <a:off x="9252588" y="1786273"/>
              <a:ext cx="225574" cy="625402"/>
              <a:chOff x="9062264" y="719888"/>
              <a:chExt cx="263297" cy="768543"/>
            </a:xfrm>
          </p:grpSpPr>
          <p:sp>
            <p:nvSpPr>
              <p:cNvPr id="72" name="Freeform 71"/>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Rectangle 72"/>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Rectangle 73"/>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90" name="Group 89"/>
          <p:cNvGrpSpPr/>
          <p:nvPr/>
        </p:nvGrpSpPr>
        <p:grpSpPr>
          <a:xfrm>
            <a:off x="5368120" y="4048222"/>
            <a:ext cx="376599" cy="686739"/>
            <a:chOff x="10138361" y="1308957"/>
            <a:chExt cx="314774" cy="1106967"/>
          </a:xfrm>
        </p:grpSpPr>
        <p:cxnSp>
          <p:nvCxnSpPr>
            <p:cNvPr id="91" name="Straight Connector 90"/>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93" name="Arc 92"/>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94" name="Straight Connector 93"/>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7" name="Rectangle 116"/>
          <p:cNvSpPr/>
          <p:nvPr/>
        </p:nvSpPr>
        <p:spPr>
          <a:xfrm>
            <a:off x="4529436" y="3410141"/>
            <a:ext cx="3297185" cy="31515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8" name="TextBox 117"/>
          <p:cNvSpPr txBox="1"/>
          <p:nvPr/>
        </p:nvSpPr>
        <p:spPr>
          <a:xfrm>
            <a:off x="5685311" y="3124311"/>
            <a:ext cx="952710" cy="307777"/>
          </a:xfrm>
          <a:prstGeom prst="rect">
            <a:avLst/>
          </a:prstGeom>
          <a:noFill/>
        </p:spPr>
        <p:txBody>
          <a:bodyPr wrap="square" rtlCol="0">
            <a:spAutoFit/>
          </a:bodyPr>
          <a:lstStyle/>
          <a:p>
            <a:r>
              <a:rPr lang="en-US" sz="1400" b="1" dirty="0" smtClean="0"/>
              <a:t>Detection</a:t>
            </a:r>
            <a:endParaRPr lang="en-US" sz="1400" b="1" dirty="0"/>
          </a:p>
        </p:txBody>
      </p:sp>
      <p:grpSp>
        <p:nvGrpSpPr>
          <p:cNvPr id="119" name="Group 118"/>
          <p:cNvGrpSpPr/>
          <p:nvPr/>
        </p:nvGrpSpPr>
        <p:grpSpPr>
          <a:xfrm>
            <a:off x="4892365" y="5056283"/>
            <a:ext cx="376600" cy="838352"/>
            <a:chOff x="9182999" y="987219"/>
            <a:chExt cx="428510" cy="1424456"/>
          </a:xfrm>
        </p:grpSpPr>
        <p:grpSp>
          <p:nvGrpSpPr>
            <p:cNvPr id="120" name="Group 119"/>
            <p:cNvGrpSpPr/>
            <p:nvPr/>
          </p:nvGrpSpPr>
          <p:grpSpPr>
            <a:xfrm>
              <a:off x="9385935" y="1387054"/>
              <a:ext cx="225574" cy="625402"/>
              <a:chOff x="9062264" y="719888"/>
              <a:chExt cx="263297" cy="768543"/>
            </a:xfrm>
          </p:grpSpPr>
          <p:sp>
            <p:nvSpPr>
              <p:cNvPr id="138" name="Freeform 137"/>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Rectangle 138"/>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Rectangle 139"/>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21" name="Group 120"/>
            <p:cNvGrpSpPr/>
            <p:nvPr/>
          </p:nvGrpSpPr>
          <p:grpSpPr>
            <a:xfrm>
              <a:off x="9182999" y="987219"/>
              <a:ext cx="381645" cy="1103648"/>
              <a:chOff x="9180106" y="1050625"/>
              <a:chExt cx="381645" cy="1103648"/>
            </a:xfrm>
          </p:grpSpPr>
          <p:grpSp>
            <p:nvGrpSpPr>
              <p:cNvPr id="126" name="Group 125"/>
              <p:cNvGrpSpPr/>
              <p:nvPr/>
            </p:nvGrpSpPr>
            <p:grpSpPr>
              <a:xfrm>
                <a:off x="9180106" y="1528871"/>
                <a:ext cx="225574" cy="625402"/>
                <a:chOff x="9062264" y="719888"/>
                <a:chExt cx="263297" cy="768543"/>
              </a:xfrm>
            </p:grpSpPr>
            <p:sp>
              <p:nvSpPr>
                <p:cNvPr id="135" name="Freeform 134"/>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6" name="Rectangle 135"/>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7" name="Rectangle 136"/>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27" name="Group 126"/>
              <p:cNvGrpSpPr/>
              <p:nvPr/>
            </p:nvGrpSpPr>
            <p:grpSpPr>
              <a:xfrm>
                <a:off x="9248363" y="1050625"/>
                <a:ext cx="225574" cy="625402"/>
                <a:chOff x="9062264" y="719888"/>
                <a:chExt cx="263297" cy="768543"/>
              </a:xfrm>
            </p:grpSpPr>
            <p:sp>
              <p:nvSpPr>
                <p:cNvPr id="132" name="Freeform 131"/>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3" name="Rectangle 132"/>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4" name="Rectangle 133"/>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28" name="Group 127"/>
              <p:cNvGrpSpPr/>
              <p:nvPr/>
            </p:nvGrpSpPr>
            <p:grpSpPr>
              <a:xfrm>
                <a:off x="9336177" y="1167623"/>
                <a:ext cx="225574" cy="625402"/>
                <a:chOff x="9062264" y="719888"/>
                <a:chExt cx="263297" cy="768543"/>
              </a:xfrm>
            </p:grpSpPr>
            <p:sp>
              <p:nvSpPr>
                <p:cNvPr id="129" name="Freeform 128"/>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0" name="Rectangle 129"/>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1" name="Rectangle 130"/>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22" name="Group 121"/>
            <p:cNvGrpSpPr/>
            <p:nvPr/>
          </p:nvGrpSpPr>
          <p:grpSpPr>
            <a:xfrm>
              <a:off x="9252588" y="1786273"/>
              <a:ext cx="225574" cy="625402"/>
              <a:chOff x="9062264" y="719888"/>
              <a:chExt cx="263297" cy="768543"/>
            </a:xfrm>
          </p:grpSpPr>
          <p:sp>
            <p:nvSpPr>
              <p:cNvPr id="123" name="Freeform 122"/>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4" name="Rectangle 123"/>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5" name="Rectangle 124"/>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41" name="Group 140"/>
          <p:cNvGrpSpPr/>
          <p:nvPr/>
        </p:nvGrpSpPr>
        <p:grpSpPr>
          <a:xfrm>
            <a:off x="4922646" y="5104384"/>
            <a:ext cx="376599" cy="686739"/>
            <a:chOff x="10138361" y="1308957"/>
            <a:chExt cx="314774" cy="1106967"/>
          </a:xfrm>
        </p:grpSpPr>
        <p:cxnSp>
          <p:nvCxnSpPr>
            <p:cNvPr id="142" name="Straight Connector 141"/>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144" name="Arc 143"/>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45" name="Straight Connector 144"/>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6" name="Group 145"/>
          <p:cNvGrpSpPr/>
          <p:nvPr/>
        </p:nvGrpSpPr>
        <p:grpSpPr>
          <a:xfrm>
            <a:off x="5323773" y="5069443"/>
            <a:ext cx="376600" cy="838352"/>
            <a:chOff x="9182999" y="987219"/>
            <a:chExt cx="428510" cy="1424456"/>
          </a:xfrm>
        </p:grpSpPr>
        <p:grpSp>
          <p:nvGrpSpPr>
            <p:cNvPr id="147" name="Group 146"/>
            <p:cNvGrpSpPr/>
            <p:nvPr/>
          </p:nvGrpSpPr>
          <p:grpSpPr>
            <a:xfrm>
              <a:off x="9385935" y="1387054"/>
              <a:ext cx="225574" cy="625402"/>
              <a:chOff x="9062264" y="719888"/>
              <a:chExt cx="263297" cy="768543"/>
            </a:xfrm>
          </p:grpSpPr>
          <p:sp>
            <p:nvSpPr>
              <p:cNvPr id="165" name="Freeform 164"/>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6" name="Rectangle 165"/>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7" name="Rectangle 166"/>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8" name="Group 147"/>
            <p:cNvGrpSpPr/>
            <p:nvPr/>
          </p:nvGrpSpPr>
          <p:grpSpPr>
            <a:xfrm>
              <a:off x="9182999" y="987219"/>
              <a:ext cx="381645" cy="1103648"/>
              <a:chOff x="9180106" y="1050625"/>
              <a:chExt cx="381645" cy="1103648"/>
            </a:xfrm>
          </p:grpSpPr>
          <p:grpSp>
            <p:nvGrpSpPr>
              <p:cNvPr id="153" name="Group 152"/>
              <p:cNvGrpSpPr/>
              <p:nvPr/>
            </p:nvGrpSpPr>
            <p:grpSpPr>
              <a:xfrm>
                <a:off x="9180106" y="1528871"/>
                <a:ext cx="225574" cy="625402"/>
                <a:chOff x="9062264" y="719888"/>
                <a:chExt cx="263297" cy="768543"/>
              </a:xfrm>
            </p:grpSpPr>
            <p:sp>
              <p:nvSpPr>
                <p:cNvPr id="162" name="Freeform 161"/>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3" name="Rectangle 162"/>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4" name="Rectangle 163"/>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4" name="Group 153"/>
              <p:cNvGrpSpPr/>
              <p:nvPr/>
            </p:nvGrpSpPr>
            <p:grpSpPr>
              <a:xfrm>
                <a:off x="9248363" y="1050625"/>
                <a:ext cx="225574" cy="625402"/>
                <a:chOff x="9062264" y="719888"/>
                <a:chExt cx="263297" cy="768543"/>
              </a:xfrm>
            </p:grpSpPr>
            <p:sp>
              <p:nvSpPr>
                <p:cNvPr id="159" name="Freeform 158"/>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0" name="Rectangle 159"/>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1" name="Rectangle 160"/>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5" name="Group 154"/>
              <p:cNvGrpSpPr/>
              <p:nvPr/>
            </p:nvGrpSpPr>
            <p:grpSpPr>
              <a:xfrm>
                <a:off x="9336177" y="1167623"/>
                <a:ext cx="225574" cy="625402"/>
                <a:chOff x="9062264" y="719888"/>
                <a:chExt cx="263297" cy="768543"/>
              </a:xfrm>
            </p:grpSpPr>
            <p:sp>
              <p:nvSpPr>
                <p:cNvPr id="156" name="Freeform 155"/>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7" name="Rectangle 156"/>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8" name="Rectangle 157"/>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49" name="Group 148"/>
            <p:cNvGrpSpPr/>
            <p:nvPr/>
          </p:nvGrpSpPr>
          <p:grpSpPr>
            <a:xfrm>
              <a:off x="9252588" y="1786273"/>
              <a:ext cx="225574" cy="625402"/>
              <a:chOff x="9062264" y="719888"/>
              <a:chExt cx="263297" cy="768543"/>
            </a:xfrm>
          </p:grpSpPr>
          <p:sp>
            <p:nvSpPr>
              <p:cNvPr id="150" name="Freeform 149"/>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1" name="Rectangle 150"/>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2" name="Rectangle 151"/>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68" name="Group 167"/>
          <p:cNvGrpSpPr/>
          <p:nvPr/>
        </p:nvGrpSpPr>
        <p:grpSpPr>
          <a:xfrm>
            <a:off x="5354054" y="5117544"/>
            <a:ext cx="376599" cy="686739"/>
            <a:chOff x="10138361" y="1308957"/>
            <a:chExt cx="314774" cy="1106967"/>
          </a:xfrm>
        </p:grpSpPr>
        <p:cxnSp>
          <p:nvCxnSpPr>
            <p:cNvPr id="169" name="Straight Connector 168"/>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171" name="Arc 170"/>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72" name="Straight Connector 171"/>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5733336" y="5069443"/>
            <a:ext cx="376600" cy="838352"/>
            <a:chOff x="9182999" y="987219"/>
            <a:chExt cx="428510" cy="1424456"/>
          </a:xfrm>
        </p:grpSpPr>
        <p:grpSp>
          <p:nvGrpSpPr>
            <p:cNvPr id="174" name="Group 173"/>
            <p:cNvGrpSpPr/>
            <p:nvPr/>
          </p:nvGrpSpPr>
          <p:grpSpPr>
            <a:xfrm>
              <a:off x="9385935" y="1387054"/>
              <a:ext cx="225574" cy="625402"/>
              <a:chOff x="9062264" y="719888"/>
              <a:chExt cx="263297" cy="768543"/>
            </a:xfrm>
          </p:grpSpPr>
          <p:sp>
            <p:nvSpPr>
              <p:cNvPr id="192" name="Freeform 191"/>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3" name="Rectangle 192"/>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4" name="Rectangle 193"/>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5" name="Group 174"/>
            <p:cNvGrpSpPr/>
            <p:nvPr/>
          </p:nvGrpSpPr>
          <p:grpSpPr>
            <a:xfrm>
              <a:off x="9182999" y="987219"/>
              <a:ext cx="381645" cy="1103648"/>
              <a:chOff x="9180106" y="1050625"/>
              <a:chExt cx="381645" cy="1103648"/>
            </a:xfrm>
          </p:grpSpPr>
          <p:grpSp>
            <p:nvGrpSpPr>
              <p:cNvPr id="180" name="Group 179"/>
              <p:cNvGrpSpPr/>
              <p:nvPr/>
            </p:nvGrpSpPr>
            <p:grpSpPr>
              <a:xfrm>
                <a:off x="9180106" y="1528871"/>
                <a:ext cx="225574" cy="625402"/>
                <a:chOff x="9062264" y="719888"/>
                <a:chExt cx="263297" cy="768543"/>
              </a:xfrm>
            </p:grpSpPr>
            <p:sp>
              <p:nvSpPr>
                <p:cNvPr id="189" name="Freeform 188"/>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0" name="Rectangle 189"/>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1" name="Rectangle 190"/>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1" name="Group 180"/>
              <p:cNvGrpSpPr/>
              <p:nvPr/>
            </p:nvGrpSpPr>
            <p:grpSpPr>
              <a:xfrm>
                <a:off x="9248363" y="1050625"/>
                <a:ext cx="225574" cy="625402"/>
                <a:chOff x="9062264" y="719888"/>
                <a:chExt cx="263297" cy="768543"/>
              </a:xfrm>
            </p:grpSpPr>
            <p:sp>
              <p:nvSpPr>
                <p:cNvPr id="186" name="Freeform 185"/>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7" name="Rectangle 186"/>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8" name="Rectangle 187"/>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2" name="Group 181"/>
              <p:cNvGrpSpPr/>
              <p:nvPr/>
            </p:nvGrpSpPr>
            <p:grpSpPr>
              <a:xfrm>
                <a:off x="9336177" y="1167623"/>
                <a:ext cx="225574" cy="625402"/>
                <a:chOff x="9062264" y="719888"/>
                <a:chExt cx="263297" cy="768543"/>
              </a:xfrm>
            </p:grpSpPr>
            <p:sp>
              <p:nvSpPr>
                <p:cNvPr id="183" name="Freeform 182"/>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4" name="Rectangle 183"/>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5" name="Rectangle 184"/>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76" name="Group 175"/>
            <p:cNvGrpSpPr/>
            <p:nvPr/>
          </p:nvGrpSpPr>
          <p:grpSpPr>
            <a:xfrm>
              <a:off x="9252588" y="1786273"/>
              <a:ext cx="225574" cy="625402"/>
              <a:chOff x="9062264" y="719888"/>
              <a:chExt cx="263297" cy="768543"/>
            </a:xfrm>
          </p:grpSpPr>
          <p:sp>
            <p:nvSpPr>
              <p:cNvPr id="177" name="Freeform 176"/>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8" name="Rectangle 17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9" name="Rectangle 17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95" name="Group 194"/>
          <p:cNvGrpSpPr/>
          <p:nvPr/>
        </p:nvGrpSpPr>
        <p:grpSpPr>
          <a:xfrm>
            <a:off x="5763617" y="5117544"/>
            <a:ext cx="376599" cy="686739"/>
            <a:chOff x="10138361" y="1308957"/>
            <a:chExt cx="314774" cy="1106967"/>
          </a:xfrm>
        </p:grpSpPr>
        <p:cxnSp>
          <p:nvCxnSpPr>
            <p:cNvPr id="196" name="Straight Connector 195"/>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198" name="Arc 197"/>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99" name="Straight Connector 198"/>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0" name="TextBox 199"/>
          <p:cNvSpPr txBox="1"/>
          <p:nvPr/>
        </p:nvSpPr>
        <p:spPr>
          <a:xfrm>
            <a:off x="6300555" y="4200389"/>
            <a:ext cx="1548087" cy="276999"/>
          </a:xfrm>
          <a:prstGeom prst="rect">
            <a:avLst/>
          </a:prstGeom>
          <a:noFill/>
        </p:spPr>
        <p:txBody>
          <a:bodyPr wrap="square" rtlCol="0">
            <a:spAutoFit/>
          </a:bodyPr>
          <a:lstStyle/>
          <a:p>
            <a:pPr marL="171450" indent="-171450">
              <a:buFont typeface="Arial" charset="0"/>
              <a:buChar char="•"/>
            </a:pPr>
            <a:r>
              <a:rPr lang="en-US" sz="1200" dirty="0" smtClean="0"/>
              <a:t>In each sample</a:t>
            </a:r>
            <a:endParaRPr lang="en-US" sz="1200" dirty="0"/>
          </a:p>
        </p:txBody>
      </p:sp>
      <p:sp>
        <p:nvSpPr>
          <p:cNvPr id="201" name="TextBox 200"/>
          <p:cNvSpPr txBox="1"/>
          <p:nvPr/>
        </p:nvSpPr>
        <p:spPr>
          <a:xfrm>
            <a:off x="6353527" y="5314289"/>
            <a:ext cx="1695531" cy="276999"/>
          </a:xfrm>
          <a:prstGeom prst="rect">
            <a:avLst/>
          </a:prstGeom>
          <a:noFill/>
        </p:spPr>
        <p:txBody>
          <a:bodyPr wrap="square" rtlCol="0">
            <a:spAutoFit/>
          </a:bodyPr>
          <a:lstStyle/>
          <a:p>
            <a:pPr marL="171450" indent="-171450">
              <a:buFont typeface="Arial" charset="0"/>
              <a:buChar char="•"/>
            </a:pPr>
            <a:r>
              <a:rPr lang="en-US" sz="1200" dirty="0" smtClean="0"/>
              <a:t>Across triplicates</a:t>
            </a:r>
            <a:endParaRPr lang="en-US" sz="1200" dirty="0"/>
          </a:p>
        </p:txBody>
      </p:sp>
      <p:sp>
        <p:nvSpPr>
          <p:cNvPr id="203" name="TextBox 202"/>
          <p:cNvSpPr txBox="1"/>
          <p:nvPr/>
        </p:nvSpPr>
        <p:spPr>
          <a:xfrm>
            <a:off x="5413099" y="3578713"/>
            <a:ext cx="3027078" cy="276999"/>
          </a:xfrm>
          <a:prstGeom prst="rect">
            <a:avLst/>
          </a:prstGeom>
          <a:noFill/>
        </p:spPr>
        <p:txBody>
          <a:bodyPr wrap="square" rtlCol="0">
            <a:spAutoFit/>
          </a:bodyPr>
          <a:lstStyle/>
          <a:p>
            <a:r>
              <a:rPr lang="en-US" sz="1200" b="1" u="sng" dirty="0" smtClean="0"/>
              <a:t>Number of unique miRNAs?</a:t>
            </a:r>
            <a:endParaRPr lang="en-US" sz="1200" b="1" u="sng" dirty="0"/>
          </a:p>
        </p:txBody>
      </p:sp>
      <p:grpSp>
        <p:nvGrpSpPr>
          <p:cNvPr id="204" name="Group 203"/>
          <p:cNvGrpSpPr/>
          <p:nvPr/>
        </p:nvGrpSpPr>
        <p:grpSpPr>
          <a:xfrm>
            <a:off x="8716401" y="4142552"/>
            <a:ext cx="352303" cy="845759"/>
            <a:chOff x="9182999" y="987219"/>
            <a:chExt cx="428510" cy="1424456"/>
          </a:xfrm>
        </p:grpSpPr>
        <p:grpSp>
          <p:nvGrpSpPr>
            <p:cNvPr id="205" name="Group 204"/>
            <p:cNvGrpSpPr/>
            <p:nvPr/>
          </p:nvGrpSpPr>
          <p:grpSpPr>
            <a:xfrm>
              <a:off x="9385935" y="1387054"/>
              <a:ext cx="225574" cy="625402"/>
              <a:chOff x="9062264" y="719888"/>
              <a:chExt cx="263297" cy="768543"/>
            </a:xfrm>
          </p:grpSpPr>
          <p:sp>
            <p:nvSpPr>
              <p:cNvPr id="223" name="Freeform 222"/>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4" name="Rectangle 223"/>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5" name="Rectangle 224"/>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06" name="Group 205"/>
            <p:cNvGrpSpPr/>
            <p:nvPr/>
          </p:nvGrpSpPr>
          <p:grpSpPr>
            <a:xfrm>
              <a:off x="9182999" y="987219"/>
              <a:ext cx="381645" cy="1103648"/>
              <a:chOff x="9180106" y="1050625"/>
              <a:chExt cx="381645" cy="1103648"/>
            </a:xfrm>
          </p:grpSpPr>
          <p:grpSp>
            <p:nvGrpSpPr>
              <p:cNvPr id="211" name="Group 210"/>
              <p:cNvGrpSpPr/>
              <p:nvPr/>
            </p:nvGrpSpPr>
            <p:grpSpPr>
              <a:xfrm>
                <a:off x="9180106" y="1528871"/>
                <a:ext cx="225574" cy="625402"/>
                <a:chOff x="9062264" y="719888"/>
                <a:chExt cx="263297" cy="768543"/>
              </a:xfrm>
            </p:grpSpPr>
            <p:sp>
              <p:nvSpPr>
                <p:cNvPr id="220" name="Freeform 219"/>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1" name="Rectangle 220"/>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2" name="Rectangle 221"/>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12" name="Group 211"/>
              <p:cNvGrpSpPr/>
              <p:nvPr/>
            </p:nvGrpSpPr>
            <p:grpSpPr>
              <a:xfrm>
                <a:off x="9248363" y="1050625"/>
                <a:ext cx="225574" cy="625402"/>
                <a:chOff x="9062264" y="719888"/>
                <a:chExt cx="263297" cy="768543"/>
              </a:xfrm>
            </p:grpSpPr>
            <p:sp>
              <p:nvSpPr>
                <p:cNvPr id="217" name="Freeform 216"/>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8" name="Rectangle 21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9" name="Rectangle 21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13" name="Group 212"/>
              <p:cNvGrpSpPr/>
              <p:nvPr/>
            </p:nvGrpSpPr>
            <p:grpSpPr>
              <a:xfrm>
                <a:off x="9336177" y="1167623"/>
                <a:ext cx="225574" cy="625402"/>
                <a:chOff x="9062264" y="719888"/>
                <a:chExt cx="263297" cy="768543"/>
              </a:xfrm>
            </p:grpSpPr>
            <p:sp>
              <p:nvSpPr>
                <p:cNvPr id="214" name="Freeform 213"/>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5" name="Rectangle 214"/>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6" name="Rectangle 215"/>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207" name="Group 206"/>
            <p:cNvGrpSpPr/>
            <p:nvPr/>
          </p:nvGrpSpPr>
          <p:grpSpPr>
            <a:xfrm>
              <a:off x="9252588" y="1786273"/>
              <a:ext cx="225574" cy="625402"/>
              <a:chOff x="9062264" y="719888"/>
              <a:chExt cx="263297" cy="768543"/>
            </a:xfrm>
          </p:grpSpPr>
          <p:sp>
            <p:nvSpPr>
              <p:cNvPr id="208" name="Freeform 207"/>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9" name="Rectangle 208"/>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0" name="Rectangle 209"/>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226" name="Group 225"/>
          <p:cNvGrpSpPr/>
          <p:nvPr/>
        </p:nvGrpSpPr>
        <p:grpSpPr>
          <a:xfrm>
            <a:off x="8746683" y="4190213"/>
            <a:ext cx="352302" cy="692807"/>
            <a:chOff x="10138361" y="1308957"/>
            <a:chExt cx="314774" cy="1106967"/>
          </a:xfrm>
        </p:grpSpPr>
        <p:cxnSp>
          <p:nvCxnSpPr>
            <p:cNvPr id="227" name="Straight Connector 226"/>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229" name="Arc 228"/>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230" name="Straight Connector 229"/>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1" name="Group 230"/>
          <p:cNvGrpSpPr/>
          <p:nvPr/>
        </p:nvGrpSpPr>
        <p:grpSpPr>
          <a:xfrm>
            <a:off x="9147809" y="4155712"/>
            <a:ext cx="352303" cy="845759"/>
            <a:chOff x="9182999" y="987219"/>
            <a:chExt cx="428510" cy="1424456"/>
          </a:xfrm>
        </p:grpSpPr>
        <p:grpSp>
          <p:nvGrpSpPr>
            <p:cNvPr id="232" name="Group 231"/>
            <p:cNvGrpSpPr/>
            <p:nvPr/>
          </p:nvGrpSpPr>
          <p:grpSpPr>
            <a:xfrm>
              <a:off x="9385935" y="1387054"/>
              <a:ext cx="225574" cy="625402"/>
              <a:chOff x="9062264" y="719888"/>
              <a:chExt cx="263297" cy="768543"/>
            </a:xfrm>
          </p:grpSpPr>
          <p:sp>
            <p:nvSpPr>
              <p:cNvPr id="250" name="Freeform 249"/>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1" name="Rectangle 250"/>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2" name="Rectangle 251"/>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33" name="Group 232"/>
            <p:cNvGrpSpPr/>
            <p:nvPr/>
          </p:nvGrpSpPr>
          <p:grpSpPr>
            <a:xfrm>
              <a:off x="9182999" y="987219"/>
              <a:ext cx="381645" cy="1103648"/>
              <a:chOff x="9180106" y="1050625"/>
              <a:chExt cx="381645" cy="1103648"/>
            </a:xfrm>
          </p:grpSpPr>
          <p:grpSp>
            <p:nvGrpSpPr>
              <p:cNvPr id="238" name="Group 237"/>
              <p:cNvGrpSpPr/>
              <p:nvPr/>
            </p:nvGrpSpPr>
            <p:grpSpPr>
              <a:xfrm>
                <a:off x="9180106" y="1528871"/>
                <a:ext cx="225574" cy="625402"/>
                <a:chOff x="9062264" y="719888"/>
                <a:chExt cx="263297" cy="768543"/>
              </a:xfrm>
            </p:grpSpPr>
            <p:sp>
              <p:nvSpPr>
                <p:cNvPr id="247" name="Freeform 246"/>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8" name="Rectangle 24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9" name="Rectangle 24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39" name="Group 238"/>
              <p:cNvGrpSpPr/>
              <p:nvPr/>
            </p:nvGrpSpPr>
            <p:grpSpPr>
              <a:xfrm>
                <a:off x="9248363" y="1050625"/>
                <a:ext cx="225574" cy="625402"/>
                <a:chOff x="9062264" y="719888"/>
                <a:chExt cx="263297" cy="768543"/>
              </a:xfrm>
            </p:grpSpPr>
            <p:sp>
              <p:nvSpPr>
                <p:cNvPr id="244" name="Freeform 243"/>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5" name="Rectangle 244"/>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6" name="Rectangle 245"/>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40" name="Group 239"/>
              <p:cNvGrpSpPr/>
              <p:nvPr/>
            </p:nvGrpSpPr>
            <p:grpSpPr>
              <a:xfrm>
                <a:off x="9336177" y="1167623"/>
                <a:ext cx="225574" cy="625402"/>
                <a:chOff x="9062264" y="719888"/>
                <a:chExt cx="263297" cy="768543"/>
              </a:xfrm>
            </p:grpSpPr>
            <p:sp>
              <p:nvSpPr>
                <p:cNvPr id="241" name="Freeform 240"/>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2" name="Rectangle 241"/>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3" name="Rectangle 242"/>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234" name="Group 233"/>
            <p:cNvGrpSpPr/>
            <p:nvPr/>
          </p:nvGrpSpPr>
          <p:grpSpPr>
            <a:xfrm>
              <a:off x="9252588" y="1786273"/>
              <a:ext cx="225574" cy="625402"/>
              <a:chOff x="9062264" y="719888"/>
              <a:chExt cx="263297" cy="768543"/>
            </a:xfrm>
          </p:grpSpPr>
          <p:sp>
            <p:nvSpPr>
              <p:cNvPr id="235" name="Freeform 234"/>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6" name="Rectangle 235"/>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7" name="Rectangle 236"/>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253" name="Group 252"/>
          <p:cNvGrpSpPr/>
          <p:nvPr/>
        </p:nvGrpSpPr>
        <p:grpSpPr>
          <a:xfrm>
            <a:off x="9178091" y="4203373"/>
            <a:ext cx="352302" cy="692807"/>
            <a:chOff x="10138361" y="1308957"/>
            <a:chExt cx="314774" cy="1106967"/>
          </a:xfrm>
        </p:grpSpPr>
        <p:cxnSp>
          <p:nvCxnSpPr>
            <p:cNvPr id="254" name="Straight Connector 253"/>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256" name="Arc 255"/>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257" name="Straight Connector 256"/>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8" name="Group 257"/>
          <p:cNvGrpSpPr/>
          <p:nvPr/>
        </p:nvGrpSpPr>
        <p:grpSpPr>
          <a:xfrm>
            <a:off x="9557372" y="4155712"/>
            <a:ext cx="352303" cy="845759"/>
            <a:chOff x="9182999" y="987219"/>
            <a:chExt cx="428510" cy="1424456"/>
          </a:xfrm>
        </p:grpSpPr>
        <p:grpSp>
          <p:nvGrpSpPr>
            <p:cNvPr id="259" name="Group 258"/>
            <p:cNvGrpSpPr/>
            <p:nvPr/>
          </p:nvGrpSpPr>
          <p:grpSpPr>
            <a:xfrm>
              <a:off x="9385935" y="1387054"/>
              <a:ext cx="225574" cy="625402"/>
              <a:chOff x="9062264" y="719888"/>
              <a:chExt cx="263297" cy="768543"/>
            </a:xfrm>
          </p:grpSpPr>
          <p:sp>
            <p:nvSpPr>
              <p:cNvPr id="277" name="Freeform 276"/>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8" name="Rectangle 27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9" name="Rectangle 27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60" name="Group 259"/>
            <p:cNvGrpSpPr/>
            <p:nvPr/>
          </p:nvGrpSpPr>
          <p:grpSpPr>
            <a:xfrm>
              <a:off x="9182999" y="987219"/>
              <a:ext cx="381645" cy="1103648"/>
              <a:chOff x="9180106" y="1050625"/>
              <a:chExt cx="381645" cy="1103648"/>
            </a:xfrm>
          </p:grpSpPr>
          <p:grpSp>
            <p:nvGrpSpPr>
              <p:cNvPr id="265" name="Group 264"/>
              <p:cNvGrpSpPr/>
              <p:nvPr/>
            </p:nvGrpSpPr>
            <p:grpSpPr>
              <a:xfrm>
                <a:off x="9180106" y="1528871"/>
                <a:ext cx="225574" cy="625402"/>
                <a:chOff x="9062264" y="719888"/>
                <a:chExt cx="263297" cy="768543"/>
              </a:xfrm>
            </p:grpSpPr>
            <p:sp>
              <p:nvSpPr>
                <p:cNvPr id="274" name="Freeform 273"/>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5" name="Rectangle 274"/>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6" name="Rectangle 275"/>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66" name="Group 265"/>
              <p:cNvGrpSpPr/>
              <p:nvPr/>
            </p:nvGrpSpPr>
            <p:grpSpPr>
              <a:xfrm>
                <a:off x="9248363" y="1050625"/>
                <a:ext cx="225574" cy="625402"/>
                <a:chOff x="9062264" y="719888"/>
                <a:chExt cx="263297" cy="768543"/>
              </a:xfrm>
            </p:grpSpPr>
            <p:sp>
              <p:nvSpPr>
                <p:cNvPr id="271" name="Freeform 270"/>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2" name="Rectangle 271"/>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3" name="Rectangle 272"/>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67" name="Group 266"/>
              <p:cNvGrpSpPr/>
              <p:nvPr/>
            </p:nvGrpSpPr>
            <p:grpSpPr>
              <a:xfrm>
                <a:off x="9336177" y="1167623"/>
                <a:ext cx="225574" cy="625402"/>
                <a:chOff x="9062264" y="719888"/>
                <a:chExt cx="263297" cy="768543"/>
              </a:xfrm>
            </p:grpSpPr>
            <p:sp>
              <p:nvSpPr>
                <p:cNvPr id="268" name="Freeform 267"/>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9" name="Rectangle 268"/>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0" name="Rectangle 269"/>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261" name="Group 260"/>
            <p:cNvGrpSpPr/>
            <p:nvPr/>
          </p:nvGrpSpPr>
          <p:grpSpPr>
            <a:xfrm>
              <a:off x="9252588" y="1786273"/>
              <a:ext cx="225574" cy="625402"/>
              <a:chOff x="9062264" y="719888"/>
              <a:chExt cx="263297" cy="768543"/>
            </a:xfrm>
          </p:grpSpPr>
          <p:sp>
            <p:nvSpPr>
              <p:cNvPr id="262" name="Freeform 261"/>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3" name="Rectangle 262"/>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4" name="Rectangle 263"/>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280" name="Group 279"/>
          <p:cNvGrpSpPr/>
          <p:nvPr/>
        </p:nvGrpSpPr>
        <p:grpSpPr>
          <a:xfrm>
            <a:off x="9587654" y="4203373"/>
            <a:ext cx="352302" cy="692807"/>
            <a:chOff x="10138361" y="1308957"/>
            <a:chExt cx="314774" cy="1106967"/>
          </a:xfrm>
        </p:grpSpPr>
        <p:cxnSp>
          <p:nvCxnSpPr>
            <p:cNvPr id="281" name="Straight Connector 280"/>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283" name="Arc 282"/>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284" name="Straight Connector 283"/>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10261983" y="4149324"/>
            <a:ext cx="352303" cy="845759"/>
            <a:chOff x="9182999" y="987219"/>
            <a:chExt cx="428510" cy="1424456"/>
          </a:xfrm>
        </p:grpSpPr>
        <p:grpSp>
          <p:nvGrpSpPr>
            <p:cNvPr id="286" name="Group 285"/>
            <p:cNvGrpSpPr/>
            <p:nvPr/>
          </p:nvGrpSpPr>
          <p:grpSpPr>
            <a:xfrm>
              <a:off x="9385935" y="1387054"/>
              <a:ext cx="225574" cy="625402"/>
              <a:chOff x="9062264" y="719888"/>
              <a:chExt cx="263297" cy="768543"/>
            </a:xfrm>
          </p:grpSpPr>
          <p:sp>
            <p:nvSpPr>
              <p:cNvPr id="304" name="Freeform 303"/>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5" name="Rectangle 304"/>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6" name="Rectangle 305"/>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87" name="Group 286"/>
            <p:cNvGrpSpPr/>
            <p:nvPr/>
          </p:nvGrpSpPr>
          <p:grpSpPr>
            <a:xfrm>
              <a:off x="9182999" y="987219"/>
              <a:ext cx="381645" cy="1103648"/>
              <a:chOff x="9180106" y="1050625"/>
              <a:chExt cx="381645" cy="1103648"/>
            </a:xfrm>
          </p:grpSpPr>
          <p:grpSp>
            <p:nvGrpSpPr>
              <p:cNvPr id="292" name="Group 291"/>
              <p:cNvGrpSpPr/>
              <p:nvPr/>
            </p:nvGrpSpPr>
            <p:grpSpPr>
              <a:xfrm>
                <a:off x="9180106" y="1528871"/>
                <a:ext cx="225574" cy="625402"/>
                <a:chOff x="9062264" y="719888"/>
                <a:chExt cx="263297" cy="768543"/>
              </a:xfrm>
            </p:grpSpPr>
            <p:sp>
              <p:nvSpPr>
                <p:cNvPr id="301" name="Freeform 300"/>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2" name="Rectangle 301"/>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3" name="Rectangle 302"/>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93" name="Group 292"/>
              <p:cNvGrpSpPr/>
              <p:nvPr/>
            </p:nvGrpSpPr>
            <p:grpSpPr>
              <a:xfrm>
                <a:off x="9248363" y="1050625"/>
                <a:ext cx="225574" cy="625402"/>
                <a:chOff x="9062264" y="719888"/>
                <a:chExt cx="263297" cy="768543"/>
              </a:xfrm>
            </p:grpSpPr>
            <p:sp>
              <p:nvSpPr>
                <p:cNvPr id="298" name="Freeform 297"/>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9" name="Rectangle 298"/>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0" name="Rectangle 299"/>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94" name="Group 293"/>
              <p:cNvGrpSpPr/>
              <p:nvPr/>
            </p:nvGrpSpPr>
            <p:grpSpPr>
              <a:xfrm>
                <a:off x="9336177" y="1167623"/>
                <a:ext cx="225574" cy="625402"/>
                <a:chOff x="9062264" y="719888"/>
                <a:chExt cx="263297" cy="768543"/>
              </a:xfrm>
            </p:grpSpPr>
            <p:sp>
              <p:nvSpPr>
                <p:cNvPr id="295" name="Freeform 294"/>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6" name="Rectangle 295"/>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7" name="Rectangle 296"/>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288" name="Group 287"/>
            <p:cNvGrpSpPr/>
            <p:nvPr/>
          </p:nvGrpSpPr>
          <p:grpSpPr>
            <a:xfrm>
              <a:off x="9252588" y="1786273"/>
              <a:ext cx="225574" cy="625402"/>
              <a:chOff x="9062264" y="719888"/>
              <a:chExt cx="263297" cy="768543"/>
            </a:xfrm>
          </p:grpSpPr>
          <p:sp>
            <p:nvSpPr>
              <p:cNvPr id="289" name="Freeform 288"/>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0" name="Rectangle 289"/>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1" name="Rectangle 290"/>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307" name="Group 306"/>
          <p:cNvGrpSpPr/>
          <p:nvPr/>
        </p:nvGrpSpPr>
        <p:grpSpPr>
          <a:xfrm>
            <a:off x="10292265" y="4196985"/>
            <a:ext cx="352302" cy="692807"/>
            <a:chOff x="10138361" y="1308957"/>
            <a:chExt cx="314774" cy="1106967"/>
          </a:xfrm>
        </p:grpSpPr>
        <p:cxnSp>
          <p:nvCxnSpPr>
            <p:cNvPr id="308" name="Straight Connector 307"/>
            <p:cNvCxnSpPr/>
            <p:nvPr/>
          </p:nvCxnSpPr>
          <p:spPr>
            <a:xfrm>
              <a:off x="10138361" y="1315729"/>
              <a:ext cx="0" cy="978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H="1">
              <a:off x="10382807" y="1315729"/>
              <a:ext cx="70328" cy="9795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Arc 309"/>
            <p:cNvSpPr/>
            <p:nvPr/>
          </p:nvSpPr>
          <p:spPr>
            <a:xfrm flipH="1">
              <a:off x="10138361" y="2093806"/>
              <a:ext cx="252232" cy="322118"/>
            </a:xfrm>
            <a:prstGeom prst="arc">
              <a:avLst>
                <a:gd name="adj1" fmla="val 1005548"/>
                <a:gd name="adj2" fmla="val 1059637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11" name="Straight Connector 310"/>
            <p:cNvCxnSpPr/>
            <p:nvPr/>
          </p:nvCxnSpPr>
          <p:spPr>
            <a:xfrm flipV="1">
              <a:off x="10138361" y="1308957"/>
              <a:ext cx="314774" cy="67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12" name="TextBox 311"/>
          <p:cNvSpPr txBox="1"/>
          <p:nvPr/>
        </p:nvSpPr>
        <p:spPr>
          <a:xfrm>
            <a:off x="10148345" y="4419358"/>
            <a:ext cx="406655" cy="276999"/>
          </a:xfrm>
          <a:prstGeom prst="rect">
            <a:avLst/>
          </a:prstGeom>
          <a:noFill/>
        </p:spPr>
        <p:txBody>
          <a:bodyPr wrap="square" rtlCol="0">
            <a:spAutoFit/>
          </a:bodyPr>
          <a:lstStyle/>
          <a:p>
            <a:r>
              <a:rPr lang="en-US" sz="1200" smtClean="0"/>
              <a:t>͌</a:t>
            </a:r>
            <a:endParaRPr lang="en-US" sz="1200"/>
          </a:p>
        </p:txBody>
      </p:sp>
      <p:sp>
        <p:nvSpPr>
          <p:cNvPr id="313" name="TextBox 312"/>
          <p:cNvSpPr txBox="1"/>
          <p:nvPr/>
        </p:nvSpPr>
        <p:spPr>
          <a:xfrm>
            <a:off x="10064699" y="4491023"/>
            <a:ext cx="291760" cy="276999"/>
          </a:xfrm>
          <a:prstGeom prst="rect">
            <a:avLst/>
          </a:prstGeom>
          <a:noFill/>
        </p:spPr>
        <p:txBody>
          <a:bodyPr wrap="square" rtlCol="0">
            <a:spAutoFit/>
          </a:bodyPr>
          <a:lstStyle/>
          <a:p>
            <a:r>
              <a:rPr lang="en-US" sz="1200" dirty="0" smtClean="0"/>
              <a:t>?</a:t>
            </a:r>
            <a:endParaRPr lang="en-US" sz="1200" dirty="0"/>
          </a:p>
        </p:txBody>
      </p:sp>
      <p:sp>
        <p:nvSpPr>
          <p:cNvPr id="314" name="TextBox 313"/>
          <p:cNvSpPr txBox="1"/>
          <p:nvPr/>
        </p:nvSpPr>
        <p:spPr>
          <a:xfrm>
            <a:off x="8806670" y="3799585"/>
            <a:ext cx="2831783" cy="276999"/>
          </a:xfrm>
          <a:prstGeom prst="rect">
            <a:avLst/>
          </a:prstGeom>
          <a:noFill/>
        </p:spPr>
        <p:txBody>
          <a:bodyPr wrap="square" rtlCol="0">
            <a:spAutoFit/>
          </a:bodyPr>
          <a:lstStyle/>
          <a:p>
            <a:r>
              <a:rPr lang="en-US" sz="1200" b="1" u="sng" dirty="0" smtClean="0"/>
              <a:t>Consistency across batch?</a:t>
            </a:r>
            <a:endParaRPr lang="en-US" sz="1200" b="1" u="sng" dirty="0"/>
          </a:p>
        </p:txBody>
      </p:sp>
      <p:grpSp>
        <p:nvGrpSpPr>
          <p:cNvPr id="315" name="Group 314"/>
          <p:cNvGrpSpPr/>
          <p:nvPr/>
        </p:nvGrpSpPr>
        <p:grpSpPr>
          <a:xfrm>
            <a:off x="9842621" y="4214445"/>
            <a:ext cx="322515" cy="325393"/>
            <a:chOff x="8338602" y="460112"/>
            <a:chExt cx="271501" cy="514398"/>
          </a:xfrm>
        </p:grpSpPr>
        <p:sp>
          <p:nvSpPr>
            <p:cNvPr id="316" name="TextBox 315"/>
            <p:cNvSpPr txBox="1"/>
            <p:nvPr/>
          </p:nvSpPr>
          <p:spPr>
            <a:xfrm>
              <a:off x="8338602" y="644778"/>
              <a:ext cx="268329" cy="329732"/>
            </a:xfrm>
            <a:prstGeom prst="rect">
              <a:avLst/>
            </a:prstGeom>
            <a:noFill/>
          </p:spPr>
          <p:txBody>
            <a:bodyPr wrap="none" rtlCol="0">
              <a:spAutoFit/>
            </a:bodyPr>
            <a:lstStyle/>
            <a:p>
              <a:r>
                <a:rPr lang="en-US" sz="1200" dirty="0" smtClean="0"/>
                <a:t>𝑥</a:t>
              </a:r>
              <a:endParaRPr lang="en-US" sz="1200" dirty="0"/>
            </a:p>
          </p:txBody>
        </p:sp>
        <p:sp>
          <p:nvSpPr>
            <p:cNvPr id="317" name="TextBox 316"/>
            <p:cNvSpPr txBox="1"/>
            <p:nvPr/>
          </p:nvSpPr>
          <p:spPr>
            <a:xfrm>
              <a:off x="8346618" y="460112"/>
              <a:ext cx="263485" cy="329732"/>
            </a:xfrm>
            <a:prstGeom prst="rect">
              <a:avLst/>
            </a:prstGeom>
            <a:noFill/>
          </p:spPr>
          <p:txBody>
            <a:bodyPr wrap="none" rtlCol="0">
              <a:spAutoFit/>
            </a:bodyPr>
            <a:lstStyle/>
            <a:p>
              <a:r>
                <a:rPr lang="en-US" sz="1200" smtClean="0"/>
                <a:t>_</a:t>
              </a:r>
              <a:endParaRPr lang="en-US" sz="1200"/>
            </a:p>
          </p:txBody>
        </p:sp>
      </p:grpSp>
      <p:grpSp>
        <p:nvGrpSpPr>
          <p:cNvPr id="318" name="Group 317"/>
          <p:cNvGrpSpPr/>
          <p:nvPr/>
        </p:nvGrpSpPr>
        <p:grpSpPr>
          <a:xfrm>
            <a:off x="8914277" y="5307319"/>
            <a:ext cx="352303" cy="845759"/>
            <a:chOff x="9182999" y="987219"/>
            <a:chExt cx="428510" cy="1424456"/>
          </a:xfrm>
        </p:grpSpPr>
        <p:grpSp>
          <p:nvGrpSpPr>
            <p:cNvPr id="319" name="Group 318"/>
            <p:cNvGrpSpPr/>
            <p:nvPr/>
          </p:nvGrpSpPr>
          <p:grpSpPr>
            <a:xfrm>
              <a:off x="9385935" y="1387054"/>
              <a:ext cx="225574" cy="625402"/>
              <a:chOff x="9062264" y="719888"/>
              <a:chExt cx="263297" cy="768543"/>
            </a:xfrm>
          </p:grpSpPr>
          <p:sp>
            <p:nvSpPr>
              <p:cNvPr id="337" name="Freeform 336"/>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8" name="Rectangle 337"/>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9" name="Rectangle 338"/>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320" name="Group 319"/>
            <p:cNvGrpSpPr/>
            <p:nvPr/>
          </p:nvGrpSpPr>
          <p:grpSpPr>
            <a:xfrm>
              <a:off x="9182999" y="987219"/>
              <a:ext cx="381645" cy="1103648"/>
              <a:chOff x="9180106" y="1050625"/>
              <a:chExt cx="381645" cy="1103648"/>
            </a:xfrm>
          </p:grpSpPr>
          <p:grpSp>
            <p:nvGrpSpPr>
              <p:cNvPr id="325" name="Group 324"/>
              <p:cNvGrpSpPr/>
              <p:nvPr/>
            </p:nvGrpSpPr>
            <p:grpSpPr>
              <a:xfrm>
                <a:off x="9180106" y="1528871"/>
                <a:ext cx="225574" cy="625402"/>
                <a:chOff x="9062264" y="719888"/>
                <a:chExt cx="263297" cy="768543"/>
              </a:xfrm>
            </p:grpSpPr>
            <p:sp>
              <p:nvSpPr>
                <p:cNvPr id="334" name="Freeform 333"/>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5" name="Rectangle 334"/>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6" name="Rectangle 335"/>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326" name="Group 325"/>
              <p:cNvGrpSpPr/>
              <p:nvPr/>
            </p:nvGrpSpPr>
            <p:grpSpPr>
              <a:xfrm>
                <a:off x="9248363" y="1050625"/>
                <a:ext cx="225574" cy="625402"/>
                <a:chOff x="9062264" y="719888"/>
                <a:chExt cx="263297" cy="768543"/>
              </a:xfrm>
            </p:grpSpPr>
            <p:sp>
              <p:nvSpPr>
                <p:cNvPr id="331" name="Freeform 330"/>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2" name="Rectangle 331"/>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3" name="Rectangle 332"/>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327" name="Group 326"/>
              <p:cNvGrpSpPr/>
              <p:nvPr/>
            </p:nvGrpSpPr>
            <p:grpSpPr>
              <a:xfrm>
                <a:off x="9336177" y="1167623"/>
                <a:ext cx="225574" cy="625402"/>
                <a:chOff x="9062264" y="719888"/>
                <a:chExt cx="263297" cy="768543"/>
              </a:xfrm>
            </p:grpSpPr>
            <p:sp>
              <p:nvSpPr>
                <p:cNvPr id="328" name="Freeform 327"/>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9" name="Rectangle 328"/>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0" name="Rectangle 329"/>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321" name="Group 320"/>
            <p:cNvGrpSpPr/>
            <p:nvPr/>
          </p:nvGrpSpPr>
          <p:grpSpPr>
            <a:xfrm>
              <a:off x="9252588" y="1786273"/>
              <a:ext cx="225574" cy="625402"/>
              <a:chOff x="9062264" y="719888"/>
              <a:chExt cx="263297" cy="768543"/>
            </a:xfrm>
          </p:grpSpPr>
          <p:sp>
            <p:nvSpPr>
              <p:cNvPr id="322" name="Freeform 321"/>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3" name="Rectangle 322"/>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4" name="Rectangle 323"/>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340" name="Group 339"/>
          <p:cNvGrpSpPr/>
          <p:nvPr/>
        </p:nvGrpSpPr>
        <p:grpSpPr>
          <a:xfrm>
            <a:off x="8944559" y="5354980"/>
            <a:ext cx="352302" cy="692807"/>
            <a:chOff x="10138361" y="1308957"/>
            <a:chExt cx="314774" cy="1106967"/>
          </a:xfrm>
        </p:grpSpPr>
        <p:cxnSp>
          <p:nvCxnSpPr>
            <p:cNvPr id="341" name="Straight Connector 340"/>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343" name="Arc 342"/>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44" name="Straight Connector 343"/>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45" name="Group 344"/>
          <p:cNvGrpSpPr/>
          <p:nvPr/>
        </p:nvGrpSpPr>
        <p:grpSpPr>
          <a:xfrm>
            <a:off x="9345685" y="5320479"/>
            <a:ext cx="352303" cy="845759"/>
            <a:chOff x="9182999" y="987219"/>
            <a:chExt cx="428510" cy="1424456"/>
          </a:xfrm>
        </p:grpSpPr>
        <p:grpSp>
          <p:nvGrpSpPr>
            <p:cNvPr id="346" name="Group 345"/>
            <p:cNvGrpSpPr/>
            <p:nvPr/>
          </p:nvGrpSpPr>
          <p:grpSpPr>
            <a:xfrm>
              <a:off x="9385935" y="1387054"/>
              <a:ext cx="225574" cy="625402"/>
              <a:chOff x="9062264" y="719888"/>
              <a:chExt cx="263297" cy="768543"/>
            </a:xfrm>
          </p:grpSpPr>
          <p:sp>
            <p:nvSpPr>
              <p:cNvPr id="364" name="Freeform 363"/>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5" name="Rectangle 364"/>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6" name="Rectangle 365"/>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347" name="Group 346"/>
            <p:cNvGrpSpPr/>
            <p:nvPr/>
          </p:nvGrpSpPr>
          <p:grpSpPr>
            <a:xfrm>
              <a:off x="9182999" y="987219"/>
              <a:ext cx="381645" cy="1103648"/>
              <a:chOff x="9180106" y="1050625"/>
              <a:chExt cx="381645" cy="1103648"/>
            </a:xfrm>
          </p:grpSpPr>
          <p:grpSp>
            <p:nvGrpSpPr>
              <p:cNvPr id="352" name="Group 351"/>
              <p:cNvGrpSpPr/>
              <p:nvPr/>
            </p:nvGrpSpPr>
            <p:grpSpPr>
              <a:xfrm>
                <a:off x="9180106" y="1528871"/>
                <a:ext cx="225574" cy="625402"/>
                <a:chOff x="9062264" y="719888"/>
                <a:chExt cx="263297" cy="768543"/>
              </a:xfrm>
            </p:grpSpPr>
            <p:sp>
              <p:nvSpPr>
                <p:cNvPr id="361" name="Freeform 360"/>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2" name="Rectangle 361"/>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3" name="Rectangle 362"/>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353" name="Group 352"/>
              <p:cNvGrpSpPr/>
              <p:nvPr/>
            </p:nvGrpSpPr>
            <p:grpSpPr>
              <a:xfrm>
                <a:off x="9248363" y="1050625"/>
                <a:ext cx="225574" cy="625402"/>
                <a:chOff x="9062264" y="719888"/>
                <a:chExt cx="263297" cy="768543"/>
              </a:xfrm>
            </p:grpSpPr>
            <p:sp>
              <p:nvSpPr>
                <p:cNvPr id="358" name="Freeform 357"/>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9" name="Rectangle 358"/>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0" name="Rectangle 359"/>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354" name="Group 353"/>
              <p:cNvGrpSpPr/>
              <p:nvPr/>
            </p:nvGrpSpPr>
            <p:grpSpPr>
              <a:xfrm>
                <a:off x="9336177" y="1167623"/>
                <a:ext cx="225574" cy="625402"/>
                <a:chOff x="9062264" y="719888"/>
                <a:chExt cx="263297" cy="768543"/>
              </a:xfrm>
            </p:grpSpPr>
            <p:sp>
              <p:nvSpPr>
                <p:cNvPr id="355" name="Freeform 354"/>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6" name="Rectangle 355"/>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7" name="Rectangle 356"/>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348" name="Group 347"/>
            <p:cNvGrpSpPr/>
            <p:nvPr/>
          </p:nvGrpSpPr>
          <p:grpSpPr>
            <a:xfrm>
              <a:off x="9252588" y="1786273"/>
              <a:ext cx="225574" cy="625402"/>
              <a:chOff x="9062264" y="719888"/>
              <a:chExt cx="263297" cy="768543"/>
            </a:xfrm>
          </p:grpSpPr>
          <p:sp>
            <p:nvSpPr>
              <p:cNvPr id="349" name="Freeform 348"/>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0" name="Rectangle 349"/>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1" name="Rectangle 350"/>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367" name="Group 366"/>
          <p:cNvGrpSpPr/>
          <p:nvPr/>
        </p:nvGrpSpPr>
        <p:grpSpPr>
          <a:xfrm>
            <a:off x="9375967" y="5368140"/>
            <a:ext cx="352302" cy="692807"/>
            <a:chOff x="10138361" y="1308957"/>
            <a:chExt cx="314774" cy="1106967"/>
          </a:xfrm>
        </p:grpSpPr>
        <p:cxnSp>
          <p:nvCxnSpPr>
            <p:cNvPr id="368" name="Straight Connector 367"/>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370" name="Arc 369"/>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71" name="Straight Connector 370"/>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72" name="Group 371"/>
          <p:cNvGrpSpPr/>
          <p:nvPr/>
        </p:nvGrpSpPr>
        <p:grpSpPr>
          <a:xfrm>
            <a:off x="9755248" y="5320479"/>
            <a:ext cx="352303" cy="845759"/>
            <a:chOff x="9182999" y="987219"/>
            <a:chExt cx="428510" cy="1424456"/>
          </a:xfrm>
        </p:grpSpPr>
        <p:grpSp>
          <p:nvGrpSpPr>
            <p:cNvPr id="373" name="Group 372"/>
            <p:cNvGrpSpPr/>
            <p:nvPr/>
          </p:nvGrpSpPr>
          <p:grpSpPr>
            <a:xfrm>
              <a:off x="9385935" y="1387054"/>
              <a:ext cx="225574" cy="625402"/>
              <a:chOff x="9062264" y="719888"/>
              <a:chExt cx="263297" cy="768543"/>
            </a:xfrm>
          </p:grpSpPr>
          <p:sp>
            <p:nvSpPr>
              <p:cNvPr id="391" name="Freeform 390"/>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2" name="Rectangle 391"/>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3" name="Rectangle 392"/>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374" name="Group 373"/>
            <p:cNvGrpSpPr/>
            <p:nvPr/>
          </p:nvGrpSpPr>
          <p:grpSpPr>
            <a:xfrm>
              <a:off x="9182999" y="987219"/>
              <a:ext cx="381645" cy="1103648"/>
              <a:chOff x="9180106" y="1050625"/>
              <a:chExt cx="381645" cy="1103648"/>
            </a:xfrm>
          </p:grpSpPr>
          <p:grpSp>
            <p:nvGrpSpPr>
              <p:cNvPr id="379" name="Group 378"/>
              <p:cNvGrpSpPr/>
              <p:nvPr/>
            </p:nvGrpSpPr>
            <p:grpSpPr>
              <a:xfrm>
                <a:off x="9180106" y="1528871"/>
                <a:ext cx="225574" cy="625402"/>
                <a:chOff x="9062264" y="719888"/>
                <a:chExt cx="263297" cy="768543"/>
              </a:xfrm>
            </p:grpSpPr>
            <p:sp>
              <p:nvSpPr>
                <p:cNvPr id="388" name="Freeform 387"/>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9" name="Rectangle 388"/>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0" name="Rectangle 389"/>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380" name="Group 379"/>
              <p:cNvGrpSpPr/>
              <p:nvPr/>
            </p:nvGrpSpPr>
            <p:grpSpPr>
              <a:xfrm>
                <a:off x="9248363" y="1050625"/>
                <a:ext cx="225574" cy="625402"/>
                <a:chOff x="9062264" y="719888"/>
                <a:chExt cx="263297" cy="768543"/>
              </a:xfrm>
            </p:grpSpPr>
            <p:sp>
              <p:nvSpPr>
                <p:cNvPr id="385" name="Freeform 384"/>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6" name="Rectangle 385"/>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7" name="Rectangle 386"/>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381" name="Group 380"/>
              <p:cNvGrpSpPr/>
              <p:nvPr/>
            </p:nvGrpSpPr>
            <p:grpSpPr>
              <a:xfrm>
                <a:off x="9336177" y="1167623"/>
                <a:ext cx="225574" cy="625402"/>
                <a:chOff x="9062264" y="719888"/>
                <a:chExt cx="263297" cy="768543"/>
              </a:xfrm>
            </p:grpSpPr>
            <p:sp>
              <p:nvSpPr>
                <p:cNvPr id="382" name="Freeform 381"/>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3" name="Rectangle 382"/>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4" name="Rectangle 383"/>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375" name="Group 374"/>
            <p:cNvGrpSpPr/>
            <p:nvPr/>
          </p:nvGrpSpPr>
          <p:grpSpPr>
            <a:xfrm>
              <a:off x="9252588" y="1786273"/>
              <a:ext cx="225574" cy="625402"/>
              <a:chOff x="9062264" y="719888"/>
              <a:chExt cx="263297" cy="768543"/>
            </a:xfrm>
          </p:grpSpPr>
          <p:sp>
            <p:nvSpPr>
              <p:cNvPr id="376" name="Freeform 375"/>
              <p:cNvSpPr/>
              <p:nvPr/>
            </p:nvSpPr>
            <p:spPr>
              <a:xfrm>
                <a:off x="9120229" y="873303"/>
                <a:ext cx="157335" cy="441789"/>
              </a:xfrm>
              <a:custGeom>
                <a:avLst/>
                <a:gdLst>
                  <a:gd name="connsiteX0" fmla="*/ 157335 w 157335"/>
                  <a:gd name="connsiteY0" fmla="*/ 0 h 441789"/>
                  <a:gd name="connsiteX1" fmla="*/ 75142 w 157335"/>
                  <a:gd name="connsiteY1" fmla="*/ 184935 h 441789"/>
                  <a:gd name="connsiteX2" fmla="*/ 126513 w 157335"/>
                  <a:gd name="connsiteY2" fmla="*/ 277403 h 441789"/>
                  <a:gd name="connsiteX3" fmla="*/ 13497 w 157335"/>
                  <a:gd name="connsiteY3" fmla="*/ 421241 h 441789"/>
                  <a:gd name="connsiteX4" fmla="*/ 3223 w 157335"/>
                  <a:gd name="connsiteY4" fmla="*/ 410967 h 441789"/>
                  <a:gd name="connsiteX5" fmla="*/ 23771 w 157335"/>
                  <a:gd name="connsiteY5" fmla="*/ 441789 h 44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35" h="441789">
                    <a:moveTo>
                      <a:pt x="157335" y="0"/>
                    </a:moveTo>
                    <a:cubicBezTo>
                      <a:pt x="118807" y="69350"/>
                      <a:pt x="80279" y="138701"/>
                      <a:pt x="75142" y="184935"/>
                    </a:cubicBezTo>
                    <a:cubicBezTo>
                      <a:pt x="70005" y="231169"/>
                      <a:pt x="136787" y="238019"/>
                      <a:pt x="126513" y="277403"/>
                    </a:cubicBezTo>
                    <a:cubicBezTo>
                      <a:pt x="116239" y="316787"/>
                      <a:pt x="34045" y="398980"/>
                      <a:pt x="13497" y="421241"/>
                    </a:cubicBezTo>
                    <a:cubicBezTo>
                      <a:pt x="-7051" y="443502"/>
                      <a:pt x="1511" y="407542"/>
                      <a:pt x="3223" y="410967"/>
                    </a:cubicBezTo>
                    <a:cubicBezTo>
                      <a:pt x="4935" y="414392"/>
                      <a:pt x="23771" y="441789"/>
                      <a:pt x="23771" y="44178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7" name="Rectangle 376"/>
              <p:cNvSpPr/>
              <p:nvPr/>
            </p:nvSpPr>
            <p:spPr>
              <a:xfrm>
                <a:off x="9062264" y="1278435"/>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8" name="Rectangle 377"/>
              <p:cNvSpPr/>
              <p:nvPr/>
            </p:nvSpPr>
            <p:spPr>
              <a:xfrm>
                <a:off x="9167923" y="719888"/>
                <a:ext cx="157638" cy="209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394" name="Group 393"/>
          <p:cNvGrpSpPr/>
          <p:nvPr/>
        </p:nvGrpSpPr>
        <p:grpSpPr>
          <a:xfrm>
            <a:off x="9785530" y="5368140"/>
            <a:ext cx="352302" cy="692807"/>
            <a:chOff x="10138361" y="1308957"/>
            <a:chExt cx="314774" cy="1106967"/>
          </a:xfrm>
        </p:grpSpPr>
        <p:cxnSp>
          <p:nvCxnSpPr>
            <p:cNvPr id="395" name="Straight Connector 394"/>
            <p:cNvCxnSpPr/>
            <p:nvPr/>
          </p:nvCxnSpPr>
          <p:spPr>
            <a:xfrm>
              <a:off x="10138361" y="1315729"/>
              <a:ext cx="0" cy="9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flipH="1">
              <a:off x="10382807" y="1315729"/>
              <a:ext cx="70328" cy="979564"/>
            </a:xfrm>
            <a:prstGeom prst="line">
              <a:avLst/>
            </a:prstGeom>
          </p:spPr>
          <p:style>
            <a:lnRef idx="1">
              <a:schemeClr val="accent1"/>
            </a:lnRef>
            <a:fillRef idx="0">
              <a:schemeClr val="accent1"/>
            </a:fillRef>
            <a:effectRef idx="0">
              <a:schemeClr val="accent1"/>
            </a:effectRef>
            <a:fontRef idx="minor">
              <a:schemeClr val="tx1"/>
            </a:fontRef>
          </p:style>
        </p:cxnSp>
        <p:sp>
          <p:nvSpPr>
            <p:cNvPr id="397" name="Arc 396"/>
            <p:cNvSpPr/>
            <p:nvPr/>
          </p:nvSpPr>
          <p:spPr>
            <a:xfrm flipH="1">
              <a:off x="10138361" y="2093806"/>
              <a:ext cx="252232" cy="322118"/>
            </a:xfrm>
            <a:prstGeom prst="arc">
              <a:avLst>
                <a:gd name="adj1" fmla="val 1005548"/>
                <a:gd name="adj2" fmla="val 10596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98" name="Straight Connector 397"/>
            <p:cNvCxnSpPr/>
            <p:nvPr/>
          </p:nvCxnSpPr>
          <p:spPr>
            <a:xfrm flipV="1">
              <a:off x="10138361" y="1308957"/>
              <a:ext cx="314774" cy="6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9" name="TextBox 398"/>
          <p:cNvSpPr txBox="1"/>
          <p:nvPr/>
        </p:nvSpPr>
        <p:spPr>
          <a:xfrm>
            <a:off x="9252662" y="5589336"/>
            <a:ext cx="406655" cy="276999"/>
          </a:xfrm>
          <a:prstGeom prst="rect">
            <a:avLst/>
          </a:prstGeom>
          <a:noFill/>
        </p:spPr>
        <p:txBody>
          <a:bodyPr wrap="square" rtlCol="0">
            <a:spAutoFit/>
          </a:bodyPr>
          <a:lstStyle/>
          <a:p>
            <a:r>
              <a:rPr lang="en-US" sz="1200" smtClean="0"/>
              <a:t>͌</a:t>
            </a:r>
            <a:endParaRPr lang="en-US" sz="1200"/>
          </a:p>
        </p:txBody>
      </p:sp>
      <p:sp>
        <p:nvSpPr>
          <p:cNvPr id="400" name="TextBox 399"/>
          <p:cNvSpPr txBox="1"/>
          <p:nvPr/>
        </p:nvSpPr>
        <p:spPr>
          <a:xfrm>
            <a:off x="9164711" y="5673273"/>
            <a:ext cx="291760" cy="276999"/>
          </a:xfrm>
          <a:prstGeom prst="rect">
            <a:avLst/>
          </a:prstGeom>
          <a:noFill/>
        </p:spPr>
        <p:txBody>
          <a:bodyPr wrap="square" rtlCol="0">
            <a:spAutoFit/>
          </a:bodyPr>
          <a:lstStyle/>
          <a:p>
            <a:r>
              <a:rPr lang="en-US" sz="1200" dirty="0" smtClean="0"/>
              <a:t>?</a:t>
            </a:r>
            <a:endParaRPr lang="en-US" sz="1200" dirty="0"/>
          </a:p>
        </p:txBody>
      </p:sp>
      <p:sp>
        <p:nvSpPr>
          <p:cNvPr id="401" name="TextBox 400"/>
          <p:cNvSpPr txBox="1"/>
          <p:nvPr/>
        </p:nvSpPr>
        <p:spPr>
          <a:xfrm>
            <a:off x="9684544" y="5584125"/>
            <a:ext cx="406655" cy="276999"/>
          </a:xfrm>
          <a:prstGeom prst="rect">
            <a:avLst/>
          </a:prstGeom>
          <a:noFill/>
        </p:spPr>
        <p:txBody>
          <a:bodyPr wrap="square" rtlCol="0">
            <a:spAutoFit/>
          </a:bodyPr>
          <a:lstStyle/>
          <a:p>
            <a:r>
              <a:rPr lang="en-US" sz="1200" smtClean="0"/>
              <a:t>͌</a:t>
            </a:r>
            <a:endParaRPr lang="en-US" sz="1200"/>
          </a:p>
        </p:txBody>
      </p:sp>
      <p:sp>
        <p:nvSpPr>
          <p:cNvPr id="402" name="TextBox 401"/>
          <p:cNvSpPr txBox="1"/>
          <p:nvPr/>
        </p:nvSpPr>
        <p:spPr>
          <a:xfrm>
            <a:off x="9601843" y="5664075"/>
            <a:ext cx="291760" cy="276999"/>
          </a:xfrm>
          <a:prstGeom prst="rect">
            <a:avLst/>
          </a:prstGeom>
          <a:noFill/>
        </p:spPr>
        <p:txBody>
          <a:bodyPr wrap="square" rtlCol="0">
            <a:spAutoFit/>
          </a:bodyPr>
          <a:lstStyle/>
          <a:p>
            <a:r>
              <a:rPr lang="en-US" sz="1200" dirty="0" smtClean="0"/>
              <a:t>?</a:t>
            </a:r>
            <a:endParaRPr lang="en-US" sz="1200" dirty="0"/>
          </a:p>
        </p:txBody>
      </p:sp>
      <p:sp>
        <p:nvSpPr>
          <p:cNvPr id="403" name="TextBox 402"/>
          <p:cNvSpPr txBox="1"/>
          <p:nvPr/>
        </p:nvSpPr>
        <p:spPr>
          <a:xfrm>
            <a:off x="8677859" y="5040482"/>
            <a:ext cx="2831783" cy="276999"/>
          </a:xfrm>
          <a:prstGeom prst="rect">
            <a:avLst/>
          </a:prstGeom>
          <a:noFill/>
        </p:spPr>
        <p:txBody>
          <a:bodyPr wrap="square" rtlCol="0">
            <a:spAutoFit/>
          </a:bodyPr>
          <a:lstStyle/>
          <a:p>
            <a:r>
              <a:rPr lang="en-US" sz="1200" b="1" u="sng" dirty="0" smtClean="0"/>
              <a:t>Consistency between triplicates?</a:t>
            </a:r>
            <a:endParaRPr lang="en-US" sz="1200" b="1" u="sng" dirty="0"/>
          </a:p>
        </p:txBody>
      </p:sp>
      <p:sp>
        <p:nvSpPr>
          <p:cNvPr id="404" name="Rectangle 403"/>
          <p:cNvSpPr/>
          <p:nvPr/>
        </p:nvSpPr>
        <p:spPr>
          <a:xfrm>
            <a:off x="8242297" y="3382297"/>
            <a:ext cx="3084463" cy="3179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5" name="TextBox 404"/>
          <p:cNvSpPr txBox="1"/>
          <p:nvPr/>
        </p:nvSpPr>
        <p:spPr>
          <a:xfrm>
            <a:off x="9164711" y="3076401"/>
            <a:ext cx="1846111" cy="307777"/>
          </a:xfrm>
          <a:prstGeom prst="rect">
            <a:avLst/>
          </a:prstGeom>
          <a:noFill/>
        </p:spPr>
        <p:txBody>
          <a:bodyPr wrap="square" rtlCol="0">
            <a:spAutoFit/>
          </a:bodyPr>
          <a:lstStyle/>
          <a:p>
            <a:r>
              <a:rPr lang="en-US" sz="1400" b="1" dirty="0" smtClean="0"/>
              <a:t>Consistency</a:t>
            </a:r>
            <a:endParaRPr lang="en-US" sz="1400" b="1" dirty="0"/>
          </a:p>
        </p:txBody>
      </p:sp>
      <p:pic>
        <p:nvPicPr>
          <p:cNvPr id="406" name="Picture 405"/>
          <p:cNvPicPr>
            <a:picLocks noChangeAspect="1"/>
          </p:cNvPicPr>
          <p:nvPr/>
        </p:nvPicPr>
        <p:blipFill>
          <a:blip r:embed="rId2"/>
          <a:stretch>
            <a:fillRect/>
          </a:stretch>
        </p:blipFill>
        <p:spPr>
          <a:xfrm>
            <a:off x="8283369" y="3407731"/>
            <a:ext cx="561347" cy="533280"/>
          </a:xfrm>
          <a:prstGeom prst="rect">
            <a:avLst/>
          </a:prstGeom>
        </p:spPr>
      </p:pic>
      <p:pic>
        <p:nvPicPr>
          <p:cNvPr id="407" name="Picture 406"/>
          <p:cNvPicPr>
            <a:picLocks noChangeAspect="1"/>
          </p:cNvPicPr>
          <p:nvPr/>
        </p:nvPicPr>
        <p:blipFill>
          <a:blip r:embed="rId2"/>
          <a:stretch>
            <a:fillRect/>
          </a:stretch>
        </p:blipFill>
        <p:spPr>
          <a:xfrm>
            <a:off x="4693007" y="3510272"/>
            <a:ext cx="561347" cy="533280"/>
          </a:xfrm>
          <a:prstGeom prst="rect">
            <a:avLst/>
          </a:prstGeom>
        </p:spPr>
      </p:pic>
      <p:pic>
        <p:nvPicPr>
          <p:cNvPr id="1026" name="Picture 2" descr="mage result for human out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18" y="3461860"/>
            <a:ext cx="164113" cy="414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ge result for ratoutl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507" y="3510301"/>
            <a:ext cx="493258" cy="302602"/>
          </a:xfrm>
          <a:prstGeom prst="rect">
            <a:avLst/>
          </a:prstGeom>
          <a:noFill/>
          <a:extLst>
            <a:ext uri="{909E8E84-426E-40DD-AFC4-6F175D3DCCD1}">
              <a14:hiddenFill xmlns:a14="http://schemas.microsoft.com/office/drawing/2010/main">
                <a:solidFill>
                  <a:srgbClr val="FFFFFF"/>
                </a:solidFill>
              </a14:hiddenFill>
            </a:ext>
          </a:extLst>
        </p:spPr>
      </p:pic>
      <p:pic>
        <p:nvPicPr>
          <p:cNvPr id="1024" name="Picture 1023"/>
          <p:cNvPicPr>
            <a:picLocks noChangeAspect="1"/>
          </p:cNvPicPr>
          <p:nvPr/>
        </p:nvPicPr>
        <p:blipFill>
          <a:blip r:embed="rId5"/>
          <a:stretch>
            <a:fillRect/>
          </a:stretch>
        </p:blipFill>
        <p:spPr>
          <a:xfrm>
            <a:off x="1705684" y="3521379"/>
            <a:ext cx="418965" cy="291577"/>
          </a:xfrm>
          <a:prstGeom prst="rect">
            <a:avLst/>
          </a:prstGeom>
        </p:spPr>
      </p:pic>
      <p:grpSp>
        <p:nvGrpSpPr>
          <p:cNvPr id="1047" name="Group 1046"/>
          <p:cNvGrpSpPr/>
          <p:nvPr/>
        </p:nvGrpSpPr>
        <p:grpSpPr>
          <a:xfrm>
            <a:off x="2132399" y="3516023"/>
            <a:ext cx="304873" cy="230252"/>
            <a:chOff x="2273715" y="807296"/>
            <a:chExt cx="401808" cy="472701"/>
          </a:xfrm>
        </p:grpSpPr>
        <p:sp>
          <p:nvSpPr>
            <p:cNvPr id="1025" name="Oval 1024"/>
            <p:cNvSpPr/>
            <p:nvPr/>
          </p:nvSpPr>
          <p:spPr>
            <a:xfrm>
              <a:off x="2328333" y="889000"/>
              <a:ext cx="321734" cy="31326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5" name="Straight Connector 414"/>
            <p:cNvCxnSpPr/>
            <p:nvPr/>
          </p:nvCxnSpPr>
          <p:spPr>
            <a:xfrm flipV="1">
              <a:off x="2470473" y="807296"/>
              <a:ext cx="6774" cy="1404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p:cNvCxnSpPr/>
            <p:nvPr/>
          </p:nvCxnSpPr>
          <p:spPr>
            <a:xfrm flipV="1">
              <a:off x="2475652" y="1139534"/>
              <a:ext cx="6774" cy="1404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p:nvCxnSpPr>
          <p:spPr>
            <a:xfrm>
              <a:off x="2273715" y="919717"/>
              <a:ext cx="116413" cy="872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p:nvCxnSpPr>
          <p:spPr>
            <a:xfrm flipH="1">
              <a:off x="2596226" y="884251"/>
              <a:ext cx="79297" cy="57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flipH="1" flipV="1">
              <a:off x="2569920" y="1110113"/>
              <a:ext cx="95472" cy="921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2322062" y="1103090"/>
              <a:ext cx="104664" cy="1052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1" name="TextBox 440"/>
          <p:cNvSpPr txBox="1"/>
          <p:nvPr/>
        </p:nvSpPr>
        <p:spPr>
          <a:xfrm>
            <a:off x="2989720" y="269280"/>
            <a:ext cx="1602426" cy="276999"/>
          </a:xfrm>
          <a:prstGeom prst="rect">
            <a:avLst/>
          </a:prstGeom>
          <a:noFill/>
        </p:spPr>
        <p:txBody>
          <a:bodyPr wrap="none" rtlCol="0">
            <a:spAutoFit/>
          </a:bodyPr>
          <a:lstStyle/>
          <a:p>
            <a:r>
              <a:rPr lang="en-US" sz="1200" u="sng" dirty="0" smtClean="0"/>
              <a:t>library preparation kits</a:t>
            </a:r>
            <a:endParaRPr lang="en-US" sz="1200" u="sng" dirty="0"/>
          </a:p>
        </p:txBody>
      </p:sp>
      <p:sp>
        <p:nvSpPr>
          <p:cNvPr id="442" name="Oval 441"/>
          <p:cNvSpPr/>
          <p:nvPr/>
        </p:nvSpPr>
        <p:spPr>
          <a:xfrm>
            <a:off x="2437337" y="715099"/>
            <a:ext cx="534256" cy="421240"/>
          </a:xfrm>
          <a:prstGeom prst="ellipse">
            <a:avLst/>
          </a:prstGeom>
          <a:solidFill>
            <a:srgbClr val="F36B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3" name="Oval 442"/>
          <p:cNvSpPr/>
          <p:nvPr/>
        </p:nvSpPr>
        <p:spPr>
          <a:xfrm>
            <a:off x="3062348" y="715099"/>
            <a:ext cx="534256" cy="421240"/>
          </a:xfrm>
          <a:prstGeom prst="ellipse">
            <a:avLst/>
          </a:prstGeom>
          <a:solidFill>
            <a:srgbClr val="B9A13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4" name="Oval 443"/>
          <p:cNvSpPr/>
          <p:nvPr/>
        </p:nvSpPr>
        <p:spPr>
          <a:xfrm>
            <a:off x="3716469" y="715099"/>
            <a:ext cx="534256" cy="421240"/>
          </a:xfrm>
          <a:prstGeom prst="ellipse">
            <a:avLst/>
          </a:prstGeom>
          <a:solidFill>
            <a:srgbClr val="00AE4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5" name="Oval 444"/>
          <p:cNvSpPr/>
          <p:nvPr/>
        </p:nvSpPr>
        <p:spPr>
          <a:xfrm>
            <a:off x="4370590" y="715099"/>
            <a:ext cx="534256" cy="421240"/>
          </a:xfrm>
          <a:prstGeom prst="ellipse">
            <a:avLst/>
          </a:prstGeom>
          <a:solidFill>
            <a:srgbClr val="00B7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6" name="TextBox 445"/>
          <p:cNvSpPr txBox="1"/>
          <p:nvPr/>
        </p:nvSpPr>
        <p:spPr>
          <a:xfrm rot="18787763">
            <a:off x="2777511" y="1228988"/>
            <a:ext cx="686406" cy="276999"/>
          </a:xfrm>
          <a:prstGeom prst="rect">
            <a:avLst/>
          </a:prstGeom>
          <a:noFill/>
        </p:spPr>
        <p:txBody>
          <a:bodyPr wrap="none" rtlCol="0">
            <a:spAutoFit/>
          </a:bodyPr>
          <a:lstStyle/>
          <a:p>
            <a:r>
              <a:rPr lang="en-US" sz="1200" smtClean="0"/>
              <a:t>Illumina</a:t>
            </a:r>
            <a:endParaRPr lang="en-US" sz="1200"/>
          </a:p>
        </p:txBody>
      </p:sp>
      <p:sp>
        <p:nvSpPr>
          <p:cNvPr id="447" name="TextBox 446"/>
          <p:cNvSpPr txBox="1"/>
          <p:nvPr/>
        </p:nvSpPr>
        <p:spPr>
          <a:xfrm rot="18787763">
            <a:off x="2086397" y="1276870"/>
            <a:ext cx="811697" cy="276999"/>
          </a:xfrm>
          <a:prstGeom prst="rect">
            <a:avLst/>
          </a:prstGeom>
          <a:noFill/>
        </p:spPr>
        <p:txBody>
          <a:bodyPr wrap="none" rtlCol="0">
            <a:spAutoFit/>
          </a:bodyPr>
          <a:lstStyle/>
          <a:p>
            <a:r>
              <a:rPr lang="en-US" sz="1200" dirty="0" smtClean="0"/>
              <a:t>*</a:t>
            </a:r>
            <a:r>
              <a:rPr lang="en-US" sz="1200" dirty="0" err="1" smtClean="0"/>
              <a:t>Clontech</a:t>
            </a:r>
            <a:endParaRPr lang="en-US" sz="1200" dirty="0"/>
          </a:p>
        </p:txBody>
      </p:sp>
      <p:sp>
        <p:nvSpPr>
          <p:cNvPr id="448" name="TextBox 447"/>
          <p:cNvSpPr txBox="1"/>
          <p:nvPr/>
        </p:nvSpPr>
        <p:spPr>
          <a:xfrm rot="18787763">
            <a:off x="3621006" y="1138095"/>
            <a:ext cx="588162" cy="276999"/>
          </a:xfrm>
          <a:prstGeom prst="rect">
            <a:avLst/>
          </a:prstGeom>
          <a:noFill/>
        </p:spPr>
        <p:txBody>
          <a:bodyPr wrap="square" rtlCol="0">
            <a:spAutoFit/>
          </a:bodyPr>
          <a:lstStyle/>
          <a:p>
            <a:r>
              <a:rPr lang="en-US" sz="1200" dirty="0" smtClean="0"/>
              <a:t>NEB</a:t>
            </a:r>
            <a:endParaRPr lang="en-US" sz="1200" dirty="0"/>
          </a:p>
        </p:txBody>
      </p:sp>
      <p:sp>
        <p:nvSpPr>
          <p:cNvPr id="449" name="Rectangle 448"/>
          <p:cNvSpPr/>
          <p:nvPr/>
        </p:nvSpPr>
        <p:spPr>
          <a:xfrm rot="18692363">
            <a:off x="3948386" y="1284236"/>
            <a:ext cx="815544" cy="276999"/>
          </a:xfrm>
          <a:prstGeom prst="rect">
            <a:avLst/>
          </a:prstGeom>
        </p:spPr>
        <p:txBody>
          <a:bodyPr wrap="none">
            <a:spAutoFit/>
          </a:bodyPr>
          <a:lstStyle/>
          <a:p>
            <a:r>
              <a:rPr lang="en-US" sz="1200" dirty="0" smtClean="0"/>
              <a:t>*</a:t>
            </a:r>
            <a:r>
              <a:rPr lang="en-US" sz="1200" dirty="0" err="1" smtClean="0"/>
              <a:t>NEXTflex</a:t>
            </a:r>
            <a:endParaRPr lang="en-US" sz="1200" dirty="0"/>
          </a:p>
        </p:txBody>
      </p:sp>
      <p:sp>
        <p:nvSpPr>
          <p:cNvPr id="450" name="TextBox 449"/>
          <p:cNvSpPr txBox="1"/>
          <p:nvPr/>
        </p:nvSpPr>
        <p:spPr>
          <a:xfrm>
            <a:off x="5525811" y="151383"/>
            <a:ext cx="1979581" cy="276999"/>
          </a:xfrm>
          <a:prstGeom prst="rect">
            <a:avLst/>
          </a:prstGeom>
          <a:noFill/>
        </p:spPr>
        <p:txBody>
          <a:bodyPr wrap="none" rtlCol="0">
            <a:spAutoFit/>
          </a:bodyPr>
          <a:lstStyle/>
          <a:p>
            <a:r>
              <a:rPr lang="en-US" sz="1200" u="sng" dirty="0" smtClean="0"/>
              <a:t>methods for RT and PCR bias</a:t>
            </a:r>
            <a:endParaRPr lang="en-US" sz="1200" u="sng" dirty="0"/>
          </a:p>
        </p:txBody>
      </p:sp>
      <p:sp>
        <p:nvSpPr>
          <p:cNvPr id="453" name="Oval 452"/>
          <p:cNvSpPr/>
          <p:nvPr/>
        </p:nvSpPr>
        <p:spPr>
          <a:xfrm>
            <a:off x="6100691" y="1086522"/>
            <a:ext cx="534256" cy="421240"/>
          </a:xfrm>
          <a:prstGeom prst="ellipse">
            <a:avLst/>
          </a:prstGeom>
          <a:solidFill>
            <a:srgbClr val="649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4" name="Oval 453"/>
          <p:cNvSpPr/>
          <p:nvPr/>
        </p:nvSpPr>
        <p:spPr>
          <a:xfrm>
            <a:off x="6945686" y="428221"/>
            <a:ext cx="534256" cy="421240"/>
          </a:xfrm>
          <a:prstGeom prst="ellipse">
            <a:avLst/>
          </a:prstGeom>
          <a:solidFill>
            <a:srgbClr val="D568A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5" name="TextBox 454"/>
          <p:cNvSpPr txBox="1"/>
          <p:nvPr/>
        </p:nvSpPr>
        <p:spPr>
          <a:xfrm rot="18787763">
            <a:off x="5524177" y="1582038"/>
            <a:ext cx="753732" cy="276999"/>
          </a:xfrm>
          <a:prstGeom prst="rect">
            <a:avLst/>
          </a:prstGeom>
          <a:noFill/>
        </p:spPr>
        <p:txBody>
          <a:bodyPr wrap="none" rtlCol="0">
            <a:spAutoFit/>
          </a:bodyPr>
          <a:lstStyle/>
          <a:p>
            <a:r>
              <a:rPr lang="en-US" sz="1200" smtClean="0"/>
              <a:t>Deduped</a:t>
            </a:r>
            <a:endParaRPr lang="en-US" sz="1200" dirty="0"/>
          </a:p>
        </p:txBody>
      </p:sp>
      <p:sp>
        <p:nvSpPr>
          <p:cNvPr id="456" name="TextBox 455"/>
          <p:cNvSpPr txBox="1"/>
          <p:nvPr/>
        </p:nvSpPr>
        <p:spPr>
          <a:xfrm rot="18787763">
            <a:off x="6631711" y="1004194"/>
            <a:ext cx="839910" cy="276999"/>
          </a:xfrm>
          <a:prstGeom prst="rect">
            <a:avLst/>
          </a:prstGeom>
          <a:noFill/>
        </p:spPr>
        <p:txBody>
          <a:bodyPr wrap="none" rtlCol="0">
            <a:spAutoFit/>
          </a:bodyPr>
          <a:lstStyle/>
          <a:p>
            <a:r>
              <a:rPr lang="en-US" sz="1200" smtClean="0"/>
              <a:t>Fivpercent</a:t>
            </a:r>
            <a:endParaRPr lang="en-US" sz="1200" dirty="0"/>
          </a:p>
        </p:txBody>
      </p:sp>
      <p:sp>
        <p:nvSpPr>
          <p:cNvPr id="1053" name="TextBox 1052"/>
          <p:cNvSpPr txBox="1"/>
          <p:nvPr/>
        </p:nvSpPr>
        <p:spPr>
          <a:xfrm>
            <a:off x="2220728" y="1788564"/>
            <a:ext cx="2376163" cy="276999"/>
          </a:xfrm>
          <a:prstGeom prst="rect">
            <a:avLst/>
          </a:prstGeom>
          <a:noFill/>
        </p:spPr>
        <p:txBody>
          <a:bodyPr wrap="none" rtlCol="0">
            <a:spAutoFit/>
          </a:bodyPr>
          <a:lstStyle/>
          <a:p>
            <a:r>
              <a:rPr lang="en-US" sz="1200" dirty="0" smtClean="0"/>
              <a:t>* designed for adapter ligation bias</a:t>
            </a:r>
            <a:endParaRPr lang="en-US" sz="1200" dirty="0"/>
          </a:p>
        </p:txBody>
      </p:sp>
      <p:sp>
        <p:nvSpPr>
          <p:cNvPr id="1055" name="TextBox 1054"/>
          <p:cNvSpPr txBox="1"/>
          <p:nvPr/>
        </p:nvSpPr>
        <p:spPr>
          <a:xfrm>
            <a:off x="1254419" y="6021243"/>
            <a:ext cx="2394088" cy="461665"/>
          </a:xfrm>
          <a:prstGeom prst="rect">
            <a:avLst/>
          </a:prstGeom>
          <a:noFill/>
        </p:spPr>
        <p:txBody>
          <a:bodyPr wrap="square" rtlCol="0">
            <a:spAutoFit/>
          </a:bodyPr>
          <a:lstStyle/>
          <a:p>
            <a:r>
              <a:rPr lang="en-US" sz="1200" smtClean="0">
                <a:sym typeface="Wingdings"/>
              </a:rPr>
              <a:t> </a:t>
            </a:r>
            <a:r>
              <a:rPr lang="en-US" sz="1200" smtClean="0"/>
              <a:t>Sequence </a:t>
            </a:r>
            <a:r>
              <a:rPr lang="en-US" sz="1200" dirty="0" smtClean="0"/>
              <a:t>specific assessment </a:t>
            </a:r>
          </a:p>
          <a:p>
            <a:r>
              <a:rPr lang="en-US" sz="1200" dirty="0" smtClean="0">
                <a:sym typeface="Wingdings"/>
              </a:rPr>
              <a:t> </a:t>
            </a:r>
            <a:r>
              <a:rPr lang="en-US" sz="1200" dirty="0" smtClean="0"/>
              <a:t>interpretation of potential bias</a:t>
            </a:r>
            <a:endParaRPr lang="en-US" sz="1200" dirty="0"/>
          </a:p>
        </p:txBody>
      </p:sp>
      <p:sp>
        <p:nvSpPr>
          <p:cNvPr id="409" name="TextBox 408"/>
          <p:cNvSpPr txBox="1"/>
          <p:nvPr/>
        </p:nvSpPr>
        <p:spPr>
          <a:xfrm>
            <a:off x="5043818" y="6074624"/>
            <a:ext cx="2394088" cy="461665"/>
          </a:xfrm>
          <a:prstGeom prst="rect">
            <a:avLst/>
          </a:prstGeom>
          <a:noFill/>
        </p:spPr>
        <p:txBody>
          <a:bodyPr wrap="square" rtlCol="0">
            <a:spAutoFit/>
          </a:bodyPr>
          <a:lstStyle/>
          <a:p>
            <a:r>
              <a:rPr lang="en-US" sz="1200" smtClean="0">
                <a:sym typeface="Wingdings"/>
              </a:rPr>
              <a:t> </a:t>
            </a:r>
            <a:r>
              <a:rPr lang="en-US" sz="1200" smtClean="0"/>
              <a:t>Sequence </a:t>
            </a:r>
            <a:r>
              <a:rPr lang="en-US" sz="1200" dirty="0" smtClean="0"/>
              <a:t>specific assessment </a:t>
            </a:r>
          </a:p>
          <a:p>
            <a:r>
              <a:rPr lang="en-US" sz="1200" dirty="0" smtClean="0">
                <a:sym typeface="Wingdings"/>
              </a:rPr>
              <a:t> </a:t>
            </a:r>
            <a:r>
              <a:rPr lang="en-US" sz="1200" dirty="0" smtClean="0"/>
              <a:t>interpretation of potential bias</a:t>
            </a:r>
            <a:endParaRPr lang="en-US" sz="1200" dirty="0"/>
          </a:p>
        </p:txBody>
      </p:sp>
      <p:sp>
        <p:nvSpPr>
          <p:cNvPr id="410" name="TextBox 409"/>
          <p:cNvSpPr txBox="1"/>
          <p:nvPr/>
        </p:nvSpPr>
        <p:spPr>
          <a:xfrm>
            <a:off x="8599033" y="6207816"/>
            <a:ext cx="2394088" cy="276999"/>
          </a:xfrm>
          <a:prstGeom prst="rect">
            <a:avLst/>
          </a:prstGeom>
          <a:noFill/>
        </p:spPr>
        <p:txBody>
          <a:bodyPr wrap="square" rtlCol="0">
            <a:spAutoFit/>
          </a:bodyPr>
          <a:lstStyle/>
          <a:p>
            <a:r>
              <a:rPr lang="en-US" sz="1200" dirty="0" smtClean="0">
                <a:sym typeface="Wingdings"/>
              </a:rPr>
              <a:t> </a:t>
            </a:r>
            <a:r>
              <a:rPr lang="en-US" sz="1200" dirty="0" smtClean="0"/>
              <a:t>Sequence specific </a:t>
            </a:r>
            <a:r>
              <a:rPr lang="en-US" sz="1200" smtClean="0"/>
              <a:t>assessment </a:t>
            </a:r>
            <a:endParaRPr lang="en-US" sz="1200" dirty="0" smtClean="0"/>
          </a:p>
        </p:txBody>
      </p:sp>
      <p:sp>
        <p:nvSpPr>
          <p:cNvPr id="3" name="Rectangle 2"/>
          <p:cNvSpPr/>
          <p:nvPr/>
        </p:nvSpPr>
        <p:spPr>
          <a:xfrm>
            <a:off x="1999788" y="151383"/>
            <a:ext cx="5671836" cy="20408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rot="5400000">
            <a:off x="1833610" y="2332357"/>
            <a:ext cx="859023" cy="731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ight Arrow 415"/>
          <p:cNvSpPr/>
          <p:nvPr/>
        </p:nvSpPr>
        <p:spPr>
          <a:xfrm rot="5400000">
            <a:off x="5635879" y="2346807"/>
            <a:ext cx="859023" cy="731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Right Arrow 416"/>
          <p:cNvSpPr/>
          <p:nvPr/>
        </p:nvSpPr>
        <p:spPr>
          <a:xfrm rot="1772265">
            <a:off x="7758704" y="2218096"/>
            <a:ext cx="1435789" cy="731786"/>
          </a:xfrm>
          <a:prstGeom prst="rightArrow">
            <a:avLst/>
          </a:prstGeom>
          <a:solidFill>
            <a:srgbClr val="C0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37913" y="2424054"/>
            <a:ext cx="1077090" cy="369332"/>
          </a:xfrm>
          <a:prstGeom prst="rect">
            <a:avLst/>
          </a:prstGeom>
          <a:noFill/>
        </p:spPr>
        <p:txBody>
          <a:bodyPr wrap="none" rtlCol="0">
            <a:spAutoFit/>
          </a:bodyPr>
          <a:lstStyle/>
          <a:p>
            <a:r>
              <a:rPr lang="en-US" smtClean="0"/>
              <a:t>Bias Tests</a:t>
            </a:r>
            <a:endParaRPr lang="en-US" dirty="0"/>
          </a:p>
        </p:txBody>
      </p:sp>
      <p:sp>
        <p:nvSpPr>
          <p:cNvPr id="419" name="TextBox 418"/>
          <p:cNvSpPr txBox="1"/>
          <p:nvPr/>
        </p:nvSpPr>
        <p:spPr>
          <a:xfrm>
            <a:off x="9259444" y="2382425"/>
            <a:ext cx="1719830" cy="369332"/>
          </a:xfrm>
          <a:prstGeom prst="rect">
            <a:avLst/>
          </a:prstGeom>
          <a:noFill/>
        </p:spPr>
        <p:txBody>
          <a:bodyPr wrap="none" rtlCol="0">
            <a:spAutoFit/>
          </a:bodyPr>
          <a:lstStyle/>
          <a:p>
            <a:r>
              <a:rPr lang="en-US" smtClean="0"/>
              <a:t>Consistency Test</a:t>
            </a:r>
            <a:endParaRPr lang="en-US" dirty="0"/>
          </a:p>
        </p:txBody>
      </p:sp>
    </p:spTree>
    <p:extLst>
      <p:ext uri="{BB962C8B-B14F-4D97-AF65-F5344CB8AC3E}">
        <p14:creationId xmlns:p14="http://schemas.microsoft.com/office/powerpoint/2010/main" val="92448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048000" y="2690336"/>
            <a:ext cx="6096000" cy="1477328"/>
          </a:xfrm>
          <a:prstGeom prst="rect">
            <a:avLst/>
          </a:prstGeom>
        </p:spPr>
        <p:txBody>
          <a:bodyPr>
            <a:spAutoFit/>
          </a:bodyPr>
          <a:lstStyle/>
          <a:p>
            <a:r>
              <a:rPr lang="en-US" u="sng" dirty="0">
                <a:latin typeface="Calibri" charset="0"/>
                <a:ea typeface="Calibri" charset="0"/>
                <a:cs typeface="Calibri" charset="0"/>
              </a:rPr>
              <a:t>Compounding this issue, miRNAs with higher efficiencies of these steps, may be overrepresented and thus skew the count estimates of other lower expressed miRNAs or miRNAs with lower efficiencies of these steps to the point that they do not have estimates meeting the detection threshold minimum.</a:t>
            </a:r>
            <a:r>
              <a:rPr lang="en-US" dirty="0"/>
              <a:t> </a:t>
            </a:r>
          </a:p>
        </p:txBody>
      </p:sp>
    </p:spTree>
    <p:extLst>
      <p:ext uri="{BB962C8B-B14F-4D97-AF65-F5344CB8AC3E}">
        <p14:creationId xmlns:p14="http://schemas.microsoft.com/office/powerpoint/2010/main" val="1826202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1082" y="256118"/>
            <a:ext cx="8521700" cy="1993900"/>
          </a:xfrm>
          <a:prstGeom prst="rect">
            <a:avLst/>
          </a:prstGeom>
        </p:spPr>
      </p:pic>
      <p:pic>
        <p:nvPicPr>
          <p:cNvPr id="5" name="Picture 4"/>
          <p:cNvPicPr>
            <a:picLocks noChangeAspect="1"/>
          </p:cNvPicPr>
          <p:nvPr/>
        </p:nvPicPr>
        <p:blipFill>
          <a:blip r:embed="rId3"/>
          <a:stretch>
            <a:fillRect/>
          </a:stretch>
        </p:blipFill>
        <p:spPr>
          <a:xfrm>
            <a:off x="404284" y="2277534"/>
            <a:ext cx="5867400" cy="3898900"/>
          </a:xfrm>
          <a:prstGeom prst="rect">
            <a:avLst/>
          </a:prstGeom>
        </p:spPr>
      </p:pic>
      <p:pic>
        <p:nvPicPr>
          <p:cNvPr id="6" name="Picture 5"/>
          <p:cNvPicPr>
            <a:picLocks noChangeAspect="1"/>
          </p:cNvPicPr>
          <p:nvPr/>
        </p:nvPicPr>
        <p:blipFill>
          <a:blip r:embed="rId4"/>
          <a:stretch>
            <a:fillRect/>
          </a:stretch>
        </p:blipFill>
        <p:spPr>
          <a:xfrm>
            <a:off x="6284383" y="2233084"/>
            <a:ext cx="2857500" cy="2260600"/>
          </a:xfrm>
          <a:prstGeom prst="rect">
            <a:avLst/>
          </a:prstGeom>
        </p:spPr>
      </p:pic>
      <p:pic>
        <p:nvPicPr>
          <p:cNvPr id="7" name="Picture 6"/>
          <p:cNvPicPr>
            <a:picLocks noChangeAspect="1"/>
          </p:cNvPicPr>
          <p:nvPr/>
        </p:nvPicPr>
        <p:blipFill>
          <a:blip r:embed="rId5"/>
          <a:stretch>
            <a:fillRect/>
          </a:stretch>
        </p:blipFill>
        <p:spPr>
          <a:xfrm>
            <a:off x="6373283" y="4468284"/>
            <a:ext cx="2768600" cy="2019300"/>
          </a:xfrm>
          <a:prstGeom prst="rect">
            <a:avLst/>
          </a:prstGeom>
        </p:spPr>
      </p:pic>
      <p:sp>
        <p:nvSpPr>
          <p:cNvPr id="8" name="TextBox 7"/>
          <p:cNvSpPr txBox="1"/>
          <p:nvPr/>
        </p:nvSpPr>
        <p:spPr>
          <a:xfrm>
            <a:off x="201082" y="355601"/>
            <a:ext cx="586316" cy="369332"/>
          </a:xfrm>
          <a:prstGeom prst="rect">
            <a:avLst/>
          </a:prstGeom>
          <a:solidFill>
            <a:schemeClr val="bg1"/>
          </a:solidFill>
        </p:spPr>
        <p:txBody>
          <a:bodyPr wrap="square" rtlCol="0">
            <a:spAutoFit/>
          </a:bodyPr>
          <a:lstStyle/>
          <a:p>
            <a:r>
              <a:rPr lang="en-US" smtClean="0"/>
              <a:t>(A)</a:t>
            </a:r>
            <a:endParaRPr lang="en-US"/>
          </a:p>
        </p:txBody>
      </p:sp>
      <p:sp>
        <p:nvSpPr>
          <p:cNvPr id="9" name="TextBox 8"/>
          <p:cNvSpPr txBox="1"/>
          <p:nvPr/>
        </p:nvSpPr>
        <p:spPr>
          <a:xfrm>
            <a:off x="226483" y="2233084"/>
            <a:ext cx="586316" cy="369332"/>
          </a:xfrm>
          <a:prstGeom prst="rect">
            <a:avLst/>
          </a:prstGeom>
          <a:solidFill>
            <a:schemeClr val="bg1"/>
          </a:solidFill>
        </p:spPr>
        <p:txBody>
          <a:bodyPr wrap="square" rtlCol="0">
            <a:spAutoFit/>
          </a:bodyPr>
          <a:lstStyle/>
          <a:p>
            <a:r>
              <a:rPr lang="en-US" dirty="0" smtClean="0"/>
              <a:t>(B)</a:t>
            </a:r>
            <a:endParaRPr lang="en-US" dirty="0"/>
          </a:p>
        </p:txBody>
      </p:sp>
      <p:sp>
        <p:nvSpPr>
          <p:cNvPr id="10" name="TextBox 9"/>
          <p:cNvSpPr txBox="1"/>
          <p:nvPr/>
        </p:nvSpPr>
        <p:spPr>
          <a:xfrm>
            <a:off x="6080124" y="2202934"/>
            <a:ext cx="676275" cy="369332"/>
          </a:xfrm>
          <a:prstGeom prst="rect">
            <a:avLst/>
          </a:prstGeom>
          <a:solidFill>
            <a:schemeClr val="bg1"/>
          </a:solidFill>
        </p:spPr>
        <p:txBody>
          <a:bodyPr wrap="square" rtlCol="0">
            <a:spAutoFit/>
          </a:bodyPr>
          <a:lstStyle/>
          <a:p>
            <a:r>
              <a:rPr lang="en-US" smtClean="0"/>
              <a:t>(C)</a:t>
            </a:r>
            <a:endParaRPr lang="en-US"/>
          </a:p>
        </p:txBody>
      </p:sp>
      <p:sp>
        <p:nvSpPr>
          <p:cNvPr id="11" name="TextBox 10"/>
          <p:cNvSpPr txBox="1"/>
          <p:nvPr/>
        </p:nvSpPr>
        <p:spPr>
          <a:xfrm>
            <a:off x="6080125" y="4468284"/>
            <a:ext cx="586316" cy="369332"/>
          </a:xfrm>
          <a:prstGeom prst="rect">
            <a:avLst/>
          </a:prstGeom>
          <a:solidFill>
            <a:schemeClr val="bg1"/>
          </a:solidFill>
        </p:spPr>
        <p:txBody>
          <a:bodyPr wrap="square" rtlCol="0">
            <a:spAutoFit/>
          </a:bodyPr>
          <a:lstStyle/>
          <a:p>
            <a:r>
              <a:rPr lang="en-US" dirty="0" smtClean="0"/>
              <a:t>(D)</a:t>
            </a:r>
            <a:endParaRPr lang="en-US" dirty="0"/>
          </a:p>
        </p:txBody>
      </p:sp>
    </p:spTree>
    <p:extLst>
      <p:ext uri="{BB962C8B-B14F-4D97-AF65-F5344CB8AC3E}">
        <p14:creationId xmlns:p14="http://schemas.microsoft.com/office/powerpoint/2010/main" val="674147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337</Words>
  <Application>Microsoft Macintosh PowerPoint</Application>
  <PresentationFormat>Widescreen</PresentationFormat>
  <Paragraphs>102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Calibri Light</vt:lpstr>
      <vt:lpstr>Mangal</vt:lpstr>
      <vt:lpstr>Wingdings</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28</cp:revision>
  <dcterms:created xsi:type="dcterms:W3CDTF">2018-07-11T19:18:19Z</dcterms:created>
  <dcterms:modified xsi:type="dcterms:W3CDTF">2018-07-13T16:48:36Z</dcterms:modified>
</cp:coreProperties>
</file>