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67" r:id="rId3"/>
    <p:sldId id="277" r:id="rId4"/>
    <p:sldId id="268" r:id="rId5"/>
    <p:sldId id="288" r:id="rId6"/>
    <p:sldId id="289" r:id="rId7"/>
    <p:sldId id="29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51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1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9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CF89-E1B1-E94F-860E-47DA6095ADCB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CDAB-32C5-C140-965E-A70488D867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4286"/>
            <a:ext cx="598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Sources of Variability and Bias in small RNA sequencing</a:t>
            </a:r>
            <a:endParaRPr lang="en-US" sz="2000" dirty="0"/>
          </a:p>
        </p:txBody>
      </p:sp>
      <p:pic>
        <p:nvPicPr>
          <p:cNvPr id="13" name="Picture 12" descr="Miran-seq-library-pre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5181600" cy="5978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7304" y="1491734"/>
            <a:ext cx="247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Amount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7304" y="2579676"/>
            <a:ext cx="18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sRNA Purification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7303" y="3566718"/>
            <a:ext cx="217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Adapter Ligation Bias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7304" y="4475962"/>
            <a:ext cx="217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Amplification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4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42437"/>
              </p:ext>
            </p:extLst>
          </p:nvPr>
        </p:nvGraphicFramePr>
        <p:xfrm>
          <a:off x="152400" y="838200"/>
          <a:ext cx="8839201" cy="5791198"/>
        </p:xfrm>
        <a:graphic>
          <a:graphicData uri="http://schemas.openxmlformats.org/drawingml/2006/table">
            <a:tbl>
              <a:tblPr/>
              <a:tblGrid>
                <a:gridCol w="482138"/>
                <a:gridCol w="1212394"/>
                <a:gridCol w="788189"/>
                <a:gridCol w="967195"/>
                <a:gridCol w="623992"/>
                <a:gridCol w="1793492"/>
                <a:gridCol w="1424937"/>
                <a:gridCol w="1546864"/>
              </a:tblGrid>
              <a:tr h="364645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isadvantage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tarting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 per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Preferential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ligation bias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considered?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dimer bias?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Clontech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SmarterSeq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1ng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$111.67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Ligation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independent- uses RNA 3'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polyadenylation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SMART (switching mechanism at the 5' end of RNA template) which is sequence-independent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No- probably ok if you use correct starting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Could be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pretty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good</a:t>
                      </a:r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bias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BIOO-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NextFlex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5ng + for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prep, 200ng+ for gel free prep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$65.63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ligation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uses randomized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adapters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adapter-dimer reduction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Best correlated with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qPCR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over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Illumina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TrueSeq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suggested for bias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can do without gel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seqmatic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Tailormix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miRNA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sample preparation kit V2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10 -100 ng total RNA input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</a:t>
                      </a: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’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gel extraction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 reduce adapter-dimers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Could be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 bias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seqmatic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Tailormix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miRNA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sample preparation kit gel-free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 ng total RNA input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Don’t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Don’t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gel required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NEBNEXT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100ng-1ug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$61.25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Don’t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adapter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-dimer removal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most </a:t>
                      </a:r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commonly used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Tuseq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should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be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OK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bias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Ambion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might require more RNA or purification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100ng if purified, less than 1 micro gram if not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???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</a:t>
                      </a: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’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Don’t think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Probably not a good option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Applied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Biosystems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(from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Compatible?</a:t>
                      </a:r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10-250ng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Altered adaptors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 reduce ligation bias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Could be quite good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 bias but may not be very compatible with sequencing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Trilink-CleanTag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1-1000ng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$70.63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</a:t>
                      </a: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’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adapters block adapter-adapter ligation to reduce dimer production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Could be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 bias, can do without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Illumina-TrueSeq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High starting amount</a:t>
                      </a:r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1000ng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Maybe…Adapters are short,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 this </a:t>
                      </a:r>
                      <a:r>
                        <a:rPr lang="en-US" sz="10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reduce bias, no dimer reduction involved- so will get dimers if use lower than recommended starting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No, but should not have any if use correct starting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Known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to be gold standard </a:t>
                      </a:r>
                    </a:p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Indexing/barcoding during PCR – after ligation (not directly to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miRNA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reduces bias)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4286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Current microRNA kits available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144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72003"/>
              </p:ext>
            </p:extLst>
          </p:nvPr>
        </p:nvGraphicFramePr>
        <p:xfrm>
          <a:off x="152400" y="838200"/>
          <a:ext cx="8839201" cy="3253057"/>
        </p:xfrm>
        <a:graphic>
          <a:graphicData uri="http://schemas.openxmlformats.org/drawingml/2006/table">
            <a:tbl>
              <a:tblPr/>
              <a:tblGrid>
                <a:gridCol w="482138"/>
                <a:gridCol w="1212394"/>
                <a:gridCol w="788189"/>
                <a:gridCol w="967195"/>
                <a:gridCol w="623992"/>
                <a:gridCol w="1793492"/>
                <a:gridCol w="1424937"/>
                <a:gridCol w="1546864"/>
              </a:tblGrid>
              <a:tr h="364645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isadvantage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tarting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 per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Preferential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ligation bias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considered?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dimer bias?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Illumina-TrueSeq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High starting amount</a:t>
                      </a:r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1000ng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Maybe…Adapters are short,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 this </a:t>
                      </a:r>
                      <a:r>
                        <a:rPr lang="en-US" sz="10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reduce bias, no dimer reduction involved- so will get dimers if use lower than recommended starting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No, but should not have any if use correct starting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Known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to be gold standard </a:t>
                      </a:r>
                    </a:p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Indexing/barcoding during PCR – after ligation (not directly to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miRNA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reduces bias)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BIOO-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NextFlex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5ng + for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prep, 200ng+ for gel free prep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$65.63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ligation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uses randomized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adapters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adapter-dimer reduction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Best correlated with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qPCR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over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Illumina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TrueSeq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suggested for bias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can do without gel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NEBNEXT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100ng-1ug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$61.25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Don’t think 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adapter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-dimer removal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most </a:t>
                      </a:r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commonly used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Tuseq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should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be 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OK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bias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Clontech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SmarterSeq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1ng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$111.67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Yes, Ligation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independent- uses RNA 3'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polyadenylation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and SMART (switching mechanism at the 5' end of RNA template) which is sequence-independent</a:t>
                      </a: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No- probably ok if you use correct starting amount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Could be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pretty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good</a:t>
                      </a:r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for bias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128" marR="6128" marT="6128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4286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Current microRNA kits in comparison Study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144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4286"/>
            <a:ext cx="2358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Reproducibility Tests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60435"/>
              </p:ext>
            </p:extLst>
          </p:nvPr>
        </p:nvGraphicFramePr>
        <p:xfrm>
          <a:off x="497300" y="1290013"/>
          <a:ext cx="7359963" cy="2258280"/>
        </p:xfrm>
        <a:graphic>
          <a:graphicData uri="http://schemas.openxmlformats.org/drawingml/2006/table">
            <a:tbl>
              <a:tblPr/>
              <a:tblGrid>
                <a:gridCol w="2018167"/>
                <a:gridCol w="1468296"/>
                <a:gridCol w="2159000"/>
                <a:gridCol w="1714500"/>
              </a:tblGrid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England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Illumina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Next Flex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Clontec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100ng 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100ng 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100ng 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250ng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500ng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Kit suggests: 100-1,000ng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Kit suggests: 1,000ng +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Kit suggests: 1ng - 2,000ng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Kit suggests: 1ng - 2,000ng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85072"/>
              </p:ext>
            </p:extLst>
          </p:nvPr>
        </p:nvGraphicFramePr>
        <p:xfrm>
          <a:off x="520252" y="4577896"/>
          <a:ext cx="7440199" cy="999255"/>
        </p:xfrm>
        <a:graphic>
          <a:graphicData uri="http://schemas.openxmlformats.org/drawingml/2006/table">
            <a:tbl>
              <a:tblPr/>
              <a:tblGrid>
                <a:gridCol w="2017299"/>
                <a:gridCol w="1536700"/>
                <a:gridCol w="2032000"/>
                <a:gridCol w="1854200"/>
              </a:tblGrid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England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Illumina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Next Flex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Clontec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Kit suggests: 100-1,000ng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Kit suggests: 1,000ng +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Kit suggests: 1ng - 2,000ng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Kit suggests: 1ng - 2,000ng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97300" y="707654"/>
            <a:ext cx="18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SET1: in triplicate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6828" y="4018064"/>
            <a:ext cx="18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SET2 : in triplicate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3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4286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Titration Test : 500ng appears to be the lower limit for Reproducibility</a:t>
            </a:r>
          </a:p>
        </p:txBody>
      </p:sp>
      <p:pic>
        <p:nvPicPr>
          <p:cNvPr id="10" name="Picture 9" descr="markdup_4kits_t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7" y="1587500"/>
            <a:ext cx="8738117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247" y="0"/>
            <a:ext cx="2634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Reproducibility Results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58258"/>
              </p:ext>
            </p:extLst>
          </p:nvPr>
        </p:nvGraphicFramePr>
        <p:xfrm>
          <a:off x="497300" y="1290013"/>
          <a:ext cx="7359963" cy="2258280"/>
        </p:xfrm>
        <a:graphic>
          <a:graphicData uri="http://schemas.openxmlformats.org/drawingml/2006/table">
            <a:tbl>
              <a:tblPr/>
              <a:tblGrid>
                <a:gridCol w="2018167"/>
                <a:gridCol w="1468296"/>
                <a:gridCol w="2159000"/>
                <a:gridCol w="1714500"/>
              </a:tblGrid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England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Illumina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Next Flex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Clontec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100ng 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100ng 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100ng 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250ng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500ng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67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Kit suggests: 100-1,000ng</a:t>
                      </a:r>
                    </a:p>
                  </a:txBody>
                  <a:tcPr marL="7965" marR="7965" marT="7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Kit suggests: 1,000ng +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Kit suggests: 1ng - 2,000ng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Kit suggests: 1ng - 2,000ng</a:t>
                      </a:r>
                    </a:p>
                  </a:txBody>
                  <a:tcPr marL="7965" marR="7965" marT="7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7300" y="707654"/>
            <a:ext cx="18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SET1: in triplicate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58392"/>
              </p:ext>
            </p:extLst>
          </p:nvPr>
        </p:nvGraphicFramePr>
        <p:xfrm>
          <a:off x="681953" y="4080193"/>
          <a:ext cx="4356100" cy="586739"/>
        </p:xfrm>
        <a:graphic>
          <a:graphicData uri="http://schemas.openxmlformats.org/drawingml/2006/table">
            <a:tbl>
              <a:tblPr/>
              <a:tblGrid>
                <a:gridCol w="1054100"/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1000ng Results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Clontech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ILLUMINA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NEB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0275"/>
              </p:ext>
            </p:extLst>
          </p:nvPr>
        </p:nvGraphicFramePr>
        <p:xfrm>
          <a:off x="681953" y="4966812"/>
          <a:ext cx="3530600" cy="586739"/>
        </p:xfrm>
        <a:graphic>
          <a:graphicData uri="http://schemas.openxmlformats.org/drawingml/2006/table">
            <a:tbl>
              <a:tblPr/>
              <a:tblGrid>
                <a:gridCol w="10541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500ng Results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Clontech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NEB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8345" y="59082"/>
            <a:ext cx="938867" cy="5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5250" y="695325"/>
            <a:ext cx="891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4286"/>
            <a:ext cx="1618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Accuracy Test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29938"/>
              </p:ext>
            </p:extLst>
          </p:nvPr>
        </p:nvGraphicFramePr>
        <p:xfrm>
          <a:off x="1729200" y="970280"/>
          <a:ext cx="5521325" cy="750570"/>
        </p:xfrm>
        <a:graphic>
          <a:graphicData uri="http://schemas.openxmlformats.org/drawingml/2006/table">
            <a:tbl>
              <a:tblPr/>
              <a:tblGrid>
                <a:gridCol w="1355725"/>
                <a:gridCol w="1282700"/>
                <a:gridCol w="889000"/>
                <a:gridCol w="1041400"/>
                <a:gridCol w="9525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Accuracy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England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Illumina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Next Flex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Clontech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Synthetic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miRNA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300ng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300ng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300ng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300ng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1301" y="2150070"/>
            <a:ext cx="580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miRXplore</a:t>
            </a:r>
            <a:r>
              <a:rPr lang="en-US" dirty="0"/>
              <a:t> Universal Reference (</a:t>
            </a:r>
            <a:r>
              <a:rPr lang="en-US" dirty="0" err="1"/>
              <a:t>Miltenyi</a:t>
            </a:r>
            <a:r>
              <a:rPr lang="en-US" dirty="0"/>
              <a:t> </a:t>
            </a:r>
            <a:r>
              <a:rPr lang="en-US" dirty="0" err="1"/>
              <a:t>Biotec</a:t>
            </a:r>
            <a:r>
              <a:rPr lang="en-US" dirty="0"/>
              <a:t> Inc.)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 err="1"/>
              <a:t>equimolar</a:t>
            </a:r>
            <a:r>
              <a:rPr lang="en-US" dirty="0"/>
              <a:t> pool of 963 synthetic </a:t>
            </a:r>
            <a:r>
              <a:rPr lang="en-US" dirty="0" err="1"/>
              <a:t>miRNAs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82521"/>
              </p:ext>
            </p:extLst>
          </p:nvPr>
        </p:nvGraphicFramePr>
        <p:xfrm>
          <a:off x="2387599" y="3302000"/>
          <a:ext cx="4862925" cy="1539240"/>
        </p:xfrm>
        <a:graphic>
          <a:graphicData uri="http://schemas.openxmlformats.org/drawingml/2006/table">
            <a:tbl>
              <a:tblPr/>
              <a:tblGrid>
                <a:gridCol w="654078"/>
                <a:gridCol w="511887"/>
                <a:gridCol w="924240"/>
                <a:gridCol w="924240"/>
                <a:gridCol w="924240"/>
                <a:gridCol w="924240"/>
              </a:tblGrid>
              <a:tr h="246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Illumina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Clontech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RMSE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Mouse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RMSE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RMSE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RMSE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881</Words>
  <Application>Microsoft Macintosh PowerPoint</Application>
  <PresentationFormat>On-screen Show (4:3)</PresentationFormat>
  <Paragraphs>276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 Hopkins</dc:creator>
  <cp:lastModifiedBy>Carrie Wright</cp:lastModifiedBy>
  <cp:revision>43</cp:revision>
  <dcterms:created xsi:type="dcterms:W3CDTF">2016-07-19T16:02:16Z</dcterms:created>
  <dcterms:modified xsi:type="dcterms:W3CDTF">2016-11-07T23:10:44Z</dcterms:modified>
</cp:coreProperties>
</file>