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6" r:id="rId3"/>
    <p:sldId id="273" r:id="rId4"/>
    <p:sldId id="274" r:id="rId5"/>
    <p:sldId id="262" r:id="rId6"/>
    <p:sldId id="271" r:id="rId7"/>
    <p:sldId id="260" r:id="rId8"/>
    <p:sldId id="268" r:id="rId9"/>
    <p:sldId id="264" r:id="rId10"/>
    <p:sldId id="256" r:id="rId11"/>
    <p:sldId id="263" r:id="rId12"/>
    <p:sldId id="269" r:id="rId13"/>
    <p:sldId id="270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075" autoAdjust="0"/>
  </p:normalViewPr>
  <p:slideViewPr>
    <p:cSldViewPr snapToGrid="0">
      <p:cViewPr varScale="1">
        <p:scale>
          <a:sx n="81" d="100"/>
          <a:sy n="81" d="100"/>
        </p:scale>
        <p:origin x="17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F7BAE2-BA57-469A-B904-EDF2E8046016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F64ED0C-52E2-448B-B4BD-CDC98E422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0F336F-3393-4A76-B752-7BC69F399C78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FCC2A9-1DDA-4012-839F-F3B2ADD3E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3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4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4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1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8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3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CC2A9-1DDA-4012-839F-F3B2ADD3E6F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7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1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4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1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1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0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0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ECFB-98EC-4417-BD0F-9BAAA0FA9B92}" type="datetimeFigureOut">
              <a:rPr lang="en-US" smtClean="0"/>
              <a:t>6/7/2017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892E4-AB5F-4D0A-9ACD-A4EDB4B4C4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553" y="4906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TPL, async, await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78493" y="4539689"/>
            <a:ext cx="4651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Xiaoguo Ge - June 7, 2017</a:t>
            </a:r>
          </a:p>
        </p:txBody>
      </p:sp>
    </p:spTree>
    <p:extLst>
      <p:ext uri="{BB962C8B-B14F-4D97-AF65-F5344CB8AC3E}">
        <p14:creationId xmlns:p14="http://schemas.microsoft.com/office/powerpoint/2010/main" val="84312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91" y="2194668"/>
            <a:ext cx="8086725" cy="3571875"/>
          </a:xfrm>
          <a:prstGeom prst="rect">
            <a:avLst/>
          </a:prstGeom>
        </p:spPr>
      </p:pic>
      <p:cxnSp>
        <p:nvCxnSpPr>
          <p:cNvPr id="14" name="Connector: Elbow 13"/>
          <p:cNvCxnSpPr>
            <a:cxnSpLocks/>
          </p:cNvCxnSpPr>
          <p:nvPr/>
        </p:nvCxnSpPr>
        <p:spPr>
          <a:xfrm>
            <a:off x="2763817" y="3542254"/>
            <a:ext cx="7830016" cy="405149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/>
          <p:cNvCxnSpPr>
            <a:cxnSpLocks/>
          </p:cNvCxnSpPr>
          <p:nvPr/>
        </p:nvCxnSpPr>
        <p:spPr>
          <a:xfrm>
            <a:off x="2763817" y="4000977"/>
            <a:ext cx="7879322" cy="399143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9042" y="3153499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State1 @ thread_0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19042" y="3587074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State2 @ thread_1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9042" y="4084893"/>
            <a:ext cx="193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State3 @ thread_2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5995419" y="1758568"/>
            <a:ext cx="11661" cy="13239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87235" y="1335131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thread_0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2463" y="5919788"/>
            <a:ext cx="668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State2 in thread_1 by thread_0.CurrentSynchronizationContext.Post()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2463" y="5614701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State1 in thread_0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2918" y="6266148"/>
            <a:ext cx="684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State3 in thread_2 by  thread_1.CurrentSynchronizationContext.Post()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994179" y="3082543"/>
            <a:ext cx="1709299" cy="37147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632604" y="3533251"/>
            <a:ext cx="2789313" cy="37147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32604" y="3990308"/>
            <a:ext cx="2789313" cy="371475"/>
          </a:xfrm>
          <a:prstGeom prst="rect">
            <a:avLst/>
          </a:prstGeom>
          <a:solidFill>
            <a:schemeClr val="accent4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994179" y="3573367"/>
            <a:ext cx="1551063" cy="371475"/>
          </a:xfrm>
          <a:prstGeom prst="rect">
            <a:avLst/>
          </a:prstGeom>
          <a:solidFill>
            <a:schemeClr val="accent4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94179" y="4029801"/>
            <a:ext cx="1551063" cy="1218046"/>
          </a:xfrm>
          <a:prstGeom prst="rect">
            <a:avLst/>
          </a:prstGeom>
          <a:solidFill>
            <a:schemeClr val="accent6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400639" y="75098"/>
            <a:ext cx="2593573" cy="915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344061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5135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Patterns and Anti-Patterns – Non-blocking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36" y="1690687"/>
            <a:ext cx="4379259" cy="535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36" y="2616429"/>
            <a:ext cx="4238625" cy="2190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1671" y="2652041"/>
            <a:ext cx="6048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ASP.Net is already Non-Blocking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Non-Blocking UI is not a valid reason for using TPL or async/await.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71671" y="1690687"/>
            <a:ext cx="4379259" cy="53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Anti-Pattern</a:t>
            </a:r>
          </a:p>
        </p:txBody>
      </p:sp>
    </p:spTree>
    <p:extLst>
      <p:ext uri="{BB962C8B-B14F-4D97-AF65-F5344CB8AC3E}">
        <p14:creationId xmlns:p14="http://schemas.microsoft.com/office/powerpoint/2010/main" val="355170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170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Patterns and Anti-Patterns – Through 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30485" cy="5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7" y="3224212"/>
            <a:ext cx="4257675" cy="4095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49022" y="1693489"/>
            <a:ext cx="4379259" cy="535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Anti-Pattern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49022" y="2228570"/>
            <a:ext cx="6280766" cy="4082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Wrapping synchronous calls into tasks.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Task.Run()</a:t>
            </a:r>
          </a:p>
          <a:p>
            <a:r>
              <a:rPr lang="en-US" dirty="0">
                <a:solidFill>
                  <a:schemeClr val="bg1"/>
                </a:solidFill>
              </a:rPr>
              <a:t>Blocking a asynchronous call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Task.Wait, Task.Result</a:t>
            </a:r>
          </a:p>
          <a:p>
            <a:r>
              <a:rPr lang="en-US" dirty="0">
                <a:solidFill>
                  <a:schemeClr val="bg1"/>
                </a:solidFill>
              </a:rPr>
              <a:t>Faking a asynchronous call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Task.FromResult</a:t>
            </a:r>
          </a:p>
          <a:p>
            <a:r>
              <a:rPr lang="en-US" dirty="0">
                <a:solidFill>
                  <a:schemeClr val="bg1"/>
                </a:solidFill>
              </a:rPr>
              <a:t>await when not interested in the result/exception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async Task foo()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….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await AsyncMethod();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Patterns and Anti-Patterns -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729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4596"/>
            <a:ext cx="3124200" cy="17430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20180" y="1825624"/>
            <a:ext cx="3733800" cy="72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 Better Option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180" y="2413374"/>
            <a:ext cx="39338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TPL,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Asynchrony Background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Cost - Complexity</a:t>
            </a:r>
          </a:p>
          <a:p>
            <a:r>
              <a:rPr lang="en-US" dirty="0"/>
              <a:t>Patterns and Anti-Patterns</a:t>
            </a:r>
          </a:p>
        </p:txBody>
      </p:sp>
    </p:spTree>
    <p:extLst>
      <p:ext uri="{BB962C8B-B14F-4D97-AF65-F5344CB8AC3E}">
        <p14:creationId xmlns:p14="http://schemas.microsoft.com/office/powerpoint/2010/main" val="181072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Past Attempts</a:t>
            </a:r>
          </a:p>
          <a:p>
            <a:pPr marL="0" indent="0">
              <a:buNone/>
            </a:pPr>
            <a:r>
              <a:rPr lang="en-US" dirty="0"/>
              <a:t>APM - BeginInvoke, EndInvoke</a:t>
            </a:r>
          </a:p>
          <a:p>
            <a:pPr marL="0" indent="0">
              <a:buNone/>
            </a:pPr>
            <a:r>
              <a:rPr lang="en-US" dirty="0"/>
              <a:t>EAP - WebClient.OnDownloadStringCompleted</a:t>
            </a:r>
          </a:p>
          <a:p>
            <a:endParaRPr lang="en-US" dirty="0"/>
          </a:p>
          <a:p>
            <a:r>
              <a:rPr lang="en-US" dirty="0"/>
              <a:t>State of the Art</a:t>
            </a:r>
          </a:p>
          <a:p>
            <a:pPr marL="0" indent="0">
              <a:buNone/>
            </a:pPr>
            <a:r>
              <a:rPr lang="en-US" dirty="0"/>
              <a:t>TPL – Dispatch job to thread pool</a:t>
            </a:r>
          </a:p>
          <a:p>
            <a:pPr marL="0" indent="0">
              <a:buNone/>
            </a:pPr>
            <a:r>
              <a:rPr lang="en-US" dirty="0"/>
              <a:t>async/await – A disguised way of registering a callback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http://joeduffyblog.com/2016/11/30/15-years-of-concurrency/</a:t>
            </a:r>
          </a:p>
        </p:txBody>
      </p:sp>
    </p:spTree>
    <p:extLst>
      <p:ext uri="{BB962C8B-B14F-4D97-AF65-F5344CB8AC3E}">
        <p14:creationId xmlns:p14="http://schemas.microsoft.com/office/powerpoint/2010/main" val="119176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 Asynchrony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– running in parallel</a:t>
            </a:r>
          </a:p>
          <a:p>
            <a:r>
              <a:rPr lang="en-US" dirty="0"/>
              <a:t>Asynchrony – waiting in parallel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0473" cy="1325563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4920" cy="4351338"/>
          </a:xfrm>
        </p:spPr>
        <p:txBody>
          <a:bodyPr/>
          <a:lstStyle/>
          <a:p>
            <a:r>
              <a:rPr lang="en-US" dirty="0"/>
              <a:t>Non-blocking UI</a:t>
            </a:r>
          </a:p>
          <a:p>
            <a:pPr lvl="1"/>
            <a:r>
              <a:rPr lang="en-US" dirty="0"/>
              <a:t>Desktop UI only,</a:t>
            </a:r>
          </a:p>
          <a:p>
            <a:pPr lvl="1"/>
            <a:r>
              <a:rPr lang="en-US" dirty="0"/>
              <a:t>ASP.NET Non-blocking by default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Increase Throughput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Thread costs memory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Increase parallelism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1310" y="3901145"/>
            <a:ext cx="4354142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08960" tIns="0" bIns="109728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Pool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21310" y="1760662"/>
            <a:ext cx="4354142" cy="1475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08960" tIns="0" bIns="109728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7454097" y="2164465"/>
            <a:ext cx="1251686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35" name="Arrow: Circular 34"/>
          <p:cNvSpPr/>
          <p:nvPr/>
        </p:nvSpPr>
        <p:spPr>
          <a:xfrm>
            <a:off x="8312246" y="4122263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Arrow: Circular 35"/>
          <p:cNvSpPr/>
          <p:nvPr/>
        </p:nvSpPr>
        <p:spPr>
          <a:xfrm>
            <a:off x="7530955" y="4703856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Arrow: Circular 36"/>
          <p:cNvSpPr/>
          <p:nvPr/>
        </p:nvSpPr>
        <p:spPr>
          <a:xfrm>
            <a:off x="8312246" y="4679659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rrow: Circular 37"/>
          <p:cNvSpPr/>
          <p:nvPr/>
        </p:nvSpPr>
        <p:spPr>
          <a:xfrm>
            <a:off x="7530955" y="4126121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Arrow: Circular 38"/>
          <p:cNvSpPr/>
          <p:nvPr/>
        </p:nvSpPr>
        <p:spPr>
          <a:xfrm>
            <a:off x="6846119" y="4122263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ircular 39"/>
          <p:cNvSpPr/>
          <p:nvPr/>
        </p:nvSpPr>
        <p:spPr>
          <a:xfrm>
            <a:off x="6846118" y="4679660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/>
          <p:cNvCxnSpPr>
            <a:cxnSpLocks/>
            <a:stCxn id="28" idx="2"/>
            <a:endCxn id="25" idx="0"/>
          </p:cNvCxnSpPr>
          <p:nvPr/>
        </p:nvCxnSpPr>
        <p:spPr>
          <a:xfrm rot="5400000">
            <a:off x="8466026" y="3568789"/>
            <a:ext cx="66471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Circular 41"/>
          <p:cNvSpPr/>
          <p:nvPr/>
        </p:nvSpPr>
        <p:spPr>
          <a:xfrm>
            <a:off x="10142975" y="2252454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04732" y="3390473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sp>
        <p:nvSpPr>
          <p:cNvPr id="44" name="Arrow: Down 43"/>
          <p:cNvSpPr/>
          <p:nvPr/>
        </p:nvSpPr>
        <p:spPr>
          <a:xfrm>
            <a:off x="8582627" y="1238491"/>
            <a:ext cx="209403" cy="366100"/>
          </a:xfrm>
          <a:prstGeom prst="downArrow">
            <a:avLst>
              <a:gd name="adj1" fmla="val 637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122494" y="79748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Actions</a:t>
            </a:r>
          </a:p>
        </p:txBody>
      </p:sp>
    </p:spTree>
    <p:extLst>
      <p:ext uri="{BB962C8B-B14F-4D97-AF65-F5344CB8AC3E}">
        <p14:creationId xmlns:p14="http://schemas.microsoft.com/office/powerpoint/2010/main" val="3290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/>
      <p:bldP spid="44" grpId="0" animBg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614959" y="1904962"/>
            <a:ext cx="4354142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08960" tIns="0" bIns="1097280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27661" y="3925342"/>
            <a:ext cx="4354142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08960" tIns="0" bIns="109728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Thread Pool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0473" cy="1325563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4920" cy="4351338"/>
          </a:xfrm>
        </p:spPr>
        <p:txBody>
          <a:bodyPr/>
          <a:lstStyle/>
          <a:p>
            <a:r>
              <a:rPr lang="en-US" dirty="0"/>
              <a:t>Non-blocking UI</a:t>
            </a:r>
          </a:p>
          <a:p>
            <a:pPr lvl="1"/>
            <a:r>
              <a:rPr lang="en-US" dirty="0"/>
              <a:t>Desktop UI only,</a:t>
            </a:r>
          </a:p>
          <a:p>
            <a:pPr lvl="1"/>
            <a:r>
              <a:rPr lang="en-US" dirty="0"/>
              <a:t>ASP.NET Non-blocking by default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Increase Throughput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Thread costs memory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Increase parallelism</a:t>
            </a:r>
          </a:p>
          <a:p>
            <a:endParaRPr lang="en-US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7454097" y="2164465"/>
            <a:ext cx="1251686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pages</a:t>
            </a:r>
          </a:p>
        </p:txBody>
      </p:sp>
      <p:sp>
        <p:nvSpPr>
          <p:cNvPr id="16" name="Arrow: Circular 15"/>
          <p:cNvSpPr/>
          <p:nvPr/>
        </p:nvSpPr>
        <p:spPr>
          <a:xfrm>
            <a:off x="8312246" y="4122263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Circular 17"/>
          <p:cNvSpPr/>
          <p:nvPr/>
        </p:nvSpPr>
        <p:spPr>
          <a:xfrm>
            <a:off x="7530955" y="4703856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Circular 18"/>
          <p:cNvSpPr/>
          <p:nvPr/>
        </p:nvSpPr>
        <p:spPr>
          <a:xfrm>
            <a:off x="8312246" y="4679659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ircular 19"/>
          <p:cNvSpPr/>
          <p:nvPr/>
        </p:nvSpPr>
        <p:spPr>
          <a:xfrm>
            <a:off x="7530955" y="4126121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ircular 21"/>
          <p:cNvSpPr/>
          <p:nvPr/>
        </p:nvSpPr>
        <p:spPr>
          <a:xfrm>
            <a:off x="6846119" y="4122263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Arrow: Circular 22"/>
          <p:cNvSpPr/>
          <p:nvPr/>
        </p:nvSpPr>
        <p:spPr>
          <a:xfrm>
            <a:off x="6846118" y="4679660"/>
            <a:ext cx="393537" cy="3819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73720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Arrow: Down 31"/>
          <p:cNvSpPr/>
          <p:nvPr/>
        </p:nvSpPr>
        <p:spPr>
          <a:xfrm>
            <a:off x="7087794" y="1195697"/>
            <a:ext cx="209403" cy="366100"/>
          </a:xfrm>
          <a:prstGeom prst="downArrow">
            <a:avLst>
              <a:gd name="adj1" fmla="val 637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27661" y="75468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Actions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9140272" y="2142657"/>
            <a:ext cx="1251686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6" name="Arrow: Down 25"/>
          <p:cNvSpPr/>
          <p:nvPr/>
        </p:nvSpPr>
        <p:spPr>
          <a:xfrm>
            <a:off x="8399153" y="1206665"/>
            <a:ext cx="209403" cy="366100"/>
          </a:xfrm>
          <a:prstGeom prst="downArrow">
            <a:avLst>
              <a:gd name="adj1" fmla="val 637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39020" y="7656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Actions</a:t>
            </a:r>
          </a:p>
        </p:txBody>
      </p:sp>
      <p:sp>
        <p:nvSpPr>
          <p:cNvPr id="29" name="Arrow: Down 28"/>
          <p:cNvSpPr/>
          <p:nvPr/>
        </p:nvSpPr>
        <p:spPr>
          <a:xfrm>
            <a:off x="9761079" y="1228781"/>
            <a:ext cx="209403" cy="366100"/>
          </a:xfrm>
          <a:prstGeom prst="downArrow">
            <a:avLst>
              <a:gd name="adj1" fmla="val 637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300946" y="78777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Actions</a:t>
            </a:r>
          </a:p>
        </p:txBody>
      </p:sp>
      <p:sp>
        <p:nvSpPr>
          <p:cNvPr id="34" name="Arrow: Down 33"/>
          <p:cNvSpPr/>
          <p:nvPr/>
        </p:nvSpPr>
        <p:spPr>
          <a:xfrm>
            <a:off x="8503854" y="3559242"/>
            <a:ext cx="684298" cy="366100"/>
          </a:xfrm>
          <a:prstGeom prst="downArrow">
            <a:avLst>
              <a:gd name="adj1" fmla="val 637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1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4740797" cy="64187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35780" cy="4351338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Non-blocking UI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Desktop UI only,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Does not apply to ASP.NET</a:t>
            </a:r>
          </a:p>
          <a:p>
            <a:pPr marL="457200" lvl="1" indent="0">
              <a:buNone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Increase Throughput</a:t>
            </a:r>
          </a:p>
          <a:p>
            <a:pPr lvl="1"/>
            <a:r>
              <a:rPr lang="en-US" dirty="0"/>
              <a:t>Saving threads</a:t>
            </a:r>
          </a:p>
          <a:p>
            <a:pPr lvl="1"/>
            <a:r>
              <a:rPr lang="en-US" dirty="0"/>
              <a:t>Thread costs resource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Increase parallelism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50340"/>
              </p:ext>
            </p:extLst>
          </p:nvPr>
        </p:nvGraphicFramePr>
        <p:xfrm>
          <a:off x="5121893" y="2708290"/>
          <a:ext cx="6632197" cy="152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74">
                  <a:extLst>
                    <a:ext uri="{9D8B030D-6E8A-4147-A177-3AD203B41FA5}">
                      <a16:colId xmlns:a16="http://schemas.microsoft.com/office/drawing/2014/main" val="3830844501"/>
                    </a:ext>
                  </a:extLst>
                </a:gridCol>
                <a:gridCol w="1902046">
                  <a:extLst>
                    <a:ext uri="{9D8B030D-6E8A-4147-A177-3AD203B41FA5}">
                      <a16:colId xmlns:a16="http://schemas.microsoft.com/office/drawing/2014/main" val="3338965511"/>
                    </a:ext>
                  </a:extLst>
                </a:gridCol>
                <a:gridCol w="2615877">
                  <a:extLst>
                    <a:ext uri="{9D8B030D-6E8A-4147-A177-3AD203B41FA5}">
                      <a16:colId xmlns:a16="http://schemas.microsoft.com/office/drawing/2014/main" val="3105613491"/>
                    </a:ext>
                  </a:extLst>
                </a:gridCol>
              </a:tblGrid>
              <a:tr h="424599">
                <a:tc>
                  <a:txBody>
                    <a:bodyPr/>
                    <a:lstStyle/>
                    <a:p>
                      <a:r>
                        <a:rPr lang="en-US" dirty="0"/>
                        <a:t>Request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Requests/second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time/request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32911"/>
                  </a:ext>
                </a:extLst>
              </a:tr>
              <a:tr h="362932">
                <a:tc>
                  <a:txBody>
                    <a:bodyPr/>
                    <a:lstStyle/>
                    <a:p>
                      <a:r>
                        <a:rPr lang="en-US" dirty="0"/>
                        <a:t>10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815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1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951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/>
                        <a:t>200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137122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036820" y="1269367"/>
            <a:ext cx="6111240" cy="1381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dirty="0">
                <a:solidFill>
                  <a:schemeClr val="bg1"/>
                </a:solidFill>
              </a:rPr>
              <a:t>Throughput without TPL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</a:rPr>
              <a:t>Assuming 5000 threads in thread pool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16 logic cores per CPU</a:t>
            </a:r>
          </a:p>
        </p:txBody>
      </p:sp>
    </p:spTree>
    <p:extLst>
      <p:ext uri="{BB962C8B-B14F-4D97-AF65-F5344CB8AC3E}">
        <p14:creationId xmlns:p14="http://schemas.microsoft.com/office/powerpoint/2010/main" val="389786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4740797" cy="64187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2179" y="1707790"/>
            <a:ext cx="43357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foreach()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Task.run()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Task.Whenall()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4335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Non-blocking UI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Desktop UI only,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Does not apply to ASP.NET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Increase Throughput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Saving threads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Thread costs resource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Increase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080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497" cy="4351338"/>
          </a:xfrm>
        </p:spPr>
        <p:txBody>
          <a:bodyPr>
            <a:normAutofit/>
          </a:bodyPr>
          <a:lstStyle/>
          <a:p>
            <a:r>
              <a:rPr lang="en-US" dirty="0"/>
              <a:t>The compiled code is not what you have written</a:t>
            </a:r>
          </a:p>
          <a:p>
            <a:r>
              <a:rPr lang="en-US" dirty="0"/>
              <a:t>Determining the running thread is difficult</a:t>
            </a:r>
          </a:p>
          <a:p>
            <a:r>
              <a:rPr lang="en-US" dirty="0"/>
              <a:t>Stack spilling</a:t>
            </a:r>
          </a:p>
          <a:p>
            <a:r>
              <a:rPr lang="en-US" dirty="0"/>
              <a:t>Thread ambient information</a:t>
            </a:r>
          </a:p>
          <a:p>
            <a:r>
              <a:rPr lang="en-US" dirty="0"/>
              <a:t>Performance cost</a:t>
            </a:r>
          </a:p>
        </p:txBody>
      </p:sp>
    </p:spTree>
    <p:extLst>
      <p:ext uri="{BB962C8B-B14F-4D97-AF65-F5344CB8AC3E}">
        <p14:creationId xmlns:p14="http://schemas.microsoft.com/office/powerpoint/2010/main" val="190727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TPL, async, await</vt:lpstr>
      <vt:lpstr>TPL, async/await</vt:lpstr>
      <vt:lpstr>Background</vt:lpstr>
      <vt:lpstr>Concurrency vs Asynchrony</vt:lpstr>
      <vt:lpstr>Benefits</vt:lpstr>
      <vt:lpstr>Benefits</vt:lpstr>
      <vt:lpstr>Benefits</vt:lpstr>
      <vt:lpstr>Benefits</vt:lpstr>
      <vt:lpstr>Complexity</vt:lpstr>
      <vt:lpstr>PowerPoint Presentation</vt:lpstr>
      <vt:lpstr>Patterns and Anti-Patterns – Non-blocking UI</vt:lpstr>
      <vt:lpstr>Patterns and Anti-Patterns – Through Put</vt:lpstr>
      <vt:lpstr>Patterns and Anti-Patterns -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2017-06-07T07:26:18Z</dcterms:created>
  <dcterms:modified xsi:type="dcterms:W3CDTF">2017-06-07T07:27:08Z</dcterms:modified>
</cp:coreProperties>
</file>