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2" r:id="rId3"/>
    <p:sldId id="302" r:id="rId5"/>
    <p:sldId id="358" r:id="rId6"/>
    <p:sldId id="359" r:id="rId7"/>
    <p:sldId id="303" r:id="rId8"/>
    <p:sldId id="360" r:id="rId9"/>
    <p:sldId id="361" r:id="rId10"/>
    <p:sldId id="362" r:id="rId11"/>
    <p:sldId id="36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860"/>
    <a:srgbClr val="4C5E74"/>
    <a:srgbClr val="4D5F75"/>
    <a:srgbClr val="4B6075"/>
    <a:srgbClr val="F5F4EF"/>
    <a:srgbClr val="444F53"/>
    <a:srgbClr val="4A5F74"/>
    <a:srgbClr val="339A99"/>
    <a:srgbClr val="EBE9D0"/>
    <a:srgbClr val="038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888" y="114"/>
      </p:cViewPr>
      <p:guideLst>
        <p:guide orient="horz" pos="2564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1E46-6EB0-44B2-82B5-86F15F8B6D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F5BE6-F7C7-41E3-9584-D4ED6DE056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496560" y="850132"/>
            <a:ext cx="1127760" cy="0"/>
          </a:xfrm>
          <a:prstGeom prst="line">
            <a:avLst/>
          </a:prstGeom>
          <a:ln w="19050">
            <a:solidFill>
              <a:srgbClr val="304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 userDrawn="1"/>
        </p:nvSpPr>
        <p:spPr>
          <a:xfrm rot="10800000">
            <a:off x="6002812" y="850132"/>
            <a:ext cx="115256" cy="76399"/>
          </a:xfrm>
          <a:prstGeom prst="triangl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98068" y="3641826"/>
            <a:ext cx="6446520" cy="859155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50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创新实践答辩</a:t>
            </a:r>
            <a:r>
              <a:rPr lang="en-US" altLang="zh-CN" sz="50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50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贪吃蛇</a:t>
            </a:r>
            <a:endParaRPr lang="zh-CN" altLang="en-US" sz="5000" dirty="0">
              <a:solidFill>
                <a:srgbClr val="4B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03680" y="4500880"/>
            <a:ext cx="919480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64480" y="1371600"/>
            <a:ext cx="1513840" cy="1513840"/>
            <a:chOff x="5364480" y="1371600"/>
            <a:chExt cx="1513840" cy="1513840"/>
          </a:xfrm>
        </p:grpSpPr>
        <p:sp>
          <p:nvSpPr>
            <p:cNvPr id="4" name="椭圆 3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77212" y="5094147"/>
            <a:ext cx="309030" cy="309030"/>
            <a:chOff x="6389502" y="5571667"/>
            <a:chExt cx="309030" cy="309030"/>
          </a:xfrm>
        </p:grpSpPr>
        <p:sp>
          <p:nvSpPr>
            <p:cNvPr id="16" name="椭圆 15"/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45"/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/>
            </a:p>
          </p:txBody>
        </p:sp>
      </p:grpSp>
      <p:sp>
        <p:nvSpPr>
          <p:cNvPr id="20" name="TextBox 10"/>
          <p:cNvSpPr txBox="1"/>
          <p:nvPr/>
        </p:nvSpPr>
        <p:spPr>
          <a:xfrm>
            <a:off x="4886242" y="5065883"/>
            <a:ext cx="27419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答辩人：葛旭  组员：黄弋斌</a:t>
            </a:r>
            <a:endParaRPr lang="zh-CN" altLang="en-US" sz="1600" dirty="0">
              <a:solidFill>
                <a:srgbClr val="4B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2483" y="4500782"/>
            <a:ext cx="4036695" cy="397510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20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机电工程与自动化学院  自动化</a:t>
            </a:r>
            <a:r>
              <a:rPr lang="en-US" altLang="zh-CN" sz="20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2000" dirty="0">
              <a:solidFill>
                <a:srgbClr val="4B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4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10"/>
          <p:cNvSpPr>
            <a:spLocks noChangeArrowheads="1"/>
          </p:cNvSpPr>
          <p:nvPr/>
        </p:nvSpPr>
        <p:spPr bwMode="auto">
          <a:xfrm rot="16200000">
            <a:off x="5394476" y="-1857264"/>
            <a:ext cx="1691080" cy="11233248"/>
          </a:xfrm>
          <a:prstGeom prst="downArrow">
            <a:avLst>
              <a:gd name="adj1" fmla="val 49065"/>
              <a:gd name="adj2" fmla="val 4482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eaVert" lIns="110413" tIns="55207" rIns="110413" bIns="55207"/>
          <a:lstStyle/>
          <a:p>
            <a:endParaRPr lang="zh-CN" altLang="en-US" sz="253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3780315" y="2997805"/>
            <a:ext cx="2054225" cy="1608151"/>
            <a:chOff x="1203643" y="2904673"/>
            <a:chExt cx="1935803" cy="1512817"/>
          </a:xfrm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414177" y="2904673"/>
              <a:ext cx="1514918" cy="1512817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203643" y="3432139"/>
              <a:ext cx="1935803" cy="380516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图形的绘制</a:t>
              </a:r>
              <a:endPara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6172826" y="2997802"/>
            <a:ext cx="2054225" cy="1608149"/>
            <a:chOff x="1204241" y="2904671"/>
            <a:chExt cx="1935804" cy="1512816"/>
          </a:xfrm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1414180" y="2904671"/>
              <a:ext cx="1514919" cy="1512816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1204241" y="3462601"/>
              <a:ext cx="1935804" cy="397242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移动的设计</a:t>
              </a:r>
              <a:endPara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8561229" y="2997806"/>
            <a:ext cx="2054225" cy="1608151"/>
            <a:chOff x="1204241" y="2904673"/>
            <a:chExt cx="1935803" cy="1512817"/>
          </a:xfrm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1414179" y="2904673"/>
              <a:ext cx="1514920" cy="1512817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1204241" y="3466188"/>
              <a:ext cx="1935803" cy="311820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模式的选择</a:t>
              </a:r>
              <a:endPara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0"/>
          <p:cNvGrpSpPr/>
          <p:nvPr/>
        </p:nvGrpSpPr>
        <p:grpSpPr bwMode="auto">
          <a:xfrm>
            <a:off x="1381953" y="2997803"/>
            <a:ext cx="2054225" cy="1608149"/>
            <a:chOff x="1205438" y="2904671"/>
            <a:chExt cx="1935803" cy="151281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415152" y="2904671"/>
              <a:ext cx="1514918" cy="1512816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FFFFFF"/>
              </a:solidFill>
              <a:rou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18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1205438" y="3432137"/>
              <a:ext cx="1935803" cy="45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元素的定义</a:t>
              </a:r>
              <a:endPara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矩形标注 51"/>
          <p:cNvSpPr/>
          <p:nvPr/>
        </p:nvSpPr>
        <p:spPr>
          <a:xfrm>
            <a:off x="4192149" y="5069273"/>
            <a:ext cx="1784144" cy="55271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413" tIns="55207" rIns="110413" bIns="55207" rtlCol="0" anchor="ctr"/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标注 52"/>
          <p:cNvSpPr/>
          <p:nvPr/>
        </p:nvSpPr>
        <p:spPr>
          <a:xfrm>
            <a:off x="1758896" y="2452678"/>
            <a:ext cx="1913299" cy="77540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413" tIns="55207" rIns="110413" bIns="55207" rtlCol="0" anchor="ctr"/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 28"/>
          <p:cNvSpPr>
            <a:spLocks noChangeArrowheads="1"/>
          </p:cNvSpPr>
          <p:nvPr/>
        </p:nvSpPr>
        <p:spPr bwMode="auto">
          <a:xfrm>
            <a:off x="3698331" y="5253204"/>
            <a:ext cx="2758013" cy="84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0413" tIns="55207" rIns="110413" bIns="5520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为了提高界面美观度，代码运行效率与降低编写难度，选用用途广泛的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easyx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库进行编写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1336836" y="1602738"/>
            <a:ext cx="2758013" cy="84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0413" tIns="55207" rIns="110413" bIns="5520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需要在后端用不同的数据内容定义不同的元素例如蛇身，蛇头，墙壁，食物等等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6486957" y="2452678"/>
            <a:ext cx="1913299" cy="77540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413" tIns="55207" rIns="110413" bIns="55207" rtlCol="0" anchor="ctr"/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 28"/>
          <p:cNvSpPr>
            <a:spLocks noChangeArrowheads="1"/>
          </p:cNvSpPr>
          <p:nvPr/>
        </p:nvSpPr>
        <p:spPr bwMode="auto">
          <a:xfrm>
            <a:off x="6002668" y="1522728"/>
            <a:ext cx="2758013" cy="84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0413" tIns="55207" rIns="110413" bIns="5520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利用单向链表经常因为内存申请报各种各样的错误，因此选用二维数组来定义蛇的位置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标注 57"/>
          <p:cNvSpPr/>
          <p:nvPr/>
        </p:nvSpPr>
        <p:spPr>
          <a:xfrm>
            <a:off x="9016379" y="5069273"/>
            <a:ext cx="1784144" cy="55271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413" tIns="55207" rIns="110413" bIns="55207" rtlCol="0" anchor="ctr"/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 28"/>
          <p:cNvSpPr>
            <a:spLocks noChangeArrowheads="1"/>
          </p:cNvSpPr>
          <p:nvPr/>
        </p:nvSpPr>
        <p:spPr bwMode="auto">
          <a:xfrm>
            <a:off x="8522563" y="5253204"/>
            <a:ext cx="2758013" cy="6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0413" tIns="55207" rIns="110413" bIns="5520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共有三种速度模式，低速，中速与高速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20788" y="371658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  <a:endParaRPr lang="zh-CN" altLang="en-US" sz="2665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6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2" grpId="0" animBg="1"/>
      <p:bldP spid="52" grpId="1" animBg="1"/>
      <p:bldP spid="53" grpId="0" animBg="1"/>
      <p:bldP spid="53" grpId="1" animBg="1"/>
      <p:bldP spid="54" grpId="0"/>
      <p:bldP spid="55" grpId="0"/>
      <p:bldP spid="56" grpId="0" animBg="1"/>
      <p:bldP spid="56" grpId="1" animBg="1"/>
      <p:bldP spid="57" grpId="0"/>
      <p:bldP spid="58" grpId="0" animBg="1"/>
      <p:bldP spid="58" grpId="1" animBg="1"/>
      <p:bldP spid="59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320788" y="371135"/>
            <a:ext cx="187833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元素的定义</a:t>
            </a:r>
            <a:endParaRPr lang="zh-CN" altLang="en-US" sz="2665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260" y="1166495"/>
            <a:ext cx="7841615" cy="2346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750" y="4370705"/>
            <a:ext cx="101904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DWORD t1, t2;			//定义两个时间控制移动速度</a:t>
            </a:r>
            <a:endParaRPr lang="zh-CN" altLang="en-US"/>
          </a:p>
          <a:p>
            <a:r>
              <a:rPr lang="zh-CN" altLang="en-US"/>
              <a:t>dword全称Double Word，每个word为2个字节的长度，是指计算机中数值的位数(4字节，32位)。</a:t>
            </a:r>
            <a:endParaRPr lang="zh-CN" altLang="en-US"/>
          </a:p>
          <a:p>
            <a:r>
              <a:rPr lang="zh-CN" altLang="en-US"/>
              <a:t>COORD snake[1024];		//typedef struct _COORD {SHORT X;SHORT Y;} COORD, *PCOORD;</a:t>
            </a:r>
            <a:endParaRPr lang="zh-CN" altLang="en-US"/>
          </a:p>
          <a:p>
            <a:r>
              <a:rPr lang="zh-CN" altLang="en-US"/>
              <a:t>size_t SnakeSize;		                 //蛇的尺度typedef unsigned int     size_t;</a:t>
            </a:r>
            <a:endParaRPr lang="zh-CN" altLang="en-US"/>
          </a:p>
          <a:p>
            <a:r>
              <a:rPr lang="zh-CN" altLang="en-US"/>
              <a:t>int map[ROW][COL];		//地图大小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156958" y="361610"/>
            <a:ext cx="187833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图形的绘制</a:t>
            </a:r>
            <a:endParaRPr lang="zh-CN" altLang="en-US" sz="2665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" y="1043940"/>
            <a:ext cx="4888230" cy="4935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205" y="1049020"/>
            <a:ext cx="5859780" cy="4930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320788" y="371135"/>
            <a:ext cx="187833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移动的设计</a:t>
            </a:r>
            <a:endParaRPr lang="zh-CN" altLang="en-US" sz="2665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32"/>
          <p:cNvGrpSpPr/>
          <p:nvPr/>
        </p:nvGrpSpPr>
        <p:grpSpPr bwMode="auto">
          <a:xfrm rot="10800000">
            <a:off x="560793" y="1037808"/>
            <a:ext cx="3956811" cy="675216"/>
            <a:chOff x="-1032447" y="0"/>
            <a:chExt cx="2967616" cy="506624"/>
          </a:xfrm>
          <a:solidFill>
            <a:schemeClr val="accent1"/>
          </a:soli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33"/>
            <p:cNvSpPr>
              <a:spLocks noChangeArrowheads="1"/>
            </p:cNvSpPr>
            <p:nvPr/>
          </p:nvSpPr>
          <p:spPr bwMode="auto">
            <a:xfrm>
              <a:off x="-1032447" y="73989"/>
              <a:ext cx="2967616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等腰三角形 34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2" name="组合 36"/>
          <p:cNvGrpSpPr/>
          <p:nvPr/>
        </p:nvGrpSpPr>
        <p:grpSpPr bwMode="auto">
          <a:xfrm flipV="1">
            <a:off x="3540126" y="1036327"/>
            <a:ext cx="2580217" cy="675217"/>
            <a:chOff x="0" y="0"/>
            <a:chExt cx="1935168" cy="506624"/>
          </a:xfrm>
          <a:solidFill>
            <a:schemeClr val="accent2"/>
          </a:soli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6" name="组合 40"/>
          <p:cNvGrpSpPr/>
          <p:nvPr/>
        </p:nvGrpSpPr>
        <p:grpSpPr bwMode="auto">
          <a:xfrm rot="10800000">
            <a:off x="5966884" y="1037173"/>
            <a:ext cx="2582333" cy="675216"/>
            <a:chOff x="0" y="0"/>
            <a:chExt cx="1935168" cy="506624"/>
          </a:xfrm>
          <a:solidFill>
            <a:schemeClr val="accent3"/>
          </a:soli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7" name="圆角矩形 41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" name="等腰三角形 42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3" name="TextBox 50"/>
          <p:cNvSpPr>
            <a:spLocks noChangeArrowheads="1"/>
          </p:cNvSpPr>
          <p:nvPr/>
        </p:nvSpPr>
        <p:spPr bwMode="auto">
          <a:xfrm>
            <a:off x="1179620" y="1203331"/>
            <a:ext cx="159384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速度控制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TextBox 51"/>
          <p:cNvSpPr>
            <a:spLocks noChangeArrowheads="1"/>
          </p:cNvSpPr>
          <p:nvPr/>
        </p:nvSpPr>
        <p:spPr bwMode="auto">
          <a:xfrm>
            <a:off x="4033310" y="1202061"/>
            <a:ext cx="159384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蛇的移动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52"/>
          <p:cNvSpPr>
            <a:spLocks noChangeArrowheads="1"/>
          </p:cNvSpPr>
          <p:nvPr/>
        </p:nvSpPr>
        <p:spPr bwMode="auto">
          <a:xfrm>
            <a:off x="6571192" y="1202061"/>
            <a:ext cx="159173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判断食物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6" name="组合 53"/>
          <p:cNvGrpSpPr/>
          <p:nvPr/>
        </p:nvGrpSpPr>
        <p:grpSpPr bwMode="auto">
          <a:xfrm flipV="1">
            <a:off x="8395758" y="1036959"/>
            <a:ext cx="3823460" cy="675219"/>
            <a:chOff x="-1" y="0"/>
            <a:chExt cx="2865253" cy="506625"/>
          </a:xfrm>
          <a:solidFill>
            <a:schemeClr val="accent4"/>
          </a:soli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7" name="圆角矩形 54"/>
            <p:cNvSpPr>
              <a:spLocks noChangeArrowheads="1"/>
            </p:cNvSpPr>
            <p:nvPr/>
          </p:nvSpPr>
          <p:spPr bwMode="auto">
            <a:xfrm>
              <a:off x="-1" y="73990"/>
              <a:ext cx="2865253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等腰三角形 55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9" name="TextBox 56"/>
          <p:cNvSpPr>
            <a:spLocks noChangeArrowheads="1"/>
          </p:cNvSpPr>
          <p:nvPr/>
        </p:nvSpPr>
        <p:spPr bwMode="auto">
          <a:xfrm>
            <a:off x="8802158" y="1202061"/>
            <a:ext cx="1593851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判断结束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957705"/>
            <a:ext cx="2735580" cy="37261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0455" y="5946775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GetTickCount()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40" y="1957705"/>
            <a:ext cx="2491740" cy="3726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680" y="1957705"/>
            <a:ext cx="2726690" cy="2847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370" y="1957705"/>
            <a:ext cx="3272790" cy="2986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6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6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utoUpdateAnimBg="0"/>
      <p:bldP spid="64" grpId="0" bldLvl="0" autoUpdateAnimBg="0"/>
      <p:bldP spid="65" grpId="0" bldLvl="0" autoUpdateAnimBg="0"/>
      <p:bldP spid="69" grpId="0" bldLvl="0" autoUpdateAnimBg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320788" y="371135"/>
            <a:ext cx="187833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文字的输出</a:t>
            </a:r>
            <a:endParaRPr lang="zh-CN" altLang="en-US" sz="2665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3545" y="1019810"/>
            <a:ext cx="6455410" cy="3241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98440" y="4543425"/>
            <a:ext cx="1784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outtextxy()</a:t>
            </a:r>
            <a:endParaRPr lang="en-US" altLang="zh-CN"/>
          </a:p>
          <a:p>
            <a:r>
              <a:rPr lang="zh-CN" altLang="en-US"/>
              <a:t>键盘的监听：</a:t>
            </a:r>
            <a:endParaRPr lang="en-US" altLang="zh-CN"/>
          </a:p>
          <a:p>
            <a:r>
              <a:rPr lang="en-US" altLang="zh-CN"/>
              <a:t>_kbhit()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648323" y="307635"/>
            <a:ext cx="289560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食物与墙壁的添加</a:t>
            </a:r>
            <a:endParaRPr lang="zh-CN" altLang="en-US" sz="2665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2455" y="1029335"/>
            <a:ext cx="6062345" cy="4271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43425" y="5500370"/>
            <a:ext cx="310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随机食物与随机墙壁的添加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885813" y="225720"/>
            <a:ext cx="255651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贪吃蛇成果</a:t>
            </a:r>
            <a:r>
              <a:rPr lang="zh-CN" altLang="en-US" sz="2665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2665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0380" y="1117600"/>
            <a:ext cx="611124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326503" y="343830"/>
            <a:ext cx="153924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665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5915" y="1329055"/>
            <a:ext cx="71037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最大的难点是整体架构设计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zh-CN" altLang="en-US" sz="3600"/>
              <a:t>其次是模块功能的实现</a:t>
            </a:r>
            <a:endParaRPr lang="zh-CN" altLang="en-US" sz="3600"/>
          </a:p>
          <a:p>
            <a:r>
              <a:rPr lang="en-US" altLang="zh-CN" sz="3600"/>
              <a:t>3.</a:t>
            </a:r>
            <a:r>
              <a:rPr lang="zh-CN" altLang="en-US" sz="3600"/>
              <a:t>然后是库函数的使用</a:t>
            </a:r>
            <a:endParaRPr lang="zh-CN" altLang="en-US" sz="3600"/>
          </a:p>
          <a:p>
            <a:r>
              <a:rPr lang="en-US" altLang="zh-CN" sz="3600"/>
              <a:t>4.</a:t>
            </a:r>
            <a:r>
              <a:rPr lang="zh-CN" altLang="en-US" sz="3600"/>
              <a:t>最后是变量的定义（如</a:t>
            </a:r>
            <a:r>
              <a:rPr lang="en-US" altLang="zh-CN" sz="3600"/>
              <a:t>COORD</a:t>
            </a:r>
            <a:r>
              <a:rPr lang="zh-CN" altLang="en-US" sz="3600"/>
              <a:t>）</a:t>
            </a:r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ags/tag1.xml><?xml version="1.0" encoding="utf-8"?>
<p:tagLst xmlns:p="http://schemas.openxmlformats.org/presentationml/2006/main">
  <p:tag name="ISPRING_PRESENTATION_TITLE" val="86"/>
</p:tagLst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4A5F74"/>
      </a:accent1>
      <a:accent2>
        <a:srgbClr val="304860"/>
      </a:accent2>
      <a:accent3>
        <a:srgbClr val="4A5F74"/>
      </a:accent3>
      <a:accent4>
        <a:srgbClr val="304860"/>
      </a:accent4>
      <a:accent5>
        <a:srgbClr val="4A5F74"/>
      </a:accent5>
      <a:accent6>
        <a:srgbClr val="304860"/>
      </a:accent6>
      <a:hlink>
        <a:srgbClr val="4A5F74"/>
      </a:hlink>
      <a:folHlink>
        <a:srgbClr val="30486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演示</Application>
  <PresentationFormat>宽屏</PresentationFormat>
  <Paragraphs>82</Paragraphs>
  <Slides>9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华文黑体</vt:lpstr>
      <vt:lpstr>黑体</vt:lpstr>
      <vt:lpstr>Impact</vt:lpstr>
      <vt:lpstr>张海山锐谐体2.0-授权联系：Samtype@QQ.com</vt:lpstr>
      <vt:lpstr>Calibri</vt:lpstr>
      <vt:lpstr>Arial Unicode MS</vt:lpstr>
      <vt:lpstr>Calibri Light</vt:lpstr>
      <vt:lpstr>Gill Sans</vt:lpstr>
      <vt:lpstr>Lato Light</vt:lpstr>
      <vt:lpstr>Helvetica Neue</vt:lpstr>
      <vt:lpstr>Calibri Light</vt:lpstr>
      <vt:lpstr>Aller Light</vt:lpstr>
      <vt:lpstr>方正大黑简体</vt:lpstr>
      <vt:lpstr>Source Sans Pro Light</vt:lpstr>
      <vt:lpstr>Segoe Print</vt:lpstr>
      <vt:lpstr>Helvetica</vt:lpstr>
      <vt:lpstr>Arial</vt:lpstr>
      <vt:lpstr>仿宋_GB2312</vt:lpstr>
      <vt:lpstr>仿宋</vt:lpstr>
      <vt:lpstr>Open Sans Semibold</vt:lpstr>
      <vt:lpstr>Calibri</vt:lpstr>
      <vt:lpstr>Meiryo</vt:lpstr>
      <vt:lpstr>Arial Narrow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葛旭</cp:lastModifiedBy>
  <cp:revision>8</cp:revision>
  <dcterms:created xsi:type="dcterms:W3CDTF">2016-03-31T10:58:00Z</dcterms:created>
  <dcterms:modified xsi:type="dcterms:W3CDTF">2020-10-31T17:08:55Z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