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1.xml" ContentType="application/vnd.openxmlformats-officedocument.themeOverride+xml"/>
  <Override PartName="/ppt/notesSlides/notesSlide18.xml" ContentType="application/vnd.openxmlformats-officedocument.presentationml.notesSlide+xml"/>
  <Override PartName="/ppt/theme/themeOverride2.xml" ContentType="application/vnd.openxmlformats-officedocument.themeOverride+xml"/>
  <Override PartName="/ppt/notesSlides/notesSlide19.xml" ContentType="application/vnd.openxmlformats-officedocument.presentationml.notesSlide+xml"/>
  <Override PartName="/ppt/theme/themeOverride3.xml" ContentType="application/vnd.openxmlformats-officedocument.themeOverride+xml"/>
  <Override PartName="/ppt/notesSlides/notesSlide20.xml" ContentType="application/vnd.openxmlformats-officedocument.presentationml.notesSlide+xml"/>
  <Override PartName="/ppt/theme/themeOverride4.xml" ContentType="application/vnd.openxmlformats-officedocument.themeOverride+xml"/>
  <Override PartName="/ppt/notesSlides/notesSlide21.xml" ContentType="application/vnd.openxmlformats-officedocument.presentationml.notesSlide+xml"/>
  <Override PartName="/ppt/theme/themeOverride5.xml" ContentType="application/vnd.openxmlformats-officedocument.themeOverride+xml"/>
  <Override PartName="/ppt/notesSlides/notesSlide22.xml" ContentType="application/vnd.openxmlformats-officedocument.presentationml.notesSl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90"/>
  </p:notesMasterIdLst>
  <p:sldIdLst>
    <p:sldId id="293" r:id="rId2"/>
    <p:sldId id="348" r:id="rId3"/>
    <p:sldId id="331" r:id="rId4"/>
    <p:sldId id="409" r:id="rId5"/>
    <p:sldId id="406" r:id="rId6"/>
    <p:sldId id="332" r:id="rId7"/>
    <p:sldId id="407" r:id="rId8"/>
    <p:sldId id="335" r:id="rId9"/>
    <p:sldId id="408" r:id="rId10"/>
    <p:sldId id="333" r:id="rId11"/>
    <p:sldId id="418" r:id="rId12"/>
    <p:sldId id="405" r:id="rId13"/>
    <p:sldId id="349" r:id="rId14"/>
    <p:sldId id="1034" r:id="rId15"/>
    <p:sldId id="1035" r:id="rId16"/>
    <p:sldId id="1036"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411" r:id="rId31"/>
    <p:sldId id="308" r:id="rId32"/>
    <p:sldId id="419" r:id="rId33"/>
    <p:sldId id="309" r:id="rId34"/>
    <p:sldId id="421" r:id="rId35"/>
    <p:sldId id="415" r:id="rId36"/>
    <p:sldId id="310" r:id="rId37"/>
    <p:sldId id="311" r:id="rId38"/>
    <p:sldId id="422" r:id="rId39"/>
    <p:sldId id="312" r:id="rId40"/>
    <p:sldId id="330" r:id="rId41"/>
    <p:sldId id="313" r:id="rId42"/>
    <p:sldId id="314" r:id="rId43"/>
    <p:sldId id="315" r:id="rId44"/>
    <p:sldId id="423" r:id="rId45"/>
    <p:sldId id="316" r:id="rId46"/>
    <p:sldId id="318" r:id="rId47"/>
    <p:sldId id="425" r:id="rId48"/>
    <p:sldId id="319" r:id="rId49"/>
    <p:sldId id="320" r:id="rId50"/>
    <p:sldId id="321" r:id="rId51"/>
    <p:sldId id="322" r:id="rId52"/>
    <p:sldId id="323" r:id="rId53"/>
    <p:sldId id="350" r:id="rId54"/>
    <p:sldId id="878" r:id="rId55"/>
    <p:sldId id="879" r:id="rId56"/>
    <p:sldId id="413" r:id="rId57"/>
    <p:sldId id="872" r:id="rId58"/>
    <p:sldId id="874" r:id="rId59"/>
    <p:sldId id="881" r:id="rId60"/>
    <p:sldId id="1020" r:id="rId61"/>
    <p:sldId id="882" r:id="rId62"/>
    <p:sldId id="884" r:id="rId63"/>
    <p:sldId id="1025" r:id="rId64"/>
    <p:sldId id="886" r:id="rId65"/>
    <p:sldId id="970" r:id="rId66"/>
    <p:sldId id="973" r:id="rId67"/>
    <p:sldId id="995" r:id="rId68"/>
    <p:sldId id="1033" r:id="rId69"/>
    <p:sldId id="977" r:id="rId70"/>
    <p:sldId id="352" r:id="rId71"/>
    <p:sldId id="324" r:id="rId72"/>
    <p:sldId id="337" r:id="rId73"/>
    <p:sldId id="338" r:id="rId74"/>
    <p:sldId id="339" r:id="rId75"/>
    <p:sldId id="325" r:id="rId76"/>
    <p:sldId id="340" r:id="rId77"/>
    <p:sldId id="326" r:id="rId78"/>
    <p:sldId id="327" r:id="rId79"/>
    <p:sldId id="341" r:id="rId80"/>
    <p:sldId id="328" r:id="rId81"/>
    <p:sldId id="342" r:id="rId82"/>
    <p:sldId id="343" r:id="rId83"/>
    <p:sldId id="344" r:id="rId84"/>
    <p:sldId id="345" r:id="rId85"/>
    <p:sldId id="346" r:id="rId86"/>
    <p:sldId id="347" r:id="rId87"/>
    <p:sldId id="416" r:id="rId88"/>
    <p:sldId id="417" r:id="rId89"/>
  </p:sldIdLst>
  <p:sldSz cx="9144000" cy="6858000" type="screen4x3"/>
  <p:notesSz cx="6858000" cy="9144000"/>
  <p:defaultTextStyle>
    <a:defPPr>
      <a:defRPr lang="en-US"/>
    </a:defPPr>
    <a:lvl1pPr algn="l" rtl="0" fontAlgn="base">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5pPr>
    <a:lvl6pPr marL="2286000" algn="l" defTabSz="914400" rtl="0" eaLnBrk="1" latinLnBrk="0" hangingPunct="1">
      <a:defRPr sz="2400" kern="1200">
        <a:solidFill>
          <a:schemeClr val="tx1"/>
        </a:solidFill>
        <a:latin typeface="Tahoma" pitchFamily="34" charset="0"/>
        <a:ea typeface="宋体" pitchFamily="2" charset="-122"/>
        <a:cs typeface="+mn-cs"/>
      </a:defRPr>
    </a:lvl6pPr>
    <a:lvl7pPr marL="2743200" algn="l" defTabSz="914400" rtl="0" eaLnBrk="1" latinLnBrk="0" hangingPunct="1">
      <a:defRPr sz="2400" kern="1200">
        <a:solidFill>
          <a:schemeClr val="tx1"/>
        </a:solidFill>
        <a:latin typeface="Tahoma" pitchFamily="34" charset="0"/>
        <a:ea typeface="宋体" pitchFamily="2" charset="-122"/>
        <a:cs typeface="+mn-cs"/>
      </a:defRPr>
    </a:lvl7pPr>
    <a:lvl8pPr marL="3200400" algn="l" defTabSz="914400" rtl="0" eaLnBrk="1" latinLnBrk="0" hangingPunct="1">
      <a:defRPr sz="2400" kern="1200">
        <a:solidFill>
          <a:schemeClr val="tx1"/>
        </a:solidFill>
        <a:latin typeface="Tahoma" pitchFamily="34" charset="0"/>
        <a:ea typeface="宋体" pitchFamily="2" charset="-122"/>
        <a:cs typeface="+mn-cs"/>
      </a:defRPr>
    </a:lvl8pPr>
    <a:lvl9pPr marL="3657600" algn="l" defTabSz="914400" rtl="0" eaLnBrk="1" latinLnBrk="0" hangingPunct="1">
      <a:defRPr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FF"/>
    <a:srgbClr val="777777"/>
    <a:srgbClr val="AC549B"/>
    <a:srgbClr val="3333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614" autoAdjust="0"/>
  </p:normalViewPr>
  <p:slideViewPr>
    <p:cSldViewPr>
      <p:cViewPr varScale="1">
        <p:scale>
          <a:sx n="84" d="100"/>
          <a:sy n="84" d="100"/>
        </p:scale>
        <p:origin x="1323" y="45"/>
      </p:cViewPr>
      <p:guideLst>
        <p:guide orient="horz" pos="2160"/>
        <p:guide pos="28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9636"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pPr>
              <a:defRPr/>
            </a:pPr>
            <a:fld id="{23F72054-F2DC-4910-A711-9DCA78C0B338}" type="slidenum">
              <a:rPr lang="zh-CN" altLang="en-US"/>
              <a:pPr>
                <a:defRPr/>
              </a:pPr>
              <a:t>‹#›</a:t>
            </a:fld>
            <a:endParaRPr lang="en-US"/>
          </a:p>
        </p:txBody>
      </p:sp>
    </p:spTree>
    <p:extLst>
      <p:ext uri="{BB962C8B-B14F-4D97-AF65-F5344CB8AC3E}">
        <p14:creationId xmlns:p14="http://schemas.microsoft.com/office/powerpoint/2010/main" val="39258921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8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8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85.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86.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87.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88.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p:sp>
      <p:sp>
        <p:nvSpPr>
          <p:cNvPr id="70659"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https://blog.csdn.net/cafucwxy/article/details/53995747</a:t>
            </a:r>
            <a:r>
              <a:rPr lang="zh-CN" altLang="en-US" dirty="0"/>
              <a:t>。</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Arial" pitchFamily="34" charset="0"/>
                <a:ea typeface="宋体" pitchFamily="2" charset="-122"/>
                <a:cs typeface="+mn-cs"/>
              </a:rPr>
              <a:t>       学了顺序表和链表，你就知道，在查询操作更多的程序中，你应该用顺序表；而修改操作更多的程序中，你要使用链表；而单向链表不方便怎么办，每次都从头到尾好麻烦啊，怎么办？你这时就会想到双向链表</a:t>
            </a:r>
            <a:r>
              <a:rPr lang="en-US" altLang="zh-CN" sz="1200" kern="1200" dirty="0">
                <a:solidFill>
                  <a:schemeClr val="tx1"/>
                </a:solidFill>
                <a:effectLst/>
                <a:latin typeface="Arial" pitchFamily="34" charset="0"/>
                <a:ea typeface="宋体" pitchFamily="2" charset="-122"/>
                <a:cs typeface="+mn-cs"/>
              </a:rPr>
              <a:t>or</a:t>
            </a:r>
            <a:r>
              <a:rPr lang="zh-CN" altLang="en-US" sz="1200" kern="1200" dirty="0">
                <a:solidFill>
                  <a:schemeClr val="tx1"/>
                </a:solidFill>
                <a:effectLst/>
                <a:latin typeface="Arial" pitchFamily="34" charset="0"/>
                <a:ea typeface="宋体" pitchFamily="2" charset="-122"/>
                <a:cs typeface="+mn-cs"/>
              </a:rPr>
              <a:t>循环链表。</a:t>
            </a:r>
            <a:br>
              <a:rPr lang="zh-CN" altLang="en-US" dirty="0"/>
            </a:br>
            <a:br>
              <a:rPr lang="zh-CN" altLang="en-US" dirty="0"/>
            </a:br>
            <a:r>
              <a:rPr lang="zh-CN" altLang="en-US" sz="1200" kern="1200" dirty="0">
                <a:solidFill>
                  <a:schemeClr val="tx1"/>
                </a:solidFill>
                <a:effectLst/>
                <a:latin typeface="Arial" pitchFamily="34" charset="0"/>
                <a:ea typeface="宋体" pitchFamily="2" charset="-122"/>
                <a:cs typeface="+mn-cs"/>
              </a:rPr>
              <a:t>       学了栈之后，你就知道，很多涉及后入先出的问题，例如函数递归就是个栈模型、</a:t>
            </a:r>
            <a:r>
              <a:rPr lang="en-US" altLang="zh-CN" sz="1200" kern="1200" dirty="0">
                <a:solidFill>
                  <a:schemeClr val="tx1"/>
                </a:solidFill>
                <a:effectLst/>
                <a:latin typeface="Arial" pitchFamily="34" charset="0"/>
                <a:ea typeface="宋体" pitchFamily="2" charset="-122"/>
                <a:cs typeface="+mn-cs"/>
              </a:rPr>
              <a:t>Android</a:t>
            </a:r>
            <a:r>
              <a:rPr lang="zh-CN" altLang="en-US" sz="1200" kern="1200" dirty="0">
                <a:solidFill>
                  <a:schemeClr val="tx1"/>
                </a:solidFill>
                <a:effectLst/>
                <a:latin typeface="Arial" pitchFamily="34" charset="0"/>
                <a:ea typeface="宋体" pitchFamily="2" charset="-122"/>
                <a:cs typeface="+mn-cs"/>
              </a:rPr>
              <a:t>的屏幕跳转就用到栈，很多类似的东西，你就会第一时间想到：我会用这东西来去写算法实现这个功能。</a:t>
            </a:r>
            <a:br>
              <a:rPr lang="zh-CN" altLang="en-US" dirty="0"/>
            </a:br>
            <a:br>
              <a:rPr lang="zh-CN" altLang="en-US" dirty="0"/>
            </a:br>
            <a:r>
              <a:rPr lang="zh-CN" altLang="en-US" sz="1200" kern="1200" dirty="0">
                <a:solidFill>
                  <a:schemeClr val="tx1"/>
                </a:solidFill>
                <a:effectLst/>
                <a:latin typeface="Arial" pitchFamily="34" charset="0"/>
                <a:ea typeface="宋体" pitchFamily="2" charset="-122"/>
                <a:cs typeface="+mn-cs"/>
              </a:rPr>
              <a:t>       学了队列之后，你就知道，对于先入先出要排队的问题，你就要用到队列，例如多个网络下载任务，我该怎么去调度它们去获得网络资源呢？再例如操作系统的进程（</a:t>
            </a:r>
            <a:r>
              <a:rPr lang="en-US" altLang="zh-CN" sz="1200" kern="1200" dirty="0">
                <a:solidFill>
                  <a:schemeClr val="tx1"/>
                </a:solidFill>
                <a:effectLst/>
                <a:latin typeface="Arial" pitchFamily="34" charset="0"/>
                <a:ea typeface="宋体" pitchFamily="2" charset="-122"/>
                <a:cs typeface="+mn-cs"/>
              </a:rPr>
              <a:t>or</a:t>
            </a:r>
            <a:r>
              <a:rPr lang="zh-CN" altLang="en-US" sz="1200" kern="1200" dirty="0">
                <a:solidFill>
                  <a:schemeClr val="tx1"/>
                </a:solidFill>
                <a:effectLst/>
                <a:latin typeface="Arial" pitchFamily="34" charset="0"/>
                <a:ea typeface="宋体" pitchFamily="2" charset="-122"/>
                <a:cs typeface="+mn-cs"/>
              </a:rPr>
              <a:t>线程）调度，我该怎么去分配资源（像</a:t>
            </a:r>
            <a:r>
              <a:rPr lang="en-US" altLang="zh-CN" sz="1200" kern="1200" dirty="0">
                <a:solidFill>
                  <a:schemeClr val="tx1"/>
                </a:solidFill>
                <a:effectLst/>
                <a:latin typeface="Arial" pitchFamily="34" charset="0"/>
                <a:ea typeface="宋体" pitchFamily="2" charset="-122"/>
                <a:cs typeface="+mn-cs"/>
              </a:rPr>
              <a:t>CPU</a:t>
            </a:r>
            <a:r>
              <a:rPr lang="zh-CN" altLang="en-US" sz="1200" kern="1200" dirty="0">
                <a:solidFill>
                  <a:schemeClr val="tx1"/>
                </a:solidFill>
                <a:effectLst/>
                <a:latin typeface="Arial" pitchFamily="34" charset="0"/>
                <a:ea typeface="宋体" pitchFamily="2" charset="-122"/>
                <a:cs typeface="+mn-cs"/>
              </a:rPr>
              <a:t>）给多个任务呢？肯定不能全部一起拥有的，资源只有一个，那就要排队！那么怎么排队呢？用普通的队列？但是对于那些优先级高的线程怎么办？那也太共产主义了吧，这时，你就会想到了优先队列，优先队列怎么实现？用堆，然后你就有疑问了，堆是啥玩意？自己查吧，敲累了。</a:t>
            </a:r>
            <a:br>
              <a:rPr lang="zh-CN" altLang="en-US" dirty="0"/>
            </a:br>
            <a:br>
              <a:rPr lang="zh-CN" altLang="en-US" dirty="0"/>
            </a:br>
            <a:r>
              <a:rPr lang="zh-CN" altLang="en-US" sz="1200" kern="1200" dirty="0">
                <a:solidFill>
                  <a:schemeClr val="tx1"/>
                </a:solidFill>
                <a:effectLst/>
                <a:latin typeface="Arial" pitchFamily="34" charset="0"/>
                <a:ea typeface="宋体" pitchFamily="2" charset="-122"/>
                <a:cs typeface="+mn-cs"/>
              </a:rPr>
              <a:t>        总之好好学数据结构就对了。我觉得数据结构就相当于：我塞牙了，那么就要用到牙签这“数据结构”，当然你用指甲也行，只不过“性能”没那么好；我要拧螺母，肯定用扳手这个“数据结构”，当然你用钳子也行，只不过也没那么好用。学习数据结构，就是为了了解以后在</a:t>
            </a:r>
            <a:r>
              <a:rPr lang="en-US" altLang="zh-CN" sz="1200" kern="1200" dirty="0">
                <a:solidFill>
                  <a:schemeClr val="tx1"/>
                </a:solidFill>
                <a:effectLst/>
                <a:latin typeface="Arial" pitchFamily="34" charset="0"/>
                <a:ea typeface="宋体" pitchFamily="2" charset="-122"/>
                <a:cs typeface="+mn-cs"/>
              </a:rPr>
              <a:t>IT</a:t>
            </a:r>
            <a:r>
              <a:rPr lang="zh-CN" altLang="en-US" sz="1200" kern="1200" dirty="0">
                <a:solidFill>
                  <a:schemeClr val="tx1"/>
                </a:solidFill>
                <a:effectLst/>
                <a:latin typeface="Arial" pitchFamily="34" charset="0"/>
                <a:ea typeface="宋体" pitchFamily="2" charset="-122"/>
                <a:cs typeface="+mn-cs"/>
              </a:rPr>
              <a:t>行业里搬砖需要用到什么工具，这些工具有什么利弊，应用于什么场景。以后用的过程中，你会发现这些基础的“工具”也存在着一些缺陷，你不满足于此工具，此时，你就开始自己在这些数据结构的基础上加以改造，这就叫做自定义数据结构。而且，你以后还会造出很多其他应用于实际场景的数据结构。。你用这些数据结构去造轮子，不知不觉，你成了又一个轮子哥。</a:t>
            </a:r>
            <a:endParaRPr lang="zh-CN" altLang="en-US" dirty="0"/>
          </a:p>
          <a:p>
            <a:endParaRPr lang="zh-CN" altLang="en-US" dirty="0"/>
          </a:p>
        </p:txBody>
      </p:sp>
      <p:sp>
        <p:nvSpPr>
          <p:cNvPr id="70660" name="灯片编号占位符 3"/>
          <p:cNvSpPr>
            <a:spLocks noGrp="1"/>
          </p:cNvSpPr>
          <p:nvPr>
            <p:ph type="sldNum" sz="quarter" idx="5"/>
          </p:nvPr>
        </p:nvSpPr>
        <p:spPr>
          <a:noFill/>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007FA314-1D92-4055-BFE2-13235F6A73C8}" type="slidenum">
              <a:rPr lang="zh-CN" altLang="en-US" sz="1200" smtClean="0"/>
              <a:pPr eaLnBrk="1" hangingPunct="1"/>
              <a:t>2</a:t>
            </a:fld>
            <a:endParaRPr lang="en-US" altLang="zh-CN" sz="1200"/>
          </a:p>
        </p:txBody>
      </p:sp>
    </p:spTree>
    <p:extLst>
      <p:ext uri="{BB962C8B-B14F-4D97-AF65-F5344CB8AC3E}">
        <p14:creationId xmlns:p14="http://schemas.microsoft.com/office/powerpoint/2010/main" val="2425803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581246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Use “search” as</a:t>
            </a:r>
            <a:r>
              <a:rPr lang="en-US" baseline="0" dirty="0"/>
              <a:t> an example to explain “average case”.</a:t>
            </a:r>
            <a:endParaRPr lang="en-US" dirty="0"/>
          </a:p>
          <a:p>
            <a:r>
              <a:rPr lang="en-US" dirty="0"/>
              <a:t>Average</a:t>
            </a:r>
            <a:r>
              <a:rPr lang="en-US" baseline="0" dirty="0"/>
              <a:t> case: One may assume that all possible input instances have the same probability to occur. But in practice, different instances often have different probabilities. For example, students’ GPA values do not have uniform distribution among the possible values in [0, 4].</a:t>
            </a:r>
            <a:endParaRPr lang="en-US" dirty="0"/>
          </a:p>
        </p:txBody>
      </p:sp>
    </p:spTree>
    <p:extLst>
      <p:ext uri="{BB962C8B-B14F-4D97-AF65-F5344CB8AC3E}">
        <p14:creationId xmlns:p14="http://schemas.microsoft.com/office/powerpoint/2010/main" val="840811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295C84C-A49E-4E3E-8DCC-867ACFF32A09}" type="slidenum">
              <a:rPr lang="en-US" altLang="zh-CN" smtClean="0"/>
              <a:pPr>
                <a:spcBef>
                  <a:spcPct val="0"/>
                </a:spcBef>
              </a:pPr>
              <a:t>65</a:t>
            </a:fld>
            <a:endParaRPr lang="en-US" altLang="zh-CN"/>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zh-CN" altLang="en-US"/>
              <a:t>最优性和问题有关，和算法无关：</a:t>
            </a:r>
          </a:p>
          <a:p>
            <a:pPr lvl="1" eaLnBrk="1" hangingPunct="1"/>
            <a:r>
              <a:rPr lang="zh-CN" altLang="en-US"/>
              <a:t>有时很容易，如查找或者排序；有时很难，如矩阵乘法</a:t>
            </a:r>
          </a:p>
          <a:p>
            <a:pPr lvl="1" eaLnBrk="1" hangingPunct="1"/>
            <a:endParaRPr lang="zh-CN" altLang="en-US"/>
          </a:p>
          <a:p>
            <a:pPr eaLnBrk="1" hangingPunct="1"/>
            <a:endParaRPr lang="en-US" altLang="zh-CN"/>
          </a:p>
        </p:txBody>
      </p:sp>
    </p:spTree>
    <p:extLst>
      <p:ext uri="{BB962C8B-B14F-4D97-AF65-F5344CB8AC3E}">
        <p14:creationId xmlns:p14="http://schemas.microsoft.com/office/powerpoint/2010/main" val="3560945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a:t>
            </a:r>
            <a:r>
              <a:rPr lang="en-US" altLang="zh-CN" dirty="0"/>
              <a:t>n</a:t>
            </a:r>
            <a:r>
              <a:rPr lang="zh-CN" altLang="en-US" dirty="0"/>
              <a:t>趋向无穷大的时候，算法的性能值已经无法计算了，所以，没有办法比较</a:t>
            </a:r>
            <a:endParaRPr lang="en-US" altLang="zh-CN" dirty="0"/>
          </a:p>
          <a:p>
            <a:endParaRPr lang="en-US" altLang="zh-CN" dirty="0"/>
          </a:p>
          <a:p>
            <a:r>
              <a:rPr lang="zh-CN" altLang="en-US" dirty="0"/>
              <a:t>算法分析，主要比较算法的性能随规模变化的趋势。。。。比较算法性能随规模增长的速度快慢。渐近效率分析。采用渐近的方式来分析</a:t>
            </a:r>
            <a:endParaRPr lang="en-US" altLang="zh-CN" dirty="0"/>
          </a:p>
          <a:p>
            <a:endParaRPr lang="en-US" altLang="zh-CN" dirty="0"/>
          </a:p>
          <a:p>
            <a:endParaRPr lang="en-US" altLang="zh-CN" dirty="0"/>
          </a:p>
          <a:p>
            <a:r>
              <a:rPr lang="zh-CN" altLang="en-US"/>
              <a:t>无需关心所有的内容，后期只需要看最大，最复杂的内容。</a:t>
            </a:r>
            <a:endParaRPr lang="zh-CN" altLang="en-US" dirty="0"/>
          </a:p>
        </p:txBody>
      </p:sp>
      <p:sp>
        <p:nvSpPr>
          <p:cNvPr id="4" name="灯片编号占位符 3"/>
          <p:cNvSpPr>
            <a:spLocks noGrp="1"/>
          </p:cNvSpPr>
          <p:nvPr>
            <p:ph type="sldNum" sz="quarter" idx="5"/>
          </p:nvPr>
        </p:nvSpPr>
        <p:spPr/>
        <p:txBody>
          <a:bodyPr/>
          <a:lstStyle/>
          <a:p>
            <a:pPr>
              <a:defRPr/>
            </a:pPr>
            <a:fld id="{4C554E34-F0A9-43E7-A75E-6363291F165A}" type="slidenum">
              <a:rPr lang="en-US" smtClean="0"/>
              <a:pPr>
                <a:defRPr/>
              </a:pPr>
              <a:t>67</a:t>
            </a:fld>
            <a:endParaRPr lang="en-US"/>
          </a:p>
        </p:txBody>
      </p:sp>
    </p:spTree>
    <p:extLst>
      <p:ext uri="{BB962C8B-B14F-4D97-AF65-F5344CB8AC3E}">
        <p14:creationId xmlns:p14="http://schemas.microsoft.com/office/powerpoint/2010/main" val="1830166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77C090C-070F-40D8-8BFA-06B7D2A7CD5F}" type="slidenum">
              <a:rPr lang="en-US" altLang="zh-CN"/>
              <a:pPr eaLnBrk="1" hangingPunct="1"/>
              <a:t>68</a:t>
            </a:fld>
            <a:endParaRPr lang="en-US"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anose="020B0604020202020204" pitchFamily="34" charset="0"/>
            </a:endParaRPr>
          </a:p>
        </p:txBody>
      </p:sp>
    </p:spTree>
    <p:extLst>
      <p:ext uri="{BB962C8B-B14F-4D97-AF65-F5344CB8AC3E}">
        <p14:creationId xmlns:p14="http://schemas.microsoft.com/office/powerpoint/2010/main" val="2406756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0" dirty="0"/>
          </a:p>
        </p:txBody>
      </p:sp>
    </p:spTree>
    <p:extLst>
      <p:ext uri="{BB962C8B-B14F-4D97-AF65-F5344CB8AC3E}">
        <p14:creationId xmlns:p14="http://schemas.microsoft.com/office/powerpoint/2010/main" val="658884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a:t>
            </a:r>
            <a:r>
              <a:rPr lang="en-US" altLang="zh-CN" dirty="0"/>
              <a:t>O</a:t>
            </a:r>
            <a:r>
              <a:rPr lang="zh-CN" altLang="en-US" dirty="0"/>
              <a:t>表示法：称一个函数</a:t>
            </a:r>
            <a:r>
              <a:rPr lang="en-US" altLang="zh-CN" dirty="0"/>
              <a:t>g(n)</a:t>
            </a:r>
            <a:r>
              <a:rPr lang="zh-CN" altLang="en-US" dirty="0"/>
              <a:t>是</a:t>
            </a:r>
            <a:r>
              <a:rPr lang="en-US" altLang="zh-CN" dirty="0"/>
              <a:t>O(f(n))</a:t>
            </a:r>
            <a:r>
              <a:rPr lang="zh-CN" altLang="en-US" dirty="0"/>
              <a:t>，当且仅当存在常数</a:t>
            </a:r>
            <a:r>
              <a:rPr lang="en-US" altLang="zh-CN" dirty="0"/>
              <a:t>c&gt;0</a:t>
            </a:r>
            <a:r>
              <a:rPr lang="zh-CN" altLang="en-US" dirty="0"/>
              <a:t>和</a:t>
            </a:r>
            <a:r>
              <a:rPr lang="en-US" altLang="zh-CN" dirty="0"/>
              <a:t>n0&gt;=1</a:t>
            </a:r>
            <a:r>
              <a:rPr lang="zh-CN" altLang="en-US" dirty="0"/>
              <a:t>，对一切</a:t>
            </a:r>
            <a:r>
              <a:rPr lang="en-US" altLang="zh-CN" dirty="0"/>
              <a:t>n&gt;n0</a:t>
            </a:r>
            <a:r>
              <a:rPr lang="zh-CN" altLang="en-US" dirty="0"/>
              <a:t>均有</a:t>
            </a:r>
            <a:r>
              <a:rPr lang="en-US" altLang="zh-CN" dirty="0"/>
              <a:t>|g(n)|&lt;=</a:t>
            </a:r>
            <a:r>
              <a:rPr lang="en-US" altLang="zh-CN" dirty="0" err="1"/>
              <a:t>c|f</a:t>
            </a:r>
            <a:r>
              <a:rPr lang="en-US" altLang="zh-CN" dirty="0"/>
              <a:t>(n)|</a:t>
            </a:r>
            <a:r>
              <a:rPr lang="zh-CN" altLang="en-US" dirty="0"/>
              <a:t>成立，也称函数</a:t>
            </a:r>
            <a:r>
              <a:rPr lang="en-US" altLang="zh-CN" dirty="0"/>
              <a:t>g(n)</a:t>
            </a:r>
            <a:r>
              <a:rPr lang="zh-CN" altLang="en-US" dirty="0"/>
              <a:t>以</a:t>
            </a:r>
            <a:r>
              <a:rPr lang="en-US" altLang="zh-CN" dirty="0"/>
              <a:t>f(n)</a:t>
            </a:r>
            <a:r>
              <a:rPr lang="zh-CN" altLang="en-US" dirty="0"/>
              <a:t>为界或者称</a:t>
            </a:r>
            <a:r>
              <a:rPr lang="en-US" altLang="zh-CN" dirty="0"/>
              <a:t>g(n)</a:t>
            </a:r>
            <a:r>
              <a:rPr lang="zh-CN" altLang="en-US" dirty="0"/>
              <a:t>受限于</a:t>
            </a:r>
            <a:r>
              <a:rPr lang="en-US" altLang="zh-CN" dirty="0"/>
              <a:t>f(n)</a:t>
            </a:r>
            <a:r>
              <a:rPr lang="zh-CN" altLang="en-US" dirty="0"/>
              <a:t>。记作</a:t>
            </a:r>
            <a:r>
              <a:rPr lang="en-US" altLang="zh-CN" dirty="0"/>
              <a:t>g(n)=O(f(n))</a:t>
            </a:r>
            <a:r>
              <a:rPr lang="zh-CN" altLang="en-US" dirty="0"/>
              <a:t>。 </a:t>
            </a:r>
          </a:p>
        </p:txBody>
      </p:sp>
      <p:sp>
        <p:nvSpPr>
          <p:cNvPr id="4" name="灯片编号占位符 3"/>
          <p:cNvSpPr>
            <a:spLocks noGrp="1"/>
          </p:cNvSpPr>
          <p:nvPr>
            <p:ph type="sldNum" sz="quarter" idx="10"/>
          </p:nvPr>
        </p:nvSpPr>
        <p:spPr/>
        <p:txBody>
          <a:bodyPr/>
          <a:lstStyle/>
          <a:p>
            <a:pPr>
              <a:defRPr/>
            </a:pPr>
            <a:fld id="{23F72054-F2DC-4910-A711-9DCA78C0B338}" type="slidenum">
              <a:rPr lang="zh-CN" altLang="en-US" smtClean="0"/>
              <a:pPr>
                <a:defRPr/>
              </a:pPr>
              <a:t>70</a:t>
            </a:fld>
            <a:endParaRPr lang="en-US"/>
          </a:p>
        </p:txBody>
      </p:sp>
    </p:spTree>
    <p:extLst>
      <p:ext uri="{BB962C8B-B14F-4D97-AF65-F5344CB8AC3E}">
        <p14:creationId xmlns:p14="http://schemas.microsoft.com/office/powerpoint/2010/main" val="3452436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nchor="t"/>
          <a:lstStyle/>
          <a:p>
            <a:pPr>
              <a:spcBef>
                <a:spcPct val="50000"/>
              </a:spcBef>
            </a:pPr>
            <a:r>
              <a:rPr lang="en-US" altLang="zh-CN" b="1" dirty="0">
                <a:solidFill>
                  <a:srgbClr val="080808"/>
                </a:solidFill>
                <a:ea typeface="楷体_GB2312" pitchFamily="1" charset="-122"/>
              </a:rPr>
              <a:t>O(n*m)</a:t>
            </a:r>
          </a:p>
          <a:p>
            <a:pPr>
              <a:spcBef>
                <a:spcPct val="50000"/>
              </a:spcBef>
            </a:pPr>
            <a:r>
              <a:rPr lang="en-US" altLang="zh-CN" b="1" dirty="0">
                <a:solidFill>
                  <a:srgbClr val="080808"/>
                </a:solidFill>
                <a:ea typeface="楷体_GB2312" pitchFamily="1" charset="-122"/>
              </a:rPr>
              <a:t>O(n</a:t>
            </a:r>
            <a:r>
              <a:rPr lang="en-US" altLang="zh-CN" sz="1000" b="1" dirty="0">
                <a:solidFill>
                  <a:srgbClr val="080808"/>
                </a:solidFill>
                <a:ea typeface="楷体_GB2312" pitchFamily="1" charset="-122"/>
              </a:rPr>
              <a:t>1/2</a:t>
            </a:r>
            <a:r>
              <a:rPr lang="en-US" altLang="zh-CN" b="1" dirty="0">
                <a:solidFill>
                  <a:srgbClr val="080808"/>
                </a:solidFill>
                <a:ea typeface="楷体_GB2312" pitchFamily="1" charset="-122"/>
              </a:rPr>
              <a:t>)</a:t>
            </a:r>
          </a:p>
          <a:p>
            <a:pPr>
              <a:spcBef>
                <a:spcPct val="50000"/>
              </a:spcBef>
            </a:pPr>
            <a:endParaRPr lang="en-US" altLang="zh-CN" b="1" dirty="0">
              <a:solidFill>
                <a:srgbClr val="080808"/>
              </a:solidFill>
              <a:ea typeface="楷体_GB2312" pitchFamily="1" charset="-122"/>
            </a:endParaRPr>
          </a:p>
          <a:p>
            <a:pPr>
              <a:spcBef>
                <a:spcPct val="50000"/>
              </a:spcBef>
            </a:pPr>
            <a:r>
              <a:rPr lang="zh-CN" altLang="en-US" b="1" dirty="0">
                <a:solidFill>
                  <a:srgbClr val="080808"/>
                </a:solidFill>
                <a:ea typeface="楷体_GB2312" pitchFamily="1" charset="-122"/>
              </a:rPr>
              <a:t>例1-4 </a:t>
            </a:r>
            <a:r>
              <a:rPr lang="zh-CN" altLang="en-US" b="1" dirty="0">
                <a:solidFill>
                  <a:srgbClr val="080808"/>
                </a:solidFill>
                <a:latin typeface="楷体_GB2312" pitchFamily="1" charset="-122"/>
                <a:ea typeface="楷体_GB2312" pitchFamily="1" charset="-122"/>
              </a:rPr>
              <a:t>设</a:t>
            </a:r>
            <a:r>
              <a:rPr lang="en-US" altLang="zh-CN" b="1" i="1" dirty="0">
                <a:solidFill>
                  <a:srgbClr val="080808"/>
                </a:solidFill>
                <a:latin typeface="楷体_GB2312" pitchFamily="1" charset="-122"/>
                <a:ea typeface="楷体_GB2312" pitchFamily="1" charset="-122"/>
              </a:rPr>
              <a:t>n</a:t>
            </a:r>
            <a:r>
              <a:rPr lang="zh-CN" altLang="en-US" b="1" dirty="0">
                <a:solidFill>
                  <a:srgbClr val="080808"/>
                </a:solidFill>
                <a:latin typeface="楷体_GB2312" pitchFamily="1" charset="-122"/>
                <a:ea typeface="楷体_GB2312" pitchFamily="1" charset="-122"/>
              </a:rPr>
              <a:t>为如下算法处理的数据个数，求如下算法的时间复杂度。</a:t>
            </a:r>
            <a:r>
              <a:rPr lang="zh-CN" altLang="en-US" b="1" dirty="0">
                <a:solidFill>
                  <a:srgbClr val="FF9900"/>
                </a:solidFill>
                <a:latin typeface="楷体_GB2312" pitchFamily="1" charset="-122"/>
                <a:ea typeface="楷体_GB2312" pitchFamily="1" charset="-122"/>
              </a:rPr>
              <a:t> </a:t>
            </a:r>
          </a:p>
          <a:p>
            <a:pPr>
              <a:spcBef>
                <a:spcPct val="50000"/>
              </a:spcBef>
            </a:pPr>
            <a:r>
              <a:rPr lang="en-US" altLang="zh-CN" b="1" dirty="0">
                <a:solidFill>
                  <a:srgbClr val="0000FF"/>
                </a:solidFill>
                <a:ea typeface="楷体_GB2312" pitchFamily="1" charset="-122"/>
              </a:rPr>
              <a:t>for(</a:t>
            </a:r>
            <a:r>
              <a:rPr lang="en-US" altLang="zh-CN" b="1" dirty="0" err="1">
                <a:solidFill>
                  <a:srgbClr val="0000FF"/>
                </a:solidFill>
                <a:ea typeface="楷体_GB2312" pitchFamily="1" charset="-122"/>
              </a:rPr>
              <a:t>i</a:t>
            </a:r>
            <a:r>
              <a:rPr lang="en-US" altLang="zh-CN" b="1" dirty="0">
                <a:solidFill>
                  <a:srgbClr val="0000FF"/>
                </a:solidFill>
                <a:ea typeface="楷体_GB2312" pitchFamily="1" charset="-122"/>
              </a:rPr>
              <a:t>=1;i&lt;=</a:t>
            </a:r>
            <a:r>
              <a:rPr lang="en-US" altLang="zh-CN" b="1" dirty="0" err="1">
                <a:solidFill>
                  <a:srgbClr val="0000FF"/>
                </a:solidFill>
                <a:ea typeface="楷体_GB2312" pitchFamily="1" charset="-122"/>
              </a:rPr>
              <a:t>n;i</a:t>
            </a:r>
            <a:r>
              <a:rPr lang="en-US" altLang="zh-CN" b="1" dirty="0">
                <a:solidFill>
                  <a:srgbClr val="0000FF"/>
                </a:solidFill>
                <a:ea typeface="楷体_GB2312" pitchFamily="1" charset="-122"/>
              </a:rPr>
              <a:t>=2*</a:t>
            </a:r>
            <a:r>
              <a:rPr lang="en-US" altLang="zh-CN" b="1" dirty="0" err="1">
                <a:solidFill>
                  <a:srgbClr val="0000FF"/>
                </a:solidFill>
                <a:ea typeface="楷体_GB2312" pitchFamily="1" charset="-122"/>
              </a:rPr>
              <a:t>i</a:t>
            </a:r>
            <a:r>
              <a:rPr lang="en-US" altLang="zh-CN" b="1" dirty="0">
                <a:solidFill>
                  <a:srgbClr val="0000FF"/>
                </a:solidFill>
                <a:ea typeface="楷体_GB2312" pitchFamily="1" charset="-122"/>
              </a:rPr>
              <a:t>)</a:t>
            </a:r>
          </a:p>
          <a:p>
            <a:pPr>
              <a:spcBef>
                <a:spcPct val="50000"/>
              </a:spcBef>
            </a:pPr>
            <a:r>
              <a:rPr lang="en-US" altLang="zh-CN" b="1" dirty="0" err="1">
                <a:solidFill>
                  <a:srgbClr val="0000FF"/>
                </a:solidFill>
                <a:ea typeface="楷体_GB2312" pitchFamily="1" charset="-122"/>
              </a:rPr>
              <a:t>cout</a:t>
            </a:r>
            <a:r>
              <a:rPr lang="en-US" altLang="zh-CN" b="1" dirty="0">
                <a:solidFill>
                  <a:srgbClr val="0000FF"/>
                </a:solidFill>
                <a:ea typeface="楷体_GB2312" pitchFamily="1" charset="-122"/>
              </a:rPr>
              <a:t>&lt;&lt;"</a:t>
            </a:r>
            <a:r>
              <a:rPr lang="en-US" altLang="zh-CN" b="1" dirty="0" err="1">
                <a:solidFill>
                  <a:srgbClr val="0000FF"/>
                </a:solidFill>
                <a:ea typeface="楷体_GB2312" pitchFamily="1" charset="-122"/>
              </a:rPr>
              <a:t>i</a:t>
            </a:r>
            <a:r>
              <a:rPr lang="en-US" altLang="zh-CN" b="1" dirty="0">
                <a:solidFill>
                  <a:srgbClr val="0000FF"/>
                </a:solidFill>
                <a:ea typeface="楷体_GB2312" pitchFamily="1" charset="-122"/>
              </a:rPr>
              <a:t>="&lt;&lt;</a:t>
            </a:r>
            <a:r>
              <a:rPr lang="en-US" altLang="zh-CN" b="1" dirty="0" err="1">
                <a:solidFill>
                  <a:srgbClr val="0000FF"/>
                </a:solidFill>
                <a:ea typeface="楷体_GB2312" pitchFamily="1" charset="-122"/>
              </a:rPr>
              <a:t>i</a:t>
            </a:r>
            <a:r>
              <a:rPr lang="en-US" altLang="zh-CN" b="1" dirty="0">
                <a:solidFill>
                  <a:srgbClr val="0000FF"/>
                </a:solidFill>
                <a:ea typeface="楷体_GB2312" pitchFamily="1" charset="-122"/>
              </a:rPr>
              <a:t>;</a:t>
            </a:r>
          </a:p>
          <a:p>
            <a:pPr>
              <a:spcBef>
                <a:spcPct val="50000"/>
              </a:spcBef>
            </a:pPr>
            <a:r>
              <a:rPr lang="zh-CN" altLang="en-US" b="1" dirty="0">
                <a:solidFill>
                  <a:srgbClr val="080808"/>
                </a:solidFill>
                <a:latin typeface="楷体_GB2312" pitchFamily="1" charset="-122"/>
                <a:ea typeface="楷体_GB2312" pitchFamily="1" charset="-122"/>
              </a:rPr>
              <a:t>解:设基本语句的执行次数为</a:t>
            </a:r>
            <a:r>
              <a:rPr lang="en-US" altLang="zh-CN" b="1" i="1" dirty="0">
                <a:solidFill>
                  <a:srgbClr val="080808"/>
                </a:solidFill>
                <a:ea typeface="楷体_GB2312" pitchFamily="1" charset="-122"/>
              </a:rPr>
              <a:t>T</a:t>
            </a:r>
            <a:r>
              <a:rPr lang="en-US" altLang="zh-CN" b="1" dirty="0">
                <a:solidFill>
                  <a:srgbClr val="080808"/>
                </a:solidFill>
                <a:ea typeface="楷体_GB2312" pitchFamily="1" charset="-122"/>
              </a:rPr>
              <a:t>(</a:t>
            </a:r>
            <a:r>
              <a:rPr lang="en-US" altLang="zh-CN" b="1" i="1" dirty="0">
                <a:solidFill>
                  <a:srgbClr val="080808"/>
                </a:solidFill>
                <a:ea typeface="楷体_GB2312" pitchFamily="1" charset="-122"/>
              </a:rPr>
              <a:t>n</a:t>
            </a:r>
            <a:r>
              <a:rPr lang="en-US" altLang="zh-CN" b="1" dirty="0">
                <a:solidFill>
                  <a:srgbClr val="080808"/>
                </a:solidFill>
                <a:ea typeface="楷体_GB2312" pitchFamily="1" charset="-122"/>
              </a:rPr>
              <a:t>)</a:t>
            </a:r>
            <a:r>
              <a:rPr lang="en-US" altLang="zh-CN" b="1" i="1" dirty="0">
                <a:solidFill>
                  <a:srgbClr val="080808"/>
                </a:solidFill>
                <a:latin typeface="楷体_GB2312" pitchFamily="1" charset="-122"/>
                <a:ea typeface="楷体_GB2312" pitchFamily="1" charset="-122"/>
              </a:rPr>
              <a:t>,</a:t>
            </a:r>
            <a:r>
              <a:rPr lang="zh-CN" altLang="en-US" b="1" i="1" dirty="0">
                <a:solidFill>
                  <a:srgbClr val="080808"/>
                </a:solidFill>
                <a:latin typeface="楷体_GB2312" pitchFamily="1" charset="-122"/>
                <a:ea typeface="楷体_GB2312" pitchFamily="1" charset="-122"/>
              </a:rPr>
              <a:t>有</a:t>
            </a:r>
            <a:r>
              <a:rPr lang="zh-CN" altLang="en-US" b="1" dirty="0">
                <a:solidFill>
                  <a:srgbClr val="0000FF"/>
                </a:solidFill>
                <a:latin typeface="楷体_GB2312" pitchFamily="1" charset="-122"/>
                <a:ea typeface="楷体_GB2312" pitchFamily="1" charset="-122"/>
              </a:rPr>
              <a:t>2</a:t>
            </a:r>
            <a:r>
              <a:rPr lang="en-US" altLang="zh-CN" b="1" i="1" baseline="30000" dirty="0">
                <a:solidFill>
                  <a:srgbClr val="0000FF"/>
                </a:solidFill>
                <a:latin typeface="楷体_GB2312" pitchFamily="1" charset="-122"/>
                <a:ea typeface="楷体_GB2312" pitchFamily="1" charset="-122"/>
              </a:rPr>
              <a:t>T</a:t>
            </a:r>
            <a:r>
              <a:rPr lang="en-US" altLang="zh-CN" b="1" baseline="30000" dirty="0">
                <a:solidFill>
                  <a:srgbClr val="0000FF"/>
                </a:solidFill>
                <a:latin typeface="楷体_GB2312" pitchFamily="1" charset="-122"/>
                <a:ea typeface="楷体_GB2312" pitchFamily="1" charset="-122"/>
              </a:rPr>
              <a:t>(</a:t>
            </a:r>
            <a:r>
              <a:rPr lang="en-US" altLang="zh-CN" b="1" i="1" baseline="30000" dirty="0">
                <a:solidFill>
                  <a:srgbClr val="0000FF"/>
                </a:solidFill>
                <a:latin typeface="楷体_GB2312" pitchFamily="1" charset="-122"/>
                <a:ea typeface="楷体_GB2312" pitchFamily="1" charset="-122"/>
              </a:rPr>
              <a:t>n</a:t>
            </a:r>
            <a:r>
              <a:rPr lang="en-US" altLang="zh-CN" b="1" baseline="30000" dirty="0">
                <a:solidFill>
                  <a:srgbClr val="0000FF"/>
                </a:solidFill>
                <a:latin typeface="楷体_GB2312" pitchFamily="1" charset="-122"/>
                <a:ea typeface="楷体_GB2312" pitchFamily="1" charset="-122"/>
              </a:rPr>
              <a:t>) </a:t>
            </a:r>
            <a:r>
              <a:rPr lang="en-US" altLang="zh-CN" b="1" dirty="0">
                <a:solidFill>
                  <a:srgbClr val="0000FF"/>
                </a:solidFill>
                <a:ea typeface="楷体_GB2312" pitchFamily="1" charset="-122"/>
              </a:rPr>
              <a:t>≤ </a:t>
            </a:r>
            <a:r>
              <a:rPr lang="en-US" altLang="zh-CN" b="1" i="1" dirty="0">
                <a:solidFill>
                  <a:srgbClr val="0000FF"/>
                </a:solidFill>
                <a:ea typeface="楷体_GB2312" pitchFamily="1" charset="-122"/>
              </a:rPr>
              <a:t>n</a:t>
            </a:r>
            <a:r>
              <a:rPr lang="en-US" altLang="zh-CN" b="1" dirty="0">
                <a:solidFill>
                  <a:srgbClr val="080808"/>
                </a:solidFill>
                <a:ea typeface="楷体_GB2312" pitchFamily="1" charset="-122"/>
              </a:rPr>
              <a:t>,</a:t>
            </a:r>
            <a:r>
              <a:rPr lang="zh-CN" altLang="en-US" b="1" dirty="0">
                <a:solidFill>
                  <a:srgbClr val="080808"/>
                </a:solidFill>
                <a:ea typeface="楷体_GB2312" pitchFamily="1" charset="-122"/>
              </a:rPr>
              <a:t>即有</a:t>
            </a:r>
          </a:p>
          <a:p>
            <a:pPr>
              <a:spcBef>
                <a:spcPct val="50000"/>
              </a:spcBef>
            </a:pPr>
            <a:r>
              <a:rPr lang="en-US" altLang="zh-CN" b="1" i="1" dirty="0">
                <a:ea typeface="楷体_GB2312" pitchFamily="1" charset="-122"/>
              </a:rPr>
              <a:t>T</a:t>
            </a:r>
            <a:r>
              <a:rPr lang="en-US" altLang="zh-CN" b="1" dirty="0">
                <a:ea typeface="楷体_GB2312" pitchFamily="1" charset="-122"/>
              </a:rPr>
              <a:t>(</a:t>
            </a:r>
            <a:r>
              <a:rPr lang="en-US" altLang="zh-CN" b="1" i="1" dirty="0">
                <a:ea typeface="楷体_GB2312" pitchFamily="1" charset="-122"/>
              </a:rPr>
              <a:t>n</a:t>
            </a:r>
            <a:r>
              <a:rPr lang="en-US" altLang="zh-CN" b="1" dirty="0">
                <a:ea typeface="楷体_GB2312" pitchFamily="1" charset="-122"/>
              </a:rPr>
              <a:t>) ≤</a:t>
            </a:r>
            <a:r>
              <a:rPr lang="en-US" altLang="zh-CN" b="1" dirty="0" err="1">
                <a:ea typeface="楷体_GB2312" pitchFamily="1" charset="-122"/>
              </a:rPr>
              <a:t>lb</a:t>
            </a:r>
            <a:r>
              <a:rPr lang="en-US" altLang="zh-CN" b="1" dirty="0">
                <a:ea typeface="楷体_GB2312" pitchFamily="1" charset="-122"/>
              </a:rPr>
              <a:t> </a:t>
            </a:r>
            <a:r>
              <a:rPr lang="en-US" altLang="zh-CN" b="1" i="1" dirty="0">
                <a:ea typeface="楷体_GB2312" pitchFamily="1" charset="-122"/>
              </a:rPr>
              <a:t>n</a:t>
            </a:r>
            <a:r>
              <a:rPr lang="zh-CN" altLang="en-US" b="1" dirty="0">
                <a:ea typeface="楷体_GB2312" pitchFamily="1" charset="-122"/>
              </a:rPr>
              <a:t>。</a:t>
            </a:r>
          </a:p>
          <a:p>
            <a:pPr>
              <a:spcBef>
                <a:spcPct val="50000"/>
              </a:spcBef>
            </a:pPr>
            <a:r>
              <a:rPr lang="zh-CN" altLang="en-US" b="1" dirty="0">
                <a:solidFill>
                  <a:srgbClr val="080808"/>
                </a:solidFill>
                <a:ea typeface="楷体_GB2312" pitchFamily="1" charset="-122"/>
              </a:rPr>
              <a:t>因</a:t>
            </a:r>
            <a:r>
              <a:rPr lang="en-US" altLang="zh-CN" b="1" i="1" dirty="0">
                <a:solidFill>
                  <a:srgbClr val="0000FF"/>
                </a:solidFill>
                <a:ea typeface="楷体_GB2312" pitchFamily="1" charset="-122"/>
              </a:rPr>
              <a:t>T</a:t>
            </a:r>
            <a:r>
              <a:rPr lang="en-US" altLang="zh-CN" b="1" dirty="0">
                <a:solidFill>
                  <a:srgbClr val="0000FF"/>
                </a:solidFill>
                <a:ea typeface="楷体_GB2312" pitchFamily="1" charset="-122"/>
              </a:rPr>
              <a:t>(</a:t>
            </a:r>
            <a:r>
              <a:rPr lang="en-US" altLang="zh-CN" b="1" i="1" dirty="0">
                <a:solidFill>
                  <a:srgbClr val="0000FF"/>
                </a:solidFill>
                <a:ea typeface="楷体_GB2312" pitchFamily="1" charset="-122"/>
              </a:rPr>
              <a:t>n)</a:t>
            </a:r>
            <a:r>
              <a:rPr lang="en-US" altLang="zh-CN" b="1" dirty="0">
                <a:solidFill>
                  <a:srgbClr val="0000FF"/>
                </a:solidFill>
                <a:ea typeface="楷体_GB2312" pitchFamily="1" charset="-122"/>
              </a:rPr>
              <a:t>≤</a:t>
            </a:r>
            <a:r>
              <a:rPr lang="en-US" altLang="zh-CN" b="1" dirty="0" err="1">
                <a:solidFill>
                  <a:srgbClr val="0000FF"/>
                </a:solidFill>
                <a:ea typeface="楷体_GB2312" pitchFamily="1" charset="-122"/>
              </a:rPr>
              <a:t>lb</a:t>
            </a:r>
            <a:r>
              <a:rPr lang="en-US" altLang="zh-CN" b="1" dirty="0">
                <a:solidFill>
                  <a:srgbClr val="0000FF"/>
                </a:solidFill>
                <a:ea typeface="楷体_GB2312" pitchFamily="1" charset="-122"/>
              </a:rPr>
              <a:t> </a:t>
            </a:r>
            <a:r>
              <a:rPr lang="en-US" altLang="zh-CN" b="1" i="1" dirty="0">
                <a:solidFill>
                  <a:srgbClr val="0000FF"/>
                </a:solidFill>
                <a:ea typeface="楷体_GB2312" pitchFamily="1" charset="-122"/>
              </a:rPr>
              <a:t>n </a:t>
            </a:r>
            <a:r>
              <a:rPr lang="en-US" altLang="zh-CN" b="1" dirty="0">
                <a:solidFill>
                  <a:srgbClr val="0000FF"/>
                </a:solidFill>
                <a:ea typeface="楷体_GB2312" pitchFamily="1" charset="-122"/>
              </a:rPr>
              <a:t>≤</a:t>
            </a:r>
            <a:r>
              <a:rPr lang="en-US" altLang="zh-CN" b="1" i="1" dirty="0">
                <a:solidFill>
                  <a:srgbClr val="0000FF"/>
                </a:solidFill>
                <a:ea typeface="楷体_GB2312" pitchFamily="1" charset="-122"/>
              </a:rPr>
              <a:t>c </a:t>
            </a:r>
            <a:r>
              <a:rPr lang="en-US" altLang="zh-CN" b="1" dirty="0">
                <a:solidFill>
                  <a:srgbClr val="0000FF"/>
                </a:solidFill>
                <a:ea typeface="楷体_GB2312" pitchFamily="1" charset="-122"/>
              </a:rPr>
              <a:t>×</a:t>
            </a:r>
            <a:r>
              <a:rPr lang="en-US" altLang="zh-CN" b="1" i="1" dirty="0">
                <a:solidFill>
                  <a:srgbClr val="0000FF"/>
                </a:solidFill>
                <a:ea typeface="楷体_GB2312" pitchFamily="1" charset="-122"/>
              </a:rPr>
              <a:t> </a:t>
            </a:r>
            <a:r>
              <a:rPr lang="en-US" altLang="zh-CN" b="1" dirty="0" err="1">
                <a:solidFill>
                  <a:srgbClr val="0000FF"/>
                </a:solidFill>
                <a:ea typeface="楷体_GB2312" pitchFamily="1" charset="-122"/>
              </a:rPr>
              <a:t>lb</a:t>
            </a:r>
            <a:r>
              <a:rPr lang="en-US" altLang="zh-CN" b="1" dirty="0">
                <a:solidFill>
                  <a:srgbClr val="0000FF"/>
                </a:solidFill>
                <a:ea typeface="楷体_GB2312" pitchFamily="1" charset="-122"/>
              </a:rPr>
              <a:t> </a:t>
            </a:r>
            <a:r>
              <a:rPr lang="en-US" altLang="zh-CN" b="1" i="1" dirty="0">
                <a:solidFill>
                  <a:srgbClr val="0000FF"/>
                </a:solidFill>
                <a:ea typeface="楷体_GB2312" pitchFamily="1" charset="-122"/>
              </a:rPr>
              <a:t>n</a:t>
            </a:r>
            <a:r>
              <a:rPr lang="en-US" altLang="zh-CN" b="1" dirty="0">
                <a:solidFill>
                  <a:srgbClr val="080808"/>
                </a:solidFill>
                <a:ea typeface="楷体_GB2312" pitchFamily="1" charset="-122"/>
              </a:rPr>
              <a:t>,</a:t>
            </a:r>
            <a:r>
              <a:rPr lang="zh-CN" altLang="en-US" b="1" dirty="0">
                <a:solidFill>
                  <a:srgbClr val="080808"/>
                </a:solidFill>
                <a:ea typeface="楷体_GB2312" pitchFamily="1" charset="-122"/>
              </a:rPr>
              <a:t>所以该算法的时间复杂度为</a:t>
            </a:r>
          </a:p>
          <a:p>
            <a:pPr>
              <a:spcBef>
                <a:spcPct val="50000"/>
              </a:spcBef>
            </a:pPr>
            <a:r>
              <a:rPr lang="en-US" altLang="zh-CN" b="1" i="1" dirty="0">
                <a:solidFill>
                  <a:srgbClr val="0000FF"/>
                </a:solidFill>
                <a:ea typeface="楷体_GB2312" pitchFamily="1" charset="-122"/>
              </a:rPr>
              <a:t>O</a:t>
            </a:r>
            <a:r>
              <a:rPr lang="en-US" altLang="zh-CN" b="1" dirty="0">
                <a:solidFill>
                  <a:srgbClr val="0000FF"/>
                </a:solidFill>
                <a:ea typeface="楷体_GB2312" pitchFamily="1" charset="-122"/>
              </a:rPr>
              <a:t>(</a:t>
            </a:r>
            <a:r>
              <a:rPr lang="en-US" altLang="zh-CN" b="1" dirty="0" err="1">
                <a:solidFill>
                  <a:srgbClr val="0000FF"/>
                </a:solidFill>
                <a:ea typeface="楷体_GB2312" pitchFamily="1" charset="-122"/>
              </a:rPr>
              <a:t>lb</a:t>
            </a:r>
            <a:r>
              <a:rPr lang="en-US" altLang="zh-CN" b="1" dirty="0">
                <a:solidFill>
                  <a:srgbClr val="0000FF"/>
                </a:solidFill>
                <a:ea typeface="楷体_GB2312" pitchFamily="1" charset="-122"/>
              </a:rPr>
              <a:t> </a:t>
            </a:r>
            <a:r>
              <a:rPr lang="en-US" altLang="zh-CN" b="1" i="1" dirty="0">
                <a:solidFill>
                  <a:srgbClr val="0000FF"/>
                </a:solidFill>
                <a:ea typeface="楷体_GB2312" pitchFamily="1" charset="-122"/>
              </a:rPr>
              <a:t>n</a:t>
            </a:r>
            <a:r>
              <a:rPr lang="en-US" altLang="zh-CN" b="1" dirty="0">
                <a:solidFill>
                  <a:srgbClr val="0000FF"/>
                </a:solidFill>
                <a:ea typeface="楷体_GB2312" pitchFamily="1" charset="-122"/>
              </a:rPr>
              <a:t>)</a:t>
            </a:r>
            <a:r>
              <a:rPr lang="zh-CN" altLang="en-US" b="1" dirty="0">
                <a:solidFill>
                  <a:srgbClr val="0000FF"/>
                </a:solidFill>
                <a:ea typeface="楷体_GB2312" pitchFamily="1" charset="-122"/>
              </a:rPr>
              <a:t>。</a:t>
            </a:r>
          </a:p>
          <a:p>
            <a:endParaRPr lang="zh-CN" altLang="en-US" dirty="0"/>
          </a:p>
        </p:txBody>
      </p:sp>
      <p:sp>
        <p:nvSpPr>
          <p:cNvPr id="71684" name="灯片编号占位符 3"/>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buFontTx/>
              <a:buNone/>
            </a:pPr>
            <a:fld id="{786C6CF9-4A11-4418-9A4C-B3097AD54E45}" type="slidenum">
              <a:rPr lang="zh-CN" altLang="en-US" sz="1200"/>
              <a:pPr algn="r" eaLnBrk="1" hangingPunct="1">
                <a:buFontTx/>
                <a:buNone/>
              </a:pPr>
              <a:t>83</a:t>
            </a:fld>
            <a:endParaRPr lang="en-US" altLang="zh-CN" sz="1200"/>
          </a:p>
        </p:txBody>
      </p:sp>
    </p:spTree>
    <p:extLst>
      <p:ext uri="{BB962C8B-B14F-4D97-AF65-F5344CB8AC3E}">
        <p14:creationId xmlns:p14="http://schemas.microsoft.com/office/powerpoint/2010/main" val="1077959163"/>
      </p:ext>
    </p:extLst>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nchor="t"/>
          <a:lstStyle/>
          <a:p>
            <a:r>
              <a:rPr lang="en-US" altLang="zh-CN"/>
              <a:t>O(n1/2)</a:t>
            </a:r>
          </a:p>
          <a:p>
            <a:r>
              <a:rPr lang="en-US" altLang="zh-CN"/>
              <a:t>O(n)</a:t>
            </a:r>
          </a:p>
          <a:p>
            <a:endParaRPr lang="en-US" altLang="zh-CN"/>
          </a:p>
          <a:p>
            <a:endParaRPr lang="zh-CN" altLang="en-US"/>
          </a:p>
        </p:txBody>
      </p:sp>
      <p:sp>
        <p:nvSpPr>
          <p:cNvPr id="72708" name="灯片编号占位符 3"/>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buFontTx/>
              <a:buNone/>
            </a:pPr>
            <a:fld id="{CB591663-13BB-44EE-983F-14E3336F54B7}" type="slidenum">
              <a:rPr lang="zh-CN" altLang="en-US" sz="1200"/>
              <a:pPr algn="r" eaLnBrk="1" hangingPunct="1">
                <a:buFontTx/>
                <a:buNone/>
              </a:pPr>
              <a:t>84</a:t>
            </a:fld>
            <a:endParaRPr lang="en-US" altLang="zh-CN" sz="1200"/>
          </a:p>
        </p:txBody>
      </p:sp>
    </p:spTree>
    <p:extLst>
      <p:ext uri="{BB962C8B-B14F-4D97-AF65-F5344CB8AC3E}">
        <p14:creationId xmlns:p14="http://schemas.microsoft.com/office/powerpoint/2010/main" val="523300512"/>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p:sp>
      <p:sp>
        <p:nvSpPr>
          <p:cNvPr id="73731"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nchor="t"/>
          <a:lstStyle/>
          <a:p>
            <a:r>
              <a:rPr lang="en-US" altLang="zh-CN"/>
              <a:t>0(n)</a:t>
            </a:r>
          </a:p>
          <a:p>
            <a:r>
              <a:rPr lang="en-US" altLang="zh-CN"/>
              <a:t>100</a:t>
            </a:r>
          </a:p>
          <a:p>
            <a:r>
              <a:rPr lang="en-US" altLang="zh-CN"/>
              <a:t>10*100</a:t>
            </a:r>
            <a:endParaRPr lang="zh-CN" altLang="en-US"/>
          </a:p>
        </p:txBody>
      </p:sp>
      <p:sp>
        <p:nvSpPr>
          <p:cNvPr id="73732" name="灯片编号占位符 3"/>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buFontTx/>
              <a:buNone/>
            </a:pPr>
            <a:fld id="{0B4AD1F8-A9F5-458A-8B77-D8160DF12097}" type="slidenum">
              <a:rPr lang="zh-CN" altLang="en-US" sz="1200"/>
              <a:pPr algn="r" eaLnBrk="1" hangingPunct="1">
                <a:buFontTx/>
                <a:buNone/>
              </a:pPr>
              <a:t>85</a:t>
            </a:fld>
            <a:endParaRPr lang="en-US" altLang="zh-CN" sz="1200"/>
          </a:p>
        </p:txBody>
      </p:sp>
    </p:spTree>
    <p:extLst>
      <p:ext uri="{BB962C8B-B14F-4D97-AF65-F5344CB8AC3E}">
        <p14:creationId xmlns:p14="http://schemas.microsoft.com/office/powerpoint/2010/main" val="1058687317"/>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3F72054-F2DC-4910-A711-9DCA78C0B338}" type="slidenum">
              <a:rPr lang="zh-CN" altLang="en-US" smtClean="0"/>
              <a:pPr>
                <a:defRPr/>
              </a:pPr>
              <a:t>21</a:t>
            </a:fld>
            <a:endParaRPr lang="en-US"/>
          </a:p>
        </p:txBody>
      </p:sp>
    </p:spTree>
    <p:extLst>
      <p:ext uri="{BB962C8B-B14F-4D97-AF65-F5344CB8AC3E}">
        <p14:creationId xmlns:p14="http://schemas.microsoft.com/office/powerpoint/2010/main" val="2568764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nchor="t"/>
          <a:lstStyle/>
          <a:p>
            <a:r>
              <a:rPr lang="en-US" altLang="zh-CN"/>
              <a:t>n(n-1)/2</a:t>
            </a:r>
            <a:endParaRPr lang="zh-CN" altLang="en-US"/>
          </a:p>
        </p:txBody>
      </p:sp>
      <p:sp>
        <p:nvSpPr>
          <p:cNvPr id="74756" name="灯片编号占位符 3"/>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buFontTx/>
              <a:buNone/>
            </a:pPr>
            <a:fld id="{7B9393CF-E36F-4D5D-A9B8-0DBA9D49566D}" type="slidenum">
              <a:rPr lang="zh-CN" altLang="en-US" sz="1200"/>
              <a:pPr algn="r" eaLnBrk="1" hangingPunct="1">
                <a:buFontTx/>
                <a:buNone/>
              </a:pPr>
              <a:t>86</a:t>
            </a:fld>
            <a:endParaRPr lang="en-US" altLang="zh-CN" sz="1200"/>
          </a:p>
        </p:txBody>
      </p:sp>
    </p:spTree>
    <p:extLst>
      <p:ext uri="{BB962C8B-B14F-4D97-AF65-F5344CB8AC3E}">
        <p14:creationId xmlns:p14="http://schemas.microsoft.com/office/powerpoint/2010/main" val="602226049"/>
      </p:ext>
    </p:extLst>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nchor="t"/>
          <a:lstStyle/>
          <a:p>
            <a:r>
              <a:rPr lang="en-US" altLang="zh-CN"/>
              <a:t>n(n-1)/2</a:t>
            </a:r>
            <a:endParaRPr lang="zh-CN" altLang="en-US"/>
          </a:p>
        </p:txBody>
      </p:sp>
      <p:sp>
        <p:nvSpPr>
          <p:cNvPr id="74756" name="灯片编号占位符 3"/>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buFontTx/>
              <a:buNone/>
            </a:pPr>
            <a:fld id="{7B9393CF-E36F-4D5D-A9B8-0DBA9D49566D}" type="slidenum">
              <a:rPr lang="zh-CN" altLang="en-US" sz="1200"/>
              <a:pPr algn="r" eaLnBrk="1" hangingPunct="1">
                <a:buFontTx/>
                <a:buNone/>
              </a:pPr>
              <a:t>87</a:t>
            </a:fld>
            <a:endParaRPr lang="en-US" altLang="zh-CN" sz="1200"/>
          </a:p>
        </p:txBody>
      </p:sp>
    </p:spTree>
    <p:extLst>
      <p:ext uri="{BB962C8B-B14F-4D97-AF65-F5344CB8AC3E}">
        <p14:creationId xmlns:p14="http://schemas.microsoft.com/office/powerpoint/2010/main" val="3710414676"/>
      </p:ext>
    </p:extLst>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nchor="t"/>
          <a:lstStyle/>
          <a:p>
            <a:endParaRPr lang="zh-CN" altLang="en-US" dirty="0"/>
          </a:p>
        </p:txBody>
      </p:sp>
      <p:sp>
        <p:nvSpPr>
          <p:cNvPr id="74756" name="灯片编号占位符 3"/>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buFontTx/>
              <a:buNone/>
            </a:pPr>
            <a:fld id="{7B9393CF-E36F-4D5D-A9B8-0DBA9D49566D}" type="slidenum">
              <a:rPr lang="zh-CN" altLang="en-US" sz="1200"/>
              <a:pPr algn="r" eaLnBrk="1" hangingPunct="1">
                <a:buFontTx/>
                <a:buNone/>
              </a:pPr>
              <a:t>88</a:t>
            </a:fld>
            <a:endParaRPr lang="en-US" altLang="zh-CN" sz="1200"/>
          </a:p>
        </p:txBody>
      </p:sp>
    </p:spTree>
    <p:extLst>
      <p:ext uri="{BB962C8B-B14F-4D97-AF65-F5344CB8AC3E}">
        <p14:creationId xmlns:p14="http://schemas.microsoft.com/office/powerpoint/2010/main" val="3175073244"/>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0"/>
              </a:spcBef>
            </a:pPr>
            <a:r>
              <a:rPr lang="zh-CN" altLang="en-US" sz="1200" b="0" dirty="0"/>
              <a:t>乘除法比加减法的效率低</a:t>
            </a:r>
            <a:endParaRPr lang="en-US" altLang="zh-CN" sz="1200" b="0" dirty="0"/>
          </a:p>
          <a:p>
            <a:pPr>
              <a:spcBef>
                <a:spcPts val="0"/>
              </a:spcBef>
            </a:pPr>
            <a:endParaRPr lang="en-US" altLang="zh-CN" sz="1200" b="0" dirty="0"/>
          </a:p>
          <a:p>
            <a:pPr>
              <a:spcBef>
                <a:spcPts val="0"/>
              </a:spcBef>
            </a:pPr>
            <a:r>
              <a:rPr lang="zh-CN" altLang="en-US" sz="1200" b="0" dirty="0"/>
              <a:t>内存层次，</a:t>
            </a:r>
            <a:r>
              <a:rPr lang="en-US" altLang="zh-CN" sz="1200" b="0" dirty="0"/>
              <a:t>----</a:t>
            </a:r>
            <a:r>
              <a:rPr lang="zh-CN" altLang="en-US" sz="1200" b="0" dirty="0"/>
              <a:t>计算机的不同数字的存储，还有处理。   计算机系统中会讲解</a:t>
            </a:r>
            <a:endParaRPr lang="en-US" dirty="0"/>
          </a:p>
        </p:txBody>
      </p:sp>
    </p:spTree>
    <p:extLst>
      <p:ext uri="{BB962C8B-B14F-4D97-AF65-F5344CB8AC3E}">
        <p14:creationId xmlns:p14="http://schemas.microsoft.com/office/powerpoint/2010/main" val="871098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1120828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EA0CD4-16DB-4EC8-A1C9-625DBE11E2C8}" type="slidenum">
              <a:rPr lang="en-US" smtClean="0"/>
              <a:pPr/>
              <a:t>57</a:t>
            </a:fld>
            <a:endParaRPr lang="en-US"/>
          </a:p>
        </p:txBody>
      </p:sp>
    </p:spTree>
    <p:extLst>
      <p:ext uri="{BB962C8B-B14F-4D97-AF65-F5344CB8AC3E}">
        <p14:creationId xmlns:p14="http://schemas.microsoft.com/office/powerpoint/2010/main" val="3868579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24912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393648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567339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567339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54280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76392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1013" y="195263"/>
            <a:ext cx="2124075" cy="6434137"/>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95263"/>
            <a:ext cx="6221413" cy="64341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56277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90600" y="195263"/>
            <a:ext cx="7869238" cy="685800"/>
          </a:xfrm>
        </p:spPr>
        <p:txBody>
          <a:bodyPr/>
          <a:lstStyle/>
          <a:p>
            <a:r>
              <a:rPr lang="zh-CN" altLang="en-US"/>
              <a:t>单击此处编辑母版标题样式</a:t>
            </a:r>
            <a:endParaRPr lang="en-US"/>
          </a:p>
        </p:txBody>
      </p:sp>
      <p:sp>
        <p:nvSpPr>
          <p:cNvPr id="3" name="表格占位符 2"/>
          <p:cNvSpPr>
            <a:spLocks noGrp="1"/>
          </p:cNvSpPr>
          <p:nvPr>
            <p:ph type="tbl" idx="1"/>
          </p:nvPr>
        </p:nvSpPr>
        <p:spPr>
          <a:xfrm>
            <a:off x="457200" y="1905000"/>
            <a:ext cx="8497888" cy="4724400"/>
          </a:xfrm>
        </p:spPr>
        <p:txBody>
          <a:bodyPr/>
          <a:lstStyle/>
          <a:p>
            <a:pPr lvl="0"/>
            <a:endParaRPr lang="en-US" noProof="0"/>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14653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32208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93980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05000"/>
            <a:ext cx="417195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781550" y="1905000"/>
            <a:ext cx="4173538"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12"/>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26002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12"/>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99904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12"/>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1829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45008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00258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7812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90513" y="307975"/>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defRPr/>
            </a:pPr>
            <a:endParaRPr lang="zh-CN" altLang="en-US"/>
          </a:p>
        </p:txBody>
      </p:sp>
      <p:sp>
        <p:nvSpPr>
          <p:cNvPr id="1027" name="Rectangle 3"/>
          <p:cNvSpPr>
            <a:spLocks noChangeArrowheads="1"/>
          </p:cNvSpPr>
          <p:nvPr/>
        </p:nvSpPr>
        <p:spPr bwMode="auto">
          <a:xfrm>
            <a:off x="673100" y="307975"/>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defRPr/>
            </a:pPr>
            <a:endParaRPr lang="zh-CN" altLang="en-US"/>
          </a:p>
        </p:txBody>
      </p:sp>
      <p:sp>
        <p:nvSpPr>
          <p:cNvPr id="1028" name="Rectangle 9"/>
          <p:cNvSpPr>
            <a:spLocks noGrp="1" noChangeArrowheads="1"/>
          </p:cNvSpPr>
          <p:nvPr>
            <p:ph type="title"/>
          </p:nvPr>
        </p:nvSpPr>
        <p:spPr bwMode="auto">
          <a:xfrm>
            <a:off x="990600" y="195263"/>
            <a:ext cx="7869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
          <p:cNvSpPr>
            <a:spLocks noGrp="1" noChangeArrowheads="1"/>
          </p:cNvSpPr>
          <p:nvPr>
            <p:ph type="body" idx="1"/>
          </p:nvPr>
        </p:nvSpPr>
        <p:spPr bwMode="auto">
          <a:xfrm>
            <a:off x="457200" y="1905000"/>
            <a:ext cx="849788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12"/>
          <p:cNvSpPr>
            <a:spLocks noGrp="1" noChangeArrowheads="1"/>
          </p:cNvSpPr>
          <p:nvPr>
            <p:ph type="ftr" sz="quarter" idx="3"/>
          </p:nvPr>
        </p:nvSpPr>
        <p:spPr bwMode="auto">
          <a:xfrm>
            <a:off x="7848600" y="64008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400"/>
            </a:lvl1pPr>
          </a:lstStyle>
          <a:p>
            <a:pPr>
              <a:defRPr/>
            </a:pPr>
            <a:endParaRPr lang="en-US"/>
          </a:p>
        </p:txBody>
      </p:sp>
      <p:graphicFrame>
        <p:nvGraphicFramePr>
          <p:cNvPr id="1031" name="Object 18"/>
          <p:cNvGraphicFramePr>
            <a:graphicFrameLocks noChangeAspect="1"/>
          </p:cNvGraphicFramePr>
          <p:nvPr userDrawn="1"/>
        </p:nvGraphicFramePr>
        <p:xfrm>
          <a:off x="419100" y="736600"/>
          <a:ext cx="885825" cy="471488"/>
        </p:xfrm>
        <a:graphic>
          <a:graphicData uri="http://schemas.openxmlformats.org/presentationml/2006/ole">
            <mc:AlternateContent xmlns:mc="http://schemas.openxmlformats.org/markup-compatibility/2006">
              <mc:Choice xmlns:v="urn:schemas-microsoft-com:vml" Requires="v">
                <p:oleObj r:id="rId14" imgW="1162212" imgH="619211" progId="Paint.Picture">
                  <p:embed/>
                </p:oleObj>
              </mc:Choice>
              <mc:Fallback>
                <p:oleObj r:id="rId14" imgW="1162212" imgH="619211" progId="Paint.Picture">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9100" y="736600"/>
                        <a:ext cx="88582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2" name="Rectangle 19"/>
          <p:cNvSpPr>
            <a:spLocks noChangeArrowheads="1"/>
          </p:cNvSpPr>
          <p:nvPr userDrawn="1"/>
        </p:nvSpPr>
        <p:spPr bwMode="auto">
          <a:xfrm>
            <a:off x="0" y="657225"/>
            <a:ext cx="560388" cy="422275"/>
          </a:xfrm>
          <a:prstGeom prst="rect">
            <a:avLst/>
          </a:prstGeom>
          <a:gradFill rotWithShape="0">
            <a:gsLst>
              <a:gs pos="0">
                <a:schemeClr val="bg1"/>
              </a:gs>
              <a:gs pos="100000">
                <a:schemeClr val="hlink"/>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defRPr/>
            </a:pPr>
            <a:endParaRPr lang="zh-CN" altLang="en-US"/>
          </a:p>
        </p:txBody>
      </p:sp>
      <p:sp>
        <p:nvSpPr>
          <p:cNvPr id="1033" name="Rectangle 20"/>
          <p:cNvSpPr>
            <a:spLocks noChangeArrowheads="1"/>
          </p:cNvSpPr>
          <p:nvPr userDrawn="1"/>
        </p:nvSpPr>
        <p:spPr bwMode="auto">
          <a:xfrm>
            <a:off x="635000" y="200025"/>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defRPr/>
            </a:pPr>
            <a:endParaRPr lang="zh-CN" altLang="en-US"/>
          </a:p>
        </p:txBody>
      </p:sp>
      <p:sp>
        <p:nvSpPr>
          <p:cNvPr id="1034" name="Rectangle 21"/>
          <p:cNvSpPr>
            <a:spLocks noChangeArrowheads="1"/>
          </p:cNvSpPr>
          <p:nvPr userDrawn="1"/>
        </p:nvSpPr>
        <p:spPr bwMode="auto">
          <a:xfrm>
            <a:off x="315913" y="990600"/>
            <a:ext cx="8637587"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defRPr/>
            </a:pPr>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xStyles>
    <p:title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5pPr>
      <a:lvl6pPr marL="25146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6pPr>
      <a:lvl7pPr marL="29718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7pPr>
      <a:lvl8pPr marL="34290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8pPr>
      <a:lvl9pPr marL="38862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2.bin"/><Relationship Id="rId1" Type="http://schemas.openxmlformats.org/officeDocument/2006/relationships/slideLayout" Target="../slideLayouts/slideLayout7.x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6.wmf"/><Relationship Id="rId5" Type="http://schemas.openxmlformats.org/officeDocument/2006/relationships/oleObject" Target="../embeddings/oleObject5.bin"/><Relationship Id="rId4" Type="http://schemas.openxmlformats.org/officeDocument/2006/relationships/image" Target="../media/image15.w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8.wmf"/><Relationship Id="rId5" Type="http://schemas.openxmlformats.org/officeDocument/2006/relationships/oleObject" Target="../embeddings/oleObject6.bin"/><Relationship Id="rId4" Type="http://schemas.openxmlformats.org/officeDocument/2006/relationships/image" Target="../media/image19.png"/></Relationships>
</file>

<file path=ppt/slides/_rels/slide62.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0.wmf"/><Relationship Id="rId5" Type="http://schemas.openxmlformats.org/officeDocument/2006/relationships/oleObject" Target="../embeddings/oleObject8.bin"/><Relationship Id="rId4" Type="http://schemas.openxmlformats.org/officeDocument/2006/relationships/image" Target="../media/image19.wmf"/></Relationships>
</file>

<file path=ppt/slides/_rels/slide6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304800" y="3581400"/>
            <a:ext cx="8458200" cy="1463675"/>
          </a:xfrm>
          <a:solidFill>
            <a:schemeClr val="bg1"/>
          </a:solidFill>
        </p:spPr>
        <p:txBody>
          <a:bodyPr anchor="t">
            <a:spAutoFit/>
          </a:bodyPr>
          <a:lstStyle/>
          <a:p>
            <a:pPr eaLnBrk="1" hangingPunct="1">
              <a:spcBef>
                <a:spcPct val="50000"/>
              </a:spcBef>
              <a:defRPr/>
            </a:pPr>
            <a:r>
              <a:rPr lang="en-US" altLang="en-US" sz="3600" dirty="0" err="1">
                <a:solidFill>
                  <a:schemeClr val="tx1"/>
                </a:solidFill>
                <a:latin typeface="隶书" pitchFamily="49" charset="-122"/>
              </a:rPr>
              <a:t>第一章</a:t>
            </a:r>
            <a:br>
              <a:rPr lang="en-US" altLang="en-US" sz="7200" dirty="0">
                <a:solidFill>
                  <a:schemeClr val="tx1"/>
                </a:solidFill>
                <a:latin typeface="隶书" pitchFamily="49" charset="-122"/>
              </a:rPr>
            </a:br>
            <a:r>
              <a:rPr lang="en-US" altLang="en-US" sz="5400" dirty="0" err="1">
                <a:solidFill>
                  <a:schemeClr val="tx1"/>
                </a:solidFill>
                <a:effectLst>
                  <a:outerShdw blurRad="38100" dist="38100" dir="2700000" algn="tl">
                    <a:srgbClr val="C0C0C0"/>
                  </a:outerShdw>
                </a:effectLst>
                <a:latin typeface="隶书" pitchFamily="49" charset="-122"/>
              </a:rPr>
              <a:t>绪论</a:t>
            </a:r>
            <a:endParaRPr lang="en-US" sz="5400" dirty="0">
              <a:solidFill>
                <a:schemeClr val="tx1"/>
              </a:solidFill>
              <a:effectLst>
                <a:outerShdw blurRad="38100" dist="38100" dir="2700000" algn="tl">
                  <a:srgbClr val="C0C0C0"/>
                </a:outerShdw>
              </a:effectLst>
              <a:latin typeface="隶书" pitchFamily="49" charset="-122"/>
            </a:endParaRPr>
          </a:p>
        </p:txBody>
      </p:sp>
      <p:sp>
        <p:nvSpPr>
          <p:cNvPr id="2051" name="Rectangle 5"/>
          <p:cNvSpPr>
            <a:spLocks noChangeArrowheads="1"/>
          </p:cNvSpPr>
          <p:nvPr/>
        </p:nvSpPr>
        <p:spPr bwMode="auto">
          <a:xfrm>
            <a:off x="304800" y="2667000"/>
            <a:ext cx="8458200" cy="92075"/>
          </a:xfrm>
          <a:prstGeom prst="rect">
            <a:avLst/>
          </a:prstGeom>
          <a:gradFill rotWithShape="0">
            <a:gsLst>
              <a:gs pos="0">
                <a:srgbClr val="3333FF"/>
              </a:gs>
              <a:gs pos="100000">
                <a:srgbClr val="CCE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p>
        </p:txBody>
      </p:sp>
      <p:sp>
        <p:nvSpPr>
          <p:cNvPr id="2052" name="Rectangle 7"/>
          <p:cNvSpPr>
            <a:spLocks noChangeArrowheads="1"/>
          </p:cNvSpPr>
          <p:nvPr/>
        </p:nvSpPr>
        <p:spPr bwMode="auto">
          <a:xfrm>
            <a:off x="0" y="0"/>
            <a:ext cx="9144000" cy="152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077" name="Rectangle 8"/>
          <p:cNvSpPr>
            <a:spLocks noChangeArrowheads="1"/>
          </p:cNvSpPr>
          <p:nvPr/>
        </p:nvSpPr>
        <p:spPr bwMode="auto">
          <a:xfrm>
            <a:off x="609600" y="1066800"/>
            <a:ext cx="786923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defRPr/>
            </a:pPr>
            <a:r>
              <a:rPr lang="zh-CN" altLang="en-US" sz="8000" b="1" dirty="0">
                <a:effectLst>
                  <a:outerShdw blurRad="38100" dist="38100" dir="2700000" algn="tl">
                    <a:srgbClr val="C0C0C0"/>
                  </a:outerShdw>
                </a:effectLst>
                <a:latin typeface="隶书" pitchFamily="49" charset="-122"/>
                <a:ea typeface="+mj-ea"/>
                <a:cs typeface="+mj-cs"/>
              </a:rPr>
              <a:t>数据结构与算法</a:t>
            </a:r>
            <a:endParaRPr lang="en-US" sz="8000" b="1" dirty="0">
              <a:effectLst>
                <a:outerShdw blurRad="38100" dist="38100" dir="2700000" algn="tl">
                  <a:srgbClr val="C0C0C0"/>
                </a:outerShdw>
              </a:effectLst>
              <a:latin typeface="隶书" pitchFamily="49" charset="-122"/>
              <a:ea typeface="+mj-ea"/>
              <a:cs typeface="+mj-cs"/>
            </a:endParaRPr>
          </a:p>
        </p:txBody>
      </p:sp>
      <p:sp>
        <p:nvSpPr>
          <p:cNvPr id="2054" name="Text Box 10"/>
          <p:cNvSpPr txBox="1">
            <a:spLocks noChangeArrowheads="1"/>
          </p:cNvSpPr>
          <p:nvPr/>
        </p:nvSpPr>
        <p:spPr bwMode="auto">
          <a:xfrm>
            <a:off x="228600" y="5181600"/>
            <a:ext cx="8686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endParaRPr lang="zh-CN" altLang="en-US" sz="2800" b="1" dirty="0">
              <a:latin typeface="楷体_GB2312" pitchFamily="1" charset="-122"/>
              <a:ea typeface="楷体_GB2312" pitchFamily="1" charset="-122"/>
            </a:endParaRPr>
          </a:p>
          <a:p>
            <a:pPr algn="ctr" eaLnBrk="1" hangingPunct="1"/>
            <a:endParaRPr lang="zh-CN" altLang="en-US" sz="2800" b="1" dirty="0">
              <a:latin typeface="楷体_GB2312" pitchFamily="1" charset="-122"/>
              <a:ea typeface="楷体_GB2312" pitchFamily="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type="title" idx="4294967295"/>
          </p:nvPr>
        </p:nvSpPr>
        <p:spPr/>
        <p:txBody>
          <a:bodyPr/>
          <a:lstStyle/>
          <a:p>
            <a:pPr eaLnBrk="1" hangingPunct="1"/>
            <a:r>
              <a:rPr lang="zh-CN" altLang="en-US" sz="4400"/>
              <a:t>数据结构应用举例</a:t>
            </a:r>
          </a:p>
        </p:txBody>
      </p:sp>
      <p:sp>
        <p:nvSpPr>
          <p:cNvPr id="13315" name="Rectangle 1027"/>
          <p:cNvSpPr>
            <a:spLocks noGrp="1" noChangeArrowheads="1"/>
          </p:cNvSpPr>
          <p:nvPr>
            <p:ph type="body" idx="4294967295"/>
          </p:nvPr>
        </p:nvSpPr>
        <p:spPr>
          <a:xfrm>
            <a:off x="-28397" y="1158081"/>
            <a:ext cx="8992885" cy="5504656"/>
          </a:xfrm>
        </p:spPr>
        <p:txBody>
          <a:bodyPr/>
          <a:lstStyle/>
          <a:p>
            <a:pPr marL="0" indent="0" eaLnBrk="1" hangingPunct="1">
              <a:buNone/>
            </a:pPr>
            <a:r>
              <a:rPr lang="en-US" altLang="en-US" sz="2800" dirty="0">
                <a:solidFill>
                  <a:srgbClr val="FF0000"/>
                </a:solidFill>
                <a:sym typeface="Arial" pitchFamily="34" charset="0"/>
              </a:rPr>
              <a:t>    例6</a:t>
            </a:r>
            <a:r>
              <a:rPr lang="en-US" altLang="zh-CN" sz="2800" dirty="0">
                <a:solidFill>
                  <a:srgbClr val="3333FF"/>
                </a:solidFill>
                <a:sym typeface="Arial" pitchFamily="34" charset="0"/>
              </a:rPr>
              <a:t>  </a:t>
            </a:r>
            <a:r>
              <a:rPr lang="en-US" altLang="en-US" sz="2800" dirty="0" err="1">
                <a:solidFill>
                  <a:srgbClr val="3333FF"/>
                </a:solidFill>
                <a:sym typeface="Arial" pitchFamily="34" charset="0"/>
              </a:rPr>
              <a:t>多叉路口交通灯的管理问题</a:t>
            </a:r>
            <a:endParaRPr lang="en-US" altLang="en-US" sz="2800" dirty="0">
              <a:solidFill>
                <a:srgbClr val="3333FF"/>
              </a:solidFill>
              <a:sym typeface="Arial" pitchFamily="34" charset="0"/>
            </a:endParaRPr>
          </a:p>
          <a:p>
            <a:pPr marL="0" indent="0" eaLnBrk="1" hangingPunct="1">
              <a:buFont typeface="Wingdings" pitchFamily="2" charset="2"/>
              <a:buNone/>
            </a:pPr>
            <a:r>
              <a:rPr lang="en-US" altLang="en-US" sz="2800" dirty="0"/>
              <a:t>          </a:t>
            </a:r>
          </a:p>
          <a:p>
            <a:pPr marL="0" indent="0" eaLnBrk="1" hangingPunct="1">
              <a:buFont typeface="Wingdings" pitchFamily="2" charset="2"/>
              <a:buNone/>
            </a:pPr>
            <a:endParaRPr lang="en-US" altLang="en-US" sz="2800" dirty="0"/>
          </a:p>
          <a:p>
            <a:pPr marL="0" indent="0" eaLnBrk="1" hangingPunct="1">
              <a:buFont typeface="Wingdings" pitchFamily="2" charset="2"/>
              <a:buNone/>
            </a:pPr>
            <a:endParaRPr lang="en-US" altLang="en-US" sz="2800" dirty="0"/>
          </a:p>
          <a:p>
            <a:pPr marL="0" indent="0" eaLnBrk="1" hangingPunct="1">
              <a:buFont typeface="Wingdings" pitchFamily="2" charset="2"/>
              <a:buNone/>
            </a:pPr>
            <a:endParaRPr lang="en-US" altLang="en-US" sz="2800" dirty="0"/>
          </a:p>
          <a:p>
            <a:pPr marL="0" indent="0" eaLnBrk="1" hangingPunct="1">
              <a:buFont typeface="Wingdings" pitchFamily="2" charset="2"/>
              <a:buNone/>
            </a:pPr>
            <a:endParaRPr lang="en-US" altLang="en-US" sz="2800" dirty="0"/>
          </a:p>
          <a:p>
            <a:pPr marL="0" indent="0" eaLnBrk="1" hangingPunct="1">
              <a:buFont typeface="Wingdings" pitchFamily="2" charset="2"/>
              <a:buNone/>
            </a:pPr>
            <a:endParaRPr lang="en-US" altLang="en-US" sz="2800" dirty="0"/>
          </a:p>
          <a:p>
            <a:pPr marL="0" indent="0" eaLnBrk="1" hangingPunct="1">
              <a:buFont typeface="Wingdings" pitchFamily="2" charset="2"/>
              <a:buNone/>
            </a:pPr>
            <a:r>
              <a:rPr lang="en-US" altLang="en-US" sz="2800" dirty="0"/>
              <a:t>         </a:t>
            </a:r>
          </a:p>
          <a:p>
            <a:pPr marL="0" indent="0" eaLnBrk="1" hangingPunct="1">
              <a:buFont typeface="Wingdings" pitchFamily="2" charset="2"/>
              <a:buNone/>
            </a:pPr>
            <a:endParaRPr lang="en-US" altLang="en-US" sz="2800" dirty="0"/>
          </a:p>
          <a:p>
            <a:pPr marL="0" indent="0" eaLnBrk="1" hangingPunct="1">
              <a:buFont typeface="Wingdings" pitchFamily="2" charset="2"/>
              <a:buNone/>
            </a:pPr>
            <a:r>
              <a:rPr lang="en-US" altLang="en-US" sz="2800" dirty="0"/>
              <a:t>  </a:t>
            </a:r>
            <a:r>
              <a:rPr lang="en-US" altLang="en-US" sz="2800" dirty="0" err="1"/>
              <a:t>计算机处理的对象为通路</a:t>
            </a:r>
            <a:r>
              <a:rPr lang="en-US" altLang="zh-CN" sz="2800" dirty="0"/>
              <a:t>,</a:t>
            </a:r>
            <a:r>
              <a:rPr lang="en-US" altLang="en-US" sz="2800" dirty="0"/>
              <a:t> </a:t>
            </a:r>
            <a:r>
              <a:rPr lang="en-US" altLang="en-US" sz="2800" dirty="0" err="1"/>
              <a:t>对象的关系是网状关系</a:t>
            </a:r>
            <a:r>
              <a:rPr lang="en-US" altLang="zh-CN" sz="2800" dirty="0"/>
              <a:t>(</a:t>
            </a:r>
            <a:r>
              <a:rPr lang="en-US" altLang="en-US" sz="2800" dirty="0"/>
              <a:t>图</a:t>
            </a:r>
            <a:r>
              <a:rPr lang="en-US" altLang="zh-CN" sz="2800" dirty="0"/>
              <a:t>)</a:t>
            </a:r>
            <a:endParaRPr lang="zh-CN" altLang="en-US" sz="2800" dirty="0"/>
          </a:p>
        </p:txBody>
      </p:sp>
      <p:pic>
        <p:nvPicPr>
          <p:cNvPr id="13316"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501" y="1844824"/>
            <a:ext cx="7162800" cy="389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type="title" idx="4294967295"/>
          </p:nvPr>
        </p:nvSpPr>
        <p:spPr/>
        <p:txBody>
          <a:bodyPr/>
          <a:lstStyle/>
          <a:p>
            <a:pPr eaLnBrk="1" hangingPunct="1"/>
            <a:r>
              <a:rPr lang="zh-CN" altLang="en-US" sz="4400" dirty="0"/>
              <a:t>学习内容</a:t>
            </a:r>
          </a:p>
        </p:txBody>
      </p:sp>
      <p:sp>
        <p:nvSpPr>
          <p:cNvPr id="3" name="文本框 2"/>
          <p:cNvSpPr txBox="1"/>
          <p:nvPr/>
        </p:nvSpPr>
        <p:spPr>
          <a:xfrm>
            <a:off x="3709839" y="3573016"/>
            <a:ext cx="2736304" cy="830997"/>
          </a:xfrm>
          <a:prstGeom prst="rect">
            <a:avLst/>
          </a:prstGeom>
          <a:noFill/>
        </p:spPr>
        <p:txBody>
          <a:bodyPr wrap="square" rtlCol="0">
            <a:spAutoFit/>
          </a:bodyPr>
          <a:lstStyle/>
          <a:p>
            <a:r>
              <a:rPr lang="en-US" altLang="zh-CN" dirty="0"/>
              <a:t>1~7</a:t>
            </a:r>
            <a:r>
              <a:rPr lang="zh-CN" altLang="en-US" dirty="0"/>
              <a:t>章：基本结构</a:t>
            </a:r>
            <a:endParaRPr lang="en-US" altLang="zh-CN" dirty="0"/>
          </a:p>
          <a:p>
            <a:r>
              <a:rPr lang="en-US" altLang="zh-CN" dirty="0"/>
              <a:t>9</a:t>
            </a:r>
            <a:r>
              <a:rPr lang="zh-CN" altLang="en-US" dirty="0"/>
              <a:t>、</a:t>
            </a:r>
            <a:r>
              <a:rPr lang="en-US" altLang="zh-CN" dirty="0"/>
              <a:t>10</a:t>
            </a:r>
            <a:r>
              <a:rPr lang="zh-CN" altLang="en-US" dirty="0"/>
              <a:t>：结构应用</a:t>
            </a:r>
          </a:p>
        </p:txBody>
      </p:sp>
      <p:pic>
        <p:nvPicPr>
          <p:cNvPr id="4" name="图片 3">
            <a:extLst>
              <a:ext uri="{FF2B5EF4-FFF2-40B4-BE49-F238E27FC236}">
                <a16:creationId xmlns:a16="http://schemas.microsoft.com/office/drawing/2014/main" id="{CB799CE9-4B3B-4438-BCB6-98850745AD5E}"/>
              </a:ext>
            </a:extLst>
          </p:cNvPr>
          <p:cNvPicPr>
            <a:picLocks noChangeAspect="1"/>
          </p:cNvPicPr>
          <p:nvPr/>
        </p:nvPicPr>
        <p:blipFill>
          <a:blip r:embed="rId2"/>
          <a:stretch>
            <a:fillRect/>
          </a:stretch>
        </p:blipFill>
        <p:spPr>
          <a:xfrm>
            <a:off x="611560" y="1607312"/>
            <a:ext cx="2860175" cy="3528392"/>
          </a:xfrm>
          <a:prstGeom prst="rect">
            <a:avLst/>
          </a:prstGeom>
        </p:spPr>
      </p:pic>
      <p:sp>
        <p:nvSpPr>
          <p:cNvPr id="5" name="文本框 4">
            <a:extLst>
              <a:ext uri="{FF2B5EF4-FFF2-40B4-BE49-F238E27FC236}">
                <a16:creationId xmlns:a16="http://schemas.microsoft.com/office/drawing/2014/main" id="{D4942285-15F6-40AF-8FE6-3717C06946DB}"/>
              </a:ext>
            </a:extLst>
          </p:cNvPr>
          <p:cNvSpPr txBox="1"/>
          <p:nvPr/>
        </p:nvSpPr>
        <p:spPr>
          <a:xfrm>
            <a:off x="3707904" y="1556792"/>
            <a:ext cx="3384376" cy="1569660"/>
          </a:xfrm>
          <a:prstGeom prst="rect">
            <a:avLst/>
          </a:prstGeom>
          <a:noFill/>
        </p:spPr>
        <p:txBody>
          <a:bodyPr wrap="square" rtlCol="0">
            <a:spAutoFit/>
          </a:bodyPr>
          <a:lstStyle/>
          <a:p>
            <a:r>
              <a:rPr lang="zh-CN" altLang="en-US" b="1" dirty="0"/>
              <a:t>选用教材</a:t>
            </a:r>
            <a:r>
              <a:rPr lang="zh-CN" altLang="en-US" dirty="0"/>
              <a:t>：</a:t>
            </a:r>
            <a:endParaRPr lang="en-US" altLang="zh-CN" dirty="0"/>
          </a:p>
          <a:p>
            <a:pPr lvl="1"/>
            <a:r>
              <a:rPr lang="zh-CN" altLang="en-US" dirty="0"/>
              <a:t>数据结构（</a:t>
            </a:r>
            <a:r>
              <a:rPr lang="en-US" altLang="zh-CN" dirty="0"/>
              <a:t>C</a:t>
            </a:r>
            <a:r>
              <a:rPr lang="zh-CN" altLang="en-US" dirty="0"/>
              <a:t>语言版）</a:t>
            </a:r>
          </a:p>
          <a:p>
            <a:pPr lvl="1"/>
            <a:r>
              <a:rPr lang="zh-CN" altLang="en-US" dirty="0"/>
              <a:t>严蔚敏，吴伟民 著</a:t>
            </a:r>
          </a:p>
          <a:p>
            <a:pPr lvl="1"/>
            <a:r>
              <a:rPr lang="zh-CN" altLang="en-US" dirty="0"/>
              <a:t>清华大学出版社</a:t>
            </a:r>
          </a:p>
        </p:txBody>
      </p:sp>
    </p:spTree>
    <p:extLst>
      <p:ext uri="{BB962C8B-B14F-4D97-AF65-F5344CB8AC3E}">
        <p14:creationId xmlns:p14="http://schemas.microsoft.com/office/powerpoint/2010/main" val="90494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body" idx="1"/>
          </p:nvPr>
        </p:nvSpPr>
        <p:spPr>
          <a:xfrm>
            <a:off x="301625" y="1558925"/>
            <a:ext cx="8540750" cy="5191125"/>
          </a:xfrm>
        </p:spPr>
        <p:txBody>
          <a:bodyPr/>
          <a:lstStyle/>
          <a:p>
            <a:pPr>
              <a:lnSpc>
                <a:spcPct val="80000"/>
              </a:lnSpc>
            </a:pPr>
            <a:r>
              <a:rPr lang="zh-CN" altLang="en-US" sz="2800" dirty="0">
                <a:latin typeface="黑体" pitchFamily="49" charset="-122"/>
                <a:ea typeface="黑体" pitchFamily="49" charset="-122"/>
              </a:rPr>
              <a:t>课件、书面作业</a:t>
            </a: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教务系统</a:t>
            </a:r>
            <a:r>
              <a:rPr lang="en-US" altLang="zh-CN" sz="2800" dirty="0">
                <a:latin typeface="黑体" pitchFamily="49" charset="-122"/>
                <a:ea typeface="黑体" pitchFamily="49" charset="-122"/>
              </a:rPr>
              <a:t>)</a:t>
            </a:r>
          </a:p>
          <a:p>
            <a:pPr>
              <a:lnSpc>
                <a:spcPct val="80000"/>
              </a:lnSpc>
            </a:pPr>
            <a:r>
              <a:rPr lang="zh-CN" altLang="en-US" sz="2800" dirty="0">
                <a:latin typeface="黑体" pitchFamily="49" charset="-122"/>
                <a:ea typeface="黑体" pitchFamily="49" charset="-122"/>
              </a:rPr>
              <a:t>课堂作业（考勤）</a:t>
            </a:r>
            <a:endParaRPr lang="en-US" altLang="zh-CN" sz="2800" dirty="0">
              <a:latin typeface="黑体" pitchFamily="49" charset="-122"/>
              <a:ea typeface="黑体" pitchFamily="49" charset="-122"/>
            </a:endParaRPr>
          </a:p>
          <a:p>
            <a:pPr>
              <a:lnSpc>
                <a:spcPct val="80000"/>
              </a:lnSpc>
            </a:pPr>
            <a:r>
              <a:rPr lang="zh-CN" altLang="en-US" sz="2800" dirty="0">
                <a:latin typeface="黑体" pitchFamily="49" charset="-122"/>
                <a:ea typeface="黑体" pitchFamily="49" charset="-122"/>
              </a:rPr>
              <a:t>实验</a:t>
            </a:r>
            <a:endParaRPr lang="en-US" altLang="zh-CN" sz="2800" dirty="0">
              <a:latin typeface="黑体" pitchFamily="49" charset="-122"/>
              <a:ea typeface="黑体" pitchFamily="49" charset="-122"/>
            </a:endParaRPr>
          </a:p>
          <a:p>
            <a:pPr>
              <a:lnSpc>
                <a:spcPct val="80000"/>
              </a:lnSpc>
            </a:pPr>
            <a:endParaRPr lang="en-US" altLang="zh-CN" sz="2800" dirty="0">
              <a:latin typeface="黑体" pitchFamily="49" charset="-122"/>
              <a:ea typeface="黑体" pitchFamily="49" charset="-122"/>
            </a:endParaRPr>
          </a:p>
          <a:p>
            <a:pPr>
              <a:lnSpc>
                <a:spcPct val="80000"/>
              </a:lnSpc>
            </a:pPr>
            <a:r>
              <a:rPr lang="zh-CN" altLang="en-US" sz="2800" dirty="0">
                <a:solidFill>
                  <a:srgbClr val="3333FF"/>
                </a:solidFill>
                <a:latin typeface="黑体" pitchFamily="49" charset="-122"/>
                <a:ea typeface="黑体" pitchFamily="49" charset="-122"/>
              </a:rPr>
              <a:t>闭卷考试</a:t>
            </a:r>
          </a:p>
          <a:p>
            <a:pPr marL="0" indent="0">
              <a:buNone/>
            </a:pPr>
            <a:r>
              <a:rPr lang="en-US" altLang="zh-CN" sz="2800" dirty="0"/>
              <a:t>   </a:t>
            </a:r>
            <a:r>
              <a:rPr lang="zh-CN" altLang="zh-CN" sz="2800" dirty="0"/>
              <a:t>总成绩＝</a:t>
            </a:r>
            <a:r>
              <a:rPr lang="zh-CN" altLang="en-US" sz="2800" dirty="0"/>
              <a:t>书面作业、考勤</a:t>
            </a:r>
            <a:r>
              <a:rPr lang="zh-CN" altLang="zh-CN" sz="2800" dirty="0"/>
              <a:t>成绩</a:t>
            </a:r>
            <a:r>
              <a:rPr lang="en-US" altLang="zh-CN" sz="2800" dirty="0"/>
              <a:t>(10%)</a:t>
            </a:r>
            <a:endParaRPr lang="zh-CN" altLang="zh-CN" sz="2800" dirty="0">
              <a:solidFill>
                <a:srgbClr val="FF0000"/>
              </a:solidFill>
            </a:endParaRPr>
          </a:p>
          <a:p>
            <a:pPr marL="0" indent="0">
              <a:buNone/>
            </a:pPr>
            <a:r>
              <a:rPr lang="en-US" altLang="zh-CN" sz="2800" dirty="0"/>
              <a:t>                + </a:t>
            </a:r>
            <a:r>
              <a:rPr lang="zh-CN" altLang="zh-CN" sz="2800" dirty="0"/>
              <a:t>期末考试成绩</a:t>
            </a:r>
            <a:r>
              <a:rPr lang="en-US" altLang="zh-CN" sz="2800" dirty="0"/>
              <a:t>(70%)</a:t>
            </a:r>
            <a:endParaRPr lang="zh-CN" altLang="zh-CN" sz="2800" dirty="0"/>
          </a:p>
          <a:p>
            <a:pPr marL="0" indent="0">
              <a:buNone/>
            </a:pPr>
            <a:r>
              <a:rPr lang="en-US" altLang="zh-CN" sz="2800" dirty="0"/>
              <a:t>                + </a:t>
            </a:r>
            <a:r>
              <a:rPr lang="zh-CN" altLang="zh-CN" sz="2800" dirty="0"/>
              <a:t>实验成绩</a:t>
            </a:r>
            <a:r>
              <a:rPr lang="en-US" altLang="zh-CN" sz="2800" dirty="0"/>
              <a:t>(20%) </a:t>
            </a:r>
          </a:p>
        </p:txBody>
      </p:sp>
      <p:sp>
        <p:nvSpPr>
          <p:cNvPr id="3075" name="Text Box 3"/>
          <p:cNvSpPr txBox="1">
            <a:spLocks noChangeArrowheads="1"/>
          </p:cNvSpPr>
          <p:nvPr/>
        </p:nvSpPr>
        <p:spPr bwMode="auto">
          <a:xfrm>
            <a:off x="3203575" y="107950"/>
            <a:ext cx="26876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4400" b="1" dirty="0">
                <a:solidFill>
                  <a:schemeClr val="tx2"/>
                </a:solidFill>
                <a:ea typeface="隶书" pitchFamily="49" charset="-122"/>
                <a:sym typeface="Arial" pitchFamily="34" charset="0"/>
              </a:rPr>
              <a:t>课程介绍</a:t>
            </a:r>
            <a:endParaRPr lang="en-US" altLang="en-US" sz="4400" b="1" dirty="0">
              <a:solidFill>
                <a:schemeClr val="tx2"/>
              </a:solidFill>
              <a:ea typeface="隶书" pitchFamily="49" charset="-122"/>
              <a:sym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615950" y="-25400"/>
            <a:ext cx="7772400" cy="898525"/>
          </a:xfrm>
        </p:spPr>
        <p:txBody>
          <a:bodyPr/>
          <a:lstStyle/>
          <a:p>
            <a:r>
              <a:rPr lang="zh-CN" altLang="en-US"/>
              <a:t>学习目标</a:t>
            </a:r>
          </a:p>
        </p:txBody>
      </p:sp>
      <p:sp>
        <p:nvSpPr>
          <p:cNvPr id="14339" name="Rectangle 3"/>
          <p:cNvSpPr>
            <a:spLocks noGrp="1" noChangeArrowheads="1"/>
          </p:cNvSpPr>
          <p:nvPr>
            <p:ph type="body" idx="4294967295"/>
          </p:nvPr>
        </p:nvSpPr>
        <p:spPr>
          <a:xfrm>
            <a:off x="457200" y="1449388"/>
            <a:ext cx="8686800" cy="5184775"/>
          </a:xfrm>
        </p:spPr>
        <p:txBody>
          <a:bodyPr/>
          <a:lstStyle/>
          <a:p>
            <a:pPr>
              <a:lnSpc>
                <a:spcPct val="120000"/>
              </a:lnSpc>
              <a:spcBef>
                <a:spcPct val="5000"/>
              </a:spcBef>
              <a:spcAft>
                <a:spcPct val="5000"/>
              </a:spcAft>
              <a:buClr>
                <a:schemeClr val="tx1"/>
              </a:buClr>
              <a:buFont typeface="Wingdings" pitchFamily="2" charset="2"/>
              <a:buChar char="ü"/>
            </a:pPr>
            <a:r>
              <a:rPr lang="en-US" altLang="en-US" b="1">
                <a:solidFill>
                  <a:srgbClr val="3333FF"/>
                </a:solidFill>
              </a:rPr>
              <a:t>掌握基本的数据结构</a:t>
            </a:r>
            <a:r>
              <a:rPr lang="zh-CN" altLang="en-US" b="1">
                <a:solidFill>
                  <a:srgbClr val="3333FF"/>
                </a:solidFill>
              </a:rPr>
              <a:t>（线性表、树、图）</a:t>
            </a:r>
            <a:endParaRPr lang="en-US" altLang="en-US" b="1">
              <a:solidFill>
                <a:srgbClr val="3333FF"/>
              </a:solidFill>
            </a:endParaRPr>
          </a:p>
          <a:p>
            <a:pPr>
              <a:lnSpc>
                <a:spcPct val="120000"/>
              </a:lnSpc>
              <a:spcBef>
                <a:spcPct val="5000"/>
              </a:spcBef>
              <a:spcAft>
                <a:spcPct val="5000"/>
              </a:spcAft>
              <a:buClr>
                <a:schemeClr val="tx1"/>
              </a:buClr>
              <a:buFont typeface="Wingdings" pitchFamily="2" charset="2"/>
              <a:buChar char="ü"/>
            </a:pPr>
            <a:r>
              <a:rPr lang="en-US" altLang="en-US" b="1">
                <a:solidFill>
                  <a:srgbClr val="3333FF"/>
                </a:solidFill>
              </a:rPr>
              <a:t>培养算法设计能力、程序设计能力</a:t>
            </a:r>
          </a:p>
          <a:p>
            <a:pPr>
              <a:lnSpc>
                <a:spcPct val="120000"/>
              </a:lnSpc>
              <a:spcBef>
                <a:spcPct val="5000"/>
              </a:spcBef>
              <a:spcAft>
                <a:spcPct val="5000"/>
              </a:spcAft>
              <a:buFont typeface="Wingdings" pitchFamily="2" charset="2"/>
              <a:buNone/>
            </a:pPr>
            <a:r>
              <a:rPr lang="en-US" altLang="en-US" b="1"/>
              <a:t>    </a:t>
            </a:r>
            <a:r>
              <a:rPr lang="en-US" altLang="en-US" sz="2800" b="1"/>
              <a:t>算法</a:t>
            </a:r>
            <a:r>
              <a:rPr lang="en-US" altLang="zh-CN" sz="2800" b="1">
                <a:latin typeface="Times New Roman" pitchFamily="18" charset="0"/>
              </a:rPr>
              <a:t>——</a:t>
            </a:r>
            <a:r>
              <a:rPr lang="en-US" altLang="en-US" sz="2800" b="1"/>
              <a:t>程序的灵魂</a:t>
            </a:r>
          </a:p>
          <a:p>
            <a:pPr>
              <a:lnSpc>
                <a:spcPct val="120000"/>
              </a:lnSpc>
              <a:spcBef>
                <a:spcPct val="5000"/>
              </a:spcBef>
              <a:spcAft>
                <a:spcPct val="5000"/>
              </a:spcAft>
              <a:buFont typeface="Wingdings" pitchFamily="2" charset="2"/>
              <a:buNone/>
            </a:pPr>
            <a:r>
              <a:rPr lang="en-US" altLang="en-US" sz="2800" b="1"/>
              <a:t>    问题求解过程：问题→想法→算法→程序</a:t>
            </a:r>
          </a:p>
          <a:p>
            <a:pPr>
              <a:lnSpc>
                <a:spcPct val="120000"/>
              </a:lnSpc>
              <a:spcBef>
                <a:spcPct val="5000"/>
              </a:spcBef>
              <a:spcAft>
                <a:spcPct val="5000"/>
              </a:spcAft>
              <a:buFont typeface="Wingdings" pitchFamily="2" charset="2"/>
              <a:buNone/>
            </a:pPr>
            <a:r>
              <a:rPr lang="en-US" altLang="en-US" sz="2800" b="1"/>
              <a:t>    程序设计研究的层次：算法→方法学→语言→工具</a:t>
            </a:r>
          </a:p>
          <a:p>
            <a:pPr>
              <a:lnSpc>
                <a:spcPct val="120000"/>
              </a:lnSpc>
              <a:spcBef>
                <a:spcPct val="5000"/>
              </a:spcBef>
              <a:spcAft>
                <a:spcPct val="5000"/>
              </a:spcAft>
              <a:buClr>
                <a:schemeClr val="tx1"/>
              </a:buClr>
              <a:buFont typeface="Wingdings" pitchFamily="2" charset="2"/>
              <a:buChar char="ü"/>
            </a:pPr>
            <a:r>
              <a:rPr lang="en-US" altLang="en-US" b="1">
                <a:solidFill>
                  <a:srgbClr val="3333FF"/>
                </a:solidFill>
              </a:rPr>
              <a:t>培养算法分析能力</a:t>
            </a:r>
          </a:p>
          <a:p>
            <a:pPr>
              <a:lnSpc>
                <a:spcPct val="120000"/>
              </a:lnSpc>
              <a:spcBef>
                <a:spcPct val="10000"/>
              </a:spcBef>
              <a:spcAft>
                <a:spcPct val="10000"/>
              </a:spcAft>
              <a:buFont typeface="Wingdings" pitchFamily="2" charset="2"/>
              <a:buNone/>
            </a:pPr>
            <a:r>
              <a:rPr lang="en-US" altLang="en-US" b="1"/>
              <a:t>    </a:t>
            </a:r>
            <a:r>
              <a:rPr lang="en-US" altLang="en-US" sz="2800" b="1"/>
              <a:t>评价算法、改进算法</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615950" y="-25400"/>
            <a:ext cx="7772400" cy="898525"/>
          </a:xfrm>
        </p:spPr>
        <p:txBody>
          <a:bodyPr/>
          <a:lstStyle/>
          <a:p>
            <a:r>
              <a:rPr lang="zh-CN" altLang="en-US" dirty="0"/>
              <a:t>第一节　数据结构</a:t>
            </a:r>
          </a:p>
        </p:txBody>
      </p:sp>
      <p:sp>
        <p:nvSpPr>
          <p:cNvPr id="6" name="Rectangle 2">
            <a:extLst>
              <a:ext uri="{FF2B5EF4-FFF2-40B4-BE49-F238E27FC236}">
                <a16:creationId xmlns:a16="http://schemas.microsoft.com/office/drawing/2014/main" id="{DC110791-D2DF-4D4B-B1EF-8252434C704A}"/>
              </a:ext>
            </a:extLst>
          </p:cNvPr>
          <p:cNvSpPr txBox="1">
            <a:spLocks noChangeArrowheads="1"/>
          </p:cNvSpPr>
          <p:nvPr/>
        </p:nvSpPr>
        <p:spPr bwMode="auto">
          <a:xfrm>
            <a:off x="498798" y="1196752"/>
            <a:ext cx="441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lgn="l" eaLnBrk="1" hangingPunct="1">
              <a:buFontTx/>
            </a:pPr>
            <a:r>
              <a:rPr lang="en-US" altLang="en-US" sz="3200" kern="0">
                <a:latin typeface="黑体" pitchFamily="49" charset="-122"/>
                <a:ea typeface="黑体" pitchFamily="49" charset="-122"/>
              </a:rPr>
              <a:t>一、数据</a:t>
            </a:r>
            <a:endParaRPr lang="zh-CN" altLang="en-US" sz="3200" kern="0" dirty="0">
              <a:latin typeface="黑体" pitchFamily="49" charset="-122"/>
              <a:ea typeface="黑体" pitchFamily="49" charset="-122"/>
            </a:endParaRPr>
          </a:p>
        </p:txBody>
      </p:sp>
      <p:sp>
        <p:nvSpPr>
          <p:cNvPr id="7" name="Rectangle 5">
            <a:extLst>
              <a:ext uri="{FF2B5EF4-FFF2-40B4-BE49-F238E27FC236}">
                <a16:creationId xmlns:a16="http://schemas.microsoft.com/office/drawing/2014/main" id="{991FBC18-AA5C-484D-9756-89482E27D750}"/>
              </a:ext>
            </a:extLst>
          </p:cNvPr>
          <p:cNvSpPr txBox="1">
            <a:spLocks noChangeArrowheads="1"/>
          </p:cNvSpPr>
          <p:nvPr/>
        </p:nvSpPr>
        <p:spPr bwMode="auto">
          <a:xfrm>
            <a:off x="483618" y="2048867"/>
            <a:ext cx="864096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5pPr>
            <a:lvl6pPr marL="25146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6pPr>
            <a:lvl7pPr marL="29718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7pPr>
            <a:lvl8pPr marL="34290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8pPr>
            <a:lvl9pPr marL="38862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9pPr>
          </a:lstStyle>
          <a:p>
            <a:pPr eaLnBrk="1" hangingPunct="1">
              <a:lnSpc>
                <a:spcPct val="110000"/>
              </a:lnSpc>
              <a:spcBef>
                <a:spcPct val="70000"/>
              </a:spcBef>
            </a:pPr>
            <a:r>
              <a:rPr lang="zh-CN" altLang="en-US" b="1" kern="0" dirty="0">
                <a:latin typeface="黑体" pitchFamily="49" charset="-122"/>
                <a:ea typeface="黑体" pitchFamily="49" charset="-122"/>
              </a:rPr>
              <a:t>数据是信息的载体，</a:t>
            </a:r>
            <a:r>
              <a:rPr lang="zh-CN" altLang="en-US" kern="0" dirty="0">
                <a:latin typeface="黑体" pitchFamily="49" charset="-122"/>
                <a:ea typeface="黑体" pitchFamily="49" charset="-122"/>
              </a:rPr>
              <a:t>是描述客观事物的数、字符、以及所有能输入到计算机中，被计算机程序识别和处理的</a:t>
            </a:r>
            <a:r>
              <a:rPr lang="zh-CN" altLang="en-US" b="1" kern="0" dirty="0">
                <a:solidFill>
                  <a:schemeClr val="hlink"/>
                </a:solidFill>
                <a:latin typeface="黑体" pitchFamily="49" charset="-122"/>
                <a:ea typeface="黑体" pitchFamily="49" charset="-122"/>
              </a:rPr>
              <a:t>符号的集合。</a:t>
            </a:r>
            <a:endParaRPr lang="zh-CN" altLang="en-US" kern="0" dirty="0"/>
          </a:p>
          <a:p>
            <a:pPr lvl="1" eaLnBrk="1" hangingPunct="1">
              <a:lnSpc>
                <a:spcPct val="110000"/>
              </a:lnSpc>
              <a:spcBef>
                <a:spcPct val="70000"/>
              </a:spcBef>
            </a:pPr>
            <a:r>
              <a:rPr lang="zh-CN" altLang="en-US" sz="3200" b="1" kern="0" dirty="0">
                <a:latin typeface="黑体" pitchFamily="49" charset="-122"/>
                <a:ea typeface="黑体" pitchFamily="49" charset="-122"/>
              </a:rPr>
              <a:t>数值性数据  如：整数、实数等</a:t>
            </a:r>
          </a:p>
          <a:p>
            <a:pPr lvl="1" eaLnBrk="1" hangingPunct="1">
              <a:lnSpc>
                <a:spcPct val="110000"/>
              </a:lnSpc>
              <a:spcBef>
                <a:spcPct val="70000"/>
              </a:spcBef>
            </a:pPr>
            <a:r>
              <a:rPr lang="zh-CN" altLang="en-US" sz="3200" b="1" kern="0" dirty="0">
                <a:latin typeface="黑体" pitchFamily="49" charset="-122"/>
                <a:ea typeface="黑体" pitchFamily="49" charset="-122"/>
              </a:rPr>
              <a:t>非数值性数据  如：文件、数值记录等</a:t>
            </a:r>
            <a:endParaRPr lang="zh-CN" altLang="en-US" kern="0" dirty="0"/>
          </a:p>
        </p:txBody>
      </p:sp>
    </p:spTree>
    <p:extLst>
      <p:ext uri="{BB962C8B-B14F-4D97-AF65-F5344CB8AC3E}">
        <p14:creationId xmlns:p14="http://schemas.microsoft.com/office/powerpoint/2010/main" val="1481559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615950" y="-25400"/>
            <a:ext cx="7772400" cy="898525"/>
          </a:xfrm>
        </p:spPr>
        <p:txBody>
          <a:bodyPr/>
          <a:lstStyle/>
          <a:p>
            <a:r>
              <a:rPr lang="zh-CN" altLang="en-US" dirty="0"/>
              <a:t>第一节　数据结构</a:t>
            </a:r>
          </a:p>
        </p:txBody>
      </p:sp>
      <p:sp>
        <p:nvSpPr>
          <p:cNvPr id="4" name="Rectangle 2">
            <a:extLst>
              <a:ext uri="{FF2B5EF4-FFF2-40B4-BE49-F238E27FC236}">
                <a16:creationId xmlns:a16="http://schemas.microsoft.com/office/drawing/2014/main" id="{B1F0FF58-94BB-4238-90AB-B18062ECA445}"/>
              </a:ext>
            </a:extLst>
          </p:cNvPr>
          <p:cNvSpPr txBox="1">
            <a:spLocks noChangeArrowheads="1"/>
          </p:cNvSpPr>
          <p:nvPr/>
        </p:nvSpPr>
        <p:spPr bwMode="auto">
          <a:xfrm>
            <a:off x="430902" y="1196752"/>
            <a:ext cx="6172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lgn="l" eaLnBrk="1" hangingPunct="1">
              <a:buFontTx/>
            </a:pPr>
            <a:r>
              <a:rPr lang="en-US" altLang="en-US" sz="3200" kern="0">
                <a:latin typeface="黑体" pitchFamily="49" charset="-122"/>
                <a:ea typeface="黑体" pitchFamily="49" charset="-122"/>
              </a:rPr>
              <a:t>二、数据元素（</a:t>
            </a:r>
            <a:r>
              <a:rPr lang="en-US" altLang="zh-CN" sz="3200" kern="0">
                <a:latin typeface="黑体" pitchFamily="49" charset="-122"/>
                <a:ea typeface="黑体" pitchFamily="49" charset="-122"/>
              </a:rPr>
              <a:t>Data Element</a:t>
            </a:r>
            <a:r>
              <a:rPr lang="zh-CN" altLang="en-US" sz="3200" kern="0">
                <a:latin typeface="黑体" pitchFamily="49" charset="-122"/>
                <a:ea typeface="黑体" pitchFamily="49" charset="-122"/>
              </a:rPr>
              <a:t>）</a:t>
            </a:r>
            <a:endParaRPr lang="zh-CN" altLang="en-US" sz="3200" kern="0" dirty="0">
              <a:latin typeface="黑体" pitchFamily="49" charset="-122"/>
              <a:ea typeface="黑体" pitchFamily="49" charset="-122"/>
            </a:endParaRPr>
          </a:p>
        </p:txBody>
      </p:sp>
      <p:sp>
        <p:nvSpPr>
          <p:cNvPr id="5" name="Rectangle 5">
            <a:extLst>
              <a:ext uri="{FF2B5EF4-FFF2-40B4-BE49-F238E27FC236}">
                <a16:creationId xmlns:a16="http://schemas.microsoft.com/office/drawing/2014/main" id="{E44C7E42-FFD6-4B18-A616-A99CFA9A8EF3}"/>
              </a:ext>
            </a:extLst>
          </p:cNvPr>
          <p:cNvSpPr txBox="1">
            <a:spLocks noChangeArrowheads="1"/>
          </p:cNvSpPr>
          <p:nvPr/>
        </p:nvSpPr>
        <p:spPr bwMode="auto">
          <a:xfrm>
            <a:off x="354702" y="2034952"/>
            <a:ext cx="87630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5pPr>
            <a:lvl6pPr marL="25146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6pPr>
            <a:lvl7pPr marL="29718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7pPr>
            <a:lvl8pPr marL="34290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8pPr>
            <a:lvl9pPr marL="38862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9pPr>
          </a:lstStyle>
          <a:p>
            <a:pPr eaLnBrk="1" hangingPunct="1">
              <a:spcBef>
                <a:spcPct val="50000"/>
              </a:spcBef>
            </a:pPr>
            <a:r>
              <a:rPr lang="en-US" altLang="en-US" b="1" kern="0">
                <a:latin typeface="黑体" pitchFamily="49" charset="-122"/>
                <a:ea typeface="黑体" pitchFamily="49" charset="-122"/>
              </a:rPr>
              <a:t>数据的基本单位。</a:t>
            </a:r>
            <a:r>
              <a:rPr lang="en-US" altLang="en-US" i="1" kern="0">
                <a:latin typeface="黑体" pitchFamily="49" charset="-122"/>
                <a:ea typeface="黑体" pitchFamily="49" charset="-122"/>
              </a:rPr>
              <a:t>在计算机程序中常作为一个整体进行考虑和处理。</a:t>
            </a:r>
          </a:p>
          <a:p>
            <a:pPr eaLnBrk="1" hangingPunct="1">
              <a:spcBef>
                <a:spcPct val="50000"/>
              </a:spcBef>
            </a:pPr>
            <a:r>
              <a:rPr lang="en-US" altLang="en-US" i="1" kern="0">
                <a:latin typeface="黑体" pitchFamily="49" charset="-122"/>
                <a:ea typeface="黑体" pitchFamily="49" charset="-122"/>
              </a:rPr>
              <a:t>有时一个数据元素可以</a:t>
            </a:r>
            <a:r>
              <a:rPr lang="en-US" altLang="en-US" b="1" kern="0">
                <a:latin typeface="黑体" pitchFamily="49" charset="-122"/>
                <a:ea typeface="黑体" pitchFamily="49" charset="-122"/>
              </a:rPr>
              <a:t>由若干数据项(</a:t>
            </a:r>
            <a:r>
              <a:rPr lang="en-US" altLang="zh-CN" b="1" kern="0">
                <a:latin typeface="黑体" pitchFamily="49" charset="-122"/>
                <a:ea typeface="黑体" pitchFamily="49" charset="-122"/>
              </a:rPr>
              <a:t>Data Item)</a:t>
            </a:r>
            <a:r>
              <a:rPr lang="en-US" altLang="en-US" b="1" kern="0">
                <a:latin typeface="黑体" pitchFamily="49" charset="-122"/>
                <a:ea typeface="黑体" pitchFamily="49" charset="-122"/>
              </a:rPr>
              <a:t>组成</a:t>
            </a:r>
            <a:r>
              <a:rPr lang="en-US" altLang="en-US" i="1" kern="0">
                <a:latin typeface="黑体" pitchFamily="49" charset="-122"/>
                <a:ea typeface="黑体" pitchFamily="49" charset="-122"/>
              </a:rPr>
              <a:t>（此时数据元素被称为记录）</a:t>
            </a:r>
          </a:p>
          <a:p>
            <a:pPr eaLnBrk="1" hangingPunct="1">
              <a:spcBef>
                <a:spcPct val="50000"/>
              </a:spcBef>
            </a:pPr>
            <a:r>
              <a:rPr lang="en-US" altLang="en-US" b="1" kern="0">
                <a:latin typeface="黑体" pitchFamily="49" charset="-122"/>
                <a:ea typeface="黑体" pitchFamily="49" charset="-122"/>
              </a:rPr>
              <a:t>数据元素又称为元素、结点、记录</a:t>
            </a:r>
            <a:endParaRPr lang="en-US" altLang="en-US" b="1" kern="0" dirty="0">
              <a:latin typeface="黑体" pitchFamily="49" charset="-122"/>
              <a:ea typeface="黑体" pitchFamily="49" charset="-122"/>
            </a:endParaRPr>
          </a:p>
        </p:txBody>
      </p:sp>
    </p:spTree>
    <p:extLst>
      <p:ext uri="{BB962C8B-B14F-4D97-AF65-F5344CB8AC3E}">
        <p14:creationId xmlns:p14="http://schemas.microsoft.com/office/powerpoint/2010/main" val="2246282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615950" y="-25400"/>
            <a:ext cx="7772400" cy="898525"/>
          </a:xfrm>
        </p:spPr>
        <p:txBody>
          <a:bodyPr/>
          <a:lstStyle/>
          <a:p>
            <a:r>
              <a:rPr lang="zh-CN" altLang="en-US" dirty="0"/>
              <a:t>第一节　数据结构</a:t>
            </a:r>
          </a:p>
        </p:txBody>
      </p:sp>
      <p:graphicFrame>
        <p:nvGraphicFramePr>
          <p:cNvPr id="4" name="Object 3">
            <a:extLst>
              <a:ext uri="{FF2B5EF4-FFF2-40B4-BE49-F238E27FC236}">
                <a16:creationId xmlns:a16="http://schemas.microsoft.com/office/drawing/2014/main" id="{CA0F161B-B0AF-4F9E-999A-041DD80295E7}"/>
              </a:ext>
            </a:extLst>
          </p:cNvPr>
          <p:cNvGraphicFramePr>
            <a:graphicFrameLocks noChangeAspect="1"/>
          </p:cNvGraphicFramePr>
          <p:nvPr>
            <p:extLst>
              <p:ext uri="{D42A27DB-BD31-4B8C-83A1-F6EECF244321}">
                <p14:modId xmlns:p14="http://schemas.microsoft.com/office/powerpoint/2010/main" val="3696537812"/>
              </p:ext>
            </p:extLst>
          </p:nvPr>
        </p:nvGraphicFramePr>
        <p:xfrm>
          <a:off x="536550" y="3074243"/>
          <a:ext cx="7939088" cy="1608138"/>
        </p:xfrm>
        <a:graphic>
          <a:graphicData uri="http://schemas.openxmlformats.org/presentationml/2006/ole">
            <mc:AlternateContent xmlns:mc="http://schemas.openxmlformats.org/markup-compatibility/2006">
              <mc:Choice xmlns:v="urn:schemas-microsoft-com:vml" Requires="v">
                <p:oleObj r:id="rId2" imgW="5557320" imgH="1123920" progId="Word.Document.8">
                  <p:embed/>
                </p:oleObj>
              </mc:Choice>
              <mc:Fallback>
                <p:oleObj r:id="rId2" imgW="5557320" imgH="1123920" progId="Word.Document.8">
                  <p:embed/>
                  <p:pic>
                    <p:nvPicPr>
                      <p:cNvPr id="17411"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550" y="3074243"/>
                        <a:ext cx="7939088" cy="160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4">
            <a:extLst>
              <a:ext uri="{FF2B5EF4-FFF2-40B4-BE49-F238E27FC236}">
                <a16:creationId xmlns:a16="http://schemas.microsoft.com/office/drawing/2014/main" id="{3DF98921-550E-4DCA-B962-006443EFF109}"/>
              </a:ext>
            </a:extLst>
          </p:cNvPr>
          <p:cNvSpPr txBox="1">
            <a:spLocks noChangeArrowheads="1"/>
          </p:cNvSpPr>
          <p:nvPr/>
        </p:nvSpPr>
        <p:spPr bwMode="auto">
          <a:xfrm>
            <a:off x="517500" y="2132856"/>
            <a:ext cx="1217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defRPr/>
            </a:pPr>
            <a:r>
              <a:rPr lang="zh-CN" altLang="en-US" sz="3200" b="1" dirty="0">
                <a:solidFill>
                  <a:srgbClr val="FF0000"/>
                </a:solidFill>
                <a:latin typeface="黑体" pitchFamily="49" charset="-122"/>
                <a:ea typeface="黑体" pitchFamily="49" charset="-122"/>
                <a:cs typeface="+mj-cs"/>
              </a:rPr>
              <a:t>例</a:t>
            </a:r>
            <a:r>
              <a:rPr lang="en-US" altLang="zh-CN" sz="3200" b="1" dirty="0">
                <a:solidFill>
                  <a:srgbClr val="FF0000"/>
                </a:solidFill>
                <a:latin typeface="黑体" pitchFamily="49" charset="-122"/>
                <a:ea typeface="黑体" pitchFamily="49" charset="-122"/>
                <a:cs typeface="+mj-cs"/>
              </a:rPr>
              <a:t>1.1</a:t>
            </a:r>
            <a:endParaRPr lang="zh-CN" altLang="en-US" sz="3200" b="1" dirty="0">
              <a:solidFill>
                <a:srgbClr val="FF0000"/>
              </a:solidFill>
              <a:latin typeface="黑体" pitchFamily="49" charset="-122"/>
              <a:ea typeface="黑体" pitchFamily="49" charset="-122"/>
              <a:cs typeface="+mj-cs"/>
            </a:endParaRPr>
          </a:p>
        </p:txBody>
      </p:sp>
      <p:sp>
        <p:nvSpPr>
          <p:cNvPr id="6" name="Text Box 5">
            <a:extLst>
              <a:ext uri="{FF2B5EF4-FFF2-40B4-BE49-F238E27FC236}">
                <a16:creationId xmlns:a16="http://schemas.microsoft.com/office/drawing/2014/main" id="{3EE9BD01-8DB6-4343-9A05-FAE69085AE38}"/>
              </a:ext>
            </a:extLst>
          </p:cNvPr>
          <p:cNvSpPr txBox="1">
            <a:spLocks noChangeArrowheads="1"/>
          </p:cNvSpPr>
          <p:nvPr/>
        </p:nvSpPr>
        <p:spPr bwMode="auto">
          <a:xfrm>
            <a:off x="1763688" y="2132856"/>
            <a:ext cx="6775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defRPr/>
            </a:pPr>
            <a:r>
              <a:rPr lang="zh-CN" altLang="en-US" sz="3200" b="1" dirty="0">
                <a:solidFill>
                  <a:schemeClr val="tx2"/>
                </a:solidFill>
                <a:latin typeface="黑体" pitchFamily="49" charset="-122"/>
                <a:ea typeface="黑体" pitchFamily="49" charset="-122"/>
                <a:cs typeface="+mj-cs"/>
              </a:rPr>
              <a:t>描述一个运动员的数据元素可以是：</a:t>
            </a:r>
          </a:p>
        </p:txBody>
      </p:sp>
      <p:sp>
        <p:nvSpPr>
          <p:cNvPr id="7" name="Text Box 6">
            <a:extLst>
              <a:ext uri="{FF2B5EF4-FFF2-40B4-BE49-F238E27FC236}">
                <a16:creationId xmlns:a16="http://schemas.microsoft.com/office/drawing/2014/main" id="{3CC75537-431E-4063-8B83-E6E337782998}"/>
              </a:ext>
            </a:extLst>
          </p:cNvPr>
          <p:cNvSpPr txBox="1">
            <a:spLocks noChangeArrowheads="1"/>
          </p:cNvSpPr>
          <p:nvPr/>
        </p:nvSpPr>
        <p:spPr bwMode="auto">
          <a:xfrm>
            <a:off x="2819375" y="4647456"/>
            <a:ext cx="26558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defRPr/>
            </a:pPr>
            <a:r>
              <a:rPr lang="zh-CN" altLang="en-US" sz="3200" b="1" dirty="0">
                <a:solidFill>
                  <a:schemeClr val="tx2"/>
                </a:solidFill>
                <a:latin typeface="黑体" pitchFamily="49" charset="-122"/>
                <a:ea typeface="黑体" pitchFamily="49" charset="-122"/>
                <a:cs typeface="+mj-cs"/>
              </a:rPr>
              <a:t>称之为组合项</a:t>
            </a:r>
          </a:p>
        </p:txBody>
      </p:sp>
      <p:sp>
        <p:nvSpPr>
          <p:cNvPr id="8" name="AutoShape 7">
            <a:extLst>
              <a:ext uri="{FF2B5EF4-FFF2-40B4-BE49-F238E27FC236}">
                <a16:creationId xmlns:a16="http://schemas.microsoft.com/office/drawing/2014/main" id="{3C06AC10-E980-43CB-9AB9-99A9766AF7F7}"/>
              </a:ext>
            </a:extLst>
          </p:cNvPr>
          <p:cNvSpPr>
            <a:spLocks/>
          </p:cNvSpPr>
          <p:nvPr/>
        </p:nvSpPr>
        <p:spPr bwMode="auto">
          <a:xfrm rot="16200000">
            <a:off x="4114775" y="3580656"/>
            <a:ext cx="228600" cy="1752600"/>
          </a:xfrm>
          <a:prstGeom prst="leftBrace">
            <a:avLst>
              <a:gd name="adj1" fmla="val 63889"/>
              <a:gd name="adj2" fmla="val 50000"/>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9" name="Object 8">
            <a:extLst>
              <a:ext uri="{FF2B5EF4-FFF2-40B4-BE49-F238E27FC236}">
                <a16:creationId xmlns:a16="http://schemas.microsoft.com/office/drawing/2014/main" id="{E88CA0DA-F0B7-47EF-91B9-A9B0FEB12CF0}"/>
              </a:ext>
            </a:extLst>
          </p:cNvPr>
          <p:cNvGraphicFramePr>
            <a:graphicFrameLocks noChangeAspect="1"/>
          </p:cNvGraphicFramePr>
          <p:nvPr>
            <p:extLst>
              <p:ext uri="{D42A27DB-BD31-4B8C-83A1-F6EECF244321}">
                <p14:modId xmlns:p14="http://schemas.microsoft.com/office/powerpoint/2010/main" val="530503501"/>
              </p:ext>
            </p:extLst>
          </p:nvPr>
        </p:nvGraphicFramePr>
        <p:xfrm>
          <a:off x="3492475" y="3790206"/>
          <a:ext cx="2232025" cy="1366837"/>
        </p:xfrm>
        <a:graphic>
          <a:graphicData uri="http://schemas.openxmlformats.org/presentationml/2006/ole">
            <mc:AlternateContent xmlns:mc="http://schemas.openxmlformats.org/markup-compatibility/2006">
              <mc:Choice xmlns:v="urn:schemas-microsoft-com:vml" Requires="v">
                <p:oleObj r:id="rId4" imgW="2552400" imgH="1256760" progId="Word.Document.8">
                  <p:embed/>
                </p:oleObj>
              </mc:Choice>
              <mc:Fallback>
                <p:oleObj r:id="rId4" imgW="2552400" imgH="1256760" progId="Word.Document.8">
                  <p:embed/>
                  <p:pic>
                    <p:nvPicPr>
                      <p:cNvPr id="17416"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475" y="3790206"/>
                        <a:ext cx="2232025" cy="1366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a:extLst>
              <a:ext uri="{FF2B5EF4-FFF2-40B4-BE49-F238E27FC236}">
                <a16:creationId xmlns:a16="http://schemas.microsoft.com/office/drawing/2014/main" id="{591ADC8F-4FDB-4D96-982C-309E6E29511D}"/>
              </a:ext>
            </a:extLst>
          </p:cNvPr>
          <p:cNvSpPr/>
          <p:nvPr/>
        </p:nvSpPr>
        <p:spPr>
          <a:xfrm>
            <a:off x="615950" y="1333956"/>
            <a:ext cx="2656496" cy="584775"/>
          </a:xfrm>
          <a:prstGeom prst="rect">
            <a:avLst/>
          </a:prstGeom>
        </p:spPr>
        <p:txBody>
          <a:bodyPr wrap="none">
            <a:spAutoFit/>
          </a:bodyPr>
          <a:lstStyle/>
          <a:p>
            <a:pPr>
              <a:defRPr/>
            </a:pPr>
            <a:r>
              <a:rPr lang="zh-CN" altLang="en-US" sz="3200" b="1" dirty="0">
                <a:solidFill>
                  <a:schemeClr val="tx2"/>
                </a:solidFill>
                <a:latin typeface="黑体" pitchFamily="49" charset="-122"/>
                <a:ea typeface="黑体" pitchFamily="49" charset="-122"/>
                <a:cs typeface="+mj-cs"/>
              </a:rPr>
              <a:t>数据元素举例</a:t>
            </a:r>
          </a:p>
        </p:txBody>
      </p:sp>
    </p:spTree>
    <p:extLst>
      <p:ext uri="{BB962C8B-B14F-4D97-AF65-F5344CB8AC3E}">
        <p14:creationId xmlns:p14="http://schemas.microsoft.com/office/powerpoint/2010/main" val="236040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strips(downRigh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strips(downRight)">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8"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395536" y="1340768"/>
            <a:ext cx="6172200" cy="685800"/>
          </a:xfrm>
        </p:spPr>
        <p:txBody>
          <a:bodyPr/>
          <a:lstStyle/>
          <a:p>
            <a:pPr algn="l" eaLnBrk="1" hangingPunct="1"/>
            <a:r>
              <a:rPr lang="en-US" altLang="en-US" sz="3200">
                <a:latin typeface="黑体" pitchFamily="49" charset="-122"/>
                <a:ea typeface="黑体" pitchFamily="49" charset="-122"/>
              </a:rPr>
              <a:t>三、数据项（</a:t>
            </a:r>
            <a:r>
              <a:rPr lang="en-US" altLang="zh-CN" sz="3200">
                <a:latin typeface="黑体" pitchFamily="49" charset="-122"/>
                <a:ea typeface="黑体" pitchFamily="49" charset="-122"/>
              </a:rPr>
              <a:t>Data Item</a:t>
            </a:r>
            <a:r>
              <a:rPr lang="zh-CN" altLang="en-US" sz="3200">
                <a:latin typeface="黑体" pitchFamily="49" charset="-122"/>
                <a:ea typeface="黑体" pitchFamily="49" charset="-122"/>
              </a:rPr>
              <a:t>）</a:t>
            </a:r>
          </a:p>
        </p:txBody>
      </p:sp>
      <p:sp>
        <p:nvSpPr>
          <p:cNvPr id="1843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C4A389F3-8300-4B7A-9ADC-2F50C387DC7E}" type="slidenum">
              <a:rPr lang="zh-CN" altLang="en-US"/>
              <a:pPr algn="r" eaLnBrk="1" hangingPunct="1">
                <a:spcBef>
                  <a:spcPct val="50000"/>
                </a:spcBef>
              </a:pPr>
              <a:t>17</a:t>
            </a:fld>
            <a:endParaRPr lang="en-US" altLang="zh-CN"/>
          </a:p>
        </p:txBody>
      </p:sp>
      <p:sp>
        <p:nvSpPr>
          <p:cNvPr id="18437" name="Rectangle 5"/>
          <p:cNvSpPr>
            <a:spLocks noGrp="1" noChangeArrowheads="1"/>
          </p:cNvSpPr>
          <p:nvPr>
            <p:ph type="body" idx="4294967295"/>
          </p:nvPr>
        </p:nvSpPr>
        <p:spPr>
          <a:xfrm>
            <a:off x="319336" y="2178968"/>
            <a:ext cx="8763000" cy="3886200"/>
          </a:xfrm>
        </p:spPr>
        <p:txBody>
          <a:bodyPr/>
          <a:lstStyle/>
          <a:p>
            <a:pPr eaLnBrk="1" hangingPunct="1">
              <a:spcBef>
                <a:spcPct val="50000"/>
              </a:spcBef>
            </a:pPr>
            <a:r>
              <a:rPr lang="zh-CN" altLang="en-US" b="1">
                <a:latin typeface="黑体" pitchFamily="49" charset="-122"/>
                <a:ea typeface="黑体" pitchFamily="49" charset="-122"/>
              </a:rPr>
              <a:t>具有独立含义的最小标识单位。</a:t>
            </a:r>
          </a:p>
        </p:txBody>
      </p:sp>
      <p:graphicFrame>
        <p:nvGraphicFramePr>
          <p:cNvPr id="18439" name="Group 7"/>
          <p:cNvGraphicFramePr>
            <a:graphicFrameLocks noGrp="1"/>
          </p:cNvGraphicFramePr>
          <p:nvPr>
            <p:extLst>
              <p:ext uri="{D42A27DB-BD31-4B8C-83A1-F6EECF244321}">
                <p14:modId xmlns:p14="http://schemas.microsoft.com/office/powerpoint/2010/main" val="2210265904"/>
              </p:ext>
            </p:extLst>
          </p:nvPr>
        </p:nvGraphicFramePr>
        <p:xfrm>
          <a:off x="1309936" y="3321968"/>
          <a:ext cx="6781800" cy="533400"/>
        </p:xfrm>
        <a:graphic>
          <a:graphicData uri="http://schemas.openxmlformats.org/drawingml/2006/table">
            <a:tbl>
              <a:tblPr/>
              <a:tblGrid>
                <a:gridCol w="1419225">
                  <a:extLst>
                    <a:ext uri="{9D8B030D-6E8A-4147-A177-3AD203B41FA5}">
                      <a16:colId xmlns:a16="http://schemas.microsoft.com/office/drawing/2014/main" val="20000"/>
                    </a:ext>
                  </a:extLst>
                </a:gridCol>
                <a:gridCol w="1341438">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2039937">
                  <a:extLst>
                    <a:ext uri="{9D8B030D-6E8A-4147-A177-3AD203B41FA5}">
                      <a16:colId xmlns:a16="http://schemas.microsoft.com/office/drawing/2014/main" val="20003"/>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a:ln>
                            <a:noFill/>
                          </a:ln>
                          <a:solidFill>
                            <a:schemeClr val="tx1"/>
                          </a:solidFill>
                          <a:effectLst/>
                          <a:latin typeface="Tahoma" pitchFamily="34" charset="0"/>
                          <a:ea typeface="黑体" pitchFamily="49" charset="-122"/>
                        </a:rPr>
                        <a:t>学号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a:ln>
                            <a:noFill/>
                          </a:ln>
                          <a:solidFill>
                            <a:schemeClr val="tx1"/>
                          </a:solidFill>
                          <a:effectLst/>
                          <a:latin typeface="Tahoma" pitchFamily="34" charset="0"/>
                          <a:ea typeface="黑体" pitchFamily="49" charset="-122"/>
                        </a:rPr>
                        <a:t>姓名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a:ln>
                            <a:noFill/>
                          </a:ln>
                          <a:solidFill>
                            <a:schemeClr val="tx1"/>
                          </a:solidFill>
                          <a:effectLst/>
                          <a:latin typeface="Tahoma" pitchFamily="34" charset="0"/>
                          <a:ea typeface="黑体" pitchFamily="49" charset="-122"/>
                        </a:rPr>
                        <a:t>学院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a:ln>
                            <a:noFill/>
                          </a:ln>
                          <a:solidFill>
                            <a:schemeClr val="tx1"/>
                          </a:solidFill>
                          <a:effectLst/>
                          <a:latin typeface="Tahoma" pitchFamily="34" charset="0"/>
                          <a:ea typeface="黑体" pitchFamily="49" charset="-122"/>
                        </a:rPr>
                        <a:t>专业</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 name="Rectangle 2">
            <a:extLst>
              <a:ext uri="{FF2B5EF4-FFF2-40B4-BE49-F238E27FC236}">
                <a16:creationId xmlns:a16="http://schemas.microsoft.com/office/drawing/2014/main" id="{6443C460-D82E-4F5E-8D73-A8D684A3151D}"/>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a:t>第一节　数据结构</a:t>
            </a:r>
            <a:endParaRPr lang="zh-CN" altLang="en-US" kern="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539552" y="1340768"/>
            <a:ext cx="6172200" cy="685800"/>
          </a:xfrm>
        </p:spPr>
        <p:txBody>
          <a:bodyPr/>
          <a:lstStyle/>
          <a:p>
            <a:pPr algn="l" eaLnBrk="1" hangingPunct="1"/>
            <a:r>
              <a:rPr lang="en-US" altLang="en-US" sz="3200">
                <a:latin typeface="黑体" pitchFamily="49" charset="-122"/>
                <a:ea typeface="黑体" pitchFamily="49" charset="-122"/>
              </a:rPr>
              <a:t>四、数据对象（</a:t>
            </a:r>
            <a:r>
              <a:rPr lang="en-US" altLang="zh-CN" sz="3200">
                <a:latin typeface="黑体" pitchFamily="49" charset="-122"/>
                <a:ea typeface="黑体" pitchFamily="49" charset="-122"/>
              </a:rPr>
              <a:t>Data Object</a:t>
            </a:r>
            <a:r>
              <a:rPr lang="zh-CN" altLang="en-US" sz="3200">
                <a:latin typeface="黑体" pitchFamily="49" charset="-122"/>
                <a:ea typeface="黑体" pitchFamily="49" charset="-122"/>
              </a:rPr>
              <a:t>）</a:t>
            </a:r>
          </a:p>
        </p:txBody>
      </p:sp>
      <p:sp>
        <p:nvSpPr>
          <p:cNvPr id="1945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ED680557-F394-4AB5-A504-1C045A7B6EE7}" type="slidenum">
              <a:rPr lang="zh-CN" altLang="en-US"/>
              <a:pPr algn="r" eaLnBrk="1" hangingPunct="1">
                <a:spcBef>
                  <a:spcPct val="50000"/>
                </a:spcBef>
              </a:pPr>
              <a:t>18</a:t>
            </a:fld>
            <a:endParaRPr lang="en-US" altLang="zh-CN"/>
          </a:p>
        </p:txBody>
      </p:sp>
      <p:sp>
        <p:nvSpPr>
          <p:cNvPr id="19461" name="Rectangle 5"/>
          <p:cNvSpPr>
            <a:spLocks noGrp="1" noChangeArrowheads="1"/>
          </p:cNvSpPr>
          <p:nvPr>
            <p:ph type="body" idx="4294967295"/>
          </p:nvPr>
        </p:nvSpPr>
        <p:spPr>
          <a:xfrm>
            <a:off x="463352" y="2178968"/>
            <a:ext cx="8763000" cy="3886200"/>
          </a:xfrm>
        </p:spPr>
        <p:txBody>
          <a:bodyPr/>
          <a:lstStyle/>
          <a:p>
            <a:pPr eaLnBrk="1" hangingPunct="1">
              <a:spcBef>
                <a:spcPct val="50000"/>
              </a:spcBef>
            </a:pPr>
            <a:r>
              <a:rPr lang="zh-CN" altLang="en-US" b="1">
                <a:latin typeface="黑体" pitchFamily="49" charset="-122"/>
                <a:ea typeface="黑体" pitchFamily="49" charset="-122"/>
              </a:rPr>
              <a:t>具有相同性质的数据元素的集合。</a:t>
            </a:r>
          </a:p>
          <a:p>
            <a:pPr lvl="1" eaLnBrk="1" hangingPunct="1">
              <a:lnSpc>
                <a:spcPct val="110000"/>
              </a:lnSpc>
              <a:spcBef>
                <a:spcPct val="70000"/>
              </a:spcBef>
            </a:pPr>
            <a:r>
              <a:rPr lang="zh-CN" altLang="en-US" b="1">
                <a:latin typeface="黑体" pitchFamily="49" charset="-122"/>
                <a:ea typeface="黑体" pitchFamily="49" charset="-122"/>
              </a:rPr>
              <a:t>整数数据对象 </a:t>
            </a:r>
          </a:p>
          <a:p>
            <a:pPr eaLnBrk="1" hangingPunct="1">
              <a:buFont typeface="Wingdings" pitchFamily="2" charset="2"/>
              <a:buNone/>
            </a:pPr>
            <a:r>
              <a:rPr lang="zh-CN" altLang="en-US" sz="2800" b="1">
                <a:latin typeface="黑体" pitchFamily="49" charset="-122"/>
                <a:ea typeface="黑体" pitchFamily="49" charset="-122"/>
              </a:rPr>
              <a:t>    </a:t>
            </a:r>
            <a:r>
              <a:rPr lang="en-US" altLang="zh-CN" sz="2800" b="1">
                <a:latin typeface="黑体" pitchFamily="49" charset="-122"/>
                <a:ea typeface="黑体" pitchFamily="49" charset="-122"/>
              </a:rPr>
              <a:t>N = {0, </a:t>
            </a:r>
            <a:r>
              <a:rPr lang="en-US" altLang="zh-CN" sz="2800" b="1">
                <a:latin typeface="黑体" pitchFamily="49" charset="-122"/>
                <a:ea typeface="黑体" pitchFamily="49" charset="-122"/>
                <a:sym typeface="Symbol" pitchFamily="18" charset="2"/>
              </a:rPr>
              <a:t>1, 2, </a:t>
            </a:r>
            <a:r>
              <a:rPr lang="en-US" altLang="zh-CN" sz="2800" b="1">
                <a:latin typeface="Times New Roman" pitchFamily="18" charset="0"/>
                <a:ea typeface="黑体" pitchFamily="49" charset="-122"/>
                <a:sym typeface="Symbol" pitchFamily="18" charset="2"/>
              </a:rPr>
              <a:t>…</a:t>
            </a:r>
            <a:r>
              <a:rPr lang="en-US" altLang="zh-CN" sz="2800" b="1">
                <a:latin typeface="黑体" pitchFamily="49" charset="-122"/>
                <a:ea typeface="黑体" pitchFamily="49" charset="-122"/>
                <a:sym typeface="Symbol" pitchFamily="18" charset="2"/>
              </a:rPr>
              <a:t> </a:t>
            </a:r>
            <a:r>
              <a:rPr lang="en-US" altLang="zh-CN" sz="2800" b="1">
                <a:latin typeface="黑体" pitchFamily="49" charset="-122"/>
                <a:ea typeface="黑体" pitchFamily="49" charset="-122"/>
              </a:rPr>
              <a:t>}</a:t>
            </a:r>
          </a:p>
          <a:p>
            <a:pPr lvl="1" eaLnBrk="1" hangingPunct="1">
              <a:lnSpc>
                <a:spcPct val="110000"/>
              </a:lnSpc>
              <a:spcBef>
                <a:spcPct val="70000"/>
              </a:spcBef>
            </a:pPr>
            <a:r>
              <a:rPr lang="en-US" altLang="en-US" b="1">
                <a:latin typeface="黑体" pitchFamily="49" charset="-122"/>
                <a:ea typeface="黑体" pitchFamily="49" charset="-122"/>
              </a:rPr>
              <a:t>字母字符数据对象</a:t>
            </a:r>
          </a:p>
          <a:p>
            <a:pPr eaLnBrk="1" hangingPunct="1">
              <a:buFont typeface="Wingdings" pitchFamily="2" charset="2"/>
              <a:buNone/>
            </a:pPr>
            <a:r>
              <a:rPr lang="zh-CN" altLang="en-US" sz="2800" b="1">
                <a:latin typeface="黑体" pitchFamily="49" charset="-122"/>
                <a:ea typeface="黑体" pitchFamily="49" charset="-122"/>
              </a:rPr>
              <a:t>    </a:t>
            </a:r>
            <a:r>
              <a:rPr lang="en-US" altLang="zh-CN" sz="2800" b="1">
                <a:latin typeface="黑体" pitchFamily="49" charset="-122"/>
                <a:ea typeface="黑体" pitchFamily="49" charset="-122"/>
              </a:rPr>
              <a:t>C={ </a:t>
            </a:r>
            <a:r>
              <a:rPr lang="en-US" altLang="zh-CN" sz="2800" b="1">
                <a:latin typeface="Times New Roman" pitchFamily="18" charset="0"/>
                <a:ea typeface="黑体" pitchFamily="49" charset="-122"/>
              </a:rPr>
              <a:t>‘</a:t>
            </a:r>
            <a:r>
              <a:rPr lang="en-US" altLang="zh-CN" sz="2800" b="1">
                <a:latin typeface="黑体" pitchFamily="49" charset="-122"/>
                <a:ea typeface="黑体" pitchFamily="49" charset="-122"/>
              </a:rPr>
              <a:t>A</a:t>
            </a:r>
            <a:r>
              <a:rPr lang="en-US" altLang="zh-CN" sz="2800" b="1">
                <a:latin typeface="Times New Roman" pitchFamily="18" charset="0"/>
                <a:ea typeface="黑体" pitchFamily="49" charset="-122"/>
              </a:rPr>
              <a:t>’</a:t>
            </a:r>
            <a:r>
              <a:rPr lang="en-US" altLang="zh-CN" sz="2800" b="1">
                <a:latin typeface="黑体" pitchFamily="49" charset="-122"/>
                <a:ea typeface="黑体" pitchFamily="49" charset="-122"/>
              </a:rPr>
              <a:t>, </a:t>
            </a:r>
            <a:r>
              <a:rPr lang="en-US" altLang="zh-CN" sz="2800" b="1">
                <a:latin typeface="Times New Roman" pitchFamily="18" charset="0"/>
                <a:ea typeface="黑体" pitchFamily="49" charset="-122"/>
              </a:rPr>
              <a:t>‘</a:t>
            </a:r>
            <a:r>
              <a:rPr lang="en-US" altLang="zh-CN" sz="2800" b="1">
                <a:latin typeface="黑体" pitchFamily="49" charset="-122"/>
                <a:ea typeface="黑体" pitchFamily="49" charset="-122"/>
              </a:rPr>
              <a:t>B</a:t>
            </a:r>
            <a:r>
              <a:rPr lang="en-US" altLang="zh-CN" sz="2800" b="1">
                <a:latin typeface="Times New Roman" pitchFamily="18" charset="0"/>
                <a:ea typeface="黑体" pitchFamily="49" charset="-122"/>
              </a:rPr>
              <a:t>’</a:t>
            </a:r>
            <a:r>
              <a:rPr lang="en-US" altLang="zh-CN" sz="2800" b="1">
                <a:latin typeface="黑体" pitchFamily="49" charset="-122"/>
                <a:ea typeface="黑体" pitchFamily="49" charset="-122"/>
              </a:rPr>
              <a:t>, </a:t>
            </a:r>
            <a:r>
              <a:rPr lang="en-US" altLang="zh-CN" sz="2800" b="1">
                <a:latin typeface="Times New Roman" pitchFamily="18" charset="0"/>
                <a:ea typeface="黑体" pitchFamily="49" charset="-122"/>
              </a:rPr>
              <a:t>‘</a:t>
            </a:r>
            <a:r>
              <a:rPr lang="en-US" altLang="zh-CN" sz="2800" b="1">
                <a:latin typeface="黑体" pitchFamily="49" charset="-122"/>
                <a:ea typeface="黑体" pitchFamily="49" charset="-122"/>
              </a:rPr>
              <a:t>C</a:t>
            </a:r>
            <a:r>
              <a:rPr lang="en-US" altLang="zh-CN" sz="2800" b="1">
                <a:latin typeface="Times New Roman" pitchFamily="18" charset="0"/>
                <a:ea typeface="黑体" pitchFamily="49" charset="-122"/>
              </a:rPr>
              <a:t>’</a:t>
            </a:r>
            <a:r>
              <a:rPr lang="en-US" altLang="zh-CN" sz="2800" b="1">
                <a:latin typeface="黑体" pitchFamily="49" charset="-122"/>
                <a:ea typeface="黑体" pitchFamily="49" charset="-122"/>
              </a:rPr>
              <a:t>, </a:t>
            </a:r>
            <a:r>
              <a:rPr lang="en-US" altLang="zh-CN" sz="2800" b="1">
                <a:latin typeface="Times New Roman" pitchFamily="18" charset="0"/>
                <a:ea typeface="黑体" pitchFamily="49" charset="-122"/>
              </a:rPr>
              <a:t>…</a:t>
            </a:r>
            <a:r>
              <a:rPr lang="en-US" altLang="zh-CN" sz="2800" b="1">
                <a:latin typeface="黑体" pitchFamily="49" charset="-122"/>
                <a:ea typeface="黑体" pitchFamily="49" charset="-122"/>
              </a:rPr>
              <a:t> </a:t>
            </a:r>
            <a:r>
              <a:rPr lang="en-US" altLang="zh-CN" sz="2800" b="1">
                <a:latin typeface="Times New Roman" pitchFamily="18" charset="0"/>
                <a:ea typeface="黑体" pitchFamily="49" charset="-122"/>
              </a:rPr>
              <a:t>‘</a:t>
            </a:r>
            <a:r>
              <a:rPr lang="en-US" altLang="zh-CN" sz="2800" b="1">
                <a:latin typeface="黑体" pitchFamily="49" charset="-122"/>
                <a:ea typeface="黑体" pitchFamily="49" charset="-122"/>
              </a:rPr>
              <a:t>F</a:t>
            </a:r>
            <a:r>
              <a:rPr lang="en-US" altLang="zh-CN" sz="2800" b="1">
                <a:latin typeface="Times New Roman" pitchFamily="18" charset="0"/>
                <a:ea typeface="黑体" pitchFamily="49" charset="-122"/>
              </a:rPr>
              <a:t>’</a:t>
            </a:r>
            <a:r>
              <a:rPr lang="en-US" altLang="zh-CN" sz="2800" b="1">
                <a:latin typeface="黑体" pitchFamily="49" charset="-122"/>
                <a:ea typeface="黑体" pitchFamily="49" charset="-122"/>
              </a:rPr>
              <a:t> }</a:t>
            </a:r>
            <a:r>
              <a:rPr lang="en-US" altLang="en-US" sz="2800" b="1">
                <a:latin typeface="黑体" pitchFamily="49" charset="-122"/>
                <a:ea typeface="黑体" pitchFamily="49" charset="-122"/>
              </a:rPr>
              <a:t>。</a:t>
            </a:r>
          </a:p>
        </p:txBody>
      </p:sp>
      <p:sp>
        <p:nvSpPr>
          <p:cNvPr id="7" name="Rectangle 2">
            <a:extLst>
              <a:ext uri="{FF2B5EF4-FFF2-40B4-BE49-F238E27FC236}">
                <a16:creationId xmlns:a16="http://schemas.microsoft.com/office/drawing/2014/main" id="{AA8695B6-BAA2-4C69-A516-9E20A161EC82}"/>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a:t>第一节　数据结构</a:t>
            </a:r>
            <a:endParaRPr lang="zh-CN" altLang="en-US" kern="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463082" y="1340768"/>
            <a:ext cx="6172200" cy="685800"/>
          </a:xfrm>
        </p:spPr>
        <p:txBody>
          <a:bodyPr/>
          <a:lstStyle/>
          <a:p>
            <a:pPr algn="l" eaLnBrk="1" hangingPunct="1"/>
            <a:r>
              <a:rPr lang="en-US" altLang="en-US" sz="3200">
                <a:latin typeface="黑体" pitchFamily="49" charset="-122"/>
                <a:ea typeface="黑体" pitchFamily="49" charset="-122"/>
              </a:rPr>
              <a:t>五、结构（</a:t>
            </a:r>
            <a:r>
              <a:rPr lang="en-US" altLang="zh-CN" sz="3200">
                <a:latin typeface="黑体" pitchFamily="49" charset="-122"/>
                <a:ea typeface="黑体" pitchFamily="49" charset="-122"/>
              </a:rPr>
              <a:t>Structure</a:t>
            </a:r>
            <a:r>
              <a:rPr lang="zh-CN" altLang="en-US" sz="3200">
                <a:latin typeface="黑体" pitchFamily="49" charset="-122"/>
                <a:ea typeface="黑体" pitchFamily="49" charset="-122"/>
              </a:rPr>
              <a:t>）</a:t>
            </a:r>
          </a:p>
        </p:txBody>
      </p:sp>
      <p:sp>
        <p:nvSpPr>
          <p:cNvPr id="2048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91197373-EC18-4191-8A22-156EC835CDAE}" type="slidenum">
              <a:rPr lang="zh-CN" altLang="en-US"/>
              <a:pPr algn="r" eaLnBrk="1" hangingPunct="1">
                <a:spcBef>
                  <a:spcPct val="50000"/>
                </a:spcBef>
              </a:pPr>
              <a:t>19</a:t>
            </a:fld>
            <a:endParaRPr lang="en-US" altLang="zh-CN"/>
          </a:p>
        </p:txBody>
      </p:sp>
      <p:sp>
        <p:nvSpPr>
          <p:cNvPr id="20485" name="Rectangle 5"/>
          <p:cNvSpPr>
            <a:spLocks noGrp="1" noChangeArrowheads="1"/>
          </p:cNvSpPr>
          <p:nvPr>
            <p:ph type="body" idx="4294967295"/>
          </p:nvPr>
        </p:nvSpPr>
        <p:spPr>
          <a:xfrm>
            <a:off x="386882" y="2178968"/>
            <a:ext cx="8763000" cy="3886200"/>
          </a:xfrm>
        </p:spPr>
        <p:txBody>
          <a:bodyPr/>
          <a:lstStyle/>
          <a:p>
            <a:pPr eaLnBrk="1" hangingPunct="1">
              <a:spcBef>
                <a:spcPct val="50000"/>
              </a:spcBef>
              <a:buFont typeface="Wingdings" pitchFamily="2" charset="2"/>
              <a:buNone/>
            </a:pPr>
            <a:r>
              <a:rPr lang="zh-CN" altLang="en-US" b="1">
                <a:latin typeface="黑体" pitchFamily="49" charset="-122"/>
                <a:ea typeface="黑体" pitchFamily="49" charset="-122"/>
              </a:rPr>
              <a:t>　</a:t>
            </a:r>
            <a:r>
              <a:rPr lang="zh-CN" altLang="en-US" i="1">
                <a:latin typeface="黑体" pitchFamily="49" charset="-122"/>
                <a:ea typeface="黑体" pitchFamily="49" charset="-122"/>
              </a:rPr>
              <a:t>结构是数据元素之间的：</a:t>
            </a:r>
          </a:p>
          <a:p>
            <a:pPr eaLnBrk="1" hangingPunct="1">
              <a:spcBef>
                <a:spcPct val="50000"/>
              </a:spcBef>
            </a:pPr>
            <a:r>
              <a:rPr lang="zh-CN" altLang="en-US" b="1">
                <a:latin typeface="黑体" pitchFamily="49" charset="-122"/>
                <a:ea typeface="黑体" pitchFamily="49" charset="-122"/>
              </a:rPr>
              <a:t>空间位置关系</a:t>
            </a:r>
          </a:p>
          <a:p>
            <a:pPr eaLnBrk="1" hangingPunct="1">
              <a:spcBef>
                <a:spcPct val="50000"/>
              </a:spcBef>
            </a:pPr>
            <a:r>
              <a:rPr lang="zh-CN" altLang="en-US" b="1">
                <a:latin typeface="黑体" pitchFamily="49" charset="-122"/>
                <a:ea typeface="黑体" pitchFamily="49" charset="-122"/>
              </a:rPr>
              <a:t>相互作用和依赖关系</a:t>
            </a:r>
          </a:p>
        </p:txBody>
      </p:sp>
      <p:sp>
        <p:nvSpPr>
          <p:cNvPr id="7" name="Rectangle 2">
            <a:extLst>
              <a:ext uri="{FF2B5EF4-FFF2-40B4-BE49-F238E27FC236}">
                <a16:creationId xmlns:a16="http://schemas.microsoft.com/office/drawing/2014/main" id="{4F2B24DF-46B6-47B2-BEA8-EA994DDF238A}"/>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a:t>第一节　数据结构</a:t>
            </a:r>
            <a:endParaRPr lang="zh-CN" altLang="en-US" kern="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3132138" y="323850"/>
            <a:ext cx="3095625" cy="684213"/>
          </a:xfrm>
        </p:spPr>
        <p:txBody>
          <a:bodyPr/>
          <a:lstStyle/>
          <a:p>
            <a:pPr algn="l"/>
            <a:r>
              <a:rPr lang="zh-CN" altLang="en-US" sz="4400" dirty="0"/>
              <a:t>课程性质</a:t>
            </a:r>
          </a:p>
        </p:txBody>
      </p:sp>
      <p:sp>
        <p:nvSpPr>
          <p:cNvPr id="5123" name="Rectangle 3"/>
          <p:cNvSpPr>
            <a:spLocks noGrp="1" noChangeArrowheads="1"/>
          </p:cNvSpPr>
          <p:nvPr>
            <p:ph type="body" idx="4294967295"/>
          </p:nvPr>
        </p:nvSpPr>
        <p:spPr>
          <a:xfrm>
            <a:off x="395288" y="1341438"/>
            <a:ext cx="8829675" cy="5184775"/>
          </a:xfrm>
        </p:spPr>
        <p:txBody>
          <a:bodyPr/>
          <a:lstStyle/>
          <a:p>
            <a:r>
              <a:rPr lang="en-US" altLang="en-US" sz="2800" b="1" dirty="0" err="1">
                <a:solidFill>
                  <a:srgbClr val="3333FF"/>
                </a:solidFill>
                <a:latin typeface="宋体" pitchFamily="2" charset="-122"/>
              </a:rPr>
              <a:t>数据结构是计算机专业的专业基础课</a:t>
            </a:r>
            <a:endParaRPr lang="en-US" altLang="en-US" sz="2800" b="1" dirty="0">
              <a:solidFill>
                <a:srgbClr val="3333FF"/>
              </a:solidFill>
              <a:latin typeface="宋体" pitchFamily="2" charset="-122"/>
            </a:endParaRPr>
          </a:p>
          <a:p>
            <a:pPr>
              <a:buFont typeface="Wingdings" pitchFamily="2" charset="2"/>
              <a:buNone/>
            </a:pPr>
            <a:r>
              <a:rPr lang="en-US" altLang="en-US" sz="2800" b="1" dirty="0">
                <a:latin typeface="宋体" pitchFamily="2" charset="-122"/>
              </a:rPr>
              <a:t>  </a:t>
            </a:r>
          </a:p>
          <a:p>
            <a:r>
              <a:rPr lang="en-US" altLang="en-US" sz="2800" b="1" dirty="0" err="1">
                <a:solidFill>
                  <a:srgbClr val="3333FF"/>
                </a:solidFill>
                <a:latin typeface="宋体" pitchFamily="2" charset="-122"/>
              </a:rPr>
              <a:t>在教学计划中的地位：核心、承上启下</a:t>
            </a:r>
            <a:endParaRPr lang="en-US" altLang="en-US" sz="2800" b="1" dirty="0">
              <a:solidFill>
                <a:srgbClr val="3333FF"/>
              </a:solidFill>
              <a:latin typeface="宋体" pitchFamily="2" charset="-122"/>
            </a:endParaRPr>
          </a:p>
          <a:p>
            <a:pPr>
              <a:buFont typeface="Wingdings" pitchFamily="2" charset="2"/>
              <a:buNone/>
            </a:pPr>
            <a:r>
              <a:rPr lang="en-US" altLang="en-US" sz="2800" b="1" dirty="0">
                <a:latin typeface="宋体" pitchFamily="2" charset="-122"/>
              </a:rPr>
              <a:t>  </a:t>
            </a:r>
            <a:r>
              <a:rPr lang="en-US" altLang="en-US" sz="2800" b="1" dirty="0" err="1">
                <a:latin typeface="宋体" pitchFamily="2" charset="-122"/>
              </a:rPr>
              <a:t>前导课：高等数学、程序设计语言</a:t>
            </a:r>
            <a:endParaRPr lang="en-US" altLang="en-US" sz="2800" b="1" dirty="0">
              <a:latin typeface="宋体" pitchFamily="2" charset="-122"/>
            </a:endParaRPr>
          </a:p>
          <a:p>
            <a:pPr>
              <a:buFont typeface="Wingdings" pitchFamily="2" charset="2"/>
              <a:buNone/>
            </a:pPr>
            <a:r>
              <a:rPr lang="en-US" altLang="en-US" sz="2800" b="1" dirty="0">
                <a:latin typeface="宋体" pitchFamily="2" charset="-122"/>
              </a:rPr>
              <a:t>  </a:t>
            </a:r>
            <a:r>
              <a:rPr lang="en-US" altLang="en-US" sz="2800" b="1" dirty="0" err="1">
                <a:latin typeface="宋体" pitchFamily="2" charset="-122"/>
              </a:rPr>
              <a:t>后续课：数据库、操作系统、编译原理</a:t>
            </a:r>
            <a:r>
              <a:rPr lang="en-US" altLang="zh-CN" sz="2800" b="1" dirty="0">
                <a:latin typeface="宋体" pitchFamily="2" charset="-122"/>
              </a:rPr>
              <a:t>……</a:t>
            </a:r>
          </a:p>
          <a:p>
            <a:pPr>
              <a:buFont typeface="Wingdings" pitchFamily="2" charset="2"/>
              <a:buNone/>
            </a:pPr>
            <a:endParaRPr lang="en-US" altLang="zh-CN" sz="2800" b="1" dirty="0">
              <a:latin typeface="宋体" pitchFamily="2" charset="-122"/>
            </a:endParaRPr>
          </a:p>
          <a:p>
            <a:r>
              <a:rPr lang="en-US" altLang="en-US" sz="2800" b="1" dirty="0" err="1">
                <a:solidFill>
                  <a:srgbClr val="3333FF"/>
                </a:solidFill>
                <a:latin typeface="宋体" pitchFamily="2" charset="-122"/>
              </a:rPr>
              <a:t>属于武术中的“练功”科目</a:t>
            </a:r>
            <a:endParaRPr lang="en-US" altLang="en-US" sz="2800" b="1" dirty="0">
              <a:solidFill>
                <a:srgbClr val="3333FF"/>
              </a:solidFill>
              <a:latin typeface="宋体" pitchFamily="2" charset="-122"/>
            </a:endParaRPr>
          </a:p>
          <a:p>
            <a:pPr>
              <a:buFont typeface="Wingdings" pitchFamily="2" charset="2"/>
              <a:buNone/>
            </a:pPr>
            <a:r>
              <a:rPr lang="en-US" altLang="en-US" sz="2800" b="1" dirty="0">
                <a:latin typeface="宋体" pitchFamily="2" charset="-122"/>
              </a:rPr>
              <a:t> “</a:t>
            </a:r>
            <a:r>
              <a:rPr lang="en-US" altLang="en-US" sz="2800" b="1" dirty="0" err="1">
                <a:latin typeface="宋体" pitchFamily="2" charset="-122"/>
              </a:rPr>
              <a:t>练武不练功，到头一场空</a:t>
            </a:r>
            <a:r>
              <a:rPr lang="en-US" altLang="en-US" sz="2800" b="1" dirty="0">
                <a:latin typeface="宋体" pitchFamily="2" charset="-122"/>
              </a:rPr>
              <a:t>”</a:t>
            </a:r>
          </a:p>
          <a:p>
            <a:pPr>
              <a:buFont typeface="Wingdings" pitchFamily="2" charset="2"/>
              <a:buNone/>
            </a:pPr>
            <a:endParaRPr lang="en-US" altLang="en-US" sz="2800" b="1" dirty="0">
              <a:latin typeface="宋体" pitchFamily="2" charset="-122"/>
            </a:endParaRPr>
          </a:p>
          <a:p>
            <a:r>
              <a:rPr lang="zh-CN" altLang="en-US" sz="2800" b="1" dirty="0">
                <a:solidFill>
                  <a:srgbClr val="3333FF"/>
                </a:solidFill>
                <a:latin typeface="宋体" pitchFamily="2" charset="-122"/>
              </a:rPr>
              <a:t>工作、</a:t>
            </a:r>
            <a:r>
              <a:rPr lang="en-US" altLang="en-US" sz="2800" b="1" dirty="0" err="1">
                <a:solidFill>
                  <a:srgbClr val="3333FF"/>
                </a:solidFill>
                <a:latin typeface="宋体" pitchFamily="2" charset="-122"/>
              </a:rPr>
              <a:t>考研</a:t>
            </a:r>
            <a:endParaRPr lang="en-US" altLang="en-US" sz="2800" b="1" dirty="0">
              <a:solidFill>
                <a:srgbClr val="3333FF"/>
              </a:solidFill>
              <a:latin typeface="宋体"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463285" y="1340768"/>
            <a:ext cx="6172200" cy="685800"/>
          </a:xfrm>
        </p:spPr>
        <p:txBody>
          <a:bodyPr/>
          <a:lstStyle/>
          <a:p>
            <a:pPr algn="l" eaLnBrk="1" hangingPunct="1"/>
            <a:r>
              <a:rPr lang="en-US" altLang="en-US" sz="3200">
                <a:latin typeface="黑体" pitchFamily="49" charset="-122"/>
                <a:ea typeface="黑体" pitchFamily="49" charset="-122"/>
              </a:rPr>
              <a:t>五、结构</a:t>
            </a:r>
            <a:endParaRPr lang="zh-CN" altLang="en-US" sz="3200">
              <a:latin typeface="黑体" pitchFamily="49" charset="-122"/>
              <a:ea typeface="黑体" pitchFamily="49" charset="-122"/>
            </a:endParaRPr>
          </a:p>
        </p:txBody>
      </p:sp>
      <p:sp>
        <p:nvSpPr>
          <p:cNvPr id="2150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BAA96B96-0AC0-48B9-BA9C-316C25CCA0A9}" type="slidenum">
              <a:rPr lang="zh-CN" altLang="en-US"/>
              <a:pPr algn="r" eaLnBrk="1" hangingPunct="1">
                <a:spcBef>
                  <a:spcPct val="50000"/>
                </a:spcBef>
              </a:pPr>
              <a:t>20</a:t>
            </a:fld>
            <a:endParaRPr lang="en-US" altLang="zh-CN"/>
          </a:p>
        </p:txBody>
      </p:sp>
      <p:sp>
        <p:nvSpPr>
          <p:cNvPr id="21509" name="Rectangle 5"/>
          <p:cNvSpPr>
            <a:spLocks noGrp="1" noChangeArrowheads="1"/>
          </p:cNvSpPr>
          <p:nvPr>
            <p:ph type="body" idx="4294967295"/>
          </p:nvPr>
        </p:nvSpPr>
        <p:spPr>
          <a:xfrm>
            <a:off x="387085" y="2178968"/>
            <a:ext cx="8763000" cy="3886200"/>
          </a:xfrm>
        </p:spPr>
        <p:txBody>
          <a:bodyPr/>
          <a:lstStyle/>
          <a:p>
            <a:pPr eaLnBrk="1" hangingPunct="1">
              <a:spcBef>
                <a:spcPct val="50000"/>
              </a:spcBef>
              <a:buFont typeface="Wingdings" pitchFamily="2" charset="2"/>
              <a:buNone/>
            </a:pPr>
            <a:r>
              <a:rPr lang="zh-CN" altLang="en-US" b="1">
                <a:latin typeface="黑体" pitchFamily="49" charset="-122"/>
                <a:ea typeface="黑体" pitchFamily="49" charset="-122"/>
              </a:rPr>
              <a:t>　</a:t>
            </a:r>
            <a:r>
              <a:rPr lang="zh-CN" altLang="en-US" i="1">
                <a:latin typeface="黑体" pitchFamily="49" charset="-122"/>
                <a:ea typeface="黑体" pitchFamily="49" charset="-122"/>
              </a:rPr>
              <a:t>四种基本结构</a:t>
            </a:r>
          </a:p>
          <a:p>
            <a:pPr eaLnBrk="1" hangingPunct="1">
              <a:spcBef>
                <a:spcPct val="50000"/>
              </a:spcBef>
            </a:pPr>
            <a:r>
              <a:rPr lang="zh-CN" altLang="en-US" b="1">
                <a:latin typeface="黑体" pitchFamily="49" charset="-122"/>
                <a:ea typeface="黑体" pitchFamily="49" charset="-122"/>
              </a:rPr>
              <a:t>集合结构</a:t>
            </a:r>
          </a:p>
          <a:p>
            <a:pPr eaLnBrk="1" hangingPunct="1">
              <a:spcBef>
                <a:spcPct val="50000"/>
              </a:spcBef>
            </a:pPr>
            <a:r>
              <a:rPr lang="zh-CN" altLang="en-US" b="1">
                <a:latin typeface="黑体" pitchFamily="49" charset="-122"/>
                <a:ea typeface="黑体" pitchFamily="49" charset="-122"/>
              </a:rPr>
              <a:t>线性结构</a:t>
            </a:r>
          </a:p>
          <a:p>
            <a:pPr eaLnBrk="1" hangingPunct="1">
              <a:spcBef>
                <a:spcPct val="50000"/>
              </a:spcBef>
            </a:pPr>
            <a:r>
              <a:rPr lang="zh-CN" altLang="en-US" b="1">
                <a:latin typeface="黑体" pitchFamily="49" charset="-122"/>
                <a:ea typeface="黑体" pitchFamily="49" charset="-122"/>
              </a:rPr>
              <a:t>树形结构</a:t>
            </a:r>
          </a:p>
          <a:p>
            <a:pPr eaLnBrk="1" hangingPunct="1">
              <a:spcBef>
                <a:spcPct val="50000"/>
              </a:spcBef>
            </a:pPr>
            <a:r>
              <a:rPr lang="zh-CN" altLang="en-US" b="1">
                <a:latin typeface="黑体" pitchFamily="49" charset="-122"/>
                <a:ea typeface="黑体" pitchFamily="49" charset="-122"/>
              </a:rPr>
              <a:t>图形结构</a:t>
            </a:r>
          </a:p>
        </p:txBody>
      </p:sp>
      <p:grpSp>
        <p:nvGrpSpPr>
          <p:cNvPr id="21511" name="Group 7"/>
          <p:cNvGrpSpPr>
            <a:grpSpLocks/>
          </p:cNvGrpSpPr>
          <p:nvPr/>
        </p:nvGrpSpPr>
        <p:grpSpPr bwMode="auto">
          <a:xfrm>
            <a:off x="3335073" y="3855368"/>
            <a:ext cx="2538412" cy="1817688"/>
            <a:chOff x="0" y="0"/>
            <a:chExt cx="1503" cy="1145"/>
          </a:xfrm>
        </p:grpSpPr>
        <p:sp>
          <p:nvSpPr>
            <p:cNvPr id="21575" name="Line 36"/>
            <p:cNvSpPr>
              <a:spLocks noChangeShapeType="1"/>
            </p:cNvSpPr>
            <p:nvPr/>
          </p:nvSpPr>
          <p:spPr bwMode="auto">
            <a:xfrm>
              <a:off x="945" y="190"/>
              <a:ext cx="386" cy="287"/>
            </a:xfrm>
            <a:prstGeom prst="line">
              <a:avLst/>
            </a:prstGeom>
            <a:noFill/>
            <a:ln w="28575">
              <a:solidFill>
                <a:srgbClr val="FF0000"/>
              </a:solidFill>
              <a:round/>
              <a:headEnd type="none" w="med" len="med"/>
              <a:tailEnd type="triangle" w="med" len="me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21576" name="Line 37"/>
            <p:cNvSpPr>
              <a:spLocks noChangeShapeType="1"/>
            </p:cNvSpPr>
            <p:nvPr/>
          </p:nvSpPr>
          <p:spPr bwMode="auto">
            <a:xfrm flipH="1">
              <a:off x="430" y="190"/>
              <a:ext cx="386" cy="286"/>
            </a:xfrm>
            <a:prstGeom prst="line">
              <a:avLst/>
            </a:prstGeom>
            <a:noFill/>
            <a:ln w="28575">
              <a:solidFill>
                <a:srgbClr val="FF0000"/>
              </a:solidFill>
              <a:round/>
              <a:headEnd type="none" w="med" len="med"/>
              <a:tailEnd type="triangle" w="med" len="me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21577" name="Line 38"/>
            <p:cNvSpPr>
              <a:spLocks noChangeShapeType="1"/>
            </p:cNvSpPr>
            <p:nvPr/>
          </p:nvSpPr>
          <p:spPr bwMode="auto">
            <a:xfrm>
              <a:off x="386" y="572"/>
              <a:ext cx="189" cy="334"/>
            </a:xfrm>
            <a:prstGeom prst="line">
              <a:avLst/>
            </a:prstGeom>
            <a:noFill/>
            <a:ln w="28575">
              <a:solidFill>
                <a:srgbClr val="FF0000"/>
              </a:solidFill>
              <a:round/>
              <a:headEnd type="none" w="med" len="med"/>
              <a:tailEnd type="triangle" w="med" len="me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21578" name="Line 39"/>
            <p:cNvSpPr>
              <a:spLocks noChangeShapeType="1"/>
            </p:cNvSpPr>
            <p:nvPr/>
          </p:nvSpPr>
          <p:spPr bwMode="auto">
            <a:xfrm flipH="1">
              <a:off x="1175" y="572"/>
              <a:ext cx="199" cy="334"/>
            </a:xfrm>
            <a:prstGeom prst="line">
              <a:avLst/>
            </a:prstGeom>
            <a:noFill/>
            <a:ln w="28575">
              <a:solidFill>
                <a:srgbClr val="FF0000"/>
              </a:solidFill>
              <a:round/>
              <a:headEnd type="none" w="med" len="med"/>
              <a:tailEnd type="triangle" w="med" len="me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21579" name="Line 40"/>
            <p:cNvSpPr>
              <a:spLocks noChangeShapeType="1"/>
            </p:cNvSpPr>
            <p:nvPr/>
          </p:nvSpPr>
          <p:spPr bwMode="auto">
            <a:xfrm flipH="1">
              <a:off x="151" y="572"/>
              <a:ext cx="192" cy="330"/>
            </a:xfrm>
            <a:prstGeom prst="line">
              <a:avLst/>
            </a:prstGeom>
            <a:noFill/>
            <a:ln w="28575">
              <a:solidFill>
                <a:srgbClr val="FF0000"/>
              </a:solidFill>
              <a:round/>
              <a:headEnd type="none" w="med" len="med"/>
              <a:tailEnd type="triangle" w="med" len="me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21580" name="Oval 46"/>
            <p:cNvSpPr>
              <a:spLocks noChangeArrowheads="1"/>
            </p:cNvSpPr>
            <p:nvPr/>
          </p:nvSpPr>
          <p:spPr bwMode="auto">
            <a:xfrm>
              <a:off x="258" y="429"/>
              <a:ext cx="214" cy="239"/>
            </a:xfrm>
            <a:prstGeom prst="ellipse">
              <a:avLst/>
            </a:prstGeom>
            <a:solidFill>
              <a:schemeClr val="accent1"/>
            </a:solidFill>
            <a:ln w="28575">
              <a:solidFill>
                <a:srgbClr val="FF0000"/>
              </a:solidFill>
              <a:round/>
              <a:headEnd/>
              <a:tailEnd/>
            </a:ln>
          </p:spPr>
          <p:txBody>
            <a:bodyPr wrap="none" tIns="0" bIns="0" anchor="ctr"/>
            <a:lstStyle/>
            <a:p>
              <a:endParaRPr lang="zh-CN" altLang="en-US"/>
            </a:p>
          </p:txBody>
        </p:sp>
        <p:sp>
          <p:nvSpPr>
            <p:cNvPr id="21581" name="Oval 47"/>
            <p:cNvSpPr>
              <a:spLocks noChangeArrowheads="1"/>
            </p:cNvSpPr>
            <p:nvPr/>
          </p:nvSpPr>
          <p:spPr bwMode="auto">
            <a:xfrm>
              <a:off x="0" y="906"/>
              <a:ext cx="215" cy="239"/>
            </a:xfrm>
            <a:prstGeom prst="ellipse">
              <a:avLst/>
            </a:prstGeom>
            <a:solidFill>
              <a:schemeClr val="accent1"/>
            </a:solidFill>
            <a:ln w="28575">
              <a:solidFill>
                <a:srgbClr val="FF0000"/>
              </a:solidFill>
              <a:round/>
              <a:headEnd/>
              <a:tailEnd/>
            </a:ln>
          </p:spPr>
          <p:txBody>
            <a:bodyPr wrap="none" tIns="0" bIns="0" anchor="ctr"/>
            <a:lstStyle/>
            <a:p>
              <a:endParaRPr lang="zh-CN" altLang="en-US"/>
            </a:p>
          </p:txBody>
        </p:sp>
        <p:sp>
          <p:nvSpPr>
            <p:cNvPr id="21582" name="Oval 49"/>
            <p:cNvSpPr>
              <a:spLocks noChangeArrowheads="1"/>
            </p:cNvSpPr>
            <p:nvPr/>
          </p:nvSpPr>
          <p:spPr bwMode="auto">
            <a:xfrm>
              <a:off x="515" y="906"/>
              <a:ext cx="215" cy="239"/>
            </a:xfrm>
            <a:prstGeom prst="ellipse">
              <a:avLst/>
            </a:prstGeom>
            <a:solidFill>
              <a:schemeClr val="accent1"/>
            </a:solidFill>
            <a:ln w="28575">
              <a:solidFill>
                <a:srgbClr val="FF0000"/>
              </a:solidFill>
              <a:round/>
              <a:headEnd/>
              <a:tailEnd/>
            </a:ln>
          </p:spPr>
          <p:txBody>
            <a:bodyPr wrap="none" tIns="0" bIns="0" anchor="ctr"/>
            <a:lstStyle/>
            <a:p>
              <a:endParaRPr lang="zh-CN" altLang="en-US"/>
            </a:p>
          </p:txBody>
        </p:sp>
        <p:sp>
          <p:nvSpPr>
            <p:cNvPr id="21583" name="Oval 50"/>
            <p:cNvSpPr>
              <a:spLocks noChangeArrowheads="1"/>
            </p:cNvSpPr>
            <p:nvPr/>
          </p:nvSpPr>
          <p:spPr bwMode="auto">
            <a:xfrm>
              <a:off x="773" y="0"/>
              <a:ext cx="215" cy="239"/>
            </a:xfrm>
            <a:prstGeom prst="ellipse">
              <a:avLst/>
            </a:prstGeom>
            <a:solidFill>
              <a:schemeClr val="accent1"/>
            </a:solidFill>
            <a:ln w="28575">
              <a:solidFill>
                <a:srgbClr val="FF0000"/>
              </a:solidFill>
              <a:round/>
              <a:headEnd/>
              <a:tailEnd/>
            </a:ln>
          </p:spPr>
          <p:txBody>
            <a:bodyPr wrap="none" tIns="0" bIns="0" anchor="ctr"/>
            <a:lstStyle/>
            <a:p>
              <a:endParaRPr lang="zh-CN" altLang="en-US"/>
            </a:p>
          </p:txBody>
        </p:sp>
        <p:sp>
          <p:nvSpPr>
            <p:cNvPr id="21584" name="Oval 51"/>
            <p:cNvSpPr>
              <a:spLocks noChangeArrowheads="1"/>
            </p:cNvSpPr>
            <p:nvPr/>
          </p:nvSpPr>
          <p:spPr bwMode="auto">
            <a:xfrm>
              <a:off x="1288" y="429"/>
              <a:ext cx="215" cy="239"/>
            </a:xfrm>
            <a:prstGeom prst="ellipse">
              <a:avLst/>
            </a:prstGeom>
            <a:solidFill>
              <a:schemeClr val="accent1"/>
            </a:solidFill>
            <a:ln w="28575">
              <a:solidFill>
                <a:srgbClr val="FF0000"/>
              </a:solidFill>
              <a:round/>
              <a:headEnd/>
              <a:tailEnd/>
            </a:ln>
          </p:spPr>
          <p:txBody>
            <a:bodyPr wrap="none" tIns="0" bIns="0" anchor="ctr"/>
            <a:lstStyle/>
            <a:p>
              <a:endParaRPr lang="zh-CN" altLang="en-US"/>
            </a:p>
          </p:txBody>
        </p:sp>
        <p:sp>
          <p:nvSpPr>
            <p:cNvPr id="21585" name="Oval 52"/>
            <p:cNvSpPr>
              <a:spLocks noChangeArrowheads="1"/>
            </p:cNvSpPr>
            <p:nvPr/>
          </p:nvSpPr>
          <p:spPr bwMode="auto">
            <a:xfrm>
              <a:off x="1031" y="906"/>
              <a:ext cx="214" cy="239"/>
            </a:xfrm>
            <a:prstGeom prst="ellipse">
              <a:avLst/>
            </a:prstGeom>
            <a:solidFill>
              <a:schemeClr val="accent1"/>
            </a:solidFill>
            <a:ln w="28575">
              <a:solidFill>
                <a:srgbClr val="FF0000"/>
              </a:solidFill>
              <a:round/>
              <a:headEnd/>
              <a:tailEnd/>
            </a:ln>
          </p:spPr>
          <p:txBody>
            <a:bodyPr wrap="none" tIns="0" bIns="0" anchor="ctr"/>
            <a:lstStyle/>
            <a:p>
              <a:endParaRPr lang="zh-CN" altLang="en-US"/>
            </a:p>
          </p:txBody>
        </p:sp>
        <p:sp>
          <p:nvSpPr>
            <p:cNvPr id="21586" name="Text Box 56"/>
            <p:cNvSpPr txBox="1">
              <a:spLocks noChangeArrowheads="1"/>
            </p:cNvSpPr>
            <p:nvPr/>
          </p:nvSpPr>
          <p:spPr bwMode="auto">
            <a:xfrm>
              <a:off x="14" y="927"/>
              <a:ext cx="258"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chemeClr val="bg2"/>
                  </a:solidFill>
                  <a:latin typeface="Arial" pitchFamily="34" charset="0"/>
                </a:rPr>
                <a:t>4</a:t>
              </a:r>
              <a:endParaRPr lang="zh-CN" altLang="en-US" sz="2000">
                <a:latin typeface="Times New Roman" pitchFamily="18" charset="0"/>
              </a:endParaRPr>
            </a:p>
          </p:txBody>
        </p:sp>
        <p:sp>
          <p:nvSpPr>
            <p:cNvPr id="21587" name="Text Box 57"/>
            <p:cNvSpPr txBox="1">
              <a:spLocks noChangeArrowheads="1"/>
            </p:cNvSpPr>
            <p:nvPr/>
          </p:nvSpPr>
          <p:spPr bwMode="auto">
            <a:xfrm>
              <a:off x="539" y="93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chemeClr val="bg2"/>
                  </a:solidFill>
                  <a:latin typeface="Arial" pitchFamily="34" charset="0"/>
                </a:rPr>
                <a:t>5</a:t>
              </a:r>
            </a:p>
          </p:txBody>
        </p:sp>
        <p:sp>
          <p:nvSpPr>
            <p:cNvPr id="21588" name="Text Box 58"/>
            <p:cNvSpPr txBox="1">
              <a:spLocks noChangeArrowheads="1"/>
            </p:cNvSpPr>
            <p:nvPr/>
          </p:nvSpPr>
          <p:spPr bwMode="auto">
            <a:xfrm>
              <a:off x="1048" y="930"/>
              <a:ext cx="1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chemeClr val="bg2"/>
                  </a:solidFill>
                  <a:latin typeface="Arial" pitchFamily="34" charset="0"/>
                </a:rPr>
                <a:t>6</a:t>
              </a:r>
            </a:p>
          </p:txBody>
        </p:sp>
        <p:sp>
          <p:nvSpPr>
            <p:cNvPr id="21589" name="Text Box 59"/>
            <p:cNvSpPr txBox="1">
              <a:spLocks noChangeArrowheads="1"/>
            </p:cNvSpPr>
            <p:nvPr/>
          </p:nvSpPr>
          <p:spPr bwMode="auto">
            <a:xfrm>
              <a:off x="270" y="44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chemeClr val="bg2"/>
                  </a:solidFill>
                  <a:latin typeface="Arial" pitchFamily="34" charset="0"/>
                </a:rPr>
                <a:t>2</a:t>
              </a:r>
              <a:endParaRPr lang="zh-CN" altLang="en-US" sz="2000">
                <a:latin typeface="Times New Roman" pitchFamily="18" charset="0"/>
              </a:endParaRPr>
            </a:p>
          </p:txBody>
        </p:sp>
        <p:sp>
          <p:nvSpPr>
            <p:cNvPr id="21590" name="Text Box 60"/>
            <p:cNvSpPr txBox="1">
              <a:spLocks noChangeArrowheads="1"/>
            </p:cNvSpPr>
            <p:nvPr/>
          </p:nvSpPr>
          <p:spPr bwMode="auto">
            <a:xfrm>
              <a:off x="1298" y="451"/>
              <a:ext cx="1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chemeClr val="bg2"/>
                  </a:solidFill>
                  <a:latin typeface="Arial" pitchFamily="34" charset="0"/>
                </a:rPr>
                <a:t>3</a:t>
              </a:r>
              <a:endParaRPr lang="zh-CN" altLang="en-US" sz="2000">
                <a:latin typeface="Times New Roman" pitchFamily="18" charset="0"/>
              </a:endParaRPr>
            </a:p>
          </p:txBody>
        </p:sp>
        <p:sp>
          <p:nvSpPr>
            <p:cNvPr id="21591" name="Text Box 61"/>
            <p:cNvSpPr txBox="1">
              <a:spLocks noChangeArrowheads="1"/>
            </p:cNvSpPr>
            <p:nvPr/>
          </p:nvSpPr>
          <p:spPr bwMode="auto">
            <a:xfrm>
              <a:off x="794" y="18"/>
              <a:ext cx="1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chemeClr val="bg2"/>
                  </a:solidFill>
                  <a:latin typeface="Arial" pitchFamily="34" charset="0"/>
                </a:rPr>
                <a:t>1</a:t>
              </a:r>
              <a:endParaRPr lang="zh-CN" altLang="en-US" sz="2000">
                <a:latin typeface="Times New Roman" pitchFamily="18" charset="0"/>
              </a:endParaRPr>
            </a:p>
          </p:txBody>
        </p:sp>
      </p:grpSp>
      <p:sp>
        <p:nvSpPr>
          <p:cNvPr id="21512" name="Oval 8"/>
          <p:cNvSpPr>
            <a:spLocks noChangeArrowheads="1"/>
          </p:cNvSpPr>
          <p:nvPr/>
        </p:nvSpPr>
        <p:spPr bwMode="auto">
          <a:xfrm>
            <a:off x="5263885" y="1799556"/>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1513" name="Text Box 9"/>
          <p:cNvSpPr txBox="1">
            <a:spLocks noChangeArrowheads="1"/>
          </p:cNvSpPr>
          <p:nvPr/>
        </p:nvSpPr>
        <p:spPr bwMode="auto">
          <a:xfrm>
            <a:off x="5340085" y="184559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1</a:t>
            </a:r>
            <a:endParaRPr lang="zh-CN" altLang="en-US" sz="2000">
              <a:latin typeface="Times New Roman" pitchFamily="18" charset="0"/>
            </a:endParaRPr>
          </a:p>
        </p:txBody>
      </p:sp>
      <p:grpSp>
        <p:nvGrpSpPr>
          <p:cNvPr id="21514" name="Group 27"/>
          <p:cNvGrpSpPr>
            <a:grpSpLocks/>
          </p:cNvGrpSpPr>
          <p:nvPr/>
        </p:nvGrpSpPr>
        <p:grpSpPr bwMode="auto">
          <a:xfrm>
            <a:off x="6940285" y="1799556"/>
            <a:ext cx="457200" cy="457200"/>
            <a:chOff x="0" y="0"/>
            <a:chExt cx="288" cy="288"/>
          </a:xfrm>
        </p:grpSpPr>
        <p:sp>
          <p:nvSpPr>
            <p:cNvPr id="21573" name="Oval 10"/>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1574" name="Text Box 14"/>
            <p:cNvSpPr txBox="1">
              <a:spLocks noChangeArrowheads="1"/>
            </p:cNvSpPr>
            <p:nvPr/>
          </p:nvSpPr>
          <p:spPr bwMode="auto">
            <a:xfrm>
              <a:off x="48" y="29"/>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2</a:t>
              </a:r>
              <a:endParaRPr lang="zh-CN" altLang="en-US" sz="2000">
                <a:latin typeface="Times New Roman" pitchFamily="18" charset="0"/>
              </a:endParaRPr>
            </a:p>
          </p:txBody>
        </p:sp>
      </p:grpSp>
      <p:grpSp>
        <p:nvGrpSpPr>
          <p:cNvPr id="21515" name="Group 30"/>
          <p:cNvGrpSpPr>
            <a:grpSpLocks/>
          </p:cNvGrpSpPr>
          <p:nvPr/>
        </p:nvGrpSpPr>
        <p:grpSpPr bwMode="auto">
          <a:xfrm>
            <a:off x="7549885" y="1950368"/>
            <a:ext cx="485775" cy="457200"/>
            <a:chOff x="0" y="0"/>
            <a:chExt cx="306" cy="288"/>
          </a:xfrm>
        </p:grpSpPr>
        <p:sp>
          <p:nvSpPr>
            <p:cNvPr id="21571" name="Oval 11"/>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1572" name="Text Box 15"/>
            <p:cNvSpPr txBox="1">
              <a:spLocks noChangeArrowheads="1"/>
            </p:cNvSpPr>
            <p:nvPr/>
          </p:nvSpPr>
          <p:spPr bwMode="auto">
            <a:xfrm>
              <a:off x="66" y="1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5</a:t>
              </a:r>
              <a:endParaRPr lang="zh-CN" altLang="en-US" sz="2000">
                <a:latin typeface="Times New Roman" pitchFamily="18" charset="0"/>
              </a:endParaRPr>
            </a:p>
          </p:txBody>
        </p:sp>
      </p:grpSp>
      <p:grpSp>
        <p:nvGrpSpPr>
          <p:cNvPr id="21516" name="Group 33"/>
          <p:cNvGrpSpPr>
            <a:grpSpLocks/>
          </p:cNvGrpSpPr>
          <p:nvPr/>
        </p:nvGrpSpPr>
        <p:grpSpPr bwMode="auto">
          <a:xfrm>
            <a:off x="5797285" y="1950368"/>
            <a:ext cx="457200" cy="457200"/>
            <a:chOff x="0" y="0"/>
            <a:chExt cx="288" cy="288"/>
          </a:xfrm>
        </p:grpSpPr>
        <p:sp>
          <p:nvSpPr>
            <p:cNvPr id="21569" name="Oval 12"/>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1570" name="Text Box 16"/>
            <p:cNvSpPr txBox="1">
              <a:spLocks noChangeArrowheads="1"/>
            </p:cNvSpPr>
            <p:nvPr/>
          </p:nvSpPr>
          <p:spPr bwMode="auto">
            <a:xfrm>
              <a:off x="48" y="3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4</a:t>
              </a:r>
              <a:endParaRPr lang="zh-CN" altLang="en-US" sz="2000">
                <a:latin typeface="Times New Roman" pitchFamily="18" charset="0"/>
              </a:endParaRPr>
            </a:p>
          </p:txBody>
        </p:sp>
      </p:grpSp>
      <p:grpSp>
        <p:nvGrpSpPr>
          <p:cNvPr id="21517" name="Group 36"/>
          <p:cNvGrpSpPr>
            <a:grpSpLocks/>
          </p:cNvGrpSpPr>
          <p:nvPr/>
        </p:nvGrpSpPr>
        <p:grpSpPr bwMode="auto">
          <a:xfrm>
            <a:off x="6330685" y="1645568"/>
            <a:ext cx="457200" cy="457200"/>
            <a:chOff x="0" y="0"/>
            <a:chExt cx="288" cy="288"/>
          </a:xfrm>
        </p:grpSpPr>
        <p:sp>
          <p:nvSpPr>
            <p:cNvPr id="21567" name="Oval 13"/>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1568" name="Text Box 17"/>
            <p:cNvSpPr txBox="1">
              <a:spLocks noChangeArrowheads="1"/>
            </p:cNvSpPr>
            <p:nvPr/>
          </p:nvSpPr>
          <p:spPr bwMode="auto">
            <a:xfrm>
              <a:off x="48" y="3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3</a:t>
              </a:r>
              <a:endParaRPr lang="zh-CN" altLang="en-US" sz="2000">
                <a:latin typeface="Times New Roman" pitchFamily="18" charset="0"/>
              </a:endParaRPr>
            </a:p>
          </p:txBody>
        </p:sp>
      </p:grpSp>
      <p:grpSp>
        <p:nvGrpSpPr>
          <p:cNvPr id="21518" name="Group 39"/>
          <p:cNvGrpSpPr>
            <a:grpSpLocks/>
          </p:cNvGrpSpPr>
          <p:nvPr/>
        </p:nvGrpSpPr>
        <p:grpSpPr bwMode="auto">
          <a:xfrm>
            <a:off x="5721085" y="1416968"/>
            <a:ext cx="457200" cy="457200"/>
            <a:chOff x="0" y="0"/>
            <a:chExt cx="288" cy="288"/>
          </a:xfrm>
        </p:grpSpPr>
        <p:sp>
          <p:nvSpPr>
            <p:cNvPr id="21565" name="Oval 92"/>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1566" name="Text Box 93"/>
            <p:cNvSpPr txBox="1">
              <a:spLocks noChangeArrowheads="1"/>
            </p:cNvSpPr>
            <p:nvPr/>
          </p:nvSpPr>
          <p:spPr bwMode="auto">
            <a:xfrm>
              <a:off x="48" y="3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6</a:t>
              </a:r>
              <a:endParaRPr lang="zh-CN" altLang="en-US" sz="2000">
                <a:latin typeface="Times New Roman" pitchFamily="18" charset="0"/>
              </a:endParaRPr>
            </a:p>
          </p:txBody>
        </p:sp>
      </p:grpSp>
      <p:grpSp>
        <p:nvGrpSpPr>
          <p:cNvPr id="21519" name="Group 42"/>
          <p:cNvGrpSpPr>
            <a:grpSpLocks/>
          </p:cNvGrpSpPr>
          <p:nvPr/>
        </p:nvGrpSpPr>
        <p:grpSpPr bwMode="auto">
          <a:xfrm>
            <a:off x="3968485" y="2864768"/>
            <a:ext cx="4738688" cy="458788"/>
            <a:chOff x="0" y="0"/>
            <a:chExt cx="3129" cy="289"/>
          </a:xfrm>
        </p:grpSpPr>
        <p:sp>
          <p:nvSpPr>
            <p:cNvPr id="21548" name="Oval 20"/>
            <p:cNvSpPr>
              <a:spLocks noChangeArrowheads="1"/>
            </p:cNvSpPr>
            <p:nvPr/>
          </p:nvSpPr>
          <p:spPr bwMode="auto">
            <a:xfrm>
              <a:off x="0" y="20"/>
              <a:ext cx="288" cy="269"/>
            </a:xfrm>
            <a:prstGeom prst="ellipse">
              <a:avLst/>
            </a:prstGeom>
            <a:solidFill>
              <a:schemeClr val="accent1"/>
            </a:solidFill>
            <a:ln w="28575">
              <a:solidFill>
                <a:srgbClr val="0000CC"/>
              </a:solidFill>
              <a:round/>
              <a:headEnd/>
              <a:tailEnd/>
            </a:ln>
          </p:spPr>
          <p:txBody>
            <a:bodyPr wrap="none" anchor="ctr"/>
            <a:lstStyle/>
            <a:p>
              <a:endParaRPr lang="zh-CN" altLang="en-US"/>
            </a:p>
          </p:txBody>
        </p:sp>
        <p:sp>
          <p:nvSpPr>
            <p:cNvPr id="21549" name="Oval 21"/>
            <p:cNvSpPr>
              <a:spLocks noChangeArrowheads="1"/>
            </p:cNvSpPr>
            <p:nvPr/>
          </p:nvSpPr>
          <p:spPr bwMode="auto">
            <a:xfrm>
              <a:off x="574" y="14"/>
              <a:ext cx="287" cy="269"/>
            </a:xfrm>
            <a:prstGeom prst="ellipse">
              <a:avLst/>
            </a:prstGeom>
            <a:solidFill>
              <a:schemeClr val="accent1"/>
            </a:solidFill>
            <a:ln w="28575">
              <a:solidFill>
                <a:srgbClr val="0000CC"/>
              </a:solidFill>
              <a:round/>
              <a:headEnd/>
              <a:tailEnd/>
            </a:ln>
          </p:spPr>
          <p:txBody>
            <a:bodyPr wrap="none" anchor="ctr"/>
            <a:lstStyle/>
            <a:p>
              <a:endParaRPr lang="zh-CN" altLang="en-US"/>
            </a:p>
          </p:txBody>
        </p:sp>
        <p:sp>
          <p:nvSpPr>
            <p:cNvPr id="21550" name="Line 22"/>
            <p:cNvSpPr>
              <a:spLocks noChangeShapeType="1"/>
            </p:cNvSpPr>
            <p:nvPr/>
          </p:nvSpPr>
          <p:spPr bwMode="auto">
            <a:xfrm>
              <a:off x="290" y="152"/>
              <a:ext cx="284" cy="0"/>
            </a:xfrm>
            <a:prstGeom prst="line">
              <a:avLst/>
            </a:prstGeom>
            <a:noFill/>
            <a:ln w="28575">
              <a:solidFill>
                <a:srgbClr val="0000CC"/>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1" name="Line 23"/>
            <p:cNvSpPr>
              <a:spLocks noChangeShapeType="1"/>
            </p:cNvSpPr>
            <p:nvPr/>
          </p:nvSpPr>
          <p:spPr bwMode="auto">
            <a:xfrm>
              <a:off x="861" y="152"/>
              <a:ext cx="283" cy="0"/>
            </a:xfrm>
            <a:prstGeom prst="line">
              <a:avLst/>
            </a:prstGeom>
            <a:noFill/>
            <a:ln w="28575">
              <a:solidFill>
                <a:srgbClr val="0000CC"/>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2" name="Oval 24"/>
            <p:cNvSpPr>
              <a:spLocks noChangeArrowheads="1"/>
            </p:cNvSpPr>
            <p:nvPr/>
          </p:nvSpPr>
          <p:spPr bwMode="auto">
            <a:xfrm>
              <a:off x="1144" y="14"/>
              <a:ext cx="288" cy="269"/>
            </a:xfrm>
            <a:prstGeom prst="ellipse">
              <a:avLst/>
            </a:prstGeom>
            <a:solidFill>
              <a:schemeClr val="accent1"/>
            </a:solidFill>
            <a:ln w="28575">
              <a:solidFill>
                <a:srgbClr val="0000CC"/>
              </a:solidFill>
              <a:round/>
              <a:headEnd/>
              <a:tailEnd/>
            </a:ln>
          </p:spPr>
          <p:txBody>
            <a:bodyPr wrap="none" anchor="ctr"/>
            <a:lstStyle/>
            <a:p>
              <a:endParaRPr lang="zh-CN" altLang="en-US"/>
            </a:p>
          </p:txBody>
        </p:sp>
        <p:sp>
          <p:nvSpPr>
            <p:cNvPr id="21553" name="Line 25"/>
            <p:cNvSpPr>
              <a:spLocks noChangeShapeType="1"/>
            </p:cNvSpPr>
            <p:nvPr/>
          </p:nvSpPr>
          <p:spPr bwMode="auto">
            <a:xfrm>
              <a:off x="1432" y="152"/>
              <a:ext cx="282" cy="0"/>
            </a:xfrm>
            <a:prstGeom prst="line">
              <a:avLst/>
            </a:prstGeom>
            <a:noFill/>
            <a:ln w="28575">
              <a:solidFill>
                <a:srgbClr val="0000CC"/>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4" name="Oval 26"/>
            <p:cNvSpPr>
              <a:spLocks noChangeArrowheads="1"/>
            </p:cNvSpPr>
            <p:nvPr/>
          </p:nvSpPr>
          <p:spPr bwMode="auto">
            <a:xfrm>
              <a:off x="1704" y="14"/>
              <a:ext cx="288" cy="269"/>
            </a:xfrm>
            <a:prstGeom prst="ellipse">
              <a:avLst/>
            </a:prstGeom>
            <a:solidFill>
              <a:schemeClr val="accent1"/>
            </a:solidFill>
            <a:ln w="28575">
              <a:solidFill>
                <a:srgbClr val="0000CC"/>
              </a:solidFill>
              <a:round/>
              <a:headEnd/>
              <a:tailEnd/>
            </a:ln>
          </p:spPr>
          <p:txBody>
            <a:bodyPr wrap="none" anchor="ctr"/>
            <a:lstStyle/>
            <a:p>
              <a:endParaRPr lang="zh-CN" altLang="en-US"/>
            </a:p>
          </p:txBody>
        </p:sp>
        <p:sp>
          <p:nvSpPr>
            <p:cNvPr id="21555" name="Line 27"/>
            <p:cNvSpPr>
              <a:spLocks noChangeShapeType="1"/>
            </p:cNvSpPr>
            <p:nvPr/>
          </p:nvSpPr>
          <p:spPr bwMode="auto">
            <a:xfrm>
              <a:off x="1992" y="146"/>
              <a:ext cx="282" cy="0"/>
            </a:xfrm>
            <a:prstGeom prst="line">
              <a:avLst/>
            </a:prstGeom>
            <a:noFill/>
            <a:ln w="28575">
              <a:solidFill>
                <a:srgbClr val="0000CC"/>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6" name="Oval 28"/>
            <p:cNvSpPr>
              <a:spLocks noChangeArrowheads="1"/>
            </p:cNvSpPr>
            <p:nvPr/>
          </p:nvSpPr>
          <p:spPr bwMode="auto">
            <a:xfrm>
              <a:off x="2274" y="1"/>
              <a:ext cx="288" cy="269"/>
            </a:xfrm>
            <a:prstGeom prst="ellipse">
              <a:avLst/>
            </a:prstGeom>
            <a:solidFill>
              <a:schemeClr val="accent1"/>
            </a:solidFill>
            <a:ln w="28575">
              <a:solidFill>
                <a:srgbClr val="0000CC"/>
              </a:solidFill>
              <a:round/>
              <a:headEnd/>
              <a:tailEnd/>
            </a:ln>
          </p:spPr>
          <p:txBody>
            <a:bodyPr wrap="none" anchor="ctr"/>
            <a:lstStyle/>
            <a:p>
              <a:endParaRPr lang="zh-CN" altLang="en-US"/>
            </a:p>
          </p:txBody>
        </p:sp>
        <p:sp>
          <p:nvSpPr>
            <p:cNvPr id="21557" name="Text Box 29"/>
            <p:cNvSpPr txBox="1">
              <a:spLocks noChangeArrowheads="1"/>
            </p:cNvSpPr>
            <p:nvPr/>
          </p:nvSpPr>
          <p:spPr bwMode="auto">
            <a:xfrm>
              <a:off x="45" y="52"/>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lnSpc>
                  <a:spcPct val="90000"/>
                </a:lnSpc>
              </a:pPr>
              <a:r>
                <a:rPr lang="en-US" altLang="zh-CN" sz="2000" b="1">
                  <a:solidFill>
                    <a:srgbClr val="CC0000"/>
                  </a:solidFill>
                  <a:latin typeface="Times New Roman" pitchFamily="18" charset="0"/>
                </a:rPr>
                <a:t>1</a:t>
              </a:r>
              <a:endParaRPr lang="en-US" altLang="zh-CN" sz="2000">
                <a:latin typeface="Times New Roman" pitchFamily="18" charset="0"/>
              </a:endParaRPr>
            </a:p>
          </p:txBody>
        </p:sp>
        <p:sp>
          <p:nvSpPr>
            <p:cNvPr id="21558" name="Text Box 30"/>
            <p:cNvSpPr txBox="1">
              <a:spLocks noChangeArrowheads="1"/>
            </p:cNvSpPr>
            <p:nvPr/>
          </p:nvSpPr>
          <p:spPr bwMode="auto">
            <a:xfrm>
              <a:off x="613" y="46"/>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lnSpc>
                  <a:spcPct val="90000"/>
                </a:lnSpc>
              </a:pPr>
              <a:r>
                <a:rPr lang="en-US" altLang="zh-CN" sz="2000" b="1">
                  <a:solidFill>
                    <a:srgbClr val="CC0000"/>
                  </a:solidFill>
                  <a:latin typeface="Times New Roman" pitchFamily="18" charset="0"/>
                </a:rPr>
                <a:t>2</a:t>
              </a:r>
              <a:endParaRPr lang="en-US" altLang="zh-CN" sz="2000">
                <a:latin typeface="Times New Roman" pitchFamily="18" charset="0"/>
              </a:endParaRPr>
            </a:p>
          </p:txBody>
        </p:sp>
        <p:sp>
          <p:nvSpPr>
            <p:cNvPr id="21559" name="Text Box 31"/>
            <p:cNvSpPr txBox="1">
              <a:spLocks noChangeArrowheads="1"/>
            </p:cNvSpPr>
            <p:nvPr/>
          </p:nvSpPr>
          <p:spPr bwMode="auto">
            <a:xfrm>
              <a:off x="1187" y="49"/>
              <a:ext cx="20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lnSpc>
                  <a:spcPct val="90000"/>
                </a:lnSpc>
              </a:pPr>
              <a:r>
                <a:rPr lang="en-US" altLang="zh-CN" sz="2000" b="1">
                  <a:solidFill>
                    <a:srgbClr val="CC0000"/>
                  </a:solidFill>
                  <a:latin typeface="Times New Roman" pitchFamily="18" charset="0"/>
                </a:rPr>
                <a:t>3</a:t>
              </a:r>
              <a:endParaRPr lang="en-US" altLang="zh-CN" sz="2000">
                <a:latin typeface="Times New Roman" pitchFamily="18" charset="0"/>
              </a:endParaRPr>
            </a:p>
          </p:txBody>
        </p:sp>
        <p:sp>
          <p:nvSpPr>
            <p:cNvPr id="21560" name="Text Box 32"/>
            <p:cNvSpPr txBox="1">
              <a:spLocks noChangeArrowheads="1"/>
            </p:cNvSpPr>
            <p:nvPr/>
          </p:nvSpPr>
          <p:spPr bwMode="auto">
            <a:xfrm>
              <a:off x="1729" y="52"/>
              <a:ext cx="20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lnSpc>
                  <a:spcPct val="90000"/>
                </a:lnSpc>
              </a:pPr>
              <a:r>
                <a:rPr lang="en-US" altLang="zh-CN" sz="2000" b="1">
                  <a:solidFill>
                    <a:srgbClr val="CC0000"/>
                  </a:solidFill>
                  <a:latin typeface="Times New Roman" pitchFamily="18" charset="0"/>
                </a:rPr>
                <a:t>4</a:t>
              </a:r>
              <a:endParaRPr lang="en-US" altLang="zh-CN" sz="2000">
                <a:latin typeface="Times New Roman" pitchFamily="18" charset="0"/>
              </a:endParaRPr>
            </a:p>
          </p:txBody>
        </p:sp>
        <p:sp>
          <p:nvSpPr>
            <p:cNvPr id="21561" name="Text Box 33"/>
            <p:cNvSpPr txBox="1">
              <a:spLocks noChangeArrowheads="1"/>
            </p:cNvSpPr>
            <p:nvPr/>
          </p:nvSpPr>
          <p:spPr bwMode="auto">
            <a:xfrm>
              <a:off x="2311" y="42"/>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lnSpc>
                  <a:spcPct val="90000"/>
                </a:lnSpc>
              </a:pPr>
              <a:r>
                <a:rPr lang="en-US" altLang="zh-CN" sz="2000" b="1">
                  <a:solidFill>
                    <a:srgbClr val="CC0000"/>
                  </a:solidFill>
                  <a:latin typeface="Times New Roman" pitchFamily="18" charset="0"/>
                </a:rPr>
                <a:t>5</a:t>
              </a:r>
              <a:endParaRPr lang="en-US" altLang="zh-CN" sz="2000">
                <a:latin typeface="Times New Roman" pitchFamily="18" charset="0"/>
              </a:endParaRPr>
            </a:p>
          </p:txBody>
        </p:sp>
        <p:sp>
          <p:nvSpPr>
            <p:cNvPr id="21562" name="Line 95"/>
            <p:cNvSpPr>
              <a:spLocks noChangeShapeType="1"/>
            </p:cNvSpPr>
            <p:nvPr/>
          </p:nvSpPr>
          <p:spPr bwMode="auto">
            <a:xfrm>
              <a:off x="2559" y="145"/>
              <a:ext cx="282" cy="0"/>
            </a:xfrm>
            <a:prstGeom prst="line">
              <a:avLst/>
            </a:prstGeom>
            <a:noFill/>
            <a:ln w="28575">
              <a:solidFill>
                <a:srgbClr val="0000CC"/>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3" name="Oval 96"/>
            <p:cNvSpPr>
              <a:spLocks noChangeArrowheads="1"/>
            </p:cNvSpPr>
            <p:nvPr/>
          </p:nvSpPr>
          <p:spPr bwMode="auto">
            <a:xfrm>
              <a:off x="2841" y="0"/>
              <a:ext cx="288" cy="269"/>
            </a:xfrm>
            <a:prstGeom prst="ellipse">
              <a:avLst/>
            </a:prstGeom>
            <a:solidFill>
              <a:schemeClr val="accent1"/>
            </a:solidFill>
            <a:ln w="28575">
              <a:solidFill>
                <a:srgbClr val="0000CC"/>
              </a:solidFill>
              <a:round/>
              <a:headEnd/>
              <a:tailEnd/>
            </a:ln>
          </p:spPr>
          <p:txBody>
            <a:bodyPr wrap="none" anchor="ctr"/>
            <a:lstStyle/>
            <a:p>
              <a:endParaRPr lang="zh-CN" altLang="en-US"/>
            </a:p>
          </p:txBody>
        </p:sp>
        <p:sp>
          <p:nvSpPr>
            <p:cNvPr id="21564" name="Text Box 97"/>
            <p:cNvSpPr txBox="1">
              <a:spLocks noChangeArrowheads="1"/>
            </p:cNvSpPr>
            <p:nvPr/>
          </p:nvSpPr>
          <p:spPr bwMode="auto">
            <a:xfrm>
              <a:off x="2878" y="41"/>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lnSpc>
                  <a:spcPct val="90000"/>
                </a:lnSpc>
              </a:pPr>
              <a:r>
                <a:rPr lang="en-US" altLang="zh-CN" sz="2000" b="1">
                  <a:solidFill>
                    <a:srgbClr val="CC0000"/>
                  </a:solidFill>
                  <a:latin typeface="Times New Roman" pitchFamily="18" charset="0"/>
                </a:rPr>
                <a:t>6</a:t>
              </a:r>
              <a:endParaRPr lang="en-US" altLang="zh-CN" sz="2000">
                <a:latin typeface="Times New Roman" pitchFamily="18" charset="0"/>
              </a:endParaRPr>
            </a:p>
          </p:txBody>
        </p:sp>
      </p:grpSp>
      <p:grpSp>
        <p:nvGrpSpPr>
          <p:cNvPr id="21520" name="Group 60"/>
          <p:cNvGrpSpPr>
            <a:grpSpLocks/>
          </p:cNvGrpSpPr>
          <p:nvPr/>
        </p:nvGrpSpPr>
        <p:grpSpPr bwMode="auto">
          <a:xfrm>
            <a:off x="6330685" y="3931568"/>
            <a:ext cx="2514600" cy="2057400"/>
            <a:chOff x="0" y="0"/>
            <a:chExt cx="1584" cy="1296"/>
          </a:xfrm>
        </p:grpSpPr>
        <p:sp>
          <p:nvSpPr>
            <p:cNvPr id="21521" name="Line 63"/>
            <p:cNvSpPr>
              <a:spLocks noChangeShapeType="1"/>
            </p:cNvSpPr>
            <p:nvPr/>
          </p:nvSpPr>
          <p:spPr bwMode="auto">
            <a:xfrm flipH="1">
              <a:off x="651" y="178"/>
              <a:ext cx="264" cy="345"/>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2" name="Line 64"/>
            <p:cNvSpPr>
              <a:spLocks noChangeShapeType="1"/>
            </p:cNvSpPr>
            <p:nvPr/>
          </p:nvSpPr>
          <p:spPr bwMode="auto">
            <a:xfrm flipH="1">
              <a:off x="1065" y="695"/>
              <a:ext cx="340" cy="414"/>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3" name="Line 65"/>
            <p:cNvSpPr>
              <a:spLocks noChangeShapeType="1"/>
            </p:cNvSpPr>
            <p:nvPr/>
          </p:nvSpPr>
          <p:spPr bwMode="auto">
            <a:xfrm flipH="1">
              <a:off x="236" y="661"/>
              <a:ext cx="302" cy="448"/>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4" name="Line 66"/>
            <p:cNvSpPr>
              <a:spLocks noChangeShapeType="1"/>
            </p:cNvSpPr>
            <p:nvPr/>
          </p:nvSpPr>
          <p:spPr bwMode="auto">
            <a:xfrm>
              <a:off x="613" y="661"/>
              <a:ext cx="339" cy="448"/>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5" name="Line 72"/>
            <p:cNvSpPr>
              <a:spLocks noChangeShapeType="1"/>
            </p:cNvSpPr>
            <p:nvPr/>
          </p:nvSpPr>
          <p:spPr bwMode="auto">
            <a:xfrm>
              <a:off x="161" y="212"/>
              <a:ext cx="0" cy="862"/>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6" name="Line 73"/>
            <p:cNvSpPr>
              <a:spLocks noChangeShapeType="1"/>
            </p:cNvSpPr>
            <p:nvPr/>
          </p:nvSpPr>
          <p:spPr bwMode="auto">
            <a:xfrm>
              <a:off x="274" y="1177"/>
              <a:ext cx="603"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7" name="Line 74"/>
            <p:cNvSpPr>
              <a:spLocks noChangeShapeType="1"/>
            </p:cNvSpPr>
            <p:nvPr/>
          </p:nvSpPr>
          <p:spPr bwMode="auto">
            <a:xfrm>
              <a:off x="274" y="109"/>
              <a:ext cx="603"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8" name="Line 77"/>
            <p:cNvSpPr>
              <a:spLocks noChangeShapeType="1"/>
            </p:cNvSpPr>
            <p:nvPr/>
          </p:nvSpPr>
          <p:spPr bwMode="auto">
            <a:xfrm>
              <a:off x="1065" y="178"/>
              <a:ext cx="301" cy="379"/>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9" name="Line 78"/>
            <p:cNvSpPr>
              <a:spLocks noChangeShapeType="1"/>
            </p:cNvSpPr>
            <p:nvPr/>
          </p:nvSpPr>
          <p:spPr bwMode="auto">
            <a:xfrm>
              <a:off x="236" y="178"/>
              <a:ext cx="264" cy="345"/>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0" name="Line 79"/>
            <p:cNvSpPr>
              <a:spLocks noChangeShapeType="1"/>
            </p:cNvSpPr>
            <p:nvPr/>
          </p:nvSpPr>
          <p:spPr bwMode="auto">
            <a:xfrm>
              <a:off x="990" y="212"/>
              <a:ext cx="0" cy="862"/>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1" name="Oval 99"/>
            <p:cNvSpPr>
              <a:spLocks noChangeArrowheads="1"/>
            </p:cNvSpPr>
            <p:nvPr/>
          </p:nvSpPr>
          <p:spPr bwMode="auto">
            <a:xfrm>
              <a:off x="48" y="1"/>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1532" name="Text Box 100"/>
            <p:cNvSpPr txBox="1">
              <a:spLocks noChangeArrowheads="1"/>
            </p:cNvSpPr>
            <p:nvPr/>
          </p:nvSpPr>
          <p:spPr bwMode="auto">
            <a:xfrm>
              <a:off x="96" y="3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1</a:t>
              </a:r>
              <a:endParaRPr lang="zh-CN" altLang="en-US" sz="2000">
                <a:latin typeface="Times New Roman" pitchFamily="18" charset="0"/>
              </a:endParaRPr>
            </a:p>
          </p:txBody>
        </p:sp>
        <p:grpSp>
          <p:nvGrpSpPr>
            <p:cNvPr id="21533" name="Group 73"/>
            <p:cNvGrpSpPr>
              <a:grpSpLocks/>
            </p:cNvGrpSpPr>
            <p:nvPr/>
          </p:nvGrpSpPr>
          <p:grpSpPr bwMode="auto">
            <a:xfrm>
              <a:off x="816" y="0"/>
              <a:ext cx="288" cy="288"/>
              <a:chOff x="0" y="0"/>
              <a:chExt cx="288" cy="288"/>
            </a:xfrm>
          </p:grpSpPr>
          <p:sp>
            <p:nvSpPr>
              <p:cNvPr id="21546" name="Oval 109"/>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1547" name="Text Box 110"/>
              <p:cNvSpPr txBox="1">
                <a:spLocks noChangeArrowheads="1"/>
              </p:cNvSpPr>
              <p:nvPr/>
            </p:nvSpPr>
            <p:spPr bwMode="auto">
              <a:xfrm>
                <a:off x="48" y="29"/>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2</a:t>
                </a:r>
                <a:endParaRPr lang="zh-CN" altLang="en-US" sz="2000">
                  <a:latin typeface="Times New Roman" pitchFamily="18" charset="0"/>
                </a:endParaRPr>
              </a:p>
            </p:txBody>
          </p:sp>
        </p:grpSp>
        <p:grpSp>
          <p:nvGrpSpPr>
            <p:cNvPr id="21534" name="Group 76"/>
            <p:cNvGrpSpPr>
              <a:grpSpLocks/>
            </p:cNvGrpSpPr>
            <p:nvPr/>
          </p:nvGrpSpPr>
          <p:grpSpPr bwMode="auto">
            <a:xfrm>
              <a:off x="1296" y="480"/>
              <a:ext cx="288" cy="288"/>
              <a:chOff x="0" y="0"/>
              <a:chExt cx="288" cy="288"/>
            </a:xfrm>
          </p:grpSpPr>
          <p:sp>
            <p:nvSpPr>
              <p:cNvPr id="21544" name="Oval 112"/>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1545" name="Text Box 113"/>
              <p:cNvSpPr txBox="1">
                <a:spLocks noChangeArrowheads="1"/>
              </p:cNvSpPr>
              <p:nvPr/>
            </p:nvSpPr>
            <p:spPr bwMode="auto">
              <a:xfrm>
                <a:off x="48" y="3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3</a:t>
                </a:r>
                <a:endParaRPr lang="zh-CN" altLang="en-US" sz="2000">
                  <a:latin typeface="Times New Roman" pitchFamily="18" charset="0"/>
                </a:endParaRPr>
              </a:p>
            </p:txBody>
          </p:sp>
        </p:grpSp>
        <p:grpSp>
          <p:nvGrpSpPr>
            <p:cNvPr id="21535" name="Group 79"/>
            <p:cNvGrpSpPr>
              <a:grpSpLocks/>
            </p:cNvGrpSpPr>
            <p:nvPr/>
          </p:nvGrpSpPr>
          <p:grpSpPr bwMode="auto">
            <a:xfrm>
              <a:off x="864" y="1008"/>
              <a:ext cx="288" cy="288"/>
              <a:chOff x="0" y="0"/>
              <a:chExt cx="288" cy="288"/>
            </a:xfrm>
          </p:grpSpPr>
          <p:sp>
            <p:nvSpPr>
              <p:cNvPr id="21542" name="Oval 115"/>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1543" name="Text Box 116"/>
              <p:cNvSpPr txBox="1">
                <a:spLocks noChangeArrowheads="1"/>
              </p:cNvSpPr>
              <p:nvPr/>
            </p:nvSpPr>
            <p:spPr bwMode="auto">
              <a:xfrm>
                <a:off x="48" y="3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4</a:t>
                </a:r>
                <a:endParaRPr lang="zh-CN" altLang="en-US" sz="2000">
                  <a:latin typeface="Times New Roman" pitchFamily="18" charset="0"/>
                </a:endParaRPr>
              </a:p>
            </p:txBody>
          </p:sp>
        </p:grpSp>
        <p:grpSp>
          <p:nvGrpSpPr>
            <p:cNvPr id="21536" name="Group 82"/>
            <p:cNvGrpSpPr>
              <a:grpSpLocks/>
            </p:cNvGrpSpPr>
            <p:nvPr/>
          </p:nvGrpSpPr>
          <p:grpSpPr bwMode="auto">
            <a:xfrm>
              <a:off x="0" y="1008"/>
              <a:ext cx="306" cy="288"/>
              <a:chOff x="0" y="0"/>
              <a:chExt cx="306" cy="288"/>
            </a:xfrm>
          </p:grpSpPr>
          <p:sp>
            <p:nvSpPr>
              <p:cNvPr id="21540" name="Oval 118"/>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1541" name="Text Box 119"/>
              <p:cNvSpPr txBox="1">
                <a:spLocks noChangeArrowheads="1"/>
              </p:cNvSpPr>
              <p:nvPr/>
            </p:nvSpPr>
            <p:spPr bwMode="auto">
              <a:xfrm>
                <a:off x="66" y="1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5</a:t>
                </a:r>
                <a:endParaRPr lang="zh-CN" altLang="en-US" sz="2000">
                  <a:latin typeface="Times New Roman" pitchFamily="18" charset="0"/>
                </a:endParaRPr>
              </a:p>
            </p:txBody>
          </p:sp>
        </p:grpSp>
        <p:grpSp>
          <p:nvGrpSpPr>
            <p:cNvPr id="21537" name="Group 85"/>
            <p:cNvGrpSpPr>
              <a:grpSpLocks/>
            </p:cNvGrpSpPr>
            <p:nvPr/>
          </p:nvGrpSpPr>
          <p:grpSpPr bwMode="auto">
            <a:xfrm>
              <a:off x="432" y="432"/>
              <a:ext cx="288" cy="288"/>
              <a:chOff x="0" y="0"/>
              <a:chExt cx="288" cy="288"/>
            </a:xfrm>
          </p:grpSpPr>
          <p:sp>
            <p:nvSpPr>
              <p:cNvPr id="21538" name="Oval 121"/>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1539" name="Text Box 122"/>
              <p:cNvSpPr txBox="1">
                <a:spLocks noChangeArrowheads="1"/>
              </p:cNvSpPr>
              <p:nvPr/>
            </p:nvSpPr>
            <p:spPr bwMode="auto">
              <a:xfrm>
                <a:off x="48" y="29"/>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6</a:t>
                </a:r>
                <a:endParaRPr lang="zh-CN" altLang="en-US" sz="2000">
                  <a:latin typeface="Times New Roman" pitchFamily="18" charset="0"/>
                </a:endParaRPr>
              </a:p>
            </p:txBody>
          </p:sp>
        </p:grpSp>
      </p:grpSp>
      <p:sp>
        <p:nvSpPr>
          <p:cNvPr id="88" name="Rectangle 2">
            <a:extLst>
              <a:ext uri="{FF2B5EF4-FFF2-40B4-BE49-F238E27FC236}">
                <a16:creationId xmlns:a16="http://schemas.microsoft.com/office/drawing/2014/main" id="{C90DB5DC-A3DB-4A15-9806-461421691559}"/>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第一节　数据结构</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434887" y="1340768"/>
            <a:ext cx="6172200" cy="685800"/>
          </a:xfrm>
        </p:spPr>
        <p:txBody>
          <a:bodyPr/>
          <a:lstStyle/>
          <a:p>
            <a:pPr algn="l" eaLnBrk="1" hangingPunct="1"/>
            <a:r>
              <a:rPr lang="en-US" altLang="en-US" sz="3200" dirty="0" err="1">
                <a:latin typeface="黑体" pitchFamily="49" charset="-122"/>
                <a:ea typeface="黑体" pitchFamily="49" charset="-122"/>
              </a:rPr>
              <a:t>六、数据结构（</a:t>
            </a:r>
            <a:r>
              <a:rPr lang="en-US" altLang="zh-CN" sz="3200" dirty="0" err="1">
                <a:latin typeface="黑体" pitchFamily="49" charset="-122"/>
                <a:ea typeface="黑体" pitchFamily="49" charset="-122"/>
              </a:rPr>
              <a:t>Data</a:t>
            </a:r>
            <a:r>
              <a:rPr lang="en-US" altLang="zh-CN" sz="3200" dirty="0">
                <a:latin typeface="黑体" pitchFamily="49" charset="-122"/>
                <a:ea typeface="黑体" pitchFamily="49" charset="-122"/>
              </a:rPr>
              <a:t> Structure</a:t>
            </a:r>
            <a:r>
              <a:rPr lang="zh-CN" altLang="en-US" sz="3200" dirty="0">
                <a:latin typeface="黑体" pitchFamily="49" charset="-122"/>
                <a:ea typeface="黑体" pitchFamily="49" charset="-122"/>
              </a:rPr>
              <a:t>）</a:t>
            </a:r>
          </a:p>
        </p:txBody>
      </p:sp>
      <p:sp>
        <p:nvSpPr>
          <p:cNvPr id="2253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E68FB712-A08B-4620-81EE-72A87DB4E418}" type="slidenum">
              <a:rPr lang="zh-CN" altLang="en-US"/>
              <a:pPr algn="r" eaLnBrk="1" hangingPunct="1">
                <a:spcBef>
                  <a:spcPct val="50000"/>
                </a:spcBef>
              </a:pPr>
              <a:t>21</a:t>
            </a:fld>
            <a:endParaRPr lang="en-US" altLang="zh-CN"/>
          </a:p>
        </p:txBody>
      </p:sp>
      <p:sp>
        <p:nvSpPr>
          <p:cNvPr id="22533" name="Rectangle 5"/>
          <p:cNvSpPr>
            <a:spLocks noGrp="1" noChangeArrowheads="1"/>
          </p:cNvSpPr>
          <p:nvPr>
            <p:ph type="body" idx="4294967295"/>
          </p:nvPr>
        </p:nvSpPr>
        <p:spPr>
          <a:xfrm>
            <a:off x="358687" y="2178968"/>
            <a:ext cx="8763000" cy="3886200"/>
          </a:xfrm>
        </p:spPr>
        <p:txBody>
          <a:bodyPr/>
          <a:lstStyle/>
          <a:p>
            <a:pPr eaLnBrk="1" hangingPunct="1">
              <a:spcBef>
                <a:spcPct val="50000"/>
              </a:spcBef>
              <a:buFont typeface="Wingdings" pitchFamily="2" charset="2"/>
              <a:buNone/>
            </a:pPr>
            <a:r>
              <a:rPr lang="en-US" altLang="en-US" sz="2800" b="1">
                <a:latin typeface="黑体" pitchFamily="49" charset="-122"/>
                <a:ea typeface="黑体" pitchFamily="49" charset="-122"/>
              </a:rPr>
              <a:t>1. 形式定义：</a:t>
            </a:r>
          </a:p>
          <a:p>
            <a:pPr eaLnBrk="1" hangingPunct="1">
              <a:spcBef>
                <a:spcPct val="50000"/>
              </a:spcBef>
            </a:pPr>
            <a:r>
              <a:rPr lang="en-US" altLang="en-US" sz="2800" b="1">
                <a:latin typeface="黑体" pitchFamily="49" charset="-122"/>
                <a:ea typeface="黑体" pitchFamily="49" charset="-122"/>
              </a:rPr>
              <a:t>某一数据对象的所有数据成员之间的关系。记为：</a:t>
            </a:r>
          </a:p>
          <a:p>
            <a:pPr eaLnBrk="1" hangingPunct="1">
              <a:spcBef>
                <a:spcPct val="90000"/>
              </a:spcBef>
              <a:spcAft>
                <a:spcPct val="40000"/>
              </a:spcAft>
              <a:buFont typeface="Wingdings" pitchFamily="2" charset="2"/>
              <a:buNone/>
            </a:pPr>
            <a:r>
              <a:rPr lang="zh-CN" altLang="en-US" sz="2800" b="1">
                <a:latin typeface="黑体" pitchFamily="49" charset="-122"/>
                <a:ea typeface="黑体" pitchFamily="49" charset="-122"/>
              </a:rPr>
              <a:t>        </a:t>
            </a:r>
            <a:r>
              <a:rPr lang="en-US" altLang="zh-CN" sz="2800" b="1">
                <a:latin typeface="黑体" pitchFamily="49" charset="-122"/>
                <a:ea typeface="黑体" pitchFamily="49" charset="-122"/>
              </a:rPr>
              <a:t>Data_Structure = {D, S}</a:t>
            </a:r>
          </a:p>
          <a:p>
            <a:pPr eaLnBrk="1" hangingPunct="1">
              <a:spcBef>
                <a:spcPct val="50000"/>
              </a:spcBef>
            </a:pPr>
            <a:r>
              <a:rPr lang="en-US" altLang="en-US" sz="2800" b="1">
                <a:latin typeface="黑体" pitchFamily="49" charset="-122"/>
                <a:ea typeface="黑体" pitchFamily="49" charset="-122"/>
              </a:rPr>
              <a:t>其中，</a:t>
            </a:r>
            <a:r>
              <a:rPr lang="en-US" altLang="zh-CN" sz="2800" b="1">
                <a:latin typeface="黑体" pitchFamily="49" charset="-122"/>
                <a:ea typeface="黑体" pitchFamily="49" charset="-122"/>
              </a:rPr>
              <a:t>D </a:t>
            </a:r>
            <a:r>
              <a:rPr lang="en-US" altLang="en-US" sz="2800" b="1">
                <a:latin typeface="黑体" pitchFamily="49" charset="-122"/>
                <a:ea typeface="黑体" pitchFamily="49" charset="-122"/>
              </a:rPr>
              <a:t>是某一数据对象， </a:t>
            </a:r>
          </a:p>
          <a:p>
            <a:pPr eaLnBrk="1" hangingPunct="1">
              <a:spcBef>
                <a:spcPct val="50000"/>
              </a:spcBef>
            </a:pPr>
            <a:r>
              <a:rPr lang="en-US" altLang="zh-CN" sz="2800" b="1">
                <a:latin typeface="黑体" pitchFamily="49" charset="-122"/>
                <a:ea typeface="黑体" pitchFamily="49" charset="-122"/>
              </a:rPr>
              <a:t>S </a:t>
            </a:r>
            <a:r>
              <a:rPr lang="en-US" altLang="en-US" sz="2800" b="1">
                <a:latin typeface="黑体" pitchFamily="49" charset="-122"/>
                <a:ea typeface="黑体" pitchFamily="49" charset="-122"/>
              </a:rPr>
              <a:t>是该对象中所有数据成员之间的关系的有限集合。</a:t>
            </a:r>
          </a:p>
        </p:txBody>
      </p:sp>
      <p:sp>
        <p:nvSpPr>
          <p:cNvPr id="7" name="Rectangle 2">
            <a:extLst>
              <a:ext uri="{FF2B5EF4-FFF2-40B4-BE49-F238E27FC236}">
                <a16:creationId xmlns:a16="http://schemas.microsoft.com/office/drawing/2014/main" id="{8353D387-D038-4526-9D92-0432D232AEA9}"/>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第一节　数据结构</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354649" y="1268760"/>
            <a:ext cx="6172200" cy="685800"/>
          </a:xfrm>
        </p:spPr>
        <p:txBody>
          <a:bodyPr/>
          <a:lstStyle/>
          <a:p>
            <a:pPr algn="l" eaLnBrk="1" hangingPunct="1"/>
            <a:r>
              <a:rPr lang="en-US" altLang="en-US" sz="3200" dirty="0" err="1">
                <a:latin typeface="黑体" pitchFamily="49" charset="-122"/>
                <a:ea typeface="黑体" pitchFamily="49" charset="-122"/>
              </a:rPr>
              <a:t>六、数据结构</a:t>
            </a:r>
            <a:endParaRPr lang="zh-CN" altLang="en-US" sz="3200" dirty="0">
              <a:latin typeface="黑体" pitchFamily="49" charset="-122"/>
              <a:ea typeface="黑体" pitchFamily="49" charset="-122"/>
            </a:endParaRPr>
          </a:p>
        </p:txBody>
      </p:sp>
      <p:sp>
        <p:nvSpPr>
          <p:cNvPr id="23555" name="Text Box 3"/>
          <p:cNvSpPr txBox="1">
            <a:spLocks noChangeArrowheads="1"/>
          </p:cNvSpPr>
          <p:nvPr/>
        </p:nvSpPr>
        <p:spPr bwMode="auto">
          <a:xfrm>
            <a:off x="8426896" y="6120408"/>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C979EA69-A7DA-4DAC-807C-B3969AEDC8A4}" type="slidenum">
              <a:rPr lang="zh-CN" altLang="en-US"/>
              <a:pPr algn="r" eaLnBrk="1" hangingPunct="1">
                <a:spcBef>
                  <a:spcPct val="50000"/>
                </a:spcBef>
              </a:pPr>
              <a:t>22</a:t>
            </a:fld>
            <a:endParaRPr lang="en-US" altLang="zh-CN"/>
          </a:p>
        </p:txBody>
      </p:sp>
      <p:sp>
        <p:nvSpPr>
          <p:cNvPr id="23557" name="Rectangle 5"/>
          <p:cNvSpPr>
            <a:spLocks noGrp="1" noChangeArrowheads="1"/>
          </p:cNvSpPr>
          <p:nvPr>
            <p:ph type="body" idx="4294967295"/>
          </p:nvPr>
        </p:nvSpPr>
        <p:spPr>
          <a:xfrm>
            <a:off x="278449" y="2106960"/>
            <a:ext cx="8763000" cy="3886200"/>
          </a:xfrm>
        </p:spPr>
        <p:txBody>
          <a:bodyPr/>
          <a:lstStyle/>
          <a:p>
            <a:pPr eaLnBrk="1" hangingPunct="1">
              <a:spcBef>
                <a:spcPct val="50000"/>
              </a:spcBef>
              <a:buFont typeface="Wingdings" pitchFamily="2" charset="2"/>
              <a:buNone/>
            </a:pPr>
            <a:r>
              <a:rPr lang="en-US" altLang="en-US" b="1">
                <a:latin typeface="黑体" pitchFamily="49" charset="-122"/>
                <a:ea typeface="黑体" pitchFamily="49" charset="-122"/>
              </a:rPr>
              <a:t>2. 线性数据结构举例</a:t>
            </a:r>
          </a:p>
          <a:p>
            <a:pPr eaLnBrk="1" hangingPunct="1">
              <a:spcBef>
                <a:spcPct val="90000"/>
              </a:spcBef>
              <a:spcAft>
                <a:spcPct val="40000"/>
              </a:spcAft>
              <a:buFont typeface="Wingdings" pitchFamily="2" charset="2"/>
              <a:buNone/>
            </a:pPr>
            <a:r>
              <a:rPr lang="zh-CN" altLang="en-US" b="1">
                <a:latin typeface="黑体" pitchFamily="49" charset="-122"/>
                <a:ea typeface="黑体" pitchFamily="49" charset="-122"/>
              </a:rPr>
              <a:t>    </a:t>
            </a:r>
            <a:r>
              <a:rPr lang="en-US" altLang="zh-CN" b="1">
                <a:latin typeface="黑体" pitchFamily="49" charset="-122"/>
                <a:ea typeface="黑体" pitchFamily="49" charset="-122"/>
              </a:rPr>
              <a:t>L = {K, R}</a:t>
            </a:r>
          </a:p>
          <a:p>
            <a:pPr eaLnBrk="1" hangingPunct="1">
              <a:spcBef>
                <a:spcPct val="50000"/>
              </a:spcBef>
            </a:pPr>
            <a:r>
              <a:rPr lang="en-US" altLang="zh-CN" b="1">
                <a:latin typeface="黑体" pitchFamily="49" charset="-122"/>
                <a:ea typeface="黑体" pitchFamily="49" charset="-122"/>
              </a:rPr>
              <a:t>K = {1, 2, 3, 4, 5, 6}</a:t>
            </a:r>
          </a:p>
          <a:p>
            <a:pPr eaLnBrk="1" hangingPunct="1">
              <a:spcBef>
                <a:spcPct val="50000"/>
              </a:spcBef>
            </a:pPr>
            <a:r>
              <a:rPr lang="en-US" altLang="zh-CN" b="1">
                <a:latin typeface="黑体" pitchFamily="49" charset="-122"/>
                <a:ea typeface="黑体" pitchFamily="49" charset="-122"/>
              </a:rPr>
              <a:t>R = {&lt;1,2&gt;, &lt;2,3&gt;, &lt;3,4&gt;, &lt;4,5&gt;, &lt;5,6&gt;}</a:t>
            </a:r>
          </a:p>
        </p:txBody>
      </p:sp>
      <p:grpSp>
        <p:nvGrpSpPr>
          <p:cNvPr id="23559" name="Group 7"/>
          <p:cNvGrpSpPr>
            <a:grpSpLocks/>
          </p:cNvGrpSpPr>
          <p:nvPr/>
        </p:nvGrpSpPr>
        <p:grpSpPr bwMode="auto">
          <a:xfrm>
            <a:off x="3995936" y="3068960"/>
            <a:ext cx="4738688" cy="458788"/>
            <a:chOff x="0" y="0"/>
            <a:chExt cx="3129" cy="289"/>
          </a:xfrm>
        </p:grpSpPr>
        <p:sp>
          <p:nvSpPr>
            <p:cNvPr id="23560" name="Oval 23"/>
            <p:cNvSpPr>
              <a:spLocks noChangeArrowheads="1"/>
            </p:cNvSpPr>
            <p:nvPr/>
          </p:nvSpPr>
          <p:spPr bwMode="auto">
            <a:xfrm>
              <a:off x="0" y="20"/>
              <a:ext cx="288" cy="269"/>
            </a:xfrm>
            <a:prstGeom prst="ellipse">
              <a:avLst/>
            </a:prstGeom>
            <a:solidFill>
              <a:schemeClr val="accent1"/>
            </a:solidFill>
            <a:ln w="28575">
              <a:solidFill>
                <a:srgbClr val="0000CC"/>
              </a:solidFill>
              <a:round/>
              <a:headEnd/>
              <a:tailEnd/>
            </a:ln>
          </p:spPr>
          <p:txBody>
            <a:bodyPr wrap="none" anchor="ctr"/>
            <a:lstStyle/>
            <a:p>
              <a:endParaRPr lang="zh-CN" altLang="en-US"/>
            </a:p>
          </p:txBody>
        </p:sp>
        <p:sp>
          <p:nvSpPr>
            <p:cNvPr id="23561" name="Oval 24"/>
            <p:cNvSpPr>
              <a:spLocks noChangeArrowheads="1"/>
            </p:cNvSpPr>
            <p:nvPr/>
          </p:nvSpPr>
          <p:spPr bwMode="auto">
            <a:xfrm>
              <a:off x="574" y="14"/>
              <a:ext cx="287" cy="269"/>
            </a:xfrm>
            <a:prstGeom prst="ellipse">
              <a:avLst/>
            </a:prstGeom>
            <a:solidFill>
              <a:schemeClr val="accent1"/>
            </a:solidFill>
            <a:ln w="28575">
              <a:solidFill>
                <a:srgbClr val="0000CC"/>
              </a:solidFill>
              <a:round/>
              <a:headEnd/>
              <a:tailEnd/>
            </a:ln>
          </p:spPr>
          <p:txBody>
            <a:bodyPr wrap="none" anchor="ctr"/>
            <a:lstStyle/>
            <a:p>
              <a:endParaRPr lang="zh-CN" altLang="en-US"/>
            </a:p>
          </p:txBody>
        </p:sp>
        <p:sp>
          <p:nvSpPr>
            <p:cNvPr id="23562" name="Line 25"/>
            <p:cNvSpPr>
              <a:spLocks noChangeShapeType="1"/>
            </p:cNvSpPr>
            <p:nvPr/>
          </p:nvSpPr>
          <p:spPr bwMode="auto">
            <a:xfrm>
              <a:off x="290" y="152"/>
              <a:ext cx="284" cy="0"/>
            </a:xfrm>
            <a:prstGeom prst="line">
              <a:avLst/>
            </a:prstGeom>
            <a:noFill/>
            <a:ln w="28575">
              <a:solidFill>
                <a:srgbClr val="0000CC"/>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p>
          </p:txBody>
        </p:sp>
        <p:sp>
          <p:nvSpPr>
            <p:cNvPr id="23563" name="Line 26"/>
            <p:cNvSpPr>
              <a:spLocks noChangeShapeType="1"/>
            </p:cNvSpPr>
            <p:nvPr/>
          </p:nvSpPr>
          <p:spPr bwMode="auto">
            <a:xfrm>
              <a:off x="861" y="152"/>
              <a:ext cx="283" cy="0"/>
            </a:xfrm>
            <a:prstGeom prst="line">
              <a:avLst/>
            </a:prstGeom>
            <a:noFill/>
            <a:ln w="28575">
              <a:solidFill>
                <a:srgbClr val="0000CC"/>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4" name="Oval 27"/>
            <p:cNvSpPr>
              <a:spLocks noChangeArrowheads="1"/>
            </p:cNvSpPr>
            <p:nvPr/>
          </p:nvSpPr>
          <p:spPr bwMode="auto">
            <a:xfrm>
              <a:off x="1144" y="14"/>
              <a:ext cx="288" cy="269"/>
            </a:xfrm>
            <a:prstGeom prst="ellipse">
              <a:avLst/>
            </a:prstGeom>
            <a:solidFill>
              <a:schemeClr val="accent1"/>
            </a:solidFill>
            <a:ln w="28575">
              <a:solidFill>
                <a:srgbClr val="0000CC"/>
              </a:solidFill>
              <a:round/>
              <a:headEnd/>
              <a:tailEnd/>
            </a:ln>
          </p:spPr>
          <p:txBody>
            <a:bodyPr wrap="none" anchor="ctr"/>
            <a:lstStyle/>
            <a:p>
              <a:endParaRPr lang="zh-CN" altLang="en-US"/>
            </a:p>
          </p:txBody>
        </p:sp>
        <p:sp>
          <p:nvSpPr>
            <p:cNvPr id="23565" name="Line 28"/>
            <p:cNvSpPr>
              <a:spLocks noChangeShapeType="1"/>
            </p:cNvSpPr>
            <p:nvPr/>
          </p:nvSpPr>
          <p:spPr bwMode="auto">
            <a:xfrm>
              <a:off x="1432" y="152"/>
              <a:ext cx="282" cy="0"/>
            </a:xfrm>
            <a:prstGeom prst="line">
              <a:avLst/>
            </a:prstGeom>
            <a:noFill/>
            <a:ln w="28575">
              <a:solidFill>
                <a:srgbClr val="0000CC"/>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6" name="Oval 29"/>
            <p:cNvSpPr>
              <a:spLocks noChangeArrowheads="1"/>
            </p:cNvSpPr>
            <p:nvPr/>
          </p:nvSpPr>
          <p:spPr bwMode="auto">
            <a:xfrm>
              <a:off x="1704" y="14"/>
              <a:ext cx="288" cy="269"/>
            </a:xfrm>
            <a:prstGeom prst="ellipse">
              <a:avLst/>
            </a:prstGeom>
            <a:solidFill>
              <a:schemeClr val="accent1"/>
            </a:solidFill>
            <a:ln w="28575">
              <a:solidFill>
                <a:srgbClr val="0000CC"/>
              </a:solidFill>
              <a:round/>
              <a:headEnd/>
              <a:tailEnd/>
            </a:ln>
          </p:spPr>
          <p:txBody>
            <a:bodyPr wrap="none" anchor="ctr"/>
            <a:lstStyle/>
            <a:p>
              <a:endParaRPr lang="zh-CN" altLang="en-US"/>
            </a:p>
          </p:txBody>
        </p:sp>
        <p:sp>
          <p:nvSpPr>
            <p:cNvPr id="23567" name="Line 30"/>
            <p:cNvSpPr>
              <a:spLocks noChangeShapeType="1"/>
            </p:cNvSpPr>
            <p:nvPr/>
          </p:nvSpPr>
          <p:spPr bwMode="auto">
            <a:xfrm>
              <a:off x="1992" y="146"/>
              <a:ext cx="282" cy="0"/>
            </a:xfrm>
            <a:prstGeom prst="line">
              <a:avLst/>
            </a:prstGeom>
            <a:noFill/>
            <a:ln w="28575">
              <a:solidFill>
                <a:srgbClr val="0000CC"/>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8" name="Oval 31"/>
            <p:cNvSpPr>
              <a:spLocks noChangeArrowheads="1"/>
            </p:cNvSpPr>
            <p:nvPr/>
          </p:nvSpPr>
          <p:spPr bwMode="auto">
            <a:xfrm>
              <a:off x="2274" y="1"/>
              <a:ext cx="288" cy="269"/>
            </a:xfrm>
            <a:prstGeom prst="ellipse">
              <a:avLst/>
            </a:prstGeom>
            <a:solidFill>
              <a:schemeClr val="accent1"/>
            </a:solidFill>
            <a:ln w="28575">
              <a:solidFill>
                <a:srgbClr val="0000CC"/>
              </a:solidFill>
              <a:round/>
              <a:headEnd/>
              <a:tailEnd/>
            </a:ln>
          </p:spPr>
          <p:txBody>
            <a:bodyPr wrap="none" anchor="ctr"/>
            <a:lstStyle/>
            <a:p>
              <a:endParaRPr lang="zh-CN" altLang="en-US"/>
            </a:p>
          </p:txBody>
        </p:sp>
        <p:sp>
          <p:nvSpPr>
            <p:cNvPr id="23569" name="Text Box 32"/>
            <p:cNvSpPr txBox="1">
              <a:spLocks noChangeArrowheads="1"/>
            </p:cNvSpPr>
            <p:nvPr/>
          </p:nvSpPr>
          <p:spPr bwMode="auto">
            <a:xfrm>
              <a:off x="45" y="52"/>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lnSpc>
                  <a:spcPct val="90000"/>
                </a:lnSpc>
              </a:pPr>
              <a:r>
                <a:rPr lang="en-US" altLang="zh-CN" sz="2000" b="1">
                  <a:solidFill>
                    <a:srgbClr val="CC0000"/>
                  </a:solidFill>
                  <a:latin typeface="Times New Roman" pitchFamily="18" charset="0"/>
                </a:rPr>
                <a:t>1</a:t>
              </a:r>
              <a:endParaRPr lang="en-US" altLang="zh-CN" sz="2000">
                <a:latin typeface="Times New Roman" pitchFamily="18" charset="0"/>
              </a:endParaRPr>
            </a:p>
          </p:txBody>
        </p:sp>
        <p:sp>
          <p:nvSpPr>
            <p:cNvPr id="23570" name="Text Box 33"/>
            <p:cNvSpPr txBox="1">
              <a:spLocks noChangeArrowheads="1"/>
            </p:cNvSpPr>
            <p:nvPr/>
          </p:nvSpPr>
          <p:spPr bwMode="auto">
            <a:xfrm>
              <a:off x="613" y="46"/>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lnSpc>
                  <a:spcPct val="90000"/>
                </a:lnSpc>
              </a:pPr>
              <a:r>
                <a:rPr lang="en-US" altLang="zh-CN" sz="2000" b="1">
                  <a:solidFill>
                    <a:srgbClr val="CC0000"/>
                  </a:solidFill>
                  <a:latin typeface="Times New Roman" pitchFamily="18" charset="0"/>
                </a:rPr>
                <a:t>2</a:t>
              </a:r>
              <a:endParaRPr lang="en-US" altLang="zh-CN" sz="2000">
                <a:latin typeface="Times New Roman" pitchFamily="18" charset="0"/>
              </a:endParaRPr>
            </a:p>
          </p:txBody>
        </p:sp>
        <p:sp>
          <p:nvSpPr>
            <p:cNvPr id="23571" name="Text Box 34"/>
            <p:cNvSpPr txBox="1">
              <a:spLocks noChangeArrowheads="1"/>
            </p:cNvSpPr>
            <p:nvPr/>
          </p:nvSpPr>
          <p:spPr bwMode="auto">
            <a:xfrm>
              <a:off x="1187" y="49"/>
              <a:ext cx="20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lnSpc>
                  <a:spcPct val="90000"/>
                </a:lnSpc>
              </a:pPr>
              <a:r>
                <a:rPr lang="en-US" altLang="zh-CN" sz="2000" b="1" dirty="0">
                  <a:solidFill>
                    <a:srgbClr val="CC0000"/>
                  </a:solidFill>
                  <a:latin typeface="Times New Roman" pitchFamily="18" charset="0"/>
                </a:rPr>
                <a:t>3</a:t>
              </a:r>
              <a:endParaRPr lang="en-US" altLang="zh-CN" sz="2000" dirty="0">
                <a:latin typeface="Times New Roman" pitchFamily="18" charset="0"/>
              </a:endParaRPr>
            </a:p>
          </p:txBody>
        </p:sp>
        <p:sp>
          <p:nvSpPr>
            <p:cNvPr id="23572" name="Text Box 35"/>
            <p:cNvSpPr txBox="1">
              <a:spLocks noChangeArrowheads="1"/>
            </p:cNvSpPr>
            <p:nvPr/>
          </p:nvSpPr>
          <p:spPr bwMode="auto">
            <a:xfrm>
              <a:off x="1729" y="52"/>
              <a:ext cx="20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lnSpc>
                  <a:spcPct val="90000"/>
                </a:lnSpc>
              </a:pPr>
              <a:r>
                <a:rPr lang="en-US" altLang="zh-CN" sz="2000" b="1">
                  <a:solidFill>
                    <a:srgbClr val="CC0000"/>
                  </a:solidFill>
                  <a:latin typeface="Times New Roman" pitchFamily="18" charset="0"/>
                </a:rPr>
                <a:t>4</a:t>
              </a:r>
              <a:endParaRPr lang="en-US" altLang="zh-CN" sz="2000">
                <a:latin typeface="Times New Roman" pitchFamily="18" charset="0"/>
              </a:endParaRPr>
            </a:p>
          </p:txBody>
        </p:sp>
        <p:sp>
          <p:nvSpPr>
            <p:cNvPr id="23573" name="Text Box 36"/>
            <p:cNvSpPr txBox="1">
              <a:spLocks noChangeArrowheads="1"/>
            </p:cNvSpPr>
            <p:nvPr/>
          </p:nvSpPr>
          <p:spPr bwMode="auto">
            <a:xfrm>
              <a:off x="2311" y="42"/>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lnSpc>
                  <a:spcPct val="90000"/>
                </a:lnSpc>
              </a:pPr>
              <a:r>
                <a:rPr lang="en-US" altLang="zh-CN" sz="2000" b="1">
                  <a:solidFill>
                    <a:srgbClr val="CC0000"/>
                  </a:solidFill>
                  <a:latin typeface="Times New Roman" pitchFamily="18" charset="0"/>
                </a:rPr>
                <a:t>5</a:t>
              </a:r>
              <a:endParaRPr lang="en-US" altLang="zh-CN" sz="2000">
                <a:latin typeface="Times New Roman" pitchFamily="18" charset="0"/>
              </a:endParaRPr>
            </a:p>
          </p:txBody>
        </p:sp>
        <p:sp>
          <p:nvSpPr>
            <p:cNvPr id="23574" name="Line 37"/>
            <p:cNvSpPr>
              <a:spLocks noChangeShapeType="1"/>
            </p:cNvSpPr>
            <p:nvPr/>
          </p:nvSpPr>
          <p:spPr bwMode="auto">
            <a:xfrm>
              <a:off x="2559" y="145"/>
              <a:ext cx="282" cy="0"/>
            </a:xfrm>
            <a:prstGeom prst="line">
              <a:avLst/>
            </a:prstGeom>
            <a:noFill/>
            <a:ln w="28575">
              <a:solidFill>
                <a:srgbClr val="0000CC"/>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5" name="Oval 38"/>
            <p:cNvSpPr>
              <a:spLocks noChangeArrowheads="1"/>
            </p:cNvSpPr>
            <p:nvPr/>
          </p:nvSpPr>
          <p:spPr bwMode="auto">
            <a:xfrm>
              <a:off x="2841" y="0"/>
              <a:ext cx="288" cy="269"/>
            </a:xfrm>
            <a:prstGeom prst="ellipse">
              <a:avLst/>
            </a:prstGeom>
            <a:solidFill>
              <a:schemeClr val="accent1"/>
            </a:solidFill>
            <a:ln w="28575">
              <a:solidFill>
                <a:srgbClr val="0000CC"/>
              </a:solidFill>
              <a:round/>
              <a:headEnd/>
              <a:tailEnd/>
            </a:ln>
          </p:spPr>
          <p:txBody>
            <a:bodyPr wrap="none" anchor="ctr"/>
            <a:lstStyle/>
            <a:p>
              <a:endParaRPr lang="zh-CN" altLang="en-US"/>
            </a:p>
          </p:txBody>
        </p:sp>
        <p:sp>
          <p:nvSpPr>
            <p:cNvPr id="23576" name="Text Box 39"/>
            <p:cNvSpPr txBox="1">
              <a:spLocks noChangeArrowheads="1"/>
            </p:cNvSpPr>
            <p:nvPr/>
          </p:nvSpPr>
          <p:spPr bwMode="auto">
            <a:xfrm>
              <a:off x="2878" y="41"/>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lnSpc>
                  <a:spcPct val="90000"/>
                </a:lnSpc>
              </a:pPr>
              <a:r>
                <a:rPr lang="en-US" altLang="zh-CN" sz="2000" b="1">
                  <a:solidFill>
                    <a:srgbClr val="CC0000"/>
                  </a:solidFill>
                  <a:latin typeface="Times New Roman" pitchFamily="18" charset="0"/>
                </a:rPr>
                <a:t>6</a:t>
              </a:r>
              <a:endParaRPr lang="en-US" altLang="zh-CN" sz="2000">
                <a:latin typeface="Times New Roman" pitchFamily="18" charset="0"/>
              </a:endParaRPr>
            </a:p>
          </p:txBody>
        </p:sp>
      </p:grpSp>
      <p:sp>
        <p:nvSpPr>
          <p:cNvPr id="25" name="Rectangle 2">
            <a:extLst>
              <a:ext uri="{FF2B5EF4-FFF2-40B4-BE49-F238E27FC236}">
                <a16:creationId xmlns:a16="http://schemas.microsoft.com/office/drawing/2014/main" id="{8C686A01-3046-43F0-8518-AD0E2974B01A}"/>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a:t>第一节　数据结构</a:t>
            </a:r>
            <a:endParaRPr lang="zh-CN" altLang="en-US" kern="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460040" y="1189112"/>
            <a:ext cx="6172200" cy="685800"/>
          </a:xfrm>
        </p:spPr>
        <p:txBody>
          <a:bodyPr/>
          <a:lstStyle/>
          <a:p>
            <a:pPr algn="l" eaLnBrk="1" hangingPunct="1"/>
            <a:r>
              <a:rPr lang="en-US" altLang="en-US" sz="3200">
                <a:latin typeface="黑体" pitchFamily="49" charset="-122"/>
                <a:ea typeface="黑体" pitchFamily="49" charset="-122"/>
              </a:rPr>
              <a:t>六、数据结构</a:t>
            </a:r>
            <a:endParaRPr lang="zh-CN" altLang="en-US" sz="3200">
              <a:latin typeface="黑体" pitchFamily="49" charset="-122"/>
              <a:ea typeface="黑体" pitchFamily="49" charset="-122"/>
            </a:endParaRPr>
          </a:p>
        </p:txBody>
      </p:sp>
      <p:sp>
        <p:nvSpPr>
          <p:cNvPr id="2457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6C579313-0F88-4750-8A2E-0302AB56010E}" type="slidenum">
              <a:rPr lang="zh-CN" altLang="en-US"/>
              <a:pPr algn="r" eaLnBrk="1" hangingPunct="1">
                <a:spcBef>
                  <a:spcPct val="50000"/>
                </a:spcBef>
              </a:pPr>
              <a:t>23</a:t>
            </a:fld>
            <a:endParaRPr lang="en-US" altLang="zh-CN"/>
          </a:p>
        </p:txBody>
      </p:sp>
      <p:sp>
        <p:nvSpPr>
          <p:cNvPr id="24581" name="Rectangle 5"/>
          <p:cNvSpPr>
            <a:spLocks noGrp="1" noChangeArrowheads="1"/>
          </p:cNvSpPr>
          <p:nvPr>
            <p:ph type="body" idx="4294967295"/>
          </p:nvPr>
        </p:nvSpPr>
        <p:spPr>
          <a:xfrm>
            <a:off x="383840" y="2027312"/>
            <a:ext cx="8763000" cy="3886200"/>
          </a:xfrm>
        </p:spPr>
        <p:txBody>
          <a:bodyPr/>
          <a:lstStyle/>
          <a:p>
            <a:pPr eaLnBrk="1" hangingPunct="1">
              <a:spcBef>
                <a:spcPct val="50000"/>
              </a:spcBef>
              <a:buFont typeface="Wingdings" pitchFamily="2" charset="2"/>
              <a:buNone/>
            </a:pPr>
            <a:r>
              <a:rPr lang="en-US" altLang="en-US" b="1" dirty="0">
                <a:latin typeface="黑体" pitchFamily="49" charset="-122"/>
                <a:ea typeface="黑体" pitchFamily="49" charset="-122"/>
              </a:rPr>
              <a:t>3. </a:t>
            </a:r>
            <a:r>
              <a:rPr lang="en-US" altLang="en-US" b="1" dirty="0" err="1">
                <a:latin typeface="黑体" pitchFamily="49" charset="-122"/>
                <a:ea typeface="黑体" pitchFamily="49" charset="-122"/>
              </a:rPr>
              <a:t>树形数据结构举例</a:t>
            </a:r>
            <a:endParaRPr lang="en-US" altLang="en-US" b="1" dirty="0">
              <a:latin typeface="黑体" pitchFamily="49" charset="-122"/>
              <a:ea typeface="黑体" pitchFamily="49" charset="-122"/>
            </a:endParaRPr>
          </a:p>
          <a:p>
            <a:pPr eaLnBrk="1" hangingPunct="1">
              <a:spcBef>
                <a:spcPct val="90000"/>
              </a:spcBef>
              <a:spcAft>
                <a:spcPct val="40000"/>
              </a:spcAft>
              <a:buFont typeface="Wingdings" pitchFamily="2" charset="2"/>
              <a:buNone/>
            </a:pPr>
            <a:r>
              <a:rPr lang="zh-CN" altLang="en-US" b="1" dirty="0">
                <a:latin typeface="黑体" pitchFamily="49" charset="-122"/>
                <a:ea typeface="黑体" pitchFamily="49" charset="-122"/>
              </a:rPr>
              <a:t>    </a:t>
            </a:r>
            <a:r>
              <a:rPr lang="en-US" altLang="zh-CN" b="1" dirty="0">
                <a:latin typeface="黑体" pitchFamily="49" charset="-122"/>
                <a:ea typeface="黑体" pitchFamily="49" charset="-122"/>
              </a:rPr>
              <a:t>T = {K, R}</a:t>
            </a:r>
          </a:p>
          <a:p>
            <a:pPr eaLnBrk="1" hangingPunct="1">
              <a:spcBef>
                <a:spcPct val="50000"/>
              </a:spcBef>
            </a:pPr>
            <a:r>
              <a:rPr lang="en-US" altLang="zh-CN" b="1" dirty="0">
                <a:latin typeface="黑体" pitchFamily="49" charset="-122"/>
                <a:ea typeface="黑体" pitchFamily="49" charset="-122"/>
              </a:rPr>
              <a:t>K = {1, 2, 3, 4, 5, 6}</a:t>
            </a:r>
          </a:p>
          <a:p>
            <a:pPr eaLnBrk="1" hangingPunct="1">
              <a:spcBef>
                <a:spcPct val="50000"/>
              </a:spcBef>
            </a:pPr>
            <a:r>
              <a:rPr lang="en-US" altLang="zh-CN" b="1" dirty="0">
                <a:latin typeface="黑体" pitchFamily="49" charset="-122"/>
                <a:ea typeface="黑体" pitchFamily="49" charset="-122"/>
              </a:rPr>
              <a:t>R = {&lt;1,2&gt;, &lt;1,3&gt;, &lt;2,4&gt;, &lt;2,5&gt;, &lt;3,6&gt;}</a:t>
            </a:r>
          </a:p>
        </p:txBody>
      </p:sp>
      <p:grpSp>
        <p:nvGrpSpPr>
          <p:cNvPr id="25" name="Group 7">
            <a:extLst>
              <a:ext uri="{FF2B5EF4-FFF2-40B4-BE49-F238E27FC236}">
                <a16:creationId xmlns:a16="http://schemas.microsoft.com/office/drawing/2014/main" id="{75CA854A-325E-4E64-9B9C-DF25EF73E600}"/>
              </a:ext>
            </a:extLst>
          </p:cNvPr>
          <p:cNvGrpSpPr>
            <a:grpSpLocks/>
          </p:cNvGrpSpPr>
          <p:nvPr/>
        </p:nvGrpSpPr>
        <p:grpSpPr bwMode="auto">
          <a:xfrm>
            <a:off x="5942992" y="1844824"/>
            <a:ext cx="2538412" cy="1817688"/>
            <a:chOff x="0" y="0"/>
            <a:chExt cx="1503" cy="1145"/>
          </a:xfrm>
        </p:grpSpPr>
        <p:sp>
          <p:nvSpPr>
            <p:cNvPr id="26" name="Line 36">
              <a:extLst>
                <a:ext uri="{FF2B5EF4-FFF2-40B4-BE49-F238E27FC236}">
                  <a16:creationId xmlns:a16="http://schemas.microsoft.com/office/drawing/2014/main" id="{4915A982-5B55-42B4-BC7E-18BC875CE1DE}"/>
                </a:ext>
              </a:extLst>
            </p:cNvPr>
            <p:cNvSpPr>
              <a:spLocks noChangeShapeType="1"/>
            </p:cNvSpPr>
            <p:nvPr/>
          </p:nvSpPr>
          <p:spPr bwMode="auto">
            <a:xfrm>
              <a:off x="945" y="190"/>
              <a:ext cx="386" cy="287"/>
            </a:xfrm>
            <a:prstGeom prst="line">
              <a:avLst/>
            </a:prstGeom>
            <a:noFill/>
            <a:ln w="28575">
              <a:solidFill>
                <a:srgbClr val="FF0000"/>
              </a:solidFill>
              <a:round/>
              <a:headEnd type="none" w="med" len="med"/>
              <a:tailEnd type="triangle" w="med" len="me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27" name="Line 37">
              <a:extLst>
                <a:ext uri="{FF2B5EF4-FFF2-40B4-BE49-F238E27FC236}">
                  <a16:creationId xmlns:a16="http://schemas.microsoft.com/office/drawing/2014/main" id="{9B6A3B93-0879-4665-A6F8-737C3F4849A5}"/>
                </a:ext>
              </a:extLst>
            </p:cNvPr>
            <p:cNvSpPr>
              <a:spLocks noChangeShapeType="1"/>
            </p:cNvSpPr>
            <p:nvPr/>
          </p:nvSpPr>
          <p:spPr bwMode="auto">
            <a:xfrm flipH="1">
              <a:off x="430" y="190"/>
              <a:ext cx="386" cy="286"/>
            </a:xfrm>
            <a:prstGeom prst="line">
              <a:avLst/>
            </a:prstGeom>
            <a:noFill/>
            <a:ln w="28575">
              <a:solidFill>
                <a:srgbClr val="FF0000"/>
              </a:solidFill>
              <a:round/>
              <a:headEnd type="none" w="med" len="med"/>
              <a:tailEnd type="triangle" w="med" len="me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28" name="Line 38">
              <a:extLst>
                <a:ext uri="{FF2B5EF4-FFF2-40B4-BE49-F238E27FC236}">
                  <a16:creationId xmlns:a16="http://schemas.microsoft.com/office/drawing/2014/main" id="{1328785D-A1A9-4F8F-B303-BE538185E16D}"/>
                </a:ext>
              </a:extLst>
            </p:cNvPr>
            <p:cNvSpPr>
              <a:spLocks noChangeShapeType="1"/>
            </p:cNvSpPr>
            <p:nvPr/>
          </p:nvSpPr>
          <p:spPr bwMode="auto">
            <a:xfrm>
              <a:off x="386" y="572"/>
              <a:ext cx="189" cy="334"/>
            </a:xfrm>
            <a:prstGeom prst="line">
              <a:avLst/>
            </a:prstGeom>
            <a:noFill/>
            <a:ln w="28575">
              <a:solidFill>
                <a:srgbClr val="FF0000"/>
              </a:solidFill>
              <a:round/>
              <a:headEnd type="none" w="med" len="med"/>
              <a:tailEnd type="triangle" w="med" len="me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29" name="Line 39">
              <a:extLst>
                <a:ext uri="{FF2B5EF4-FFF2-40B4-BE49-F238E27FC236}">
                  <a16:creationId xmlns:a16="http://schemas.microsoft.com/office/drawing/2014/main" id="{1172F7BF-D868-4B87-9914-61B8E0DC66C1}"/>
                </a:ext>
              </a:extLst>
            </p:cNvPr>
            <p:cNvSpPr>
              <a:spLocks noChangeShapeType="1"/>
            </p:cNvSpPr>
            <p:nvPr/>
          </p:nvSpPr>
          <p:spPr bwMode="auto">
            <a:xfrm flipH="1">
              <a:off x="1175" y="572"/>
              <a:ext cx="199" cy="334"/>
            </a:xfrm>
            <a:prstGeom prst="line">
              <a:avLst/>
            </a:prstGeom>
            <a:noFill/>
            <a:ln w="28575">
              <a:solidFill>
                <a:srgbClr val="FF0000"/>
              </a:solidFill>
              <a:round/>
              <a:headEnd type="none" w="med" len="med"/>
              <a:tailEnd type="triangle" w="med" len="me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30" name="Line 40">
              <a:extLst>
                <a:ext uri="{FF2B5EF4-FFF2-40B4-BE49-F238E27FC236}">
                  <a16:creationId xmlns:a16="http://schemas.microsoft.com/office/drawing/2014/main" id="{2CB32C25-D590-4763-A20B-0952395A3CE2}"/>
                </a:ext>
              </a:extLst>
            </p:cNvPr>
            <p:cNvSpPr>
              <a:spLocks noChangeShapeType="1"/>
            </p:cNvSpPr>
            <p:nvPr/>
          </p:nvSpPr>
          <p:spPr bwMode="auto">
            <a:xfrm flipH="1">
              <a:off x="151" y="572"/>
              <a:ext cx="192" cy="330"/>
            </a:xfrm>
            <a:prstGeom prst="line">
              <a:avLst/>
            </a:prstGeom>
            <a:noFill/>
            <a:ln w="28575">
              <a:solidFill>
                <a:srgbClr val="FF0000"/>
              </a:solidFill>
              <a:round/>
              <a:headEnd type="none" w="med" len="med"/>
              <a:tailEnd type="triangle" w="med" len="me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31" name="Oval 46">
              <a:extLst>
                <a:ext uri="{FF2B5EF4-FFF2-40B4-BE49-F238E27FC236}">
                  <a16:creationId xmlns:a16="http://schemas.microsoft.com/office/drawing/2014/main" id="{859A0072-DB3E-4C5D-A64E-30A74CCD9186}"/>
                </a:ext>
              </a:extLst>
            </p:cNvPr>
            <p:cNvSpPr>
              <a:spLocks noChangeArrowheads="1"/>
            </p:cNvSpPr>
            <p:nvPr/>
          </p:nvSpPr>
          <p:spPr bwMode="auto">
            <a:xfrm>
              <a:off x="258" y="429"/>
              <a:ext cx="214" cy="239"/>
            </a:xfrm>
            <a:prstGeom prst="ellipse">
              <a:avLst/>
            </a:prstGeom>
            <a:solidFill>
              <a:schemeClr val="accent1"/>
            </a:solidFill>
            <a:ln w="28575">
              <a:solidFill>
                <a:srgbClr val="FF0000"/>
              </a:solidFill>
              <a:round/>
              <a:headEnd/>
              <a:tailEnd/>
            </a:ln>
          </p:spPr>
          <p:txBody>
            <a:bodyPr wrap="none" tIns="0" bIns="0" anchor="ctr"/>
            <a:lstStyle/>
            <a:p>
              <a:endParaRPr lang="zh-CN" altLang="en-US"/>
            </a:p>
          </p:txBody>
        </p:sp>
        <p:sp>
          <p:nvSpPr>
            <p:cNvPr id="32" name="Oval 47">
              <a:extLst>
                <a:ext uri="{FF2B5EF4-FFF2-40B4-BE49-F238E27FC236}">
                  <a16:creationId xmlns:a16="http://schemas.microsoft.com/office/drawing/2014/main" id="{8487E472-6F25-47E2-9781-BE3A2125D63A}"/>
                </a:ext>
              </a:extLst>
            </p:cNvPr>
            <p:cNvSpPr>
              <a:spLocks noChangeArrowheads="1"/>
            </p:cNvSpPr>
            <p:nvPr/>
          </p:nvSpPr>
          <p:spPr bwMode="auto">
            <a:xfrm>
              <a:off x="0" y="906"/>
              <a:ext cx="215" cy="239"/>
            </a:xfrm>
            <a:prstGeom prst="ellipse">
              <a:avLst/>
            </a:prstGeom>
            <a:solidFill>
              <a:schemeClr val="accent1"/>
            </a:solidFill>
            <a:ln w="28575">
              <a:solidFill>
                <a:srgbClr val="FF0000"/>
              </a:solidFill>
              <a:round/>
              <a:headEnd/>
              <a:tailEnd/>
            </a:ln>
          </p:spPr>
          <p:txBody>
            <a:bodyPr wrap="none" tIns="0" bIns="0" anchor="ctr"/>
            <a:lstStyle/>
            <a:p>
              <a:endParaRPr lang="zh-CN" altLang="en-US"/>
            </a:p>
          </p:txBody>
        </p:sp>
        <p:sp>
          <p:nvSpPr>
            <p:cNvPr id="33" name="Oval 49">
              <a:extLst>
                <a:ext uri="{FF2B5EF4-FFF2-40B4-BE49-F238E27FC236}">
                  <a16:creationId xmlns:a16="http://schemas.microsoft.com/office/drawing/2014/main" id="{213E4948-9FD7-4373-BB2D-1A1ABBF217DE}"/>
                </a:ext>
              </a:extLst>
            </p:cNvPr>
            <p:cNvSpPr>
              <a:spLocks noChangeArrowheads="1"/>
            </p:cNvSpPr>
            <p:nvPr/>
          </p:nvSpPr>
          <p:spPr bwMode="auto">
            <a:xfrm>
              <a:off x="515" y="906"/>
              <a:ext cx="215" cy="239"/>
            </a:xfrm>
            <a:prstGeom prst="ellipse">
              <a:avLst/>
            </a:prstGeom>
            <a:solidFill>
              <a:schemeClr val="accent1"/>
            </a:solidFill>
            <a:ln w="28575">
              <a:solidFill>
                <a:srgbClr val="FF0000"/>
              </a:solidFill>
              <a:round/>
              <a:headEnd/>
              <a:tailEnd/>
            </a:ln>
          </p:spPr>
          <p:txBody>
            <a:bodyPr wrap="none" tIns="0" bIns="0" anchor="ctr"/>
            <a:lstStyle/>
            <a:p>
              <a:endParaRPr lang="zh-CN" altLang="en-US"/>
            </a:p>
          </p:txBody>
        </p:sp>
        <p:sp>
          <p:nvSpPr>
            <p:cNvPr id="34" name="Oval 50">
              <a:extLst>
                <a:ext uri="{FF2B5EF4-FFF2-40B4-BE49-F238E27FC236}">
                  <a16:creationId xmlns:a16="http://schemas.microsoft.com/office/drawing/2014/main" id="{A0F9369A-7A25-4FC5-959E-B340FFB3DCBD}"/>
                </a:ext>
              </a:extLst>
            </p:cNvPr>
            <p:cNvSpPr>
              <a:spLocks noChangeArrowheads="1"/>
            </p:cNvSpPr>
            <p:nvPr/>
          </p:nvSpPr>
          <p:spPr bwMode="auto">
            <a:xfrm>
              <a:off x="773" y="0"/>
              <a:ext cx="215" cy="239"/>
            </a:xfrm>
            <a:prstGeom prst="ellipse">
              <a:avLst/>
            </a:prstGeom>
            <a:solidFill>
              <a:schemeClr val="accent1"/>
            </a:solidFill>
            <a:ln w="28575">
              <a:solidFill>
                <a:srgbClr val="FF0000"/>
              </a:solidFill>
              <a:round/>
              <a:headEnd/>
              <a:tailEnd/>
            </a:ln>
          </p:spPr>
          <p:txBody>
            <a:bodyPr wrap="none" tIns="0" bIns="0" anchor="ctr"/>
            <a:lstStyle/>
            <a:p>
              <a:endParaRPr lang="zh-CN" altLang="en-US"/>
            </a:p>
          </p:txBody>
        </p:sp>
        <p:sp>
          <p:nvSpPr>
            <p:cNvPr id="35" name="Oval 51">
              <a:extLst>
                <a:ext uri="{FF2B5EF4-FFF2-40B4-BE49-F238E27FC236}">
                  <a16:creationId xmlns:a16="http://schemas.microsoft.com/office/drawing/2014/main" id="{66EEC6EE-74A0-43C9-8798-CA019314B62A}"/>
                </a:ext>
              </a:extLst>
            </p:cNvPr>
            <p:cNvSpPr>
              <a:spLocks noChangeArrowheads="1"/>
            </p:cNvSpPr>
            <p:nvPr/>
          </p:nvSpPr>
          <p:spPr bwMode="auto">
            <a:xfrm>
              <a:off x="1288" y="429"/>
              <a:ext cx="215" cy="239"/>
            </a:xfrm>
            <a:prstGeom prst="ellipse">
              <a:avLst/>
            </a:prstGeom>
            <a:solidFill>
              <a:schemeClr val="accent1"/>
            </a:solidFill>
            <a:ln w="28575">
              <a:solidFill>
                <a:srgbClr val="FF0000"/>
              </a:solidFill>
              <a:round/>
              <a:headEnd/>
              <a:tailEnd/>
            </a:ln>
          </p:spPr>
          <p:txBody>
            <a:bodyPr wrap="none" tIns="0" bIns="0" anchor="ctr"/>
            <a:lstStyle/>
            <a:p>
              <a:endParaRPr lang="zh-CN" altLang="en-US"/>
            </a:p>
          </p:txBody>
        </p:sp>
        <p:sp>
          <p:nvSpPr>
            <p:cNvPr id="36" name="Oval 52">
              <a:extLst>
                <a:ext uri="{FF2B5EF4-FFF2-40B4-BE49-F238E27FC236}">
                  <a16:creationId xmlns:a16="http://schemas.microsoft.com/office/drawing/2014/main" id="{FB73E225-741D-45FB-AFBB-D4728FD19C47}"/>
                </a:ext>
              </a:extLst>
            </p:cNvPr>
            <p:cNvSpPr>
              <a:spLocks noChangeArrowheads="1"/>
            </p:cNvSpPr>
            <p:nvPr/>
          </p:nvSpPr>
          <p:spPr bwMode="auto">
            <a:xfrm>
              <a:off x="1031" y="906"/>
              <a:ext cx="214" cy="239"/>
            </a:xfrm>
            <a:prstGeom prst="ellipse">
              <a:avLst/>
            </a:prstGeom>
            <a:solidFill>
              <a:schemeClr val="accent1"/>
            </a:solidFill>
            <a:ln w="28575">
              <a:solidFill>
                <a:srgbClr val="FF0000"/>
              </a:solidFill>
              <a:round/>
              <a:headEnd/>
              <a:tailEnd/>
            </a:ln>
          </p:spPr>
          <p:txBody>
            <a:bodyPr wrap="none" tIns="0" bIns="0" anchor="ctr"/>
            <a:lstStyle/>
            <a:p>
              <a:endParaRPr lang="zh-CN" altLang="en-US"/>
            </a:p>
          </p:txBody>
        </p:sp>
        <p:sp>
          <p:nvSpPr>
            <p:cNvPr id="37" name="Text Box 56">
              <a:extLst>
                <a:ext uri="{FF2B5EF4-FFF2-40B4-BE49-F238E27FC236}">
                  <a16:creationId xmlns:a16="http://schemas.microsoft.com/office/drawing/2014/main" id="{1278F4D7-7A29-4928-83F7-A9F4E7E91206}"/>
                </a:ext>
              </a:extLst>
            </p:cNvPr>
            <p:cNvSpPr txBox="1">
              <a:spLocks noChangeArrowheads="1"/>
            </p:cNvSpPr>
            <p:nvPr/>
          </p:nvSpPr>
          <p:spPr bwMode="auto">
            <a:xfrm>
              <a:off x="14" y="927"/>
              <a:ext cx="258"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chemeClr val="bg2"/>
                  </a:solidFill>
                  <a:latin typeface="Arial" pitchFamily="34" charset="0"/>
                </a:rPr>
                <a:t>4</a:t>
              </a:r>
              <a:endParaRPr lang="zh-CN" altLang="en-US" sz="2000">
                <a:latin typeface="Times New Roman" pitchFamily="18" charset="0"/>
              </a:endParaRPr>
            </a:p>
          </p:txBody>
        </p:sp>
        <p:sp>
          <p:nvSpPr>
            <p:cNvPr id="38" name="Text Box 57">
              <a:extLst>
                <a:ext uri="{FF2B5EF4-FFF2-40B4-BE49-F238E27FC236}">
                  <a16:creationId xmlns:a16="http://schemas.microsoft.com/office/drawing/2014/main" id="{61B887BF-E27C-46C2-98DD-8E1E83322F05}"/>
                </a:ext>
              </a:extLst>
            </p:cNvPr>
            <p:cNvSpPr txBox="1">
              <a:spLocks noChangeArrowheads="1"/>
            </p:cNvSpPr>
            <p:nvPr/>
          </p:nvSpPr>
          <p:spPr bwMode="auto">
            <a:xfrm>
              <a:off x="539" y="93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chemeClr val="bg2"/>
                  </a:solidFill>
                  <a:latin typeface="Arial" pitchFamily="34" charset="0"/>
                </a:rPr>
                <a:t>5</a:t>
              </a:r>
            </a:p>
          </p:txBody>
        </p:sp>
        <p:sp>
          <p:nvSpPr>
            <p:cNvPr id="39" name="Text Box 58">
              <a:extLst>
                <a:ext uri="{FF2B5EF4-FFF2-40B4-BE49-F238E27FC236}">
                  <a16:creationId xmlns:a16="http://schemas.microsoft.com/office/drawing/2014/main" id="{91CE1130-B8F8-4641-9D6B-F22E381D67C0}"/>
                </a:ext>
              </a:extLst>
            </p:cNvPr>
            <p:cNvSpPr txBox="1">
              <a:spLocks noChangeArrowheads="1"/>
            </p:cNvSpPr>
            <p:nvPr/>
          </p:nvSpPr>
          <p:spPr bwMode="auto">
            <a:xfrm>
              <a:off x="1048" y="930"/>
              <a:ext cx="1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chemeClr val="bg2"/>
                  </a:solidFill>
                  <a:latin typeface="Arial" pitchFamily="34" charset="0"/>
                </a:rPr>
                <a:t>6</a:t>
              </a:r>
            </a:p>
          </p:txBody>
        </p:sp>
        <p:sp>
          <p:nvSpPr>
            <p:cNvPr id="40" name="Text Box 59">
              <a:extLst>
                <a:ext uri="{FF2B5EF4-FFF2-40B4-BE49-F238E27FC236}">
                  <a16:creationId xmlns:a16="http://schemas.microsoft.com/office/drawing/2014/main" id="{75B6F49D-8D35-43F4-88A3-F134AB3AF7AB}"/>
                </a:ext>
              </a:extLst>
            </p:cNvPr>
            <p:cNvSpPr txBox="1">
              <a:spLocks noChangeArrowheads="1"/>
            </p:cNvSpPr>
            <p:nvPr/>
          </p:nvSpPr>
          <p:spPr bwMode="auto">
            <a:xfrm>
              <a:off x="270" y="44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chemeClr val="bg2"/>
                  </a:solidFill>
                  <a:latin typeface="Arial" pitchFamily="34" charset="0"/>
                </a:rPr>
                <a:t>2</a:t>
              </a:r>
              <a:endParaRPr lang="zh-CN" altLang="en-US" sz="2000">
                <a:latin typeface="Times New Roman" pitchFamily="18" charset="0"/>
              </a:endParaRPr>
            </a:p>
          </p:txBody>
        </p:sp>
        <p:sp>
          <p:nvSpPr>
            <p:cNvPr id="41" name="Text Box 60">
              <a:extLst>
                <a:ext uri="{FF2B5EF4-FFF2-40B4-BE49-F238E27FC236}">
                  <a16:creationId xmlns:a16="http://schemas.microsoft.com/office/drawing/2014/main" id="{563DC7B7-D49D-4C90-AF1D-C0FE176C7E67}"/>
                </a:ext>
              </a:extLst>
            </p:cNvPr>
            <p:cNvSpPr txBox="1">
              <a:spLocks noChangeArrowheads="1"/>
            </p:cNvSpPr>
            <p:nvPr/>
          </p:nvSpPr>
          <p:spPr bwMode="auto">
            <a:xfrm>
              <a:off x="1298" y="451"/>
              <a:ext cx="1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chemeClr val="bg2"/>
                  </a:solidFill>
                  <a:latin typeface="Arial" pitchFamily="34" charset="0"/>
                </a:rPr>
                <a:t>3</a:t>
              </a:r>
              <a:endParaRPr lang="zh-CN" altLang="en-US" sz="2000">
                <a:latin typeface="Times New Roman" pitchFamily="18" charset="0"/>
              </a:endParaRPr>
            </a:p>
          </p:txBody>
        </p:sp>
        <p:sp>
          <p:nvSpPr>
            <p:cNvPr id="42" name="Text Box 61">
              <a:extLst>
                <a:ext uri="{FF2B5EF4-FFF2-40B4-BE49-F238E27FC236}">
                  <a16:creationId xmlns:a16="http://schemas.microsoft.com/office/drawing/2014/main" id="{38C5BAEB-81E4-4946-98BE-9911FEAF463D}"/>
                </a:ext>
              </a:extLst>
            </p:cNvPr>
            <p:cNvSpPr txBox="1">
              <a:spLocks noChangeArrowheads="1"/>
            </p:cNvSpPr>
            <p:nvPr/>
          </p:nvSpPr>
          <p:spPr bwMode="auto">
            <a:xfrm>
              <a:off x="794" y="18"/>
              <a:ext cx="1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chemeClr val="bg2"/>
                  </a:solidFill>
                  <a:latin typeface="Arial" pitchFamily="34" charset="0"/>
                </a:rPr>
                <a:t>1</a:t>
              </a:r>
              <a:endParaRPr lang="zh-CN" altLang="en-US" sz="2000">
                <a:latin typeface="Times New Roman" pitchFamily="18" charset="0"/>
              </a:endParaRPr>
            </a:p>
          </p:txBody>
        </p:sp>
      </p:grpSp>
      <p:sp>
        <p:nvSpPr>
          <p:cNvPr id="43" name="Rectangle 2">
            <a:extLst>
              <a:ext uri="{FF2B5EF4-FFF2-40B4-BE49-F238E27FC236}">
                <a16:creationId xmlns:a16="http://schemas.microsoft.com/office/drawing/2014/main" id="{3A7907E2-232D-414A-99C4-386FE04522E4}"/>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a:t>第一节　数据结构</a:t>
            </a:r>
            <a:endParaRPr lang="zh-CN" altLang="en-US" kern="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457200" y="1294656"/>
            <a:ext cx="6172200" cy="685800"/>
          </a:xfrm>
        </p:spPr>
        <p:txBody>
          <a:bodyPr/>
          <a:lstStyle/>
          <a:p>
            <a:pPr algn="l" eaLnBrk="1" hangingPunct="1"/>
            <a:r>
              <a:rPr lang="en-US" altLang="en-US" sz="3200" dirty="0" err="1">
                <a:latin typeface="黑体" pitchFamily="49" charset="-122"/>
                <a:ea typeface="黑体" pitchFamily="49" charset="-122"/>
              </a:rPr>
              <a:t>六、数据结构</a:t>
            </a:r>
            <a:endParaRPr lang="zh-CN" altLang="en-US" sz="3200" dirty="0">
              <a:latin typeface="黑体" pitchFamily="49" charset="-122"/>
              <a:ea typeface="黑体" pitchFamily="49" charset="-122"/>
            </a:endParaRPr>
          </a:p>
        </p:txBody>
      </p:sp>
      <p:sp>
        <p:nvSpPr>
          <p:cNvPr id="2560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9C01ECDA-B4C0-4F7B-B00E-113E0AA17A45}" type="slidenum">
              <a:rPr lang="zh-CN" altLang="en-US"/>
              <a:pPr algn="r" eaLnBrk="1" hangingPunct="1">
                <a:spcBef>
                  <a:spcPct val="50000"/>
                </a:spcBef>
              </a:pPr>
              <a:t>24</a:t>
            </a:fld>
            <a:endParaRPr lang="en-US" altLang="zh-CN"/>
          </a:p>
        </p:txBody>
      </p:sp>
      <p:sp>
        <p:nvSpPr>
          <p:cNvPr id="25605" name="Rectangle 5"/>
          <p:cNvSpPr>
            <a:spLocks noGrp="1" noChangeArrowheads="1"/>
          </p:cNvSpPr>
          <p:nvPr>
            <p:ph type="body" idx="4294967295"/>
          </p:nvPr>
        </p:nvSpPr>
        <p:spPr>
          <a:xfrm>
            <a:off x="381000" y="2132856"/>
            <a:ext cx="8763000" cy="3886200"/>
          </a:xfrm>
        </p:spPr>
        <p:txBody>
          <a:bodyPr/>
          <a:lstStyle/>
          <a:p>
            <a:pPr eaLnBrk="1" hangingPunct="1">
              <a:spcBef>
                <a:spcPct val="50000"/>
              </a:spcBef>
              <a:buFont typeface="Wingdings" pitchFamily="2" charset="2"/>
              <a:buNone/>
            </a:pPr>
            <a:r>
              <a:rPr lang="en-US" altLang="en-US" b="1">
                <a:latin typeface="黑体" pitchFamily="49" charset="-122"/>
                <a:ea typeface="黑体" pitchFamily="49" charset="-122"/>
              </a:rPr>
              <a:t>4. 图形数据结构举例</a:t>
            </a:r>
          </a:p>
          <a:p>
            <a:pPr eaLnBrk="1" hangingPunct="1">
              <a:spcBef>
                <a:spcPct val="90000"/>
              </a:spcBef>
              <a:spcAft>
                <a:spcPct val="40000"/>
              </a:spcAft>
              <a:buFont typeface="Wingdings" pitchFamily="2" charset="2"/>
              <a:buNone/>
            </a:pPr>
            <a:r>
              <a:rPr lang="zh-CN" altLang="en-US" b="1">
                <a:latin typeface="黑体" pitchFamily="49" charset="-122"/>
                <a:ea typeface="黑体" pitchFamily="49" charset="-122"/>
              </a:rPr>
              <a:t>    </a:t>
            </a:r>
            <a:r>
              <a:rPr lang="en-US" altLang="zh-CN" b="1">
                <a:latin typeface="黑体" pitchFamily="49" charset="-122"/>
                <a:ea typeface="黑体" pitchFamily="49" charset="-122"/>
              </a:rPr>
              <a:t>G = {K, R}</a:t>
            </a:r>
          </a:p>
          <a:p>
            <a:pPr eaLnBrk="1" hangingPunct="1">
              <a:spcBef>
                <a:spcPct val="50000"/>
              </a:spcBef>
            </a:pPr>
            <a:r>
              <a:rPr lang="en-US" altLang="zh-CN" b="1">
                <a:latin typeface="黑体" pitchFamily="49" charset="-122"/>
                <a:ea typeface="黑体" pitchFamily="49" charset="-122"/>
              </a:rPr>
              <a:t>K = {1, 2, 3, 4, 5, 6}</a:t>
            </a:r>
          </a:p>
          <a:p>
            <a:pPr eaLnBrk="1" hangingPunct="1">
              <a:spcBef>
                <a:spcPct val="50000"/>
              </a:spcBef>
            </a:pPr>
            <a:r>
              <a:rPr lang="en-US" altLang="zh-CN" b="1">
                <a:latin typeface="黑体" pitchFamily="49" charset="-122"/>
                <a:ea typeface="黑体" pitchFamily="49" charset="-122"/>
              </a:rPr>
              <a:t>R = {(1,2), (1,5), (1,6), (2,3), (2,4), </a:t>
            </a:r>
          </a:p>
          <a:p>
            <a:pPr eaLnBrk="1" hangingPunct="1">
              <a:buFont typeface="Wingdings" pitchFamily="2" charset="2"/>
              <a:buNone/>
            </a:pPr>
            <a:r>
              <a:rPr lang="en-US" altLang="zh-CN" b="1">
                <a:latin typeface="黑体" pitchFamily="49" charset="-122"/>
                <a:ea typeface="黑体" pitchFamily="49" charset="-122"/>
              </a:rPr>
              <a:t>       (2,6), (3,4), (4,5), (4,6), (5,6)}</a:t>
            </a:r>
          </a:p>
        </p:txBody>
      </p:sp>
      <p:grpSp>
        <p:nvGrpSpPr>
          <p:cNvPr id="25607" name="Group 7"/>
          <p:cNvGrpSpPr>
            <a:grpSpLocks/>
          </p:cNvGrpSpPr>
          <p:nvPr/>
        </p:nvGrpSpPr>
        <p:grpSpPr bwMode="auto">
          <a:xfrm>
            <a:off x="6019800" y="2285256"/>
            <a:ext cx="2514600" cy="2057400"/>
            <a:chOff x="0" y="0"/>
            <a:chExt cx="1584" cy="1296"/>
          </a:xfrm>
        </p:grpSpPr>
        <p:sp>
          <p:nvSpPr>
            <p:cNvPr id="25608" name="Line 26"/>
            <p:cNvSpPr>
              <a:spLocks noChangeShapeType="1"/>
            </p:cNvSpPr>
            <p:nvPr/>
          </p:nvSpPr>
          <p:spPr bwMode="auto">
            <a:xfrm flipH="1">
              <a:off x="651" y="178"/>
              <a:ext cx="264" cy="345"/>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9" name="Line 27"/>
            <p:cNvSpPr>
              <a:spLocks noChangeShapeType="1"/>
            </p:cNvSpPr>
            <p:nvPr/>
          </p:nvSpPr>
          <p:spPr bwMode="auto">
            <a:xfrm flipH="1">
              <a:off x="1065" y="695"/>
              <a:ext cx="340" cy="414"/>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0" name="Line 28"/>
            <p:cNvSpPr>
              <a:spLocks noChangeShapeType="1"/>
            </p:cNvSpPr>
            <p:nvPr/>
          </p:nvSpPr>
          <p:spPr bwMode="auto">
            <a:xfrm flipH="1">
              <a:off x="236" y="661"/>
              <a:ext cx="302" cy="448"/>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1" name="Line 29"/>
            <p:cNvSpPr>
              <a:spLocks noChangeShapeType="1"/>
            </p:cNvSpPr>
            <p:nvPr/>
          </p:nvSpPr>
          <p:spPr bwMode="auto">
            <a:xfrm>
              <a:off x="613" y="661"/>
              <a:ext cx="339" cy="448"/>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2" name="Line 30"/>
            <p:cNvSpPr>
              <a:spLocks noChangeShapeType="1"/>
            </p:cNvSpPr>
            <p:nvPr/>
          </p:nvSpPr>
          <p:spPr bwMode="auto">
            <a:xfrm>
              <a:off x="161" y="212"/>
              <a:ext cx="0" cy="862"/>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3" name="Line 31"/>
            <p:cNvSpPr>
              <a:spLocks noChangeShapeType="1"/>
            </p:cNvSpPr>
            <p:nvPr/>
          </p:nvSpPr>
          <p:spPr bwMode="auto">
            <a:xfrm>
              <a:off x="274" y="1177"/>
              <a:ext cx="603"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4" name="Line 32"/>
            <p:cNvSpPr>
              <a:spLocks noChangeShapeType="1"/>
            </p:cNvSpPr>
            <p:nvPr/>
          </p:nvSpPr>
          <p:spPr bwMode="auto">
            <a:xfrm>
              <a:off x="274" y="109"/>
              <a:ext cx="603"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5" name="Line 33"/>
            <p:cNvSpPr>
              <a:spLocks noChangeShapeType="1"/>
            </p:cNvSpPr>
            <p:nvPr/>
          </p:nvSpPr>
          <p:spPr bwMode="auto">
            <a:xfrm>
              <a:off x="1065" y="178"/>
              <a:ext cx="301" cy="379"/>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6" name="Line 34"/>
            <p:cNvSpPr>
              <a:spLocks noChangeShapeType="1"/>
            </p:cNvSpPr>
            <p:nvPr/>
          </p:nvSpPr>
          <p:spPr bwMode="auto">
            <a:xfrm>
              <a:off x="236" y="178"/>
              <a:ext cx="264" cy="345"/>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7" name="Line 35"/>
            <p:cNvSpPr>
              <a:spLocks noChangeShapeType="1"/>
            </p:cNvSpPr>
            <p:nvPr/>
          </p:nvSpPr>
          <p:spPr bwMode="auto">
            <a:xfrm>
              <a:off x="990" y="212"/>
              <a:ext cx="0" cy="862"/>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8" name="Oval 36"/>
            <p:cNvSpPr>
              <a:spLocks noChangeArrowheads="1"/>
            </p:cNvSpPr>
            <p:nvPr/>
          </p:nvSpPr>
          <p:spPr bwMode="auto">
            <a:xfrm>
              <a:off x="48" y="1"/>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5619" name="Text Box 37"/>
            <p:cNvSpPr txBox="1">
              <a:spLocks noChangeArrowheads="1"/>
            </p:cNvSpPr>
            <p:nvPr/>
          </p:nvSpPr>
          <p:spPr bwMode="auto">
            <a:xfrm>
              <a:off x="96" y="3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1</a:t>
              </a:r>
              <a:endParaRPr lang="zh-CN" altLang="en-US" sz="2000">
                <a:latin typeface="Times New Roman" pitchFamily="18" charset="0"/>
              </a:endParaRPr>
            </a:p>
          </p:txBody>
        </p:sp>
        <p:grpSp>
          <p:nvGrpSpPr>
            <p:cNvPr id="25620" name="Group 20"/>
            <p:cNvGrpSpPr>
              <a:grpSpLocks/>
            </p:cNvGrpSpPr>
            <p:nvPr/>
          </p:nvGrpSpPr>
          <p:grpSpPr bwMode="auto">
            <a:xfrm>
              <a:off x="816" y="0"/>
              <a:ext cx="288" cy="288"/>
              <a:chOff x="0" y="0"/>
              <a:chExt cx="288" cy="288"/>
            </a:xfrm>
          </p:grpSpPr>
          <p:sp>
            <p:nvSpPr>
              <p:cNvPr id="25633" name="Oval 39"/>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5634" name="Text Box 40"/>
              <p:cNvSpPr txBox="1">
                <a:spLocks noChangeArrowheads="1"/>
              </p:cNvSpPr>
              <p:nvPr/>
            </p:nvSpPr>
            <p:spPr bwMode="auto">
              <a:xfrm>
                <a:off x="48" y="29"/>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2</a:t>
                </a:r>
                <a:endParaRPr lang="zh-CN" altLang="en-US" sz="2000">
                  <a:latin typeface="Times New Roman" pitchFamily="18" charset="0"/>
                </a:endParaRPr>
              </a:p>
            </p:txBody>
          </p:sp>
        </p:grpSp>
        <p:grpSp>
          <p:nvGrpSpPr>
            <p:cNvPr id="25621" name="Group 23"/>
            <p:cNvGrpSpPr>
              <a:grpSpLocks/>
            </p:cNvGrpSpPr>
            <p:nvPr/>
          </p:nvGrpSpPr>
          <p:grpSpPr bwMode="auto">
            <a:xfrm>
              <a:off x="1296" y="480"/>
              <a:ext cx="288" cy="288"/>
              <a:chOff x="0" y="0"/>
              <a:chExt cx="288" cy="288"/>
            </a:xfrm>
          </p:grpSpPr>
          <p:sp>
            <p:nvSpPr>
              <p:cNvPr id="25631" name="Oval 42"/>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5632" name="Text Box 43"/>
              <p:cNvSpPr txBox="1">
                <a:spLocks noChangeArrowheads="1"/>
              </p:cNvSpPr>
              <p:nvPr/>
            </p:nvSpPr>
            <p:spPr bwMode="auto">
              <a:xfrm>
                <a:off x="48" y="3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3</a:t>
                </a:r>
                <a:endParaRPr lang="zh-CN" altLang="en-US" sz="2000">
                  <a:latin typeface="Times New Roman" pitchFamily="18" charset="0"/>
                </a:endParaRPr>
              </a:p>
            </p:txBody>
          </p:sp>
        </p:grpSp>
        <p:grpSp>
          <p:nvGrpSpPr>
            <p:cNvPr id="25622" name="Group 26"/>
            <p:cNvGrpSpPr>
              <a:grpSpLocks/>
            </p:cNvGrpSpPr>
            <p:nvPr/>
          </p:nvGrpSpPr>
          <p:grpSpPr bwMode="auto">
            <a:xfrm>
              <a:off x="864" y="1008"/>
              <a:ext cx="288" cy="288"/>
              <a:chOff x="0" y="0"/>
              <a:chExt cx="288" cy="288"/>
            </a:xfrm>
          </p:grpSpPr>
          <p:sp>
            <p:nvSpPr>
              <p:cNvPr id="25629" name="Oval 45"/>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5630" name="Text Box 46"/>
              <p:cNvSpPr txBox="1">
                <a:spLocks noChangeArrowheads="1"/>
              </p:cNvSpPr>
              <p:nvPr/>
            </p:nvSpPr>
            <p:spPr bwMode="auto">
              <a:xfrm>
                <a:off x="48" y="3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4</a:t>
                </a:r>
                <a:endParaRPr lang="zh-CN" altLang="en-US" sz="2000">
                  <a:latin typeface="Times New Roman" pitchFamily="18" charset="0"/>
                </a:endParaRPr>
              </a:p>
            </p:txBody>
          </p:sp>
        </p:grpSp>
        <p:grpSp>
          <p:nvGrpSpPr>
            <p:cNvPr id="25623" name="Group 29"/>
            <p:cNvGrpSpPr>
              <a:grpSpLocks/>
            </p:cNvGrpSpPr>
            <p:nvPr/>
          </p:nvGrpSpPr>
          <p:grpSpPr bwMode="auto">
            <a:xfrm>
              <a:off x="0" y="1008"/>
              <a:ext cx="306" cy="288"/>
              <a:chOff x="0" y="0"/>
              <a:chExt cx="306" cy="288"/>
            </a:xfrm>
          </p:grpSpPr>
          <p:sp>
            <p:nvSpPr>
              <p:cNvPr id="25627" name="Oval 48"/>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5628" name="Text Box 49"/>
              <p:cNvSpPr txBox="1">
                <a:spLocks noChangeArrowheads="1"/>
              </p:cNvSpPr>
              <p:nvPr/>
            </p:nvSpPr>
            <p:spPr bwMode="auto">
              <a:xfrm>
                <a:off x="66" y="1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5</a:t>
                </a:r>
                <a:endParaRPr lang="zh-CN" altLang="en-US" sz="2000">
                  <a:latin typeface="Times New Roman" pitchFamily="18" charset="0"/>
                </a:endParaRPr>
              </a:p>
            </p:txBody>
          </p:sp>
        </p:grpSp>
        <p:grpSp>
          <p:nvGrpSpPr>
            <p:cNvPr id="25624" name="Group 32"/>
            <p:cNvGrpSpPr>
              <a:grpSpLocks/>
            </p:cNvGrpSpPr>
            <p:nvPr/>
          </p:nvGrpSpPr>
          <p:grpSpPr bwMode="auto">
            <a:xfrm>
              <a:off x="432" y="432"/>
              <a:ext cx="288" cy="288"/>
              <a:chOff x="0" y="0"/>
              <a:chExt cx="288" cy="288"/>
            </a:xfrm>
          </p:grpSpPr>
          <p:sp>
            <p:nvSpPr>
              <p:cNvPr id="25625" name="Oval 51"/>
              <p:cNvSpPr>
                <a:spLocks noChangeArrowheads="1"/>
              </p:cNvSpPr>
              <p:nvPr/>
            </p:nvSpPr>
            <p:spPr bwMode="auto">
              <a:xfrm>
                <a:off x="0" y="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p>
                <a:endParaRPr lang="zh-CN" altLang="en-US"/>
              </a:p>
            </p:txBody>
          </p:sp>
          <p:sp>
            <p:nvSpPr>
              <p:cNvPr id="25626" name="Text Box 52"/>
              <p:cNvSpPr txBox="1">
                <a:spLocks noChangeArrowheads="1"/>
              </p:cNvSpPr>
              <p:nvPr/>
            </p:nvSpPr>
            <p:spPr bwMode="auto">
              <a:xfrm>
                <a:off x="48" y="29"/>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rgbClr val="FFFF99"/>
                    </a:solidFill>
                    <a:latin typeface="Arial" pitchFamily="34" charset="0"/>
                  </a:rPr>
                  <a:t>6</a:t>
                </a:r>
                <a:endParaRPr lang="zh-CN" altLang="en-US" sz="2000">
                  <a:latin typeface="Times New Roman" pitchFamily="18" charset="0"/>
                </a:endParaRPr>
              </a:p>
            </p:txBody>
          </p:sp>
        </p:grpSp>
      </p:grpSp>
      <p:sp>
        <p:nvSpPr>
          <p:cNvPr id="35" name="Rectangle 2">
            <a:extLst>
              <a:ext uri="{FF2B5EF4-FFF2-40B4-BE49-F238E27FC236}">
                <a16:creationId xmlns:a16="http://schemas.microsoft.com/office/drawing/2014/main" id="{E16A4A57-5EE2-4DC7-8A58-98C46875CCDB}"/>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a:t>第一节　数据结构</a:t>
            </a:r>
            <a:endParaRPr lang="zh-CN" altLang="en-US" kern="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472210" y="1412776"/>
            <a:ext cx="6172200" cy="685800"/>
          </a:xfrm>
        </p:spPr>
        <p:txBody>
          <a:bodyPr/>
          <a:lstStyle/>
          <a:p>
            <a:pPr algn="l" eaLnBrk="1" hangingPunct="1"/>
            <a:r>
              <a:rPr lang="en-US" altLang="en-US" sz="3200">
                <a:latin typeface="黑体" pitchFamily="49" charset="-122"/>
                <a:ea typeface="黑体" pitchFamily="49" charset="-122"/>
              </a:rPr>
              <a:t>七、应用举例</a:t>
            </a:r>
            <a:endParaRPr lang="zh-CN" altLang="en-US" sz="3200">
              <a:latin typeface="黑体" pitchFamily="49" charset="-122"/>
              <a:ea typeface="黑体" pitchFamily="49" charset="-122"/>
            </a:endParaRPr>
          </a:p>
        </p:txBody>
      </p:sp>
      <p:sp>
        <p:nvSpPr>
          <p:cNvPr id="2662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EC4CC0B8-F09E-4482-AF47-AD4A1B743190}" type="slidenum">
              <a:rPr lang="zh-CN" altLang="en-US"/>
              <a:pPr algn="r" eaLnBrk="1" hangingPunct="1">
                <a:spcBef>
                  <a:spcPct val="50000"/>
                </a:spcBef>
              </a:pPr>
              <a:t>25</a:t>
            </a:fld>
            <a:endParaRPr lang="en-US" altLang="zh-CN"/>
          </a:p>
        </p:txBody>
      </p:sp>
      <p:sp>
        <p:nvSpPr>
          <p:cNvPr id="26629" name="Rectangle 5"/>
          <p:cNvSpPr>
            <a:spLocks noGrp="1" noChangeArrowheads="1"/>
          </p:cNvSpPr>
          <p:nvPr>
            <p:ph type="body" idx="4294967295"/>
          </p:nvPr>
        </p:nvSpPr>
        <p:spPr>
          <a:xfrm>
            <a:off x="396010" y="2250976"/>
            <a:ext cx="8763000" cy="1600200"/>
          </a:xfrm>
        </p:spPr>
        <p:txBody>
          <a:bodyPr/>
          <a:lstStyle/>
          <a:p>
            <a:pPr eaLnBrk="1" hangingPunct="1">
              <a:spcBef>
                <a:spcPct val="50000"/>
              </a:spcBef>
              <a:buFont typeface="Wingdings" pitchFamily="2" charset="2"/>
              <a:buNone/>
            </a:pPr>
            <a:r>
              <a:rPr lang="en-US" altLang="zh-CN" b="1">
                <a:latin typeface="黑体" pitchFamily="49" charset="-122"/>
                <a:ea typeface="黑体" pitchFamily="49" charset="-122"/>
              </a:rPr>
              <a:t>1. </a:t>
            </a:r>
            <a:r>
              <a:rPr lang="zh-CN" altLang="en-US" b="1">
                <a:latin typeface="黑体" pitchFamily="49" charset="-122"/>
                <a:ea typeface="黑体" pitchFamily="49" charset="-122"/>
              </a:rPr>
              <a:t>线性数据结构举例</a:t>
            </a:r>
          </a:p>
          <a:p>
            <a:pPr eaLnBrk="1" hangingPunct="1">
              <a:spcBef>
                <a:spcPct val="50000"/>
              </a:spcBef>
            </a:pPr>
            <a:r>
              <a:rPr lang="zh-CN" altLang="en-US" b="1">
                <a:latin typeface="黑体" pitchFamily="49" charset="-122"/>
                <a:ea typeface="黑体" pitchFamily="49" charset="-122"/>
              </a:rPr>
              <a:t>数据结构学生选课名单（部分）</a:t>
            </a:r>
          </a:p>
        </p:txBody>
      </p:sp>
      <p:grpSp>
        <p:nvGrpSpPr>
          <p:cNvPr id="26631" name="Group 7"/>
          <p:cNvGrpSpPr>
            <a:grpSpLocks/>
          </p:cNvGrpSpPr>
          <p:nvPr/>
        </p:nvGrpSpPr>
        <p:grpSpPr bwMode="auto">
          <a:xfrm>
            <a:off x="542060" y="3589239"/>
            <a:ext cx="8083550" cy="2514600"/>
            <a:chOff x="0" y="0"/>
            <a:chExt cx="5092" cy="1435"/>
          </a:xfrm>
        </p:grpSpPr>
        <p:sp>
          <p:nvSpPr>
            <p:cNvPr id="26632" name="Rectangle 125"/>
            <p:cNvSpPr>
              <a:spLocks noChangeArrowheads="1"/>
            </p:cNvSpPr>
            <p:nvPr/>
          </p:nvSpPr>
          <p:spPr bwMode="auto">
            <a:xfrm>
              <a:off x="0" y="0"/>
              <a:ext cx="1032"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a:latin typeface="Arial" pitchFamily="34" charset="0"/>
                </a:rPr>
                <a:t>学号</a:t>
              </a:r>
            </a:p>
          </p:txBody>
        </p:sp>
        <p:sp>
          <p:nvSpPr>
            <p:cNvPr id="26633" name="Rectangle 126"/>
            <p:cNvSpPr>
              <a:spLocks noChangeArrowheads="1"/>
            </p:cNvSpPr>
            <p:nvPr/>
          </p:nvSpPr>
          <p:spPr bwMode="auto">
            <a:xfrm>
              <a:off x="1032" y="0"/>
              <a:ext cx="811"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a:latin typeface="Arial" pitchFamily="34" charset="0"/>
                </a:rPr>
                <a:t>姓名 </a:t>
              </a:r>
            </a:p>
          </p:txBody>
        </p:sp>
        <p:sp>
          <p:nvSpPr>
            <p:cNvPr id="26634" name="Rectangle 127"/>
            <p:cNvSpPr>
              <a:spLocks noChangeArrowheads="1"/>
            </p:cNvSpPr>
            <p:nvPr/>
          </p:nvSpPr>
          <p:spPr bwMode="auto">
            <a:xfrm>
              <a:off x="1843" y="0"/>
              <a:ext cx="1521"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a:latin typeface="Arial" pitchFamily="34" charset="0"/>
                </a:rPr>
                <a:t>学院 </a:t>
              </a:r>
            </a:p>
          </p:txBody>
        </p:sp>
        <p:sp>
          <p:nvSpPr>
            <p:cNvPr id="26635" name="Rectangle 128"/>
            <p:cNvSpPr>
              <a:spLocks noChangeArrowheads="1"/>
            </p:cNvSpPr>
            <p:nvPr/>
          </p:nvSpPr>
          <p:spPr bwMode="auto">
            <a:xfrm>
              <a:off x="3364" y="0"/>
              <a:ext cx="1728"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a:latin typeface="Arial" pitchFamily="34" charset="0"/>
                </a:rPr>
                <a:t>专业 </a:t>
              </a:r>
            </a:p>
          </p:txBody>
        </p:sp>
        <p:sp>
          <p:nvSpPr>
            <p:cNvPr id="26636" name="Rectangle 129"/>
            <p:cNvSpPr>
              <a:spLocks noChangeArrowheads="1"/>
            </p:cNvSpPr>
            <p:nvPr/>
          </p:nvSpPr>
          <p:spPr bwMode="auto">
            <a:xfrm>
              <a:off x="0" y="205"/>
              <a:ext cx="1032"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a:latin typeface="Arial" pitchFamily="34" charset="0"/>
                </a:rPr>
                <a:t>2004131221</a:t>
              </a:r>
            </a:p>
          </p:txBody>
        </p:sp>
        <p:sp>
          <p:nvSpPr>
            <p:cNvPr id="26637" name="Rectangle 130"/>
            <p:cNvSpPr>
              <a:spLocks noChangeArrowheads="1"/>
            </p:cNvSpPr>
            <p:nvPr/>
          </p:nvSpPr>
          <p:spPr bwMode="auto">
            <a:xfrm>
              <a:off x="1032" y="205"/>
              <a:ext cx="811"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a:latin typeface="Arial" pitchFamily="34" charset="0"/>
                </a:rPr>
                <a:t>黄磊 </a:t>
              </a:r>
            </a:p>
          </p:txBody>
        </p:sp>
        <p:sp>
          <p:nvSpPr>
            <p:cNvPr id="26638" name="Rectangle 131"/>
            <p:cNvSpPr>
              <a:spLocks noChangeArrowheads="1"/>
            </p:cNvSpPr>
            <p:nvPr/>
          </p:nvSpPr>
          <p:spPr bwMode="auto">
            <a:xfrm>
              <a:off x="1843" y="205"/>
              <a:ext cx="1521"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a:latin typeface="Arial" pitchFamily="34" charset="0"/>
                </a:rPr>
                <a:t>信息工程学院 </a:t>
              </a:r>
            </a:p>
          </p:txBody>
        </p:sp>
        <p:sp>
          <p:nvSpPr>
            <p:cNvPr id="26639" name="Rectangle 132"/>
            <p:cNvSpPr>
              <a:spLocks noChangeArrowheads="1"/>
            </p:cNvSpPr>
            <p:nvPr/>
          </p:nvSpPr>
          <p:spPr bwMode="auto">
            <a:xfrm>
              <a:off x="3364" y="205"/>
              <a:ext cx="1728"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a:latin typeface="Arial" pitchFamily="34" charset="0"/>
                </a:rPr>
                <a:t>信息工程学院 </a:t>
              </a:r>
            </a:p>
          </p:txBody>
        </p:sp>
        <p:sp>
          <p:nvSpPr>
            <p:cNvPr id="26640" name="Rectangle 133"/>
            <p:cNvSpPr>
              <a:spLocks noChangeArrowheads="1"/>
            </p:cNvSpPr>
            <p:nvPr/>
          </p:nvSpPr>
          <p:spPr bwMode="auto">
            <a:xfrm>
              <a:off x="0" y="410"/>
              <a:ext cx="1032"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a:latin typeface="Arial" pitchFamily="34" charset="0"/>
                </a:rPr>
                <a:t>2004131209</a:t>
              </a:r>
            </a:p>
          </p:txBody>
        </p:sp>
        <p:sp>
          <p:nvSpPr>
            <p:cNvPr id="26641" name="Rectangle 134"/>
            <p:cNvSpPr>
              <a:spLocks noChangeArrowheads="1"/>
            </p:cNvSpPr>
            <p:nvPr/>
          </p:nvSpPr>
          <p:spPr bwMode="auto">
            <a:xfrm>
              <a:off x="1032" y="410"/>
              <a:ext cx="811"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a:latin typeface="Arial" pitchFamily="34" charset="0"/>
                </a:rPr>
                <a:t>熊玲玲 </a:t>
              </a:r>
            </a:p>
          </p:txBody>
        </p:sp>
        <p:sp>
          <p:nvSpPr>
            <p:cNvPr id="26642" name="Rectangle 135"/>
            <p:cNvSpPr>
              <a:spLocks noChangeArrowheads="1"/>
            </p:cNvSpPr>
            <p:nvPr/>
          </p:nvSpPr>
          <p:spPr bwMode="auto">
            <a:xfrm>
              <a:off x="1843" y="410"/>
              <a:ext cx="1521"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a:latin typeface="Arial" pitchFamily="34" charset="0"/>
                </a:rPr>
                <a:t>信息工程学院 </a:t>
              </a:r>
            </a:p>
          </p:txBody>
        </p:sp>
        <p:sp>
          <p:nvSpPr>
            <p:cNvPr id="26643" name="Rectangle 136"/>
            <p:cNvSpPr>
              <a:spLocks noChangeArrowheads="1"/>
            </p:cNvSpPr>
            <p:nvPr/>
          </p:nvSpPr>
          <p:spPr bwMode="auto">
            <a:xfrm>
              <a:off x="3364" y="410"/>
              <a:ext cx="1728"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a:latin typeface="Arial" pitchFamily="34" charset="0"/>
                </a:rPr>
                <a:t>信息工程学院 </a:t>
              </a:r>
            </a:p>
          </p:txBody>
        </p:sp>
        <p:sp>
          <p:nvSpPr>
            <p:cNvPr id="26644" name="Rectangle 137"/>
            <p:cNvSpPr>
              <a:spLocks noChangeArrowheads="1"/>
            </p:cNvSpPr>
            <p:nvPr/>
          </p:nvSpPr>
          <p:spPr bwMode="auto">
            <a:xfrm>
              <a:off x="0" y="615"/>
              <a:ext cx="1032"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a:latin typeface="Arial" pitchFamily="34" charset="0"/>
                </a:rPr>
                <a:t>2004131135</a:t>
              </a:r>
            </a:p>
          </p:txBody>
        </p:sp>
        <p:sp>
          <p:nvSpPr>
            <p:cNvPr id="26645" name="Rectangle 138"/>
            <p:cNvSpPr>
              <a:spLocks noChangeArrowheads="1"/>
            </p:cNvSpPr>
            <p:nvPr/>
          </p:nvSpPr>
          <p:spPr bwMode="auto">
            <a:xfrm>
              <a:off x="1032" y="615"/>
              <a:ext cx="811"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a:latin typeface="Arial" pitchFamily="34" charset="0"/>
                </a:rPr>
                <a:t>彭智俊 </a:t>
              </a:r>
            </a:p>
          </p:txBody>
        </p:sp>
        <p:sp>
          <p:nvSpPr>
            <p:cNvPr id="26646" name="Rectangle 139"/>
            <p:cNvSpPr>
              <a:spLocks noChangeArrowheads="1"/>
            </p:cNvSpPr>
            <p:nvPr/>
          </p:nvSpPr>
          <p:spPr bwMode="auto">
            <a:xfrm>
              <a:off x="1843" y="615"/>
              <a:ext cx="1521"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a:latin typeface="Arial" pitchFamily="34" charset="0"/>
                </a:rPr>
                <a:t>信息工程学院 </a:t>
              </a:r>
            </a:p>
          </p:txBody>
        </p:sp>
        <p:sp>
          <p:nvSpPr>
            <p:cNvPr id="26647" name="Rectangle 140"/>
            <p:cNvSpPr>
              <a:spLocks noChangeArrowheads="1"/>
            </p:cNvSpPr>
            <p:nvPr/>
          </p:nvSpPr>
          <p:spPr bwMode="auto">
            <a:xfrm>
              <a:off x="3364" y="615"/>
              <a:ext cx="1728"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a:latin typeface="Arial" pitchFamily="34" charset="0"/>
                </a:rPr>
                <a:t>信息工程学院 </a:t>
              </a:r>
            </a:p>
          </p:txBody>
        </p:sp>
        <p:sp>
          <p:nvSpPr>
            <p:cNvPr id="26648" name="Rectangle 141"/>
            <p:cNvSpPr>
              <a:spLocks noChangeArrowheads="1"/>
            </p:cNvSpPr>
            <p:nvPr/>
          </p:nvSpPr>
          <p:spPr bwMode="auto">
            <a:xfrm>
              <a:off x="0" y="820"/>
              <a:ext cx="1032"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a:latin typeface="Arial" pitchFamily="34" charset="0"/>
                </a:rPr>
                <a:t>2004131252</a:t>
              </a:r>
            </a:p>
          </p:txBody>
        </p:sp>
        <p:sp>
          <p:nvSpPr>
            <p:cNvPr id="26649" name="Rectangle 142"/>
            <p:cNvSpPr>
              <a:spLocks noChangeArrowheads="1"/>
            </p:cNvSpPr>
            <p:nvPr/>
          </p:nvSpPr>
          <p:spPr bwMode="auto">
            <a:xfrm>
              <a:off x="1032" y="820"/>
              <a:ext cx="811"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a:latin typeface="Arial" pitchFamily="34" charset="0"/>
                </a:rPr>
                <a:t>徐元庆 </a:t>
              </a:r>
            </a:p>
          </p:txBody>
        </p:sp>
        <p:sp>
          <p:nvSpPr>
            <p:cNvPr id="26650" name="Rectangle 143"/>
            <p:cNvSpPr>
              <a:spLocks noChangeArrowheads="1"/>
            </p:cNvSpPr>
            <p:nvPr/>
          </p:nvSpPr>
          <p:spPr bwMode="auto">
            <a:xfrm>
              <a:off x="1843" y="820"/>
              <a:ext cx="1521"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a:latin typeface="Arial" pitchFamily="34" charset="0"/>
                </a:rPr>
                <a:t>信息工程学院 </a:t>
              </a:r>
            </a:p>
          </p:txBody>
        </p:sp>
        <p:sp>
          <p:nvSpPr>
            <p:cNvPr id="26651" name="Rectangle 144"/>
            <p:cNvSpPr>
              <a:spLocks noChangeArrowheads="1"/>
            </p:cNvSpPr>
            <p:nvPr/>
          </p:nvSpPr>
          <p:spPr bwMode="auto">
            <a:xfrm>
              <a:off x="3364" y="820"/>
              <a:ext cx="1728"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a:latin typeface="Arial" pitchFamily="34" charset="0"/>
                </a:rPr>
                <a:t>信息工程学院 </a:t>
              </a:r>
            </a:p>
          </p:txBody>
        </p:sp>
        <p:sp>
          <p:nvSpPr>
            <p:cNvPr id="26652" name="Rectangle 145"/>
            <p:cNvSpPr>
              <a:spLocks noChangeArrowheads="1"/>
            </p:cNvSpPr>
            <p:nvPr/>
          </p:nvSpPr>
          <p:spPr bwMode="auto">
            <a:xfrm>
              <a:off x="0" y="1025"/>
              <a:ext cx="1032"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a:latin typeface="Arial" pitchFamily="34" charset="0"/>
                </a:rPr>
                <a:t>2004131099</a:t>
              </a:r>
            </a:p>
          </p:txBody>
        </p:sp>
        <p:sp>
          <p:nvSpPr>
            <p:cNvPr id="26653" name="Rectangle 146"/>
            <p:cNvSpPr>
              <a:spLocks noChangeArrowheads="1"/>
            </p:cNvSpPr>
            <p:nvPr/>
          </p:nvSpPr>
          <p:spPr bwMode="auto">
            <a:xfrm>
              <a:off x="1032" y="1025"/>
              <a:ext cx="811"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a:latin typeface="Arial" pitchFamily="34" charset="0"/>
                </a:rPr>
                <a:t>吴小池 </a:t>
              </a:r>
            </a:p>
          </p:txBody>
        </p:sp>
        <p:sp>
          <p:nvSpPr>
            <p:cNvPr id="26654" name="Rectangle 147"/>
            <p:cNvSpPr>
              <a:spLocks noChangeArrowheads="1"/>
            </p:cNvSpPr>
            <p:nvPr/>
          </p:nvSpPr>
          <p:spPr bwMode="auto">
            <a:xfrm>
              <a:off x="1843" y="1025"/>
              <a:ext cx="1521"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a:latin typeface="Arial" pitchFamily="34" charset="0"/>
                </a:rPr>
                <a:t>信息工程学院 </a:t>
              </a:r>
            </a:p>
          </p:txBody>
        </p:sp>
        <p:sp>
          <p:nvSpPr>
            <p:cNvPr id="26655" name="Rectangle 148"/>
            <p:cNvSpPr>
              <a:spLocks noChangeArrowheads="1"/>
            </p:cNvSpPr>
            <p:nvPr/>
          </p:nvSpPr>
          <p:spPr bwMode="auto">
            <a:xfrm>
              <a:off x="3364" y="1025"/>
              <a:ext cx="1728"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a:latin typeface="Arial" pitchFamily="34" charset="0"/>
                </a:rPr>
                <a:t>信息工程学院 </a:t>
              </a:r>
            </a:p>
          </p:txBody>
        </p:sp>
        <p:sp>
          <p:nvSpPr>
            <p:cNvPr id="26656" name="Rectangle 149"/>
            <p:cNvSpPr>
              <a:spLocks noChangeArrowheads="1"/>
            </p:cNvSpPr>
            <p:nvPr/>
          </p:nvSpPr>
          <p:spPr bwMode="auto">
            <a:xfrm>
              <a:off x="0" y="1230"/>
              <a:ext cx="1032"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a:latin typeface="Arial" pitchFamily="34" charset="0"/>
                </a:rPr>
                <a:t>2004131031</a:t>
              </a:r>
            </a:p>
          </p:txBody>
        </p:sp>
        <p:sp>
          <p:nvSpPr>
            <p:cNvPr id="26657" name="Rectangle 150"/>
            <p:cNvSpPr>
              <a:spLocks noChangeArrowheads="1"/>
            </p:cNvSpPr>
            <p:nvPr/>
          </p:nvSpPr>
          <p:spPr bwMode="auto">
            <a:xfrm>
              <a:off x="1032" y="1230"/>
              <a:ext cx="811"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a:latin typeface="Arial" pitchFamily="34" charset="0"/>
                </a:rPr>
                <a:t>陈明亮 </a:t>
              </a:r>
            </a:p>
          </p:txBody>
        </p:sp>
        <p:sp>
          <p:nvSpPr>
            <p:cNvPr id="26658" name="Rectangle 151"/>
            <p:cNvSpPr>
              <a:spLocks noChangeArrowheads="1"/>
            </p:cNvSpPr>
            <p:nvPr/>
          </p:nvSpPr>
          <p:spPr bwMode="auto">
            <a:xfrm>
              <a:off x="1843" y="1230"/>
              <a:ext cx="1521"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a:latin typeface="Arial" pitchFamily="34" charset="0"/>
                </a:rPr>
                <a:t>信息工程学院 </a:t>
              </a:r>
            </a:p>
          </p:txBody>
        </p:sp>
        <p:sp>
          <p:nvSpPr>
            <p:cNvPr id="26659" name="Rectangle 152"/>
            <p:cNvSpPr>
              <a:spLocks noChangeArrowheads="1"/>
            </p:cNvSpPr>
            <p:nvPr/>
          </p:nvSpPr>
          <p:spPr bwMode="auto">
            <a:xfrm>
              <a:off x="3364" y="1230"/>
              <a:ext cx="1728"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sz="2000" b="1">
                  <a:latin typeface="Arial" pitchFamily="34" charset="0"/>
                </a:rPr>
                <a:t>信息工程学院 </a:t>
              </a:r>
            </a:p>
          </p:txBody>
        </p:sp>
      </p:grpSp>
      <p:sp>
        <p:nvSpPr>
          <p:cNvPr id="36" name="Rectangle 2">
            <a:extLst>
              <a:ext uri="{FF2B5EF4-FFF2-40B4-BE49-F238E27FC236}">
                <a16:creationId xmlns:a16="http://schemas.microsoft.com/office/drawing/2014/main" id="{8FE691B3-B575-40A0-867A-E65521EBC78C}"/>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a:t>第一节　数据结构</a:t>
            </a:r>
            <a:endParaRPr lang="zh-CN" altLang="en-US" kern="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395536" y="1340768"/>
            <a:ext cx="6172200" cy="685800"/>
          </a:xfrm>
        </p:spPr>
        <p:txBody>
          <a:bodyPr/>
          <a:lstStyle/>
          <a:p>
            <a:pPr algn="l" eaLnBrk="1" hangingPunct="1"/>
            <a:r>
              <a:rPr lang="en-US" altLang="en-US" sz="3200" dirty="0" err="1">
                <a:latin typeface="黑体" pitchFamily="49" charset="-122"/>
                <a:ea typeface="黑体" pitchFamily="49" charset="-122"/>
              </a:rPr>
              <a:t>七、应用举例</a:t>
            </a:r>
            <a:endParaRPr lang="zh-CN" altLang="en-US" sz="3200" dirty="0">
              <a:latin typeface="黑体" pitchFamily="49" charset="-122"/>
              <a:ea typeface="黑体" pitchFamily="49" charset="-122"/>
            </a:endParaRPr>
          </a:p>
        </p:txBody>
      </p:sp>
      <p:sp>
        <p:nvSpPr>
          <p:cNvPr id="2765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448E17B8-B172-491C-8073-B9F81F8C5C1D}" type="slidenum">
              <a:rPr lang="zh-CN" altLang="en-US"/>
              <a:pPr algn="r" eaLnBrk="1" hangingPunct="1">
                <a:spcBef>
                  <a:spcPct val="50000"/>
                </a:spcBef>
              </a:pPr>
              <a:t>26</a:t>
            </a:fld>
            <a:endParaRPr lang="en-US" altLang="zh-CN"/>
          </a:p>
        </p:txBody>
      </p:sp>
      <p:sp>
        <p:nvSpPr>
          <p:cNvPr id="27653" name="Rectangle 5"/>
          <p:cNvSpPr>
            <a:spLocks noGrp="1" noChangeArrowheads="1"/>
          </p:cNvSpPr>
          <p:nvPr>
            <p:ph type="body" idx="4294967295"/>
          </p:nvPr>
        </p:nvSpPr>
        <p:spPr>
          <a:xfrm>
            <a:off x="319336" y="2178968"/>
            <a:ext cx="8763000" cy="1600200"/>
          </a:xfrm>
        </p:spPr>
        <p:txBody>
          <a:bodyPr/>
          <a:lstStyle/>
          <a:p>
            <a:pPr eaLnBrk="1" hangingPunct="1">
              <a:spcBef>
                <a:spcPct val="50000"/>
              </a:spcBef>
              <a:buFont typeface="Wingdings" pitchFamily="2" charset="2"/>
              <a:buNone/>
            </a:pPr>
            <a:r>
              <a:rPr lang="en-US" altLang="en-US" b="1">
                <a:latin typeface="黑体" pitchFamily="49" charset="-122"/>
                <a:ea typeface="黑体" pitchFamily="49" charset="-122"/>
              </a:rPr>
              <a:t>2. 树形数据结构举例</a:t>
            </a:r>
          </a:p>
          <a:p>
            <a:pPr eaLnBrk="1" hangingPunct="1">
              <a:spcBef>
                <a:spcPct val="50000"/>
              </a:spcBef>
            </a:pPr>
            <a:r>
              <a:rPr lang="en-US" altLang="zh-CN" b="1">
                <a:latin typeface="黑体" pitchFamily="49" charset="-122"/>
                <a:ea typeface="黑体" pitchFamily="49" charset="-122"/>
              </a:rPr>
              <a:t>UNIX</a:t>
            </a:r>
            <a:r>
              <a:rPr lang="en-US" altLang="en-US" b="1">
                <a:latin typeface="黑体" pitchFamily="49" charset="-122"/>
                <a:ea typeface="黑体" pitchFamily="49" charset="-122"/>
              </a:rPr>
              <a:t>文件系统结构图（部分）</a:t>
            </a:r>
          </a:p>
        </p:txBody>
      </p:sp>
      <p:grpSp>
        <p:nvGrpSpPr>
          <p:cNvPr id="27655" name="Group 7"/>
          <p:cNvGrpSpPr>
            <a:grpSpLocks/>
          </p:cNvGrpSpPr>
          <p:nvPr/>
        </p:nvGrpSpPr>
        <p:grpSpPr bwMode="auto">
          <a:xfrm>
            <a:off x="395536" y="3577556"/>
            <a:ext cx="7940675" cy="2501900"/>
            <a:chOff x="0" y="0"/>
            <a:chExt cx="5002" cy="1850"/>
          </a:xfrm>
        </p:grpSpPr>
        <p:sp>
          <p:nvSpPr>
            <p:cNvPr id="27656" name="Line 41"/>
            <p:cNvSpPr>
              <a:spLocks noChangeShapeType="1"/>
            </p:cNvSpPr>
            <p:nvPr/>
          </p:nvSpPr>
          <p:spPr bwMode="auto">
            <a:xfrm>
              <a:off x="4714" y="995"/>
              <a:ext cx="288" cy="46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57" name="Line 42"/>
            <p:cNvSpPr>
              <a:spLocks noChangeShapeType="1"/>
            </p:cNvSpPr>
            <p:nvPr/>
          </p:nvSpPr>
          <p:spPr bwMode="auto">
            <a:xfrm>
              <a:off x="4610" y="1003"/>
              <a:ext cx="168" cy="46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58" name="Line 43"/>
            <p:cNvSpPr>
              <a:spLocks noChangeShapeType="1"/>
            </p:cNvSpPr>
            <p:nvPr/>
          </p:nvSpPr>
          <p:spPr bwMode="auto">
            <a:xfrm>
              <a:off x="4498" y="1010"/>
              <a:ext cx="80" cy="4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59" name="Line 44"/>
            <p:cNvSpPr>
              <a:spLocks noChangeShapeType="1"/>
            </p:cNvSpPr>
            <p:nvPr/>
          </p:nvSpPr>
          <p:spPr bwMode="auto">
            <a:xfrm flipH="1">
              <a:off x="4194" y="987"/>
              <a:ext cx="136" cy="49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60" name="Line 45"/>
            <p:cNvSpPr>
              <a:spLocks noChangeShapeType="1"/>
            </p:cNvSpPr>
            <p:nvPr/>
          </p:nvSpPr>
          <p:spPr bwMode="auto">
            <a:xfrm flipH="1">
              <a:off x="4354" y="987"/>
              <a:ext cx="72" cy="49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61" name="Line 46"/>
            <p:cNvSpPr>
              <a:spLocks noChangeShapeType="1"/>
            </p:cNvSpPr>
            <p:nvPr/>
          </p:nvSpPr>
          <p:spPr bwMode="auto">
            <a:xfrm>
              <a:off x="3514" y="987"/>
              <a:ext cx="288" cy="5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62" name="Line 47"/>
            <p:cNvSpPr>
              <a:spLocks noChangeShapeType="1"/>
            </p:cNvSpPr>
            <p:nvPr/>
          </p:nvSpPr>
          <p:spPr bwMode="auto">
            <a:xfrm flipH="1">
              <a:off x="2858" y="972"/>
              <a:ext cx="376" cy="55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63" name="Line 48"/>
            <p:cNvSpPr>
              <a:spLocks noChangeShapeType="1"/>
            </p:cNvSpPr>
            <p:nvPr/>
          </p:nvSpPr>
          <p:spPr bwMode="auto">
            <a:xfrm flipH="1">
              <a:off x="3338" y="987"/>
              <a:ext cx="16" cy="5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64" name="Line 49"/>
            <p:cNvSpPr>
              <a:spLocks noChangeShapeType="1"/>
            </p:cNvSpPr>
            <p:nvPr/>
          </p:nvSpPr>
          <p:spPr bwMode="auto">
            <a:xfrm>
              <a:off x="2138" y="995"/>
              <a:ext cx="136" cy="49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65" name="Line 50"/>
            <p:cNvSpPr>
              <a:spLocks noChangeShapeType="1"/>
            </p:cNvSpPr>
            <p:nvPr/>
          </p:nvSpPr>
          <p:spPr bwMode="auto">
            <a:xfrm>
              <a:off x="2002" y="995"/>
              <a:ext cx="64" cy="49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66" name="Line 51"/>
            <p:cNvSpPr>
              <a:spLocks noChangeShapeType="1"/>
            </p:cNvSpPr>
            <p:nvPr/>
          </p:nvSpPr>
          <p:spPr bwMode="auto">
            <a:xfrm flipH="1">
              <a:off x="1858" y="980"/>
              <a:ext cx="48" cy="5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67" name="Line 52"/>
            <p:cNvSpPr>
              <a:spLocks noChangeShapeType="1"/>
            </p:cNvSpPr>
            <p:nvPr/>
          </p:nvSpPr>
          <p:spPr bwMode="auto">
            <a:xfrm flipH="1">
              <a:off x="1682" y="987"/>
              <a:ext cx="136" cy="50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68" name="Line 53"/>
            <p:cNvSpPr>
              <a:spLocks noChangeShapeType="1"/>
            </p:cNvSpPr>
            <p:nvPr/>
          </p:nvSpPr>
          <p:spPr bwMode="auto">
            <a:xfrm>
              <a:off x="1026" y="987"/>
              <a:ext cx="504" cy="47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69" name="Line 54"/>
            <p:cNvSpPr>
              <a:spLocks noChangeShapeType="1"/>
            </p:cNvSpPr>
            <p:nvPr/>
          </p:nvSpPr>
          <p:spPr bwMode="auto">
            <a:xfrm>
              <a:off x="914" y="987"/>
              <a:ext cx="360" cy="55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70" name="Line 55"/>
            <p:cNvSpPr>
              <a:spLocks noChangeShapeType="1"/>
            </p:cNvSpPr>
            <p:nvPr/>
          </p:nvSpPr>
          <p:spPr bwMode="auto">
            <a:xfrm>
              <a:off x="778" y="987"/>
              <a:ext cx="0" cy="55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71" name="Line 56"/>
            <p:cNvSpPr>
              <a:spLocks noChangeShapeType="1"/>
            </p:cNvSpPr>
            <p:nvPr/>
          </p:nvSpPr>
          <p:spPr bwMode="auto">
            <a:xfrm flipH="1">
              <a:off x="314" y="987"/>
              <a:ext cx="352" cy="55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72" name="Line 57"/>
            <p:cNvSpPr>
              <a:spLocks noChangeShapeType="1"/>
            </p:cNvSpPr>
            <p:nvPr/>
          </p:nvSpPr>
          <p:spPr bwMode="auto">
            <a:xfrm>
              <a:off x="2866" y="301"/>
              <a:ext cx="1416" cy="42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73" name="Line 58"/>
            <p:cNvSpPr>
              <a:spLocks noChangeShapeType="1"/>
            </p:cNvSpPr>
            <p:nvPr/>
          </p:nvSpPr>
          <p:spPr bwMode="auto">
            <a:xfrm>
              <a:off x="2610" y="301"/>
              <a:ext cx="688" cy="43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74" name="Line 59"/>
            <p:cNvSpPr>
              <a:spLocks noChangeShapeType="1"/>
            </p:cNvSpPr>
            <p:nvPr/>
          </p:nvSpPr>
          <p:spPr bwMode="auto">
            <a:xfrm flipH="1">
              <a:off x="1978" y="294"/>
              <a:ext cx="456" cy="43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75" name="Line 60"/>
            <p:cNvSpPr>
              <a:spLocks noChangeShapeType="1"/>
            </p:cNvSpPr>
            <p:nvPr/>
          </p:nvSpPr>
          <p:spPr bwMode="auto">
            <a:xfrm flipH="1">
              <a:off x="1050" y="294"/>
              <a:ext cx="1232" cy="43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27676" name="Rectangle 61"/>
            <p:cNvSpPr>
              <a:spLocks noChangeArrowheads="1"/>
            </p:cNvSpPr>
            <p:nvPr/>
          </p:nvSpPr>
          <p:spPr bwMode="auto">
            <a:xfrm>
              <a:off x="2154" y="38"/>
              <a:ext cx="808" cy="256"/>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p>
              <a:endParaRPr lang="zh-CN" altLang="en-US"/>
            </a:p>
          </p:txBody>
        </p:sp>
        <p:sp>
          <p:nvSpPr>
            <p:cNvPr id="27677" name="Text Box 62"/>
            <p:cNvSpPr txBox="1">
              <a:spLocks noChangeArrowheads="1"/>
            </p:cNvSpPr>
            <p:nvPr/>
          </p:nvSpPr>
          <p:spPr bwMode="auto">
            <a:xfrm>
              <a:off x="2325" y="0"/>
              <a:ext cx="44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b="1">
                  <a:solidFill>
                    <a:srgbClr val="0000CC"/>
                  </a:solidFill>
                  <a:latin typeface="Times New Roman" pitchFamily="18" charset="0"/>
                </a:rPr>
                <a:t>/</a:t>
              </a:r>
              <a:r>
                <a:rPr lang="zh-CN" altLang="en-US" b="1">
                  <a:latin typeface="Times New Roman" pitchFamily="18" charset="0"/>
                </a:rPr>
                <a:t> </a:t>
              </a:r>
              <a:r>
                <a:rPr lang="en-US" altLang="zh-CN" b="1">
                  <a:latin typeface="Times New Roman" pitchFamily="18" charset="0"/>
                </a:rPr>
                <a:t>root</a:t>
              </a:r>
              <a:endParaRPr lang="en-US" altLang="zh-CN">
                <a:latin typeface="Times New Roman" pitchFamily="18" charset="0"/>
              </a:endParaRPr>
            </a:p>
          </p:txBody>
        </p:sp>
        <p:sp>
          <p:nvSpPr>
            <p:cNvPr id="27678" name="Rectangle 63"/>
            <p:cNvSpPr>
              <a:spLocks noChangeArrowheads="1"/>
            </p:cNvSpPr>
            <p:nvPr/>
          </p:nvSpPr>
          <p:spPr bwMode="auto">
            <a:xfrm>
              <a:off x="554" y="731"/>
              <a:ext cx="568" cy="256"/>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p>
              <a:endParaRPr lang="zh-CN" altLang="en-US"/>
            </a:p>
          </p:txBody>
        </p:sp>
        <p:sp>
          <p:nvSpPr>
            <p:cNvPr id="27679" name="Rectangle 64"/>
            <p:cNvSpPr>
              <a:spLocks noChangeArrowheads="1"/>
            </p:cNvSpPr>
            <p:nvPr/>
          </p:nvSpPr>
          <p:spPr bwMode="auto">
            <a:xfrm>
              <a:off x="1690" y="731"/>
              <a:ext cx="568" cy="256"/>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p>
              <a:endParaRPr lang="zh-CN" altLang="en-US"/>
            </a:p>
          </p:txBody>
        </p:sp>
        <p:sp>
          <p:nvSpPr>
            <p:cNvPr id="27680" name="Rectangle 65"/>
            <p:cNvSpPr>
              <a:spLocks noChangeArrowheads="1"/>
            </p:cNvSpPr>
            <p:nvPr/>
          </p:nvSpPr>
          <p:spPr bwMode="auto">
            <a:xfrm>
              <a:off x="3050" y="731"/>
              <a:ext cx="568" cy="256"/>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p>
              <a:endParaRPr lang="zh-CN" altLang="en-US"/>
            </a:p>
          </p:txBody>
        </p:sp>
        <p:sp>
          <p:nvSpPr>
            <p:cNvPr id="27681" name="Rectangle 66"/>
            <p:cNvSpPr>
              <a:spLocks noChangeArrowheads="1"/>
            </p:cNvSpPr>
            <p:nvPr/>
          </p:nvSpPr>
          <p:spPr bwMode="auto">
            <a:xfrm>
              <a:off x="4202" y="731"/>
              <a:ext cx="568" cy="256"/>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p>
              <a:endParaRPr lang="zh-CN" altLang="en-US"/>
            </a:p>
          </p:txBody>
        </p:sp>
        <p:sp>
          <p:nvSpPr>
            <p:cNvPr id="27682" name="Text Box 67"/>
            <p:cNvSpPr txBox="1">
              <a:spLocks noChangeArrowheads="1"/>
            </p:cNvSpPr>
            <p:nvPr/>
          </p:nvSpPr>
          <p:spPr bwMode="auto">
            <a:xfrm>
              <a:off x="708" y="693"/>
              <a:ext cx="26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en-US" altLang="zh-CN" b="1">
                  <a:solidFill>
                    <a:srgbClr val="0000CC"/>
                  </a:solidFill>
                  <a:latin typeface="Times New Roman" pitchFamily="18" charset="0"/>
                </a:rPr>
                <a:t>bin</a:t>
              </a:r>
              <a:endParaRPr lang="en-US" altLang="zh-CN">
                <a:latin typeface="Times New Roman" pitchFamily="18" charset="0"/>
              </a:endParaRPr>
            </a:p>
          </p:txBody>
        </p:sp>
        <p:sp>
          <p:nvSpPr>
            <p:cNvPr id="27683" name="Text Box 68"/>
            <p:cNvSpPr txBox="1">
              <a:spLocks noChangeArrowheads="1"/>
            </p:cNvSpPr>
            <p:nvPr/>
          </p:nvSpPr>
          <p:spPr bwMode="auto">
            <a:xfrm>
              <a:off x="1864" y="693"/>
              <a:ext cx="21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en-US" altLang="zh-CN" b="1">
                  <a:solidFill>
                    <a:srgbClr val="0000CC"/>
                  </a:solidFill>
                  <a:latin typeface="Times New Roman" pitchFamily="18" charset="0"/>
                </a:rPr>
                <a:t>lib</a:t>
              </a:r>
              <a:endParaRPr lang="en-US" altLang="zh-CN">
                <a:latin typeface="Times New Roman" pitchFamily="18" charset="0"/>
              </a:endParaRPr>
            </a:p>
          </p:txBody>
        </p:sp>
        <p:sp>
          <p:nvSpPr>
            <p:cNvPr id="27684" name="Text Box 69"/>
            <p:cNvSpPr txBox="1">
              <a:spLocks noChangeArrowheads="1"/>
            </p:cNvSpPr>
            <p:nvPr/>
          </p:nvSpPr>
          <p:spPr bwMode="auto">
            <a:xfrm>
              <a:off x="3168" y="693"/>
              <a:ext cx="35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b="1">
                  <a:solidFill>
                    <a:srgbClr val="0000CC"/>
                  </a:solidFill>
                  <a:latin typeface="Times New Roman" pitchFamily="18" charset="0"/>
                </a:rPr>
                <a:t>user</a:t>
              </a:r>
              <a:endParaRPr lang="en-US" altLang="zh-CN">
                <a:latin typeface="Times New Roman" pitchFamily="18" charset="0"/>
              </a:endParaRPr>
            </a:p>
          </p:txBody>
        </p:sp>
        <p:sp>
          <p:nvSpPr>
            <p:cNvPr id="27685" name="Text Box 70"/>
            <p:cNvSpPr txBox="1">
              <a:spLocks noChangeArrowheads="1"/>
            </p:cNvSpPr>
            <p:nvPr/>
          </p:nvSpPr>
          <p:spPr bwMode="auto">
            <a:xfrm>
              <a:off x="4407" y="693"/>
              <a:ext cx="23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en-US" altLang="zh-CN" b="1">
                  <a:solidFill>
                    <a:srgbClr val="0000CC"/>
                  </a:solidFill>
                  <a:latin typeface="Times New Roman" pitchFamily="18" charset="0"/>
                </a:rPr>
                <a:t>etc</a:t>
              </a:r>
              <a:endParaRPr lang="en-US" altLang="zh-CN">
                <a:latin typeface="Times New Roman" pitchFamily="18" charset="0"/>
              </a:endParaRPr>
            </a:p>
          </p:txBody>
        </p:sp>
        <p:sp>
          <p:nvSpPr>
            <p:cNvPr id="27686" name="Rectangle 71"/>
            <p:cNvSpPr>
              <a:spLocks noChangeArrowheads="1"/>
            </p:cNvSpPr>
            <p:nvPr/>
          </p:nvSpPr>
          <p:spPr bwMode="auto">
            <a:xfrm>
              <a:off x="10" y="1538"/>
              <a:ext cx="456" cy="256"/>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p>
              <a:endParaRPr lang="zh-CN" altLang="en-US"/>
            </a:p>
          </p:txBody>
        </p:sp>
        <p:sp>
          <p:nvSpPr>
            <p:cNvPr id="27687" name="Rectangle 72"/>
            <p:cNvSpPr>
              <a:spLocks noChangeArrowheads="1"/>
            </p:cNvSpPr>
            <p:nvPr/>
          </p:nvSpPr>
          <p:spPr bwMode="auto">
            <a:xfrm>
              <a:off x="578" y="1538"/>
              <a:ext cx="456" cy="256"/>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p>
              <a:endParaRPr lang="zh-CN" altLang="en-US"/>
            </a:p>
          </p:txBody>
        </p:sp>
        <p:sp>
          <p:nvSpPr>
            <p:cNvPr id="27688" name="Rectangle 73"/>
            <p:cNvSpPr>
              <a:spLocks noChangeArrowheads="1"/>
            </p:cNvSpPr>
            <p:nvPr/>
          </p:nvSpPr>
          <p:spPr bwMode="auto">
            <a:xfrm>
              <a:off x="1138" y="1538"/>
              <a:ext cx="456" cy="256"/>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p>
              <a:endParaRPr lang="zh-CN" altLang="en-US"/>
            </a:p>
          </p:txBody>
        </p:sp>
        <p:sp>
          <p:nvSpPr>
            <p:cNvPr id="27689" name="Rectangle 74"/>
            <p:cNvSpPr>
              <a:spLocks noChangeArrowheads="1"/>
            </p:cNvSpPr>
            <p:nvPr/>
          </p:nvSpPr>
          <p:spPr bwMode="auto">
            <a:xfrm>
              <a:off x="3114" y="1530"/>
              <a:ext cx="456" cy="257"/>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p>
              <a:endParaRPr lang="zh-CN" altLang="en-US"/>
            </a:p>
          </p:txBody>
        </p:sp>
        <p:sp>
          <p:nvSpPr>
            <p:cNvPr id="27690" name="Rectangle 75"/>
            <p:cNvSpPr>
              <a:spLocks noChangeArrowheads="1"/>
            </p:cNvSpPr>
            <p:nvPr/>
          </p:nvSpPr>
          <p:spPr bwMode="auto">
            <a:xfrm>
              <a:off x="2554" y="1530"/>
              <a:ext cx="456" cy="257"/>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p>
              <a:endParaRPr lang="zh-CN" altLang="en-US"/>
            </a:p>
          </p:txBody>
        </p:sp>
        <p:sp>
          <p:nvSpPr>
            <p:cNvPr id="27691" name="Rectangle 76"/>
            <p:cNvSpPr>
              <a:spLocks noChangeArrowheads="1"/>
            </p:cNvSpPr>
            <p:nvPr/>
          </p:nvSpPr>
          <p:spPr bwMode="auto">
            <a:xfrm>
              <a:off x="3666" y="1522"/>
              <a:ext cx="456" cy="257"/>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p>
              <a:endParaRPr lang="zh-CN" altLang="en-US"/>
            </a:p>
          </p:txBody>
        </p:sp>
        <p:sp>
          <p:nvSpPr>
            <p:cNvPr id="27692" name="Text Box 77"/>
            <p:cNvSpPr txBox="1">
              <a:spLocks noChangeArrowheads="1"/>
            </p:cNvSpPr>
            <p:nvPr/>
          </p:nvSpPr>
          <p:spPr bwMode="auto">
            <a:xfrm>
              <a:off x="0" y="1546"/>
              <a:ext cx="48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en-US" altLang="zh-CN" b="1">
                  <a:solidFill>
                    <a:srgbClr val="0000CC"/>
                  </a:solidFill>
                  <a:latin typeface="Times New Roman" pitchFamily="18" charset="0"/>
                </a:rPr>
                <a:t>math</a:t>
              </a:r>
              <a:endParaRPr lang="en-US" altLang="zh-CN">
                <a:latin typeface="Times New Roman" pitchFamily="18" charset="0"/>
              </a:endParaRPr>
            </a:p>
          </p:txBody>
        </p:sp>
        <p:sp>
          <p:nvSpPr>
            <p:cNvPr id="27693" name="Text Box 78"/>
            <p:cNvSpPr txBox="1">
              <a:spLocks noChangeArrowheads="1"/>
            </p:cNvSpPr>
            <p:nvPr/>
          </p:nvSpPr>
          <p:spPr bwMode="auto">
            <a:xfrm>
              <a:off x="624" y="1546"/>
              <a:ext cx="33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en-US" altLang="zh-CN" b="1">
                  <a:solidFill>
                    <a:srgbClr val="0000CC"/>
                  </a:solidFill>
                  <a:latin typeface="Times New Roman" pitchFamily="18" charset="0"/>
                </a:rPr>
                <a:t>ds</a:t>
              </a:r>
              <a:endParaRPr lang="en-US" altLang="zh-CN">
                <a:latin typeface="Times New Roman" pitchFamily="18" charset="0"/>
              </a:endParaRPr>
            </a:p>
          </p:txBody>
        </p:sp>
        <p:sp>
          <p:nvSpPr>
            <p:cNvPr id="27694" name="Text Box 79"/>
            <p:cNvSpPr txBox="1">
              <a:spLocks noChangeArrowheads="1"/>
            </p:cNvSpPr>
            <p:nvPr/>
          </p:nvSpPr>
          <p:spPr bwMode="auto">
            <a:xfrm>
              <a:off x="1200" y="1546"/>
              <a:ext cx="33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en-US" altLang="zh-CN" b="1">
                  <a:solidFill>
                    <a:srgbClr val="0000CC"/>
                  </a:solidFill>
                  <a:latin typeface="Times New Roman" pitchFamily="18" charset="0"/>
                </a:rPr>
                <a:t>sw</a:t>
              </a:r>
              <a:endParaRPr lang="en-US" altLang="zh-CN">
                <a:latin typeface="Times New Roman" pitchFamily="18" charset="0"/>
              </a:endParaRPr>
            </a:p>
          </p:txBody>
        </p:sp>
        <p:sp>
          <p:nvSpPr>
            <p:cNvPr id="27695" name="Text Box 80"/>
            <p:cNvSpPr txBox="1">
              <a:spLocks noChangeArrowheads="1"/>
            </p:cNvSpPr>
            <p:nvPr/>
          </p:nvSpPr>
          <p:spPr bwMode="auto">
            <a:xfrm>
              <a:off x="2586" y="1492"/>
              <a:ext cx="40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en-US" altLang="zh-CN" b="1">
                  <a:solidFill>
                    <a:srgbClr val="0000CC"/>
                  </a:solidFill>
                  <a:latin typeface="Times New Roman" pitchFamily="18" charset="0"/>
                </a:rPr>
                <a:t>hang</a:t>
              </a:r>
              <a:endParaRPr lang="en-US" altLang="zh-CN">
                <a:latin typeface="Times New Roman" pitchFamily="18" charset="0"/>
              </a:endParaRPr>
            </a:p>
          </p:txBody>
        </p:sp>
        <p:sp>
          <p:nvSpPr>
            <p:cNvPr id="27696" name="Text Box 81"/>
            <p:cNvSpPr txBox="1">
              <a:spLocks noChangeArrowheads="1"/>
            </p:cNvSpPr>
            <p:nvPr/>
          </p:nvSpPr>
          <p:spPr bwMode="auto">
            <a:xfrm>
              <a:off x="3102" y="1483"/>
              <a:ext cx="44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en-US" altLang="zh-CN" b="1">
                  <a:solidFill>
                    <a:srgbClr val="0000CC"/>
                  </a:solidFill>
                  <a:latin typeface="Times New Roman" pitchFamily="18" charset="0"/>
                </a:rPr>
                <a:t>xiong</a:t>
              </a:r>
              <a:endParaRPr lang="en-US" altLang="zh-CN">
                <a:latin typeface="Times New Roman" pitchFamily="18" charset="0"/>
              </a:endParaRPr>
            </a:p>
          </p:txBody>
        </p:sp>
        <p:sp>
          <p:nvSpPr>
            <p:cNvPr id="27697" name="Text Box 82"/>
            <p:cNvSpPr txBox="1">
              <a:spLocks noChangeArrowheads="1"/>
            </p:cNvSpPr>
            <p:nvPr/>
          </p:nvSpPr>
          <p:spPr bwMode="auto">
            <a:xfrm>
              <a:off x="3746" y="1483"/>
              <a:ext cx="31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en-US" altLang="zh-CN" b="1">
                  <a:solidFill>
                    <a:srgbClr val="0000CC"/>
                  </a:solidFill>
                  <a:latin typeface="Times New Roman" pitchFamily="18" charset="0"/>
                </a:rPr>
                <a:t>pan</a:t>
              </a:r>
              <a:endParaRPr lang="en-US" altLang="zh-CN">
                <a:latin typeface="Times New Roman" pitchFamily="18" charset="0"/>
              </a:endParaRPr>
            </a:p>
          </p:txBody>
        </p:sp>
      </p:grpSp>
      <p:sp>
        <p:nvSpPr>
          <p:cNvPr id="50" name="Rectangle 2">
            <a:extLst>
              <a:ext uri="{FF2B5EF4-FFF2-40B4-BE49-F238E27FC236}">
                <a16:creationId xmlns:a16="http://schemas.microsoft.com/office/drawing/2014/main" id="{244203CC-736D-4A3C-8810-8F8ACC341960}"/>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a:t>第一节　数据结构</a:t>
            </a:r>
            <a:endParaRPr lang="zh-CN" altLang="en-US" kern="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543744" y="1150640"/>
            <a:ext cx="6172200" cy="685800"/>
          </a:xfrm>
        </p:spPr>
        <p:txBody>
          <a:bodyPr/>
          <a:lstStyle/>
          <a:p>
            <a:pPr algn="l" eaLnBrk="1" hangingPunct="1"/>
            <a:r>
              <a:rPr lang="en-US" altLang="en-US" sz="3200" dirty="0" err="1">
                <a:latin typeface="黑体" pitchFamily="49" charset="-122"/>
                <a:ea typeface="黑体" pitchFamily="49" charset="-122"/>
              </a:rPr>
              <a:t>七、应用举例</a:t>
            </a:r>
            <a:endParaRPr lang="zh-CN" altLang="en-US" sz="3200" dirty="0">
              <a:latin typeface="黑体" pitchFamily="49" charset="-122"/>
              <a:ea typeface="黑体" pitchFamily="49" charset="-122"/>
            </a:endParaRPr>
          </a:p>
        </p:txBody>
      </p:sp>
      <p:sp>
        <p:nvSpPr>
          <p:cNvPr id="2867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CB9C3C9C-5A80-462B-8EB9-DA5FD1D8FDC5}" type="slidenum">
              <a:rPr lang="zh-CN" altLang="en-US"/>
              <a:pPr algn="r" eaLnBrk="1" hangingPunct="1">
                <a:spcBef>
                  <a:spcPct val="50000"/>
                </a:spcBef>
              </a:pPr>
              <a:t>27</a:t>
            </a:fld>
            <a:endParaRPr lang="en-US" altLang="zh-CN"/>
          </a:p>
        </p:txBody>
      </p:sp>
      <p:sp>
        <p:nvSpPr>
          <p:cNvPr id="28677" name="Rectangle 5"/>
          <p:cNvSpPr>
            <a:spLocks noGrp="1" noChangeArrowheads="1"/>
          </p:cNvSpPr>
          <p:nvPr>
            <p:ph type="body" idx="4294967295"/>
          </p:nvPr>
        </p:nvSpPr>
        <p:spPr>
          <a:xfrm>
            <a:off x="467544" y="1988840"/>
            <a:ext cx="8763000" cy="1600200"/>
          </a:xfrm>
        </p:spPr>
        <p:txBody>
          <a:bodyPr/>
          <a:lstStyle/>
          <a:p>
            <a:pPr eaLnBrk="1" hangingPunct="1">
              <a:spcBef>
                <a:spcPct val="50000"/>
              </a:spcBef>
              <a:buFont typeface="Wingdings" pitchFamily="2" charset="2"/>
              <a:buNone/>
            </a:pPr>
            <a:r>
              <a:rPr lang="en-US" altLang="zh-CN" b="1">
                <a:latin typeface="黑体" pitchFamily="49" charset="-122"/>
                <a:ea typeface="黑体" pitchFamily="49" charset="-122"/>
              </a:rPr>
              <a:t>3. </a:t>
            </a:r>
            <a:r>
              <a:rPr lang="zh-CN" altLang="en-US" b="1">
                <a:latin typeface="黑体" pitchFamily="49" charset="-122"/>
                <a:ea typeface="黑体" pitchFamily="49" charset="-122"/>
              </a:rPr>
              <a:t>图形数据结构举例</a:t>
            </a:r>
          </a:p>
          <a:p>
            <a:pPr eaLnBrk="1" hangingPunct="1">
              <a:spcBef>
                <a:spcPct val="50000"/>
              </a:spcBef>
            </a:pPr>
            <a:r>
              <a:rPr lang="zh-CN" altLang="en-US" b="1">
                <a:latin typeface="黑体" pitchFamily="49" charset="-122"/>
                <a:ea typeface="黑体" pitchFamily="49" charset="-122"/>
              </a:rPr>
              <a:t>深圳城市交通示意图（部分）</a:t>
            </a:r>
          </a:p>
        </p:txBody>
      </p:sp>
      <p:grpSp>
        <p:nvGrpSpPr>
          <p:cNvPr id="28679" name="Group 7"/>
          <p:cNvGrpSpPr>
            <a:grpSpLocks/>
          </p:cNvGrpSpPr>
          <p:nvPr/>
        </p:nvGrpSpPr>
        <p:grpSpPr bwMode="auto">
          <a:xfrm>
            <a:off x="1381944" y="3665240"/>
            <a:ext cx="6248400" cy="2143125"/>
            <a:chOff x="0" y="0"/>
            <a:chExt cx="3936" cy="1350"/>
          </a:xfrm>
        </p:grpSpPr>
        <p:sp>
          <p:nvSpPr>
            <p:cNvPr id="28680" name="Text Box 51"/>
            <p:cNvSpPr txBox="1">
              <a:spLocks noChangeArrowheads="1"/>
            </p:cNvSpPr>
            <p:nvPr/>
          </p:nvSpPr>
          <p:spPr bwMode="auto">
            <a:xfrm>
              <a:off x="480" y="1056"/>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b="1"/>
                <a:t>南山</a:t>
              </a:r>
            </a:p>
          </p:txBody>
        </p:sp>
        <p:sp>
          <p:nvSpPr>
            <p:cNvPr id="28681" name="Text Box 52"/>
            <p:cNvSpPr txBox="1">
              <a:spLocks noChangeArrowheads="1"/>
            </p:cNvSpPr>
            <p:nvPr/>
          </p:nvSpPr>
          <p:spPr bwMode="auto">
            <a:xfrm>
              <a:off x="1488" y="1056"/>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b="1"/>
                <a:t>福田</a:t>
              </a:r>
            </a:p>
          </p:txBody>
        </p:sp>
        <p:sp>
          <p:nvSpPr>
            <p:cNvPr id="28682" name="Text Box 53"/>
            <p:cNvSpPr txBox="1">
              <a:spLocks noChangeArrowheads="1"/>
            </p:cNvSpPr>
            <p:nvPr/>
          </p:nvSpPr>
          <p:spPr bwMode="auto">
            <a:xfrm>
              <a:off x="2496" y="1056"/>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b="1"/>
                <a:t>罗湖</a:t>
              </a:r>
            </a:p>
          </p:txBody>
        </p:sp>
        <p:sp>
          <p:nvSpPr>
            <p:cNvPr id="28683" name="Text Box 54"/>
            <p:cNvSpPr txBox="1">
              <a:spLocks noChangeArrowheads="1"/>
            </p:cNvSpPr>
            <p:nvPr/>
          </p:nvSpPr>
          <p:spPr bwMode="auto">
            <a:xfrm>
              <a:off x="3504" y="1056"/>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b="1"/>
                <a:t>盐田</a:t>
              </a:r>
            </a:p>
          </p:txBody>
        </p:sp>
        <p:sp>
          <p:nvSpPr>
            <p:cNvPr id="28684" name="Text Box 55"/>
            <p:cNvSpPr txBox="1">
              <a:spLocks noChangeArrowheads="1"/>
            </p:cNvSpPr>
            <p:nvPr/>
          </p:nvSpPr>
          <p:spPr bwMode="auto">
            <a:xfrm>
              <a:off x="0" y="288"/>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b="1"/>
                <a:t>宝安</a:t>
              </a:r>
            </a:p>
          </p:txBody>
        </p:sp>
        <p:sp>
          <p:nvSpPr>
            <p:cNvPr id="28685" name="Text Box 58"/>
            <p:cNvSpPr txBox="1">
              <a:spLocks noChangeArrowheads="1"/>
            </p:cNvSpPr>
            <p:nvPr/>
          </p:nvSpPr>
          <p:spPr bwMode="auto">
            <a:xfrm>
              <a:off x="912" y="576"/>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b="1" dirty="0"/>
                <a:t>西丽</a:t>
              </a:r>
            </a:p>
          </p:txBody>
        </p:sp>
        <p:sp>
          <p:nvSpPr>
            <p:cNvPr id="28686" name="Text Box 59"/>
            <p:cNvSpPr txBox="1">
              <a:spLocks noChangeArrowheads="1"/>
            </p:cNvSpPr>
            <p:nvPr/>
          </p:nvSpPr>
          <p:spPr bwMode="auto">
            <a:xfrm>
              <a:off x="1824" y="528"/>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b="1" dirty="0"/>
                <a:t>梅林</a:t>
              </a:r>
            </a:p>
          </p:txBody>
        </p:sp>
        <p:sp>
          <p:nvSpPr>
            <p:cNvPr id="28687" name="Line 60"/>
            <p:cNvSpPr>
              <a:spLocks noChangeShapeType="1"/>
            </p:cNvSpPr>
            <p:nvPr/>
          </p:nvSpPr>
          <p:spPr bwMode="auto">
            <a:xfrm>
              <a:off x="912" y="120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88" name="Line 61"/>
            <p:cNvSpPr>
              <a:spLocks noChangeShapeType="1"/>
            </p:cNvSpPr>
            <p:nvPr/>
          </p:nvSpPr>
          <p:spPr bwMode="auto">
            <a:xfrm>
              <a:off x="1920" y="120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89" name="Line 62"/>
            <p:cNvSpPr>
              <a:spLocks noChangeShapeType="1"/>
            </p:cNvSpPr>
            <p:nvPr/>
          </p:nvSpPr>
          <p:spPr bwMode="auto">
            <a:xfrm>
              <a:off x="2928" y="120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90" name="Line 63"/>
            <p:cNvSpPr>
              <a:spLocks noChangeShapeType="1"/>
            </p:cNvSpPr>
            <p:nvPr/>
          </p:nvSpPr>
          <p:spPr bwMode="auto">
            <a:xfrm flipH="1" flipV="1">
              <a:off x="240" y="576"/>
              <a:ext cx="432"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91" name="Line 64"/>
            <p:cNvSpPr>
              <a:spLocks noChangeShapeType="1"/>
            </p:cNvSpPr>
            <p:nvPr/>
          </p:nvSpPr>
          <p:spPr bwMode="auto">
            <a:xfrm flipV="1">
              <a:off x="432" y="144"/>
              <a:ext cx="62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92" name="Line 65"/>
            <p:cNvSpPr>
              <a:spLocks noChangeShapeType="1"/>
            </p:cNvSpPr>
            <p:nvPr/>
          </p:nvSpPr>
          <p:spPr bwMode="auto">
            <a:xfrm>
              <a:off x="1488" y="144"/>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93" name="Text Box 66"/>
            <p:cNvSpPr txBox="1">
              <a:spLocks noChangeArrowheads="1"/>
            </p:cNvSpPr>
            <p:nvPr/>
          </p:nvSpPr>
          <p:spPr bwMode="auto">
            <a:xfrm>
              <a:off x="2736" y="576"/>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b="1"/>
                <a:t>布吉</a:t>
              </a:r>
            </a:p>
          </p:txBody>
        </p:sp>
        <p:sp>
          <p:nvSpPr>
            <p:cNvPr id="28694" name="Line 67"/>
            <p:cNvSpPr>
              <a:spLocks noChangeShapeType="1"/>
            </p:cNvSpPr>
            <p:nvPr/>
          </p:nvSpPr>
          <p:spPr bwMode="auto">
            <a:xfrm flipV="1">
              <a:off x="1728" y="822"/>
              <a:ext cx="336"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95" name="Line 68"/>
            <p:cNvSpPr>
              <a:spLocks noChangeShapeType="1"/>
            </p:cNvSpPr>
            <p:nvPr/>
          </p:nvSpPr>
          <p:spPr bwMode="auto">
            <a:xfrm flipV="1">
              <a:off x="2112" y="192"/>
              <a:ext cx="81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96" name="Line 69"/>
            <p:cNvSpPr>
              <a:spLocks noChangeShapeType="1"/>
            </p:cNvSpPr>
            <p:nvPr/>
          </p:nvSpPr>
          <p:spPr bwMode="auto">
            <a:xfrm flipH="1">
              <a:off x="2976" y="240"/>
              <a:ext cx="14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97" name="Line 70"/>
            <p:cNvSpPr>
              <a:spLocks noChangeShapeType="1"/>
            </p:cNvSpPr>
            <p:nvPr/>
          </p:nvSpPr>
          <p:spPr bwMode="auto">
            <a:xfrm flipH="1">
              <a:off x="2736" y="864"/>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98" name="Line 71"/>
            <p:cNvSpPr>
              <a:spLocks noChangeShapeType="1"/>
            </p:cNvSpPr>
            <p:nvPr/>
          </p:nvSpPr>
          <p:spPr bwMode="auto">
            <a:xfrm>
              <a:off x="3264" y="240"/>
              <a:ext cx="480"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99" name="Line 72"/>
            <p:cNvSpPr>
              <a:spLocks noChangeShapeType="1"/>
            </p:cNvSpPr>
            <p:nvPr/>
          </p:nvSpPr>
          <p:spPr bwMode="auto">
            <a:xfrm>
              <a:off x="2256" y="672"/>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700" name="Line 73"/>
            <p:cNvSpPr>
              <a:spLocks noChangeShapeType="1"/>
            </p:cNvSpPr>
            <p:nvPr/>
          </p:nvSpPr>
          <p:spPr bwMode="auto">
            <a:xfrm flipV="1">
              <a:off x="768" y="864"/>
              <a:ext cx="33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701" name="Line 74"/>
            <p:cNvSpPr>
              <a:spLocks noChangeShapeType="1"/>
            </p:cNvSpPr>
            <p:nvPr/>
          </p:nvSpPr>
          <p:spPr bwMode="auto">
            <a:xfrm flipV="1">
              <a:off x="1104" y="288"/>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702" name="Line 75"/>
            <p:cNvSpPr>
              <a:spLocks noChangeShapeType="1"/>
            </p:cNvSpPr>
            <p:nvPr/>
          </p:nvSpPr>
          <p:spPr bwMode="auto">
            <a:xfrm>
              <a:off x="1344" y="288"/>
              <a:ext cx="62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703" name="Text Box 77"/>
            <p:cNvSpPr txBox="1">
              <a:spLocks noChangeArrowheads="1"/>
            </p:cNvSpPr>
            <p:nvPr/>
          </p:nvSpPr>
          <p:spPr bwMode="auto">
            <a:xfrm>
              <a:off x="1056" y="48"/>
              <a:ext cx="432" cy="294"/>
            </a:xfrm>
            <a:prstGeom prst="rect">
              <a:avLst/>
            </a:prstGeom>
            <a:solidFill>
              <a:schemeClr val="bg1"/>
            </a:solidFill>
            <a:ln w="9525">
              <a:solidFill>
                <a:schemeClr val="tx1"/>
              </a:solidFill>
              <a:miter lim="800000"/>
              <a:headEnd/>
              <a:tailEnd/>
            </a:ln>
          </p:spPr>
          <p:txBody>
            <a:bodyPr l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b="1"/>
                <a:t>龙华</a:t>
              </a:r>
            </a:p>
          </p:txBody>
        </p:sp>
        <p:sp>
          <p:nvSpPr>
            <p:cNvPr id="28704" name="Text Box 78"/>
            <p:cNvSpPr txBox="1">
              <a:spLocks noChangeArrowheads="1"/>
            </p:cNvSpPr>
            <p:nvPr/>
          </p:nvSpPr>
          <p:spPr bwMode="auto">
            <a:xfrm>
              <a:off x="2928" y="0"/>
              <a:ext cx="432" cy="294"/>
            </a:xfrm>
            <a:prstGeom prst="rect">
              <a:avLst/>
            </a:prstGeom>
            <a:solidFill>
              <a:schemeClr val="bg1"/>
            </a:solidFill>
            <a:ln w="9525">
              <a:solidFill>
                <a:schemeClr val="tx1"/>
              </a:solidFill>
              <a:miter lim="800000"/>
              <a:headEnd/>
              <a:tailEnd/>
            </a:ln>
          </p:spPr>
          <p:txBody>
            <a:bodyPr lIns="0" r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spcBef>
                  <a:spcPct val="50000"/>
                </a:spcBef>
              </a:pPr>
              <a:r>
                <a:rPr lang="zh-CN" altLang="en-US" b="1"/>
                <a:t>龙岗</a:t>
              </a:r>
            </a:p>
          </p:txBody>
        </p:sp>
      </p:grpSp>
      <p:sp>
        <p:nvSpPr>
          <p:cNvPr id="33" name="Rectangle 2">
            <a:extLst>
              <a:ext uri="{FF2B5EF4-FFF2-40B4-BE49-F238E27FC236}">
                <a16:creationId xmlns:a16="http://schemas.microsoft.com/office/drawing/2014/main" id="{A8C59C20-DAAB-4724-8CCB-C05EEFD141FF}"/>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a:t>第一节　数据结构</a:t>
            </a:r>
            <a:endParaRPr lang="zh-CN" altLang="en-US" kern="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463285" y="1340768"/>
            <a:ext cx="6172200" cy="685800"/>
          </a:xfrm>
        </p:spPr>
        <p:txBody>
          <a:bodyPr/>
          <a:lstStyle/>
          <a:p>
            <a:pPr algn="l" eaLnBrk="1" hangingPunct="1"/>
            <a:r>
              <a:rPr lang="en-US" altLang="en-US" sz="3200" dirty="0" err="1">
                <a:latin typeface="黑体" pitchFamily="49" charset="-122"/>
                <a:ea typeface="黑体" pitchFamily="49" charset="-122"/>
              </a:rPr>
              <a:t>八、数据结构要解决的问题</a:t>
            </a:r>
            <a:endParaRPr lang="zh-CN" altLang="en-US" sz="3200" dirty="0">
              <a:latin typeface="黑体" pitchFamily="49" charset="-122"/>
              <a:ea typeface="黑体" pitchFamily="49" charset="-122"/>
            </a:endParaRPr>
          </a:p>
        </p:txBody>
      </p:sp>
      <p:sp>
        <p:nvSpPr>
          <p:cNvPr id="2969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0B9183A5-A31A-4A25-A81B-8B0CE71E12C5}" type="slidenum">
              <a:rPr lang="zh-CN" altLang="en-US"/>
              <a:pPr algn="r" eaLnBrk="1" hangingPunct="1">
                <a:spcBef>
                  <a:spcPct val="50000"/>
                </a:spcBef>
              </a:pPr>
              <a:t>28</a:t>
            </a:fld>
            <a:endParaRPr lang="en-US" altLang="zh-CN"/>
          </a:p>
        </p:txBody>
      </p:sp>
      <p:sp>
        <p:nvSpPr>
          <p:cNvPr id="29701" name="Rectangle 5"/>
          <p:cNvSpPr>
            <a:spLocks noGrp="1" noChangeArrowheads="1"/>
          </p:cNvSpPr>
          <p:nvPr>
            <p:ph type="body" idx="4294967295"/>
          </p:nvPr>
        </p:nvSpPr>
        <p:spPr>
          <a:xfrm>
            <a:off x="387085" y="2178968"/>
            <a:ext cx="8763000" cy="4038600"/>
          </a:xfrm>
        </p:spPr>
        <p:txBody>
          <a:bodyPr/>
          <a:lstStyle/>
          <a:p>
            <a:pPr eaLnBrk="1" hangingPunct="1">
              <a:spcBef>
                <a:spcPct val="50000"/>
              </a:spcBef>
            </a:pPr>
            <a:r>
              <a:rPr lang="zh-CN" altLang="en-US" b="1">
                <a:latin typeface="黑体" pitchFamily="49" charset="-122"/>
                <a:ea typeface="黑体" pitchFamily="49" charset="-122"/>
              </a:rPr>
              <a:t>如何为应用程序中涉及到各种各样的数据，建立相应的数据结构（表、树或图），并依此实现软件功能</a:t>
            </a:r>
          </a:p>
          <a:p>
            <a:pPr eaLnBrk="1" hangingPunct="1">
              <a:spcBef>
                <a:spcPct val="50000"/>
              </a:spcBef>
            </a:pPr>
            <a:r>
              <a:rPr lang="zh-CN" altLang="en-US" b="1">
                <a:latin typeface="黑体" pitchFamily="49" charset="-122"/>
                <a:ea typeface="黑体" pitchFamily="49" charset="-122"/>
              </a:rPr>
              <a:t>从广义上讲，数据结构描述现实世界实体的数学模型及其上的操作在计算机中的表示和实现</a:t>
            </a:r>
          </a:p>
        </p:txBody>
      </p:sp>
      <p:sp>
        <p:nvSpPr>
          <p:cNvPr id="7" name="Rectangle 2">
            <a:extLst>
              <a:ext uri="{FF2B5EF4-FFF2-40B4-BE49-F238E27FC236}">
                <a16:creationId xmlns:a16="http://schemas.microsoft.com/office/drawing/2014/main" id="{BCA70C00-1C20-4D7B-8FB4-452AE1406D2E}"/>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a:t>第一节　数据结构</a:t>
            </a:r>
            <a:endParaRPr lang="zh-CN" altLang="en-US" kern="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395536" y="1340768"/>
            <a:ext cx="6172200" cy="685800"/>
          </a:xfrm>
        </p:spPr>
        <p:txBody>
          <a:bodyPr/>
          <a:lstStyle/>
          <a:p>
            <a:pPr algn="l" eaLnBrk="1" hangingPunct="1"/>
            <a:r>
              <a:rPr lang="en-US" altLang="en-US" sz="3200" dirty="0" err="1">
                <a:latin typeface="黑体" pitchFamily="49" charset="-122"/>
                <a:ea typeface="黑体" pitchFamily="49" charset="-122"/>
              </a:rPr>
              <a:t>一、逻辑结构</a:t>
            </a:r>
            <a:endParaRPr lang="zh-CN" altLang="en-US" sz="3200" dirty="0">
              <a:latin typeface="黑体" pitchFamily="49" charset="-122"/>
              <a:ea typeface="黑体" pitchFamily="49" charset="-122"/>
            </a:endParaRPr>
          </a:p>
        </p:txBody>
      </p:sp>
      <p:sp>
        <p:nvSpPr>
          <p:cNvPr id="3072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9723AD5B-AE80-4421-A533-B807BD1554BF}" type="slidenum">
              <a:rPr lang="zh-CN" altLang="en-US"/>
              <a:pPr algn="r" eaLnBrk="1" hangingPunct="1">
                <a:spcBef>
                  <a:spcPct val="50000"/>
                </a:spcBef>
              </a:pPr>
              <a:t>29</a:t>
            </a:fld>
            <a:endParaRPr lang="en-US" altLang="zh-CN"/>
          </a:p>
        </p:txBody>
      </p:sp>
      <p:sp>
        <p:nvSpPr>
          <p:cNvPr id="30725" name="Rectangle 5"/>
          <p:cNvSpPr>
            <a:spLocks noGrp="1" noChangeArrowheads="1"/>
          </p:cNvSpPr>
          <p:nvPr>
            <p:ph type="body" idx="4294967295"/>
          </p:nvPr>
        </p:nvSpPr>
        <p:spPr>
          <a:xfrm>
            <a:off x="319336" y="2178968"/>
            <a:ext cx="8763000" cy="4038600"/>
          </a:xfrm>
        </p:spPr>
        <p:txBody>
          <a:bodyPr/>
          <a:lstStyle/>
          <a:p>
            <a:pPr eaLnBrk="1" hangingPunct="1">
              <a:lnSpc>
                <a:spcPct val="90000"/>
              </a:lnSpc>
              <a:spcBef>
                <a:spcPct val="30000"/>
              </a:spcBef>
            </a:pPr>
            <a:r>
              <a:rPr lang="zh-CN" altLang="en-US" b="1" dirty="0">
                <a:latin typeface="黑体" pitchFamily="49" charset="-122"/>
                <a:ea typeface="黑体" pitchFamily="49" charset="-122"/>
              </a:rPr>
              <a:t>逻辑结构描述数据元素之间的逻辑关系</a:t>
            </a:r>
          </a:p>
          <a:p>
            <a:pPr eaLnBrk="1" hangingPunct="1">
              <a:lnSpc>
                <a:spcPct val="90000"/>
              </a:lnSpc>
              <a:spcBef>
                <a:spcPct val="30000"/>
              </a:spcBef>
            </a:pPr>
            <a:endParaRPr lang="zh-CN" altLang="en-US" b="1" dirty="0">
              <a:latin typeface="黑体" pitchFamily="49" charset="-122"/>
              <a:ea typeface="黑体" pitchFamily="49" charset="-122"/>
            </a:endParaRPr>
          </a:p>
          <a:p>
            <a:pPr eaLnBrk="1" hangingPunct="1">
              <a:lnSpc>
                <a:spcPct val="90000"/>
              </a:lnSpc>
              <a:spcBef>
                <a:spcPct val="30000"/>
              </a:spcBef>
            </a:pPr>
            <a:r>
              <a:rPr lang="zh-CN" altLang="en-US" b="1" dirty="0">
                <a:latin typeface="黑体" pitchFamily="49" charset="-122"/>
                <a:ea typeface="黑体" pitchFamily="49" charset="-122"/>
              </a:rPr>
              <a:t>线性结构</a:t>
            </a:r>
          </a:p>
          <a:p>
            <a:pPr lvl="1" eaLnBrk="1" hangingPunct="1">
              <a:lnSpc>
                <a:spcPct val="90000"/>
              </a:lnSpc>
              <a:spcBef>
                <a:spcPct val="30000"/>
              </a:spcBef>
            </a:pPr>
            <a:r>
              <a:rPr lang="zh-CN" altLang="en-US" b="1" dirty="0">
                <a:latin typeface="黑体" pitchFamily="49" charset="-122"/>
                <a:ea typeface="黑体" pitchFamily="49" charset="-122"/>
              </a:rPr>
              <a:t>线性表（表，栈，队列，串等）</a:t>
            </a:r>
          </a:p>
          <a:p>
            <a:pPr eaLnBrk="1" hangingPunct="1">
              <a:lnSpc>
                <a:spcPct val="90000"/>
              </a:lnSpc>
              <a:spcBef>
                <a:spcPct val="30000"/>
              </a:spcBef>
            </a:pPr>
            <a:r>
              <a:rPr lang="zh-CN" altLang="en-US" b="1" dirty="0">
                <a:latin typeface="黑体" pitchFamily="49" charset="-122"/>
                <a:ea typeface="黑体" pitchFamily="49" charset="-122"/>
              </a:rPr>
              <a:t>非线性结构</a:t>
            </a:r>
          </a:p>
          <a:p>
            <a:pPr lvl="1" eaLnBrk="1" hangingPunct="1">
              <a:lnSpc>
                <a:spcPct val="90000"/>
              </a:lnSpc>
              <a:spcBef>
                <a:spcPct val="30000"/>
              </a:spcBef>
            </a:pPr>
            <a:r>
              <a:rPr lang="zh-CN" altLang="en-US" b="1" dirty="0">
                <a:latin typeface="黑体" pitchFamily="49" charset="-122"/>
                <a:ea typeface="黑体" pitchFamily="49" charset="-122"/>
              </a:rPr>
              <a:t>树（二叉树，</a:t>
            </a:r>
            <a:r>
              <a:rPr lang="en-US" altLang="zh-CN" b="1" dirty="0" err="1">
                <a:latin typeface="黑体" pitchFamily="49" charset="-122"/>
                <a:ea typeface="黑体" pitchFamily="49" charset="-122"/>
              </a:rPr>
              <a:t>Huffman</a:t>
            </a:r>
            <a:r>
              <a:rPr lang="en-US" altLang="en-US" b="1" dirty="0" err="1">
                <a:latin typeface="黑体" pitchFamily="49" charset="-122"/>
                <a:ea typeface="黑体" pitchFamily="49" charset="-122"/>
              </a:rPr>
              <a:t>树，二叉排序树等</a:t>
            </a:r>
            <a:r>
              <a:rPr lang="en-US" altLang="en-US" b="1" dirty="0">
                <a:latin typeface="黑体" pitchFamily="49" charset="-122"/>
                <a:ea typeface="黑体" pitchFamily="49" charset="-122"/>
              </a:rPr>
              <a:t>）</a:t>
            </a:r>
          </a:p>
          <a:p>
            <a:pPr lvl="1" eaLnBrk="1" hangingPunct="1">
              <a:lnSpc>
                <a:spcPct val="90000"/>
              </a:lnSpc>
              <a:spcBef>
                <a:spcPct val="30000"/>
              </a:spcBef>
            </a:pPr>
            <a:r>
              <a:rPr lang="en-US" altLang="en-US" b="1" dirty="0" err="1">
                <a:latin typeface="黑体" pitchFamily="49" charset="-122"/>
                <a:ea typeface="黑体" pitchFamily="49" charset="-122"/>
              </a:rPr>
              <a:t>图（有向图，无向图等</a:t>
            </a:r>
            <a:r>
              <a:rPr lang="en-US" altLang="en-US" b="1" dirty="0">
                <a:latin typeface="黑体" pitchFamily="49" charset="-122"/>
                <a:ea typeface="黑体" pitchFamily="49" charset="-122"/>
              </a:rPr>
              <a:t>）</a:t>
            </a:r>
          </a:p>
        </p:txBody>
      </p:sp>
      <p:grpSp>
        <p:nvGrpSpPr>
          <p:cNvPr id="30728" name="Group 25"/>
          <p:cNvGrpSpPr>
            <a:grpSpLocks/>
          </p:cNvGrpSpPr>
          <p:nvPr/>
        </p:nvGrpSpPr>
        <p:grpSpPr bwMode="auto">
          <a:xfrm>
            <a:off x="6283360" y="2894366"/>
            <a:ext cx="2605088" cy="328613"/>
            <a:chOff x="0" y="0"/>
            <a:chExt cx="3129" cy="312"/>
          </a:xfrm>
        </p:grpSpPr>
        <p:sp>
          <p:nvSpPr>
            <p:cNvPr id="30757" name="Oval 26"/>
            <p:cNvSpPr>
              <a:spLocks noChangeArrowheads="1"/>
            </p:cNvSpPr>
            <p:nvPr/>
          </p:nvSpPr>
          <p:spPr bwMode="auto">
            <a:xfrm>
              <a:off x="0" y="20"/>
              <a:ext cx="288" cy="269"/>
            </a:xfrm>
            <a:prstGeom prst="ellipse">
              <a:avLst/>
            </a:prstGeom>
            <a:solidFill>
              <a:schemeClr val="accent1"/>
            </a:solidFill>
            <a:ln w="28575">
              <a:solidFill>
                <a:srgbClr val="0000CC"/>
              </a:solidFill>
              <a:round/>
              <a:headEnd/>
              <a:tailEnd/>
            </a:ln>
          </p:spPr>
          <p:txBody>
            <a:bodyPr wrap="none" lIns="0" tIns="0" rIns="0" bIns="0" anchor="ctr"/>
            <a:lstStyle/>
            <a:p>
              <a:endParaRPr lang="zh-CN" altLang="en-US"/>
            </a:p>
          </p:txBody>
        </p:sp>
        <p:sp>
          <p:nvSpPr>
            <p:cNvPr id="30758" name="Oval 27"/>
            <p:cNvSpPr>
              <a:spLocks noChangeArrowheads="1"/>
            </p:cNvSpPr>
            <p:nvPr/>
          </p:nvSpPr>
          <p:spPr bwMode="auto">
            <a:xfrm>
              <a:off x="574" y="14"/>
              <a:ext cx="287" cy="269"/>
            </a:xfrm>
            <a:prstGeom prst="ellipse">
              <a:avLst/>
            </a:prstGeom>
            <a:solidFill>
              <a:schemeClr val="accent1"/>
            </a:solidFill>
            <a:ln w="28575">
              <a:solidFill>
                <a:srgbClr val="0000CC"/>
              </a:solidFill>
              <a:round/>
              <a:headEnd/>
              <a:tailEnd/>
            </a:ln>
          </p:spPr>
          <p:txBody>
            <a:bodyPr wrap="none" lIns="0" tIns="0" rIns="0" bIns="0" anchor="ctr"/>
            <a:lstStyle/>
            <a:p>
              <a:endParaRPr lang="zh-CN" altLang="en-US"/>
            </a:p>
          </p:txBody>
        </p:sp>
        <p:sp>
          <p:nvSpPr>
            <p:cNvPr id="30759" name="Line 28"/>
            <p:cNvSpPr>
              <a:spLocks noChangeShapeType="1"/>
            </p:cNvSpPr>
            <p:nvPr/>
          </p:nvSpPr>
          <p:spPr bwMode="auto">
            <a:xfrm>
              <a:off x="290" y="152"/>
              <a:ext cx="284" cy="0"/>
            </a:xfrm>
            <a:prstGeom prst="line">
              <a:avLst/>
            </a:prstGeom>
            <a:noFill/>
            <a:ln w="28575">
              <a:solidFill>
                <a:srgbClr val="0000CC"/>
              </a:solidFill>
              <a:round/>
              <a:headEnd type="non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30760" name="Line 29"/>
            <p:cNvSpPr>
              <a:spLocks noChangeShapeType="1"/>
            </p:cNvSpPr>
            <p:nvPr/>
          </p:nvSpPr>
          <p:spPr bwMode="auto">
            <a:xfrm>
              <a:off x="861" y="152"/>
              <a:ext cx="283" cy="0"/>
            </a:xfrm>
            <a:prstGeom prst="line">
              <a:avLst/>
            </a:prstGeom>
            <a:noFill/>
            <a:ln w="28575">
              <a:solidFill>
                <a:srgbClr val="0000CC"/>
              </a:solidFill>
              <a:round/>
              <a:headEnd type="non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30761" name="Oval 30"/>
            <p:cNvSpPr>
              <a:spLocks noChangeArrowheads="1"/>
            </p:cNvSpPr>
            <p:nvPr/>
          </p:nvSpPr>
          <p:spPr bwMode="auto">
            <a:xfrm>
              <a:off x="1144" y="14"/>
              <a:ext cx="288" cy="269"/>
            </a:xfrm>
            <a:prstGeom prst="ellipse">
              <a:avLst/>
            </a:prstGeom>
            <a:solidFill>
              <a:schemeClr val="accent1"/>
            </a:solidFill>
            <a:ln w="28575">
              <a:solidFill>
                <a:srgbClr val="0000CC"/>
              </a:solidFill>
              <a:round/>
              <a:headEnd/>
              <a:tailEnd/>
            </a:ln>
          </p:spPr>
          <p:txBody>
            <a:bodyPr wrap="none" lIns="0" tIns="0" rIns="0" bIns="0" anchor="ctr"/>
            <a:lstStyle/>
            <a:p>
              <a:endParaRPr lang="zh-CN" altLang="en-US"/>
            </a:p>
          </p:txBody>
        </p:sp>
        <p:sp>
          <p:nvSpPr>
            <p:cNvPr id="30762" name="Line 31"/>
            <p:cNvSpPr>
              <a:spLocks noChangeShapeType="1"/>
            </p:cNvSpPr>
            <p:nvPr/>
          </p:nvSpPr>
          <p:spPr bwMode="auto">
            <a:xfrm>
              <a:off x="1432" y="152"/>
              <a:ext cx="282" cy="0"/>
            </a:xfrm>
            <a:prstGeom prst="line">
              <a:avLst/>
            </a:prstGeom>
            <a:noFill/>
            <a:ln w="28575">
              <a:solidFill>
                <a:srgbClr val="0000CC"/>
              </a:solidFill>
              <a:round/>
              <a:headEnd type="non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30763" name="Oval 32"/>
            <p:cNvSpPr>
              <a:spLocks noChangeArrowheads="1"/>
            </p:cNvSpPr>
            <p:nvPr/>
          </p:nvSpPr>
          <p:spPr bwMode="auto">
            <a:xfrm>
              <a:off x="1704" y="14"/>
              <a:ext cx="288" cy="269"/>
            </a:xfrm>
            <a:prstGeom prst="ellipse">
              <a:avLst/>
            </a:prstGeom>
            <a:solidFill>
              <a:schemeClr val="accent1"/>
            </a:solidFill>
            <a:ln w="28575">
              <a:solidFill>
                <a:srgbClr val="0000CC"/>
              </a:solidFill>
              <a:round/>
              <a:headEnd/>
              <a:tailEnd/>
            </a:ln>
          </p:spPr>
          <p:txBody>
            <a:bodyPr wrap="none" lIns="0" tIns="0" rIns="0" bIns="0" anchor="ctr"/>
            <a:lstStyle/>
            <a:p>
              <a:endParaRPr lang="zh-CN" altLang="en-US"/>
            </a:p>
          </p:txBody>
        </p:sp>
        <p:sp>
          <p:nvSpPr>
            <p:cNvPr id="30764" name="Line 33"/>
            <p:cNvSpPr>
              <a:spLocks noChangeShapeType="1"/>
            </p:cNvSpPr>
            <p:nvPr/>
          </p:nvSpPr>
          <p:spPr bwMode="auto">
            <a:xfrm>
              <a:off x="1992" y="146"/>
              <a:ext cx="282" cy="0"/>
            </a:xfrm>
            <a:prstGeom prst="line">
              <a:avLst/>
            </a:prstGeom>
            <a:noFill/>
            <a:ln w="28575">
              <a:solidFill>
                <a:srgbClr val="0000CC"/>
              </a:solidFill>
              <a:round/>
              <a:headEnd type="non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30765" name="Oval 34"/>
            <p:cNvSpPr>
              <a:spLocks noChangeArrowheads="1"/>
            </p:cNvSpPr>
            <p:nvPr/>
          </p:nvSpPr>
          <p:spPr bwMode="auto">
            <a:xfrm>
              <a:off x="2274" y="1"/>
              <a:ext cx="288" cy="269"/>
            </a:xfrm>
            <a:prstGeom prst="ellipse">
              <a:avLst/>
            </a:prstGeom>
            <a:solidFill>
              <a:schemeClr val="accent1"/>
            </a:solidFill>
            <a:ln w="28575">
              <a:solidFill>
                <a:srgbClr val="0000CC"/>
              </a:solidFill>
              <a:round/>
              <a:headEnd/>
              <a:tailEnd/>
            </a:ln>
          </p:spPr>
          <p:txBody>
            <a:bodyPr wrap="none" lIns="0" tIns="0" rIns="0" bIns="0" anchor="ctr"/>
            <a:lstStyle/>
            <a:p>
              <a:endParaRPr lang="zh-CN" altLang="en-US"/>
            </a:p>
          </p:txBody>
        </p:sp>
        <p:sp>
          <p:nvSpPr>
            <p:cNvPr id="30766" name="Text Box 35"/>
            <p:cNvSpPr txBox="1">
              <a:spLocks noChangeArrowheads="1"/>
            </p:cNvSpPr>
            <p:nvPr/>
          </p:nvSpPr>
          <p:spPr bwMode="auto">
            <a:xfrm>
              <a:off x="71" y="51"/>
              <a:ext cx="15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b="1">
                  <a:solidFill>
                    <a:srgbClr val="CC0000"/>
                  </a:solidFill>
                  <a:latin typeface="Times New Roman" pitchFamily="18" charset="0"/>
                </a:rPr>
                <a:t>1</a:t>
              </a:r>
              <a:endParaRPr lang="en-US" altLang="zh-CN" sz="2000">
                <a:latin typeface="Times New Roman" pitchFamily="18" charset="0"/>
              </a:endParaRPr>
            </a:p>
          </p:txBody>
        </p:sp>
        <p:sp>
          <p:nvSpPr>
            <p:cNvPr id="30767" name="Text Box 36"/>
            <p:cNvSpPr txBox="1">
              <a:spLocks noChangeArrowheads="1"/>
            </p:cNvSpPr>
            <p:nvPr/>
          </p:nvSpPr>
          <p:spPr bwMode="auto">
            <a:xfrm>
              <a:off x="677" y="47"/>
              <a:ext cx="15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b="1">
                  <a:solidFill>
                    <a:srgbClr val="CC0000"/>
                  </a:solidFill>
                  <a:latin typeface="Times New Roman" pitchFamily="18" charset="0"/>
                </a:rPr>
                <a:t>2</a:t>
              </a:r>
              <a:endParaRPr lang="en-US" altLang="zh-CN" sz="2000">
                <a:latin typeface="Times New Roman" pitchFamily="18" charset="0"/>
              </a:endParaRPr>
            </a:p>
          </p:txBody>
        </p:sp>
        <p:sp>
          <p:nvSpPr>
            <p:cNvPr id="30768" name="Text Box 37"/>
            <p:cNvSpPr txBox="1">
              <a:spLocks noChangeArrowheads="1"/>
            </p:cNvSpPr>
            <p:nvPr/>
          </p:nvSpPr>
          <p:spPr bwMode="auto">
            <a:xfrm>
              <a:off x="1249" y="48"/>
              <a:ext cx="15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b="1">
                  <a:solidFill>
                    <a:srgbClr val="CC0000"/>
                  </a:solidFill>
                  <a:latin typeface="Times New Roman" pitchFamily="18" charset="0"/>
                </a:rPr>
                <a:t>3</a:t>
              </a:r>
              <a:endParaRPr lang="en-US" altLang="zh-CN" sz="2000">
                <a:latin typeface="Times New Roman" pitchFamily="18" charset="0"/>
              </a:endParaRPr>
            </a:p>
          </p:txBody>
        </p:sp>
        <p:sp>
          <p:nvSpPr>
            <p:cNvPr id="30769" name="Text Box 38"/>
            <p:cNvSpPr txBox="1">
              <a:spLocks noChangeArrowheads="1"/>
            </p:cNvSpPr>
            <p:nvPr/>
          </p:nvSpPr>
          <p:spPr bwMode="auto">
            <a:xfrm>
              <a:off x="1792" y="51"/>
              <a:ext cx="153"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b="1" dirty="0">
                  <a:solidFill>
                    <a:srgbClr val="CC0000"/>
                  </a:solidFill>
                  <a:latin typeface="Times New Roman" pitchFamily="18" charset="0"/>
                </a:rPr>
                <a:t>4</a:t>
              </a:r>
              <a:endParaRPr lang="en-US" altLang="zh-CN" sz="2000" dirty="0">
                <a:latin typeface="Times New Roman" pitchFamily="18" charset="0"/>
              </a:endParaRPr>
            </a:p>
          </p:txBody>
        </p:sp>
        <p:sp>
          <p:nvSpPr>
            <p:cNvPr id="30770" name="Text Box 39"/>
            <p:cNvSpPr txBox="1">
              <a:spLocks noChangeArrowheads="1"/>
            </p:cNvSpPr>
            <p:nvPr/>
          </p:nvSpPr>
          <p:spPr bwMode="auto">
            <a:xfrm>
              <a:off x="2376" y="41"/>
              <a:ext cx="15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b="1">
                  <a:solidFill>
                    <a:srgbClr val="CC0000"/>
                  </a:solidFill>
                  <a:latin typeface="Times New Roman" pitchFamily="18" charset="0"/>
                </a:rPr>
                <a:t>5</a:t>
              </a:r>
              <a:endParaRPr lang="en-US" altLang="zh-CN" sz="2000">
                <a:latin typeface="Times New Roman" pitchFamily="18" charset="0"/>
              </a:endParaRPr>
            </a:p>
          </p:txBody>
        </p:sp>
        <p:sp>
          <p:nvSpPr>
            <p:cNvPr id="30771" name="Line 40"/>
            <p:cNvSpPr>
              <a:spLocks noChangeShapeType="1"/>
            </p:cNvSpPr>
            <p:nvPr/>
          </p:nvSpPr>
          <p:spPr bwMode="auto">
            <a:xfrm>
              <a:off x="2559" y="145"/>
              <a:ext cx="282" cy="0"/>
            </a:xfrm>
            <a:prstGeom prst="line">
              <a:avLst/>
            </a:prstGeom>
            <a:noFill/>
            <a:ln w="28575">
              <a:solidFill>
                <a:srgbClr val="0000CC"/>
              </a:solidFill>
              <a:round/>
              <a:headEnd type="non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30772" name="Oval 41"/>
            <p:cNvSpPr>
              <a:spLocks noChangeArrowheads="1"/>
            </p:cNvSpPr>
            <p:nvPr/>
          </p:nvSpPr>
          <p:spPr bwMode="auto">
            <a:xfrm>
              <a:off x="2841" y="0"/>
              <a:ext cx="288" cy="269"/>
            </a:xfrm>
            <a:prstGeom prst="ellipse">
              <a:avLst/>
            </a:prstGeom>
            <a:solidFill>
              <a:schemeClr val="accent1"/>
            </a:solidFill>
            <a:ln w="28575">
              <a:solidFill>
                <a:srgbClr val="0000CC"/>
              </a:solidFill>
              <a:round/>
              <a:headEnd/>
              <a:tailEnd/>
            </a:ln>
          </p:spPr>
          <p:txBody>
            <a:bodyPr wrap="none" lIns="0" tIns="0" rIns="0" bIns="0" anchor="ctr"/>
            <a:lstStyle/>
            <a:p>
              <a:endParaRPr lang="zh-CN" altLang="en-US"/>
            </a:p>
          </p:txBody>
        </p:sp>
        <p:sp>
          <p:nvSpPr>
            <p:cNvPr id="30773" name="Text Box 42"/>
            <p:cNvSpPr txBox="1">
              <a:spLocks noChangeArrowheads="1"/>
            </p:cNvSpPr>
            <p:nvPr/>
          </p:nvSpPr>
          <p:spPr bwMode="auto">
            <a:xfrm>
              <a:off x="2942" y="39"/>
              <a:ext cx="153"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b="1">
                  <a:solidFill>
                    <a:srgbClr val="CC0000"/>
                  </a:solidFill>
                  <a:latin typeface="Times New Roman" pitchFamily="18" charset="0"/>
                </a:rPr>
                <a:t>6</a:t>
              </a:r>
              <a:endParaRPr lang="en-US" altLang="zh-CN" sz="2000">
                <a:latin typeface="Times New Roman" pitchFamily="18" charset="0"/>
              </a:endParaRPr>
            </a:p>
          </p:txBody>
        </p:sp>
      </p:grpSp>
      <p:grpSp>
        <p:nvGrpSpPr>
          <p:cNvPr id="71" name="Group 7">
            <a:extLst>
              <a:ext uri="{FF2B5EF4-FFF2-40B4-BE49-F238E27FC236}">
                <a16:creationId xmlns:a16="http://schemas.microsoft.com/office/drawing/2014/main" id="{C8FD2E8B-2987-4319-B632-021AB34AC384}"/>
              </a:ext>
            </a:extLst>
          </p:cNvPr>
          <p:cNvGrpSpPr>
            <a:grpSpLocks/>
          </p:cNvGrpSpPr>
          <p:nvPr/>
        </p:nvGrpSpPr>
        <p:grpSpPr bwMode="auto">
          <a:xfrm>
            <a:off x="5605841" y="3290530"/>
            <a:ext cx="2189933" cy="1634717"/>
            <a:chOff x="0" y="0"/>
            <a:chExt cx="1503" cy="1145"/>
          </a:xfrm>
        </p:grpSpPr>
        <p:sp>
          <p:nvSpPr>
            <p:cNvPr id="72" name="Line 36">
              <a:extLst>
                <a:ext uri="{FF2B5EF4-FFF2-40B4-BE49-F238E27FC236}">
                  <a16:creationId xmlns:a16="http://schemas.microsoft.com/office/drawing/2014/main" id="{59F366EA-680B-4C92-A011-7FCA727008E5}"/>
                </a:ext>
              </a:extLst>
            </p:cNvPr>
            <p:cNvSpPr>
              <a:spLocks noChangeShapeType="1"/>
            </p:cNvSpPr>
            <p:nvPr/>
          </p:nvSpPr>
          <p:spPr bwMode="auto">
            <a:xfrm>
              <a:off x="945" y="190"/>
              <a:ext cx="386" cy="287"/>
            </a:xfrm>
            <a:prstGeom prst="line">
              <a:avLst/>
            </a:prstGeom>
            <a:noFill/>
            <a:ln w="28575">
              <a:solidFill>
                <a:srgbClr val="FF0000"/>
              </a:solidFill>
              <a:round/>
              <a:headEnd type="none" w="med" len="med"/>
              <a:tailEnd type="triangle" w="med" len="me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73" name="Line 37">
              <a:extLst>
                <a:ext uri="{FF2B5EF4-FFF2-40B4-BE49-F238E27FC236}">
                  <a16:creationId xmlns:a16="http://schemas.microsoft.com/office/drawing/2014/main" id="{19117045-450A-4E84-89B0-436C06336945}"/>
                </a:ext>
              </a:extLst>
            </p:cNvPr>
            <p:cNvSpPr>
              <a:spLocks noChangeShapeType="1"/>
            </p:cNvSpPr>
            <p:nvPr/>
          </p:nvSpPr>
          <p:spPr bwMode="auto">
            <a:xfrm flipH="1">
              <a:off x="430" y="190"/>
              <a:ext cx="386" cy="286"/>
            </a:xfrm>
            <a:prstGeom prst="line">
              <a:avLst/>
            </a:prstGeom>
            <a:noFill/>
            <a:ln w="28575">
              <a:solidFill>
                <a:srgbClr val="FF0000"/>
              </a:solidFill>
              <a:round/>
              <a:headEnd type="none" w="med" len="med"/>
              <a:tailEnd type="triangle" w="med" len="me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74" name="Line 38">
              <a:extLst>
                <a:ext uri="{FF2B5EF4-FFF2-40B4-BE49-F238E27FC236}">
                  <a16:creationId xmlns:a16="http://schemas.microsoft.com/office/drawing/2014/main" id="{A72B6E14-E50E-4B5E-9B60-05AC960CEE10}"/>
                </a:ext>
              </a:extLst>
            </p:cNvPr>
            <p:cNvSpPr>
              <a:spLocks noChangeShapeType="1"/>
            </p:cNvSpPr>
            <p:nvPr/>
          </p:nvSpPr>
          <p:spPr bwMode="auto">
            <a:xfrm>
              <a:off x="386" y="572"/>
              <a:ext cx="189" cy="334"/>
            </a:xfrm>
            <a:prstGeom prst="line">
              <a:avLst/>
            </a:prstGeom>
            <a:noFill/>
            <a:ln w="28575">
              <a:solidFill>
                <a:srgbClr val="FF0000"/>
              </a:solidFill>
              <a:round/>
              <a:headEnd type="none" w="med" len="med"/>
              <a:tailEnd type="triangle" w="med" len="me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75" name="Line 39">
              <a:extLst>
                <a:ext uri="{FF2B5EF4-FFF2-40B4-BE49-F238E27FC236}">
                  <a16:creationId xmlns:a16="http://schemas.microsoft.com/office/drawing/2014/main" id="{7B3A8E40-CDC9-49B0-BCB4-F3E54F2758D5}"/>
                </a:ext>
              </a:extLst>
            </p:cNvPr>
            <p:cNvSpPr>
              <a:spLocks noChangeShapeType="1"/>
            </p:cNvSpPr>
            <p:nvPr/>
          </p:nvSpPr>
          <p:spPr bwMode="auto">
            <a:xfrm flipH="1">
              <a:off x="1175" y="572"/>
              <a:ext cx="199" cy="334"/>
            </a:xfrm>
            <a:prstGeom prst="line">
              <a:avLst/>
            </a:prstGeom>
            <a:noFill/>
            <a:ln w="28575">
              <a:solidFill>
                <a:srgbClr val="FF0000"/>
              </a:solidFill>
              <a:round/>
              <a:headEnd type="none" w="med" len="med"/>
              <a:tailEnd type="triangle" w="med" len="me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76" name="Line 40">
              <a:extLst>
                <a:ext uri="{FF2B5EF4-FFF2-40B4-BE49-F238E27FC236}">
                  <a16:creationId xmlns:a16="http://schemas.microsoft.com/office/drawing/2014/main" id="{3181AA13-6911-4016-A70F-BF6770218252}"/>
                </a:ext>
              </a:extLst>
            </p:cNvPr>
            <p:cNvSpPr>
              <a:spLocks noChangeShapeType="1"/>
            </p:cNvSpPr>
            <p:nvPr/>
          </p:nvSpPr>
          <p:spPr bwMode="auto">
            <a:xfrm flipH="1">
              <a:off x="151" y="572"/>
              <a:ext cx="192" cy="330"/>
            </a:xfrm>
            <a:prstGeom prst="line">
              <a:avLst/>
            </a:prstGeom>
            <a:noFill/>
            <a:ln w="28575">
              <a:solidFill>
                <a:srgbClr val="FF0000"/>
              </a:solidFill>
              <a:round/>
              <a:headEnd type="none" w="med" len="med"/>
              <a:tailEnd type="triangle" w="med" len="me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77" name="Oval 46">
              <a:extLst>
                <a:ext uri="{FF2B5EF4-FFF2-40B4-BE49-F238E27FC236}">
                  <a16:creationId xmlns:a16="http://schemas.microsoft.com/office/drawing/2014/main" id="{0526F027-A020-4AF7-A121-EECF7391130F}"/>
                </a:ext>
              </a:extLst>
            </p:cNvPr>
            <p:cNvSpPr>
              <a:spLocks noChangeArrowheads="1"/>
            </p:cNvSpPr>
            <p:nvPr/>
          </p:nvSpPr>
          <p:spPr bwMode="auto">
            <a:xfrm>
              <a:off x="258" y="429"/>
              <a:ext cx="214" cy="239"/>
            </a:xfrm>
            <a:prstGeom prst="ellipse">
              <a:avLst/>
            </a:prstGeom>
            <a:solidFill>
              <a:schemeClr val="accent1"/>
            </a:solidFill>
            <a:ln w="28575">
              <a:solidFill>
                <a:srgbClr val="FF0000"/>
              </a:solidFill>
              <a:round/>
              <a:headEnd/>
              <a:tailEnd/>
            </a:ln>
          </p:spPr>
          <p:txBody>
            <a:bodyPr wrap="none" tIns="0" bIns="0" anchor="ctr"/>
            <a:lstStyle/>
            <a:p>
              <a:endParaRPr lang="zh-CN" altLang="en-US"/>
            </a:p>
          </p:txBody>
        </p:sp>
        <p:sp>
          <p:nvSpPr>
            <p:cNvPr id="78" name="Oval 47">
              <a:extLst>
                <a:ext uri="{FF2B5EF4-FFF2-40B4-BE49-F238E27FC236}">
                  <a16:creationId xmlns:a16="http://schemas.microsoft.com/office/drawing/2014/main" id="{D1A0DB79-6131-499D-971F-FDFE96EC729E}"/>
                </a:ext>
              </a:extLst>
            </p:cNvPr>
            <p:cNvSpPr>
              <a:spLocks noChangeArrowheads="1"/>
            </p:cNvSpPr>
            <p:nvPr/>
          </p:nvSpPr>
          <p:spPr bwMode="auto">
            <a:xfrm>
              <a:off x="0" y="906"/>
              <a:ext cx="215" cy="239"/>
            </a:xfrm>
            <a:prstGeom prst="ellipse">
              <a:avLst/>
            </a:prstGeom>
            <a:solidFill>
              <a:schemeClr val="accent1"/>
            </a:solidFill>
            <a:ln w="28575">
              <a:solidFill>
                <a:srgbClr val="FF0000"/>
              </a:solidFill>
              <a:round/>
              <a:headEnd/>
              <a:tailEnd/>
            </a:ln>
          </p:spPr>
          <p:txBody>
            <a:bodyPr wrap="none" tIns="0" bIns="0" anchor="ctr"/>
            <a:lstStyle/>
            <a:p>
              <a:endParaRPr lang="zh-CN" altLang="en-US"/>
            </a:p>
          </p:txBody>
        </p:sp>
        <p:sp>
          <p:nvSpPr>
            <p:cNvPr id="79" name="Oval 49">
              <a:extLst>
                <a:ext uri="{FF2B5EF4-FFF2-40B4-BE49-F238E27FC236}">
                  <a16:creationId xmlns:a16="http://schemas.microsoft.com/office/drawing/2014/main" id="{F91BE66A-EF16-48F1-8A1E-BE9F36BC2334}"/>
                </a:ext>
              </a:extLst>
            </p:cNvPr>
            <p:cNvSpPr>
              <a:spLocks noChangeArrowheads="1"/>
            </p:cNvSpPr>
            <p:nvPr/>
          </p:nvSpPr>
          <p:spPr bwMode="auto">
            <a:xfrm>
              <a:off x="515" y="906"/>
              <a:ext cx="215" cy="239"/>
            </a:xfrm>
            <a:prstGeom prst="ellipse">
              <a:avLst/>
            </a:prstGeom>
            <a:solidFill>
              <a:schemeClr val="accent1"/>
            </a:solidFill>
            <a:ln w="28575">
              <a:solidFill>
                <a:srgbClr val="FF0000"/>
              </a:solidFill>
              <a:round/>
              <a:headEnd/>
              <a:tailEnd/>
            </a:ln>
          </p:spPr>
          <p:txBody>
            <a:bodyPr wrap="none" tIns="0" bIns="0" anchor="ctr"/>
            <a:lstStyle/>
            <a:p>
              <a:endParaRPr lang="zh-CN" altLang="en-US"/>
            </a:p>
          </p:txBody>
        </p:sp>
        <p:sp>
          <p:nvSpPr>
            <p:cNvPr id="80" name="Oval 50">
              <a:extLst>
                <a:ext uri="{FF2B5EF4-FFF2-40B4-BE49-F238E27FC236}">
                  <a16:creationId xmlns:a16="http://schemas.microsoft.com/office/drawing/2014/main" id="{4AA122AF-D325-43C2-824D-4C4FAD1B7E4E}"/>
                </a:ext>
              </a:extLst>
            </p:cNvPr>
            <p:cNvSpPr>
              <a:spLocks noChangeArrowheads="1"/>
            </p:cNvSpPr>
            <p:nvPr/>
          </p:nvSpPr>
          <p:spPr bwMode="auto">
            <a:xfrm>
              <a:off x="773" y="0"/>
              <a:ext cx="215" cy="239"/>
            </a:xfrm>
            <a:prstGeom prst="ellipse">
              <a:avLst/>
            </a:prstGeom>
            <a:solidFill>
              <a:schemeClr val="accent1"/>
            </a:solidFill>
            <a:ln w="28575">
              <a:solidFill>
                <a:srgbClr val="FF0000"/>
              </a:solidFill>
              <a:round/>
              <a:headEnd/>
              <a:tailEnd/>
            </a:ln>
          </p:spPr>
          <p:txBody>
            <a:bodyPr wrap="none" tIns="0" bIns="0" anchor="ctr"/>
            <a:lstStyle/>
            <a:p>
              <a:endParaRPr lang="zh-CN" altLang="en-US"/>
            </a:p>
          </p:txBody>
        </p:sp>
        <p:sp>
          <p:nvSpPr>
            <p:cNvPr id="81" name="Oval 51">
              <a:extLst>
                <a:ext uri="{FF2B5EF4-FFF2-40B4-BE49-F238E27FC236}">
                  <a16:creationId xmlns:a16="http://schemas.microsoft.com/office/drawing/2014/main" id="{B13628F7-F6AC-40EE-B3F3-1D234AF95998}"/>
                </a:ext>
              </a:extLst>
            </p:cNvPr>
            <p:cNvSpPr>
              <a:spLocks noChangeArrowheads="1"/>
            </p:cNvSpPr>
            <p:nvPr/>
          </p:nvSpPr>
          <p:spPr bwMode="auto">
            <a:xfrm>
              <a:off x="1288" y="429"/>
              <a:ext cx="215" cy="239"/>
            </a:xfrm>
            <a:prstGeom prst="ellipse">
              <a:avLst/>
            </a:prstGeom>
            <a:solidFill>
              <a:schemeClr val="accent1"/>
            </a:solidFill>
            <a:ln w="28575">
              <a:solidFill>
                <a:srgbClr val="FF0000"/>
              </a:solidFill>
              <a:round/>
              <a:headEnd/>
              <a:tailEnd/>
            </a:ln>
          </p:spPr>
          <p:txBody>
            <a:bodyPr wrap="none" tIns="0" bIns="0" anchor="ctr"/>
            <a:lstStyle/>
            <a:p>
              <a:endParaRPr lang="zh-CN" altLang="en-US"/>
            </a:p>
          </p:txBody>
        </p:sp>
        <p:sp>
          <p:nvSpPr>
            <p:cNvPr id="82" name="Oval 52">
              <a:extLst>
                <a:ext uri="{FF2B5EF4-FFF2-40B4-BE49-F238E27FC236}">
                  <a16:creationId xmlns:a16="http://schemas.microsoft.com/office/drawing/2014/main" id="{1F21D039-1EA1-4956-9C5E-8669C277E64F}"/>
                </a:ext>
              </a:extLst>
            </p:cNvPr>
            <p:cNvSpPr>
              <a:spLocks noChangeArrowheads="1"/>
            </p:cNvSpPr>
            <p:nvPr/>
          </p:nvSpPr>
          <p:spPr bwMode="auto">
            <a:xfrm>
              <a:off x="1031" y="906"/>
              <a:ext cx="214" cy="239"/>
            </a:xfrm>
            <a:prstGeom prst="ellipse">
              <a:avLst/>
            </a:prstGeom>
            <a:solidFill>
              <a:schemeClr val="accent1"/>
            </a:solidFill>
            <a:ln w="28575">
              <a:solidFill>
                <a:srgbClr val="FF0000"/>
              </a:solidFill>
              <a:round/>
              <a:headEnd/>
              <a:tailEnd/>
            </a:ln>
          </p:spPr>
          <p:txBody>
            <a:bodyPr wrap="none" tIns="0" bIns="0" anchor="ctr"/>
            <a:lstStyle/>
            <a:p>
              <a:endParaRPr lang="zh-CN" altLang="en-US"/>
            </a:p>
          </p:txBody>
        </p:sp>
        <p:sp>
          <p:nvSpPr>
            <p:cNvPr id="83" name="Text Box 56">
              <a:extLst>
                <a:ext uri="{FF2B5EF4-FFF2-40B4-BE49-F238E27FC236}">
                  <a16:creationId xmlns:a16="http://schemas.microsoft.com/office/drawing/2014/main" id="{721502AF-2BF6-436A-86E1-B2DD0C8D4B5B}"/>
                </a:ext>
              </a:extLst>
            </p:cNvPr>
            <p:cNvSpPr txBox="1">
              <a:spLocks noChangeArrowheads="1"/>
            </p:cNvSpPr>
            <p:nvPr/>
          </p:nvSpPr>
          <p:spPr bwMode="auto">
            <a:xfrm>
              <a:off x="14" y="927"/>
              <a:ext cx="258"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chemeClr val="bg2"/>
                  </a:solidFill>
                  <a:latin typeface="Arial" pitchFamily="34" charset="0"/>
                </a:rPr>
                <a:t>4</a:t>
              </a:r>
              <a:endParaRPr lang="zh-CN" altLang="en-US" sz="2000">
                <a:latin typeface="Times New Roman" pitchFamily="18" charset="0"/>
              </a:endParaRPr>
            </a:p>
          </p:txBody>
        </p:sp>
        <p:sp>
          <p:nvSpPr>
            <p:cNvPr id="84" name="Text Box 57">
              <a:extLst>
                <a:ext uri="{FF2B5EF4-FFF2-40B4-BE49-F238E27FC236}">
                  <a16:creationId xmlns:a16="http://schemas.microsoft.com/office/drawing/2014/main" id="{F157320B-6916-4AF4-A511-02A02DE3B6D3}"/>
                </a:ext>
              </a:extLst>
            </p:cNvPr>
            <p:cNvSpPr txBox="1">
              <a:spLocks noChangeArrowheads="1"/>
            </p:cNvSpPr>
            <p:nvPr/>
          </p:nvSpPr>
          <p:spPr bwMode="auto">
            <a:xfrm>
              <a:off x="539" y="93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chemeClr val="bg2"/>
                  </a:solidFill>
                  <a:latin typeface="Arial" pitchFamily="34" charset="0"/>
                </a:rPr>
                <a:t>5</a:t>
              </a:r>
            </a:p>
          </p:txBody>
        </p:sp>
        <p:sp>
          <p:nvSpPr>
            <p:cNvPr id="85" name="Text Box 58">
              <a:extLst>
                <a:ext uri="{FF2B5EF4-FFF2-40B4-BE49-F238E27FC236}">
                  <a16:creationId xmlns:a16="http://schemas.microsoft.com/office/drawing/2014/main" id="{4AE69E55-70B1-4473-91AD-E4D3D94DD716}"/>
                </a:ext>
              </a:extLst>
            </p:cNvPr>
            <p:cNvSpPr txBox="1">
              <a:spLocks noChangeArrowheads="1"/>
            </p:cNvSpPr>
            <p:nvPr/>
          </p:nvSpPr>
          <p:spPr bwMode="auto">
            <a:xfrm>
              <a:off x="1048" y="930"/>
              <a:ext cx="1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chemeClr val="bg2"/>
                  </a:solidFill>
                  <a:latin typeface="Arial" pitchFamily="34" charset="0"/>
                </a:rPr>
                <a:t>6</a:t>
              </a:r>
            </a:p>
          </p:txBody>
        </p:sp>
        <p:sp>
          <p:nvSpPr>
            <p:cNvPr id="86" name="Text Box 59">
              <a:extLst>
                <a:ext uri="{FF2B5EF4-FFF2-40B4-BE49-F238E27FC236}">
                  <a16:creationId xmlns:a16="http://schemas.microsoft.com/office/drawing/2014/main" id="{9F23A92E-4440-4527-9BD6-53D74FF7087F}"/>
                </a:ext>
              </a:extLst>
            </p:cNvPr>
            <p:cNvSpPr txBox="1">
              <a:spLocks noChangeArrowheads="1"/>
            </p:cNvSpPr>
            <p:nvPr/>
          </p:nvSpPr>
          <p:spPr bwMode="auto">
            <a:xfrm>
              <a:off x="270" y="44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chemeClr val="bg2"/>
                  </a:solidFill>
                  <a:latin typeface="Arial" pitchFamily="34" charset="0"/>
                </a:rPr>
                <a:t>2</a:t>
              </a:r>
              <a:endParaRPr lang="zh-CN" altLang="en-US" sz="2000">
                <a:latin typeface="Times New Roman" pitchFamily="18" charset="0"/>
              </a:endParaRPr>
            </a:p>
          </p:txBody>
        </p:sp>
        <p:sp>
          <p:nvSpPr>
            <p:cNvPr id="87" name="Text Box 60">
              <a:extLst>
                <a:ext uri="{FF2B5EF4-FFF2-40B4-BE49-F238E27FC236}">
                  <a16:creationId xmlns:a16="http://schemas.microsoft.com/office/drawing/2014/main" id="{0EB1B2D9-571A-4979-AE44-551E34D090D4}"/>
                </a:ext>
              </a:extLst>
            </p:cNvPr>
            <p:cNvSpPr txBox="1">
              <a:spLocks noChangeArrowheads="1"/>
            </p:cNvSpPr>
            <p:nvPr/>
          </p:nvSpPr>
          <p:spPr bwMode="auto">
            <a:xfrm>
              <a:off x="1298" y="451"/>
              <a:ext cx="1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chemeClr val="bg2"/>
                  </a:solidFill>
                  <a:latin typeface="Arial" pitchFamily="34" charset="0"/>
                </a:rPr>
                <a:t>3</a:t>
              </a:r>
              <a:endParaRPr lang="zh-CN" altLang="en-US" sz="2000">
                <a:latin typeface="Times New Roman" pitchFamily="18" charset="0"/>
              </a:endParaRPr>
            </a:p>
          </p:txBody>
        </p:sp>
        <p:sp>
          <p:nvSpPr>
            <p:cNvPr id="88" name="Text Box 61">
              <a:extLst>
                <a:ext uri="{FF2B5EF4-FFF2-40B4-BE49-F238E27FC236}">
                  <a16:creationId xmlns:a16="http://schemas.microsoft.com/office/drawing/2014/main" id="{CE0DE7C1-10DD-4BE6-9A90-D8DE71FD0F9D}"/>
                </a:ext>
              </a:extLst>
            </p:cNvPr>
            <p:cNvSpPr txBox="1">
              <a:spLocks noChangeArrowheads="1"/>
            </p:cNvSpPr>
            <p:nvPr/>
          </p:nvSpPr>
          <p:spPr bwMode="auto">
            <a:xfrm>
              <a:off x="794" y="18"/>
              <a:ext cx="1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b="1">
                  <a:solidFill>
                    <a:schemeClr val="bg2"/>
                  </a:solidFill>
                  <a:latin typeface="Arial" pitchFamily="34" charset="0"/>
                </a:rPr>
                <a:t>1</a:t>
              </a:r>
              <a:endParaRPr lang="zh-CN" altLang="en-US" sz="2000">
                <a:latin typeface="Times New Roman" pitchFamily="18" charset="0"/>
              </a:endParaRPr>
            </a:p>
          </p:txBody>
        </p:sp>
      </p:grpSp>
      <p:pic>
        <p:nvPicPr>
          <p:cNvPr id="2" name="图片 1">
            <a:extLst>
              <a:ext uri="{FF2B5EF4-FFF2-40B4-BE49-F238E27FC236}">
                <a16:creationId xmlns:a16="http://schemas.microsoft.com/office/drawing/2014/main" id="{D884DA89-8B4A-4848-9DDE-518B34FFD4E3}"/>
              </a:ext>
            </a:extLst>
          </p:cNvPr>
          <p:cNvPicPr>
            <a:picLocks noChangeAspect="1"/>
          </p:cNvPicPr>
          <p:nvPr/>
        </p:nvPicPr>
        <p:blipFill>
          <a:blip r:embed="rId2"/>
          <a:stretch>
            <a:fillRect/>
          </a:stretch>
        </p:blipFill>
        <p:spPr>
          <a:xfrm>
            <a:off x="7607815" y="4497611"/>
            <a:ext cx="1493064" cy="1190347"/>
          </a:xfrm>
          <a:prstGeom prst="rect">
            <a:avLst/>
          </a:prstGeom>
        </p:spPr>
      </p:pic>
      <p:sp>
        <p:nvSpPr>
          <p:cNvPr id="90" name="Rectangle 2">
            <a:extLst>
              <a:ext uri="{FF2B5EF4-FFF2-40B4-BE49-F238E27FC236}">
                <a16:creationId xmlns:a16="http://schemas.microsoft.com/office/drawing/2014/main" id="{E38C528D-AF90-4D43-BF58-235E5CE1BB0B}"/>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第二节　数据的结构</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idx="4294967295"/>
          </p:nvPr>
        </p:nvSpPr>
        <p:spPr/>
        <p:txBody>
          <a:bodyPr/>
          <a:lstStyle/>
          <a:p>
            <a:pPr eaLnBrk="1" hangingPunct="1"/>
            <a:r>
              <a:rPr lang="zh-CN" altLang="en-US" sz="4400" dirty="0"/>
              <a:t>为什么要学习数据结构</a:t>
            </a:r>
          </a:p>
        </p:txBody>
      </p:sp>
      <p:sp>
        <p:nvSpPr>
          <p:cNvPr id="6147" name="Rectangle 1027"/>
          <p:cNvSpPr>
            <a:spLocks noGrp="1" noChangeArrowheads="1"/>
          </p:cNvSpPr>
          <p:nvPr>
            <p:ph type="body" idx="4294967295"/>
          </p:nvPr>
        </p:nvSpPr>
        <p:spPr>
          <a:xfrm>
            <a:off x="323850" y="1557338"/>
            <a:ext cx="8497888" cy="4724400"/>
          </a:xfrm>
        </p:spPr>
        <p:txBody>
          <a:bodyPr/>
          <a:lstStyle/>
          <a:p>
            <a:pPr eaLnBrk="1" hangingPunct="1"/>
            <a:r>
              <a:rPr lang="en-US" altLang="en-US" dirty="0" err="1"/>
              <a:t>数据结构是一门</a:t>
            </a:r>
            <a:r>
              <a:rPr lang="en-US" altLang="en-US" b="1" dirty="0" err="1"/>
              <a:t>研究非数值计算</a:t>
            </a:r>
            <a:r>
              <a:rPr lang="en-US" altLang="en-US" dirty="0" err="1"/>
              <a:t>的程序设计问题中计算机的操作对象以及他们之间的关系和操作等的科学</a:t>
            </a:r>
            <a:r>
              <a:rPr lang="en-US" altLang="en-US" dirty="0"/>
              <a:t>。</a:t>
            </a:r>
          </a:p>
          <a:p>
            <a:pPr eaLnBrk="1" hangingPunct="1"/>
            <a:endParaRPr lang="zh-CN" altLang="en-US" dirty="0"/>
          </a:p>
          <a:p>
            <a:pPr eaLnBrk="1" hangingPunct="1"/>
            <a:r>
              <a:rPr lang="en-US" altLang="en-US" dirty="0" err="1"/>
              <a:t>数据结构是计算机科学中一门综合性的专业基础课程，是很多后续课程的基础</a:t>
            </a:r>
            <a:r>
              <a:rPr lang="en-US" altLang="en-US" dirty="0"/>
              <a:t>。</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467544" y="1484784"/>
            <a:ext cx="8794750" cy="685800"/>
          </a:xfrm>
        </p:spPr>
        <p:txBody>
          <a:bodyPr/>
          <a:lstStyle/>
          <a:p>
            <a:pPr algn="l" eaLnBrk="1" hangingPunct="1"/>
            <a:r>
              <a:rPr lang="zh-CN" altLang="en-US" sz="2800" dirty="0">
                <a:latin typeface="黑体" pitchFamily="49" charset="-122"/>
                <a:ea typeface="黑体" pitchFamily="49" charset="-122"/>
              </a:rPr>
              <a:t>补充：</a:t>
            </a:r>
            <a:r>
              <a:rPr lang="en-US" altLang="zh-CN" sz="2800" dirty="0" err="1">
                <a:latin typeface="黑体" pitchFamily="49" charset="-122"/>
                <a:ea typeface="黑体" pitchFamily="49" charset="-122"/>
              </a:rPr>
              <a:t>STL,Stardard</a:t>
            </a:r>
            <a:r>
              <a:rPr lang="en-US" altLang="zh-CN" sz="2800" dirty="0">
                <a:latin typeface="黑体" pitchFamily="49" charset="-122"/>
                <a:ea typeface="黑体" pitchFamily="49" charset="-122"/>
              </a:rPr>
              <a:t> Template Library,</a:t>
            </a:r>
            <a:br>
              <a:rPr lang="en-US" altLang="zh-CN" sz="2800" dirty="0">
                <a:latin typeface="黑体" pitchFamily="49" charset="-122"/>
                <a:ea typeface="黑体" pitchFamily="49" charset="-122"/>
              </a:rPr>
            </a:br>
            <a:r>
              <a:rPr lang="en-US" altLang="zh-CN" sz="2800" dirty="0">
                <a:latin typeface="黑体" pitchFamily="49" charset="-122"/>
                <a:ea typeface="黑体" pitchFamily="49" charset="-122"/>
              </a:rPr>
              <a:t>      </a:t>
            </a:r>
            <a:r>
              <a:rPr lang="zh-CN" altLang="en-US" sz="2800" dirty="0">
                <a:latin typeface="黑体" pitchFamily="49" charset="-122"/>
                <a:ea typeface="黑体" pitchFamily="49" charset="-122"/>
              </a:rPr>
              <a:t>标准模板库</a:t>
            </a:r>
          </a:p>
        </p:txBody>
      </p:sp>
      <p:sp>
        <p:nvSpPr>
          <p:cNvPr id="3174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BABB8105-C41C-4D56-BC9E-56B1E77F765C}" type="slidenum">
              <a:rPr lang="zh-CN" altLang="en-US">
                <a:solidFill>
                  <a:srgbClr val="000000"/>
                </a:solidFill>
              </a:rPr>
              <a:pPr algn="r" eaLnBrk="1" hangingPunct="1">
                <a:spcBef>
                  <a:spcPct val="50000"/>
                </a:spcBef>
              </a:pPr>
              <a:t>30</a:t>
            </a:fld>
            <a:endParaRPr lang="en-US" altLang="zh-CN">
              <a:solidFill>
                <a:srgbClr val="000000"/>
              </a:solidFill>
            </a:endParaRPr>
          </a:p>
        </p:txBody>
      </p:sp>
      <p:sp>
        <p:nvSpPr>
          <p:cNvPr id="31749" name="Rectangle 5"/>
          <p:cNvSpPr>
            <a:spLocks noGrp="1" noChangeArrowheads="1"/>
          </p:cNvSpPr>
          <p:nvPr>
            <p:ph type="body" idx="4294967295"/>
          </p:nvPr>
        </p:nvSpPr>
        <p:spPr>
          <a:xfrm>
            <a:off x="391344" y="2322984"/>
            <a:ext cx="8763000" cy="4038600"/>
          </a:xfrm>
        </p:spPr>
        <p:txBody>
          <a:bodyPr/>
          <a:lstStyle/>
          <a:p>
            <a:pPr eaLnBrk="1" hangingPunct="1">
              <a:spcBef>
                <a:spcPct val="50000"/>
              </a:spcBef>
            </a:pPr>
            <a:r>
              <a:rPr lang="zh-CN" altLang="en-US" sz="2800" b="1" dirty="0">
                <a:latin typeface="宋体" pitchFamily="2" charset="-122"/>
              </a:rPr>
              <a:t>包含容器、算法、迭代子等</a:t>
            </a:r>
            <a:endParaRPr lang="en-US" altLang="zh-CN" sz="2800" b="1" dirty="0">
              <a:latin typeface="宋体" pitchFamily="2" charset="-122"/>
            </a:endParaRPr>
          </a:p>
          <a:p>
            <a:pPr eaLnBrk="1" hangingPunct="1">
              <a:spcBef>
                <a:spcPct val="50000"/>
              </a:spcBef>
            </a:pPr>
            <a:r>
              <a:rPr lang="en-US" altLang="zh-CN" sz="2800" b="1" dirty="0">
                <a:latin typeface="宋体" pitchFamily="2" charset="-122"/>
              </a:rPr>
              <a:t>C++</a:t>
            </a:r>
            <a:r>
              <a:rPr lang="zh-CN" altLang="en-US" sz="2800" b="1" dirty="0">
                <a:latin typeface="宋体" pitchFamily="2" charset="-122"/>
              </a:rPr>
              <a:t>标准库的重要组成部分</a:t>
            </a:r>
            <a:endParaRPr lang="en-US" altLang="zh-CN" sz="2800" b="1" dirty="0">
              <a:latin typeface="宋体" pitchFamily="2" charset="-122"/>
            </a:endParaRPr>
          </a:p>
          <a:p>
            <a:pPr eaLnBrk="1" hangingPunct="1">
              <a:spcBef>
                <a:spcPct val="50000"/>
              </a:spcBef>
            </a:pPr>
            <a:r>
              <a:rPr lang="zh-CN" altLang="en-US" sz="2800" b="1" dirty="0">
                <a:latin typeface="宋体" pitchFamily="2" charset="-122"/>
              </a:rPr>
              <a:t>容器：向量（</a:t>
            </a:r>
            <a:r>
              <a:rPr lang="en-US" altLang="zh-CN" sz="2800" b="1" dirty="0">
                <a:latin typeface="宋体" pitchFamily="2" charset="-122"/>
              </a:rPr>
              <a:t>vector</a:t>
            </a:r>
            <a:r>
              <a:rPr lang="zh-CN" altLang="en-US" sz="2800" b="1" dirty="0">
                <a:latin typeface="宋体" pitchFamily="2" charset="-122"/>
              </a:rPr>
              <a:t>），双端队列</a:t>
            </a:r>
            <a:r>
              <a:rPr lang="en-US" altLang="zh-CN" sz="2800" b="1" dirty="0">
                <a:latin typeface="宋体" pitchFamily="2" charset="-122"/>
              </a:rPr>
              <a:t>(deque)</a:t>
            </a:r>
            <a:r>
              <a:rPr lang="zh-CN" altLang="en-US" sz="2800" b="1" dirty="0">
                <a:latin typeface="宋体" pitchFamily="2" charset="-122"/>
              </a:rPr>
              <a:t>，表</a:t>
            </a:r>
            <a:r>
              <a:rPr lang="en-US" altLang="zh-CN" sz="2800" b="1" dirty="0">
                <a:latin typeface="宋体" pitchFamily="2" charset="-122"/>
              </a:rPr>
              <a:t>(list)</a:t>
            </a:r>
            <a:r>
              <a:rPr lang="zh-CN" altLang="en-US" sz="2800" b="1" dirty="0">
                <a:latin typeface="宋体" pitchFamily="2" charset="-122"/>
              </a:rPr>
              <a:t>，队列（</a:t>
            </a:r>
            <a:r>
              <a:rPr lang="en-US" altLang="zh-CN" sz="2800" b="1" dirty="0">
                <a:latin typeface="宋体" pitchFamily="2" charset="-122"/>
              </a:rPr>
              <a:t>queue</a:t>
            </a:r>
            <a:r>
              <a:rPr lang="zh-CN" altLang="en-US" sz="2800" b="1" dirty="0">
                <a:latin typeface="宋体" pitchFamily="2" charset="-122"/>
              </a:rPr>
              <a:t>），堆栈</a:t>
            </a:r>
            <a:r>
              <a:rPr lang="en-US" altLang="zh-CN" sz="2800" b="1" dirty="0">
                <a:latin typeface="宋体" pitchFamily="2" charset="-122"/>
              </a:rPr>
              <a:t>(stack)</a:t>
            </a:r>
            <a:r>
              <a:rPr lang="zh-CN" altLang="en-US" sz="2800" b="1" dirty="0">
                <a:latin typeface="宋体" pitchFamily="2" charset="-122"/>
              </a:rPr>
              <a:t>，集合</a:t>
            </a:r>
            <a:r>
              <a:rPr lang="en-US" altLang="zh-CN" sz="2800" b="1" dirty="0">
                <a:latin typeface="宋体" pitchFamily="2" charset="-122"/>
              </a:rPr>
              <a:t>(set)</a:t>
            </a:r>
            <a:r>
              <a:rPr lang="zh-CN" altLang="en-US" sz="2800" b="1" dirty="0">
                <a:latin typeface="宋体" pitchFamily="2" charset="-122"/>
              </a:rPr>
              <a:t>，多重集合</a:t>
            </a:r>
            <a:r>
              <a:rPr lang="en-US" altLang="zh-CN" sz="2800" b="1" dirty="0">
                <a:latin typeface="宋体" pitchFamily="2" charset="-122"/>
              </a:rPr>
              <a:t>(multiset)</a:t>
            </a:r>
            <a:r>
              <a:rPr lang="zh-CN" altLang="en-US" sz="2800" b="1" dirty="0">
                <a:latin typeface="宋体" pitchFamily="2" charset="-122"/>
              </a:rPr>
              <a:t>，映射</a:t>
            </a:r>
            <a:r>
              <a:rPr lang="en-US" altLang="zh-CN" sz="2800" b="1" dirty="0">
                <a:latin typeface="宋体" pitchFamily="2" charset="-122"/>
              </a:rPr>
              <a:t>(map)</a:t>
            </a:r>
            <a:r>
              <a:rPr lang="zh-CN" altLang="en-US" sz="2800" b="1" dirty="0">
                <a:latin typeface="宋体" pitchFamily="2" charset="-122"/>
              </a:rPr>
              <a:t>，多重映射</a:t>
            </a:r>
            <a:r>
              <a:rPr lang="en-US" altLang="zh-CN" sz="2800" b="1" dirty="0">
                <a:latin typeface="宋体" pitchFamily="2" charset="-122"/>
              </a:rPr>
              <a:t>(multimap)</a:t>
            </a:r>
            <a:r>
              <a:rPr lang="zh-CN" altLang="en-US" sz="2800" b="1" dirty="0">
                <a:latin typeface="宋体" pitchFamily="2" charset="-122"/>
              </a:rPr>
              <a:t>。 </a:t>
            </a:r>
          </a:p>
          <a:p>
            <a:pPr eaLnBrk="1" hangingPunct="1">
              <a:spcBef>
                <a:spcPct val="50000"/>
              </a:spcBef>
              <a:buFont typeface="Wingdings" pitchFamily="2" charset="2"/>
              <a:buNone/>
            </a:pPr>
            <a:endParaRPr lang="en-US" altLang="zh-CN" sz="2800" b="1" dirty="0">
              <a:latin typeface="宋体" pitchFamily="2" charset="-122"/>
            </a:endParaRPr>
          </a:p>
        </p:txBody>
      </p:sp>
      <p:sp>
        <p:nvSpPr>
          <p:cNvPr id="7" name="Rectangle 2">
            <a:extLst>
              <a:ext uri="{FF2B5EF4-FFF2-40B4-BE49-F238E27FC236}">
                <a16:creationId xmlns:a16="http://schemas.microsoft.com/office/drawing/2014/main" id="{8B38B9B4-0763-4180-BBD8-3E81175C0020}"/>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第二节　数据的结构</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323528" y="1412776"/>
            <a:ext cx="6172200" cy="685800"/>
          </a:xfrm>
        </p:spPr>
        <p:txBody>
          <a:bodyPr/>
          <a:lstStyle/>
          <a:p>
            <a:pPr algn="l" eaLnBrk="1" hangingPunct="1"/>
            <a:r>
              <a:rPr lang="en-US" altLang="en-US" sz="3200" dirty="0" err="1">
                <a:latin typeface="黑体" pitchFamily="49" charset="-122"/>
                <a:ea typeface="黑体" pitchFamily="49" charset="-122"/>
              </a:rPr>
              <a:t>二、物理结构（存储结构</a:t>
            </a:r>
            <a:r>
              <a:rPr lang="en-US" altLang="en-US" sz="3200" dirty="0">
                <a:latin typeface="黑体" pitchFamily="49" charset="-122"/>
                <a:ea typeface="黑体" pitchFamily="49" charset="-122"/>
              </a:rPr>
              <a:t>）</a:t>
            </a:r>
            <a:endParaRPr lang="zh-CN" altLang="en-US" sz="3200" dirty="0">
              <a:latin typeface="黑体" pitchFamily="49" charset="-122"/>
              <a:ea typeface="黑体" pitchFamily="49" charset="-122"/>
            </a:endParaRPr>
          </a:p>
        </p:txBody>
      </p:sp>
      <p:sp>
        <p:nvSpPr>
          <p:cNvPr id="3277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ED6C3B30-3E8F-4E41-8038-7FF8465135D8}" type="slidenum">
              <a:rPr lang="zh-CN" altLang="en-US"/>
              <a:pPr algn="r" eaLnBrk="1" hangingPunct="1">
                <a:spcBef>
                  <a:spcPct val="50000"/>
                </a:spcBef>
              </a:pPr>
              <a:t>31</a:t>
            </a:fld>
            <a:endParaRPr lang="en-US" altLang="zh-CN"/>
          </a:p>
        </p:txBody>
      </p:sp>
      <p:sp>
        <p:nvSpPr>
          <p:cNvPr id="32773" name="Rectangle 5"/>
          <p:cNvSpPr>
            <a:spLocks noGrp="1" noChangeArrowheads="1"/>
          </p:cNvSpPr>
          <p:nvPr>
            <p:ph type="body" idx="4294967295"/>
          </p:nvPr>
        </p:nvSpPr>
        <p:spPr>
          <a:xfrm>
            <a:off x="247328" y="2250976"/>
            <a:ext cx="8763000" cy="4038600"/>
          </a:xfrm>
        </p:spPr>
        <p:txBody>
          <a:bodyPr/>
          <a:lstStyle/>
          <a:p>
            <a:pPr eaLnBrk="1" hangingPunct="1">
              <a:lnSpc>
                <a:spcPct val="90000"/>
              </a:lnSpc>
              <a:spcBef>
                <a:spcPct val="30000"/>
              </a:spcBef>
            </a:pPr>
            <a:r>
              <a:rPr lang="en-US" altLang="en-US" dirty="0" err="1">
                <a:latin typeface="黑体" pitchFamily="49" charset="-122"/>
                <a:ea typeface="黑体" pitchFamily="49" charset="-122"/>
              </a:rPr>
              <a:t>物理结构是数据结构在计算机中的表示（或映象</a:t>
            </a:r>
            <a:r>
              <a:rPr lang="en-US" altLang="en-US" dirty="0">
                <a:latin typeface="黑体" pitchFamily="49" charset="-122"/>
                <a:ea typeface="黑体" pitchFamily="49" charset="-122"/>
              </a:rPr>
              <a:t>）</a:t>
            </a:r>
          </a:p>
          <a:p>
            <a:pPr lvl="1" eaLnBrk="1" hangingPunct="1">
              <a:lnSpc>
                <a:spcPct val="90000"/>
              </a:lnSpc>
              <a:spcBef>
                <a:spcPct val="30000"/>
              </a:spcBef>
            </a:pPr>
            <a:r>
              <a:rPr lang="zh-CN" altLang="en-US" dirty="0">
                <a:latin typeface="黑体" pitchFamily="49" charset="-122"/>
                <a:ea typeface="黑体" pitchFamily="49" charset="-122"/>
              </a:rPr>
              <a:t>位</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计算机中表示信息的最小单位</a:t>
            </a:r>
            <a:endParaRPr lang="en-US" altLang="zh-CN" dirty="0">
              <a:latin typeface="黑体" pitchFamily="49" charset="-122"/>
              <a:ea typeface="黑体" pitchFamily="49" charset="-122"/>
            </a:endParaRPr>
          </a:p>
          <a:p>
            <a:pPr lvl="1" eaLnBrk="1" hangingPunct="1">
              <a:lnSpc>
                <a:spcPct val="90000"/>
              </a:lnSpc>
              <a:spcBef>
                <a:spcPct val="30000"/>
              </a:spcBef>
            </a:pPr>
            <a:r>
              <a:rPr lang="zh-CN" altLang="en-US" dirty="0">
                <a:latin typeface="黑体" pitchFamily="49" charset="-122"/>
                <a:ea typeface="黑体" pitchFamily="49" charset="-122"/>
              </a:rPr>
              <a:t>若干个位组合成为串</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元素或节点</a:t>
            </a:r>
            <a:endParaRPr lang="en-US" altLang="zh-CN" dirty="0">
              <a:latin typeface="黑体" pitchFamily="49" charset="-122"/>
              <a:ea typeface="黑体" pitchFamily="49" charset="-122"/>
            </a:endParaRPr>
          </a:p>
          <a:p>
            <a:pPr lvl="1" eaLnBrk="1" hangingPunct="1">
              <a:lnSpc>
                <a:spcPct val="90000"/>
              </a:lnSpc>
              <a:spcBef>
                <a:spcPct val="30000"/>
              </a:spcBef>
            </a:pPr>
            <a:r>
              <a:rPr lang="zh-CN" altLang="en-US" dirty="0">
                <a:latin typeface="黑体" pitchFamily="49" charset="-122"/>
                <a:ea typeface="黑体" pitchFamily="49" charset="-122"/>
              </a:rPr>
              <a:t>数据域</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元素的组成部分，例如：性别元素可以由男，女两个数据域组成</a:t>
            </a:r>
            <a:endParaRPr lang="en-US" altLang="zh-CN" dirty="0">
              <a:latin typeface="黑体" pitchFamily="49" charset="-122"/>
              <a:ea typeface="黑体" pitchFamily="49" charset="-122"/>
            </a:endParaRPr>
          </a:p>
          <a:p>
            <a:pPr eaLnBrk="1" hangingPunct="1">
              <a:lnSpc>
                <a:spcPct val="90000"/>
              </a:lnSpc>
              <a:spcBef>
                <a:spcPct val="30000"/>
              </a:spcBef>
            </a:pPr>
            <a:endParaRPr lang="en-US" altLang="en-US" sz="2800" b="1" dirty="0">
              <a:latin typeface="黑体" pitchFamily="49" charset="-122"/>
              <a:ea typeface="黑体" pitchFamily="49" charset="-122"/>
            </a:endParaRPr>
          </a:p>
        </p:txBody>
      </p:sp>
      <p:sp>
        <p:nvSpPr>
          <p:cNvPr id="7" name="Rectangle 2">
            <a:extLst>
              <a:ext uri="{FF2B5EF4-FFF2-40B4-BE49-F238E27FC236}">
                <a16:creationId xmlns:a16="http://schemas.microsoft.com/office/drawing/2014/main" id="{00447B4D-7FDF-447F-88C0-3543C356689A}"/>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第二节　数据的结构</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453751" y="1340768"/>
            <a:ext cx="6172200" cy="685800"/>
          </a:xfrm>
        </p:spPr>
        <p:txBody>
          <a:bodyPr/>
          <a:lstStyle/>
          <a:p>
            <a:pPr algn="l" eaLnBrk="1" hangingPunct="1"/>
            <a:r>
              <a:rPr lang="en-US" altLang="en-US" sz="3200">
                <a:latin typeface="黑体" pitchFamily="49" charset="-122"/>
                <a:ea typeface="黑体" pitchFamily="49" charset="-122"/>
              </a:rPr>
              <a:t>二、物理结构（存储结构）</a:t>
            </a:r>
            <a:endParaRPr lang="zh-CN" altLang="en-US" sz="3200">
              <a:latin typeface="黑体" pitchFamily="49" charset="-122"/>
              <a:ea typeface="黑体" pitchFamily="49" charset="-122"/>
            </a:endParaRPr>
          </a:p>
        </p:txBody>
      </p:sp>
      <p:sp>
        <p:nvSpPr>
          <p:cNvPr id="3277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ED6C3B30-3E8F-4E41-8038-7FF8465135D8}" type="slidenum">
              <a:rPr lang="zh-CN" altLang="en-US"/>
              <a:pPr algn="r" eaLnBrk="1" hangingPunct="1">
                <a:spcBef>
                  <a:spcPct val="50000"/>
                </a:spcBef>
              </a:pPr>
              <a:t>32</a:t>
            </a:fld>
            <a:endParaRPr lang="en-US" altLang="zh-CN"/>
          </a:p>
        </p:txBody>
      </p:sp>
      <p:sp>
        <p:nvSpPr>
          <p:cNvPr id="32773" name="Rectangle 5"/>
          <p:cNvSpPr>
            <a:spLocks noGrp="1" noChangeArrowheads="1"/>
          </p:cNvSpPr>
          <p:nvPr>
            <p:ph type="body" idx="4294967295"/>
          </p:nvPr>
        </p:nvSpPr>
        <p:spPr>
          <a:xfrm>
            <a:off x="377551" y="2178968"/>
            <a:ext cx="8763000" cy="4038600"/>
          </a:xfrm>
        </p:spPr>
        <p:txBody>
          <a:bodyPr/>
          <a:lstStyle/>
          <a:p>
            <a:pPr eaLnBrk="1" hangingPunct="1">
              <a:lnSpc>
                <a:spcPct val="90000"/>
              </a:lnSpc>
              <a:spcBef>
                <a:spcPct val="30000"/>
              </a:spcBef>
            </a:pPr>
            <a:r>
              <a:rPr lang="en-US" altLang="en-US" b="1" dirty="0" err="1">
                <a:latin typeface="黑体" pitchFamily="49" charset="-122"/>
                <a:ea typeface="黑体" pitchFamily="49" charset="-122"/>
              </a:rPr>
              <a:t>顺序存储表示</a:t>
            </a:r>
            <a:r>
              <a:rPr lang="en-US" altLang="en-US" dirty="0">
                <a:latin typeface="黑体" pitchFamily="49" charset="-122"/>
                <a:ea typeface="黑体" pitchFamily="49" charset="-122"/>
              </a:rPr>
              <a:t>(</a:t>
            </a:r>
            <a:r>
              <a:rPr lang="en-US" altLang="en-US" i="1" dirty="0" err="1">
                <a:latin typeface="黑体" pitchFamily="49" charset="-122"/>
                <a:ea typeface="黑体" pitchFamily="49" charset="-122"/>
              </a:rPr>
              <a:t>可以用</a:t>
            </a:r>
            <a:r>
              <a:rPr lang="en-US" altLang="zh-CN" i="1" dirty="0" err="1">
                <a:latin typeface="黑体" pitchFamily="49" charset="-122"/>
                <a:ea typeface="黑体" pitchFamily="49" charset="-122"/>
              </a:rPr>
              <a:t>C</a:t>
            </a:r>
            <a:r>
              <a:rPr lang="en-US" altLang="en-US" i="1" dirty="0" err="1">
                <a:latin typeface="黑体" pitchFamily="49" charset="-122"/>
                <a:ea typeface="黑体" pitchFamily="49" charset="-122"/>
              </a:rPr>
              <a:t>语言中一维数组表示</a:t>
            </a:r>
            <a:r>
              <a:rPr lang="en-US" altLang="en-US" dirty="0">
                <a:latin typeface="黑体" pitchFamily="49" charset="-122"/>
                <a:ea typeface="黑体" pitchFamily="49" charset="-122"/>
              </a:rPr>
              <a:t>）</a:t>
            </a:r>
          </a:p>
          <a:p>
            <a:pPr eaLnBrk="1" hangingPunct="1">
              <a:lnSpc>
                <a:spcPct val="90000"/>
              </a:lnSpc>
              <a:spcBef>
                <a:spcPct val="30000"/>
              </a:spcBef>
            </a:pPr>
            <a:r>
              <a:rPr lang="en-US" altLang="en-US" b="1" dirty="0" err="1">
                <a:latin typeface="黑体" pitchFamily="49" charset="-122"/>
                <a:ea typeface="黑体" pitchFamily="49" charset="-122"/>
              </a:rPr>
              <a:t>链式存储表示</a:t>
            </a:r>
            <a:r>
              <a:rPr lang="en-US" altLang="en-US" dirty="0">
                <a:latin typeface="黑体" pitchFamily="49" charset="-122"/>
                <a:ea typeface="黑体" pitchFamily="49" charset="-122"/>
              </a:rPr>
              <a:t>(</a:t>
            </a:r>
            <a:r>
              <a:rPr lang="en-US" altLang="en-US" i="1" dirty="0" err="1">
                <a:latin typeface="黑体" pitchFamily="49" charset="-122"/>
                <a:ea typeface="黑体" pitchFamily="49" charset="-122"/>
              </a:rPr>
              <a:t>可以用</a:t>
            </a:r>
            <a:r>
              <a:rPr lang="en-US" altLang="zh-CN" i="1" dirty="0" err="1">
                <a:latin typeface="黑体" pitchFamily="49" charset="-122"/>
                <a:ea typeface="黑体" pitchFamily="49" charset="-122"/>
              </a:rPr>
              <a:t>C</a:t>
            </a:r>
            <a:r>
              <a:rPr lang="en-US" altLang="en-US" i="1" dirty="0" err="1">
                <a:latin typeface="黑体" pitchFamily="49" charset="-122"/>
                <a:ea typeface="黑体" pitchFamily="49" charset="-122"/>
              </a:rPr>
              <a:t>语言中的指针表示</a:t>
            </a:r>
            <a:r>
              <a:rPr lang="en-US" altLang="en-US" dirty="0">
                <a:latin typeface="黑体" pitchFamily="49" charset="-122"/>
                <a:ea typeface="黑体" pitchFamily="49" charset="-122"/>
              </a:rPr>
              <a:t>）</a:t>
            </a:r>
            <a:endParaRPr lang="en-US" altLang="en-US" i="1" dirty="0">
              <a:latin typeface="黑体" pitchFamily="49" charset="-122"/>
              <a:ea typeface="黑体" pitchFamily="49" charset="-122"/>
            </a:endParaRPr>
          </a:p>
          <a:p>
            <a:pPr eaLnBrk="1" hangingPunct="1">
              <a:lnSpc>
                <a:spcPct val="90000"/>
              </a:lnSpc>
              <a:spcBef>
                <a:spcPct val="30000"/>
              </a:spcBef>
            </a:pPr>
            <a:r>
              <a:rPr lang="en-US" altLang="en-US" b="1" dirty="0" err="1">
                <a:latin typeface="黑体" pitchFamily="49" charset="-122"/>
                <a:ea typeface="黑体" pitchFamily="49" charset="-122"/>
              </a:rPr>
              <a:t>索引存储表示</a:t>
            </a:r>
            <a:endParaRPr lang="en-US" altLang="en-US" b="1" dirty="0">
              <a:latin typeface="黑体" pitchFamily="49" charset="-122"/>
              <a:ea typeface="黑体" pitchFamily="49" charset="-122"/>
            </a:endParaRPr>
          </a:p>
          <a:p>
            <a:pPr eaLnBrk="1" hangingPunct="1">
              <a:lnSpc>
                <a:spcPct val="90000"/>
              </a:lnSpc>
              <a:spcBef>
                <a:spcPct val="30000"/>
              </a:spcBef>
            </a:pPr>
            <a:r>
              <a:rPr lang="en-US" altLang="en-US" b="1" dirty="0" err="1">
                <a:latin typeface="黑体" pitchFamily="49" charset="-122"/>
                <a:ea typeface="黑体" pitchFamily="49" charset="-122"/>
              </a:rPr>
              <a:t>散列存储表示</a:t>
            </a:r>
            <a:endParaRPr lang="en-US" altLang="en-US" b="1" dirty="0">
              <a:latin typeface="黑体" pitchFamily="49" charset="-122"/>
              <a:ea typeface="黑体" pitchFamily="49" charset="-122"/>
            </a:endParaRPr>
          </a:p>
        </p:txBody>
      </p:sp>
      <p:sp>
        <p:nvSpPr>
          <p:cNvPr id="7" name="Rectangle 2">
            <a:extLst>
              <a:ext uri="{FF2B5EF4-FFF2-40B4-BE49-F238E27FC236}">
                <a16:creationId xmlns:a16="http://schemas.microsoft.com/office/drawing/2014/main" id="{87BC1092-C1D7-44A4-A797-A85F54D217F5}"/>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第二节　数据的结构</a:t>
            </a:r>
          </a:p>
        </p:txBody>
      </p:sp>
    </p:spTree>
    <p:extLst>
      <p:ext uri="{BB962C8B-B14F-4D97-AF65-F5344CB8AC3E}">
        <p14:creationId xmlns:p14="http://schemas.microsoft.com/office/powerpoint/2010/main" val="3800768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539552" y="1196930"/>
            <a:ext cx="6172200" cy="685800"/>
          </a:xfrm>
        </p:spPr>
        <p:txBody>
          <a:bodyPr/>
          <a:lstStyle/>
          <a:p>
            <a:pPr algn="l" eaLnBrk="1" hangingPunct="1"/>
            <a:r>
              <a:rPr lang="en-US" altLang="en-US" sz="3200" dirty="0" err="1">
                <a:latin typeface="黑体" pitchFamily="49" charset="-122"/>
                <a:ea typeface="黑体" pitchFamily="49" charset="-122"/>
              </a:rPr>
              <a:t>二、物理结构（存储结构</a:t>
            </a:r>
            <a:r>
              <a:rPr lang="en-US" altLang="en-US" sz="3200" dirty="0">
                <a:latin typeface="黑体" pitchFamily="49" charset="-122"/>
                <a:ea typeface="黑体" pitchFamily="49" charset="-122"/>
              </a:rPr>
              <a:t>）</a:t>
            </a:r>
            <a:endParaRPr lang="zh-CN" altLang="en-US" sz="3200" dirty="0">
              <a:latin typeface="黑体" pitchFamily="49" charset="-122"/>
              <a:ea typeface="黑体" pitchFamily="49" charset="-122"/>
            </a:endParaRPr>
          </a:p>
        </p:txBody>
      </p:sp>
      <p:sp>
        <p:nvSpPr>
          <p:cNvPr id="33795" name="Text Box 3"/>
          <p:cNvSpPr txBox="1">
            <a:spLocks noChangeArrowheads="1"/>
          </p:cNvSpPr>
          <p:nvPr/>
        </p:nvSpPr>
        <p:spPr bwMode="auto">
          <a:xfrm>
            <a:off x="8534400" y="6048375"/>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84B57187-2C57-42A6-BB01-60CC318B8D41}" type="slidenum">
              <a:rPr lang="zh-CN" altLang="en-US"/>
              <a:pPr algn="r" eaLnBrk="1" hangingPunct="1">
                <a:spcBef>
                  <a:spcPct val="50000"/>
                </a:spcBef>
              </a:pPr>
              <a:t>33</a:t>
            </a:fld>
            <a:endParaRPr lang="en-US" altLang="zh-CN"/>
          </a:p>
        </p:txBody>
      </p:sp>
      <p:sp>
        <p:nvSpPr>
          <p:cNvPr id="33797" name="Rectangle 5"/>
          <p:cNvSpPr>
            <a:spLocks noGrp="1" noChangeArrowheads="1"/>
          </p:cNvSpPr>
          <p:nvPr>
            <p:ph type="body" idx="4294967295"/>
          </p:nvPr>
        </p:nvSpPr>
        <p:spPr>
          <a:xfrm>
            <a:off x="463352" y="2035130"/>
            <a:ext cx="8763000" cy="4038600"/>
          </a:xfrm>
        </p:spPr>
        <p:txBody>
          <a:bodyPr/>
          <a:lstStyle/>
          <a:p>
            <a:pPr eaLnBrk="1" hangingPunct="1">
              <a:spcBef>
                <a:spcPct val="30000"/>
              </a:spcBef>
            </a:pPr>
            <a:r>
              <a:rPr lang="zh-CN" altLang="en-US" b="1">
                <a:latin typeface="黑体" pitchFamily="49" charset="-122"/>
                <a:ea typeface="黑体" pitchFamily="49" charset="-122"/>
              </a:rPr>
              <a:t>线性表存储结构举例（</a:t>
            </a:r>
            <a:r>
              <a:rPr lang="en-US" altLang="zh-CN" b="1">
                <a:latin typeface="黑体" pitchFamily="49" charset="-122"/>
                <a:ea typeface="黑体" pitchFamily="49" charset="-122"/>
              </a:rPr>
              <a:t>3.0</a:t>
            </a:r>
            <a:r>
              <a:rPr lang="zh-CN" altLang="en-US" b="1">
                <a:latin typeface="黑体" pitchFamily="49" charset="-122"/>
                <a:ea typeface="黑体" pitchFamily="49" charset="-122"/>
              </a:rPr>
              <a:t>、</a:t>
            </a:r>
            <a:r>
              <a:rPr lang="en-US" altLang="zh-CN" b="1">
                <a:latin typeface="黑体" pitchFamily="49" charset="-122"/>
                <a:ea typeface="黑体" pitchFamily="49" charset="-122"/>
              </a:rPr>
              <a:t>-2.3</a:t>
            </a:r>
            <a:r>
              <a:rPr lang="zh-CN" altLang="en-US" b="1">
                <a:latin typeface="黑体" pitchFamily="49" charset="-122"/>
                <a:ea typeface="黑体" pitchFamily="49" charset="-122"/>
              </a:rPr>
              <a:t>、</a:t>
            </a:r>
            <a:r>
              <a:rPr lang="en-US" altLang="zh-CN" b="1">
                <a:latin typeface="黑体" pitchFamily="49" charset="-122"/>
                <a:ea typeface="黑体" pitchFamily="49" charset="-122"/>
              </a:rPr>
              <a:t>…)</a:t>
            </a:r>
            <a:endParaRPr lang="zh-CN" altLang="en-US" b="1">
              <a:latin typeface="黑体" pitchFamily="49" charset="-122"/>
              <a:ea typeface="黑体" pitchFamily="49" charset="-122"/>
            </a:endParaRPr>
          </a:p>
        </p:txBody>
      </p:sp>
      <p:sp>
        <p:nvSpPr>
          <p:cNvPr id="33799" name="Text Box 13"/>
          <p:cNvSpPr txBox="1">
            <a:spLocks noChangeArrowheads="1"/>
          </p:cNvSpPr>
          <p:nvPr/>
        </p:nvSpPr>
        <p:spPr bwMode="auto">
          <a:xfrm>
            <a:off x="7626152" y="4854530"/>
            <a:ext cx="1600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endParaRPr lang="en-US" altLang="zh-CN" sz="2000">
              <a:solidFill>
                <a:srgbClr val="990099"/>
              </a:solidFill>
              <a:latin typeface="Times New Roman" pitchFamily="18" charset="0"/>
            </a:endParaRPr>
          </a:p>
          <a:p>
            <a:pPr eaLnBrk="1" hangingPunct="1"/>
            <a:r>
              <a:rPr lang="zh-CN" altLang="en-US" sz="2000">
                <a:solidFill>
                  <a:srgbClr val="990099"/>
                </a:solidFill>
                <a:latin typeface="Times New Roman" pitchFamily="18" charset="0"/>
              </a:rPr>
              <a:t>指针</a:t>
            </a:r>
          </a:p>
          <a:p>
            <a:pPr eaLnBrk="1" hangingPunct="1"/>
            <a:r>
              <a:rPr lang="zh-CN" altLang="en-US" sz="2000">
                <a:latin typeface="Times New Roman" pitchFamily="18" charset="0"/>
              </a:rPr>
              <a:t> </a:t>
            </a:r>
          </a:p>
        </p:txBody>
      </p:sp>
      <p:grpSp>
        <p:nvGrpSpPr>
          <p:cNvPr id="33800" name="Group 8"/>
          <p:cNvGrpSpPr>
            <a:grpSpLocks/>
          </p:cNvGrpSpPr>
          <p:nvPr/>
        </p:nvGrpSpPr>
        <p:grpSpPr bwMode="auto">
          <a:xfrm>
            <a:off x="5035352" y="3101930"/>
            <a:ext cx="2590800" cy="2971800"/>
            <a:chOff x="0" y="0"/>
            <a:chExt cx="1632" cy="2448"/>
          </a:xfrm>
        </p:grpSpPr>
        <p:sp>
          <p:nvSpPr>
            <p:cNvPr id="33824" name="Text Box 8"/>
            <p:cNvSpPr txBox="1">
              <a:spLocks noChangeArrowheads="1"/>
            </p:cNvSpPr>
            <p:nvPr/>
          </p:nvSpPr>
          <p:spPr bwMode="auto">
            <a:xfrm>
              <a:off x="1008" y="0"/>
              <a:ext cx="34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t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a:latin typeface="Times New Roman" pitchFamily="18" charset="0"/>
                </a:rPr>
                <a:t>…</a:t>
              </a:r>
            </a:p>
          </p:txBody>
        </p:sp>
        <p:sp>
          <p:nvSpPr>
            <p:cNvPr id="33825" name="Text Box 9"/>
            <p:cNvSpPr txBox="1">
              <a:spLocks noChangeArrowheads="1"/>
            </p:cNvSpPr>
            <p:nvPr/>
          </p:nvSpPr>
          <p:spPr bwMode="auto">
            <a:xfrm>
              <a:off x="48" y="432"/>
              <a:ext cx="500"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a:latin typeface="Times New Roman" pitchFamily="18" charset="0"/>
                </a:rPr>
                <a:t>0415</a:t>
              </a:r>
            </a:p>
          </p:txBody>
        </p:sp>
        <p:sp>
          <p:nvSpPr>
            <p:cNvPr id="33826" name="Text Box 10"/>
            <p:cNvSpPr txBox="1">
              <a:spLocks noChangeArrowheads="1"/>
            </p:cNvSpPr>
            <p:nvPr/>
          </p:nvSpPr>
          <p:spPr bwMode="auto">
            <a:xfrm>
              <a:off x="48" y="514"/>
              <a:ext cx="11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endParaRPr lang="zh-CN" altLang="en-US">
                <a:latin typeface="Times New Roman" pitchFamily="18" charset="0"/>
              </a:endParaRPr>
            </a:p>
          </p:txBody>
        </p:sp>
        <p:sp>
          <p:nvSpPr>
            <p:cNvPr id="33827" name="Text Box 11"/>
            <p:cNvSpPr txBox="1">
              <a:spLocks noChangeArrowheads="1"/>
            </p:cNvSpPr>
            <p:nvPr/>
          </p:nvSpPr>
          <p:spPr bwMode="auto">
            <a:xfrm>
              <a:off x="0" y="1391"/>
              <a:ext cx="500"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a:latin typeface="Times New Roman" pitchFamily="18" charset="0"/>
                </a:rPr>
                <a:t>0611</a:t>
              </a:r>
            </a:p>
          </p:txBody>
        </p:sp>
        <p:sp>
          <p:nvSpPr>
            <p:cNvPr id="33828" name="Text Box 12"/>
            <p:cNvSpPr txBox="1">
              <a:spLocks noChangeArrowheads="1"/>
            </p:cNvSpPr>
            <p:nvPr/>
          </p:nvSpPr>
          <p:spPr bwMode="auto">
            <a:xfrm>
              <a:off x="0" y="1680"/>
              <a:ext cx="500"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a:latin typeface="Times New Roman" pitchFamily="18" charset="0"/>
                </a:rPr>
                <a:t>0613</a:t>
              </a:r>
            </a:p>
          </p:txBody>
        </p:sp>
        <p:sp>
          <p:nvSpPr>
            <p:cNvPr id="33829" name="Line 14"/>
            <p:cNvSpPr>
              <a:spLocks noChangeShapeType="1"/>
            </p:cNvSpPr>
            <p:nvPr/>
          </p:nvSpPr>
          <p:spPr bwMode="auto">
            <a:xfrm>
              <a:off x="576" y="144"/>
              <a:ext cx="0" cy="2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33830" name="Line 15"/>
            <p:cNvSpPr>
              <a:spLocks noChangeShapeType="1"/>
            </p:cNvSpPr>
            <p:nvPr/>
          </p:nvSpPr>
          <p:spPr bwMode="auto">
            <a:xfrm>
              <a:off x="1632" y="144"/>
              <a:ext cx="0" cy="2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33831" name="Line 16"/>
            <p:cNvSpPr>
              <a:spLocks noChangeShapeType="1"/>
            </p:cNvSpPr>
            <p:nvPr/>
          </p:nvSpPr>
          <p:spPr bwMode="auto">
            <a:xfrm>
              <a:off x="576" y="480"/>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33832" name="Line 17"/>
            <p:cNvSpPr>
              <a:spLocks noChangeShapeType="1"/>
            </p:cNvSpPr>
            <p:nvPr/>
          </p:nvSpPr>
          <p:spPr bwMode="auto">
            <a:xfrm>
              <a:off x="576" y="816"/>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33833" name="Line 18"/>
            <p:cNvSpPr>
              <a:spLocks noChangeShapeType="1"/>
            </p:cNvSpPr>
            <p:nvPr/>
          </p:nvSpPr>
          <p:spPr bwMode="auto">
            <a:xfrm>
              <a:off x="576" y="1440"/>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33834" name="Line 19"/>
            <p:cNvSpPr>
              <a:spLocks noChangeShapeType="1"/>
            </p:cNvSpPr>
            <p:nvPr/>
          </p:nvSpPr>
          <p:spPr bwMode="auto">
            <a:xfrm>
              <a:off x="576" y="1728"/>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33835" name="Line 20"/>
            <p:cNvSpPr>
              <a:spLocks noChangeShapeType="1"/>
            </p:cNvSpPr>
            <p:nvPr/>
          </p:nvSpPr>
          <p:spPr bwMode="auto">
            <a:xfrm>
              <a:off x="576" y="2016"/>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33836" name="Text Box 21"/>
            <p:cNvSpPr txBox="1">
              <a:spLocks noChangeArrowheads="1"/>
            </p:cNvSpPr>
            <p:nvPr/>
          </p:nvSpPr>
          <p:spPr bwMode="auto">
            <a:xfrm flipV="1">
              <a:off x="864" y="1008"/>
              <a:ext cx="3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t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a:latin typeface="Times New Roman" pitchFamily="18" charset="0"/>
                </a:rPr>
                <a:t>…</a:t>
              </a:r>
            </a:p>
          </p:txBody>
        </p:sp>
        <p:sp>
          <p:nvSpPr>
            <p:cNvPr id="33837" name="Text Box 22"/>
            <p:cNvSpPr txBox="1">
              <a:spLocks noChangeArrowheads="1"/>
            </p:cNvSpPr>
            <p:nvPr/>
          </p:nvSpPr>
          <p:spPr bwMode="auto">
            <a:xfrm flipV="1">
              <a:off x="864" y="2112"/>
              <a:ext cx="3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t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a:latin typeface="Times New Roman" pitchFamily="18" charset="0"/>
                </a:rPr>
                <a:t>…</a:t>
              </a:r>
            </a:p>
          </p:txBody>
        </p:sp>
        <p:sp>
          <p:nvSpPr>
            <p:cNvPr id="33838" name="Text Box 23"/>
            <p:cNvSpPr txBox="1">
              <a:spLocks noChangeArrowheads="1"/>
            </p:cNvSpPr>
            <p:nvPr/>
          </p:nvSpPr>
          <p:spPr bwMode="auto">
            <a:xfrm>
              <a:off x="960" y="275"/>
              <a:ext cx="2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1080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endParaRPr lang="zh-CN" altLang="en-US">
                <a:solidFill>
                  <a:srgbClr val="0000FF"/>
                </a:solidFill>
                <a:latin typeface="Times New Roman" pitchFamily="18" charset="0"/>
              </a:endParaRPr>
            </a:p>
          </p:txBody>
        </p:sp>
        <p:sp>
          <p:nvSpPr>
            <p:cNvPr id="33839" name="Text Box 24"/>
            <p:cNvSpPr txBox="1">
              <a:spLocks noChangeArrowheads="1"/>
            </p:cNvSpPr>
            <p:nvPr/>
          </p:nvSpPr>
          <p:spPr bwMode="auto">
            <a:xfrm>
              <a:off x="912" y="527"/>
              <a:ext cx="32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1080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a:solidFill>
                    <a:srgbClr val="990099"/>
                  </a:solidFill>
                  <a:latin typeface="Times New Roman" pitchFamily="18" charset="0"/>
                </a:rPr>
                <a:t>-2.3</a:t>
              </a:r>
            </a:p>
          </p:txBody>
        </p:sp>
        <p:sp>
          <p:nvSpPr>
            <p:cNvPr id="33840" name="Text Box 25"/>
            <p:cNvSpPr txBox="1">
              <a:spLocks noChangeArrowheads="1"/>
            </p:cNvSpPr>
            <p:nvPr/>
          </p:nvSpPr>
          <p:spPr bwMode="auto">
            <a:xfrm>
              <a:off x="960" y="1488"/>
              <a:ext cx="26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1080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a:solidFill>
                    <a:srgbClr val="0000FF"/>
                  </a:solidFill>
                  <a:latin typeface="Times New Roman" pitchFamily="18" charset="0"/>
                </a:rPr>
                <a:t>3.0</a:t>
              </a:r>
            </a:p>
          </p:txBody>
        </p:sp>
        <p:sp>
          <p:nvSpPr>
            <p:cNvPr id="33841" name="Text Box 26"/>
            <p:cNvSpPr txBox="1">
              <a:spLocks noChangeArrowheads="1"/>
            </p:cNvSpPr>
            <p:nvPr/>
          </p:nvSpPr>
          <p:spPr bwMode="auto">
            <a:xfrm>
              <a:off x="912" y="1776"/>
              <a:ext cx="40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1080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a:solidFill>
                    <a:srgbClr val="990099"/>
                  </a:solidFill>
                  <a:latin typeface="Times New Roman" pitchFamily="18" charset="0"/>
                </a:rPr>
                <a:t>0415</a:t>
              </a:r>
            </a:p>
          </p:txBody>
        </p:sp>
      </p:grpSp>
      <p:grpSp>
        <p:nvGrpSpPr>
          <p:cNvPr id="33801" name="Group 28"/>
          <p:cNvGrpSpPr>
            <a:grpSpLocks/>
          </p:cNvGrpSpPr>
          <p:nvPr/>
        </p:nvGrpSpPr>
        <p:grpSpPr bwMode="auto">
          <a:xfrm>
            <a:off x="387152" y="3101930"/>
            <a:ext cx="2590800" cy="2971800"/>
            <a:chOff x="0" y="0"/>
            <a:chExt cx="1632" cy="2448"/>
          </a:xfrm>
        </p:grpSpPr>
        <p:sp>
          <p:nvSpPr>
            <p:cNvPr id="33804" name="Text Box 28"/>
            <p:cNvSpPr txBox="1">
              <a:spLocks noChangeArrowheads="1"/>
            </p:cNvSpPr>
            <p:nvPr/>
          </p:nvSpPr>
          <p:spPr bwMode="auto">
            <a:xfrm>
              <a:off x="1008" y="0"/>
              <a:ext cx="3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a:latin typeface="Times New Roman" pitchFamily="18" charset="0"/>
                </a:rPr>
                <a:t>…</a:t>
              </a:r>
            </a:p>
          </p:txBody>
        </p:sp>
        <p:sp>
          <p:nvSpPr>
            <p:cNvPr id="33805" name="Text Box 29"/>
            <p:cNvSpPr txBox="1">
              <a:spLocks noChangeArrowheads="1"/>
            </p:cNvSpPr>
            <p:nvPr/>
          </p:nvSpPr>
          <p:spPr bwMode="auto">
            <a:xfrm>
              <a:off x="48" y="192"/>
              <a:ext cx="500"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a:latin typeface="Times New Roman" pitchFamily="18" charset="0"/>
                </a:rPr>
                <a:t>0300</a:t>
              </a:r>
            </a:p>
          </p:txBody>
        </p:sp>
        <p:sp>
          <p:nvSpPr>
            <p:cNvPr id="33806" name="Text Box 30"/>
            <p:cNvSpPr txBox="1">
              <a:spLocks noChangeArrowheads="1"/>
            </p:cNvSpPr>
            <p:nvPr/>
          </p:nvSpPr>
          <p:spPr bwMode="auto">
            <a:xfrm>
              <a:off x="48" y="528"/>
              <a:ext cx="500"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a:latin typeface="Times New Roman" pitchFamily="18" charset="0"/>
                </a:rPr>
                <a:t>0302</a:t>
              </a:r>
            </a:p>
          </p:txBody>
        </p:sp>
        <p:sp>
          <p:nvSpPr>
            <p:cNvPr id="33807" name="Text Box 31"/>
            <p:cNvSpPr txBox="1">
              <a:spLocks noChangeArrowheads="1"/>
            </p:cNvSpPr>
            <p:nvPr/>
          </p:nvSpPr>
          <p:spPr bwMode="auto">
            <a:xfrm>
              <a:off x="0" y="1391"/>
              <a:ext cx="500"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a:latin typeface="Times New Roman" pitchFamily="18" charset="0"/>
                </a:rPr>
                <a:t>0632</a:t>
              </a:r>
            </a:p>
          </p:txBody>
        </p:sp>
        <p:sp>
          <p:nvSpPr>
            <p:cNvPr id="33808" name="Text Box 32"/>
            <p:cNvSpPr txBox="1">
              <a:spLocks noChangeArrowheads="1"/>
            </p:cNvSpPr>
            <p:nvPr/>
          </p:nvSpPr>
          <p:spPr bwMode="auto">
            <a:xfrm>
              <a:off x="0" y="1679"/>
              <a:ext cx="500"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a:latin typeface="Times New Roman" pitchFamily="18" charset="0"/>
                </a:rPr>
                <a:t>0634</a:t>
              </a:r>
            </a:p>
          </p:txBody>
        </p:sp>
        <p:grpSp>
          <p:nvGrpSpPr>
            <p:cNvPr id="33809" name="Group 34"/>
            <p:cNvGrpSpPr>
              <a:grpSpLocks/>
            </p:cNvGrpSpPr>
            <p:nvPr/>
          </p:nvGrpSpPr>
          <p:grpSpPr bwMode="auto">
            <a:xfrm>
              <a:off x="576" y="144"/>
              <a:ext cx="1056" cy="2304"/>
              <a:chOff x="0" y="0"/>
              <a:chExt cx="1056" cy="2304"/>
            </a:xfrm>
          </p:grpSpPr>
          <p:sp>
            <p:nvSpPr>
              <p:cNvPr id="33810" name="Line 35"/>
              <p:cNvSpPr>
                <a:spLocks noChangeShapeType="1"/>
              </p:cNvSpPr>
              <p:nvPr/>
            </p:nvSpPr>
            <p:spPr bwMode="auto">
              <a:xfrm>
                <a:off x="0" y="0"/>
                <a:ext cx="0" cy="2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1" name="Line 36"/>
              <p:cNvSpPr>
                <a:spLocks noChangeShapeType="1"/>
              </p:cNvSpPr>
              <p:nvPr/>
            </p:nvSpPr>
            <p:spPr bwMode="auto">
              <a:xfrm>
                <a:off x="1056" y="0"/>
                <a:ext cx="0" cy="2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2" name="Line 37"/>
              <p:cNvSpPr>
                <a:spLocks noChangeShapeType="1"/>
              </p:cNvSpPr>
              <p:nvPr/>
            </p:nvSpPr>
            <p:spPr bwMode="auto">
              <a:xfrm>
                <a:off x="0" y="144"/>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3" name="Line 38"/>
              <p:cNvSpPr>
                <a:spLocks noChangeShapeType="1"/>
              </p:cNvSpPr>
              <p:nvPr/>
            </p:nvSpPr>
            <p:spPr bwMode="auto">
              <a:xfrm>
                <a:off x="0" y="384"/>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4" name="Line 39"/>
              <p:cNvSpPr>
                <a:spLocks noChangeShapeType="1"/>
              </p:cNvSpPr>
              <p:nvPr/>
            </p:nvSpPr>
            <p:spPr bwMode="auto">
              <a:xfrm>
                <a:off x="0" y="672"/>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5" name="Line 40"/>
              <p:cNvSpPr>
                <a:spLocks noChangeShapeType="1"/>
              </p:cNvSpPr>
              <p:nvPr/>
            </p:nvSpPr>
            <p:spPr bwMode="auto">
              <a:xfrm>
                <a:off x="0" y="1296"/>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6" name="Line 41"/>
              <p:cNvSpPr>
                <a:spLocks noChangeShapeType="1"/>
              </p:cNvSpPr>
              <p:nvPr/>
            </p:nvSpPr>
            <p:spPr bwMode="auto">
              <a:xfrm>
                <a:off x="0" y="1584"/>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7" name="Line 42"/>
              <p:cNvSpPr>
                <a:spLocks noChangeShapeType="1"/>
              </p:cNvSpPr>
              <p:nvPr/>
            </p:nvSpPr>
            <p:spPr bwMode="auto">
              <a:xfrm>
                <a:off x="0" y="1872"/>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8" name="Text Box 43"/>
              <p:cNvSpPr txBox="1">
                <a:spLocks noChangeArrowheads="1"/>
              </p:cNvSpPr>
              <p:nvPr/>
            </p:nvSpPr>
            <p:spPr bwMode="auto">
              <a:xfrm flipV="1">
                <a:off x="288" y="864"/>
                <a:ext cx="3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a:latin typeface="Times New Roman" pitchFamily="18" charset="0"/>
                  </a:rPr>
                  <a:t>…</a:t>
                </a:r>
              </a:p>
            </p:txBody>
          </p:sp>
          <p:sp>
            <p:nvSpPr>
              <p:cNvPr id="33819" name="Text Box 44"/>
              <p:cNvSpPr txBox="1">
                <a:spLocks noChangeArrowheads="1"/>
              </p:cNvSpPr>
              <p:nvPr/>
            </p:nvSpPr>
            <p:spPr bwMode="auto">
              <a:xfrm flipV="1">
                <a:off x="288" y="1968"/>
                <a:ext cx="3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a:latin typeface="Times New Roman" pitchFamily="18" charset="0"/>
                  </a:rPr>
                  <a:t>…</a:t>
                </a:r>
              </a:p>
            </p:txBody>
          </p:sp>
          <p:sp>
            <p:nvSpPr>
              <p:cNvPr id="33820" name="Text Box 45"/>
              <p:cNvSpPr txBox="1">
                <a:spLocks noChangeArrowheads="1"/>
              </p:cNvSpPr>
              <p:nvPr/>
            </p:nvSpPr>
            <p:spPr bwMode="auto">
              <a:xfrm>
                <a:off x="384" y="142"/>
                <a:ext cx="262"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10800" rIns="18000" bIns="1080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a:solidFill>
                      <a:srgbClr val="0000FF"/>
                    </a:solidFill>
                    <a:latin typeface="Times New Roman" pitchFamily="18" charset="0"/>
                  </a:rPr>
                  <a:t>3.0</a:t>
                </a:r>
              </a:p>
            </p:txBody>
          </p:sp>
          <p:sp>
            <p:nvSpPr>
              <p:cNvPr id="33821" name="Text Box 46"/>
              <p:cNvSpPr txBox="1">
                <a:spLocks noChangeArrowheads="1"/>
              </p:cNvSpPr>
              <p:nvPr/>
            </p:nvSpPr>
            <p:spPr bwMode="auto">
              <a:xfrm>
                <a:off x="336" y="384"/>
                <a:ext cx="326"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10800" rIns="18000" bIns="1080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a:solidFill>
                      <a:srgbClr val="990099"/>
                    </a:solidFill>
                    <a:latin typeface="Times New Roman" pitchFamily="18" charset="0"/>
                  </a:rPr>
                  <a:t>-2.3</a:t>
                </a:r>
              </a:p>
            </p:txBody>
          </p:sp>
          <p:sp>
            <p:nvSpPr>
              <p:cNvPr id="33822" name="Text Box 47"/>
              <p:cNvSpPr txBox="1">
                <a:spLocks noChangeArrowheads="1"/>
              </p:cNvSpPr>
              <p:nvPr/>
            </p:nvSpPr>
            <p:spPr bwMode="auto">
              <a:xfrm>
                <a:off x="384" y="1343"/>
                <a:ext cx="326"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10800" rIns="18000" bIns="1080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a:solidFill>
                      <a:srgbClr val="0000FF"/>
                    </a:solidFill>
                    <a:latin typeface="Times New Roman" pitchFamily="18" charset="0"/>
                  </a:rPr>
                  <a:t>-0.7</a:t>
                </a:r>
              </a:p>
            </p:txBody>
          </p:sp>
          <p:sp>
            <p:nvSpPr>
              <p:cNvPr id="33823" name="Text Box 48"/>
              <p:cNvSpPr txBox="1">
                <a:spLocks noChangeArrowheads="1"/>
              </p:cNvSpPr>
              <p:nvPr/>
            </p:nvSpPr>
            <p:spPr bwMode="auto">
              <a:xfrm>
                <a:off x="336" y="1632"/>
                <a:ext cx="262"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10800" rIns="18000" bIns="1080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a:solidFill>
                      <a:srgbClr val="990099"/>
                    </a:solidFill>
                    <a:latin typeface="Times New Roman" pitchFamily="18" charset="0"/>
                  </a:rPr>
                  <a:t>4.8</a:t>
                </a:r>
              </a:p>
            </p:txBody>
          </p:sp>
        </p:grpSp>
      </p:grpSp>
      <p:sp>
        <p:nvSpPr>
          <p:cNvPr id="33802" name="Text Box 51"/>
          <p:cNvSpPr txBox="1">
            <a:spLocks noChangeArrowheads="1"/>
          </p:cNvSpPr>
          <p:nvPr/>
        </p:nvSpPr>
        <p:spPr bwMode="auto">
          <a:xfrm>
            <a:off x="1072952" y="272093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spcBef>
                <a:spcPct val="50000"/>
              </a:spcBef>
            </a:pPr>
            <a:r>
              <a:rPr lang="zh-CN" altLang="en-US"/>
              <a:t>顺序存储结构</a:t>
            </a:r>
          </a:p>
        </p:txBody>
      </p:sp>
      <p:sp>
        <p:nvSpPr>
          <p:cNvPr id="33803" name="Text Box 52"/>
          <p:cNvSpPr txBox="1">
            <a:spLocks noChangeArrowheads="1"/>
          </p:cNvSpPr>
          <p:nvPr/>
        </p:nvSpPr>
        <p:spPr bwMode="auto">
          <a:xfrm>
            <a:off x="5721152" y="272093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spcBef>
                <a:spcPct val="50000"/>
              </a:spcBef>
            </a:pPr>
            <a:r>
              <a:rPr lang="zh-CN" altLang="en-US"/>
              <a:t>链式存储结构</a:t>
            </a:r>
          </a:p>
        </p:txBody>
      </p:sp>
      <p:sp>
        <p:nvSpPr>
          <p:cNvPr id="50" name="Rectangle 2">
            <a:extLst>
              <a:ext uri="{FF2B5EF4-FFF2-40B4-BE49-F238E27FC236}">
                <a16:creationId xmlns:a16="http://schemas.microsoft.com/office/drawing/2014/main" id="{4A6F8931-4971-4DA7-A8BB-417E79DE9D86}"/>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第二节　数据的结构</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3"/>
          <p:cNvSpPr txBox="1">
            <a:spLocks noChangeArrowheads="1"/>
          </p:cNvSpPr>
          <p:nvPr/>
        </p:nvSpPr>
        <p:spPr bwMode="auto">
          <a:xfrm>
            <a:off x="8534400" y="6048375"/>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84B57187-2C57-42A6-BB01-60CC318B8D41}" type="slidenum">
              <a:rPr lang="zh-CN" altLang="en-US"/>
              <a:pPr algn="r" eaLnBrk="1" hangingPunct="1">
                <a:spcBef>
                  <a:spcPct val="50000"/>
                </a:spcBef>
              </a:pPr>
              <a:t>34</a:t>
            </a:fld>
            <a:endParaRPr lang="en-US" altLang="zh-CN"/>
          </a:p>
        </p:txBody>
      </p:sp>
      <p:sp>
        <p:nvSpPr>
          <p:cNvPr id="33797" name="Rectangle 5"/>
          <p:cNvSpPr>
            <a:spLocks noGrp="1" noChangeArrowheads="1"/>
          </p:cNvSpPr>
          <p:nvPr>
            <p:ph type="body" idx="4294967295"/>
          </p:nvPr>
        </p:nvSpPr>
        <p:spPr>
          <a:xfrm>
            <a:off x="323528" y="1340768"/>
            <a:ext cx="8763000" cy="4038600"/>
          </a:xfrm>
        </p:spPr>
        <p:txBody>
          <a:bodyPr/>
          <a:lstStyle/>
          <a:p>
            <a:pPr eaLnBrk="1" hangingPunct="1">
              <a:spcBef>
                <a:spcPct val="30000"/>
              </a:spcBef>
            </a:pPr>
            <a:r>
              <a:rPr lang="zh-CN" altLang="en-US" b="1" dirty="0">
                <a:latin typeface="黑体" pitchFamily="49" charset="-122"/>
                <a:ea typeface="黑体" pitchFamily="49" charset="-122"/>
              </a:rPr>
              <a:t>数据的</a:t>
            </a:r>
            <a:r>
              <a:rPr lang="zh-CN" altLang="en-US" b="1" dirty="0">
                <a:solidFill>
                  <a:srgbClr val="FF0000"/>
                </a:solidFill>
                <a:latin typeface="黑体" pitchFamily="49" charset="-122"/>
                <a:ea typeface="黑体" pitchFamily="49" charset="-122"/>
              </a:rPr>
              <a:t>逻辑结构</a:t>
            </a:r>
            <a:r>
              <a:rPr lang="zh-CN" altLang="en-US" b="1" dirty="0">
                <a:latin typeface="黑体" pitchFamily="49" charset="-122"/>
                <a:ea typeface="黑体" pitchFamily="49" charset="-122"/>
              </a:rPr>
              <a:t>和</a:t>
            </a:r>
            <a:r>
              <a:rPr lang="zh-CN" altLang="en-US" b="1" dirty="0">
                <a:solidFill>
                  <a:srgbClr val="FF0000"/>
                </a:solidFill>
                <a:latin typeface="黑体" pitchFamily="49" charset="-122"/>
                <a:ea typeface="黑体" pitchFamily="49" charset="-122"/>
              </a:rPr>
              <a:t>物理结构</a:t>
            </a:r>
            <a:r>
              <a:rPr lang="zh-CN" altLang="en-US" b="1" dirty="0">
                <a:latin typeface="黑体" pitchFamily="49" charset="-122"/>
                <a:ea typeface="黑体" pitchFamily="49" charset="-122"/>
              </a:rPr>
              <a:t>是密切相关的</a:t>
            </a:r>
            <a:endParaRPr lang="en-US" altLang="zh-CN" b="1" dirty="0">
              <a:latin typeface="黑体" pitchFamily="49" charset="-122"/>
              <a:ea typeface="黑体" pitchFamily="49" charset="-122"/>
            </a:endParaRPr>
          </a:p>
          <a:p>
            <a:pPr eaLnBrk="1" hangingPunct="1">
              <a:spcBef>
                <a:spcPct val="30000"/>
              </a:spcBef>
            </a:pPr>
            <a:endParaRPr lang="en-US" altLang="zh-CN" b="1" dirty="0">
              <a:latin typeface="黑体" pitchFamily="49" charset="-122"/>
              <a:ea typeface="黑体" pitchFamily="49" charset="-122"/>
            </a:endParaRPr>
          </a:p>
          <a:p>
            <a:pPr eaLnBrk="1" hangingPunct="1">
              <a:spcBef>
                <a:spcPct val="30000"/>
              </a:spcBef>
            </a:pPr>
            <a:r>
              <a:rPr lang="zh-CN" altLang="en-US" sz="2800" b="1" dirty="0">
                <a:latin typeface="黑体" pitchFamily="49" charset="-122"/>
                <a:ea typeface="黑体" pitchFamily="49" charset="-122"/>
              </a:rPr>
              <a:t>任何一个算法的设计取决于选定的数据结构（逻辑），而算法的实现依赖于采用的存储结构！</a:t>
            </a:r>
          </a:p>
        </p:txBody>
      </p:sp>
      <p:sp>
        <p:nvSpPr>
          <p:cNvPr id="50" name="Rectangle 2">
            <a:extLst>
              <a:ext uri="{FF2B5EF4-FFF2-40B4-BE49-F238E27FC236}">
                <a16:creationId xmlns:a16="http://schemas.microsoft.com/office/drawing/2014/main" id="{972D57D9-A42E-41C4-AC88-13AA50AEC290}"/>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第二节　数据的结构</a:t>
            </a:r>
          </a:p>
        </p:txBody>
      </p:sp>
    </p:spTree>
    <p:extLst>
      <p:ext uri="{BB962C8B-B14F-4D97-AF65-F5344CB8AC3E}">
        <p14:creationId xmlns:p14="http://schemas.microsoft.com/office/powerpoint/2010/main" val="1864473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BEB8ABB8-C208-4683-8598-8CB3A5E17E92}" type="slidenum">
              <a:rPr lang="zh-CN" altLang="en-US">
                <a:solidFill>
                  <a:srgbClr val="000000"/>
                </a:solidFill>
              </a:rPr>
              <a:pPr algn="r" eaLnBrk="1" hangingPunct="1">
                <a:spcBef>
                  <a:spcPct val="50000"/>
                </a:spcBef>
              </a:pPr>
              <a:t>35</a:t>
            </a:fld>
            <a:endParaRPr lang="en-US" altLang="zh-CN">
              <a:solidFill>
                <a:srgbClr val="00000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850469584"/>
              </p:ext>
            </p:extLst>
          </p:nvPr>
        </p:nvGraphicFramePr>
        <p:xfrm>
          <a:off x="251520" y="1340768"/>
          <a:ext cx="8515351" cy="4464049"/>
        </p:xfrm>
        <a:graphic>
          <a:graphicData uri="http://schemas.openxmlformats.org/drawingml/2006/table">
            <a:tbl>
              <a:tblPr firstRow="1" bandRow="1">
                <a:tableStyleId>{3B4B98B0-60AC-42C2-AFA5-B58CD77FA1E5}</a:tableStyleId>
              </a:tblPr>
              <a:tblGrid>
                <a:gridCol w="1658928">
                  <a:extLst>
                    <a:ext uri="{9D8B030D-6E8A-4147-A177-3AD203B41FA5}">
                      <a16:colId xmlns:a16="http://schemas.microsoft.com/office/drawing/2014/main" val="20000"/>
                    </a:ext>
                  </a:extLst>
                </a:gridCol>
                <a:gridCol w="2880477">
                  <a:extLst>
                    <a:ext uri="{9D8B030D-6E8A-4147-A177-3AD203B41FA5}">
                      <a16:colId xmlns:a16="http://schemas.microsoft.com/office/drawing/2014/main" val="20001"/>
                    </a:ext>
                  </a:extLst>
                </a:gridCol>
                <a:gridCol w="2164895">
                  <a:extLst>
                    <a:ext uri="{9D8B030D-6E8A-4147-A177-3AD203B41FA5}">
                      <a16:colId xmlns:a16="http://schemas.microsoft.com/office/drawing/2014/main" val="20002"/>
                    </a:ext>
                  </a:extLst>
                </a:gridCol>
                <a:gridCol w="1811051">
                  <a:extLst>
                    <a:ext uri="{9D8B030D-6E8A-4147-A177-3AD203B41FA5}">
                      <a16:colId xmlns:a16="http://schemas.microsoft.com/office/drawing/2014/main" val="20003"/>
                    </a:ext>
                  </a:extLst>
                </a:gridCol>
              </a:tblGrid>
              <a:tr h="1146351">
                <a:tc>
                  <a:txBody>
                    <a:bodyPr/>
                    <a:lstStyle/>
                    <a:p>
                      <a:pPr algn="ctr"/>
                      <a:endParaRPr lang="zh-CN" altLang="en-US" sz="2400" b="1" dirty="0"/>
                    </a:p>
                  </a:txBody>
                  <a:tcPr marL="91437" marR="91437" marT="45715" marB="457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2000" b="1" kern="1200" dirty="0">
                          <a:solidFill>
                            <a:schemeClr val="tx1"/>
                          </a:solidFill>
                          <a:latin typeface="+mn-lt"/>
                          <a:ea typeface="+mn-ea"/>
                          <a:cs typeface="+mn-cs"/>
                        </a:rPr>
                        <a:t>逻辑结构</a:t>
                      </a:r>
                    </a:p>
                  </a:txBody>
                  <a:tcPr marL="91437" marR="91437" marT="45715" marB="457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2000" b="1" kern="1200" dirty="0">
                          <a:solidFill>
                            <a:schemeClr val="tx1"/>
                          </a:solidFill>
                          <a:latin typeface="+mn-lt"/>
                          <a:ea typeface="+mn-ea"/>
                          <a:cs typeface="+mn-cs"/>
                        </a:rPr>
                        <a:t>操作</a:t>
                      </a:r>
                    </a:p>
                  </a:txBody>
                  <a:tcPr marL="91437" marR="91437" marT="45715" marB="457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2000" b="1" kern="1200" dirty="0">
                          <a:solidFill>
                            <a:schemeClr val="tx1"/>
                          </a:solidFill>
                          <a:latin typeface="+mn-lt"/>
                          <a:ea typeface="+mn-ea"/>
                          <a:cs typeface="+mn-cs"/>
                        </a:rPr>
                        <a:t>物理结构</a:t>
                      </a:r>
                    </a:p>
                  </a:txBody>
                  <a:tcPr marL="91437" marR="91437" marT="45715" marB="457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2732">
                <a:tc>
                  <a:txBody>
                    <a:bodyPr/>
                    <a:lstStyle/>
                    <a:p>
                      <a:pPr marL="0" algn="ctr" defTabSz="914400" rtl="0" eaLnBrk="1" latinLnBrk="0" hangingPunct="1"/>
                      <a:r>
                        <a:rPr lang="zh-CN" altLang="en-US" sz="2000" b="1" kern="1200" dirty="0">
                          <a:solidFill>
                            <a:schemeClr val="tx1"/>
                          </a:solidFill>
                          <a:latin typeface="+mn-lt"/>
                          <a:ea typeface="+mn-ea"/>
                          <a:cs typeface="+mn-cs"/>
                        </a:rPr>
                        <a:t>线性结构</a:t>
                      </a:r>
                    </a:p>
                  </a:txBody>
                  <a:tcPr marL="91437" marR="91437" marT="45715" marB="457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p>
                  </a:txBody>
                  <a:tcPr marL="91437" marR="91437" marT="45715" marB="457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000" b="1" dirty="0"/>
                        <a:t>插入、删除等</a:t>
                      </a:r>
                    </a:p>
                  </a:txBody>
                  <a:tcPr marL="91437" marR="91437" marT="45715" marB="457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000" b="1" kern="1200" dirty="0">
                          <a:solidFill>
                            <a:schemeClr val="tx1"/>
                          </a:solidFill>
                          <a:latin typeface="+mn-lt"/>
                          <a:ea typeface="+mn-ea"/>
                          <a:cs typeface="+mn-cs"/>
                        </a:rPr>
                        <a:t>顺序、链式</a:t>
                      </a:r>
                    </a:p>
                  </a:txBody>
                  <a:tcPr marL="91437" marR="91437" marT="45715" marB="457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58615">
                <a:tc rowSpan="2">
                  <a:txBody>
                    <a:bodyPr/>
                    <a:lstStyle/>
                    <a:p>
                      <a:pPr marL="0" algn="ctr" defTabSz="914400" rtl="0" eaLnBrk="1" latinLnBrk="0" hangingPunct="1"/>
                      <a:r>
                        <a:rPr lang="zh-CN" altLang="en-US" sz="2000" b="1" kern="1200" dirty="0">
                          <a:solidFill>
                            <a:schemeClr val="tx1"/>
                          </a:solidFill>
                          <a:latin typeface="+mn-lt"/>
                          <a:ea typeface="+mn-ea"/>
                          <a:cs typeface="+mn-cs"/>
                        </a:rPr>
                        <a:t>非线性结构</a:t>
                      </a:r>
                    </a:p>
                  </a:txBody>
                  <a:tcPr marL="91437" marR="91437" marT="45715" marB="457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p>
                  </a:txBody>
                  <a:tcPr marL="91437" marR="91437" marT="45715" marB="457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2000" b="1" kern="1200" dirty="0">
                          <a:solidFill>
                            <a:schemeClr val="tx1"/>
                          </a:solidFill>
                          <a:latin typeface="+mn-lt"/>
                          <a:ea typeface="+mn-ea"/>
                          <a:cs typeface="+mn-cs"/>
                        </a:rPr>
                        <a:t>创建、输入、删除、</a:t>
                      </a:r>
                      <a:r>
                        <a:rPr lang="en-US" altLang="zh-CN" sz="2000" b="1" kern="1200" dirty="0">
                          <a:solidFill>
                            <a:schemeClr val="tx1"/>
                          </a:solidFill>
                          <a:latin typeface="+mn-lt"/>
                          <a:ea typeface="+mn-ea"/>
                          <a:cs typeface="+mn-cs"/>
                        </a:rPr>
                        <a:t>Huffman</a:t>
                      </a:r>
                      <a:r>
                        <a:rPr lang="zh-CN" altLang="en-US" sz="2000" b="1" kern="1200" dirty="0">
                          <a:solidFill>
                            <a:schemeClr val="tx1"/>
                          </a:solidFill>
                          <a:latin typeface="+mn-lt"/>
                          <a:ea typeface="+mn-ea"/>
                          <a:cs typeface="+mn-cs"/>
                        </a:rPr>
                        <a:t>树等</a:t>
                      </a:r>
                    </a:p>
                  </a:txBody>
                  <a:tcPr marL="91437" marR="91437" marT="45715" marB="457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2000" b="1" kern="1200" dirty="0">
                          <a:solidFill>
                            <a:schemeClr val="tx1"/>
                          </a:solidFill>
                          <a:latin typeface="+mn-lt"/>
                          <a:ea typeface="+mn-ea"/>
                          <a:cs typeface="+mn-cs"/>
                        </a:rPr>
                        <a:t>顺序、链式</a:t>
                      </a:r>
                    </a:p>
                  </a:txBody>
                  <a:tcPr marL="91437" marR="91437" marT="45715" marB="457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146351">
                <a:tc vMerge="1">
                  <a:txBody>
                    <a:bodyPr/>
                    <a:lstStyle/>
                    <a:p>
                      <a:pPr algn="ctr"/>
                      <a:endParaRPr lang="zh-CN" alt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400" b="1" dirty="0"/>
                    </a:p>
                  </a:txBody>
                  <a:tcPr marL="91437" marR="91437" marT="45715" marB="457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000" b="1" kern="1200" dirty="0">
                          <a:solidFill>
                            <a:schemeClr val="tx1"/>
                          </a:solidFill>
                          <a:latin typeface="+mn-lt"/>
                          <a:ea typeface="+mn-ea"/>
                          <a:cs typeface="+mn-cs"/>
                        </a:rPr>
                        <a:t>创建、最短路径等</a:t>
                      </a:r>
                    </a:p>
                  </a:txBody>
                  <a:tcPr marL="91437" marR="91437" marT="45715" marB="457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2000" b="1" kern="1200" dirty="0">
                          <a:solidFill>
                            <a:schemeClr val="tx1"/>
                          </a:solidFill>
                          <a:latin typeface="+mn-lt"/>
                          <a:ea typeface="+mn-ea"/>
                          <a:cs typeface="+mn-cs"/>
                        </a:rPr>
                        <a:t>链式</a:t>
                      </a:r>
                    </a:p>
                  </a:txBody>
                  <a:tcPr marL="91437" marR="91437" marT="45715" marB="457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pSp>
        <p:nvGrpSpPr>
          <p:cNvPr id="36" name="Group 25">
            <a:extLst>
              <a:ext uri="{FF2B5EF4-FFF2-40B4-BE49-F238E27FC236}">
                <a16:creationId xmlns:a16="http://schemas.microsoft.com/office/drawing/2014/main" id="{7A1A65B9-3969-4552-94EE-BC18187CD52A}"/>
              </a:ext>
            </a:extLst>
          </p:cNvPr>
          <p:cNvGrpSpPr>
            <a:grpSpLocks/>
          </p:cNvGrpSpPr>
          <p:nvPr/>
        </p:nvGrpSpPr>
        <p:grpSpPr bwMode="auto">
          <a:xfrm>
            <a:off x="2159478" y="2718155"/>
            <a:ext cx="2605088" cy="328613"/>
            <a:chOff x="0" y="0"/>
            <a:chExt cx="3129" cy="312"/>
          </a:xfrm>
        </p:grpSpPr>
        <p:sp>
          <p:nvSpPr>
            <p:cNvPr id="37" name="Oval 26">
              <a:extLst>
                <a:ext uri="{FF2B5EF4-FFF2-40B4-BE49-F238E27FC236}">
                  <a16:creationId xmlns:a16="http://schemas.microsoft.com/office/drawing/2014/main" id="{5E8D09E4-8463-45CD-ACB3-7DE703975542}"/>
                </a:ext>
              </a:extLst>
            </p:cNvPr>
            <p:cNvSpPr>
              <a:spLocks noChangeArrowheads="1"/>
            </p:cNvSpPr>
            <p:nvPr/>
          </p:nvSpPr>
          <p:spPr bwMode="auto">
            <a:xfrm>
              <a:off x="0" y="20"/>
              <a:ext cx="288" cy="269"/>
            </a:xfrm>
            <a:prstGeom prst="ellipse">
              <a:avLst/>
            </a:prstGeom>
            <a:solidFill>
              <a:schemeClr val="accent1"/>
            </a:solidFill>
            <a:ln w="28575">
              <a:solidFill>
                <a:srgbClr val="0000CC"/>
              </a:solidFill>
              <a:round/>
              <a:headEnd/>
              <a:tailEnd/>
            </a:ln>
          </p:spPr>
          <p:txBody>
            <a:bodyPr wrap="none" lIns="0" tIns="0" rIns="0" bIns="0" anchor="ctr"/>
            <a:lstStyle/>
            <a:p>
              <a:endParaRPr lang="zh-CN" altLang="en-US"/>
            </a:p>
          </p:txBody>
        </p:sp>
        <p:sp>
          <p:nvSpPr>
            <p:cNvPr id="38" name="Oval 27">
              <a:extLst>
                <a:ext uri="{FF2B5EF4-FFF2-40B4-BE49-F238E27FC236}">
                  <a16:creationId xmlns:a16="http://schemas.microsoft.com/office/drawing/2014/main" id="{7BF2AEBF-1E94-4516-AF9E-8E2DDD40F95A}"/>
                </a:ext>
              </a:extLst>
            </p:cNvPr>
            <p:cNvSpPr>
              <a:spLocks noChangeArrowheads="1"/>
            </p:cNvSpPr>
            <p:nvPr/>
          </p:nvSpPr>
          <p:spPr bwMode="auto">
            <a:xfrm>
              <a:off x="574" y="14"/>
              <a:ext cx="287" cy="269"/>
            </a:xfrm>
            <a:prstGeom prst="ellipse">
              <a:avLst/>
            </a:prstGeom>
            <a:solidFill>
              <a:schemeClr val="accent1"/>
            </a:solidFill>
            <a:ln w="28575">
              <a:solidFill>
                <a:srgbClr val="0000CC"/>
              </a:solidFill>
              <a:round/>
              <a:headEnd/>
              <a:tailEnd/>
            </a:ln>
          </p:spPr>
          <p:txBody>
            <a:bodyPr wrap="none" lIns="0" tIns="0" rIns="0" bIns="0" anchor="ctr"/>
            <a:lstStyle/>
            <a:p>
              <a:endParaRPr lang="zh-CN" altLang="en-US"/>
            </a:p>
          </p:txBody>
        </p:sp>
        <p:sp>
          <p:nvSpPr>
            <p:cNvPr id="39" name="Line 28">
              <a:extLst>
                <a:ext uri="{FF2B5EF4-FFF2-40B4-BE49-F238E27FC236}">
                  <a16:creationId xmlns:a16="http://schemas.microsoft.com/office/drawing/2014/main" id="{CBD3EC67-EAC8-4F49-B71E-68534EB661DA}"/>
                </a:ext>
              </a:extLst>
            </p:cNvPr>
            <p:cNvSpPr>
              <a:spLocks noChangeShapeType="1"/>
            </p:cNvSpPr>
            <p:nvPr/>
          </p:nvSpPr>
          <p:spPr bwMode="auto">
            <a:xfrm>
              <a:off x="290" y="152"/>
              <a:ext cx="284" cy="0"/>
            </a:xfrm>
            <a:prstGeom prst="line">
              <a:avLst/>
            </a:prstGeom>
            <a:noFill/>
            <a:ln w="28575">
              <a:solidFill>
                <a:srgbClr val="0000CC"/>
              </a:solidFill>
              <a:round/>
              <a:headEnd type="non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40" name="Line 29">
              <a:extLst>
                <a:ext uri="{FF2B5EF4-FFF2-40B4-BE49-F238E27FC236}">
                  <a16:creationId xmlns:a16="http://schemas.microsoft.com/office/drawing/2014/main" id="{C96D549F-792C-4EC0-AF11-8AD694C883FD}"/>
                </a:ext>
              </a:extLst>
            </p:cNvPr>
            <p:cNvSpPr>
              <a:spLocks noChangeShapeType="1"/>
            </p:cNvSpPr>
            <p:nvPr/>
          </p:nvSpPr>
          <p:spPr bwMode="auto">
            <a:xfrm>
              <a:off x="861" y="152"/>
              <a:ext cx="283" cy="0"/>
            </a:xfrm>
            <a:prstGeom prst="line">
              <a:avLst/>
            </a:prstGeom>
            <a:noFill/>
            <a:ln w="28575">
              <a:solidFill>
                <a:srgbClr val="0000CC"/>
              </a:solidFill>
              <a:round/>
              <a:headEnd type="non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41" name="Oval 30">
              <a:extLst>
                <a:ext uri="{FF2B5EF4-FFF2-40B4-BE49-F238E27FC236}">
                  <a16:creationId xmlns:a16="http://schemas.microsoft.com/office/drawing/2014/main" id="{1AE99EEC-E728-49AE-84A3-DC2E5D744A8E}"/>
                </a:ext>
              </a:extLst>
            </p:cNvPr>
            <p:cNvSpPr>
              <a:spLocks noChangeArrowheads="1"/>
            </p:cNvSpPr>
            <p:nvPr/>
          </p:nvSpPr>
          <p:spPr bwMode="auto">
            <a:xfrm>
              <a:off x="1144" y="14"/>
              <a:ext cx="288" cy="269"/>
            </a:xfrm>
            <a:prstGeom prst="ellipse">
              <a:avLst/>
            </a:prstGeom>
            <a:solidFill>
              <a:schemeClr val="accent1"/>
            </a:solidFill>
            <a:ln w="28575">
              <a:solidFill>
                <a:srgbClr val="0000CC"/>
              </a:solidFill>
              <a:round/>
              <a:headEnd/>
              <a:tailEnd/>
            </a:ln>
          </p:spPr>
          <p:txBody>
            <a:bodyPr wrap="none" lIns="0" tIns="0" rIns="0" bIns="0" anchor="ctr"/>
            <a:lstStyle/>
            <a:p>
              <a:endParaRPr lang="zh-CN" altLang="en-US"/>
            </a:p>
          </p:txBody>
        </p:sp>
        <p:sp>
          <p:nvSpPr>
            <p:cNvPr id="42" name="Line 31">
              <a:extLst>
                <a:ext uri="{FF2B5EF4-FFF2-40B4-BE49-F238E27FC236}">
                  <a16:creationId xmlns:a16="http://schemas.microsoft.com/office/drawing/2014/main" id="{1EE26CB3-07B8-4F81-AC9B-F94461F5A8CD}"/>
                </a:ext>
              </a:extLst>
            </p:cNvPr>
            <p:cNvSpPr>
              <a:spLocks noChangeShapeType="1"/>
            </p:cNvSpPr>
            <p:nvPr/>
          </p:nvSpPr>
          <p:spPr bwMode="auto">
            <a:xfrm>
              <a:off x="1432" y="152"/>
              <a:ext cx="282" cy="0"/>
            </a:xfrm>
            <a:prstGeom prst="line">
              <a:avLst/>
            </a:prstGeom>
            <a:noFill/>
            <a:ln w="28575">
              <a:solidFill>
                <a:srgbClr val="0000CC"/>
              </a:solidFill>
              <a:round/>
              <a:headEnd type="non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43" name="Oval 32">
              <a:extLst>
                <a:ext uri="{FF2B5EF4-FFF2-40B4-BE49-F238E27FC236}">
                  <a16:creationId xmlns:a16="http://schemas.microsoft.com/office/drawing/2014/main" id="{BA2D67B0-9E01-44E6-BC71-39258E649245}"/>
                </a:ext>
              </a:extLst>
            </p:cNvPr>
            <p:cNvSpPr>
              <a:spLocks noChangeArrowheads="1"/>
            </p:cNvSpPr>
            <p:nvPr/>
          </p:nvSpPr>
          <p:spPr bwMode="auto">
            <a:xfrm>
              <a:off x="1704" y="14"/>
              <a:ext cx="288" cy="269"/>
            </a:xfrm>
            <a:prstGeom prst="ellipse">
              <a:avLst/>
            </a:prstGeom>
            <a:solidFill>
              <a:schemeClr val="accent1"/>
            </a:solidFill>
            <a:ln w="28575">
              <a:solidFill>
                <a:srgbClr val="0000CC"/>
              </a:solidFill>
              <a:round/>
              <a:headEnd/>
              <a:tailEnd/>
            </a:ln>
          </p:spPr>
          <p:txBody>
            <a:bodyPr wrap="none" lIns="0" tIns="0" rIns="0" bIns="0" anchor="ctr"/>
            <a:lstStyle/>
            <a:p>
              <a:endParaRPr lang="zh-CN" altLang="en-US"/>
            </a:p>
          </p:txBody>
        </p:sp>
        <p:sp>
          <p:nvSpPr>
            <p:cNvPr id="44" name="Line 33">
              <a:extLst>
                <a:ext uri="{FF2B5EF4-FFF2-40B4-BE49-F238E27FC236}">
                  <a16:creationId xmlns:a16="http://schemas.microsoft.com/office/drawing/2014/main" id="{94EA638E-F8B0-4479-AFA4-6F9D4B77772B}"/>
                </a:ext>
              </a:extLst>
            </p:cNvPr>
            <p:cNvSpPr>
              <a:spLocks noChangeShapeType="1"/>
            </p:cNvSpPr>
            <p:nvPr/>
          </p:nvSpPr>
          <p:spPr bwMode="auto">
            <a:xfrm>
              <a:off x="1992" y="146"/>
              <a:ext cx="282" cy="0"/>
            </a:xfrm>
            <a:prstGeom prst="line">
              <a:avLst/>
            </a:prstGeom>
            <a:noFill/>
            <a:ln w="28575">
              <a:solidFill>
                <a:srgbClr val="0000CC"/>
              </a:solidFill>
              <a:round/>
              <a:headEnd type="non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45" name="Oval 34">
              <a:extLst>
                <a:ext uri="{FF2B5EF4-FFF2-40B4-BE49-F238E27FC236}">
                  <a16:creationId xmlns:a16="http://schemas.microsoft.com/office/drawing/2014/main" id="{763917F4-4253-4D02-98B4-868B021FAE1B}"/>
                </a:ext>
              </a:extLst>
            </p:cNvPr>
            <p:cNvSpPr>
              <a:spLocks noChangeArrowheads="1"/>
            </p:cNvSpPr>
            <p:nvPr/>
          </p:nvSpPr>
          <p:spPr bwMode="auto">
            <a:xfrm>
              <a:off x="2274" y="1"/>
              <a:ext cx="288" cy="269"/>
            </a:xfrm>
            <a:prstGeom prst="ellipse">
              <a:avLst/>
            </a:prstGeom>
            <a:solidFill>
              <a:schemeClr val="accent1"/>
            </a:solidFill>
            <a:ln w="28575">
              <a:solidFill>
                <a:srgbClr val="0000CC"/>
              </a:solidFill>
              <a:round/>
              <a:headEnd/>
              <a:tailEnd/>
            </a:ln>
          </p:spPr>
          <p:txBody>
            <a:bodyPr wrap="none" lIns="0" tIns="0" rIns="0" bIns="0" anchor="ctr"/>
            <a:lstStyle/>
            <a:p>
              <a:endParaRPr lang="zh-CN" altLang="en-US"/>
            </a:p>
          </p:txBody>
        </p:sp>
        <p:sp>
          <p:nvSpPr>
            <p:cNvPr id="46" name="Text Box 35">
              <a:extLst>
                <a:ext uri="{FF2B5EF4-FFF2-40B4-BE49-F238E27FC236}">
                  <a16:creationId xmlns:a16="http://schemas.microsoft.com/office/drawing/2014/main" id="{577178CF-71BE-4A55-B37C-AA4B8C76DEB5}"/>
                </a:ext>
              </a:extLst>
            </p:cNvPr>
            <p:cNvSpPr txBox="1">
              <a:spLocks noChangeArrowheads="1"/>
            </p:cNvSpPr>
            <p:nvPr/>
          </p:nvSpPr>
          <p:spPr bwMode="auto">
            <a:xfrm>
              <a:off x="71" y="51"/>
              <a:ext cx="15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b="1">
                  <a:solidFill>
                    <a:srgbClr val="CC0000"/>
                  </a:solidFill>
                  <a:latin typeface="Times New Roman" pitchFamily="18" charset="0"/>
                </a:rPr>
                <a:t>1</a:t>
              </a:r>
              <a:endParaRPr lang="en-US" altLang="zh-CN" sz="2000">
                <a:latin typeface="Times New Roman" pitchFamily="18" charset="0"/>
              </a:endParaRPr>
            </a:p>
          </p:txBody>
        </p:sp>
        <p:sp>
          <p:nvSpPr>
            <p:cNvPr id="47" name="Text Box 36">
              <a:extLst>
                <a:ext uri="{FF2B5EF4-FFF2-40B4-BE49-F238E27FC236}">
                  <a16:creationId xmlns:a16="http://schemas.microsoft.com/office/drawing/2014/main" id="{E9548851-56FA-4F7D-8D27-8FE2ED7B95F3}"/>
                </a:ext>
              </a:extLst>
            </p:cNvPr>
            <p:cNvSpPr txBox="1">
              <a:spLocks noChangeArrowheads="1"/>
            </p:cNvSpPr>
            <p:nvPr/>
          </p:nvSpPr>
          <p:spPr bwMode="auto">
            <a:xfrm>
              <a:off x="677" y="47"/>
              <a:ext cx="15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b="1">
                  <a:solidFill>
                    <a:srgbClr val="CC0000"/>
                  </a:solidFill>
                  <a:latin typeface="Times New Roman" pitchFamily="18" charset="0"/>
                </a:rPr>
                <a:t>2</a:t>
              </a:r>
              <a:endParaRPr lang="en-US" altLang="zh-CN" sz="2000">
                <a:latin typeface="Times New Roman" pitchFamily="18" charset="0"/>
              </a:endParaRPr>
            </a:p>
          </p:txBody>
        </p:sp>
        <p:sp>
          <p:nvSpPr>
            <p:cNvPr id="48" name="Text Box 37">
              <a:extLst>
                <a:ext uri="{FF2B5EF4-FFF2-40B4-BE49-F238E27FC236}">
                  <a16:creationId xmlns:a16="http://schemas.microsoft.com/office/drawing/2014/main" id="{2560C1C1-9C18-4EB6-8E90-644880489768}"/>
                </a:ext>
              </a:extLst>
            </p:cNvPr>
            <p:cNvSpPr txBox="1">
              <a:spLocks noChangeArrowheads="1"/>
            </p:cNvSpPr>
            <p:nvPr/>
          </p:nvSpPr>
          <p:spPr bwMode="auto">
            <a:xfrm>
              <a:off x="1249" y="48"/>
              <a:ext cx="15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b="1">
                  <a:solidFill>
                    <a:srgbClr val="CC0000"/>
                  </a:solidFill>
                  <a:latin typeface="Times New Roman" pitchFamily="18" charset="0"/>
                </a:rPr>
                <a:t>3</a:t>
              </a:r>
              <a:endParaRPr lang="en-US" altLang="zh-CN" sz="2000">
                <a:latin typeface="Times New Roman" pitchFamily="18" charset="0"/>
              </a:endParaRPr>
            </a:p>
          </p:txBody>
        </p:sp>
        <p:sp>
          <p:nvSpPr>
            <p:cNvPr id="49" name="Text Box 38">
              <a:extLst>
                <a:ext uri="{FF2B5EF4-FFF2-40B4-BE49-F238E27FC236}">
                  <a16:creationId xmlns:a16="http://schemas.microsoft.com/office/drawing/2014/main" id="{3BCDAEE9-90DF-4550-8024-A216FD60D073}"/>
                </a:ext>
              </a:extLst>
            </p:cNvPr>
            <p:cNvSpPr txBox="1">
              <a:spLocks noChangeArrowheads="1"/>
            </p:cNvSpPr>
            <p:nvPr/>
          </p:nvSpPr>
          <p:spPr bwMode="auto">
            <a:xfrm>
              <a:off x="1792" y="51"/>
              <a:ext cx="153"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b="1" dirty="0">
                  <a:solidFill>
                    <a:srgbClr val="CC0000"/>
                  </a:solidFill>
                  <a:latin typeface="Times New Roman" pitchFamily="18" charset="0"/>
                </a:rPr>
                <a:t>4</a:t>
              </a:r>
              <a:endParaRPr lang="en-US" altLang="zh-CN" sz="2000" dirty="0">
                <a:latin typeface="Times New Roman" pitchFamily="18" charset="0"/>
              </a:endParaRPr>
            </a:p>
          </p:txBody>
        </p:sp>
        <p:sp>
          <p:nvSpPr>
            <p:cNvPr id="50" name="Text Box 39">
              <a:extLst>
                <a:ext uri="{FF2B5EF4-FFF2-40B4-BE49-F238E27FC236}">
                  <a16:creationId xmlns:a16="http://schemas.microsoft.com/office/drawing/2014/main" id="{390EB5FA-395E-4055-BEA9-6D492FA67796}"/>
                </a:ext>
              </a:extLst>
            </p:cNvPr>
            <p:cNvSpPr txBox="1">
              <a:spLocks noChangeArrowheads="1"/>
            </p:cNvSpPr>
            <p:nvPr/>
          </p:nvSpPr>
          <p:spPr bwMode="auto">
            <a:xfrm>
              <a:off x="2376" y="41"/>
              <a:ext cx="15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b="1">
                  <a:solidFill>
                    <a:srgbClr val="CC0000"/>
                  </a:solidFill>
                  <a:latin typeface="Times New Roman" pitchFamily="18" charset="0"/>
                </a:rPr>
                <a:t>5</a:t>
              </a:r>
              <a:endParaRPr lang="en-US" altLang="zh-CN" sz="2000">
                <a:latin typeface="Times New Roman" pitchFamily="18" charset="0"/>
              </a:endParaRPr>
            </a:p>
          </p:txBody>
        </p:sp>
        <p:sp>
          <p:nvSpPr>
            <p:cNvPr id="51" name="Line 40">
              <a:extLst>
                <a:ext uri="{FF2B5EF4-FFF2-40B4-BE49-F238E27FC236}">
                  <a16:creationId xmlns:a16="http://schemas.microsoft.com/office/drawing/2014/main" id="{5E8FD6CA-CBB0-4821-88E6-D38002574CE9}"/>
                </a:ext>
              </a:extLst>
            </p:cNvPr>
            <p:cNvSpPr>
              <a:spLocks noChangeShapeType="1"/>
            </p:cNvSpPr>
            <p:nvPr/>
          </p:nvSpPr>
          <p:spPr bwMode="auto">
            <a:xfrm>
              <a:off x="2559" y="145"/>
              <a:ext cx="282" cy="0"/>
            </a:xfrm>
            <a:prstGeom prst="line">
              <a:avLst/>
            </a:prstGeom>
            <a:noFill/>
            <a:ln w="28575">
              <a:solidFill>
                <a:srgbClr val="0000CC"/>
              </a:solidFill>
              <a:round/>
              <a:headEnd type="non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52" name="Oval 41">
              <a:extLst>
                <a:ext uri="{FF2B5EF4-FFF2-40B4-BE49-F238E27FC236}">
                  <a16:creationId xmlns:a16="http://schemas.microsoft.com/office/drawing/2014/main" id="{AF5465C0-4E61-4B73-A004-F6BCBA41257C}"/>
                </a:ext>
              </a:extLst>
            </p:cNvPr>
            <p:cNvSpPr>
              <a:spLocks noChangeArrowheads="1"/>
            </p:cNvSpPr>
            <p:nvPr/>
          </p:nvSpPr>
          <p:spPr bwMode="auto">
            <a:xfrm>
              <a:off x="2841" y="0"/>
              <a:ext cx="288" cy="269"/>
            </a:xfrm>
            <a:prstGeom prst="ellipse">
              <a:avLst/>
            </a:prstGeom>
            <a:solidFill>
              <a:schemeClr val="accent1"/>
            </a:solidFill>
            <a:ln w="28575">
              <a:solidFill>
                <a:srgbClr val="0000CC"/>
              </a:solidFill>
              <a:round/>
              <a:headEnd/>
              <a:tailEnd/>
            </a:ln>
          </p:spPr>
          <p:txBody>
            <a:bodyPr wrap="none" lIns="0" tIns="0" rIns="0" bIns="0" anchor="ctr"/>
            <a:lstStyle/>
            <a:p>
              <a:endParaRPr lang="zh-CN" altLang="en-US"/>
            </a:p>
          </p:txBody>
        </p:sp>
        <p:sp>
          <p:nvSpPr>
            <p:cNvPr id="53" name="Text Box 42">
              <a:extLst>
                <a:ext uri="{FF2B5EF4-FFF2-40B4-BE49-F238E27FC236}">
                  <a16:creationId xmlns:a16="http://schemas.microsoft.com/office/drawing/2014/main" id="{D2BCA4E2-B7C8-400C-AF4F-4EE52C37D525}"/>
                </a:ext>
              </a:extLst>
            </p:cNvPr>
            <p:cNvSpPr txBox="1">
              <a:spLocks noChangeArrowheads="1"/>
            </p:cNvSpPr>
            <p:nvPr/>
          </p:nvSpPr>
          <p:spPr bwMode="auto">
            <a:xfrm>
              <a:off x="2942" y="39"/>
              <a:ext cx="153"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b="1">
                  <a:solidFill>
                    <a:srgbClr val="CC0000"/>
                  </a:solidFill>
                  <a:latin typeface="Times New Roman" pitchFamily="18" charset="0"/>
                </a:rPr>
                <a:t>6</a:t>
              </a:r>
              <a:endParaRPr lang="en-US" altLang="zh-CN" sz="2000">
                <a:latin typeface="Times New Roman" pitchFamily="18" charset="0"/>
              </a:endParaRPr>
            </a:p>
          </p:txBody>
        </p:sp>
      </p:grpSp>
      <p:pic>
        <p:nvPicPr>
          <p:cNvPr id="2" name="图片 1">
            <a:extLst>
              <a:ext uri="{FF2B5EF4-FFF2-40B4-BE49-F238E27FC236}">
                <a16:creationId xmlns:a16="http://schemas.microsoft.com/office/drawing/2014/main" id="{335EE022-C903-461E-95B1-3440E1AA3579}"/>
              </a:ext>
            </a:extLst>
          </p:cNvPr>
          <p:cNvPicPr>
            <a:picLocks noChangeAspect="1"/>
          </p:cNvPicPr>
          <p:nvPr/>
        </p:nvPicPr>
        <p:blipFill>
          <a:blip r:embed="rId2"/>
          <a:stretch>
            <a:fillRect/>
          </a:stretch>
        </p:blipFill>
        <p:spPr>
          <a:xfrm>
            <a:off x="2557008" y="3504326"/>
            <a:ext cx="1408882" cy="1040021"/>
          </a:xfrm>
          <a:prstGeom prst="rect">
            <a:avLst/>
          </a:prstGeom>
        </p:spPr>
      </p:pic>
      <p:pic>
        <p:nvPicPr>
          <p:cNvPr id="3" name="图片 2">
            <a:extLst>
              <a:ext uri="{FF2B5EF4-FFF2-40B4-BE49-F238E27FC236}">
                <a16:creationId xmlns:a16="http://schemas.microsoft.com/office/drawing/2014/main" id="{4593E10D-64E5-4434-B100-1F3F1CFDDBCE}"/>
              </a:ext>
            </a:extLst>
          </p:cNvPr>
          <p:cNvPicPr>
            <a:picLocks noChangeAspect="1"/>
          </p:cNvPicPr>
          <p:nvPr/>
        </p:nvPicPr>
        <p:blipFill>
          <a:blip r:embed="rId3"/>
          <a:stretch>
            <a:fillRect/>
          </a:stretch>
        </p:blipFill>
        <p:spPr>
          <a:xfrm>
            <a:off x="2756841" y="4712906"/>
            <a:ext cx="1331615" cy="1061631"/>
          </a:xfrm>
          <a:prstGeom prst="rect">
            <a:avLst/>
          </a:prstGeom>
        </p:spPr>
      </p:pic>
      <p:sp>
        <p:nvSpPr>
          <p:cNvPr id="74" name="Rectangle 2">
            <a:extLst>
              <a:ext uri="{FF2B5EF4-FFF2-40B4-BE49-F238E27FC236}">
                <a16:creationId xmlns:a16="http://schemas.microsoft.com/office/drawing/2014/main" id="{B332C27E-7647-426C-8905-F631DE836AB6}"/>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第二节　数据的结构</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443204" y="1412776"/>
            <a:ext cx="6172200" cy="685800"/>
          </a:xfrm>
        </p:spPr>
        <p:txBody>
          <a:bodyPr/>
          <a:lstStyle/>
          <a:p>
            <a:pPr algn="l" eaLnBrk="1" hangingPunct="1"/>
            <a:r>
              <a:rPr lang="en-US" altLang="en-US" sz="3200">
                <a:latin typeface="黑体" pitchFamily="49" charset="-122"/>
                <a:ea typeface="黑体" pitchFamily="49" charset="-122"/>
              </a:rPr>
              <a:t>一、数据类型</a:t>
            </a:r>
            <a:endParaRPr lang="zh-CN" altLang="en-US" sz="3200">
              <a:latin typeface="黑体" pitchFamily="49" charset="-122"/>
              <a:ea typeface="黑体" pitchFamily="49" charset="-122"/>
            </a:endParaRPr>
          </a:p>
        </p:txBody>
      </p:sp>
      <p:sp>
        <p:nvSpPr>
          <p:cNvPr id="3584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05FF9180-5BFC-4378-993F-F2B1546FC7B6}" type="slidenum">
              <a:rPr lang="zh-CN" altLang="en-US"/>
              <a:pPr algn="r" eaLnBrk="1" hangingPunct="1">
                <a:spcBef>
                  <a:spcPct val="50000"/>
                </a:spcBef>
              </a:pPr>
              <a:t>36</a:t>
            </a:fld>
            <a:endParaRPr lang="en-US" altLang="zh-CN"/>
          </a:p>
        </p:txBody>
      </p:sp>
      <p:sp>
        <p:nvSpPr>
          <p:cNvPr id="35845" name="Rectangle 5"/>
          <p:cNvSpPr>
            <a:spLocks noGrp="1" noChangeArrowheads="1"/>
          </p:cNvSpPr>
          <p:nvPr>
            <p:ph type="body" idx="4294967295"/>
          </p:nvPr>
        </p:nvSpPr>
        <p:spPr>
          <a:xfrm>
            <a:off x="367004" y="2250976"/>
            <a:ext cx="8763000" cy="4038600"/>
          </a:xfrm>
        </p:spPr>
        <p:txBody>
          <a:bodyPr/>
          <a:lstStyle/>
          <a:p>
            <a:pPr eaLnBrk="1" hangingPunct="1">
              <a:spcBef>
                <a:spcPct val="30000"/>
              </a:spcBef>
            </a:pPr>
            <a:r>
              <a:rPr lang="en-US" altLang="en-US" b="1">
                <a:latin typeface="黑体" pitchFamily="49" charset="-122"/>
                <a:ea typeface="黑体" pitchFamily="49" charset="-122"/>
              </a:rPr>
              <a:t>数据类型是一个值的集合和定义在这个值集上的一组操作的总称</a:t>
            </a:r>
          </a:p>
          <a:p>
            <a:pPr eaLnBrk="1" hangingPunct="1">
              <a:spcBef>
                <a:spcPct val="30000"/>
              </a:spcBef>
            </a:pPr>
            <a:endParaRPr lang="en-US" altLang="en-US" b="1">
              <a:latin typeface="黑体" pitchFamily="49" charset="-122"/>
              <a:ea typeface="黑体" pitchFamily="49" charset="-122"/>
            </a:endParaRPr>
          </a:p>
          <a:p>
            <a:pPr eaLnBrk="1" hangingPunct="1">
              <a:spcBef>
                <a:spcPct val="30000"/>
              </a:spcBef>
            </a:pPr>
            <a:r>
              <a:rPr lang="en-US" altLang="en-US" b="1">
                <a:latin typeface="黑体" pitchFamily="49" charset="-122"/>
                <a:ea typeface="黑体" pitchFamily="49" charset="-122"/>
              </a:rPr>
              <a:t>如</a:t>
            </a:r>
            <a:r>
              <a:rPr lang="en-US" altLang="zh-CN" b="1">
                <a:latin typeface="黑体" pitchFamily="49" charset="-122"/>
                <a:ea typeface="黑体" pitchFamily="49" charset="-122"/>
              </a:rPr>
              <a:t>C</a:t>
            </a:r>
            <a:r>
              <a:rPr lang="en-US" altLang="en-US" b="1">
                <a:latin typeface="黑体" pitchFamily="49" charset="-122"/>
                <a:ea typeface="黑体" pitchFamily="49" charset="-122"/>
              </a:rPr>
              <a:t>语言中的整型变量(</a:t>
            </a:r>
            <a:r>
              <a:rPr lang="en-US" altLang="zh-CN" b="1">
                <a:latin typeface="黑体" pitchFamily="49" charset="-122"/>
                <a:ea typeface="黑体" pitchFamily="49" charset="-122"/>
              </a:rPr>
              <a:t>int)</a:t>
            </a:r>
            <a:r>
              <a:rPr lang="zh-CN" altLang="en-US" b="1">
                <a:latin typeface="黑体" pitchFamily="49" charset="-122"/>
                <a:ea typeface="黑体" pitchFamily="49" charset="-122"/>
              </a:rPr>
              <a:t>，</a:t>
            </a:r>
            <a:r>
              <a:rPr lang="en-US" altLang="en-US" b="1">
                <a:latin typeface="黑体" pitchFamily="49" charset="-122"/>
                <a:ea typeface="黑体" pitchFamily="49" charset="-122"/>
              </a:rPr>
              <a:t>其值集为某个区间上的整数，定义在其上的操作为+, -, </a:t>
            </a:r>
            <a:r>
              <a:rPr lang="en-US" altLang="zh-CN" b="1">
                <a:latin typeface="黑体" pitchFamily="49" charset="-122"/>
                <a:ea typeface="黑体" pitchFamily="49" charset="-122"/>
              </a:rPr>
              <a:t>x, /</a:t>
            </a:r>
            <a:r>
              <a:rPr lang="en-US" altLang="en-US" b="1">
                <a:latin typeface="黑体" pitchFamily="49" charset="-122"/>
                <a:ea typeface="黑体" pitchFamily="49" charset="-122"/>
              </a:rPr>
              <a:t>等</a:t>
            </a:r>
          </a:p>
        </p:txBody>
      </p:sp>
      <p:sp>
        <p:nvSpPr>
          <p:cNvPr id="8" name="Rectangle 2">
            <a:extLst>
              <a:ext uri="{FF2B5EF4-FFF2-40B4-BE49-F238E27FC236}">
                <a16:creationId xmlns:a16="http://schemas.microsoft.com/office/drawing/2014/main" id="{96FBB300-DBFD-4575-92CA-FFDED59C62B7}"/>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第三节　数据类型</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194494" y="1203598"/>
            <a:ext cx="6934200" cy="685800"/>
          </a:xfrm>
        </p:spPr>
        <p:txBody>
          <a:bodyPr/>
          <a:lstStyle/>
          <a:p>
            <a:pPr algn="l" eaLnBrk="1" hangingPunct="1"/>
            <a:r>
              <a:rPr lang="en-US" altLang="en-US" sz="3200" dirty="0">
                <a:latin typeface="黑体" pitchFamily="49" charset="-122"/>
                <a:ea typeface="黑体" pitchFamily="49" charset="-122"/>
              </a:rPr>
              <a:t>二、</a:t>
            </a:r>
            <a:r>
              <a:rPr lang="zh-CN" altLang="en-US" sz="3200" dirty="0">
                <a:latin typeface="黑体" pitchFamily="49" charset="-122"/>
                <a:ea typeface="黑体" pitchFamily="49" charset="-122"/>
              </a:rPr>
              <a:t>根据值的不同特性</a:t>
            </a:r>
          </a:p>
        </p:txBody>
      </p:sp>
      <p:sp>
        <p:nvSpPr>
          <p:cNvPr id="3686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29C51DE5-4724-4AB8-8893-39B876EB7736}" type="slidenum">
              <a:rPr lang="zh-CN" altLang="en-US"/>
              <a:pPr algn="r" eaLnBrk="1" hangingPunct="1">
                <a:spcBef>
                  <a:spcPct val="50000"/>
                </a:spcBef>
              </a:pPr>
              <a:t>37</a:t>
            </a:fld>
            <a:endParaRPr lang="en-US" altLang="zh-CN"/>
          </a:p>
        </p:txBody>
      </p:sp>
      <p:sp>
        <p:nvSpPr>
          <p:cNvPr id="36869" name="Rectangle 5"/>
          <p:cNvSpPr>
            <a:spLocks noGrp="1" noChangeArrowheads="1"/>
          </p:cNvSpPr>
          <p:nvPr>
            <p:ph type="body" idx="4294967295"/>
          </p:nvPr>
        </p:nvSpPr>
        <p:spPr>
          <a:xfrm>
            <a:off x="467544" y="2060848"/>
            <a:ext cx="8763000" cy="4038600"/>
          </a:xfrm>
        </p:spPr>
        <p:txBody>
          <a:bodyPr/>
          <a:lstStyle/>
          <a:p>
            <a:pPr marL="514350" indent="-514350" eaLnBrk="1" hangingPunct="1">
              <a:spcBef>
                <a:spcPct val="30000"/>
              </a:spcBef>
              <a:buFont typeface="Wingdings" pitchFamily="2" charset="2"/>
              <a:buAutoNum type="arabicPeriod"/>
            </a:pPr>
            <a:r>
              <a:rPr lang="en-US" altLang="en-US" b="1" dirty="0" err="1">
                <a:latin typeface="黑体" pitchFamily="49" charset="-122"/>
                <a:ea typeface="黑体" pitchFamily="49" charset="-122"/>
              </a:rPr>
              <a:t>原子数据类型</a:t>
            </a:r>
            <a:endParaRPr lang="en-US" altLang="en-US" b="1" dirty="0">
              <a:latin typeface="黑体" pitchFamily="49" charset="-122"/>
              <a:ea typeface="黑体" pitchFamily="49" charset="-122"/>
            </a:endParaRPr>
          </a:p>
          <a:p>
            <a:pPr marL="514350" indent="-514350" eaLnBrk="1" hangingPunct="1">
              <a:spcBef>
                <a:spcPct val="30000"/>
              </a:spcBef>
              <a:buFont typeface="Wingdings" pitchFamily="2" charset="2"/>
              <a:buAutoNum type="arabicPeriod"/>
            </a:pPr>
            <a:r>
              <a:rPr lang="zh-CN" altLang="en-US" b="1" dirty="0">
                <a:latin typeface="黑体" pitchFamily="49" charset="-122"/>
                <a:ea typeface="黑体" pitchFamily="49" charset="-122"/>
              </a:rPr>
              <a:t>结构数据类型</a:t>
            </a:r>
            <a:endParaRPr lang="en-US" altLang="en-US" b="1" dirty="0">
              <a:latin typeface="黑体" pitchFamily="49" charset="-122"/>
              <a:ea typeface="黑体" pitchFamily="49" charset="-122"/>
            </a:endParaRPr>
          </a:p>
        </p:txBody>
      </p:sp>
      <p:sp>
        <p:nvSpPr>
          <p:cNvPr id="7" name="Rectangle 2">
            <a:extLst>
              <a:ext uri="{FF2B5EF4-FFF2-40B4-BE49-F238E27FC236}">
                <a16:creationId xmlns:a16="http://schemas.microsoft.com/office/drawing/2014/main" id="{71C8E549-2479-4B60-B543-B306B9E60546}"/>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第三节　数据类型</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125597" y="1196752"/>
            <a:ext cx="6934200" cy="685800"/>
          </a:xfrm>
        </p:spPr>
        <p:txBody>
          <a:bodyPr/>
          <a:lstStyle/>
          <a:p>
            <a:pPr algn="l" eaLnBrk="1" hangingPunct="1"/>
            <a:r>
              <a:rPr lang="en-US" altLang="en-US" sz="3200" dirty="0" err="1">
                <a:latin typeface="黑体" pitchFamily="49" charset="-122"/>
                <a:ea typeface="黑体" pitchFamily="49" charset="-122"/>
              </a:rPr>
              <a:t>二、原子数据类型和结构数据类型</a:t>
            </a:r>
            <a:endParaRPr lang="zh-CN" altLang="en-US" sz="3200" dirty="0">
              <a:latin typeface="黑体" pitchFamily="49" charset="-122"/>
              <a:ea typeface="黑体" pitchFamily="49" charset="-122"/>
            </a:endParaRPr>
          </a:p>
        </p:txBody>
      </p:sp>
      <p:sp>
        <p:nvSpPr>
          <p:cNvPr id="3686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29C51DE5-4724-4AB8-8893-39B876EB7736}" type="slidenum">
              <a:rPr lang="zh-CN" altLang="en-US"/>
              <a:pPr algn="r" eaLnBrk="1" hangingPunct="1">
                <a:spcBef>
                  <a:spcPct val="50000"/>
                </a:spcBef>
              </a:pPr>
              <a:t>38</a:t>
            </a:fld>
            <a:endParaRPr lang="en-US" altLang="zh-CN"/>
          </a:p>
        </p:txBody>
      </p:sp>
      <p:sp>
        <p:nvSpPr>
          <p:cNvPr id="36869" name="Rectangle 5"/>
          <p:cNvSpPr>
            <a:spLocks noGrp="1" noChangeArrowheads="1"/>
          </p:cNvSpPr>
          <p:nvPr>
            <p:ph type="body" idx="4294967295"/>
          </p:nvPr>
        </p:nvSpPr>
        <p:spPr>
          <a:xfrm>
            <a:off x="398647" y="2054002"/>
            <a:ext cx="8763000" cy="4038600"/>
          </a:xfrm>
        </p:spPr>
        <p:txBody>
          <a:bodyPr/>
          <a:lstStyle/>
          <a:p>
            <a:pPr eaLnBrk="1" hangingPunct="1">
              <a:spcBef>
                <a:spcPct val="30000"/>
              </a:spcBef>
              <a:buFont typeface="Wingdings" pitchFamily="2" charset="2"/>
              <a:buNone/>
            </a:pPr>
            <a:r>
              <a:rPr lang="en-US" altLang="en-US" b="1">
                <a:latin typeface="黑体" pitchFamily="49" charset="-122"/>
                <a:ea typeface="黑体" pitchFamily="49" charset="-122"/>
              </a:rPr>
              <a:t>1. 原子数据类型</a:t>
            </a:r>
          </a:p>
          <a:p>
            <a:pPr eaLnBrk="1" hangingPunct="1">
              <a:spcBef>
                <a:spcPct val="30000"/>
              </a:spcBef>
            </a:pPr>
            <a:r>
              <a:rPr lang="en-US" altLang="en-US" b="1">
                <a:latin typeface="黑体" pitchFamily="49" charset="-122"/>
                <a:ea typeface="黑体" pitchFamily="49" charset="-122"/>
              </a:rPr>
              <a:t>是不可分解的数据类型</a:t>
            </a:r>
          </a:p>
          <a:p>
            <a:pPr eaLnBrk="1" hangingPunct="1">
              <a:spcBef>
                <a:spcPct val="30000"/>
              </a:spcBef>
            </a:pPr>
            <a:r>
              <a:rPr lang="en-US" altLang="en-US" b="1">
                <a:latin typeface="黑体" pitchFamily="49" charset="-122"/>
                <a:ea typeface="黑体" pitchFamily="49" charset="-122"/>
              </a:rPr>
              <a:t>如</a:t>
            </a:r>
            <a:r>
              <a:rPr lang="en-US" altLang="zh-CN" b="1">
                <a:latin typeface="黑体" pitchFamily="49" charset="-122"/>
                <a:ea typeface="黑体" pitchFamily="49" charset="-122"/>
              </a:rPr>
              <a:t>C</a:t>
            </a:r>
            <a:r>
              <a:rPr lang="en-US" altLang="en-US" b="1">
                <a:latin typeface="黑体" pitchFamily="49" charset="-122"/>
                <a:ea typeface="黑体" pitchFamily="49" charset="-122"/>
              </a:rPr>
              <a:t>语言中的整型(</a:t>
            </a:r>
            <a:r>
              <a:rPr lang="en-US" altLang="zh-CN" b="1">
                <a:latin typeface="黑体" pitchFamily="49" charset="-122"/>
                <a:ea typeface="黑体" pitchFamily="49" charset="-122"/>
              </a:rPr>
              <a:t>int)</a:t>
            </a:r>
            <a:r>
              <a:rPr lang="zh-CN" altLang="en-US" b="1">
                <a:latin typeface="黑体" pitchFamily="49" charset="-122"/>
                <a:ea typeface="黑体" pitchFamily="49" charset="-122"/>
              </a:rPr>
              <a:t>，</a:t>
            </a:r>
            <a:r>
              <a:rPr lang="en-US" altLang="en-US" b="1">
                <a:latin typeface="黑体" pitchFamily="49" charset="-122"/>
                <a:ea typeface="黑体" pitchFamily="49" charset="-122"/>
              </a:rPr>
              <a:t>实型(</a:t>
            </a:r>
            <a:r>
              <a:rPr lang="en-US" altLang="zh-CN" b="1">
                <a:latin typeface="黑体" pitchFamily="49" charset="-122"/>
                <a:ea typeface="黑体" pitchFamily="49" charset="-122"/>
              </a:rPr>
              <a:t>float)</a:t>
            </a:r>
            <a:r>
              <a:rPr lang="zh-CN" altLang="en-US" b="1">
                <a:latin typeface="黑体" pitchFamily="49" charset="-122"/>
                <a:ea typeface="黑体" pitchFamily="49" charset="-122"/>
              </a:rPr>
              <a:t>，</a:t>
            </a:r>
            <a:r>
              <a:rPr lang="en-US" altLang="en-US" b="1">
                <a:latin typeface="黑体" pitchFamily="49" charset="-122"/>
                <a:ea typeface="黑体" pitchFamily="49" charset="-122"/>
              </a:rPr>
              <a:t>字符型(</a:t>
            </a:r>
            <a:r>
              <a:rPr lang="en-US" altLang="zh-CN" b="1">
                <a:latin typeface="黑体" pitchFamily="49" charset="-122"/>
                <a:ea typeface="黑体" pitchFamily="49" charset="-122"/>
              </a:rPr>
              <a:t>char)</a:t>
            </a:r>
            <a:r>
              <a:rPr lang="zh-CN" altLang="en-US" b="1">
                <a:latin typeface="黑体" pitchFamily="49" charset="-122"/>
                <a:ea typeface="黑体" pitchFamily="49" charset="-122"/>
              </a:rPr>
              <a:t>，</a:t>
            </a:r>
            <a:r>
              <a:rPr lang="en-US" altLang="en-US" b="1">
                <a:latin typeface="黑体" pitchFamily="49" charset="-122"/>
                <a:ea typeface="黑体" pitchFamily="49" charset="-122"/>
              </a:rPr>
              <a:t>指针类型(*)和空类型(</a:t>
            </a:r>
            <a:r>
              <a:rPr lang="en-US" altLang="zh-CN" b="1">
                <a:latin typeface="黑体" pitchFamily="49" charset="-122"/>
                <a:ea typeface="黑体" pitchFamily="49" charset="-122"/>
              </a:rPr>
              <a:t>void)</a:t>
            </a:r>
            <a:r>
              <a:rPr lang="en-US" altLang="en-US" b="1">
                <a:latin typeface="黑体" pitchFamily="49" charset="-122"/>
                <a:ea typeface="黑体" pitchFamily="49" charset="-122"/>
              </a:rPr>
              <a:t>等</a:t>
            </a:r>
          </a:p>
        </p:txBody>
      </p:sp>
      <p:sp>
        <p:nvSpPr>
          <p:cNvPr id="7" name="Rectangle 2">
            <a:extLst>
              <a:ext uri="{FF2B5EF4-FFF2-40B4-BE49-F238E27FC236}">
                <a16:creationId xmlns:a16="http://schemas.microsoft.com/office/drawing/2014/main" id="{98B5AD85-880B-4E87-83F8-6D5EFAA86373}"/>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第三节　数据类型</a:t>
            </a:r>
          </a:p>
        </p:txBody>
      </p:sp>
    </p:spTree>
    <p:extLst>
      <p:ext uri="{BB962C8B-B14F-4D97-AF65-F5344CB8AC3E}">
        <p14:creationId xmlns:p14="http://schemas.microsoft.com/office/powerpoint/2010/main" val="3378116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68483" y="1268760"/>
            <a:ext cx="6934200" cy="685800"/>
          </a:xfrm>
        </p:spPr>
        <p:txBody>
          <a:bodyPr/>
          <a:lstStyle/>
          <a:p>
            <a:pPr algn="l" eaLnBrk="1" hangingPunct="1"/>
            <a:r>
              <a:rPr lang="en-US" altLang="en-US" sz="3200" dirty="0" err="1">
                <a:latin typeface="黑体" pitchFamily="49" charset="-122"/>
                <a:ea typeface="黑体" pitchFamily="49" charset="-122"/>
              </a:rPr>
              <a:t>二、原子数据类型和结构数据类型</a:t>
            </a:r>
            <a:endParaRPr lang="zh-CN" altLang="en-US" sz="3200" dirty="0">
              <a:latin typeface="黑体" pitchFamily="49" charset="-122"/>
              <a:ea typeface="黑体" pitchFamily="49" charset="-122"/>
            </a:endParaRPr>
          </a:p>
        </p:txBody>
      </p:sp>
      <p:sp>
        <p:nvSpPr>
          <p:cNvPr id="3789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C7A33464-BCE6-490B-8973-6B9B9A3E2B55}" type="slidenum">
              <a:rPr lang="zh-CN" altLang="en-US"/>
              <a:pPr algn="r" eaLnBrk="1" hangingPunct="1">
                <a:spcBef>
                  <a:spcPct val="50000"/>
                </a:spcBef>
              </a:pPr>
              <a:t>39</a:t>
            </a:fld>
            <a:endParaRPr lang="en-US" altLang="zh-CN"/>
          </a:p>
        </p:txBody>
      </p:sp>
      <p:sp>
        <p:nvSpPr>
          <p:cNvPr id="37893" name="Rectangle 5"/>
          <p:cNvSpPr>
            <a:spLocks noGrp="1" noChangeArrowheads="1"/>
          </p:cNvSpPr>
          <p:nvPr>
            <p:ph type="body" idx="4294967295"/>
          </p:nvPr>
        </p:nvSpPr>
        <p:spPr>
          <a:xfrm>
            <a:off x="363758" y="2060922"/>
            <a:ext cx="8763000" cy="4038600"/>
          </a:xfrm>
        </p:spPr>
        <p:txBody>
          <a:bodyPr/>
          <a:lstStyle/>
          <a:p>
            <a:pPr eaLnBrk="1" hangingPunct="1">
              <a:spcBef>
                <a:spcPct val="30000"/>
              </a:spcBef>
              <a:buFont typeface="Wingdings" pitchFamily="2" charset="2"/>
              <a:buNone/>
            </a:pPr>
            <a:r>
              <a:rPr lang="en-US" altLang="en-US" b="1">
                <a:latin typeface="黑体" pitchFamily="49" charset="-122"/>
                <a:ea typeface="黑体" pitchFamily="49" charset="-122"/>
              </a:rPr>
              <a:t>2. 结构数据类型</a:t>
            </a:r>
          </a:p>
          <a:p>
            <a:pPr eaLnBrk="1" hangingPunct="1">
              <a:spcBef>
                <a:spcPct val="30000"/>
              </a:spcBef>
            </a:pPr>
            <a:r>
              <a:rPr lang="en-US" altLang="en-US" b="1">
                <a:latin typeface="黑体" pitchFamily="49" charset="-122"/>
                <a:ea typeface="黑体" pitchFamily="49" charset="-122"/>
              </a:rPr>
              <a:t>由若干成分</a:t>
            </a:r>
            <a:r>
              <a:rPr lang="en-US" altLang="en-US">
                <a:latin typeface="黑体" pitchFamily="49" charset="-122"/>
                <a:ea typeface="黑体" pitchFamily="49" charset="-122"/>
              </a:rPr>
              <a:t>（原子类型或结构类型）</a:t>
            </a:r>
            <a:r>
              <a:rPr lang="en-US" altLang="en-US" b="1">
                <a:latin typeface="黑体" pitchFamily="49" charset="-122"/>
                <a:ea typeface="黑体" pitchFamily="49" charset="-122"/>
              </a:rPr>
              <a:t>按某种结构组成的数据类型</a:t>
            </a:r>
          </a:p>
          <a:p>
            <a:pPr eaLnBrk="1" hangingPunct="1">
              <a:spcBef>
                <a:spcPct val="30000"/>
              </a:spcBef>
            </a:pPr>
            <a:r>
              <a:rPr lang="en-US" altLang="en-US" b="1">
                <a:latin typeface="黑体" pitchFamily="49" charset="-122"/>
                <a:ea typeface="黑体" pitchFamily="49" charset="-122"/>
              </a:rPr>
              <a:t>结构数据类型可以看作是一种数据结构和定义在其上的一组操作组成的整体</a:t>
            </a:r>
          </a:p>
          <a:p>
            <a:pPr eaLnBrk="1" hangingPunct="1">
              <a:spcBef>
                <a:spcPct val="30000"/>
              </a:spcBef>
            </a:pPr>
            <a:r>
              <a:rPr lang="en-US" altLang="en-US" b="1">
                <a:latin typeface="黑体" pitchFamily="49" charset="-122"/>
                <a:ea typeface="黑体" pitchFamily="49" charset="-122"/>
              </a:rPr>
              <a:t>如数组，由若干分量组成，每个分量可以是整数，也可以是数组（如</a:t>
            </a:r>
            <a:r>
              <a:rPr lang="en-US" altLang="zh-CN" b="1">
                <a:latin typeface="黑体" pitchFamily="49" charset="-122"/>
                <a:ea typeface="黑体" pitchFamily="49" charset="-122"/>
              </a:rPr>
              <a:t>int A[10]</a:t>
            </a:r>
            <a:r>
              <a:rPr lang="zh-CN" altLang="en-US" b="1">
                <a:latin typeface="黑体" pitchFamily="49" charset="-122"/>
                <a:ea typeface="黑体" pitchFamily="49" charset="-122"/>
              </a:rPr>
              <a:t>）</a:t>
            </a:r>
          </a:p>
        </p:txBody>
      </p:sp>
      <p:sp>
        <p:nvSpPr>
          <p:cNvPr id="7" name="Rectangle 2">
            <a:extLst>
              <a:ext uri="{FF2B5EF4-FFF2-40B4-BE49-F238E27FC236}">
                <a16:creationId xmlns:a16="http://schemas.microsoft.com/office/drawing/2014/main" id="{3CBAB7B9-2CFC-45C3-96B7-2EDC5CD382D4}"/>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第三节　数据类型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idx="4294967295"/>
          </p:nvPr>
        </p:nvSpPr>
        <p:spPr/>
        <p:txBody>
          <a:bodyPr/>
          <a:lstStyle/>
          <a:p>
            <a:pPr eaLnBrk="1" hangingPunct="1"/>
            <a:r>
              <a:rPr lang="zh-CN" altLang="en-US" sz="4400" dirty="0"/>
              <a:t>数值计算与非数值计算</a:t>
            </a:r>
          </a:p>
        </p:txBody>
      </p:sp>
      <p:sp>
        <p:nvSpPr>
          <p:cNvPr id="7171" name="Rectangle 1027"/>
          <p:cNvSpPr>
            <a:spLocks noGrp="1" noChangeArrowheads="1"/>
          </p:cNvSpPr>
          <p:nvPr>
            <p:ph type="body" idx="4294967295"/>
          </p:nvPr>
        </p:nvSpPr>
        <p:spPr>
          <a:xfrm>
            <a:off x="250825" y="1341438"/>
            <a:ext cx="8499475" cy="4724400"/>
          </a:xfrm>
        </p:spPr>
        <p:txBody>
          <a:bodyPr/>
          <a:lstStyle/>
          <a:p>
            <a:pPr eaLnBrk="1" hangingPunct="1">
              <a:lnSpc>
                <a:spcPct val="90000"/>
              </a:lnSpc>
            </a:pPr>
            <a:r>
              <a:rPr lang="zh-CN" altLang="en-US" dirty="0"/>
              <a:t>数值计算</a:t>
            </a:r>
          </a:p>
          <a:p>
            <a:pPr eaLnBrk="1" hangingPunct="1">
              <a:lnSpc>
                <a:spcPct val="90000"/>
              </a:lnSpc>
              <a:buFont typeface="Wingdings" pitchFamily="2" charset="2"/>
              <a:buNone/>
            </a:pPr>
            <a:r>
              <a:rPr lang="zh-CN" altLang="en-US" dirty="0"/>
              <a:t>   方程组求解、求积分、图像处理、音频处理</a:t>
            </a:r>
          </a:p>
          <a:p>
            <a:pPr eaLnBrk="1" hangingPunct="1">
              <a:lnSpc>
                <a:spcPct val="90000"/>
              </a:lnSpc>
              <a:buFont typeface="Wingdings" pitchFamily="2" charset="2"/>
              <a:buNone/>
            </a:pPr>
            <a:r>
              <a:rPr lang="zh-CN" altLang="en-US" dirty="0"/>
              <a:t>   </a:t>
            </a:r>
          </a:p>
          <a:p>
            <a:pPr eaLnBrk="1" hangingPunct="1">
              <a:lnSpc>
                <a:spcPct val="90000"/>
              </a:lnSpc>
              <a:buFont typeface="Wingdings" pitchFamily="2" charset="2"/>
              <a:buNone/>
            </a:pPr>
            <a:endParaRPr lang="zh-CN" altLang="en-US" dirty="0"/>
          </a:p>
          <a:p>
            <a:pPr eaLnBrk="1" hangingPunct="1">
              <a:lnSpc>
                <a:spcPct val="90000"/>
              </a:lnSpc>
            </a:pPr>
            <a:r>
              <a:rPr lang="zh-CN" altLang="en-US" dirty="0"/>
              <a:t>非数值计算</a:t>
            </a:r>
            <a:endParaRPr lang="en-US" altLang="zh-CN" dirty="0"/>
          </a:p>
          <a:p>
            <a:pPr marL="0" indent="0" eaLnBrk="1" hangingPunct="1">
              <a:lnSpc>
                <a:spcPct val="90000"/>
              </a:lnSpc>
              <a:buNone/>
            </a:pPr>
            <a:r>
              <a:rPr lang="en-US" altLang="zh-CN" dirty="0"/>
              <a:t>   </a:t>
            </a:r>
            <a:r>
              <a:rPr lang="zh-CN" altLang="en-US" dirty="0"/>
              <a:t>数据处理，例如数据表示、数据查询、数据处理等</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419100" y="1340768"/>
            <a:ext cx="8305800" cy="685800"/>
          </a:xfrm>
        </p:spPr>
        <p:txBody>
          <a:bodyPr/>
          <a:lstStyle/>
          <a:p>
            <a:pPr algn="l" eaLnBrk="1" hangingPunct="1"/>
            <a:r>
              <a:rPr lang="en-US" altLang="en-US" sz="3200">
                <a:latin typeface="黑体" pitchFamily="49" charset="-122"/>
                <a:ea typeface="黑体" pitchFamily="49" charset="-122"/>
              </a:rPr>
              <a:t>三、抽象数据类型（</a:t>
            </a:r>
            <a:r>
              <a:rPr lang="en-US" altLang="zh-CN" sz="3200">
                <a:latin typeface="黑体" pitchFamily="49" charset="-122"/>
                <a:ea typeface="黑体" pitchFamily="49" charset="-122"/>
              </a:rPr>
              <a:t>Abstract Data Type</a:t>
            </a:r>
            <a:r>
              <a:rPr lang="en-US" altLang="en-US" sz="3200">
                <a:latin typeface="黑体" pitchFamily="49" charset="-122"/>
                <a:ea typeface="黑体" pitchFamily="49" charset="-122"/>
              </a:rPr>
              <a:t>）</a:t>
            </a:r>
            <a:endParaRPr lang="zh-CN" altLang="en-US" sz="3200">
              <a:latin typeface="黑体" pitchFamily="49" charset="-122"/>
              <a:ea typeface="黑体" pitchFamily="49" charset="-122"/>
            </a:endParaRPr>
          </a:p>
        </p:txBody>
      </p:sp>
      <p:sp>
        <p:nvSpPr>
          <p:cNvPr id="3891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73F1CEC1-1223-4561-B1F8-7E238659080B}" type="slidenum">
              <a:rPr lang="zh-CN" altLang="en-US"/>
              <a:pPr algn="r" eaLnBrk="1" hangingPunct="1">
                <a:spcBef>
                  <a:spcPct val="50000"/>
                </a:spcBef>
              </a:pPr>
              <a:t>40</a:t>
            </a:fld>
            <a:endParaRPr lang="en-US" altLang="zh-CN"/>
          </a:p>
        </p:txBody>
      </p:sp>
      <p:sp>
        <p:nvSpPr>
          <p:cNvPr id="38917" name="Rectangle 5"/>
          <p:cNvSpPr>
            <a:spLocks noGrp="1" noChangeArrowheads="1"/>
          </p:cNvSpPr>
          <p:nvPr>
            <p:ph type="body" idx="4294967295"/>
          </p:nvPr>
        </p:nvSpPr>
        <p:spPr>
          <a:xfrm>
            <a:off x="342900" y="2178968"/>
            <a:ext cx="8763000" cy="4038600"/>
          </a:xfrm>
        </p:spPr>
        <p:txBody>
          <a:bodyPr/>
          <a:lstStyle/>
          <a:p>
            <a:pPr eaLnBrk="1" hangingPunct="1">
              <a:spcBef>
                <a:spcPct val="70000"/>
              </a:spcBef>
            </a:pPr>
            <a:r>
              <a:rPr lang="zh-CN" altLang="en-US" b="1">
                <a:latin typeface="黑体" pitchFamily="49" charset="-122"/>
                <a:ea typeface="黑体" pitchFamily="49" charset="-122"/>
              </a:rPr>
              <a:t>由用户定义，用以表示应用问题的数据模型</a:t>
            </a:r>
          </a:p>
          <a:p>
            <a:pPr eaLnBrk="1" hangingPunct="1">
              <a:spcBef>
                <a:spcPct val="70000"/>
              </a:spcBef>
            </a:pPr>
            <a:r>
              <a:rPr lang="zh-CN" altLang="en-US" b="1">
                <a:latin typeface="黑体" pitchFamily="49" charset="-122"/>
                <a:ea typeface="黑体" pitchFamily="49" charset="-122"/>
              </a:rPr>
              <a:t>由基本的数据类型组成</a:t>
            </a:r>
            <a:r>
              <a:rPr lang="en-US" altLang="zh-CN" b="1">
                <a:latin typeface="黑体" pitchFamily="49" charset="-122"/>
                <a:ea typeface="黑体" pitchFamily="49" charset="-122"/>
              </a:rPr>
              <a:t>, </a:t>
            </a:r>
            <a:r>
              <a:rPr lang="zh-CN" altLang="en-US" b="1">
                <a:latin typeface="黑体" pitchFamily="49" charset="-122"/>
                <a:ea typeface="黑体" pitchFamily="49" charset="-122"/>
              </a:rPr>
              <a:t>并包括一组相关的服务（或称操作）</a:t>
            </a:r>
          </a:p>
          <a:p>
            <a:pPr eaLnBrk="1" hangingPunct="1">
              <a:spcBef>
                <a:spcPct val="70000"/>
              </a:spcBef>
            </a:pPr>
            <a:r>
              <a:rPr lang="zh-CN" altLang="en-US" b="1">
                <a:latin typeface="黑体" pitchFamily="49" charset="-122"/>
                <a:ea typeface="黑体" pitchFamily="49" charset="-122"/>
              </a:rPr>
              <a:t>信息隐蔽和数据封装，使用与实现相分离</a:t>
            </a:r>
          </a:p>
        </p:txBody>
      </p:sp>
      <p:sp>
        <p:nvSpPr>
          <p:cNvPr id="7" name="Rectangle 2">
            <a:extLst>
              <a:ext uri="{FF2B5EF4-FFF2-40B4-BE49-F238E27FC236}">
                <a16:creationId xmlns:a16="http://schemas.microsoft.com/office/drawing/2014/main" id="{D199CDB0-DDDA-4541-85EC-50F4DA407BBF}"/>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第三节　数据类型</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395536" y="1268760"/>
            <a:ext cx="8305800" cy="685800"/>
          </a:xfrm>
        </p:spPr>
        <p:txBody>
          <a:bodyPr/>
          <a:lstStyle/>
          <a:p>
            <a:pPr algn="l" eaLnBrk="1" hangingPunct="1"/>
            <a:r>
              <a:rPr lang="en-US" altLang="en-US" sz="3200" dirty="0" err="1">
                <a:latin typeface="黑体" pitchFamily="49" charset="-122"/>
                <a:ea typeface="黑体" pitchFamily="49" charset="-122"/>
              </a:rPr>
              <a:t>三、抽象数据类型（</a:t>
            </a:r>
            <a:r>
              <a:rPr lang="en-US" altLang="zh-CN" sz="3200" dirty="0" err="1">
                <a:latin typeface="黑体" pitchFamily="49" charset="-122"/>
                <a:ea typeface="黑体" pitchFamily="49" charset="-122"/>
              </a:rPr>
              <a:t>ADT</a:t>
            </a:r>
            <a:r>
              <a:rPr lang="zh-CN" altLang="en-US" sz="3200" dirty="0">
                <a:latin typeface="黑体" pitchFamily="49" charset="-122"/>
                <a:ea typeface="黑体" pitchFamily="49" charset="-122"/>
              </a:rPr>
              <a:t>）</a:t>
            </a:r>
          </a:p>
        </p:txBody>
      </p:sp>
      <p:sp>
        <p:nvSpPr>
          <p:cNvPr id="3993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E9699D89-36D2-469B-B3CD-246342658C76}" type="slidenum">
              <a:rPr lang="zh-CN" altLang="en-US"/>
              <a:pPr algn="r" eaLnBrk="1" hangingPunct="1">
                <a:spcBef>
                  <a:spcPct val="50000"/>
                </a:spcBef>
              </a:pPr>
              <a:t>41</a:t>
            </a:fld>
            <a:endParaRPr lang="en-US" altLang="zh-CN"/>
          </a:p>
        </p:txBody>
      </p:sp>
      <p:sp>
        <p:nvSpPr>
          <p:cNvPr id="39941" name="Rectangle 5"/>
          <p:cNvSpPr>
            <a:spLocks noGrp="1" noChangeArrowheads="1"/>
          </p:cNvSpPr>
          <p:nvPr>
            <p:ph type="body" idx="4294967295"/>
          </p:nvPr>
        </p:nvSpPr>
        <p:spPr>
          <a:xfrm>
            <a:off x="319336" y="2106960"/>
            <a:ext cx="8763000" cy="4038600"/>
          </a:xfrm>
        </p:spPr>
        <p:txBody>
          <a:bodyPr/>
          <a:lstStyle/>
          <a:p>
            <a:pPr eaLnBrk="1" hangingPunct="1">
              <a:spcBef>
                <a:spcPct val="30000"/>
              </a:spcBef>
            </a:pPr>
            <a:r>
              <a:rPr lang="en-US" altLang="en-US" b="1">
                <a:latin typeface="黑体" pitchFamily="49" charset="-122"/>
                <a:ea typeface="黑体" pitchFamily="49" charset="-122"/>
              </a:rPr>
              <a:t>抽象数据类型（</a:t>
            </a:r>
            <a:r>
              <a:rPr lang="en-US" altLang="zh-CN" b="1">
                <a:latin typeface="黑体" pitchFamily="49" charset="-122"/>
                <a:ea typeface="黑体" pitchFamily="49" charset="-122"/>
              </a:rPr>
              <a:t>ADT</a:t>
            </a:r>
            <a:r>
              <a:rPr lang="zh-CN" altLang="en-US" b="1">
                <a:latin typeface="黑体" pitchFamily="49" charset="-122"/>
                <a:ea typeface="黑体" pitchFamily="49" charset="-122"/>
              </a:rPr>
              <a:t>）</a:t>
            </a:r>
            <a:r>
              <a:rPr lang="en-US" altLang="en-US" b="1">
                <a:latin typeface="黑体" pitchFamily="49" charset="-122"/>
                <a:ea typeface="黑体" pitchFamily="49" charset="-122"/>
              </a:rPr>
              <a:t>是一个数学模型以及定义在该模型上的一组操作</a:t>
            </a:r>
          </a:p>
          <a:p>
            <a:pPr eaLnBrk="1" hangingPunct="1">
              <a:spcBef>
                <a:spcPct val="30000"/>
              </a:spcBef>
            </a:pPr>
            <a:endParaRPr lang="en-US" altLang="en-US" b="1">
              <a:latin typeface="黑体" pitchFamily="49" charset="-122"/>
              <a:ea typeface="黑体" pitchFamily="49" charset="-122"/>
            </a:endParaRPr>
          </a:p>
          <a:p>
            <a:pPr eaLnBrk="1" hangingPunct="1">
              <a:spcBef>
                <a:spcPct val="30000"/>
              </a:spcBef>
            </a:pPr>
            <a:r>
              <a:rPr lang="en-US" altLang="en-US" b="1">
                <a:latin typeface="黑体" pitchFamily="49" charset="-122"/>
                <a:ea typeface="黑体" pitchFamily="49" charset="-122"/>
              </a:rPr>
              <a:t>抽象数据类型 = 数据结构 + 定义在此数据结</a:t>
            </a:r>
          </a:p>
          <a:p>
            <a:pPr eaLnBrk="1" hangingPunct="1">
              <a:spcBef>
                <a:spcPct val="0"/>
              </a:spcBef>
              <a:buFont typeface="Wingdings" pitchFamily="2" charset="2"/>
              <a:buNone/>
            </a:pPr>
            <a:r>
              <a:rPr lang="en-US" altLang="en-US" b="1">
                <a:latin typeface="黑体" pitchFamily="49" charset="-122"/>
                <a:ea typeface="黑体" pitchFamily="49" charset="-122"/>
              </a:rPr>
              <a:t>                           构上的一组操作</a:t>
            </a:r>
          </a:p>
        </p:txBody>
      </p:sp>
      <p:sp>
        <p:nvSpPr>
          <p:cNvPr id="7" name="Rectangle 2">
            <a:extLst>
              <a:ext uri="{FF2B5EF4-FFF2-40B4-BE49-F238E27FC236}">
                <a16:creationId xmlns:a16="http://schemas.microsoft.com/office/drawing/2014/main" id="{E24ACCF6-1362-4921-8660-1B1D9511620B}"/>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第三节　数据类型</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432656" y="1412776"/>
            <a:ext cx="8305800" cy="685800"/>
          </a:xfrm>
        </p:spPr>
        <p:txBody>
          <a:bodyPr/>
          <a:lstStyle/>
          <a:p>
            <a:pPr algn="l" eaLnBrk="1" hangingPunct="1"/>
            <a:r>
              <a:rPr lang="en-US" altLang="en-US" sz="3200">
                <a:latin typeface="黑体" pitchFamily="49" charset="-122"/>
                <a:ea typeface="黑体" pitchFamily="49" charset="-122"/>
              </a:rPr>
              <a:t>三、抽象数据类型（</a:t>
            </a:r>
            <a:r>
              <a:rPr lang="en-US" altLang="zh-CN" sz="3200">
                <a:latin typeface="黑体" pitchFamily="49" charset="-122"/>
                <a:ea typeface="黑体" pitchFamily="49" charset="-122"/>
              </a:rPr>
              <a:t>ADT</a:t>
            </a:r>
            <a:r>
              <a:rPr lang="en-US" altLang="en-US" sz="3200">
                <a:latin typeface="黑体" pitchFamily="49" charset="-122"/>
                <a:ea typeface="黑体" pitchFamily="49" charset="-122"/>
              </a:rPr>
              <a:t>表示）</a:t>
            </a:r>
          </a:p>
        </p:txBody>
      </p:sp>
      <p:sp>
        <p:nvSpPr>
          <p:cNvPr id="4096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EA80EF12-B8CC-4D8E-8DE1-301148B4BF5C}" type="slidenum">
              <a:rPr lang="zh-CN" altLang="en-US"/>
              <a:pPr algn="r" eaLnBrk="1" hangingPunct="1">
                <a:spcBef>
                  <a:spcPct val="50000"/>
                </a:spcBef>
              </a:pPr>
              <a:t>42</a:t>
            </a:fld>
            <a:endParaRPr lang="en-US" altLang="zh-CN"/>
          </a:p>
        </p:txBody>
      </p:sp>
      <p:sp>
        <p:nvSpPr>
          <p:cNvPr id="40965" name="Rectangle 5"/>
          <p:cNvSpPr>
            <a:spLocks noGrp="1" noChangeArrowheads="1"/>
          </p:cNvSpPr>
          <p:nvPr>
            <p:ph type="body" idx="4294967295"/>
          </p:nvPr>
        </p:nvSpPr>
        <p:spPr>
          <a:xfrm>
            <a:off x="356456" y="2250976"/>
            <a:ext cx="8763000" cy="4038600"/>
          </a:xfrm>
        </p:spPr>
        <p:txBody>
          <a:bodyPr/>
          <a:lstStyle/>
          <a:p>
            <a:pPr eaLnBrk="1" hangingPunct="1">
              <a:spcBef>
                <a:spcPct val="30000"/>
              </a:spcBef>
            </a:pPr>
            <a:r>
              <a:rPr lang="en-US" altLang="en-US" b="1">
                <a:latin typeface="黑体" pitchFamily="49" charset="-122"/>
                <a:ea typeface="黑体" pitchFamily="49" charset="-122"/>
              </a:rPr>
              <a:t>抽象数据类型可用（</a:t>
            </a:r>
            <a:r>
              <a:rPr lang="en-US" altLang="zh-CN" b="1">
                <a:latin typeface="黑体" pitchFamily="49" charset="-122"/>
                <a:ea typeface="黑体" pitchFamily="49" charset="-122"/>
              </a:rPr>
              <a:t>D</a:t>
            </a:r>
            <a:r>
              <a:rPr lang="zh-CN" altLang="en-US" b="1">
                <a:latin typeface="黑体" pitchFamily="49" charset="-122"/>
                <a:ea typeface="黑体" pitchFamily="49" charset="-122"/>
              </a:rPr>
              <a:t>，</a:t>
            </a:r>
            <a:r>
              <a:rPr lang="en-US" altLang="zh-CN" b="1">
                <a:latin typeface="黑体" pitchFamily="49" charset="-122"/>
                <a:ea typeface="黑体" pitchFamily="49" charset="-122"/>
              </a:rPr>
              <a:t>S</a:t>
            </a:r>
            <a:r>
              <a:rPr lang="zh-CN" altLang="en-US" b="1">
                <a:latin typeface="黑体" pitchFamily="49" charset="-122"/>
                <a:ea typeface="黑体" pitchFamily="49" charset="-122"/>
              </a:rPr>
              <a:t>，</a:t>
            </a:r>
            <a:r>
              <a:rPr lang="en-US" altLang="zh-CN" b="1">
                <a:latin typeface="黑体" pitchFamily="49" charset="-122"/>
                <a:ea typeface="黑体" pitchFamily="49" charset="-122"/>
              </a:rPr>
              <a:t>P</a:t>
            </a:r>
            <a:r>
              <a:rPr lang="zh-CN" altLang="en-US" b="1">
                <a:latin typeface="黑体" pitchFamily="49" charset="-122"/>
                <a:ea typeface="黑体" pitchFamily="49" charset="-122"/>
              </a:rPr>
              <a:t>）</a:t>
            </a:r>
            <a:r>
              <a:rPr lang="en-US" altLang="en-US" b="1">
                <a:latin typeface="黑体" pitchFamily="49" charset="-122"/>
                <a:ea typeface="黑体" pitchFamily="49" charset="-122"/>
              </a:rPr>
              <a:t>三元组表示</a:t>
            </a:r>
          </a:p>
          <a:p>
            <a:pPr eaLnBrk="1" hangingPunct="1">
              <a:spcBef>
                <a:spcPct val="30000"/>
              </a:spcBef>
            </a:pPr>
            <a:endParaRPr lang="en-US" altLang="en-US" b="1">
              <a:latin typeface="黑体" pitchFamily="49" charset="-122"/>
              <a:ea typeface="黑体" pitchFamily="49" charset="-122"/>
            </a:endParaRPr>
          </a:p>
          <a:p>
            <a:pPr eaLnBrk="1" hangingPunct="1">
              <a:spcBef>
                <a:spcPct val="30000"/>
              </a:spcBef>
            </a:pPr>
            <a:r>
              <a:rPr lang="en-US" altLang="zh-CN" b="1">
                <a:latin typeface="黑体" pitchFamily="49" charset="-122"/>
                <a:ea typeface="黑体" pitchFamily="49" charset="-122"/>
              </a:rPr>
              <a:t>D</a:t>
            </a:r>
            <a:r>
              <a:rPr lang="en-US" altLang="en-US" b="1">
                <a:latin typeface="黑体" pitchFamily="49" charset="-122"/>
                <a:ea typeface="黑体" pitchFamily="49" charset="-122"/>
              </a:rPr>
              <a:t>是数据对象</a:t>
            </a:r>
          </a:p>
          <a:p>
            <a:pPr eaLnBrk="1" hangingPunct="1">
              <a:spcBef>
                <a:spcPct val="30000"/>
              </a:spcBef>
            </a:pPr>
            <a:r>
              <a:rPr lang="en-US" altLang="zh-CN" b="1">
                <a:latin typeface="黑体" pitchFamily="49" charset="-122"/>
                <a:ea typeface="黑体" pitchFamily="49" charset="-122"/>
              </a:rPr>
              <a:t>S</a:t>
            </a:r>
            <a:r>
              <a:rPr lang="en-US" altLang="en-US" b="1">
                <a:latin typeface="黑体" pitchFamily="49" charset="-122"/>
                <a:ea typeface="黑体" pitchFamily="49" charset="-122"/>
              </a:rPr>
              <a:t>是</a:t>
            </a:r>
            <a:r>
              <a:rPr lang="en-US" altLang="zh-CN" b="1">
                <a:latin typeface="黑体" pitchFamily="49" charset="-122"/>
                <a:ea typeface="黑体" pitchFamily="49" charset="-122"/>
              </a:rPr>
              <a:t>D</a:t>
            </a:r>
            <a:r>
              <a:rPr lang="en-US" altLang="en-US" b="1">
                <a:latin typeface="黑体" pitchFamily="49" charset="-122"/>
                <a:ea typeface="黑体" pitchFamily="49" charset="-122"/>
              </a:rPr>
              <a:t>上的关系集</a:t>
            </a:r>
          </a:p>
          <a:p>
            <a:pPr eaLnBrk="1" hangingPunct="1">
              <a:spcBef>
                <a:spcPct val="30000"/>
              </a:spcBef>
            </a:pPr>
            <a:r>
              <a:rPr lang="en-US" altLang="zh-CN" b="1">
                <a:latin typeface="黑体" pitchFamily="49" charset="-122"/>
                <a:ea typeface="黑体" pitchFamily="49" charset="-122"/>
              </a:rPr>
              <a:t>P</a:t>
            </a:r>
            <a:r>
              <a:rPr lang="en-US" altLang="en-US" b="1">
                <a:latin typeface="黑体" pitchFamily="49" charset="-122"/>
                <a:ea typeface="黑体" pitchFamily="49" charset="-122"/>
              </a:rPr>
              <a:t>是对</a:t>
            </a:r>
            <a:r>
              <a:rPr lang="en-US" altLang="zh-CN" b="1">
                <a:latin typeface="黑体" pitchFamily="49" charset="-122"/>
                <a:ea typeface="黑体" pitchFamily="49" charset="-122"/>
              </a:rPr>
              <a:t>D</a:t>
            </a:r>
            <a:r>
              <a:rPr lang="en-US" altLang="en-US" b="1">
                <a:latin typeface="黑体" pitchFamily="49" charset="-122"/>
                <a:ea typeface="黑体" pitchFamily="49" charset="-122"/>
              </a:rPr>
              <a:t>的基本操作集。      </a:t>
            </a:r>
          </a:p>
        </p:txBody>
      </p:sp>
      <p:sp>
        <p:nvSpPr>
          <p:cNvPr id="7" name="Rectangle 2">
            <a:extLst>
              <a:ext uri="{FF2B5EF4-FFF2-40B4-BE49-F238E27FC236}">
                <a16:creationId xmlns:a16="http://schemas.microsoft.com/office/drawing/2014/main" id="{5D856E4B-D4CA-4C5F-AB3B-CAE5087012A0}"/>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第三节　数据类型</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539552" y="1340768"/>
            <a:ext cx="8305800" cy="685800"/>
          </a:xfrm>
        </p:spPr>
        <p:txBody>
          <a:bodyPr/>
          <a:lstStyle/>
          <a:p>
            <a:pPr algn="l" eaLnBrk="1" hangingPunct="1"/>
            <a:r>
              <a:rPr lang="en-US" altLang="en-US" sz="3200" dirty="0" err="1">
                <a:latin typeface="黑体" pitchFamily="49" charset="-122"/>
                <a:ea typeface="黑体" pitchFamily="49" charset="-122"/>
              </a:rPr>
              <a:t>三、抽象数据类型（</a:t>
            </a:r>
            <a:r>
              <a:rPr lang="en-US" altLang="zh-CN" sz="3200" dirty="0" err="1">
                <a:latin typeface="黑体" pitchFamily="49" charset="-122"/>
                <a:ea typeface="黑体" pitchFamily="49" charset="-122"/>
              </a:rPr>
              <a:t>ADT</a:t>
            </a:r>
            <a:r>
              <a:rPr lang="en-US" altLang="en-US" sz="3200" dirty="0" err="1">
                <a:latin typeface="黑体" pitchFamily="49" charset="-122"/>
                <a:ea typeface="黑体" pitchFamily="49" charset="-122"/>
              </a:rPr>
              <a:t>定义</a:t>
            </a:r>
            <a:r>
              <a:rPr lang="en-US" altLang="en-US" sz="3200" dirty="0">
                <a:latin typeface="黑体" pitchFamily="49" charset="-122"/>
                <a:ea typeface="黑体" pitchFamily="49" charset="-122"/>
              </a:rPr>
              <a:t>）</a:t>
            </a:r>
          </a:p>
        </p:txBody>
      </p:sp>
      <p:sp>
        <p:nvSpPr>
          <p:cNvPr id="4198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31DC9181-ECA2-4D1C-8F30-949C4FB95A7C}" type="slidenum">
              <a:rPr lang="zh-CN" altLang="en-US"/>
              <a:pPr algn="r" eaLnBrk="1" hangingPunct="1">
                <a:spcBef>
                  <a:spcPct val="50000"/>
                </a:spcBef>
              </a:pPr>
              <a:t>43</a:t>
            </a:fld>
            <a:endParaRPr lang="en-US" altLang="zh-CN"/>
          </a:p>
        </p:txBody>
      </p:sp>
      <p:sp>
        <p:nvSpPr>
          <p:cNvPr id="41989" name="Rectangle 5"/>
          <p:cNvSpPr>
            <a:spLocks noGrp="1" noChangeArrowheads="1"/>
          </p:cNvSpPr>
          <p:nvPr>
            <p:ph type="body" idx="4294967295"/>
          </p:nvPr>
        </p:nvSpPr>
        <p:spPr>
          <a:xfrm>
            <a:off x="463352" y="2178968"/>
            <a:ext cx="8763000" cy="4038600"/>
          </a:xfrm>
        </p:spPr>
        <p:txBody>
          <a:bodyPr/>
          <a:lstStyle/>
          <a:p>
            <a:pPr eaLnBrk="1" hangingPunct="1">
              <a:spcBef>
                <a:spcPct val="30000"/>
              </a:spcBef>
            </a:pPr>
            <a:r>
              <a:rPr lang="en-US" altLang="zh-CN" b="1" dirty="0">
                <a:latin typeface="黑体" pitchFamily="49" charset="-122"/>
                <a:ea typeface="黑体" pitchFamily="49" charset="-122"/>
              </a:rPr>
              <a:t>ADT </a:t>
            </a:r>
            <a:r>
              <a:rPr lang="en-US" altLang="en-US" b="1" dirty="0" err="1">
                <a:latin typeface="黑体" pitchFamily="49" charset="-122"/>
                <a:ea typeface="黑体" pitchFamily="49" charset="-122"/>
              </a:rPr>
              <a:t>抽象数据类型名</a:t>
            </a:r>
            <a:r>
              <a:rPr lang="en-US" altLang="en-US" b="1" dirty="0">
                <a:latin typeface="黑体" pitchFamily="49" charset="-122"/>
                <a:ea typeface="黑体" pitchFamily="49" charset="-122"/>
              </a:rPr>
              <a:t> {</a:t>
            </a:r>
          </a:p>
          <a:p>
            <a:pPr eaLnBrk="1" hangingPunct="1">
              <a:spcBef>
                <a:spcPct val="30000"/>
              </a:spcBef>
              <a:buFont typeface="Wingdings" pitchFamily="2" charset="2"/>
              <a:buNone/>
            </a:pPr>
            <a:r>
              <a:rPr lang="en-US" altLang="en-US" b="1" dirty="0">
                <a:latin typeface="黑体" pitchFamily="49" charset="-122"/>
                <a:ea typeface="黑体" pitchFamily="49" charset="-122"/>
              </a:rPr>
              <a:t>   	</a:t>
            </a:r>
            <a:r>
              <a:rPr lang="en-US" altLang="en-US" b="1" dirty="0" err="1">
                <a:latin typeface="黑体" pitchFamily="49" charset="-122"/>
                <a:ea typeface="黑体" pitchFamily="49" charset="-122"/>
              </a:rPr>
              <a:t>数据对象</a:t>
            </a:r>
            <a:r>
              <a:rPr lang="en-US" altLang="en-US" b="1" dirty="0">
                <a:latin typeface="黑体" pitchFamily="49" charset="-122"/>
                <a:ea typeface="黑体" pitchFamily="49" charset="-122"/>
              </a:rPr>
              <a:t>：〈</a:t>
            </a:r>
            <a:r>
              <a:rPr lang="en-US" altLang="en-US" b="1" dirty="0" err="1">
                <a:latin typeface="黑体" pitchFamily="49" charset="-122"/>
                <a:ea typeface="黑体" pitchFamily="49" charset="-122"/>
              </a:rPr>
              <a:t>数据对象的定义</a:t>
            </a:r>
            <a:r>
              <a:rPr lang="en-US" altLang="en-US" b="1" dirty="0">
                <a:latin typeface="黑体" pitchFamily="49" charset="-122"/>
                <a:ea typeface="黑体" pitchFamily="49" charset="-122"/>
              </a:rPr>
              <a:t>〉</a:t>
            </a:r>
          </a:p>
          <a:p>
            <a:pPr eaLnBrk="1" hangingPunct="1">
              <a:spcBef>
                <a:spcPct val="30000"/>
              </a:spcBef>
              <a:buFont typeface="Wingdings" pitchFamily="2" charset="2"/>
              <a:buNone/>
            </a:pPr>
            <a:r>
              <a:rPr lang="en-US" altLang="en-US" b="1" dirty="0">
                <a:latin typeface="黑体" pitchFamily="49" charset="-122"/>
                <a:ea typeface="黑体" pitchFamily="49" charset="-122"/>
              </a:rPr>
              <a:t>   	</a:t>
            </a:r>
            <a:r>
              <a:rPr lang="en-US" altLang="en-US" b="1" dirty="0" err="1">
                <a:latin typeface="黑体" pitchFamily="49" charset="-122"/>
                <a:ea typeface="黑体" pitchFamily="49" charset="-122"/>
              </a:rPr>
              <a:t>数据关系</a:t>
            </a:r>
            <a:r>
              <a:rPr lang="en-US" altLang="en-US" b="1" dirty="0">
                <a:latin typeface="黑体" pitchFamily="49" charset="-122"/>
                <a:ea typeface="黑体" pitchFamily="49" charset="-122"/>
              </a:rPr>
              <a:t>：〈</a:t>
            </a:r>
            <a:r>
              <a:rPr lang="en-US" altLang="en-US" b="1" dirty="0" err="1">
                <a:latin typeface="黑体" pitchFamily="49" charset="-122"/>
                <a:ea typeface="黑体" pitchFamily="49" charset="-122"/>
              </a:rPr>
              <a:t>数据关系的定义</a:t>
            </a:r>
            <a:r>
              <a:rPr lang="en-US" altLang="en-US" b="1" dirty="0">
                <a:latin typeface="黑体" pitchFamily="49" charset="-122"/>
                <a:ea typeface="黑体" pitchFamily="49" charset="-122"/>
              </a:rPr>
              <a:t>〉</a:t>
            </a:r>
          </a:p>
          <a:p>
            <a:pPr eaLnBrk="1" hangingPunct="1">
              <a:spcBef>
                <a:spcPct val="30000"/>
              </a:spcBef>
              <a:buFont typeface="Wingdings" pitchFamily="2" charset="2"/>
              <a:buNone/>
            </a:pPr>
            <a:r>
              <a:rPr lang="en-US" altLang="en-US" b="1" dirty="0">
                <a:latin typeface="黑体" pitchFamily="49" charset="-122"/>
                <a:ea typeface="黑体" pitchFamily="49" charset="-122"/>
              </a:rPr>
              <a:t>  	</a:t>
            </a:r>
            <a:r>
              <a:rPr lang="en-US" altLang="en-US" b="1" dirty="0" err="1">
                <a:latin typeface="黑体" pitchFamily="49" charset="-122"/>
                <a:ea typeface="黑体" pitchFamily="49" charset="-122"/>
              </a:rPr>
              <a:t>基本操作</a:t>
            </a:r>
            <a:r>
              <a:rPr lang="en-US" altLang="en-US" b="1" dirty="0">
                <a:latin typeface="黑体" pitchFamily="49" charset="-122"/>
                <a:ea typeface="黑体" pitchFamily="49" charset="-122"/>
              </a:rPr>
              <a:t>：〈</a:t>
            </a:r>
            <a:r>
              <a:rPr lang="en-US" altLang="en-US" b="1" dirty="0" err="1">
                <a:latin typeface="黑体" pitchFamily="49" charset="-122"/>
                <a:ea typeface="黑体" pitchFamily="49" charset="-122"/>
              </a:rPr>
              <a:t>基本操作</a:t>
            </a:r>
            <a:r>
              <a:rPr lang="en-US" altLang="en-US" b="1" dirty="0">
                <a:latin typeface="黑体" pitchFamily="49" charset="-122"/>
                <a:ea typeface="黑体" pitchFamily="49" charset="-122"/>
              </a:rPr>
              <a:t>(</a:t>
            </a:r>
            <a:r>
              <a:rPr lang="en-US" altLang="en-US" b="1" dirty="0" err="1">
                <a:latin typeface="黑体" pitchFamily="49" charset="-122"/>
                <a:ea typeface="黑体" pitchFamily="49" charset="-122"/>
              </a:rPr>
              <a:t>函数</a:t>
            </a:r>
            <a:r>
              <a:rPr lang="en-US" altLang="en-US" b="1" dirty="0">
                <a:latin typeface="黑体" pitchFamily="49" charset="-122"/>
                <a:ea typeface="黑体" pitchFamily="49" charset="-122"/>
              </a:rPr>
              <a:t>)</a:t>
            </a:r>
            <a:r>
              <a:rPr lang="en-US" altLang="en-US" b="1" dirty="0" err="1">
                <a:latin typeface="黑体" pitchFamily="49" charset="-122"/>
                <a:ea typeface="黑体" pitchFamily="49" charset="-122"/>
              </a:rPr>
              <a:t>的定义</a:t>
            </a:r>
            <a:r>
              <a:rPr lang="en-US" altLang="en-US" b="1" dirty="0">
                <a:latin typeface="黑体" pitchFamily="49" charset="-122"/>
                <a:ea typeface="黑体" pitchFamily="49" charset="-122"/>
              </a:rPr>
              <a:t>〉</a:t>
            </a:r>
          </a:p>
          <a:p>
            <a:pPr eaLnBrk="1" hangingPunct="1">
              <a:spcBef>
                <a:spcPct val="30000"/>
              </a:spcBef>
              <a:buFont typeface="Wingdings" pitchFamily="2" charset="2"/>
              <a:buNone/>
            </a:pPr>
            <a:r>
              <a:rPr lang="en-US" altLang="en-US" b="1" dirty="0">
                <a:latin typeface="黑体" pitchFamily="49" charset="-122"/>
                <a:ea typeface="黑体" pitchFamily="49" charset="-122"/>
              </a:rPr>
              <a:t>	} </a:t>
            </a:r>
            <a:r>
              <a:rPr lang="en-US" altLang="zh-CN" b="1" dirty="0">
                <a:latin typeface="黑体" pitchFamily="49" charset="-122"/>
                <a:ea typeface="黑体" pitchFamily="49" charset="-122"/>
              </a:rPr>
              <a:t>ADT </a:t>
            </a:r>
            <a:r>
              <a:rPr lang="en-US" altLang="en-US" b="1" dirty="0" err="1">
                <a:latin typeface="黑体" pitchFamily="49" charset="-122"/>
                <a:ea typeface="黑体" pitchFamily="49" charset="-122"/>
              </a:rPr>
              <a:t>抽象数据类型名</a:t>
            </a:r>
            <a:endParaRPr lang="en-US" altLang="en-US" b="1" dirty="0">
              <a:latin typeface="黑体" pitchFamily="49" charset="-122"/>
              <a:ea typeface="黑体" pitchFamily="49" charset="-122"/>
            </a:endParaRPr>
          </a:p>
        </p:txBody>
      </p:sp>
      <p:sp>
        <p:nvSpPr>
          <p:cNvPr id="7" name="Rectangle 2">
            <a:extLst>
              <a:ext uri="{FF2B5EF4-FFF2-40B4-BE49-F238E27FC236}">
                <a16:creationId xmlns:a16="http://schemas.microsoft.com/office/drawing/2014/main" id="{412D7912-0F11-4C33-87E3-0F3065089BE4}"/>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第三节　数据类型</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432859" y="1268760"/>
            <a:ext cx="8305800" cy="685800"/>
          </a:xfrm>
        </p:spPr>
        <p:txBody>
          <a:bodyPr/>
          <a:lstStyle/>
          <a:p>
            <a:pPr algn="l" eaLnBrk="1" hangingPunct="1"/>
            <a:r>
              <a:rPr lang="en-US" altLang="en-US" sz="3200">
                <a:latin typeface="黑体" pitchFamily="49" charset="-122"/>
                <a:ea typeface="黑体" pitchFamily="49" charset="-122"/>
              </a:rPr>
              <a:t>三、抽象数据类型（</a:t>
            </a:r>
            <a:r>
              <a:rPr lang="en-US" altLang="zh-CN" sz="3200">
                <a:latin typeface="黑体" pitchFamily="49" charset="-122"/>
                <a:ea typeface="黑体" pitchFamily="49" charset="-122"/>
              </a:rPr>
              <a:t>ADT</a:t>
            </a:r>
            <a:r>
              <a:rPr lang="en-US" altLang="en-US" sz="3200">
                <a:latin typeface="黑体" pitchFamily="49" charset="-122"/>
                <a:ea typeface="黑体" pitchFamily="49" charset="-122"/>
              </a:rPr>
              <a:t>定义）</a:t>
            </a:r>
          </a:p>
        </p:txBody>
      </p:sp>
      <p:sp>
        <p:nvSpPr>
          <p:cNvPr id="4198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31DC9181-ECA2-4D1C-8F30-949C4FB95A7C}" type="slidenum">
              <a:rPr lang="zh-CN" altLang="en-US"/>
              <a:pPr algn="r" eaLnBrk="1" hangingPunct="1">
                <a:spcBef>
                  <a:spcPct val="50000"/>
                </a:spcBef>
              </a:pPr>
              <a:t>44</a:t>
            </a:fld>
            <a:endParaRPr lang="en-US" altLang="zh-CN"/>
          </a:p>
        </p:txBody>
      </p:sp>
      <p:sp>
        <p:nvSpPr>
          <p:cNvPr id="41989" name="Rectangle 5"/>
          <p:cNvSpPr>
            <a:spLocks noGrp="1" noChangeArrowheads="1"/>
          </p:cNvSpPr>
          <p:nvPr>
            <p:ph type="body" idx="4294967295"/>
          </p:nvPr>
        </p:nvSpPr>
        <p:spPr>
          <a:xfrm>
            <a:off x="356659" y="2106960"/>
            <a:ext cx="8763000" cy="4038600"/>
          </a:xfrm>
        </p:spPr>
        <p:txBody>
          <a:bodyPr/>
          <a:lstStyle/>
          <a:p>
            <a:pPr eaLnBrk="1" hangingPunct="1">
              <a:spcBef>
                <a:spcPct val="30000"/>
              </a:spcBef>
            </a:pPr>
            <a:r>
              <a:rPr lang="en-US" altLang="en-US" b="1" dirty="0" err="1">
                <a:latin typeface="黑体" pitchFamily="49" charset="-122"/>
                <a:ea typeface="黑体" pitchFamily="49" charset="-122"/>
              </a:rPr>
              <a:t>基本操作</a:t>
            </a:r>
            <a:r>
              <a:rPr lang="zh-CN" altLang="en-US" b="1" dirty="0">
                <a:latin typeface="黑体" pitchFamily="49" charset="-122"/>
                <a:ea typeface="黑体" pitchFamily="49" charset="-122"/>
              </a:rPr>
              <a:t>名（参数表）</a:t>
            </a:r>
            <a:endParaRPr lang="en-US" altLang="zh-CN" b="1" dirty="0">
              <a:latin typeface="黑体" pitchFamily="49" charset="-122"/>
              <a:ea typeface="黑体" pitchFamily="49" charset="-122"/>
            </a:endParaRPr>
          </a:p>
          <a:p>
            <a:pPr marL="0" indent="0" eaLnBrk="1" hangingPunct="1">
              <a:spcBef>
                <a:spcPct val="30000"/>
              </a:spcBef>
              <a:buNone/>
            </a:pPr>
            <a:r>
              <a:rPr lang="en-US" altLang="en-US" b="1" dirty="0">
                <a:latin typeface="黑体" pitchFamily="49" charset="-122"/>
                <a:ea typeface="黑体" pitchFamily="49" charset="-122"/>
              </a:rPr>
              <a:t>      </a:t>
            </a:r>
            <a:r>
              <a:rPr lang="zh-CN" altLang="en-US" b="1" dirty="0">
                <a:latin typeface="黑体" pitchFamily="49" charset="-122"/>
                <a:ea typeface="黑体" pitchFamily="49" charset="-122"/>
              </a:rPr>
              <a:t>初始条件：</a:t>
            </a:r>
            <a:r>
              <a:rPr lang="en-US" altLang="zh-CN" b="1" dirty="0">
                <a:latin typeface="黑体" pitchFamily="49" charset="-122"/>
                <a:ea typeface="黑体" pitchFamily="49" charset="-122"/>
              </a:rPr>
              <a:t>&lt;</a:t>
            </a:r>
            <a:r>
              <a:rPr lang="zh-CN" altLang="en-US" b="1" dirty="0">
                <a:latin typeface="黑体" pitchFamily="49" charset="-122"/>
                <a:ea typeface="黑体" pitchFamily="49" charset="-122"/>
              </a:rPr>
              <a:t>初始条件描述</a:t>
            </a:r>
            <a:r>
              <a:rPr lang="en-US" altLang="zh-CN" b="1" dirty="0">
                <a:latin typeface="黑体" pitchFamily="49" charset="-122"/>
                <a:ea typeface="黑体" pitchFamily="49" charset="-122"/>
              </a:rPr>
              <a:t>&gt;</a:t>
            </a:r>
          </a:p>
          <a:p>
            <a:pPr marL="0" indent="0" eaLnBrk="1" hangingPunct="1">
              <a:spcBef>
                <a:spcPct val="30000"/>
              </a:spcBef>
              <a:buNone/>
            </a:pPr>
            <a:r>
              <a:rPr lang="en-US" altLang="en-US" b="1" dirty="0">
                <a:latin typeface="黑体" pitchFamily="49" charset="-122"/>
                <a:ea typeface="黑体" pitchFamily="49" charset="-122"/>
              </a:rPr>
              <a:t>      </a:t>
            </a:r>
            <a:r>
              <a:rPr lang="zh-CN" altLang="en-US" b="1" dirty="0">
                <a:latin typeface="黑体" pitchFamily="49" charset="-122"/>
                <a:ea typeface="黑体" pitchFamily="49" charset="-122"/>
              </a:rPr>
              <a:t>操作结果：</a:t>
            </a:r>
            <a:r>
              <a:rPr lang="en-US" altLang="zh-CN" b="1" dirty="0">
                <a:latin typeface="黑体" pitchFamily="49" charset="-122"/>
                <a:ea typeface="黑体" pitchFamily="49" charset="-122"/>
              </a:rPr>
              <a:t>&lt;</a:t>
            </a:r>
            <a:r>
              <a:rPr lang="zh-CN" altLang="en-US" b="1" dirty="0">
                <a:latin typeface="黑体" pitchFamily="49" charset="-122"/>
                <a:ea typeface="黑体" pitchFamily="49" charset="-122"/>
              </a:rPr>
              <a:t>操作结果描述</a:t>
            </a:r>
            <a:r>
              <a:rPr lang="en-US" altLang="zh-CN" b="1" dirty="0">
                <a:latin typeface="黑体" pitchFamily="49" charset="-122"/>
                <a:ea typeface="黑体" pitchFamily="49" charset="-122"/>
              </a:rPr>
              <a:t>&gt;</a:t>
            </a:r>
            <a:endParaRPr lang="en-US" altLang="en-US" b="1" dirty="0">
              <a:latin typeface="黑体" pitchFamily="49" charset="-122"/>
              <a:ea typeface="黑体" pitchFamily="49" charset="-122"/>
            </a:endParaRPr>
          </a:p>
        </p:txBody>
      </p:sp>
      <p:sp>
        <p:nvSpPr>
          <p:cNvPr id="7" name="Rectangle 2">
            <a:extLst>
              <a:ext uri="{FF2B5EF4-FFF2-40B4-BE49-F238E27FC236}">
                <a16:creationId xmlns:a16="http://schemas.microsoft.com/office/drawing/2014/main" id="{72DC7E80-55E6-490A-86C9-73E72751175A}"/>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第三节　数据类型</a:t>
            </a:r>
          </a:p>
        </p:txBody>
      </p:sp>
    </p:spTree>
    <p:extLst>
      <p:ext uri="{BB962C8B-B14F-4D97-AF65-F5344CB8AC3E}">
        <p14:creationId xmlns:p14="http://schemas.microsoft.com/office/powerpoint/2010/main" val="1683796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402791" y="980728"/>
            <a:ext cx="8305800" cy="685800"/>
          </a:xfrm>
        </p:spPr>
        <p:txBody>
          <a:bodyPr/>
          <a:lstStyle/>
          <a:p>
            <a:pPr algn="l" eaLnBrk="1" hangingPunct="1"/>
            <a:r>
              <a:rPr lang="en-US" altLang="en-US" sz="3200" dirty="0" err="1">
                <a:latin typeface="黑体" pitchFamily="49" charset="-122"/>
                <a:ea typeface="黑体" pitchFamily="49" charset="-122"/>
              </a:rPr>
              <a:t>三、抽象数据类型（</a:t>
            </a:r>
            <a:r>
              <a:rPr lang="en-US" altLang="zh-CN" sz="3200" dirty="0" err="1">
                <a:latin typeface="黑体" pitchFamily="49" charset="-122"/>
                <a:ea typeface="黑体" pitchFamily="49" charset="-122"/>
              </a:rPr>
              <a:t>ADT</a:t>
            </a:r>
            <a:r>
              <a:rPr lang="en-US" altLang="en-US" sz="3200" dirty="0" err="1">
                <a:latin typeface="黑体" pitchFamily="49" charset="-122"/>
                <a:ea typeface="黑体" pitchFamily="49" charset="-122"/>
              </a:rPr>
              <a:t>定义举例</a:t>
            </a:r>
            <a:r>
              <a:rPr lang="en-US" altLang="en-US" sz="3200" dirty="0">
                <a:latin typeface="黑体" pitchFamily="49" charset="-122"/>
                <a:ea typeface="黑体" pitchFamily="49" charset="-122"/>
              </a:rPr>
              <a:t>）</a:t>
            </a:r>
          </a:p>
        </p:txBody>
      </p:sp>
      <p:sp>
        <p:nvSpPr>
          <p:cNvPr id="4301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8B061656-A418-43F1-BA1D-61CAE9064144}" type="slidenum">
              <a:rPr lang="zh-CN" altLang="en-US"/>
              <a:pPr algn="r" eaLnBrk="1" hangingPunct="1">
                <a:spcBef>
                  <a:spcPct val="50000"/>
                </a:spcBef>
              </a:pPr>
              <a:t>45</a:t>
            </a:fld>
            <a:endParaRPr lang="en-US" altLang="zh-CN"/>
          </a:p>
        </p:txBody>
      </p:sp>
      <p:sp>
        <p:nvSpPr>
          <p:cNvPr id="43013" name="Rectangle 5"/>
          <p:cNvSpPr>
            <a:spLocks noGrp="1" noChangeArrowheads="1"/>
          </p:cNvSpPr>
          <p:nvPr>
            <p:ph type="body" idx="4294967295"/>
          </p:nvPr>
        </p:nvSpPr>
        <p:spPr>
          <a:xfrm>
            <a:off x="251520" y="1666528"/>
            <a:ext cx="8763000" cy="4038600"/>
          </a:xfrm>
        </p:spPr>
        <p:txBody>
          <a:bodyPr/>
          <a:lstStyle/>
          <a:p>
            <a:pPr eaLnBrk="1" hangingPunct="1">
              <a:lnSpc>
                <a:spcPct val="90000"/>
              </a:lnSpc>
            </a:pPr>
            <a:r>
              <a:rPr lang="en-US" altLang="zh-CN" sz="2400" dirty="0">
                <a:latin typeface="Arial" pitchFamily="34" charset="0"/>
                <a:ea typeface="黑体" pitchFamily="49" charset="-122"/>
              </a:rPr>
              <a:t>ADT Triplet {</a:t>
            </a:r>
          </a:p>
          <a:p>
            <a:pPr eaLnBrk="1" hangingPunct="1">
              <a:lnSpc>
                <a:spcPct val="90000"/>
              </a:lnSpc>
              <a:buFont typeface="Wingdings" pitchFamily="2" charset="2"/>
              <a:buNone/>
            </a:pPr>
            <a:r>
              <a:rPr lang="en-US" altLang="en-US" sz="2400" dirty="0">
                <a:latin typeface="Arial" pitchFamily="34" charset="0"/>
                <a:ea typeface="黑体" pitchFamily="49" charset="-122"/>
              </a:rPr>
              <a:t>   	</a:t>
            </a:r>
            <a:r>
              <a:rPr lang="en-US" altLang="en-US" sz="2400" dirty="0" err="1">
                <a:latin typeface="Arial" pitchFamily="34" charset="0"/>
                <a:ea typeface="黑体" pitchFamily="49" charset="-122"/>
              </a:rPr>
              <a:t>数据对象：</a:t>
            </a:r>
            <a:r>
              <a:rPr lang="en-US" altLang="zh-CN" sz="2400" dirty="0" err="1">
                <a:latin typeface="Arial" pitchFamily="34" charset="0"/>
                <a:ea typeface="黑体" pitchFamily="49" charset="-122"/>
              </a:rPr>
              <a:t>D</a:t>
            </a:r>
            <a:r>
              <a:rPr lang="en-US" altLang="zh-CN" sz="2400" dirty="0">
                <a:latin typeface="Arial" pitchFamily="34" charset="0"/>
                <a:ea typeface="黑体" pitchFamily="49" charset="-122"/>
              </a:rPr>
              <a:t> = {e1,e2,e3 | e1,e2,e3</a:t>
            </a:r>
            <a:r>
              <a:rPr lang="en-US" altLang="zh-CN" sz="2400" dirty="0">
                <a:latin typeface="宋体" pitchFamily="2" charset="-122"/>
              </a:rPr>
              <a:t>∈</a:t>
            </a:r>
            <a:r>
              <a:rPr lang="en-US" altLang="zh-CN" sz="2400" dirty="0">
                <a:latin typeface="Arial" pitchFamily="34" charset="0"/>
                <a:ea typeface="黑体" pitchFamily="49" charset="-122"/>
              </a:rPr>
              <a:t>ElemSet}</a:t>
            </a:r>
          </a:p>
          <a:p>
            <a:pPr eaLnBrk="1" hangingPunct="1">
              <a:lnSpc>
                <a:spcPct val="90000"/>
              </a:lnSpc>
              <a:buFont typeface="Wingdings" pitchFamily="2" charset="2"/>
              <a:buNone/>
            </a:pPr>
            <a:r>
              <a:rPr lang="en-US" altLang="en-US" sz="2400" dirty="0">
                <a:latin typeface="Arial" pitchFamily="34" charset="0"/>
                <a:ea typeface="黑体" pitchFamily="49" charset="-122"/>
              </a:rPr>
              <a:t>   	</a:t>
            </a:r>
            <a:r>
              <a:rPr lang="en-US" altLang="en-US" sz="2400" dirty="0" err="1">
                <a:latin typeface="Arial" pitchFamily="34" charset="0"/>
                <a:ea typeface="黑体" pitchFamily="49" charset="-122"/>
              </a:rPr>
              <a:t>数据关系：</a:t>
            </a:r>
            <a:r>
              <a:rPr lang="en-US" altLang="zh-CN" sz="2400" dirty="0" err="1">
                <a:latin typeface="Arial" pitchFamily="34" charset="0"/>
                <a:ea typeface="黑体" pitchFamily="49" charset="-122"/>
              </a:rPr>
              <a:t>R</a:t>
            </a:r>
            <a:r>
              <a:rPr lang="en-US" altLang="zh-CN" sz="2400" dirty="0">
                <a:latin typeface="Arial" pitchFamily="34" charset="0"/>
                <a:ea typeface="黑体" pitchFamily="49" charset="-122"/>
              </a:rPr>
              <a:t> = {&lt;e1,e2&gt;, &lt;e2,e3&gt;}</a:t>
            </a:r>
          </a:p>
          <a:p>
            <a:pPr eaLnBrk="1" hangingPunct="1">
              <a:lnSpc>
                <a:spcPct val="90000"/>
              </a:lnSpc>
              <a:buFont typeface="Wingdings" pitchFamily="2" charset="2"/>
              <a:buNone/>
            </a:pPr>
            <a:r>
              <a:rPr lang="en-US" altLang="en-US" sz="2400" dirty="0">
                <a:latin typeface="Arial" pitchFamily="34" charset="0"/>
                <a:ea typeface="黑体" pitchFamily="49" charset="-122"/>
              </a:rPr>
              <a:t> 	</a:t>
            </a:r>
            <a:r>
              <a:rPr lang="en-US" altLang="en-US" sz="2400" dirty="0" err="1">
                <a:latin typeface="Arial" pitchFamily="34" charset="0"/>
                <a:ea typeface="黑体" pitchFamily="49" charset="-122"/>
              </a:rPr>
              <a:t>基本操作：</a:t>
            </a:r>
            <a:r>
              <a:rPr lang="en-US" altLang="zh-CN" sz="2400" dirty="0" err="1">
                <a:latin typeface="Arial" pitchFamily="34" charset="0"/>
                <a:ea typeface="黑体" pitchFamily="49" charset="-122"/>
              </a:rPr>
              <a:t>InitTriplet</a:t>
            </a:r>
            <a:r>
              <a:rPr lang="en-US" altLang="zh-CN" sz="2400" dirty="0">
                <a:latin typeface="Arial" pitchFamily="34" charset="0"/>
                <a:ea typeface="黑体" pitchFamily="49" charset="-122"/>
              </a:rPr>
              <a:t>(&amp;T,v1,v2,v3)</a:t>
            </a:r>
          </a:p>
          <a:p>
            <a:pPr eaLnBrk="1" hangingPunct="1">
              <a:lnSpc>
                <a:spcPct val="90000"/>
              </a:lnSpc>
              <a:buFont typeface="Wingdings" pitchFamily="2" charset="2"/>
              <a:buNone/>
            </a:pPr>
            <a:r>
              <a:rPr lang="en-US" altLang="en-US" sz="2400" dirty="0">
                <a:latin typeface="Arial" pitchFamily="34" charset="0"/>
                <a:ea typeface="黑体" pitchFamily="49" charset="-122"/>
              </a:rPr>
              <a:t>			     </a:t>
            </a:r>
            <a:r>
              <a:rPr lang="zh-CN" altLang="en-US" sz="2400" dirty="0">
                <a:latin typeface="Arial" pitchFamily="34" charset="0"/>
                <a:ea typeface="黑体" pitchFamily="49" charset="-122"/>
              </a:rPr>
              <a:t>操作结果：构造三元组</a:t>
            </a:r>
            <a:r>
              <a:rPr lang="en-US" altLang="zh-CN" sz="2400" dirty="0">
                <a:latin typeface="Arial" pitchFamily="34" charset="0"/>
                <a:ea typeface="黑体" pitchFamily="49" charset="-122"/>
              </a:rPr>
              <a:t>T</a:t>
            </a:r>
            <a:r>
              <a:rPr lang="zh-CN" altLang="en-US" sz="2400" dirty="0">
                <a:latin typeface="Arial" pitchFamily="34" charset="0"/>
                <a:ea typeface="黑体" pitchFamily="49" charset="-122"/>
              </a:rPr>
              <a:t>，元素</a:t>
            </a:r>
            <a:r>
              <a:rPr lang="en-US" altLang="zh-CN" sz="2400" dirty="0">
                <a:latin typeface="Arial" pitchFamily="34" charset="0"/>
                <a:ea typeface="黑体" pitchFamily="49" charset="-122"/>
              </a:rPr>
              <a:t>e1,e2,e3</a:t>
            </a:r>
            <a:r>
              <a:rPr lang="zh-CN" altLang="en-US" sz="2400" dirty="0">
                <a:latin typeface="Arial" pitchFamily="34" charset="0"/>
                <a:ea typeface="黑体" pitchFamily="49" charset="-122"/>
              </a:rPr>
              <a:t>分别    </a:t>
            </a:r>
            <a:endParaRPr lang="en-US" altLang="zh-CN" sz="2400" dirty="0">
              <a:latin typeface="Arial" pitchFamily="34" charset="0"/>
              <a:ea typeface="黑体" pitchFamily="49" charset="-122"/>
            </a:endParaRPr>
          </a:p>
          <a:p>
            <a:pPr eaLnBrk="1" hangingPunct="1">
              <a:lnSpc>
                <a:spcPct val="90000"/>
              </a:lnSpc>
              <a:buFont typeface="Wingdings" pitchFamily="2" charset="2"/>
              <a:buNone/>
            </a:pPr>
            <a:r>
              <a:rPr lang="en-US" altLang="zh-CN" sz="2400" dirty="0">
                <a:latin typeface="Arial" pitchFamily="34" charset="0"/>
                <a:ea typeface="黑体" pitchFamily="49" charset="-122"/>
              </a:rPr>
              <a:t>                                             </a:t>
            </a:r>
            <a:r>
              <a:rPr lang="zh-CN" altLang="en-US" sz="2400" dirty="0">
                <a:latin typeface="Arial" pitchFamily="34" charset="0"/>
                <a:ea typeface="黑体" pitchFamily="49" charset="-122"/>
              </a:rPr>
              <a:t>赋值</a:t>
            </a:r>
            <a:r>
              <a:rPr lang="en-US" altLang="zh-CN" sz="2400" dirty="0">
                <a:latin typeface="Arial" pitchFamily="34" charset="0"/>
                <a:ea typeface="黑体" pitchFamily="49" charset="-122"/>
              </a:rPr>
              <a:t>v1,v2,v3</a:t>
            </a:r>
            <a:endParaRPr lang="en-US" altLang="en-US" sz="2400" dirty="0">
              <a:latin typeface="Arial" pitchFamily="34" charset="0"/>
              <a:ea typeface="黑体" pitchFamily="49" charset="-122"/>
            </a:endParaRPr>
          </a:p>
          <a:p>
            <a:pPr eaLnBrk="1" hangingPunct="1">
              <a:lnSpc>
                <a:spcPct val="90000"/>
              </a:lnSpc>
              <a:buFont typeface="Wingdings" pitchFamily="2" charset="2"/>
              <a:buNone/>
            </a:pPr>
            <a:r>
              <a:rPr lang="en-US" altLang="zh-CN" sz="2400" dirty="0">
                <a:latin typeface="Arial" pitchFamily="34" charset="0"/>
                <a:ea typeface="黑体" pitchFamily="49" charset="-122"/>
              </a:rPr>
              <a:t>                      Max(T, &amp;e)</a:t>
            </a:r>
          </a:p>
          <a:p>
            <a:pPr eaLnBrk="1" hangingPunct="1">
              <a:lnSpc>
                <a:spcPct val="90000"/>
              </a:lnSpc>
              <a:buFont typeface="Wingdings" pitchFamily="2" charset="2"/>
              <a:buNone/>
            </a:pPr>
            <a:r>
              <a:rPr lang="en-US" altLang="en-US" sz="2400" dirty="0">
                <a:latin typeface="Arial" pitchFamily="34" charset="0"/>
                <a:ea typeface="黑体" pitchFamily="49" charset="-122"/>
              </a:rPr>
              <a:t>                           </a:t>
            </a:r>
            <a:r>
              <a:rPr lang="en-US" altLang="en-US" sz="2400" dirty="0" err="1">
                <a:latin typeface="Arial" pitchFamily="34" charset="0"/>
                <a:ea typeface="黑体" pitchFamily="49" charset="-122"/>
              </a:rPr>
              <a:t>初始条件：三元组</a:t>
            </a:r>
            <a:r>
              <a:rPr lang="en-US" altLang="zh-CN" sz="2400" dirty="0" err="1">
                <a:latin typeface="Arial" pitchFamily="34" charset="0"/>
                <a:ea typeface="黑体" pitchFamily="49" charset="-122"/>
              </a:rPr>
              <a:t>T</a:t>
            </a:r>
            <a:r>
              <a:rPr lang="en-US" altLang="en-US" sz="2400" dirty="0" err="1">
                <a:latin typeface="Arial" pitchFamily="34" charset="0"/>
                <a:ea typeface="黑体" pitchFamily="49" charset="-122"/>
              </a:rPr>
              <a:t>已存在</a:t>
            </a:r>
            <a:r>
              <a:rPr lang="en-US" altLang="en-US" sz="2400" dirty="0">
                <a:latin typeface="Arial" pitchFamily="34" charset="0"/>
                <a:ea typeface="黑体" pitchFamily="49" charset="-122"/>
              </a:rPr>
              <a:t>。</a:t>
            </a:r>
          </a:p>
          <a:p>
            <a:pPr eaLnBrk="1" hangingPunct="1">
              <a:lnSpc>
                <a:spcPct val="90000"/>
              </a:lnSpc>
              <a:buFont typeface="Wingdings" pitchFamily="2" charset="2"/>
              <a:buNone/>
            </a:pPr>
            <a:r>
              <a:rPr lang="zh-CN" altLang="en-US" sz="2400" dirty="0">
                <a:latin typeface="Arial" pitchFamily="34" charset="0"/>
                <a:ea typeface="黑体" pitchFamily="49" charset="-122"/>
              </a:rPr>
              <a:t>                           </a:t>
            </a:r>
            <a:r>
              <a:rPr lang="en-US" altLang="en-US" sz="2400" dirty="0">
                <a:latin typeface="Arial" pitchFamily="34" charset="0"/>
                <a:ea typeface="黑体" pitchFamily="49" charset="-122"/>
              </a:rPr>
              <a:t>操作结果：用</a:t>
            </a:r>
            <a:r>
              <a:rPr lang="en-US" altLang="zh-CN" sz="2400" dirty="0">
                <a:latin typeface="Arial" pitchFamily="34" charset="0"/>
                <a:ea typeface="黑体" pitchFamily="49" charset="-122"/>
              </a:rPr>
              <a:t>e</a:t>
            </a:r>
            <a:r>
              <a:rPr lang="en-US" altLang="en-US" sz="2400" dirty="0">
                <a:latin typeface="Arial" pitchFamily="34" charset="0"/>
                <a:ea typeface="黑体" pitchFamily="49" charset="-122"/>
              </a:rPr>
              <a:t>返回</a:t>
            </a:r>
            <a:r>
              <a:rPr lang="en-US" altLang="zh-CN" sz="2400" dirty="0">
                <a:latin typeface="Arial" pitchFamily="34" charset="0"/>
                <a:ea typeface="黑体" pitchFamily="49" charset="-122"/>
              </a:rPr>
              <a:t>T</a:t>
            </a:r>
            <a:r>
              <a:rPr lang="en-US" altLang="en-US" sz="2400" dirty="0">
                <a:latin typeface="Arial" pitchFamily="34" charset="0"/>
                <a:ea typeface="黑体" pitchFamily="49" charset="-122"/>
              </a:rPr>
              <a:t>的3个元素中的最大值。</a:t>
            </a:r>
          </a:p>
          <a:p>
            <a:pPr eaLnBrk="1" hangingPunct="1">
              <a:lnSpc>
                <a:spcPct val="90000"/>
              </a:lnSpc>
              <a:buFont typeface="Wingdings" pitchFamily="2" charset="2"/>
              <a:buNone/>
            </a:pPr>
            <a:r>
              <a:rPr lang="zh-CN" altLang="en-US" sz="2400" dirty="0">
                <a:latin typeface="Arial" pitchFamily="34" charset="0"/>
                <a:ea typeface="黑体" pitchFamily="49" charset="-122"/>
              </a:rPr>
              <a:t>　　　　　　 </a:t>
            </a:r>
            <a:r>
              <a:rPr lang="en-US" altLang="zh-CN" sz="2400" dirty="0">
                <a:latin typeface="Arial" pitchFamily="34" charset="0"/>
                <a:ea typeface="黑体" pitchFamily="49" charset="-122"/>
              </a:rPr>
              <a:t>Min(T, &amp;e)</a:t>
            </a:r>
          </a:p>
          <a:p>
            <a:pPr eaLnBrk="1" hangingPunct="1">
              <a:lnSpc>
                <a:spcPct val="90000"/>
              </a:lnSpc>
              <a:buFont typeface="Wingdings" pitchFamily="2" charset="2"/>
              <a:buNone/>
            </a:pPr>
            <a:r>
              <a:rPr lang="en-US" altLang="en-US" sz="2400" dirty="0">
                <a:latin typeface="Arial" pitchFamily="34" charset="0"/>
                <a:ea typeface="黑体" pitchFamily="49" charset="-122"/>
              </a:rPr>
              <a:t>                           </a:t>
            </a:r>
            <a:r>
              <a:rPr lang="en-US" altLang="en-US" sz="2400" dirty="0" err="1">
                <a:latin typeface="Arial" pitchFamily="34" charset="0"/>
                <a:ea typeface="黑体" pitchFamily="49" charset="-122"/>
              </a:rPr>
              <a:t>初始条件：三元组</a:t>
            </a:r>
            <a:r>
              <a:rPr lang="en-US" altLang="zh-CN" sz="2400" dirty="0" err="1">
                <a:latin typeface="Arial" pitchFamily="34" charset="0"/>
                <a:ea typeface="黑体" pitchFamily="49" charset="-122"/>
              </a:rPr>
              <a:t>T</a:t>
            </a:r>
            <a:r>
              <a:rPr lang="en-US" altLang="en-US" sz="2400" dirty="0" err="1">
                <a:latin typeface="Arial" pitchFamily="34" charset="0"/>
                <a:ea typeface="黑体" pitchFamily="49" charset="-122"/>
              </a:rPr>
              <a:t>已存在</a:t>
            </a:r>
            <a:r>
              <a:rPr lang="en-US" altLang="en-US" sz="2400" dirty="0">
                <a:latin typeface="Arial" pitchFamily="34" charset="0"/>
                <a:ea typeface="黑体" pitchFamily="49" charset="-122"/>
              </a:rPr>
              <a:t>。</a:t>
            </a:r>
          </a:p>
          <a:p>
            <a:pPr eaLnBrk="1" hangingPunct="1">
              <a:lnSpc>
                <a:spcPct val="90000"/>
              </a:lnSpc>
              <a:buFont typeface="Wingdings" pitchFamily="2" charset="2"/>
              <a:buNone/>
            </a:pPr>
            <a:r>
              <a:rPr lang="zh-CN" altLang="en-US" sz="2400" dirty="0">
                <a:latin typeface="Arial" pitchFamily="34" charset="0"/>
                <a:ea typeface="黑体" pitchFamily="49" charset="-122"/>
              </a:rPr>
              <a:t>                           </a:t>
            </a:r>
            <a:r>
              <a:rPr lang="en-US" altLang="en-US" sz="2400" dirty="0">
                <a:latin typeface="Arial" pitchFamily="34" charset="0"/>
                <a:ea typeface="黑体" pitchFamily="49" charset="-122"/>
              </a:rPr>
              <a:t>操作结果：用</a:t>
            </a:r>
            <a:r>
              <a:rPr lang="en-US" altLang="zh-CN" sz="2400" dirty="0">
                <a:latin typeface="Arial" pitchFamily="34" charset="0"/>
                <a:ea typeface="黑体" pitchFamily="49" charset="-122"/>
              </a:rPr>
              <a:t>e</a:t>
            </a:r>
            <a:r>
              <a:rPr lang="en-US" altLang="en-US" sz="2400" dirty="0">
                <a:latin typeface="Arial" pitchFamily="34" charset="0"/>
                <a:ea typeface="黑体" pitchFamily="49" charset="-122"/>
              </a:rPr>
              <a:t>返回</a:t>
            </a:r>
            <a:r>
              <a:rPr lang="en-US" altLang="zh-CN" sz="2400" dirty="0">
                <a:latin typeface="Arial" pitchFamily="34" charset="0"/>
                <a:ea typeface="黑体" pitchFamily="49" charset="-122"/>
              </a:rPr>
              <a:t>T</a:t>
            </a:r>
            <a:r>
              <a:rPr lang="en-US" altLang="en-US" sz="2400" dirty="0">
                <a:latin typeface="Arial" pitchFamily="34" charset="0"/>
                <a:ea typeface="黑体" pitchFamily="49" charset="-122"/>
              </a:rPr>
              <a:t>的3个元素中的最小值。</a:t>
            </a:r>
          </a:p>
          <a:p>
            <a:pPr eaLnBrk="1" hangingPunct="1">
              <a:lnSpc>
                <a:spcPct val="90000"/>
              </a:lnSpc>
              <a:buFont typeface="Wingdings" pitchFamily="2" charset="2"/>
              <a:buNone/>
            </a:pPr>
            <a:r>
              <a:rPr lang="zh-CN" altLang="en-US" sz="2400" dirty="0">
                <a:latin typeface="Arial" pitchFamily="34" charset="0"/>
                <a:ea typeface="黑体" pitchFamily="49" charset="-122"/>
              </a:rPr>
              <a:t>　</a:t>
            </a:r>
            <a:r>
              <a:rPr lang="en-US" altLang="en-US" sz="2400" dirty="0">
                <a:latin typeface="Arial" pitchFamily="34" charset="0"/>
                <a:ea typeface="黑体" pitchFamily="49" charset="-122"/>
              </a:rPr>
              <a:t>	} </a:t>
            </a:r>
            <a:r>
              <a:rPr lang="en-US" altLang="zh-CN" sz="2400" dirty="0">
                <a:latin typeface="Arial" pitchFamily="34" charset="0"/>
                <a:ea typeface="黑体" pitchFamily="49" charset="-122"/>
              </a:rPr>
              <a:t>ADT Triplet</a:t>
            </a:r>
          </a:p>
        </p:txBody>
      </p:sp>
      <p:sp>
        <p:nvSpPr>
          <p:cNvPr id="9" name="Rectangle 2">
            <a:extLst>
              <a:ext uri="{FF2B5EF4-FFF2-40B4-BE49-F238E27FC236}">
                <a16:creationId xmlns:a16="http://schemas.microsoft.com/office/drawing/2014/main" id="{7D6D93FC-D7C6-41D0-B435-5474EB1AC041}"/>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第三节　数据类型</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487626" y="1268760"/>
            <a:ext cx="8305800" cy="685800"/>
          </a:xfrm>
        </p:spPr>
        <p:txBody>
          <a:bodyPr/>
          <a:lstStyle/>
          <a:p>
            <a:pPr algn="l" eaLnBrk="1" hangingPunct="1"/>
            <a:r>
              <a:rPr lang="en-US" altLang="en-US" sz="3200" dirty="0" err="1">
                <a:latin typeface="黑体" pitchFamily="49" charset="-122"/>
                <a:ea typeface="黑体" pitchFamily="49" charset="-122"/>
              </a:rPr>
              <a:t>三、抽象数据类型（</a:t>
            </a:r>
            <a:r>
              <a:rPr lang="en-US" altLang="zh-CN" sz="3200" dirty="0" err="1">
                <a:latin typeface="黑体" pitchFamily="49" charset="-122"/>
                <a:ea typeface="黑体" pitchFamily="49" charset="-122"/>
              </a:rPr>
              <a:t>ADT</a:t>
            </a:r>
            <a:r>
              <a:rPr lang="en-US" altLang="en-US" sz="3200" dirty="0" err="1">
                <a:latin typeface="黑体" pitchFamily="49" charset="-122"/>
                <a:ea typeface="黑体" pitchFamily="49" charset="-122"/>
              </a:rPr>
              <a:t>定义实现</a:t>
            </a:r>
            <a:r>
              <a:rPr lang="en-US" altLang="en-US" sz="3200" dirty="0">
                <a:latin typeface="黑体" pitchFamily="49" charset="-122"/>
                <a:ea typeface="黑体" pitchFamily="49" charset="-122"/>
              </a:rPr>
              <a:t>）</a:t>
            </a:r>
          </a:p>
        </p:txBody>
      </p:sp>
      <p:sp>
        <p:nvSpPr>
          <p:cNvPr id="4403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5177116C-EFDA-4DBD-8881-CC11E6CED932}" type="slidenum">
              <a:rPr lang="zh-CN" altLang="en-US"/>
              <a:pPr algn="r" eaLnBrk="1" hangingPunct="1">
                <a:spcBef>
                  <a:spcPct val="50000"/>
                </a:spcBef>
              </a:pPr>
              <a:t>46</a:t>
            </a:fld>
            <a:endParaRPr lang="en-US" altLang="zh-CN"/>
          </a:p>
        </p:txBody>
      </p:sp>
      <p:sp>
        <p:nvSpPr>
          <p:cNvPr id="44037" name="Rectangle 5"/>
          <p:cNvSpPr>
            <a:spLocks noGrp="1" noChangeArrowheads="1"/>
          </p:cNvSpPr>
          <p:nvPr>
            <p:ph type="body" idx="4294967295"/>
          </p:nvPr>
        </p:nvSpPr>
        <p:spPr>
          <a:xfrm>
            <a:off x="411426" y="2106960"/>
            <a:ext cx="8763000" cy="4038600"/>
          </a:xfrm>
        </p:spPr>
        <p:txBody>
          <a:bodyPr/>
          <a:lstStyle/>
          <a:p>
            <a:pPr eaLnBrk="1" hangingPunct="1">
              <a:spcBef>
                <a:spcPct val="30000"/>
              </a:spcBef>
            </a:pPr>
            <a:r>
              <a:rPr lang="en-US" altLang="en-US" b="1">
                <a:latin typeface="黑体" pitchFamily="49" charset="-122"/>
                <a:ea typeface="黑体" pitchFamily="49" charset="-122"/>
              </a:rPr>
              <a:t>抽象数据类型可以通过固有数据类型(</a:t>
            </a:r>
            <a:r>
              <a:rPr lang="en-US" altLang="zh-CN" b="1">
                <a:latin typeface="黑体" pitchFamily="49" charset="-122"/>
                <a:ea typeface="黑体" pitchFamily="49" charset="-122"/>
              </a:rPr>
              <a:t>C</a:t>
            </a:r>
            <a:r>
              <a:rPr lang="en-US" altLang="en-US" b="1">
                <a:latin typeface="黑体" pitchFamily="49" charset="-122"/>
                <a:ea typeface="黑体" pitchFamily="49" charset="-122"/>
              </a:rPr>
              <a:t>语言中已实现的数据类型)来实现</a:t>
            </a:r>
          </a:p>
          <a:p>
            <a:pPr eaLnBrk="1" hangingPunct="1">
              <a:spcBef>
                <a:spcPct val="30000"/>
              </a:spcBef>
            </a:pPr>
            <a:endParaRPr lang="en-US" altLang="en-US" b="1">
              <a:latin typeface="黑体" pitchFamily="49" charset="-122"/>
              <a:ea typeface="黑体" pitchFamily="49" charset="-122"/>
            </a:endParaRPr>
          </a:p>
          <a:p>
            <a:pPr eaLnBrk="1" hangingPunct="1">
              <a:spcBef>
                <a:spcPct val="30000"/>
              </a:spcBef>
            </a:pPr>
            <a:r>
              <a:rPr lang="en-US" altLang="en-US" b="1">
                <a:latin typeface="黑体" pitchFamily="49" charset="-122"/>
                <a:ea typeface="黑体" pitchFamily="49" charset="-122"/>
              </a:rPr>
              <a:t>抽象数据类型        类 </a:t>
            </a:r>
            <a:r>
              <a:rPr lang="en-US" altLang="zh-CN" b="1">
                <a:latin typeface="黑体" pitchFamily="49" charset="-122"/>
                <a:ea typeface="黑体" pitchFamily="49" charset="-122"/>
              </a:rPr>
              <a:t>class</a:t>
            </a:r>
          </a:p>
          <a:p>
            <a:pPr eaLnBrk="1" hangingPunct="1">
              <a:spcBef>
                <a:spcPct val="30000"/>
              </a:spcBef>
            </a:pPr>
            <a:r>
              <a:rPr lang="en-US" altLang="en-US" b="1">
                <a:latin typeface="黑体" pitchFamily="49" charset="-122"/>
                <a:ea typeface="黑体" pitchFamily="49" charset="-122"/>
              </a:rPr>
              <a:t>数据对象            数据成员</a:t>
            </a:r>
          </a:p>
          <a:p>
            <a:pPr eaLnBrk="1" hangingPunct="1">
              <a:spcBef>
                <a:spcPct val="30000"/>
              </a:spcBef>
            </a:pPr>
            <a:r>
              <a:rPr lang="en-US" altLang="en-US" b="1">
                <a:latin typeface="黑体" pitchFamily="49" charset="-122"/>
                <a:ea typeface="黑体" pitchFamily="49" charset="-122"/>
              </a:rPr>
              <a:t>基本操作            成员函数(方法)</a:t>
            </a:r>
            <a:endParaRPr lang="en-US" altLang="zh-CN" b="1">
              <a:latin typeface="黑体" pitchFamily="49" charset="-122"/>
              <a:ea typeface="黑体" pitchFamily="49" charset="-122"/>
            </a:endParaRPr>
          </a:p>
        </p:txBody>
      </p:sp>
      <p:sp>
        <p:nvSpPr>
          <p:cNvPr id="7" name="Rectangle 2">
            <a:extLst>
              <a:ext uri="{FF2B5EF4-FFF2-40B4-BE49-F238E27FC236}">
                <a16:creationId xmlns:a16="http://schemas.microsoft.com/office/drawing/2014/main" id="{EDCC8188-0736-44F2-99CA-FDDF249992E5}"/>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第三节　数据类型</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476064" y="1196752"/>
            <a:ext cx="8305800" cy="685800"/>
          </a:xfrm>
        </p:spPr>
        <p:txBody>
          <a:bodyPr/>
          <a:lstStyle/>
          <a:p>
            <a:pPr algn="l" eaLnBrk="1" hangingPunct="1"/>
            <a:r>
              <a:rPr lang="en-US" altLang="en-US" sz="3200" dirty="0" err="1">
                <a:latin typeface="黑体" pitchFamily="49" charset="-122"/>
                <a:ea typeface="黑体" pitchFamily="49" charset="-122"/>
              </a:rPr>
              <a:t>三、抽象数据类型（</a:t>
            </a:r>
            <a:r>
              <a:rPr lang="en-US" altLang="zh-CN" sz="3200" dirty="0" err="1">
                <a:latin typeface="黑体" pitchFamily="49" charset="-122"/>
                <a:ea typeface="黑体" pitchFamily="49" charset="-122"/>
              </a:rPr>
              <a:t>ADT</a:t>
            </a:r>
            <a:r>
              <a:rPr lang="en-US" altLang="en-US" sz="3200" dirty="0" err="1">
                <a:latin typeface="黑体" pitchFamily="49" charset="-122"/>
                <a:ea typeface="黑体" pitchFamily="49" charset="-122"/>
              </a:rPr>
              <a:t>定义实现</a:t>
            </a:r>
            <a:r>
              <a:rPr lang="en-US" altLang="en-US" sz="3200" dirty="0">
                <a:latin typeface="黑体" pitchFamily="49" charset="-122"/>
                <a:ea typeface="黑体" pitchFamily="49" charset="-122"/>
              </a:rPr>
              <a:t>）</a:t>
            </a:r>
          </a:p>
        </p:txBody>
      </p:sp>
      <p:sp>
        <p:nvSpPr>
          <p:cNvPr id="4403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5177116C-EFDA-4DBD-8881-CC11E6CED932}" type="slidenum">
              <a:rPr lang="zh-CN" altLang="en-US"/>
              <a:pPr algn="r" eaLnBrk="1" hangingPunct="1">
                <a:spcBef>
                  <a:spcPct val="50000"/>
                </a:spcBef>
              </a:pPr>
              <a:t>47</a:t>
            </a:fld>
            <a:endParaRPr lang="en-US" altLang="zh-CN"/>
          </a:p>
        </p:txBody>
      </p:sp>
      <p:sp>
        <p:nvSpPr>
          <p:cNvPr id="44037" name="Rectangle 5"/>
          <p:cNvSpPr>
            <a:spLocks noGrp="1" noChangeArrowheads="1"/>
          </p:cNvSpPr>
          <p:nvPr>
            <p:ph type="body" idx="4294967295"/>
          </p:nvPr>
        </p:nvSpPr>
        <p:spPr>
          <a:xfrm>
            <a:off x="399864" y="2034952"/>
            <a:ext cx="8763000" cy="4038600"/>
          </a:xfrm>
        </p:spPr>
        <p:txBody>
          <a:bodyPr/>
          <a:lstStyle/>
          <a:p>
            <a:pPr eaLnBrk="1" hangingPunct="1">
              <a:spcBef>
                <a:spcPct val="30000"/>
              </a:spcBef>
            </a:pPr>
            <a:r>
              <a:rPr lang="zh-CN" altLang="en-US" b="1" dirty="0">
                <a:latin typeface="黑体" pitchFamily="49" charset="-122"/>
                <a:ea typeface="黑体" pitchFamily="49" charset="-122"/>
              </a:rPr>
              <a:t>大家自行阅读教材</a:t>
            </a:r>
            <a:r>
              <a:rPr lang="en-US" altLang="zh-CN" b="1" dirty="0">
                <a:latin typeface="黑体" pitchFamily="49" charset="-122"/>
                <a:ea typeface="黑体" pitchFamily="49" charset="-122"/>
              </a:rPr>
              <a:t>1.3</a:t>
            </a:r>
            <a:r>
              <a:rPr lang="zh-CN" altLang="en-US" b="1" dirty="0">
                <a:latin typeface="黑体" pitchFamily="49" charset="-122"/>
                <a:ea typeface="黑体" pitchFamily="49" charset="-122"/>
              </a:rPr>
              <a:t>，了解抽象数据类型的表示与实现</a:t>
            </a:r>
            <a:endParaRPr lang="en-US" altLang="zh-CN" b="1" dirty="0">
              <a:latin typeface="黑体" pitchFamily="49" charset="-122"/>
              <a:ea typeface="黑体" pitchFamily="49" charset="-122"/>
            </a:endParaRPr>
          </a:p>
        </p:txBody>
      </p:sp>
      <p:sp>
        <p:nvSpPr>
          <p:cNvPr id="7" name="Rectangle 2">
            <a:extLst>
              <a:ext uri="{FF2B5EF4-FFF2-40B4-BE49-F238E27FC236}">
                <a16:creationId xmlns:a16="http://schemas.microsoft.com/office/drawing/2014/main" id="{2F0043C0-50FB-4217-B5E9-0C9607CB73A0}"/>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第三节　数据类型</a:t>
            </a:r>
          </a:p>
        </p:txBody>
      </p:sp>
    </p:spTree>
    <p:extLst>
      <p:ext uri="{BB962C8B-B14F-4D97-AF65-F5344CB8AC3E}">
        <p14:creationId xmlns:p14="http://schemas.microsoft.com/office/powerpoint/2010/main" val="4127551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467544" y="1268760"/>
            <a:ext cx="8305800" cy="685800"/>
          </a:xfrm>
        </p:spPr>
        <p:txBody>
          <a:bodyPr/>
          <a:lstStyle/>
          <a:p>
            <a:pPr algn="l" eaLnBrk="1" hangingPunct="1"/>
            <a:r>
              <a:rPr lang="en-US" altLang="en-US" sz="3200" dirty="0" err="1">
                <a:latin typeface="黑体" pitchFamily="49" charset="-122"/>
                <a:ea typeface="黑体" pitchFamily="49" charset="-122"/>
              </a:rPr>
              <a:t>一、算法（</a:t>
            </a:r>
            <a:r>
              <a:rPr lang="en-US" altLang="zh-CN" sz="3200" dirty="0" err="1">
                <a:latin typeface="黑体" pitchFamily="49" charset="-122"/>
                <a:ea typeface="黑体" pitchFamily="49" charset="-122"/>
              </a:rPr>
              <a:t>Algorithm</a:t>
            </a:r>
            <a:r>
              <a:rPr lang="en-US" altLang="en-US" sz="3200" dirty="0">
                <a:latin typeface="黑体" pitchFamily="49" charset="-122"/>
                <a:ea typeface="黑体" pitchFamily="49" charset="-122"/>
              </a:rPr>
              <a:t>）</a:t>
            </a:r>
          </a:p>
        </p:txBody>
      </p:sp>
      <p:sp>
        <p:nvSpPr>
          <p:cNvPr id="4505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B50D9300-95C1-4F12-A9D5-422A9DF2E646}" type="slidenum">
              <a:rPr lang="zh-CN" altLang="en-US"/>
              <a:pPr algn="r" eaLnBrk="1" hangingPunct="1">
                <a:spcBef>
                  <a:spcPct val="50000"/>
                </a:spcBef>
              </a:pPr>
              <a:t>48</a:t>
            </a:fld>
            <a:endParaRPr lang="en-US" altLang="zh-CN"/>
          </a:p>
        </p:txBody>
      </p:sp>
      <p:sp>
        <p:nvSpPr>
          <p:cNvPr id="45061" name="Rectangle 5"/>
          <p:cNvSpPr>
            <a:spLocks noGrp="1" noChangeArrowheads="1"/>
          </p:cNvSpPr>
          <p:nvPr>
            <p:ph type="body" idx="4294967295"/>
          </p:nvPr>
        </p:nvSpPr>
        <p:spPr>
          <a:xfrm>
            <a:off x="391344" y="2106960"/>
            <a:ext cx="8763000" cy="4038600"/>
          </a:xfrm>
        </p:spPr>
        <p:txBody>
          <a:bodyPr/>
          <a:lstStyle/>
          <a:p>
            <a:pPr eaLnBrk="1" hangingPunct="1">
              <a:spcBef>
                <a:spcPct val="70000"/>
              </a:spcBef>
            </a:pPr>
            <a:r>
              <a:rPr lang="zh-CN" altLang="en-US" b="1">
                <a:latin typeface="黑体" pitchFamily="49" charset="-122"/>
                <a:ea typeface="黑体" pitchFamily="49" charset="-122"/>
              </a:rPr>
              <a:t>算法是对特定问题求解步骤的一种描述</a:t>
            </a:r>
          </a:p>
          <a:p>
            <a:pPr eaLnBrk="1" hangingPunct="1">
              <a:spcBef>
                <a:spcPct val="70000"/>
              </a:spcBef>
            </a:pPr>
            <a:r>
              <a:rPr lang="zh-CN" altLang="en-US" b="1">
                <a:latin typeface="黑体" pitchFamily="49" charset="-122"/>
                <a:ea typeface="黑体" pitchFamily="49" charset="-122"/>
              </a:rPr>
              <a:t>是一有限长的操作序列</a:t>
            </a:r>
          </a:p>
        </p:txBody>
      </p:sp>
      <p:sp>
        <p:nvSpPr>
          <p:cNvPr id="7" name="Rectangle 2">
            <a:extLst>
              <a:ext uri="{FF2B5EF4-FFF2-40B4-BE49-F238E27FC236}">
                <a16:creationId xmlns:a16="http://schemas.microsoft.com/office/drawing/2014/main" id="{8B034A6D-BD31-4CC5-BA88-9323A9862798}"/>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第三节　数据类型</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419100" y="1268760"/>
            <a:ext cx="8305800" cy="685800"/>
          </a:xfrm>
        </p:spPr>
        <p:txBody>
          <a:bodyPr/>
          <a:lstStyle/>
          <a:p>
            <a:pPr algn="l" eaLnBrk="1" hangingPunct="1"/>
            <a:r>
              <a:rPr lang="zh-CN" altLang="en-US" sz="3200" dirty="0">
                <a:latin typeface="黑体" pitchFamily="49" charset="-122"/>
                <a:ea typeface="黑体" pitchFamily="49" charset="-122"/>
              </a:rPr>
              <a:t>一、算法（特性）</a:t>
            </a:r>
          </a:p>
        </p:txBody>
      </p:sp>
      <p:sp>
        <p:nvSpPr>
          <p:cNvPr id="4608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6675D854-2C16-4EBB-8A93-D70C61A065F0}" type="slidenum">
              <a:rPr lang="zh-CN" altLang="en-US"/>
              <a:pPr algn="r" eaLnBrk="1" hangingPunct="1">
                <a:spcBef>
                  <a:spcPct val="50000"/>
                </a:spcBef>
              </a:pPr>
              <a:t>49</a:t>
            </a:fld>
            <a:endParaRPr lang="en-US" altLang="zh-CN"/>
          </a:p>
        </p:txBody>
      </p:sp>
      <p:sp>
        <p:nvSpPr>
          <p:cNvPr id="46085" name="Rectangle 5"/>
          <p:cNvSpPr>
            <a:spLocks noGrp="1" noChangeArrowheads="1"/>
          </p:cNvSpPr>
          <p:nvPr>
            <p:ph type="body" idx="4294967295"/>
          </p:nvPr>
        </p:nvSpPr>
        <p:spPr>
          <a:xfrm>
            <a:off x="342900" y="2106960"/>
            <a:ext cx="8763000" cy="3810000"/>
          </a:xfrm>
        </p:spPr>
        <p:txBody>
          <a:bodyPr/>
          <a:lstStyle/>
          <a:p>
            <a:pPr eaLnBrk="1" hangingPunct="1">
              <a:lnSpc>
                <a:spcPct val="90000"/>
              </a:lnSpc>
              <a:spcBef>
                <a:spcPct val="70000"/>
              </a:spcBef>
            </a:pPr>
            <a:r>
              <a:rPr lang="zh-CN" altLang="en-US" b="1">
                <a:latin typeface="黑体" pitchFamily="49" charset="-122"/>
                <a:ea typeface="黑体" pitchFamily="49" charset="-122"/>
              </a:rPr>
              <a:t>有穷性</a:t>
            </a:r>
            <a:r>
              <a:rPr lang="zh-CN" altLang="en-US">
                <a:latin typeface="黑体" pitchFamily="49" charset="-122"/>
                <a:ea typeface="黑体" pitchFamily="49" charset="-122"/>
              </a:rPr>
              <a:t>：算法在执行有穷步后能结束</a:t>
            </a:r>
          </a:p>
          <a:p>
            <a:pPr eaLnBrk="1" hangingPunct="1">
              <a:lnSpc>
                <a:spcPct val="90000"/>
              </a:lnSpc>
              <a:spcBef>
                <a:spcPct val="70000"/>
              </a:spcBef>
            </a:pPr>
            <a:r>
              <a:rPr lang="zh-CN" altLang="en-US" b="1">
                <a:latin typeface="黑体" pitchFamily="49" charset="-122"/>
                <a:ea typeface="黑体" pitchFamily="49" charset="-122"/>
              </a:rPr>
              <a:t>确定性</a:t>
            </a:r>
            <a:r>
              <a:rPr lang="zh-CN" altLang="en-US">
                <a:latin typeface="黑体" pitchFamily="49" charset="-122"/>
                <a:ea typeface="黑体" pitchFamily="49" charset="-122"/>
              </a:rPr>
              <a:t>：每步定义都是确切、无歧义</a:t>
            </a:r>
          </a:p>
          <a:p>
            <a:pPr eaLnBrk="1" hangingPunct="1">
              <a:lnSpc>
                <a:spcPct val="90000"/>
              </a:lnSpc>
              <a:spcBef>
                <a:spcPct val="70000"/>
              </a:spcBef>
            </a:pPr>
            <a:r>
              <a:rPr lang="zh-CN" altLang="en-US" b="1">
                <a:latin typeface="黑体" pitchFamily="49" charset="-122"/>
                <a:ea typeface="黑体" pitchFamily="49" charset="-122"/>
              </a:rPr>
              <a:t>可行性</a:t>
            </a:r>
            <a:r>
              <a:rPr lang="zh-CN" altLang="en-US">
                <a:latin typeface="黑体" pitchFamily="49" charset="-122"/>
                <a:ea typeface="黑体" pitchFamily="49" charset="-122"/>
              </a:rPr>
              <a:t>：每一条运算应足够基本</a:t>
            </a:r>
            <a:r>
              <a:rPr lang="en-US" altLang="zh-CN">
                <a:latin typeface="黑体" pitchFamily="49" charset="-122"/>
                <a:ea typeface="黑体" pitchFamily="49" charset="-122"/>
              </a:rPr>
              <a:t>(</a:t>
            </a:r>
            <a:r>
              <a:rPr lang="zh-CN" altLang="en-US">
                <a:latin typeface="黑体" pitchFamily="49" charset="-122"/>
                <a:ea typeface="黑体" pitchFamily="49" charset="-122"/>
              </a:rPr>
              <a:t>已验算正确</a:t>
            </a:r>
            <a:r>
              <a:rPr lang="en-US" altLang="zh-CN">
                <a:latin typeface="黑体" pitchFamily="49" charset="-122"/>
                <a:ea typeface="黑体" pitchFamily="49" charset="-122"/>
              </a:rPr>
              <a:t>)</a:t>
            </a:r>
          </a:p>
          <a:p>
            <a:pPr eaLnBrk="1" hangingPunct="1">
              <a:lnSpc>
                <a:spcPct val="90000"/>
              </a:lnSpc>
              <a:spcBef>
                <a:spcPct val="70000"/>
              </a:spcBef>
            </a:pPr>
            <a:r>
              <a:rPr lang="zh-CN" altLang="en-US" b="1">
                <a:latin typeface="黑体" pitchFamily="49" charset="-122"/>
                <a:ea typeface="黑体" pitchFamily="49" charset="-122"/>
              </a:rPr>
              <a:t>输入</a:t>
            </a:r>
            <a:r>
              <a:rPr lang="zh-CN" altLang="en-US">
                <a:latin typeface="黑体" pitchFamily="49" charset="-122"/>
                <a:ea typeface="黑体" pitchFamily="49" charset="-122"/>
              </a:rPr>
              <a:t>：　有</a:t>
            </a:r>
            <a:r>
              <a:rPr lang="en-US" altLang="zh-CN">
                <a:latin typeface="黑体" pitchFamily="49" charset="-122"/>
                <a:ea typeface="黑体" pitchFamily="49" charset="-122"/>
              </a:rPr>
              <a:t>0</a:t>
            </a:r>
            <a:r>
              <a:rPr lang="zh-CN" altLang="en-US">
                <a:latin typeface="黑体" pitchFamily="49" charset="-122"/>
                <a:ea typeface="黑体" pitchFamily="49" charset="-122"/>
              </a:rPr>
              <a:t>个或多个输入</a:t>
            </a:r>
          </a:p>
          <a:p>
            <a:pPr eaLnBrk="1" hangingPunct="1">
              <a:lnSpc>
                <a:spcPct val="90000"/>
              </a:lnSpc>
              <a:spcBef>
                <a:spcPct val="70000"/>
              </a:spcBef>
            </a:pPr>
            <a:r>
              <a:rPr lang="zh-CN" altLang="en-US" b="1">
                <a:latin typeface="黑体" pitchFamily="49" charset="-122"/>
                <a:ea typeface="黑体" pitchFamily="49" charset="-122"/>
              </a:rPr>
              <a:t>输出</a:t>
            </a:r>
            <a:r>
              <a:rPr lang="zh-CN" altLang="en-US">
                <a:latin typeface="黑体" pitchFamily="49" charset="-122"/>
                <a:ea typeface="黑体" pitchFamily="49" charset="-122"/>
              </a:rPr>
              <a:t>：　有一个或多个输出</a:t>
            </a:r>
          </a:p>
        </p:txBody>
      </p:sp>
      <p:sp>
        <p:nvSpPr>
          <p:cNvPr id="8" name="Rectangle 2">
            <a:extLst>
              <a:ext uri="{FF2B5EF4-FFF2-40B4-BE49-F238E27FC236}">
                <a16:creationId xmlns:a16="http://schemas.microsoft.com/office/drawing/2014/main" id="{052F3700-7CF4-4ED2-A1F1-27AE928BB6A6}"/>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第四节　算法分析</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Group 2"/>
          <p:cNvGraphicFramePr>
            <a:graphicFrameLocks noGrp="1"/>
          </p:cNvGraphicFramePr>
          <p:nvPr>
            <p:ph idx="1"/>
          </p:nvPr>
        </p:nvGraphicFramePr>
        <p:xfrm>
          <a:off x="179388" y="1962150"/>
          <a:ext cx="8540750" cy="2968625"/>
        </p:xfrm>
        <a:graphic>
          <a:graphicData uri="http://schemas.openxmlformats.org/drawingml/2006/table">
            <a:tbl>
              <a:tblPr/>
              <a:tblGrid>
                <a:gridCol w="922337">
                  <a:extLst>
                    <a:ext uri="{9D8B030D-6E8A-4147-A177-3AD203B41FA5}">
                      <a16:colId xmlns:a16="http://schemas.microsoft.com/office/drawing/2014/main" val="20000"/>
                    </a:ext>
                  </a:extLst>
                </a:gridCol>
                <a:gridCol w="1231900">
                  <a:extLst>
                    <a:ext uri="{9D8B030D-6E8A-4147-A177-3AD203B41FA5}">
                      <a16:colId xmlns:a16="http://schemas.microsoft.com/office/drawing/2014/main" val="20001"/>
                    </a:ext>
                  </a:extLst>
                </a:gridCol>
                <a:gridCol w="2384425">
                  <a:extLst>
                    <a:ext uri="{9D8B030D-6E8A-4147-A177-3AD203B41FA5}">
                      <a16:colId xmlns:a16="http://schemas.microsoft.com/office/drawing/2014/main" val="20002"/>
                    </a:ext>
                  </a:extLst>
                </a:gridCol>
                <a:gridCol w="2293938">
                  <a:extLst>
                    <a:ext uri="{9D8B030D-6E8A-4147-A177-3AD203B41FA5}">
                      <a16:colId xmlns:a16="http://schemas.microsoft.com/office/drawing/2014/main" val="20003"/>
                    </a:ext>
                  </a:extLst>
                </a:gridCol>
                <a:gridCol w="1708150">
                  <a:extLst>
                    <a:ext uri="{9D8B030D-6E8A-4147-A177-3AD203B41FA5}">
                      <a16:colId xmlns:a16="http://schemas.microsoft.com/office/drawing/2014/main" val="20004"/>
                    </a:ext>
                  </a:extLst>
                </a:gridCol>
              </a:tblGrid>
              <a:tr h="6667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姓名</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学号</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班级</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a:t>
                      </a:r>
                      <a:endParaRPr kumimoji="0" lang="en-US"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bevel/>
                      <a:headEnd type="none" w="med" len="med"/>
                      <a:tailEnd type="none" w="med" len="med"/>
                    </a:lnL>
                    <a:lnR cap="flat">
                      <a:noFill/>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67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1</a:t>
                      </a:r>
                      <a:endParaRPr kumimoji="0" lang="en-US"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李力</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200513001</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计B</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a:t>
                      </a:r>
                      <a:endParaRPr kumimoji="0" lang="en-US"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bevel/>
                      <a:headEnd type="none" w="med" len="med"/>
                      <a:tailEnd type="none" w="med" len="med"/>
                    </a:lnL>
                    <a:lnR cap="flat">
                      <a:noFill/>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725">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2</a:t>
                      </a:r>
                      <a:endParaRPr kumimoji="0" lang="en-US"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张明</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200513002</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dirty="0" err="1">
                          <a:ln>
                            <a:noFill/>
                          </a:ln>
                          <a:solidFill>
                            <a:schemeClr val="tx1"/>
                          </a:solidFill>
                          <a:effectLst/>
                          <a:latin typeface="Tahoma" pitchFamily="34" charset="0"/>
                          <a:ea typeface="宋体" pitchFamily="2" charset="-122"/>
                        </a:rPr>
                        <a:t>计B</a:t>
                      </a:r>
                      <a:endParaRPr kumimoji="0" 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a:t>
                      </a:r>
                      <a:endParaRPr kumimoji="0" lang="en-US"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bevel/>
                      <a:headEnd type="none" w="med" len="med"/>
                      <a:tailEnd type="none" w="med" len="med"/>
                    </a:lnL>
                    <a:lnR cap="flat">
                      <a:noFill/>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7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a:t>
                      </a:r>
                      <a:endParaRPr kumimoji="0" lang="en-US"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a:t>
                      </a:r>
                      <a:endParaRPr kumimoji="0" lang="en-US"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a:t>
                      </a:r>
                      <a:endParaRPr kumimoji="0" lang="en-US"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a:t>
                      </a:r>
                      <a:endParaRPr kumimoji="0" lang="en-US"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a:t>
                      </a:r>
                      <a:endParaRPr kumimoji="0" lang="en-US"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bevel/>
                      <a:headEnd type="none" w="med" len="med"/>
                      <a:tailEnd type="none" w="med" len="med"/>
                    </a:lnL>
                    <a:lnR cap="flat">
                      <a:noFill/>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07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 60</a:t>
                      </a:r>
                    </a:p>
                  </a:txBody>
                  <a:tcPr horzOverflow="overflow">
                    <a:lnL cap="flat">
                      <a:noFill/>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吴丽</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200513060</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ea typeface="宋体" pitchFamily="2" charset="-122"/>
                        </a:rPr>
                        <a:t>计A</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dirty="0">
                          <a:ln>
                            <a:noFill/>
                          </a:ln>
                          <a:solidFill>
                            <a:schemeClr val="tx1"/>
                          </a:solidFill>
                          <a:effectLst/>
                          <a:latin typeface="Tahoma" pitchFamily="34" charset="0"/>
                          <a:ea typeface="宋体" pitchFamily="2" charset="-122"/>
                        </a:rPr>
                        <a:t>…</a:t>
                      </a:r>
                      <a:endParaRPr kumimoji="0" lang="en-US" alt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bevel/>
                      <a:headEnd type="none" w="med" len="med"/>
                      <a:tailEnd type="none" w="med" len="med"/>
                    </a:lnL>
                    <a:lnR cap="flat">
                      <a:noFill/>
                    </a:lnR>
                    <a:lnT w="28575"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247" name="Text Box 55"/>
          <p:cNvSpPr txBox="1">
            <a:spLocks noChangeArrowheads="1"/>
          </p:cNvSpPr>
          <p:nvPr/>
        </p:nvSpPr>
        <p:spPr bwMode="auto">
          <a:xfrm>
            <a:off x="0" y="5124450"/>
            <a:ext cx="9144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spcBef>
                <a:spcPct val="50000"/>
              </a:spcBef>
            </a:pPr>
            <a:r>
              <a:rPr lang="en-US" altLang="zh-CN" sz="2800"/>
              <a:t> </a:t>
            </a:r>
            <a:r>
              <a:rPr lang="zh-CN" altLang="en-US" sz="2800"/>
              <a:t>线性表</a:t>
            </a:r>
          </a:p>
        </p:txBody>
      </p:sp>
      <p:sp>
        <p:nvSpPr>
          <p:cNvPr id="8248" name="Text Box 56"/>
          <p:cNvSpPr txBox="1">
            <a:spLocks noChangeArrowheads="1"/>
          </p:cNvSpPr>
          <p:nvPr/>
        </p:nvSpPr>
        <p:spPr bwMode="auto">
          <a:xfrm>
            <a:off x="-34925" y="5632450"/>
            <a:ext cx="2803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spcBef>
                <a:spcPct val="50000"/>
              </a:spcBef>
            </a:pPr>
            <a:r>
              <a:rPr lang="en-US" altLang="zh-CN" sz="2800"/>
              <a:t> </a:t>
            </a:r>
            <a:r>
              <a:rPr lang="zh-CN" altLang="en-US" sz="2800"/>
              <a:t>可进行的操作：</a:t>
            </a:r>
          </a:p>
        </p:txBody>
      </p:sp>
      <p:sp>
        <p:nvSpPr>
          <p:cNvPr id="8249" name="Text Box 57"/>
          <p:cNvSpPr txBox="1">
            <a:spLocks noChangeArrowheads="1"/>
          </p:cNvSpPr>
          <p:nvPr/>
        </p:nvSpPr>
        <p:spPr bwMode="auto">
          <a:xfrm>
            <a:off x="2357438" y="5686425"/>
            <a:ext cx="1566862"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spcBef>
                <a:spcPct val="50000"/>
              </a:spcBef>
            </a:pPr>
            <a:r>
              <a:rPr lang="en-US" altLang="zh-CN" sz="2800"/>
              <a:t> </a:t>
            </a:r>
            <a:r>
              <a:rPr lang="zh-CN" altLang="en-US" sz="2800"/>
              <a:t>求表长、</a:t>
            </a:r>
          </a:p>
        </p:txBody>
      </p:sp>
      <p:sp>
        <p:nvSpPr>
          <p:cNvPr id="8250" name="Text Box 58"/>
          <p:cNvSpPr txBox="1">
            <a:spLocks noChangeArrowheads="1"/>
          </p:cNvSpPr>
          <p:nvPr/>
        </p:nvSpPr>
        <p:spPr bwMode="auto">
          <a:xfrm>
            <a:off x="3708400" y="5686425"/>
            <a:ext cx="201771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spcBef>
                <a:spcPct val="50000"/>
              </a:spcBef>
            </a:pPr>
            <a:r>
              <a:rPr lang="en-US" altLang="zh-CN" sz="2800"/>
              <a:t> </a:t>
            </a:r>
            <a:r>
              <a:rPr lang="zh-CN" altLang="en-US" sz="2800"/>
              <a:t>删除记录、</a:t>
            </a:r>
          </a:p>
        </p:txBody>
      </p:sp>
      <p:sp>
        <p:nvSpPr>
          <p:cNvPr id="8251" name="Text Box 59"/>
          <p:cNvSpPr txBox="1">
            <a:spLocks noChangeArrowheads="1"/>
          </p:cNvSpPr>
          <p:nvPr/>
        </p:nvSpPr>
        <p:spPr bwMode="auto">
          <a:xfrm>
            <a:off x="5365750" y="5686425"/>
            <a:ext cx="19431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spcBef>
                <a:spcPct val="50000"/>
              </a:spcBef>
            </a:pPr>
            <a:r>
              <a:rPr lang="en-US" altLang="zh-CN" sz="2800"/>
              <a:t> </a:t>
            </a:r>
            <a:r>
              <a:rPr lang="zh-CN" altLang="en-US" sz="2800"/>
              <a:t>增加记录、</a:t>
            </a:r>
          </a:p>
        </p:txBody>
      </p:sp>
      <p:sp>
        <p:nvSpPr>
          <p:cNvPr id="8252" name="Text Box 60"/>
          <p:cNvSpPr txBox="1">
            <a:spLocks noChangeArrowheads="1"/>
          </p:cNvSpPr>
          <p:nvPr/>
        </p:nvSpPr>
        <p:spPr bwMode="auto">
          <a:xfrm>
            <a:off x="7021513" y="5661025"/>
            <a:ext cx="12223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spcBef>
                <a:spcPct val="50000"/>
              </a:spcBef>
            </a:pPr>
            <a:r>
              <a:rPr lang="en-US" altLang="zh-CN" sz="2800"/>
              <a:t> </a:t>
            </a:r>
            <a:r>
              <a:rPr lang="zh-CN" altLang="en-US" sz="2800"/>
              <a:t>查找等</a:t>
            </a:r>
          </a:p>
        </p:txBody>
      </p:sp>
      <p:sp>
        <p:nvSpPr>
          <p:cNvPr id="8237" name="Rectangle 1026"/>
          <p:cNvSpPr>
            <a:spLocks noGrp="1" noChangeArrowheads="1"/>
          </p:cNvSpPr>
          <p:nvPr>
            <p:ph type="title" idx="4294967295"/>
          </p:nvPr>
        </p:nvSpPr>
        <p:spPr>
          <a:xfrm>
            <a:off x="755650" y="188913"/>
            <a:ext cx="7869238" cy="685800"/>
          </a:xfrm>
          <a:extLs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r>
              <a:rPr lang="zh-CN" altLang="en-US" sz="4000" dirty="0"/>
              <a:t>数据结构应用举例</a:t>
            </a:r>
          </a:p>
        </p:txBody>
      </p:sp>
      <p:sp>
        <p:nvSpPr>
          <p:cNvPr id="8238" name="Text Box 62"/>
          <p:cNvSpPr txBox="1">
            <a:spLocks noChangeArrowheads="1"/>
          </p:cNvSpPr>
          <p:nvPr/>
        </p:nvSpPr>
        <p:spPr bwMode="auto">
          <a:xfrm>
            <a:off x="188913" y="1165225"/>
            <a:ext cx="3951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endParaRPr lang="zh-CN" altLang="zh-CN"/>
          </a:p>
        </p:txBody>
      </p:sp>
      <p:sp>
        <p:nvSpPr>
          <p:cNvPr id="8239" name="Text Box 63"/>
          <p:cNvSpPr txBox="1">
            <a:spLocks noChangeArrowheads="1"/>
          </p:cNvSpPr>
          <p:nvPr/>
        </p:nvSpPr>
        <p:spPr bwMode="auto">
          <a:xfrm>
            <a:off x="182563" y="1196975"/>
            <a:ext cx="38715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SzPct val="100000"/>
            </a:pPr>
            <a:r>
              <a:rPr lang="en-US" altLang="en-US" sz="2800" b="1" dirty="0">
                <a:solidFill>
                  <a:srgbClr val="FF0000"/>
                </a:solidFill>
              </a:rPr>
              <a:t>例</a:t>
            </a:r>
            <a:r>
              <a:rPr lang="en-US" altLang="zh-CN" sz="2800" b="1" dirty="0">
                <a:solidFill>
                  <a:srgbClr val="FF0000"/>
                </a:solidFill>
              </a:rPr>
              <a:t>1</a:t>
            </a:r>
            <a:r>
              <a:rPr lang="en-US" altLang="zh-CN" sz="2800" b="1" dirty="0">
                <a:solidFill>
                  <a:srgbClr val="3333FF"/>
                </a:solidFill>
              </a:rPr>
              <a:t>  </a:t>
            </a:r>
            <a:r>
              <a:rPr lang="zh-CN" altLang="en-US" sz="2800" b="1" dirty="0">
                <a:solidFill>
                  <a:srgbClr val="3333FF"/>
                </a:solidFill>
              </a:rPr>
              <a:t>学生信息管理系统</a:t>
            </a:r>
            <a:endParaRPr lang="en-US"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247">
                                            <p:txEl>
                                              <p:pRg st="0" end="0"/>
                                            </p:txEl>
                                          </p:spTgt>
                                        </p:tgtEl>
                                        <p:attrNameLst>
                                          <p:attrName>style.visibility</p:attrName>
                                        </p:attrNameLst>
                                      </p:cBhvr>
                                      <p:to>
                                        <p:strVal val="visible"/>
                                      </p:to>
                                    </p:set>
                                    <p:animEffect transition="in" filter="box(in)">
                                      <p:cBhvr>
                                        <p:cTn id="7" dur="500"/>
                                        <p:tgtEl>
                                          <p:spTgt spid="82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248">
                                            <p:txEl>
                                              <p:pRg st="0" end="0"/>
                                            </p:txEl>
                                          </p:spTgt>
                                        </p:tgtEl>
                                        <p:attrNameLst>
                                          <p:attrName>style.visibility</p:attrName>
                                        </p:attrNameLst>
                                      </p:cBhvr>
                                      <p:to>
                                        <p:strVal val="visible"/>
                                      </p:to>
                                    </p:set>
                                    <p:animEffect transition="in" filter="box(in)">
                                      <p:cBhvr>
                                        <p:cTn id="12" dur="500"/>
                                        <p:tgtEl>
                                          <p:spTgt spid="824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8249">
                                            <p:txEl>
                                              <p:pRg st="0" end="0"/>
                                            </p:txEl>
                                          </p:spTgt>
                                        </p:tgtEl>
                                        <p:attrNameLst>
                                          <p:attrName>style.visibility</p:attrName>
                                        </p:attrNameLst>
                                      </p:cBhvr>
                                      <p:to>
                                        <p:strVal val="visible"/>
                                      </p:to>
                                    </p:set>
                                    <p:animEffect transition="in" filter="box(in)">
                                      <p:cBhvr>
                                        <p:cTn id="17" dur="500"/>
                                        <p:tgtEl>
                                          <p:spTgt spid="824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8250">
                                            <p:txEl>
                                              <p:pRg st="0" end="0"/>
                                            </p:txEl>
                                          </p:spTgt>
                                        </p:tgtEl>
                                        <p:attrNameLst>
                                          <p:attrName>style.visibility</p:attrName>
                                        </p:attrNameLst>
                                      </p:cBhvr>
                                      <p:to>
                                        <p:strVal val="visible"/>
                                      </p:to>
                                    </p:set>
                                    <p:animEffect transition="in" filter="box(in)">
                                      <p:cBhvr>
                                        <p:cTn id="22" dur="500"/>
                                        <p:tgtEl>
                                          <p:spTgt spid="825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8251">
                                            <p:txEl>
                                              <p:pRg st="0" end="0"/>
                                            </p:txEl>
                                          </p:spTgt>
                                        </p:tgtEl>
                                        <p:attrNameLst>
                                          <p:attrName>style.visibility</p:attrName>
                                        </p:attrNameLst>
                                      </p:cBhvr>
                                      <p:to>
                                        <p:strVal val="visible"/>
                                      </p:to>
                                    </p:set>
                                    <p:animEffect transition="in" filter="box(in)">
                                      <p:cBhvr>
                                        <p:cTn id="27" dur="500"/>
                                        <p:tgtEl>
                                          <p:spTgt spid="8251">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8252">
                                            <p:txEl>
                                              <p:pRg st="0" end="0"/>
                                            </p:txEl>
                                          </p:spTgt>
                                        </p:tgtEl>
                                        <p:attrNameLst>
                                          <p:attrName>style.visibility</p:attrName>
                                        </p:attrNameLst>
                                      </p:cBhvr>
                                      <p:to>
                                        <p:strVal val="visible"/>
                                      </p:to>
                                    </p:set>
                                    <p:animEffect transition="in" filter="box(in)">
                                      <p:cBhvr>
                                        <p:cTn id="32" dur="500"/>
                                        <p:tgtEl>
                                          <p:spTgt spid="82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492899" y="1340768"/>
            <a:ext cx="8305800" cy="685800"/>
          </a:xfrm>
        </p:spPr>
        <p:txBody>
          <a:bodyPr/>
          <a:lstStyle/>
          <a:p>
            <a:pPr algn="l" eaLnBrk="1" hangingPunct="1"/>
            <a:r>
              <a:rPr lang="zh-CN" altLang="en-US" sz="3200" dirty="0">
                <a:latin typeface="Times New Roman" panose="02020603050405020304" pitchFamily="18" charset="0"/>
                <a:ea typeface="黑体" pitchFamily="49" charset="-122"/>
                <a:cs typeface="Times New Roman" panose="02020603050405020304" pitchFamily="18" charset="0"/>
              </a:rPr>
              <a:t>一、算法（举例）</a:t>
            </a:r>
          </a:p>
        </p:txBody>
      </p:sp>
      <p:sp>
        <p:nvSpPr>
          <p:cNvPr id="4710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8302518A-BC62-454D-A3F6-9045FB53047C}" type="slidenum">
              <a:rPr lang="zh-CN" altLang="en-US">
                <a:latin typeface="Times New Roman" panose="02020603050405020304" pitchFamily="18" charset="0"/>
                <a:cs typeface="Times New Roman" panose="02020603050405020304" pitchFamily="18" charset="0"/>
              </a:rPr>
              <a:pPr algn="r" eaLnBrk="1" hangingPunct="1">
                <a:spcBef>
                  <a:spcPct val="50000"/>
                </a:spcBef>
              </a:pPr>
              <a:t>50</a:t>
            </a:fld>
            <a:endParaRPr lang="en-US" altLang="zh-CN">
              <a:latin typeface="Times New Roman" panose="02020603050405020304" pitchFamily="18" charset="0"/>
              <a:cs typeface="Times New Roman" panose="02020603050405020304" pitchFamily="18" charset="0"/>
            </a:endParaRPr>
          </a:p>
        </p:txBody>
      </p:sp>
      <p:sp>
        <p:nvSpPr>
          <p:cNvPr id="46085" name="Rectangle 5"/>
          <p:cNvSpPr>
            <a:spLocks noGrp="1" noChangeArrowheads="1"/>
          </p:cNvSpPr>
          <p:nvPr>
            <p:ph type="body" idx="4294967295"/>
          </p:nvPr>
        </p:nvSpPr>
        <p:spPr>
          <a:xfrm>
            <a:off x="416699" y="2178968"/>
            <a:ext cx="8763000" cy="4038600"/>
          </a:xfrm>
        </p:spPr>
        <p:txBody>
          <a:bodyPr/>
          <a:lstStyle/>
          <a:p>
            <a:pPr eaLnBrk="1" hangingPunct="1">
              <a:lnSpc>
                <a:spcPct val="90000"/>
              </a:lnSpc>
              <a:spcBef>
                <a:spcPct val="30000"/>
              </a:spcBef>
              <a:buFont typeface="Wingdings" pitchFamily="2" charset="2"/>
              <a:buNone/>
              <a:defRPr/>
            </a:pPr>
            <a:r>
              <a:rPr lang="en-US" altLang="en-US" sz="2800" b="1" dirty="0">
                <a:solidFill>
                  <a:srgbClr val="FF0000"/>
                </a:solidFill>
                <a:latin typeface="Times New Roman" panose="02020603050405020304" pitchFamily="18" charset="0"/>
                <a:ea typeface="黑体" pitchFamily="49" charset="-122"/>
                <a:cs typeface="Times New Roman" panose="02020603050405020304" pitchFamily="18" charset="0"/>
              </a:rPr>
              <a:t>例1.2 </a:t>
            </a:r>
            <a:r>
              <a:rPr lang="en-US" altLang="en-US" sz="2800" b="1" dirty="0" err="1">
                <a:latin typeface="Times New Roman" panose="02020603050405020304" pitchFamily="18" charset="0"/>
                <a:ea typeface="黑体" pitchFamily="49" charset="-122"/>
                <a:cs typeface="Times New Roman" panose="02020603050405020304" pitchFamily="18" charset="0"/>
              </a:rPr>
              <a:t>选择排序</a:t>
            </a:r>
            <a:endParaRPr lang="en-US" altLang="en-US" sz="2800" b="1" dirty="0">
              <a:latin typeface="Times New Roman" panose="02020603050405020304" pitchFamily="18" charset="0"/>
              <a:ea typeface="黑体" pitchFamily="49" charset="-122"/>
              <a:cs typeface="Times New Roman" panose="02020603050405020304" pitchFamily="18" charset="0"/>
            </a:endParaRPr>
          </a:p>
          <a:p>
            <a:pPr eaLnBrk="1" hangingPunct="1">
              <a:lnSpc>
                <a:spcPct val="90000"/>
              </a:lnSpc>
              <a:spcBef>
                <a:spcPct val="30000"/>
              </a:spcBef>
              <a:buFont typeface="Wingdings" pitchFamily="2" charset="2"/>
              <a:buNone/>
              <a:defRPr/>
            </a:pPr>
            <a:r>
              <a:rPr lang="en-US" altLang="en-US" sz="2400" b="1" dirty="0" err="1">
                <a:latin typeface="Times New Roman" panose="02020603050405020304" pitchFamily="18" charset="0"/>
                <a:cs typeface="Times New Roman" panose="02020603050405020304" pitchFamily="18" charset="0"/>
              </a:rPr>
              <a:t>问题：递增排序</a:t>
            </a:r>
            <a:endParaRPr lang="en-US" altLang="en-US" sz="2400" b="1" dirty="0">
              <a:latin typeface="Times New Roman" panose="02020603050405020304" pitchFamily="18" charset="0"/>
              <a:cs typeface="Times New Roman" panose="02020603050405020304" pitchFamily="18" charset="0"/>
            </a:endParaRPr>
          </a:p>
          <a:p>
            <a:pPr eaLnBrk="1" hangingPunct="1">
              <a:lnSpc>
                <a:spcPct val="90000"/>
              </a:lnSpc>
              <a:spcBef>
                <a:spcPct val="30000"/>
              </a:spcBef>
              <a:buFont typeface="Wingdings" pitchFamily="2" charset="2"/>
              <a:buNone/>
              <a:defRPr/>
            </a:pPr>
            <a:r>
              <a:rPr lang="en-US" altLang="en-US" sz="2400" b="1" dirty="0" err="1">
                <a:latin typeface="Times New Roman" panose="02020603050405020304" pitchFamily="18" charset="0"/>
                <a:cs typeface="Times New Roman" panose="02020603050405020304" pitchFamily="18" charset="0"/>
              </a:rPr>
              <a:t>解决方案：逐个选择最小数据</a:t>
            </a:r>
            <a:endParaRPr lang="en-US" altLang="en-US" sz="2400" b="1" dirty="0">
              <a:latin typeface="Times New Roman" panose="02020603050405020304" pitchFamily="18" charset="0"/>
              <a:cs typeface="Times New Roman" panose="02020603050405020304" pitchFamily="18" charset="0"/>
            </a:endParaRPr>
          </a:p>
          <a:p>
            <a:pPr eaLnBrk="1" hangingPunct="1">
              <a:lnSpc>
                <a:spcPct val="90000"/>
              </a:lnSpc>
              <a:spcBef>
                <a:spcPct val="30000"/>
              </a:spcBef>
              <a:buFont typeface="Wingdings" pitchFamily="2" charset="2"/>
              <a:buNone/>
              <a:defRPr/>
            </a:pPr>
            <a:r>
              <a:rPr lang="en-US" altLang="en-US" sz="2400" b="1" dirty="0" err="1">
                <a:latin typeface="Times New Roman" panose="02020603050405020304" pitchFamily="18" charset="0"/>
                <a:cs typeface="Times New Roman" panose="02020603050405020304" pitchFamily="18" charset="0"/>
              </a:rPr>
              <a:t>算法</a:t>
            </a:r>
            <a:r>
              <a:rPr lang="zh-CN" altLang="en-US" sz="2400" b="1" dirty="0">
                <a:latin typeface="Times New Roman" panose="02020603050405020304" pitchFamily="18" charset="0"/>
                <a:cs typeface="Times New Roman" panose="02020603050405020304" pitchFamily="18" charset="0"/>
              </a:rPr>
              <a:t>描述</a:t>
            </a:r>
            <a:r>
              <a:rPr lang="en-US" altLang="en-US" sz="2400" b="1" dirty="0">
                <a:latin typeface="Times New Roman" panose="02020603050405020304" pitchFamily="18" charset="0"/>
                <a:cs typeface="Times New Roman" panose="02020603050405020304" pitchFamily="18" charset="0"/>
              </a:rPr>
              <a:t>： </a:t>
            </a:r>
          </a:p>
          <a:p>
            <a:pPr eaLnBrk="1" hangingPunct="1">
              <a:lnSpc>
                <a:spcPct val="90000"/>
              </a:lnSpc>
              <a:spcBef>
                <a:spcPct val="30000"/>
              </a:spcBef>
              <a:buFont typeface="Wingdings" pitchFamily="2" charset="2"/>
              <a:buNone/>
              <a:defRPr/>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1) </a:t>
            </a:r>
            <a:r>
              <a:rPr lang="zh-CN" altLang="en-US" sz="2400" b="1" dirty="0">
                <a:latin typeface="Times New Roman" panose="02020603050405020304" pitchFamily="18" charset="0"/>
                <a:cs typeface="Times New Roman" panose="02020603050405020304" pitchFamily="18" charset="0"/>
              </a:rPr>
              <a:t>初始</a:t>
            </a:r>
            <a:r>
              <a:rPr lang="en-US" altLang="zh-CN" sz="2400" b="1" dirty="0">
                <a:latin typeface="Times New Roman" panose="02020603050405020304" pitchFamily="18" charset="0"/>
                <a:cs typeface="Times New Roman" panose="02020603050405020304" pitchFamily="18" charset="0"/>
              </a:rPr>
              <a:t>i = 0</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eaLnBrk="1" hangingPunct="1">
              <a:lnSpc>
                <a:spcPct val="90000"/>
              </a:lnSpc>
              <a:spcBef>
                <a:spcPct val="30000"/>
              </a:spcBef>
              <a:buFont typeface="Wingdings" pitchFamily="2" charset="2"/>
              <a:buNone/>
              <a:defRPr/>
            </a:pPr>
            <a:r>
              <a:rPr lang="en-US" altLang="zh-CN" sz="2400" b="1" dirty="0">
                <a:latin typeface="Times New Roman" panose="02020603050405020304" pitchFamily="18" charset="0"/>
                <a:cs typeface="Times New Roman" panose="02020603050405020304" pitchFamily="18" charset="0"/>
              </a:rPr>
              <a:t>  2) </a:t>
            </a:r>
            <a:r>
              <a:rPr lang="zh-CN" altLang="en-US" sz="2400" b="1" dirty="0">
                <a:latin typeface="Times New Roman" panose="02020603050405020304" pitchFamily="18" charset="0"/>
                <a:cs typeface="Times New Roman" panose="02020603050405020304" pitchFamily="18" charset="0"/>
              </a:rPr>
              <a:t>从</a:t>
            </a:r>
            <a:r>
              <a:rPr lang="en-US" altLang="zh-CN" sz="2400" b="1" dirty="0">
                <a:latin typeface="Times New Roman" panose="02020603050405020304" pitchFamily="18" charset="0"/>
                <a:cs typeface="Times New Roman" panose="02020603050405020304" pitchFamily="18" charset="0"/>
              </a:rPr>
              <a:t>a[i]</a:t>
            </a:r>
            <a:r>
              <a:rPr lang="en-US" altLang="en-US" sz="2400" b="1" dirty="0" err="1">
                <a:latin typeface="Times New Roman" panose="02020603050405020304" pitchFamily="18" charset="0"/>
                <a:cs typeface="Times New Roman" panose="02020603050405020304" pitchFamily="18" charset="0"/>
              </a:rPr>
              <a:t>检查到</a:t>
            </a:r>
            <a:r>
              <a:rPr lang="en-US" altLang="zh-CN" sz="2400" b="1" dirty="0" err="1">
                <a:latin typeface="Times New Roman" panose="02020603050405020304" pitchFamily="18" charset="0"/>
                <a:cs typeface="Times New Roman" panose="02020603050405020304" pitchFamily="18" charset="0"/>
              </a:rPr>
              <a:t>a</a:t>
            </a:r>
            <a:r>
              <a:rPr lang="en-US" altLang="zh-CN" sz="2400" b="1" dirty="0">
                <a:latin typeface="Times New Roman" panose="02020603050405020304" pitchFamily="18" charset="0"/>
                <a:cs typeface="Times New Roman" panose="02020603050405020304" pitchFamily="18" charset="0"/>
              </a:rPr>
              <a:t>[n-1]</a:t>
            </a:r>
            <a:r>
              <a:rPr lang="zh-CN" altLang="en-US" sz="2400" b="1" dirty="0">
                <a:latin typeface="Times New Roman" panose="02020603050405020304" pitchFamily="18" charset="0"/>
                <a:cs typeface="Times New Roman" panose="02020603050405020304" pitchFamily="18" charset="0"/>
              </a:rPr>
              <a:t>，</a:t>
            </a:r>
            <a:r>
              <a:rPr lang="en-US" altLang="en-US" sz="2400" b="1" dirty="0" err="1">
                <a:latin typeface="Times New Roman" panose="02020603050405020304" pitchFamily="18" charset="0"/>
                <a:cs typeface="Times New Roman" panose="02020603050405020304" pitchFamily="18" charset="0"/>
              </a:rPr>
              <a:t>找到最小数a</a:t>
            </a:r>
            <a:r>
              <a:rPr lang="en-US" altLang="en-US" sz="2400" b="1" dirty="0">
                <a:latin typeface="Times New Roman" panose="02020603050405020304" pitchFamily="18" charset="0"/>
                <a:cs typeface="Times New Roman" panose="02020603050405020304" pitchFamily="18" charset="0"/>
              </a:rPr>
              <a:t>[k];</a:t>
            </a:r>
          </a:p>
          <a:p>
            <a:pPr eaLnBrk="1" hangingPunct="1">
              <a:lnSpc>
                <a:spcPct val="90000"/>
              </a:lnSpc>
              <a:spcBef>
                <a:spcPct val="30000"/>
              </a:spcBef>
              <a:buFont typeface="Wingdings" pitchFamily="2" charset="2"/>
              <a:buNone/>
              <a:defRPr/>
            </a:pPr>
            <a:r>
              <a:rPr lang="en-US" altLang="en-US" sz="2400" b="1" dirty="0">
                <a:latin typeface="Times New Roman" panose="02020603050405020304" pitchFamily="18" charset="0"/>
                <a:cs typeface="Times New Roman" panose="02020603050405020304" pitchFamily="18" charset="0"/>
              </a:rPr>
              <a:t>  3) </a:t>
            </a:r>
            <a:r>
              <a:rPr lang="en-US" altLang="en-US" sz="2400" b="1" dirty="0" err="1">
                <a:latin typeface="Times New Roman" panose="02020603050405020304" pitchFamily="18" charset="0"/>
                <a:cs typeface="Times New Roman" panose="02020603050405020304" pitchFamily="18" charset="0"/>
              </a:rPr>
              <a:t>若最小整数在</a:t>
            </a:r>
            <a:r>
              <a:rPr lang="en-US" altLang="zh-CN" sz="2400" b="1" dirty="0" err="1">
                <a:latin typeface="Times New Roman" panose="02020603050405020304" pitchFamily="18" charset="0"/>
                <a:cs typeface="Times New Roman" panose="02020603050405020304" pitchFamily="18" charset="0"/>
              </a:rPr>
              <a:t>a</a:t>
            </a:r>
            <a:r>
              <a:rPr lang="en-US" altLang="zh-CN" sz="2400" b="1" dirty="0">
                <a:latin typeface="Times New Roman" panose="02020603050405020304" pitchFamily="18" charset="0"/>
                <a:cs typeface="Times New Roman" panose="02020603050405020304" pitchFamily="18" charset="0"/>
              </a:rPr>
              <a:t>[k], </a:t>
            </a:r>
            <a:r>
              <a:rPr lang="en-US" altLang="en-US" sz="2400" b="1" dirty="0" err="1">
                <a:latin typeface="Times New Roman" panose="02020603050405020304" pitchFamily="18" charset="0"/>
                <a:cs typeface="Times New Roman" panose="02020603050405020304" pitchFamily="18" charset="0"/>
              </a:rPr>
              <a:t>交换</a:t>
            </a:r>
            <a:r>
              <a:rPr lang="en-US" altLang="zh-CN" sz="2400" b="1" dirty="0" err="1">
                <a:latin typeface="Times New Roman" panose="02020603050405020304" pitchFamily="18" charset="0"/>
                <a:cs typeface="Times New Roman" panose="02020603050405020304" pitchFamily="18" charset="0"/>
              </a:rPr>
              <a:t>a</a:t>
            </a:r>
            <a:r>
              <a:rPr lang="en-US" altLang="zh-CN" sz="2400" b="1" dirty="0">
                <a:latin typeface="Times New Roman" panose="02020603050405020304" pitchFamily="18" charset="0"/>
                <a:cs typeface="Times New Roman" panose="02020603050405020304" pitchFamily="18" charset="0"/>
              </a:rPr>
              <a:t>[i]</a:t>
            </a:r>
            <a:r>
              <a:rPr lang="en-US" altLang="en-US" sz="2400" b="1" dirty="0" err="1">
                <a:latin typeface="Times New Roman" panose="02020603050405020304" pitchFamily="18" charset="0"/>
                <a:cs typeface="Times New Roman" panose="02020603050405020304" pitchFamily="18" charset="0"/>
              </a:rPr>
              <a:t>与</a:t>
            </a:r>
            <a:r>
              <a:rPr lang="en-US" altLang="zh-CN" sz="2400" b="1" dirty="0" err="1">
                <a:latin typeface="Times New Roman" panose="02020603050405020304" pitchFamily="18" charset="0"/>
                <a:cs typeface="Times New Roman" panose="02020603050405020304" pitchFamily="18" charset="0"/>
              </a:rPr>
              <a:t>a</a:t>
            </a:r>
            <a:r>
              <a:rPr lang="en-US" altLang="zh-CN" sz="2400" b="1" dirty="0">
                <a:latin typeface="Times New Roman" panose="02020603050405020304" pitchFamily="18" charset="0"/>
                <a:cs typeface="Times New Roman" panose="02020603050405020304" pitchFamily="18" charset="0"/>
              </a:rPr>
              <a:t>[k];</a:t>
            </a:r>
          </a:p>
          <a:p>
            <a:pPr eaLnBrk="1" hangingPunct="1">
              <a:lnSpc>
                <a:spcPct val="90000"/>
              </a:lnSpc>
              <a:spcBef>
                <a:spcPct val="30000"/>
              </a:spcBef>
              <a:buFont typeface="Wingdings" pitchFamily="2" charset="2"/>
              <a:buNone/>
              <a:defRPr/>
            </a:pPr>
            <a:r>
              <a:rPr lang="en-US" altLang="zh-CN" sz="2400" b="1" dirty="0">
                <a:latin typeface="Times New Roman" panose="02020603050405020304" pitchFamily="18" charset="0"/>
                <a:cs typeface="Times New Roman" panose="02020603050405020304" pitchFamily="18" charset="0"/>
              </a:rPr>
              <a:t>  4) i++;</a:t>
            </a:r>
            <a:r>
              <a:rPr lang="zh-CN" altLang="en-US" sz="2400" b="1" dirty="0">
                <a:latin typeface="Times New Roman" panose="02020603050405020304" pitchFamily="18" charset="0"/>
                <a:cs typeface="Times New Roman" panose="02020603050405020304" pitchFamily="18" charset="0"/>
              </a:rPr>
              <a:t>若</a:t>
            </a:r>
            <a:r>
              <a:rPr lang="en-US" altLang="zh-CN" sz="2400" b="1" dirty="0">
                <a:latin typeface="Times New Roman" panose="02020603050405020304" pitchFamily="18" charset="0"/>
                <a:cs typeface="Times New Roman" panose="02020603050405020304" pitchFamily="18" charset="0"/>
              </a:rPr>
              <a:t>i=n-1,</a:t>
            </a:r>
            <a:r>
              <a:rPr lang="zh-CN" altLang="en-US" sz="2400" b="1" dirty="0">
                <a:latin typeface="Times New Roman" panose="02020603050405020304" pitchFamily="18" charset="0"/>
                <a:cs typeface="Times New Roman" panose="02020603050405020304" pitchFamily="18" charset="0"/>
              </a:rPr>
              <a:t>则终止；否则，转</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9369AF0B-C2FA-480D-B995-C6BF134578FB}"/>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latin typeface="Times New Roman" panose="02020603050405020304" pitchFamily="18" charset="0"/>
                <a:cs typeface="Times New Roman" panose="02020603050405020304" pitchFamily="18" charset="0"/>
              </a:rPr>
              <a:t>第四节　算法分析</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440161" y="1268760"/>
            <a:ext cx="8305800" cy="685800"/>
          </a:xfrm>
        </p:spPr>
        <p:txBody>
          <a:bodyPr/>
          <a:lstStyle/>
          <a:p>
            <a:pPr algn="l" eaLnBrk="1" hangingPunct="1"/>
            <a:r>
              <a:rPr lang="zh-CN" altLang="en-US" sz="3200" dirty="0">
                <a:latin typeface="黑体" pitchFamily="49" charset="-122"/>
                <a:ea typeface="黑体" pitchFamily="49" charset="-122"/>
              </a:rPr>
              <a:t>二、算法设计的要求</a:t>
            </a:r>
          </a:p>
        </p:txBody>
      </p:sp>
      <p:sp>
        <p:nvSpPr>
          <p:cNvPr id="4813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AF80544A-ED39-4B7C-9BC4-D8D0283D3314}" type="slidenum">
              <a:rPr lang="zh-CN" altLang="en-US"/>
              <a:pPr algn="r" eaLnBrk="1" hangingPunct="1">
                <a:spcBef>
                  <a:spcPct val="50000"/>
                </a:spcBef>
              </a:pPr>
              <a:t>51</a:t>
            </a:fld>
            <a:endParaRPr lang="en-US" altLang="zh-CN"/>
          </a:p>
        </p:txBody>
      </p:sp>
      <p:sp>
        <p:nvSpPr>
          <p:cNvPr id="48133" name="Rectangle 5"/>
          <p:cNvSpPr>
            <a:spLocks noGrp="1" noChangeArrowheads="1"/>
          </p:cNvSpPr>
          <p:nvPr>
            <p:ph type="body" idx="4294967295"/>
          </p:nvPr>
        </p:nvSpPr>
        <p:spPr>
          <a:xfrm>
            <a:off x="363961" y="2106960"/>
            <a:ext cx="8763000" cy="3810000"/>
          </a:xfrm>
        </p:spPr>
        <p:txBody>
          <a:bodyPr/>
          <a:lstStyle/>
          <a:p>
            <a:pPr eaLnBrk="1" hangingPunct="1">
              <a:lnSpc>
                <a:spcPct val="90000"/>
              </a:lnSpc>
              <a:spcBef>
                <a:spcPct val="70000"/>
              </a:spcBef>
            </a:pPr>
            <a:r>
              <a:rPr lang="zh-CN" altLang="en-US" b="1" dirty="0">
                <a:latin typeface="黑体" pitchFamily="49" charset="-122"/>
                <a:ea typeface="黑体" pitchFamily="49" charset="-122"/>
              </a:rPr>
              <a:t>正确性</a:t>
            </a:r>
            <a:r>
              <a:rPr lang="zh-CN" altLang="en-US" dirty="0">
                <a:latin typeface="黑体" pitchFamily="49" charset="-122"/>
                <a:ea typeface="黑体" pitchFamily="49" charset="-122"/>
              </a:rPr>
              <a:t>：满足具体问题的需求</a:t>
            </a:r>
          </a:p>
          <a:p>
            <a:pPr eaLnBrk="1" hangingPunct="1">
              <a:lnSpc>
                <a:spcPct val="90000"/>
              </a:lnSpc>
              <a:spcBef>
                <a:spcPct val="70000"/>
              </a:spcBef>
            </a:pPr>
            <a:r>
              <a:rPr lang="zh-CN" altLang="en-US" b="1" dirty="0">
                <a:latin typeface="黑体" pitchFamily="49" charset="-122"/>
                <a:ea typeface="黑体" pitchFamily="49" charset="-122"/>
              </a:rPr>
              <a:t>可读性</a:t>
            </a:r>
            <a:r>
              <a:rPr lang="zh-CN" altLang="en-US" dirty="0">
                <a:latin typeface="黑体" pitchFamily="49" charset="-122"/>
                <a:ea typeface="黑体" pitchFamily="49" charset="-122"/>
              </a:rPr>
              <a:t>：便于理解和修改</a:t>
            </a:r>
          </a:p>
          <a:p>
            <a:pPr eaLnBrk="1" hangingPunct="1">
              <a:lnSpc>
                <a:spcPct val="90000"/>
              </a:lnSpc>
              <a:spcBef>
                <a:spcPct val="70000"/>
              </a:spcBef>
            </a:pPr>
            <a:r>
              <a:rPr lang="zh-CN" altLang="en-US" b="1" dirty="0">
                <a:latin typeface="黑体" pitchFamily="49" charset="-122"/>
                <a:ea typeface="黑体" pitchFamily="49" charset="-122"/>
              </a:rPr>
              <a:t>健壮性</a:t>
            </a:r>
            <a:r>
              <a:rPr lang="zh-CN" altLang="en-US" dirty="0">
                <a:latin typeface="黑体" pitchFamily="49" charset="-122"/>
                <a:ea typeface="黑体" pitchFamily="49" charset="-122"/>
              </a:rPr>
              <a:t>：当输入数据非法时，也能适当反应</a:t>
            </a:r>
          </a:p>
          <a:p>
            <a:pPr eaLnBrk="1" hangingPunct="1">
              <a:lnSpc>
                <a:spcPct val="90000"/>
              </a:lnSpc>
              <a:spcBef>
                <a:spcPct val="70000"/>
              </a:spcBef>
            </a:pPr>
            <a:r>
              <a:rPr lang="zh-CN" altLang="en-US" b="1" dirty="0">
                <a:latin typeface="黑体" pitchFamily="49" charset="-122"/>
                <a:ea typeface="黑体" pitchFamily="49" charset="-122"/>
              </a:rPr>
              <a:t>效率高：</a:t>
            </a:r>
            <a:r>
              <a:rPr lang="zh-CN" altLang="en-US" dirty="0">
                <a:latin typeface="黑体" pitchFamily="49" charset="-122"/>
                <a:ea typeface="黑体" pitchFamily="49" charset="-122"/>
              </a:rPr>
              <a:t>执行</a:t>
            </a:r>
            <a:r>
              <a:rPr lang="zh-CN" altLang="en-US" b="1" dirty="0">
                <a:solidFill>
                  <a:schemeClr val="hlink"/>
                </a:solidFill>
                <a:latin typeface="黑体" pitchFamily="49" charset="-122"/>
                <a:ea typeface="黑体" pitchFamily="49" charset="-122"/>
              </a:rPr>
              <a:t>时间</a:t>
            </a:r>
            <a:r>
              <a:rPr lang="zh-CN" altLang="en-US" dirty="0">
                <a:latin typeface="黑体" pitchFamily="49" charset="-122"/>
                <a:ea typeface="黑体" pitchFamily="49" charset="-122"/>
              </a:rPr>
              <a:t>少</a:t>
            </a:r>
          </a:p>
          <a:p>
            <a:pPr eaLnBrk="1" hangingPunct="1">
              <a:lnSpc>
                <a:spcPct val="90000"/>
              </a:lnSpc>
              <a:spcBef>
                <a:spcPct val="70000"/>
              </a:spcBef>
            </a:pPr>
            <a:r>
              <a:rPr lang="zh-CN" altLang="en-US" b="1" dirty="0">
                <a:solidFill>
                  <a:schemeClr val="hlink"/>
                </a:solidFill>
                <a:latin typeface="黑体" pitchFamily="49" charset="-122"/>
                <a:ea typeface="黑体" pitchFamily="49" charset="-122"/>
              </a:rPr>
              <a:t>空间</a:t>
            </a:r>
            <a:r>
              <a:rPr lang="zh-CN" altLang="en-US" b="1" dirty="0">
                <a:latin typeface="黑体" pitchFamily="49" charset="-122"/>
                <a:ea typeface="黑体" pitchFamily="49" charset="-122"/>
              </a:rPr>
              <a:t>省</a:t>
            </a:r>
            <a:r>
              <a:rPr lang="zh-CN" altLang="en-US" dirty="0">
                <a:latin typeface="黑体" pitchFamily="49" charset="-122"/>
                <a:ea typeface="黑体" pitchFamily="49" charset="-122"/>
              </a:rPr>
              <a:t>：执行中需要的最大存储空间少</a:t>
            </a:r>
          </a:p>
        </p:txBody>
      </p:sp>
      <p:sp>
        <p:nvSpPr>
          <p:cNvPr id="7" name="Rectangle 2">
            <a:extLst>
              <a:ext uri="{FF2B5EF4-FFF2-40B4-BE49-F238E27FC236}">
                <a16:creationId xmlns:a16="http://schemas.microsoft.com/office/drawing/2014/main" id="{01563F60-478B-436D-80EF-DF890D251ED5}"/>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第四节　算法分析</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454157" y="1124744"/>
            <a:ext cx="8305800" cy="685800"/>
          </a:xfrm>
        </p:spPr>
        <p:txBody>
          <a:bodyPr/>
          <a:lstStyle/>
          <a:p>
            <a:pPr algn="l" eaLnBrk="1" hangingPunct="1"/>
            <a:r>
              <a:rPr lang="en-US" altLang="en-US" sz="3200" dirty="0" err="1">
                <a:latin typeface="黑体" pitchFamily="49" charset="-122"/>
                <a:ea typeface="黑体" pitchFamily="49" charset="-122"/>
              </a:rPr>
              <a:t>三、时间复杂度</a:t>
            </a:r>
            <a:endParaRPr lang="zh-CN" altLang="en-US" sz="3200" dirty="0">
              <a:latin typeface="黑体" pitchFamily="49" charset="-122"/>
              <a:ea typeface="黑体" pitchFamily="49" charset="-122"/>
            </a:endParaRPr>
          </a:p>
        </p:txBody>
      </p:sp>
      <p:sp>
        <p:nvSpPr>
          <p:cNvPr id="4915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89F1F958-315D-46FD-8739-7D5508E96D23}" type="slidenum">
              <a:rPr lang="zh-CN" altLang="en-US"/>
              <a:pPr algn="r" eaLnBrk="1" hangingPunct="1">
                <a:spcBef>
                  <a:spcPct val="50000"/>
                </a:spcBef>
              </a:pPr>
              <a:t>52</a:t>
            </a:fld>
            <a:endParaRPr lang="en-US" altLang="zh-CN"/>
          </a:p>
        </p:txBody>
      </p:sp>
      <p:sp>
        <p:nvSpPr>
          <p:cNvPr id="49157" name="Rectangle 5"/>
          <p:cNvSpPr>
            <a:spLocks noGrp="1" noChangeArrowheads="1"/>
          </p:cNvSpPr>
          <p:nvPr>
            <p:ph type="body" idx="4294967295"/>
          </p:nvPr>
        </p:nvSpPr>
        <p:spPr>
          <a:xfrm>
            <a:off x="377957" y="1962944"/>
            <a:ext cx="8763000" cy="3810000"/>
          </a:xfrm>
        </p:spPr>
        <p:txBody>
          <a:bodyPr/>
          <a:lstStyle/>
          <a:p>
            <a:pPr eaLnBrk="1" hangingPunct="1">
              <a:lnSpc>
                <a:spcPct val="90000"/>
              </a:lnSpc>
              <a:spcBef>
                <a:spcPct val="70000"/>
              </a:spcBef>
            </a:pPr>
            <a:r>
              <a:rPr lang="zh-CN" altLang="en-US" b="1">
                <a:latin typeface="黑体" pitchFamily="49" charset="-122"/>
                <a:ea typeface="黑体" pitchFamily="49" charset="-122"/>
              </a:rPr>
              <a:t>衡量算法的效率，主要依据算法执行所需要的时间，即时间复杂度。</a:t>
            </a:r>
          </a:p>
        </p:txBody>
      </p:sp>
      <p:sp>
        <p:nvSpPr>
          <p:cNvPr id="7" name="Rectangle 2">
            <a:extLst>
              <a:ext uri="{FF2B5EF4-FFF2-40B4-BE49-F238E27FC236}">
                <a16:creationId xmlns:a16="http://schemas.microsoft.com/office/drawing/2014/main" id="{8C6A2583-13F0-42F9-8163-D69860B81717}"/>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第四节　算法分析</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043608" y="1268760"/>
            <a:ext cx="55194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3200" dirty="0">
                <a:latin typeface="黑体" panose="02010609060101010101" pitchFamily="49" charset="-122"/>
                <a:ea typeface="黑体" panose="02010609060101010101" pitchFamily="49" charset="-122"/>
              </a:rPr>
              <a:t>和算法执行时间相关的因素：</a:t>
            </a:r>
          </a:p>
        </p:txBody>
      </p:sp>
      <p:sp>
        <p:nvSpPr>
          <p:cNvPr id="48131" name="Text Box 3"/>
          <p:cNvSpPr txBox="1">
            <a:spLocks noChangeArrowheads="1"/>
          </p:cNvSpPr>
          <p:nvPr/>
        </p:nvSpPr>
        <p:spPr bwMode="auto">
          <a:xfrm>
            <a:off x="627683" y="2181573"/>
            <a:ext cx="3672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a:t>
            </a:r>
            <a:r>
              <a:rPr lang="zh-CN" altLang="en-US" sz="3200" dirty="0">
                <a:solidFill>
                  <a:srgbClr val="FF0000"/>
                </a:solidFill>
                <a:latin typeface="黑体" panose="02010609060101010101" pitchFamily="49" charset="-122"/>
                <a:ea typeface="黑体" panose="02010609060101010101" pitchFamily="49" charset="-122"/>
              </a:rPr>
              <a:t>算法选用的策略</a:t>
            </a:r>
            <a:endParaRPr lang="zh-CN" altLang="en-US" sz="3200" dirty="0">
              <a:latin typeface="黑体" panose="02010609060101010101" pitchFamily="49" charset="-122"/>
              <a:ea typeface="黑体" panose="02010609060101010101" pitchFamily="49" charset="-122"/>
            </a:endParaRPr>
          </a:p>
        </p:txBody>
      </p:sp>
      <p:sp>
        <p:nvSpPr>
          <p:cNvPr id="48132" name="Text Box 4"/>
          <p:cNvSpPr txBox="1">
            <a:spLocks noChangeArrowheads="1"/>
          </p:cNvSpPr>
          <p:nvPr/>
        </p:nvSpPr>
        <p:spPr bwMode="auto">
          <a:xfrm>
            <a:off x="622921" y="3019773"/>
            <a:ext cx="28520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3200">
                <a:latin typeface="黑体" panose="02010609060101010101" pitchFamily="49" charset="-122"/>
                <a:ea typeface="黑体" panose="02010609060101010101" pitchFamily="49" charset="-122"/>
              </a:rPr>
              <a:t>2</a:t>
            </a:r>
            <a:r>
              <a:rPr lang="zh-CN" altLang="en-US" sz="3200">
                <a:latin typeface="黑体" panose="02010609060101010101" pitchFamily="49" charset="-122"/>
                <a:ea typeface="黑体" panose="02010609060101010101" pitchFamily="49" charset="-122"/>
              </a:rPr>
              <a:t>．</a:t>
            </a:r>
            <a:r>
              <a:rPr lang="zh-CN" altLang="en-US" sz="3200">
                <a:solidFill>
                  <a:srgbClr val="FF0000"/>
                </a:solidFill>
                <a:latin typeface="黑体" panose="02010609060101010101" pitchFamily="49" charset="-122"/>
                <a:ea typeface="黑体" panose="02010609060101010101" pitchFamily="49" charset="-122"/>
              </a:rPr>
              <a:t>问题的规模</a:t>
            </a:r>
            <a:endParaRPr lang="zh-CN" altLang="en-US" sz="3200">
              <a:latin typeface="黑体" panose="02010609060101010101" pitchFamily="49" charset="-122"/>
              <a:ea typeface="黑体" panose="02010609060101010101" pitchFamily="49" charset="-122"/>
            </a:endParaRPr>
          </a:p>
        </p:txBody>
      </p:sp>
      <p:sp>
        <p:nvSpPr>
          <p:cNvPr id="48133" name="Text Box 5"/>
          <p:cNvSpPr txBox="1">
            <a:spLocks noChangeArrowheads="1"/>
          </p:cNvSpPr>
          <p:nvPr/>
        </p:nvSpPr>
        <p:spPr bwMode="auto">
          <a:xfrm>
            <a:off x="637208" y="3857973"/>
            <a:ext cx="3672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．编写程序的语言</a:t>
            </a:r>
          </a:p>
        </p:txBody>
      </p:sp>
      <p:sp>
        <p:nvSpPr>
          <p:cNvPr id="48134" name="Text Box 6"/>
          <p:cNvSpPr txBox="1">
            <a:spLocks noChangeArrowheads="1"/>
          </p:cNvSpPr>
          <p:nvPr/>
        </p:nvSpPr>
        <p:spPr bwMode="auto">
          <a:xfrm>
            <a:off x="621333" y="4696173"/>
            <a:ext cx="654538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3200">
                <a:latin typeface="黑体" panose="02010609060101010101" pitchFamily="49" charset="-122"/>
                <a:ea typeface="黑体" panose="02010609060101010101" pitchFamily="49" charset="-122"/>
              </a:rPr>
              <a:t>4</a:t>
            </a:r>
            <a:r>
              <a:rPr lang="zh-CN" altLang="en-US" sz="3200">
                <a:latin typeface="黑体" panose="02010609060101010101" pitchFamily="49" charset="-122"/>
                <a:ea typeface="黑体" panose="02010609060101010101" pitchFamily="49" charset="-122"/>
              </a:rPr>
              <a:t>．编译程序产生的机器代码的质量</a:t>
            </a:r>
          </a:p>
        </p:txBody>
      </p:sp>
      <p:sp>
        <p:nvSpPr>
          <p:cNvPr id="48135" name="Text Box 7"/>
          <p:cNvSpPr txBox="1">
            <a:spLocks noChangeArrowheads="1"/>
          </p:cNvSpPr>
          <p:nvPr/>
        </p:nvSpPr>
        <p:spPr bwMode="auto">
          <a:xfrm>
            <a:off x="668958" y="5610573"/>
            <a:ext cx="49039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3200">
                <a:latin typeface="黑体" panose="02010609060101010101" pitchFamily="49" charset="-122"/>
                <a:ea typeface="黑体" panose="02010609060101010101" pitchFamily="49" charset="-122"/>
              </a:rPr>
              <a:t>5</a:t>
            </a:r>
            <a:r>
              <a:rPr lang="zh-CN" altLang="en-US" sz="3200">
                <a:latin typeface="黑体" panose="02010609060101010101" pitchFamily="49" charset="-122"/>
                <a:ea typeface="黑体" panose="02010609060101010101" pitchFamily="49" charset="-122"/>
              </a:rPr>
              <a:t>．计算机执行指令的速度</a:t>
            </a:r>
            <a:endParaRPr lang="zh-CN" altLang="en-US" sz="1800">
              <a:latin typeface="黑体" panose="02010609060101010101" pitchFamily="49" charset="-122"/>
              <a:ea typeface="黑体" panose="02010609060101010101" pitchFamily="49" charset="-122"/>
            </a:endParaRPr>
          </a:p>
        </p:txBody>
      </p:sp>
      <p:sp>
        <p:nvSpPr>
          <p:cNvPr id="9" name="Rectangle 2">
            <a:extLst>
              <a:ext uri="{FF2B5EF4-FFF2-40B4-BE49-F238E27FC236}">
                <a16:creationId xmlns:a16="http://schemas.microsoft.com/office/drawing/2014/main" id="{CF46AE2B-EBC2-44C6-9839-0215783EFD0F}"/>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第四节　算法分析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48131"/>
                                        </p:tgtEl>
                                        <p:attrNameLst>
                                          <p:attrName>style.visibility</p:attrName>
                                        </p:attrNameLst>
                                      </p:cBhvr>
                                      <p:to>
                                        <p:strVal val="visible"/>
                                      </p:to>
                                    </p:set>
                                    <p:animEffect transition="in" filter="wipe(left)">
                                      <p:cBhvr>
                                        <p:cTn id="7" dur="300"/>
                                        <p:tgtEl>
                                          <p:spTgt spid="481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2"/>
                                        </p:tgtEl>
                                        <p:attrNameLst>
                                          <p:attrName>style.visibility</p:attrName>
                                        </p:attrNameLst>
                                      </p:cBhvr>
                                      <p:to>
                                        <p:strVal val="visible"/>
                                      </p:to>
                                    </p:set>
                                    <p:animEffect transition="in" filter="wipe(left)">
                                      <p:cBhvr>
                                        <p:cTn id="12" dur="500"/>
                                        <p:tgtEl>
                                          <p:spTgt spid="481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33"/>
                                        </p:tgtEl>
                                        <p:attrNameLst>
                                          <p:attrName>style.visibility</p:attrName>
                                        </p:attrNameLst>
                                      </p:cBhvr>
                                      <p:to>
                                        <p:strVal val="visible"/>
                                      </p:to>
                                    </p:set>
                                    <p:animEffect transition="in" filter="wipe(left)">
                                      <p:cBhvr>
                                        <p:cTn id="17" dur="500"/>
                                        <p:tgtEl>
                                          <p:spTgt spid="481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134"/>
                                        </p:tgtEl>
                                        <p:attrNameLst>
                                          <p:attrName>style.visibility</p:attrName>
                                        </p:attrNameLst>
                                      </p:cBhvr>
                                      <p:to>
                                        <p:strVal val="visible"/>
                                      </p:to>
                                    </p:set>
                                    <p:animEffect transition="in" filter="wipe(left)">
                                      <p:cBhvr>
                                        <p:cTn id="22" dur="500"/>
                                        <p:tgtEl>
                                          <p:spTgt spid="481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135"/>
                                        </p:tgtEl>
                                        <p:attrNameLst>
                                          <p:attrName>style.visibility</p:attrName>
                                        </p:attrNameLst>
                                      </p:cBhvr>
                                      <p:to>
                                        <p:strVal val="visible"/>
                                      </p:to>
                                    </p:set>
                                    <p:animEffect transition="in" filter="wipe(left)">
                                      <p:cBhvr>
                                        <p:cTn id="27" dur="500"/>
                                        <p:tgtEl>
                                          <p:spTgt spid="48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autoUpdateAnimBg="0"/>
      <p:bldP spid="48132" grpId="0" autoUpdateAnimBg="0"/>
      <p:bldP spid="48133" grpId="0" autoUpdateAnimBg="0"/>
      <p:bldP spid="48134" grpId="0" autoUpdateAnimBg="0"/>
      <p:bldP spid="48135"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4294967295"/>
          </p:nvPr>
        </p:nvSpPr>
        <p:spPr>
          <a:xfrm>
            <a:off x="304800" y="1371600"/>
            <a:ext cx="8610600" cy="5334000"/>
          </a:xfrm>
        </p:spPr>
        <p:txBody>
          <a:bodyPr/>
          <a:lstStyle/>
          <a:p>
            <a:pPr marL="0" indent="0">
              <a:lnSpc>
                <a:spcPct val="125000"/>
              </a:lnSpc>
              <a:spcBef>
                <a:spcPts val="600"/>
              </a:spcBef>
              <a:buNone/>
            </a:pPr>
            <a:r>
              <a:rPr lang="zh-CN" altLang="en-US" sz="2400" b="1" dirty="0"/>
              <a:t>     假定一种单处理器计算模型</a:t>
            </a:r>
            <a:r>
              <a:rPr lang="en-US" altLang="zh-CN" sz="2400" b="1" dirty="0"/>
              <a:t>—</a:t>
            </a:r>
            <a:r>
              <a:rPr lang="zh-CN" altLang="en-US" sz="2400" b="1" dirty="0">
                <a:solidFill>
                  <a:srgbClr val="3333FF"/>
                </a:solidFill>
                <a:latin typeface="黑体" panose="02010609060101010101" pitchFamily="49" charset="-122"/>
                <a:ea typeface="黑体" panose="02010609060101010101" pitchFamily="49" charset="-122"/>
              </a:rPr>
              <a:t>随机访问模型</a:t>
            </a:r>
            <a:r>
              <a:rPr lang="en-US" altLang="zh-CN" sz="2400" b="1" dirty="0"/>
              <a:t>(</a:t>
            </a:r>
            <a:r>
              <a:rPr lang="en-US" sz="2400" b="1" dirty="0"/>
              <a:t>Random-Access Machine,</a:t>
            </a:r>
            <a:r>
              <a:rPr lang="en-US" sz="2400" b="1" dirty="0">
                <a:solidFill>
                  <a:srgbClr val="C00000"/>
                </a:solidFill>
              </a:rPr>
              <a:t> </a:t>
            </a:r>
            <a:r>
              <a:rPr lang="en-US" sz="2400" b="1" dirty="0">
                <a:solidFill>
                  <a:srgbClr val="3333FF"/>
                </a:solidFill>
                <a:latin typeface="Arial" panose="020B0604020202020204" pitchFamily="34" charset="0"/>
                <a:cs typeface="Arial" panose="020B0604020202020204" pitchFamily="34" charset="0"/>
              </a:rPr>
              <a:t>RAM</a:t>
            </a:r>
            <a:r>
              <a:rPr lang="en-US" sz="2400" b="1" dirty="0"/>
              <a:t>)</a:t>
            </a:r>
            <a:r>
              <a:rPr lang="zh-CN" altLang="en-US" sz="2400" b="1" dirty="0"/>
              <a:t>：</a:t>
            </a:r>
            <a:endParaRPr lang="en-US" sz="2400" b="1" dirty="0"/>
          </a:p>
          <a:p>
            <a:pPr>
              <a:lnSpc>
                <a:spcPct val="125000"/>
              </a:lnSpc>
              <a:spcBef>
                <a:spcPts val="600"/>
              </a:spcBef>
            </a:pPr>
            <a:r>
              <a:rPr lang="zh-CN" altLang="en-US" sz="2200" b="1" dirty="0"/>
              <a:t>指令一条接一条执行，没有并发操作。</a:t>
            </a:r>
            <a:endParaRPr lang="en-US" sz="2200" b="1" dirty="0"/>
          </a:p>
          <a:p>
            <a:pPr>
              <a:lnSpc>
                <a:spcPct val="125000"/>
              </a:lnSpc>
              <a:spcBef>
                <a:spcPts val="600"/>
              </a:spcBef>
            </a:pPr>
            <a:r>
              <a:rPr lang="zh-CN" altLang="en-US" sz="2200" b="1" dirty="0"/>
              <a:t>简单起见，假设每条指令所需时间均为常量。</a:t>
            </a:r>
            <a:endParaRPr lang="en-US" sz="2200" b="1" dirty="0"/>
          </a:p>
          <a:p>
            <a:pPr lvl="1">
              <a:lnSpc>
                <a:spcPct val="125000"/>
              </a:lnSpc>
              <a:spcBef>
                <a:spcPts val="600"/>
              </a:spcBef>
            </a:pPr>
            <a:r>
              <a:rPr lang="zh-CN" altLang="en-US" sz="2000" b="1" dirty="0"/>
              <a:t>算术指令：加法、减法、乘法、除法、取余，向下取整、向上取整</a:t>
            </a:r>
            <a:r>
              <a:rPr lang="en-US" sz="2000" b="1" dirty="0"/>
              <a:t> </a:t>
            </a:r>
          </a:p>
          <a:p>
            <a:pPr lvl="1">
              <a:lnSpc>
                <a:spcPct val="125000"/>
              </a:lnSpc>
              <a:spcBef>
                <a:spcPts val="600"/>
              </a:spcBef>
            </a:pPr>
            <a:r>
              <a:rPr lang="zh-CN" altLang="en-US" sz="2000" b="1" dirty="0"/>
              <a:t>数据移动指令：装入、存储、复制</a:t>
            </a:r>
            <a:endParaRPr lang="en-US" altLang="zh-CN" sz="2000" b="1" dirty="0"/>
          </a:p>
          <a:p>
            <a:pPr lvl="1">
              <a:lnSpc>
                <a:spcPct val="125000"/>
              </a:lnSpc>
              <a:spcBef>
                <a:spcPts val="600"/>
              </a:spcBef>
            </a:pPr>
            <a:r>
              <a:rPr lang="zh-CN" altLang="en-US" sz="2000" b="1" dirty="0"/>
              <a:t>控制指令：条件与无条件转移、子程序调用与返回。</a:t>
            </a:r>
            <a:endParaRPr lang="en-US" sz="2000" b="1" dirty="0"/>
          </a:p>
          <a:p>
            <a:pPr>
              <a:lnSpc>
                <a:spcPct val="125000"/>
              </a:lnSpc>
              <a:spcBef>
                <a:spcPts val="600"/>
              </a:spcBef>
            </a:pPr>
            <a:r>
              <a:rPr lang="en-US" sz="2200" b="1" dirty="0"/>
              <a:t>RAM</a:t>
            </a:r>
            <a:r>
              <a:rPr lang="zh-CN" altLang="en-US" sz="2200" b="1" dirty="0"/>
              <a:t>模型中的数据类型有整数型和浮点实数型。</a:t>
            </a:r>
            <a:endParaRPr lang="en-US" sz="2200" b="1" dirty="0"/>
          </a:p>
          <a:p>
            <a:pPr>
              <a:lnSpc>
                <a:spcPct val="125000"/>
              </a:lnSpc>
              <a:spcBef>
                <a:spcPts val="600"/>
              </a:spcBef>
            </a:pPr>
            <a:r>
              <a:rPr lang="zh-CN" altLang="en-US" sz="2400" b="1" dirty="0"/>
              <a:t>不考虑内存层次的影响。</a:t>
            </a:r>
            <a:endParaRPr lang="en-US" sz="2400" b="1" dirty="0"/>
          </a:p>
        </p:txBody>
      </p:sp>
      <p:sp>
        <p:nvSpPr>
          <p:cNvPr id="4" name="Rectangle 2">
            <a:extLst>
              <a:ext uri="{FF2B5EF4-FFF2-40B4-BE49-F238E27FC236}">
                <a16:creationId xmlns:a16="http://schemas.microsoft.com/office/drawing/2014/main" id="{140A6D19-6AF9-4778-97C1-5BCEF7E030E7}"/>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第四节　算法分析</a:t>
            </a:r>
          </a:p>
        </p:txBody>
      </p:sp>
    </p:spTree>
    <p:extLst>
      <p:ext uri="{BB962C8B-B14F-4D97-AF65-F5344CB8AC3E}">
        <p14:creationId xmlns:p14="http://schemas.microsoft.com/office/powerpoint/2010/main" val="40541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4294967295"/>
          </p:nvPr>
        </p:nvSpPr>
        <p:spPr>
          <a:xfrm>
            <a:off x="304800" y="1371600"/>
            <a:ext cx="8686800" cy="5257800"/>
          </a:xfrm>
        </p:spPr>
        <p:txBody>
          <a:bodyPr/>
          <a:lstStyle/>
          <a:p>
            <a:pPr>
              <a:lnSpc>
                <a:spcPct val="125000"/>
              </a:lnSpc>
              <a:spcBef>
                <a:spcPts val="600"/>
              </a:spcBef>
            </a:pPr>
            <a:r>
              <a:rPr lang="zh-CN" altLang="en-US" sz="2400" b="1" dirty="0">
                <a:latin typeface="Times New Roman" panose="02020603050405020304" pitchFamily="18" charset="0"/>
                <a:cs typeface="Times New Roman" panose="02020603050405020304" pitchFamily="18" charset="0"/>
              </a:rPr>
              <a:t>一个算法的运行时间是指在特定输入时所执行的</a:t>
            </a:r>
            <a:r>
              <a:rPr lang="zh-CN" altLang="en-US"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基本操作</a:t>
            </a:r>
            <a:r>
              <a:rPr lang="zh-CN" altLang="en-US" sz="2400" b="1" dirty="0">
                <a:latin typeface="Times New Roman" panose="02020603050405020304" pitchFamily="18" charset="0"/>
                <a:cs typeface="Times New Roman" panose="02020603050405020304" pitchFamily="18" charset="0"/>
              </a:rPr>
              <a:t>数或步数。</a:t>
            </a:r>
            <a:endParaRPr lang="en-US" altLang="zh-CN" sz="2400" b="1" dirty="0">
              <a:latin typeface="Times New Roman" panose="02020603050405020304" pitchFamily="18" charset="0"/>
              <a:cs typeface="Times New Roman" panose="02020603050405020304" pitchFamily="18" charset="0"/>
            </a:endParaRPr>
          </a:p>
          <a:p>
            <a:pPr marL="685800" lvl="1">
              <a:lnSpc>
                <a:spcPct val="125000"/>
              </a:lnSpc>
              <a:spcBef>
                <a:spcPts val="600"/>
              </a:spcBef>
            </a:pPr>
            <a:r>
              <a:rPr lang="zh-CN" altLang="en-US" sz="2200" b="1" dirty="0">
                <a:latin typeface="Times New Roman" panose="02020603050405020304" pitchFamily="18" charset="0"/>
                <a:cs typeface="Times New Roman" panose="02020603050405020304" pitchFamily="18" charset="0"/>
              </a:rPr>
              <a:t>定义</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“步”</a:t>
            </a:r>
            <a:r>
              <a:rPr lang="zh-CN" altLang="en-US" sz="2200" b="1" dirty="0">
                <a:latin typeface="Times New Roman" panose="02020603050405020304" pitchFamily="18" charset="0"/>
                <a:cs typeface="Times New Roman" panose="02020603050405020304" pitchFamily="18" charset="0"/>
              </a:rPr>
              <a:t>的概念尽量独立于机器。</a:t>
            </a:r>
            <a:endParaRPr lang="en-US" altLang="zh-CN" sz="2200" b="1" dirty="0">
              <a:latin typeface="Times New Roman" panose="02020603050405020304" pitchFamily="18" charset="0"/>
              <a:cs typeface="Times New Roman" panose="02020603050405020304" pitchFamily="18" charset="0"/>
            </a:endParaRPr>
          </a:p>
          <a:p>
            <a:pPr marL="685800" lvl="1">
              <a:lnSpc>
                <a:spcPct val="125000"/>
              </a:lnSpc>
              <a:spcBef>
                <a:spcPts val="600"/>
              </a:spcBef>
            </a:pPr>
            <a:r>
              <a:rPr lang="zh-CN" altLang="en-US" sz="2200" b="1" dirty="0">
                <a:latin typeface="Times New Roman" panose="02020603050405020304" pitchFamily="18" charset="0"/>
                <a:cs typeface="Times New Roman" panose="02020603050405020304" pitchFamily="18" charset="0"/>
              </a:rPr>
              <a:t>执行每行伪代码需要常量时间，一行与另一行可能需要不同数量的时间，假定第</a:t>
            </a:r>
            <a:r>
              <a:rPr lang="en-US" altLang="zh-CN" sz="2200" b="1" i="1" dirty="0" err="1">
                <a:latin typeface="Times New Roman" panose="02020603050405020304" pitchFamily="18" charset="0"/>
                <a:cs typeface="Times New Roman" panose="02020603050405020304" pitchFamily="18" charset="0"/>
              </a:rPr>
              <a:t>i</a:t>
            </a:r>
            <a:r>
              <a:rPr lang="en-US" altLang="zh-CN" sz="2200" b="1" dirty="0">
                <a:latin typeface="Times New Roman" panose="02020603050405020304" pitchFamily="18" charset="0"/>
                <a:cs typeface="Times New Roman" panose="02020603050405020304" pitchFamily="18" charset="0"/>
              </a:rPr>
              <a:t> </a:t>
            </a:r>
            <a:r>
              <a:rPr lang="zh-CN" altLang="en-US" sz="2200" b="1" dirty="0">
                <a:latin typeface="Times New Roman" panose="02020603050405020304" pitchFamily="18" charset="0"/>
                <a:cs typeface="Times New Roman" panose="02020603050405020304" pitchFamily="18" charset="0"/>
              </a:rPr>
              <a:t>行代码每次执行需要时间为</a:t>
            </a:r>
            <a:r>
              <a:rPr lang="en-US" altLang="zh-CN" sz="2200" b="1" i="1" dirty="0">
                <a:latin typeface="Times New Roman" panose="02020603050405020304" pitchFamily="18" charset="0"/>
                <a:cs typeface="Times New Roman" panose="02020603050405020304" pitchFamily="18" charset="0"/>
              </a:rPr>
              <a:t>c</a:t>
            </a:r>
            <a:r>
              <a:rPr lang="en-US" altLang="zh-CN" sz="2200" b="1" i="1" baseline="-25000" dirty="0">
                <a:latin typeface="Times New Roman" panose="02020603050405020304" pitchFamily="18" charset="0"/>
                <a:cs typeface="Times New Roman" panose="02020603050405020304" pitchFamily="18" charset="0"/>
              </a:rPr>
              <a:t>i</a:t>
            </a:r>
            <a:r>
              <a:rPr lang="zh-CN" altLang="en-US" sz="2200" b="1" dirty="0">
                <a:latin typeface="Times New Roman" panose="02020603050405020304" pitchFamily="18" charset="0"/>
                <a:cs typeface="Times New Roman" panose="02020603050405020304" pitchFamily="18" charset="0"/>
              </a:rPr>
              <a:t>。</a:t>
            </a:r>
            <a:endParaRPr lang="en-US" altLang="zh-CN" sz="2200" b="1" dirty="0">
              <a:latin typeface="Times New Roman" panose="02020603050405020304" pitchFamily="18" charset="0"/>
              <a:cs typeface="Times New Roman" panose="02020603050405020304" pitchFamily="18" charset="0"/>
            </a:endParaRPr>
          </a:p>
          <a:p>
            <a:pPr>
              <a:lnSpc>
                <a:spcPct val="125000"/>
              </a:lnSpc>
              <a:spcBef>
                <a:spcPts val="600"/>
              </a:spcBef>
            </a:pPr>
            <a:r>
              <a:rPr lang="zh-CN" altLang="en-US" sz="2400" b="1" dirty="0">
                <a:latin typeface="Times New Roman" panose="02020603050405020304" pitchFamily="18" charset="0"/>
                <a:cs typeface="Times New Roman" panose="02020603050405020304" pitchFamily="18" charset="0"/>
              </a:rPr>
              <a:t>算法的运行时间严重依赖于问题的输入规模。一般地，算法的运行时间与输入规模同步增长。</a:t>
            </a:r>
            <a:endParaRPr lang="en-US" altLang="zh-CN" sz="2400" b="1" dirty="0">
              <a:latin typeface="Times New Roman" panose="02020603050405020304" pitchFamily="18" charset="0"/>
              <a:cs typeface="Times New Roman" panose="02020603050405020304" pitchFamily="18" charset="0"/>
            </a:endParaRPr>
          </a:p>
          <a:p>
            <a:pPr>
              <a:lnSpc>
                <a:spcPct val="125000"/>
              </a:lnSpc>
              <a:spcBef>
                <a:spcPts val="600"/>
              </a:spcBef>
            </a:pPr>
            <a:r>
              <a:rPr lang="zh-CN" altLang="en-US" sz="2400" b="1" dirty="0">
                <a:latin typeface="Times New Roman" panose="02020603050405020304" pitchFamily="18" charset="0"/>
                <a:cs typeface="Times New Roman" panose="02020603050405020304" pitchFamily="18" charset="0"/>
              </a:rPr>
              <a:t>即使规模相同的两个不同输入，其运行时间也可能差别很大</a:t>
            </a:r>
            <a:endParaRPr lang="en-US" sz="2400" b="1" dirty="0">
              <a:latin typeface="Times New Roman" panose="02020603050405020304" pitchFamily="18" charset="0"/>
              <a:cs typeface="Times New Roman" panose="02020603050405020304" pitchFamily="18" charset="0"/>
            </a:endParaRPr>
          </a:p>
          <a:p>
            <a:pPr marL="400050" lvl="1" indent="0">
              <a:lnSpc>
                <a:spcPct val="125000"/>
              </a:lnSpc>
              <a:spcBef>
                <a:spcPts val="600"/>
              </a:spcBef>
              <a:buNone/>
            </a:pPr>
            <a:r>
              <a:rPr lang="zh-CN" altLang="en-US" sz="2000" b="1" dirty="0">
                <a:solidFill>
                  <a:srgbClr val="C00000"/>
                </a:solidFill>
                <a:latin typeface="Times New Roman" panose="02020603050405020304" pitchFamily="18" charset="0"/>
                <a:cs typeface="Times New Roman" panose="02020603050405020304" pitchFamily="18" charset="0"/>
              </a:rPr>
              <a:t>例如：当插入排序在处理已排序好的</a:t>
            </a:r>
            <a:r>
              <a:rPr lang="en-US" altLang="zh-CN" sz="2000" b="1" i="1" dirty="0">
                <a:solidFill>
                  <a:srgbClr val="C00000"/>
                </a:solidFill>
                <a:latin typeface="Times New Roman" panose="02020603050405020304" pitchFamily="18" charset="0"/>
                <a:cs typeface="Times New Roman" panose="02020603050405020304" pitchFamily="18" charset="0"/>
              </a:rPr>
              <a:t>n</a:t>
            </a:r>
            <a:r>
              <a:rPr lang="zh-CN" altLang="en-US" sz="2000" b="1" dirty="0">
                <a:solidFill>
                  <a:srgbClr val="C00000"/>
                </a:solidFill>
                <a:latin typeface="Times New Roman" panose="02020603050405020304" pitchFamily="18" charset="0"/>
                <a:cs typeface="Times New Roman" panose="02020603050405020304" pitchFamily="18" charset="0"/>
              </a:rPr>
              <a:t>个元素数组和逆序排列的</a:t>
            </a:r>
            <a:r>
              <a:rPr lang="en-US" altLang="zh-CN" sz="2000" b="1" i="1" dirty="0">
                <a:solidFill>
                  <a:srgbClr val="C00000"/>
                </a:solidFill>
                <a:latin typeface="Times New Roman" panose="02020603050405020304" pitchFamily="18" charset="0"/>
                <a:cs typeface="Times New Roman" panose="02020603050405020304" pitchFamily="18" charset="0"/>
              </a:rPr>
              <a:t>n</a:t>
            </a:r>
            <a:r>
              <a:rPr lang="zh-CN" altLang="en-US" sz="2000" b="1" dirty="0">
                <a:solidFill>
                  <a:srgbClr val="C00000"/>
                </a:solidFill>
                <a:latin typeface="Times New Roman" panose="02020603050405020304" pitchFamily="18" charset="0"/>
                <a:cs typeface="Times New Roman" panose="02020603050405020304" pitchFamily="18" charset="0"/>
              </a:rPr>
              <a:t>个元素数组时。</a:t>
            </a:r>
            <a:endParaRPr lang="en-US" sz="2000" b="1"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4490459E-18BD-40A8-A0B2-858FB6FAB45C}"/>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latin typeface="Times New Roman" panose="02020603050405020304" pitchFamily="18" charset="0"/>
                <a:cs typeface="Times New Roman" panose="02020603050405020304" pitchFamily="18" charset="0"/>
              </a:rPr>
              <a:t>第四节　算法分析</a:t>
            </a:r>
          </a:p>
        </p:txBody>
      </p:sp>
    </p:spTree>
    <p:extLst>
      <p:ext uri="{BB962C8B-B14F-4D97-AF65-F5344CB8AC3E}">
        <p14:creationId xmlns:p14="http://schemas.microsoft.com/office/powerpoint/2010/main" val="324290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467544" y="1268760"/>
            <a:ext cx="8305800" cy="685800"/>
          </a:xfrm>
        </p:spPr>
        <p:txBody>
          <a:bodyPr/>
          <a:lstStyle/>
          <a:p>
            <a:pPr algn="l" eaLnBrk="1" hangingPunct="1"/>
            <a:r>
              <a:rPr lang="en-US" altLang="en-US" sz="3200">
                <a:latin typeface="黑体" pitchFamily="49" charset="-122"/>
                <a:ea typeface="黑体" pitchFamily="49" charset="-122"/>
              </a:rPr>
              <a:t>三、时间复杂度</a:t>
            </a:r>
            <a:endParaRPr lang="zh-CN" altLang="en-US" sz="3200">
              <a:latin typeface="黑体" pitchFamily="49" charset="-122"/>
              <a:ea typeface="黑体" pitchFamily="49" charset="-122"/>
            </a:endParaRPr>
          </a:p>
        </p:txBody>
      </p:sp>
      <p:sp>
        <p:nvSpPr>
          <p:cNvPr id="5120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4CD57FD5-C3CF-4D21-B660-4ACA460B51CE}" type="slidenum">
              <a:rPr lang="zh-CN" altLang="en-US"/>
              <a:pPr algn="r" eaLnBrk="1" hangingPunct="1">
                <a:spcBef>
                  <a:spcPct val="50000"/>
                </a:spcBef>
              </a:pPr>
              <a:t>56</a:t>
            </a:fld>
            <a:endParaRPr lang="en-US" altLang="zh-CN"/>
          </a:p>
        </p:txBody>
      </p:sp>
      <p:sp>
        <p:nvSpPr>
          <p:cNvPr id="47109" name="Rectangle 5"/>
          <p:cNvSpPr>
            <a:spLocks noGrp="1" noChangeArrowheads="1"/>
          </p:cNvSpPr>
          <p:nvPr>
            <p:ph type="body" idx="4294967295"/>
          </p:nvPr>
        </p:nvSpPr>
        <p:spPr>
          <a:xfrm>
            <a:off x="391344" y="2106960"/>
            <a:ext cx="8763000" cy="3810000"/>
          </a:xfrm>
        </p:spPr>
        <p:txBody>
          <a:bodyPr/>
          <a:lstStyle/>
          <a:p>
            <a:pPr eaLnBrk="1" hangingPunct="1">
              <a:lnSpc>
                <a:spcPct val="90000"/>
              </a:lnSpc>
              <a:spcBef>
                <a:spcPct val="70000"/>
              </a:spcBef>
              <a:defRPr/>
            </a:pPr>
            <a:r>
              <a:rPr lang="zh-CN" altLang="en-US" b="1" dirty="0">
                <a:latin typeface="黑体" pitchFamily="49" charset="-122"/>
                <a:ea typeface="黑体" pitchFamily="49" charset="-122"/>
              </a:rPr>
              <a:t>事后统计法</a:t>
            </a:r>
            <a:r>
              <a:rPr lang="zh-CN" altLang="en-US" sz="3000" dirty="0">
                <a:latin typeface="黑体" pitchFamily="49" charset="-122"/>
                <a:ea typeface="黑体" pitchFamily="49" charset="-122"/>
              </a:rPr>
              <a:t>：计算算法开始时间与完成时间差值</a:t>
            </a:r>
          </a:p>
          <a:p>
            <a:pPr marL="0" indent="0" eaLnBrk="1" hangingPunct="1">
              <a:lnSpc>
                <a:spcPct val="90000"/>
              </a:lnSpc>
              <a:buFont typeface="Wingdings" pitchFamily="2" charset="2"/>
              <a:buNone/>
              <a:defRPr/>
            </a:pPr>
            <a:r>
              <a:rPr lang="zh-CN" altLang="en-US" b="1" dirty="0"/>
              <a:t>   缺点：</a:t>
            </a:r>
            <a:r>
              <a:rPr lang="en-US" altLang="zh-CN" b="1" dirty="0"/>
              <a:t>1</a:t>
            </a:r>
            <a:r>
              <a:rPr lang="en-US" altLang="en-US" b="1" dirty="0"/>
              <a:t>．必须执行程序</a:t>
            </a:r>
          </a:p>
          <a:p>
            <a:pPr marL="0" lvl="1" indent="0" eaLnBrk="1" hangingPunct="1">
              <a:lnSpc>
                <a:spcPct val="90000"/>
              </a:lnSpc>
              <a:buFont typeface="Wingdings" pitchFamily="2" charset="2"/>
              <a:buNone/>
              <a:defRPr/>
            </a:pPr>
            <a:r>
              <a:rPr lang="en-US" altLang="en-US" sz="2400" dirty="0"/>
              <a:t>                 </a:t>
            </a:r>
            <a:r>
              <a:rPr lang="en-US" altLang="zh-CN" sz="3200" b="1" dirty="0">
                <a:cs typeface="+mn-cs"/>
              </a:rPr>
              <a:t>2</a:t>
            </a:r>
            <a:r>
              <a:rPr lang="zh-CN" altLang="en-US" sz="3200" b="1" dirty="0">
                <a:cs typeface="+mn-cs"/>
              </a:rPr>
              <a:t>．其它因素掩盖算法本质</a:t>
            </a:r>
          </a:p>
          <a:p>
            <a:pPr eaLnBrk="1" hangingPunct="1">
              <a:lnSpc>
                <a:spcPct val="90000"/>
              </a:lnSpc>
              <a:defRPr/>
            </a:pPr>
            <a:r>
              <a:rPr lang="zh-CN" altLang="en-US" b="1" dirty="0">
                <a:latin typeface="黑体" pitchFamily="49" charset="-122"/>
                <a:ea typeface="黑体" pitchFamily="49" charset="-122"/>
              </a:rPr>
              <a:t>事前统计法</a:t>
            </a:r>
            <a:r>
              <a:rPr lang="zh-CN" altLang="en-US" sz="3000" dirty="0">
                <a:latin typeface="黑体" pitchFamily="49" charset="-122"/>
                <a:ea typeface="黑体" pitchFamily="49" charset="-122"/>
              </a:rPr>
              <a:t>：依据算法选用何种策略及问题的规</a:t>
            </a:r>
            <a:endParaRPr lang="en-US" altLang="zh-CN" sz="3000" dirty="0">
              <a:latin typeface="黑体" pitchFamily="49" charset="-122"/>
              <a:ea typeface="黑体" pitchFamily="49" charset="-122"/>
            </a:endParaRPr>
          </a:p>
          <a:p>
            <a:pPr marL="0" indent="0" eaLnBrk="1" hangingPunct="1">
              <a:lnSpc>
                <a:spcPct val="90000"/>
              </a:lnSpc>
              <a:buFont typeface="Wingdings" pitchFamily="2" charset="2"/>
              <a:buNone/>
              <a:defRPr/>
            </a:pPr>
            <a:r>
              <a:rPr lang="en-US" altLang="zh-CN" sz="3000" dirty="0">
                <a:latin typeface="黑体" pitchFamily="49" charset="-122"/>
                <a:ea typeface="黑体" pitchFamily="49" charset="-122"/>
              </a:rPr>
              <a:t>  </a:t>
            </a:r>
            <a:r>
              <a:rPr lang="zh-CN" altLang="en-US" sz="3000" dirty="0">
                <a:latin typeface="黑体" pitchFamily="49" charset="-122"/>
                <a:ea typeface="黑体" pitchFamily="49" charset="-122"/>
              </a:rPr>
              <a:t>模</a:t>
            </a:r>
            <a:r>
              <a:rPr lang="en-US" altLang="zh-CN" sz="3000" dirty="0">
                <a:latin typeface="黑体" pitchFamily="49" charset="-122"/>
                <a:ea typeface="黑体" pitchFamily="49" charset="-122"/>
              </a:rPr>
              <a:t>n</a:t>
            </a:r>
            <a:r>
              <a:rPr lang="zh-CN" altLang="en-US" sz="3000" dirty="0">
                <a:latin typeface="黑体" pitchFamily="49" charset="-122"/>
                <a:ea typeface="黑体" pitchFamily="49" charset="-122"/>
              </a:rPr>
              <a:t>，</a:t>
            </a:r>
            <a:r>
              <a:rPr lang="en-US" altLang="en-US" sz="3000" dirty="0" err="1">
                <a:solidFill>
                  <a:schemeClr val="hlink"/>
                </a:solidFill>
                <a:latin typeface="黑体" pitchFamily="49" charset="-122"/>
                <a:ea typeface="黑体" pitchFamily="49" charset="-122"/>
              </a:rPr>
              <a:t>是常用的方法</a:t>
            </a:r>
            <a:endParaRPr lang="en-US" altLang="en-US" sz="3000" dirty="0">
              <a:solidFill>
                <a:schemeClr val="hlink"/>
              </a:solidFill>
              <a:latin typeface="黑体" pitchFamily="49" charset="-122"/>
              <a:ea typeface="黑体" pitchFamily="49" charset="-122"/>
            </a:endParaRPr>
          </a:p>
        </p:txBody>
      </p:sp>
      <p:sp>
        <p:nvSpPr>
          <p:cNvPr id="7" name="Rectangle 2">
            <a:extLst>
              <a:ext uri="{FF2B5EF4-FFF2-40B4-BE49-F238E27FC236}">
                <a16:creationId xmlns:a16="http://schemas.microsoft.com/office/drawing/2014/main" id="{8E3FEA3E-FF77-47FB-8AFD-AFC24FE1FD77}"/>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第四节　算法分析</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Text Box 11"/>
          <p:cNvSpPr txBox="1">
            <a:spLocks noChangeArrowheads="1"/>
          </p:cNvSpPr>
          <p:nvPr/>
        </p:nvSpPr>
        <p:spPr bwMode="auto">
          <a:xfrm>
            <a:off x="251520" y="2502405"/>
            <a:ext cx="49295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2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输入</a:t>
            </a:r>
            <a:r>
              <a:rPr lang="en-US" sz="22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n</a:t>
            </a:r>
            <a:r>
              <a:rPr lang="zh-CN" altLang="en-US" sz="2200" dirty="0">
                <a:latin typeface="Times New Roman" panose="02020603050405020304" pitchFamily="18" charset="0"/>
                <a:cs typeface="Times New Roman" panose="02020603050405020304" pitchFamily="18" charset="0"/>
              </a:rPr>
              <a:t>个数的一个序列</a:t>
            </a:r>
            <a:r>
              <a:rPr lang="en-US" sz="2200" dirty="0">
                <a:latin typeface="Times New Roman" panose="02020603050405020304" pitchFamily="18" charset="0"/>
                <a:cs typeface="Times New Roman" panose="02020603050405020304" pitchFamily="18" charset="0"/>
              </a:rPr>
              <a:t> </a:t>
            </a:r>
            <a:r>
              <a:rPr lang="en-US" sz="2200" dirty="0">
                <a:solidFill>
                  <a:schemeClr val="tx2"/>
                </a:solidFill>
                <a:latin typeface="Times New Roman" panose="02020603050405020304" pitchFamily="18" charset="0"/>
                <a:cs typeface="Times New Roman" panose="02020603050405020304" pitchFamily="18" charset="0"/>
              </a:rPr>
              <a:t>&lt;</a:t>
            </a:r>
            <a:r>
              <a:rPr lang="en-US" sz="2200" i="1" dirty="0">
                <a:solidFill>
                  <a:schemeClr val="tx2"/>
                </a:solidFill>
                <a:latin typeface="Times New Roman" panose="02020603050405020304" pitchFamily="18" charset="0"/>
                <a:cs typeface="Times New Roman" panose="02020603050405020304" pitchFamily="18" charset="0"/>
              </a:rPr>
              <a:t>a</a:t>
            </a:r>
            <a:r>
              <a:rPr lang="en-US" sz="2200" baseline="-25000" dirty="0">
                <a:solidFill>
                  <a:schemeClr val="tx2"/>
                </a:solidFill>
                <a:latin typeface="Times New Roman" panose="02020603050405020304" pitchFamily="18" charset="0"/>
                <a:cs typeface="Times New Roman" panose="02020603050405020304" pitchFamily="18" charset="0"/>
              </a:rPr>
              <a:t>1</a:t>
            </a:r>
            <a:r>
              <a:rPr lang="en-US" sz="2200" dirty="0">
                <a:solidFill>
                  <a:schemeClr val="tx2"/>
                </a:solidFill>
                <a:latin typeface="Times New Roman" panose="02020603050405020304" pitchFamily="18" charset="0"/>
                <a:cs typeface="Times New Roman" panose="02020603050405020304" pitchFamily="18" charset="0"/>
              </a:rPr>
              <a:t>, </a:t>
            </a:r>
            <a:r>
              <a:rPr lang="en-US" sz="2200" i="1" dirty="0">
                <a:solidFill>
                  <a:schemeClr val="tx2"/>
                </a:solidFill>
                <a:latin typeface="Times New Roman" panose="02020603050405020304" pitchFamily="18" charset="0"/>
                <a:cs typeface="Times New Roman" panose="02020603050405020304" pitchFamily="18" charset="0"/>
              </a:rPr>
              <a:t>a</a:t>
            </a:r>
            <a:r>
              <a:rPr lang="en-US" sz="2200" baseline="-25000" dirty="0">
                <a:solidFill>
                  <a:schemeClr val="tx2"/>
                </a:solidFill>
                <a:latin typeface="Times New Roman" panose="02020603050405020304" pitchFamily="18" charset="0"/>
                <a:cs typeface="Times New Roman" panose="02020603050405020304" pitchFamily="18" charset="0"/>
              </a:rPr>
              <a:t>2</a:t>
            </a:r>
            <a:r>
              <a:rPr lang="en-US" sz="2200" dirty="0">
                <a:solidFill>
                  <a:schemeClr val="tx2"/>
                </a:solidFill>
                <a:latin typeface="Times New Roman" panose="02020603050405020304" pitchFamily="18" charset="0"/>
                <a:cs typeface="Times New Roman" panose="02020603050405020304" pitchFamily="18" charset="0"/>
              </a:rPr>
              <a:t>, …, </a:t>
            </a:r>
            <a:r>
              <a:rPr lang="en-US" sz="2200" i="1" dirty="0">
                <a:solidFill>
                  <a:schemeClr val="tx2"/>
                </a:solidFill>
                <a:latin typeface="Times New Roman" panose="02020603050405020304" pitchFamily="18" charset="0"/>
                <a:cs typeface="Times New Roman" panose="02020603050405020304" pitchFamily="18" charset="0"/>
              </a:rPr>
              <a:t>a</a:t>
            </a:r>
            <a:r>
              <a:rPr lang="en-US" sz="2200" i="1" baseline="-25000" dirty="0">
                <a:solidFill>
                  <a:schemeClr val="tx2"/>
                </a:solidFill>
                <a:latin typeface="Times New Roman" panose="02020603050405020304" pitchFamily="18" charset="0"/>
                <a:cs typeface="Times New Roman" panose="02020603050405020304" pitchFamily="18" charset="0"/>
              </a:rPr>
              <a:t>n</a:t>
            </a:r>
            <a:r>
              <a:rPr lang="en-US" sz="2200" dirty="0">
                <a:solidFill>
                  <a:schemeClr val="tx2"/>
                </a:solidFill>
                <a:latin typeface="Times New Roman" panose="02020603050405020304" pitchFamily="18" charset="0"/>
                <a:cs typeface="Times New Roman" panose="02020603050405020304" pitchFamily="18" charset="0"/>
              </a:rPr>
              <a:t>&gt;</a:t>
            </a:r>
            <a:r>
              <a:rPr lang="en-US" sz="2200" dirty="0">
                <a:latin typeface="Times New Roman" panose="02020603050405020304" pitchFamily="18" charset="0"/>
                <a:cs typeface="Times New Roman" panose="02020603050405020304" pitchFamily="18" charset="0"/>
              </a:rPr>
              <a:t>.</a:t>
            </a:r>
          </a:p>
        </p:txBody>
      </p:sp>
      <p:sp>
        <p:nvSpPr>
          <p:cNvPr id="10276" name="Text Box 36"/>
          <p:cNvSpPr txBox="1">
            <a:spLocks noChangeArrowheads="1"/>
          </p:cNvSpPr>
          <p:nvPr/>
        </p:nvSpPr>
        <p:spPr bwMode="auto">
          <a:xfrm>
            <a:off x="251520" y="2977799"/>
            <a:ext cx="8305800" cy="459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Aft>
                <a:spcPts val="1200"/>
              </a:spcAft>
            </a:pPr>
            <a:r>
              <a:rPr lang="zh-CN" altLang="en-US" sz="2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输出</a:t>
            </a:r>
            <a:r>
              <a:rPr lang="en-US" sz="2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en-US" sz="22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rPr>
              <a:t>输入序列的一个排列</a:t>
            </a:r>
            <a:r>
              <a:rPr lang="en-US" sz="2200" dirty="0">
                <a:solidFill>
                  <a:schemeClr val="tx2"/>
                </a:solidFill>
                <a:latin typeface="Times New Roman" panose="02020603050405020304" pitchFamily="18" charset="0"/>
                <a:cs typeface="Times New Roman" panose="02020603050405020304" pitchFamily="18" charset="0"/>
              </a:rPr>
              <a:t>&lt;</a:t>
            </a:r>
            <a:r>
              <a:rPr lang="en-US" sz="2200" i="1" dirty="0">
                <a:solidFill>
                  <a:schemeClr val="tx2"/>
                </a:solidFill>
                <a:latin typeface="Times New Roman" panose="02020603050405020304" pitchFamily="18" charset="0"/>
                <a:cs typeface="Times New Roman" panose="02020603050405020304" pitchFamily="18" charset="0"/>
              </a:rPr>
              <a:t>a</a:t>
            </a:r>
            <a:r>
              <a:rPr lang="en-US" altLang="zh-CN" sz="2200" i="1" dirty="0">
                <a:solidFill>
                  <a:schemeClr val="tx2"/>
                </a:solidFill>
                <a:latin typeface="Times New Roman" panose="02020603050405020304" pitchFamily="18" charset="0"/>
                <a:cs typeface="Times New Roman" panose="02020603050405020304" pitchFamily="18" charset="0"/>
              </a:rPr>
              <a:t>'</a:t>
            </a:r>
            <a:r>
              <a:rPr lang="en-US" sz="2200" baseline="-25000" dirty="0">
                <a:solidFill>
                  <a:schemeClr val="tx2"/>
                </a:solidFill>
                <a:latin typeface="Times New Roman" panose="02020603050405020304" pitchFamily="18" charset="0"/>
                <a:cs typeface="Times New Roman" panose="02020603050405020304" pitchFamily="18" charset="0"/>
              </a:rPr>
              <a:t>1</a:t>
            </a:r>
            <a:r>
              <a:rPr lang="en-US" sz="2200" i="1" dirty="0">
                <a:solidFill>
                  <a:schemeClr val="tx2"/>
                </a:solidFill>
                <a:latin typeface="Times New Roman" panose="02020603050405020304" pitchFamily="18" charset="0"/>
                <a:cs typeface="Times New Roman" panose="02020603050405020304" pitchFamily="18" charset="0"/>
              </a:rPr>
              <a:t>, a</a:t>
            </a:r>
            <a:r>
              <a:rPr lang="en-US" altLang="zh-CN" sz="2200" i="1" dirty="0">
                <a:solidFill>
                  <a:schemeClr val="tx2"/>
                </a:solidFill>
                <a:latin typeface="Times New Roman" panose="02020603050405020304" pitchFamily="18" charset="0"/>
                <a:cs typeface="Times New Roman" panose="02020603050405020304" pitchFamily="18" charset="0"/>
              </a:rPr>
              <a:t>'</a:t>
            </a:r>
            <a:r>
              <a:rPr lang="en-US" sz="2200" baseline="-25000" dirty="0">
                <a:solidFill>
                  <a:schemeClr val="tx2"/>
                </a:solidFill>
                <a:latin typeface="Times New Roman" panose="02020603050405020304" pitchFamily="18" charset="0"/>
                <a:cs typeface="Times New Roman" panose="02020603050405020304" pitchFamily="18" charset="0"/>
              </a:rPr>
              <a:t>2</a:t>
            </a:r>
            <a:r>
              <a:rPr lang="en-US" sz="2200" i="1" dirty="0">
                <a:solidFill>
                  <a:schemeClr val="tx2"/>
                </a:solidFill>
                <a:latin typeface="Times New Roman" panose="02020603050405020304" pitchFamily="18" charset="0"/>
                <a:cs typeface="Times New Roman" panose="02020603050405020304" pitchFamily="18" charset="0"/>
              </a:rPr>
              <a:t>, </a:t>
            </a:r>
            <a:r>
              <a:rPr lang="en-US" sz="2200" dirty="0">
                <a:solidFill>
                  <a:schemeClr val="tx2"/>
                </a:solidFill>
                <a:latin typeface="Times New Roman" panose="02020603050405020304" pitchFamily="18" charset="0"/>
                <a:cs typeface="Times New Roman" panose="02020603050405020304" pitchFamily="18" charset="0"/>
              </a:rPr>
              <a:t>…</a:t>
            </a:r>
            <a:r>
              <a:rPr lang="en-US" sz="2200" i="1" dirty="0">
                <a:solidFill>
                  <a:schemeClr val="tx2"/>
                </a:solidFill>
                <a:latin typeface="Times New Roman" panose="02020603050405020304" pitchFamily="18" charset="0"/>
                <a:cs typeface="Times New Roman" panose="02020603050405020304" pitchFamily="18" charset="0"/>
              </a:rPr>
              <a:t>, </a:t>
            </a:r>
            <a:r>
              <a:rPr lang="en-US" sz="2200" i="1" dirty="0" err="1">
                <a:solidFill>
                  <a:schemeClr val="tx2"/>
                </a:solidFill>
                <a:latin typeface="Times New Roman" panose="02020603050405020304" pitchFamily="18" charset="0"/>
                <a:cs typeface="Times New Roman" panose="02020603050405020304" pitchFamily="18" charset="0"/>
              </a:rPr>
              <a:t>a</a:t>
            </a:r>
            <a:r>
              <a:rPr lang="en-US" altLang="zh-CN" sz="2200" i="1" dirty="0" err="1">
                <a:solidFill>
                  <a:schemeClr val="tx2"/>
                </a:solidFill>
                <a:latin typeface="Times New Roman" panose="02020603050405020304" pitchFamily="18" charset="0"/>
                <a:cs typeface="Times New Roman" panose="02020603050405020304" pitchFamily="18" charset="0"/>
              </a:rPr>
              <a:t>’</a:t>
            </a:r>
            <a:r>
              <a:rPr lang="en-US" sz="2200" i="1" baseline="-25000" dirty="0" err="1">
                <a:solidFill>
                  <a:schemeClr val="tx2"/>
                </a:solidFill>
                <a:latin typeface="Times New Roman" panose="02020603050405020304" pitchFamily="18" charset="0"/>
                <a:cs typeface="Times New Roman" panose="02020603050405020304" pitchFamily="18" charset="0"/>
              </a:rPr>
              <a:t>n</a:t>
            </a:r>
            <a:r>
              <a:rPr lang="en-US" sz="2200" dirty="0">
                <a:solidFill>
                  <a:schemeClr val="tx2"/>
                </a:solidFill>
                <a:latin typeface="Times New Roman" panose="02020603050405020304" pitchFamily="18" charset="0"/>
                <a:cs typeface="Times New Roman" panose="02020603050405020304" pitchFamily="18" charset="0"/>
              </a:rPr>
              <a:t>&gt;</a:t>
            </a:r>
            <a:r>
              <a:rPr lang="zh-CN" altLang="en-US" sz="2200" dirty="0">
                <a:latin typeface="Times New Roman" panose="02020603050405020304" pitchFamily="18" charset="0"/>
                <a:cs typeface="Times New Roman" panose="02020603050405020304" pitchFamily="18" charset="0"/>
              </a:rPr>
              <a:t>，满足</a:t>
            </a:r>
            <a:r>
              <a:rPr lang="en-US" sz="2200" i="1" dirty="0">
                <a:solidFill>
                  <a:schemeClr val="tx2"/>
                </a:solidFill>
                <a:latin typeface="Times New Roman" panose="02020603050405020304" pitchFamily="18" charset="0"/>
                <a:cs typeface="Times New Roman" panose="02020603050405020304" pitchFamily="18" charset="0"/>
              </a:rPr>
              <a:t>a’</a:t>
            </a:r>
            <a:r>
              <a:rPr lang="en-US" sz="2200" baseline="-25000" dirty="0">
                <a:solidFill>
                  <a:schemeClr val="tx2"/>
                </a:solidFill>
                <a:latin typeface="Times New Roman" panose="02020603050405020304" pitchFamily="18" charset="0"/>
                <a:cs typeface="Times New Roman" panose="02020603050405020304" pitchFamily="18" charset="0"/>
              </a:rPr>
              <a:t>1</a:t>
            </a:r>
            <a:r>
              <a:rPr lang="en-US" sz="2200" i="1" dirty="0">
                <a:solidFill>
                  <a:schemeClr val="tx2"/>
                </a:solidFill>
                <a:latin typeface="Times New Roman" panose="02020603050405020304" pitchFamily="18" charset="0"/>
                <a:cs typeface="Times New Roman" panose="02020603050405020304" pitchFamily="18" charset="0"/>
              </a:rPr>
              <a:t> </a:t>
            </a:r>
            <a:r>
              <a:rPr lang="en-US" sz="2200" dirty="0">
                <a:solidFill>
                  <a:schemeClr val="tx2"/>
                </a:solidFill>
                <a:latin typeface="Times New Roman" panose="02020603050405020304" pitchFamily="18" charset="0"/>
                <a:cs typeface="Times New Roman" panose="02020603050405020304" pitchFamily="18" charset="0"/>
              </a:rPr>
              <a:t>&lt;</a:t>
            </a:r>
            <a:r>
              <a:rPr lang="en-US" sz="2200" i="1" dirty="0">
                <a:solidFill>
                  <a:schemeClr val="tx2"/>
                </a:solidFill>
                <a:latin typeface="Times New Roman" panose="02020603050405020304" pitchFamily="18" charset="0"/>
                <a:cs typeface="Times New Roman" panose="02020603050405020304" pitchFamily="18" charset="0"/>
              </a:rPr>
              <a:t> a’</a:t>
            </a:r>
            <a:r>
              <a:rPr lang="en-US" sz="2200" baseline="-25000" dirty="0">
                <a:solidFill>
                  <a:schemeClr val="tx2"/>
                </a:solidFill>
                <a:latin typeface="Times New Roman" panose="02020603050405020304" pitchFamily="18" charset="0"/>
                <a:cs typeface="Times New Roman" panose="02020603050405020304" pitchFamily="18" charset="0"/>
              </a:rPr>
              <a:t>2</a:t>
            </a:r>
            <a:r>
              <a:rPr lang="en-US" sz="2200" i="1" dirty="0">
                <a:solidFill>
                  <a:schemeClr val="tx2"/>
                </a:solidFill>
                <a:latin typeface="Times New Roman" panose="02020603050405020304" pitchFamily="18" charset="0"/>
                <a:cs typeface="Times New Roman" panose="02020603050405020304" pitchFamily="18" charset="0"/>
              </a:rPr>
              <a:t> </a:t>
            </a:r>
            <a:r>
              <a:rPr lang="en-US" sz="2200" dirty="0">
                <a:solidFill>
                  <a:schemeClr val="tx2"/>
                </a:solidFill>
                <a:latin typeface="Times New Roman" panose="02020603050405020304" pitchFamily="18" charset="0"/>
                <a:cs typeface="Times New Roman" panose="02020603050405020304" pitchFamily="18" charset="0"/>
              </a:rPr>
              <a:t>&lt; </a:t>
            </a:r>
            <a:r>
              <a:rPr lang="en-US" sz="2200" baseline="20000" dirty="0">
                <a:solidFill>
                  <a:schemeClr val="tx2"/>
                </a:solidFill>
                <a:latin typeface="Times New Roman" panose="02020603050405020304" pitchFamily="18" charset="0"/>
                <a:cs typeface="Times New Roman" panose="02020603050405020304" pitchFamily="18" charset="0"/>
              </a:rPr>
              <a:t>…</a:t>
            </a:r>
            <a:r>
              <a:rPr lang="en-US" sz="2200" dirty="0">
                <a:solidFill>
                  <a:schemeClr val="tx2"/>
                </a:solidFill>
                <a:latin typeface="Times New Roman" panose="02020603050405020304" pitchFamily="18" charset="0"/>
                <a:cs typeface="Times New Roman" panose="02020603050405020304" pitchFamily="18" charset="0"/>
              </a:rPr>
              <a:t> &lt;</a:t>
            </a:r>
            <a:r>
              <a:rPr lang="en-US" sz="2200" i="1" dirty="0">
                <a:solidFill>
                  <a:schemeClr val="tx2"/>
                </a:solidFill>
                <a:latin typeface="Times New Roman" panose="02020603050405020304" pitchFamily="18" charset="0"/>
                <a:cs typeface="Times New Roman" panose="02020603050405020304" pitchFamily="18" charset="0"/>
              </a:rPr>
              <a:t> </a:t>
            </a:r>
            <a:r>
              <a:rPr lang="en-US" sz="2200" i="1" dirty="0" err="1">
                <a:solidFill>
                  <a:schemeClr val="tx2"/>
                </a:solidFill>
                <a:latin typeface="Times New Roman" panose="02020603050405020304" pitchFamily="18" charset="0"/>
                <a:cs typeface="Times New Roman" panose="02020603050405020304" pitchFamily="18" charset="0"/>
              </a:rPr>
              <a:t>a'</a:t>
            </a:r>
            <a:r>
              <a:rPr lang="en-US" sz="2200" i="1" baseline="-25000" dirty="0" err="1">
                <a:solidFill>
                  <a:schemeClr val="tx2"/>
                </a:solidFill>
                <a:latin typeface="Times New Roman" panose="02020603050405020304" pitchFamily="18" charset="0"/>
                <a:cs typeface="Times New Roman" panose="02020603050405020304" pitchFamily="18" charset="0"/>
              </a:rPr>
              <a:t>n</a:t>
            </a:r>
            <a:endParaRPr lang="en-US" sz="2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395536" y="1213722"/>
            <a:ext cx="2236510" cy="707886"/>
          </a:xfrm>
          <a:prstGeom prst="rect">
            <a:avLst/>
          </a:prstGeom>
          <a:noFill/>
        </p:spPr>
        <p:txBody>
          <a:bodyPr wrap="none" rtlCol="0">
            <a:spAutoFit/>
          </a:bodyPr>
          <a:lstStyle/>
          <a:p>
            <a:r>
              <a:rPr lang="zh-CN" altLang="en-US" sz="4000" b="1" dirty="0"/>
              <a:t>插入排序</a:t>
            </a:r>
            <a:endParaRPr lang="en-US" sz="4000" b="1" dirty="0"/>
          </a:p>
        </p:txBody>
      </p:sp>
      <p:pic>
        <p:nvPicPr>
          <p:cNvPr id="9" name="Picture 5" descr="3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079" y="656322"/>
            <a:ext cx="2390290" cy="211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4114800"/>
            <a:ext cx="8774723" cy="208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2">
            <a:extLst>
              <a:ext uri="{FF2B5EF4-FFF2-40B4-BE49-F238E27FC236}">
                <a16:creationId xmlns:a16="http://schemas.microsoft.com/office/drawing/2014/main" id="{11FE5818-01EC-4470-9003-C212DFC3FEBA}"/>
              </a:ext>
            </a:extLst>
          </p:cNvPr>
          <p:cNvSpPr txBox="1">
            <a:spLocks noGrp="1" noChangeArrowheads="1"/>
          </p:cNvSpPr>
          <p:nvPr>
            <p:ph type="title"/>
          </p:nvPr>
        </p:nvSpPr>
        <p:spPr bwMode="auto">
          <a:xfrm>
            <a:off x="990600" y="195263"/>
            <a:ext cx="7869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第四节　算法分析</a:t>
            </a:r>
          </a:p>
        </p:txBody>
      </p:sp>
    </p:spTree>
    <p:extLst>
      <p:ext uri="{BB962C8B-B14F-4D97-AF65-F5344CB8AC3E}">
        <p14:creationId xmlns:p14="http://schemas.microsoft.com/office/powerpoint/2010/main" val="9581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4294967295"/>
          </p:nvPr>
        </p:nvSpPr>
        <p:spPr>
          <a:xfrm>
            <a:off x="419100" y="1295400"/>
            <a:ext cx="8305800" cy="4953000"/>
          </a:xfrm>
        </p:spPr>
        <p:txBody>
          <a:bodyPr/>
          <a:lstStyle/>
          <a:p>
            <a:pPr marL="0" indent="0">
              <a:spcAft>
                <a:spcPts val="1200"/>
              </a:spcAft>
              <a:buNone/>
            </a:pPr>
            <a:r>
              <a:rPr lang="zh-CN" altLang="en-US" sz="2400" b="1" dirty="0"/>
              <a:t>算法伪代码</a:t>
            </a:r>
            <a:endParaRPr lang="en-US" sz="2400" b="1" dirty="0"/>
          </a:p>
          <a:p>
            <a:pPr marL="0" indent="0">
              <a:spcAft>
                <a:spcPts val="1200"/>
              </a:spcAft>
              <a:buNone/>
            </a:pPr>
            <a:endParaRPr lang="en-US" sz="2400" b="1" dirty="0"/>
          </a:p>
          <a:p>
            <a:pPr marL="0" indent="0">
              <a:spcAft>
                <a:spcPts val="1200"/>
              </a:spcAft>
              <a:buNone/>
            </a:pPr>
            <a:endParaRPr lang="en-US" sz="2400" b="1" dirty="0"/>
          </a:p>
          <a:p>
            <a:pPr marL="0" indent="0">
              <a:spcAft>
                <a:spcPts val="1200"/>
              </a:spcAft>
              <a:buNone/>
            </a:pPr>
            <a:endParaRPr lang="en-US" sz="2400" b="1" dirty="0"/>
          </a:p>
          <a:p>
            <a:pPr marL="0" indent="0">
              <a:spcAft>
                <a:spcPts val="1200"/>
              </a:spcAft>
              <a:buNone/>
            </a:pPr>
            <a:endParaRPr lang="en-US" sz="2400" b="1" dirty="0"/>
          </a:p>
          <a:p>
            <a:pPr marL="0" indent="0">
              <a:spcAft>
                <a:spcPts val="1200"/>
              </a:spcAft>
              <a:buNone/>
            </a:pPr>
            <a:endParaRPr lang="en-US" sz="2400" b="1" dirty="0"/>
          </a:p>
          <a:p>
            <a:pPr marL="0" indent="0">
              <a:spcAft>
                <a:spcPts val="1200"/>
              </a:spcAft>
              <a:buNone/>
            </a:pPr>
            <a:endParaRPr lang="en-US" sz="2400" b="1" dirty="0"/>
          </a:p>
        </p:txBody>
      </p:sp>
      <p:pic>
        <p:nvPicPr>
          <p:cNvPr id="409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51" t="35262" r="36108" b="31215"/>
          <a:stretch/>
        </p:blipFill>
        <p:spPr bwMode="auto">
          <a:xfrm>
            <a:off x="1600200" y="1752600"/>
            <a:ext cx="7353214"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a:extLst>
              <a:ext uri="{FF2B5EF4-FFF2-40B4-BE49-F238E27FC236}">
                <a16:creationId xmlns:a16="http://schemas.microsoft.com/office/drawing/2014/main" id="{9599A233-E5D0-422F-8FC4-74E87363B970}"/>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第四节　算法分析</a:t>
            </a:r>
          </a:p>
        </p:txBody>
      </p:sp>
    </p:spTree>
    <p:extLst>
      <p:ext uri="{BB962C8B-B14F-4D97-AF65-F5344CB8AC3E}">
        <p14:creationId xmlns:p14="http://schemas.microsoft.com/office/powerpoint/2010/main" val="355991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4294967295"/>
          </p:nvPr>
        </p:nvSpPr>
        <p:spPr>
          <a:xfrm>
            <a:off x="304800" y="4572000"/>
            <a:ext cx="8610600" cy="2133600"/>
          </a:xfrm>
        </p:spPr>
        <p:txBody>
          <a:bodyPr/>
          <a:lstStyle/>
          <a:p>
            <a:pPr>
              <a:lnSpc>
                <a:spcPct val="125000"/>
              </a:lnSpc>
              <a:spcBef>
                <a:spcPts val="600"/>
              </a:spcBef>
            </a:pPr>
            <a:r>
              <a:rPr lang="zh-CN" altLang="en-US" sz="2000" b="1" dirty="0">
                <a:latin typeface="Times New Roman" panose="02020603050405020304" pitchFamily="18" charset="0"/>
                <a:cs typeface="Times New Roman" panose="02020603050405020304" pitchFamily="18" charset="0"/>
              </a:rPr>
              <a:t>假定每次执行第</a:t>
            </a:r>
            <a:r>
              <a:rPr lang="en-US" altLang="zh-CN" sz="2000" b="1" i="1" dirty="0" err="1">
                <a:latin typeface="Times New Roman" panose="02020603050405020304" pitchFamily="18" charset="0"/>
                <a:cs typeface="Times New Roman" panose="02020603050405020304" pitchFamily="18" charset="0"/>
              </a:rPr>
              <a:t>i</a:t>
            </a:r>
            <a:r>
              <a:rPr lang="zh-CN" altLang="en-US" sz="2000" b="1" dirty="0">
                <a:latin typeface="Times New Roman" panose="02020603050405020304" pitchFamily="18" charset="0"/>
                <a:cs typeface="Times New Roman" panose="02020603050405020304" pitchFamily="18" charset="0"/>
              </a:rPr>
              <a:t>行所花的时间都是常量</a:t>
            </a:r>
            <a:r>
              <a:rPr lang="en-US" altLang="zh-CN" sz="2000" b="1" i="1" dirty="0">
                <a:latin typeface="Times New Roman" panose="02020603050405020304" pitchFamily="18" charset="0"/>
                <a:cs typeface="Times New Roman" panose="02020603050405020304" pitchFamily="18" charset="0"/>
              </a:rPr>
              <a:t>c</a:t>
            </a:r>
            <a:r>
              <a:rPr lang="en-US" altLang="zh-CN" sz="2000" b="1" i="1" baseline="-25000" dirty="0">
                <a:latin typeface="Times New Roman" panose="02020603050405020304" pitchFamily="18" charset="0"/>
                <a:cs typeface="Times New Roman" panose="02020603050405020304" pitchFamily="18" charset="0"/>
              </a:rPr>
              <a:t>i</a:t>
            </a:r>
            <a:r>
              <a:rPr lang="zh-CN" altLang="en-US"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a:lnSpc>
                <a:spcPct val="125000"/>
              </a:lnSpc>
              <a:spcBef>
                <a:spcPts val="600"/>
              </a:spcBef>
            </a:pPr>
            <a:r>
              <a:rPr lang="zh-CN" altLang="en-US" sz="2000" b="1" dirty="0">
                <a:latin typeface="Times New Roman" panose="02020603050405020304" pitchFamily="18" charset="0"/>
                <a:cs typeface="Times New Roman" panose="02020603050405020304" pitchFamily="18" charset="0"/>
              </a:rPr>
              <a:t>对</a:t>
            </a:r>
            <a:r>
              <a:rPr lang="en-US" sz="2000" b="1" dirty="0">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j</a:t>
            </a:r>
            <a:r>
              <a:rPr lang="en-US" sz="2000" b="1" dirty="0">
                <a:latin typeface="Times New Roman" panose="02020603050405020304" pitchFamily="18" charset="0"/>
                <a:cs typeface="Times New Roman" panose="02020603050405020304" pitchFamily="18" charset="0"/>
              </a:rPr>
              <a:t> = 2, 3, … </a:t>
            </a:r>
            <a:r>
              <a:rPr lang="en-US" sz="2000" b="1" i="1" dirty="0">
                <a:latin typeface="Times New Roman" panose="02020603050405020304" pitchFamily="18" charset="0"/>
                <a:cs typeface="Times New Roman" panose="02020603050405020304" pitchFamily="18" charset="0"/>
              </a:rPr>
              <a:t>n</a:t>
            </a:r>
            <a:r>
              <a:rPr lang="en-US"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假设</a:t>
            </a:r>
            <a:r>
              <a:rPr lang="en-US" sz="2000" b="1" i="1" dirty="0" err="1">
                <a:solidFill>
                  <a:srgbClr val="FF0000"/>
                </a:solidFill>
                <a:latin typeface="Times New Roman" panose="02020603050405020304" pitchFamily="18" charset="0"/>
                <a:cs typeface="Times New Roman" panose="02020603050405020304" pitchFamily="18" charset="0"/>
              </a:rPr>
              <a:t>t</a:t>
            </a:r>
            <a:r>
              <a:rPr lang="en-US" sz="2000" b="1" i="1" baseline="-25000" dirty="0" err="1">
                <a:solidFill>
                  <a:srgbClr val="FF0000"/>
                </a:solidFill>
                <a:latin typeface="Times New Roman" panose="02020603050405020304" pitchFamily="18" charset="0"/>
                <a:cs typeface="Times New Roman" panose="02020603050405020304" pitchFamily="18" charset="0"/>
              </a:rPr>
              <a:t>j</a:t>
            </a:r>
            <a:r>
              <a:rPr lang="zh-CN" altLang="en-US" sz="2000" b="1" dirty="0">
                <a:solidFill>
                  <a:srgbClr val="FF0000"/>
                </a:solidFill>
                <a:latin typeface="Times New Roman" panose="02020603050405020304" pitchFamily="18" charset="0"/>
                <a:cs typeface="Times New Roman" panose="02020603050405020304" pitchFamily="18" charset="0"/>
              </a:rPr>
              <a:t>表示对那个值</a:t>
            </a:r>
            <a:r>
              <a:rPr lang="en-US" altLang="zh-CN" sz="2000" b="1" i="1" dirty="0">
                <a:solidFill>
                  <a:srgbClr val="FF0000"/>
                </a:solidFill>
                <a:latin typeface="Times New Roman" panose="02020603050405020304" pitchFamily="18" charset="0"/>
                <a:cs typeface="Times New Roman" panose="02020603050405020304" pitchFamily="18" charset="0"/>
              </a:rPr>
              <a:t>j</a:t>
            </a:r>
            <a:r>
              <a:rPr lang="zh-CN" altLang="en-US" sz="2000" b="1" dirty="0">
                <a:solidFill>
                  <a:srgbClr val="FF0000"/>
                </a:solidFill>
                <a:latin typeface="Times New Roman" panose="02020603050405020304" pitchFamily="18" charset="0"/>
                <a:cs typeface="Times New Roman" panose="02020603050405020304" pitchFamily="18" charset="0"/>
              </a:rPr>
              <a:t>执行</a:t>
            </a:r>
            <a:r>
              <a:rPr lang="en-US" altLang="zh-CN" sz="2000" b="1" i="1" dirty="0">
                <a:solidFill>
                  <a:srgbClr val="FF0000"/>
                </a:solidFill>
                <a:latin typeface="Times New Roman" panose="02020603050405020304" pitchFamily="18" charset="0"/>
                <a:cs typeface="Times New Roman" panose="02020603050405020304" pitchFamily="18" charset="0"/>
              </a:rPr>
              <a:t>while</a:t>
            </a:r>
            <a:r>
              <a:rPr lang="zh-CN" altLang="en-US" sz="2000" b="1" dirty="0">
                <a:solidFill>
                  <a:srgbClr val="FF0000"/>
                </a:solidFill>
                <a:latin typeface="Times New Roman" panose="02020603050405020304" pitchFamily="18" charset="0"/>
                <a:cs typeface="Times New Roman" panose="02020603050405020304" pitchFamily="18" charset="0"/>
              </a:rPr>
              <a:t>循环测试的次数</a:t>
            </a:r>
            <a:r>
              <a:rPr lang="zh-CN" altLang="en-US"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a:lnSpc>
                <a:spcPct val="125000"/>
              </a:lnSpc>
              <a:spcBef>
                <a:spcPts val="600"/>
              </a:spcBef>
            </a:pPr>
            <a:r>
              <a:rPr lang="zh-CN" altLang="en-US" sz="2000" b="1" dirty="0">
                <a:latin typeface="Times New Roman" panose="02020603050405020304" pitchFamily="18" charset="0"/>
                <a:cs typeface="Times New Roman" panose="02020603050405020304" pitchFamily="18" charset="0"/>
              </a:rPr>
              <a:t>当一个</a:t>
            </a:r>
            <a:r>
              <a:rPr lang="en-US" altLang="zh-CN" sz="2000" b="1" i="1" dirty="0">
                <a:latin typeface="Times New Roman" panose="02020603050405020304" pitchFamily="18" charset="0"/>
                <a:cs typeface="Times New Roman" panose="02020603050405020304" pitchFamily="18" charset="0"/>
              </a:rPr>
              <a:t>for</a:t>
            </a:r>
            <a:r>
              <a:rPr lang="zh-CN" altLang="en-US" sz="2000" b="1" dirty="0">
                <a:latin typeface="Times New Roman" panose="02020603050405020304" pitchFamily="18" charset="0"/>
                <a:cs typeface="Times New Roman" panose="02020603050405020304" pitchFamily="18" charset="0"/>
              </a:rPr>
              <a:t>或</a:t>
            </a:r>
            <a:r>
              <a:rPr lang="en-US" altLang="zh-CN" sz="2000" b="1" i="1" dirty="0">
                <a:latin typeface="Times New Roman" panose="02020603050405020304" pitchFamily="18" charset="0"/>
                <a:cs typeface="Times New Roman" panose="02020603050405020304" pitchFamily="18" charset="0"/>
              </a:rPr>
              <a:t>while</a:t>
            </a:r>
            <a:r>
              <a:rPr lang="zh-CN" altLang="en-US" sz="2000" b="1" dirty="0">
                <a:latin typeface="Times New Roman" panose="02020603050405020304" pitchFamily="18" charset="0"/>
                <a:cs typeface="Times New Roman" panose="02020603050405020304" pitchFamily="18" charset="0"/>
              </a:rPr>
              <a:t>循环按通常的方式（由于循环头中的测试）退出时，执行测试的次数比执行循环体的次数多</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68" t="38846" r="21899" b="25898"/>
          <a:stretch/>
        </p:blipFill>
        <p:spPr bwMode="auto">
          <a:xfrm>
            <a:off x="228600" y="1371600"/>
            <a:ext cx="8363985" cy="313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a:extLst>
              <a:ext uri="{FF2B5EF4-FFF2-40B4-BE49-F238E27FC236}">
                <a16:creationId xmlns:a16="http://schemas.microsoft.com/office/drawing/2014/main" id="{25E6611B-CAC4-42A0-96F5-03ED8A7F1F4A}"/>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latin typeface="Times New Roman" panose="02020603050405020304" pitchFamily="18" charset="0"/>
                <a:cs typeface="Times New Roman" panose="02020603050405020304" pitchFamily="18" charset="0"/>
              </a:rPr>
              <a:t>第四节　算法分析</a:t>
            </a:r>
          </a:p>
        </p:txBody>
      </p:sp>
    </p:spTree>
    <p:extLst>
      <p:ext uri="{BB962C8B-B14F-4D97-AF65-F5344CB8AC3E}">
        <p14:creationId xmlns:p14="http://schemas.microsoft.com/office/powerpoint/2010/main" val="1370343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idx="4294967295"/>
          </p:nvPr>
        </p:nvSpPr>
        <p:spPr>
          <a:xfrm>
            <a:off x="755650" y="188913"/>
            <a:ext cx="7869238" cy="685800"/>
          </a:xfrm>
        </p:spPr>
        <p:txBody>
          <a:bodyPr/>
          <a:lstStyle/>
          <a:p>
            <a:pPr eaLnBrk="1" hangingPunct="1"/>
            <a:r>
              <a:rPr lang="zh-CN" altLang="en-US" sz="4000" dirty="0"/>
              <a:t>数据结构应用举例</a:t>
            </a:r>
          </a:p>
        </p:txBody>
      </p:sp>
      <p:sp>
        <p:nvSpPr>
          <p:cNvPr id="8195" name="Rectangle 1027"/>
          <p:cNvSpPr>
            <a:spLocks noGrp="1" noChangeArrowheads="1"/>
          </p:cNvSpPr>
          <p:nvPr>
            <p:ph type="body" idx="4294967295"/>
          </p:nvPr>
        </p:nvSpPr>
        <p:spPr>
          <a:xfrm>
            <a:off x="252413" y="1127125"/>
            <a:ext cx="8704262" cy="5502275"/>
          </a:xfrm>
        </p:spPr>
        <p:txBody>
          <a:bodyPr/>
          <a:lstStyle/>
          <a:p>
            <a:pPr marL="0" indent="0" eaLnBrk="1" hangingPunct="1">
              <a:lnSpc>
                <a:spcPct val="90000"/>
              </a:lnSpc>
              <a:buFont typeface="Wingdings" pitchFamily="2" charset="2"/>
              <a:buNone/>
              <a:defRPr/>
            </a:pPr>
            <a:r>
              <a:rPr lang="en-US" altLang="en-US" sz="2800" b="1" dirty="0">
                <a:solidFill>
                  <a:srgbClr val="FF0000"/>
                </a:solidFill>
              </a:rPr>
              <a:t>例2</a:t>
            </a:r>
            <a:r>
              <a:rPr lang="en-US" altLang="zh-CN" sz="2800" b="1" dirty="0">
                <a:solidFill>
                  <a:srgbClr val="3333FF"/>
                </a:solidFill>
              </a:rPr>
              <a:t>  </a:t>
            </a:r>
            <a:r>
              <a:rPr lang="en-US" altLang="en-US" sz="2800" b="1" dirty="0" err="1">
                <a:solidFill>
                  <a:srgbClr val="3333FF"/>
                </a:solidFill>
              </a:rPr>
              <a:t>电话号码查询系统</a:t>
            </a:r>
            <a:endParaRPr lang="en-US" altLang="en-US" sz="2800" b="1" dirty="0">
              <a:solidFill>
                <a:srgbClr val="3333FF"/>
              </a:solidFill>
            </a:endParaRPr>
          </a:p>
          <a:p>
            <a:pPr eaLnBrk="1" hangingPunct="1">
              <a:lnSpc>
                <a:spcPct val="90000"/>
              </a:lnSpc>
              <a:buFont typeface="Wingdings" pitchFamily="2" charset="2"/>
              <a:buNone/>
              <a:defRPr/>
            </a:pPr>
            <a:r>
              <a:rPr lang="en-US" altLang="en-US" sz="2800" dirty="0"/>
              <a:t>          </a:t>
            </a:r>
            <a:r>
              <a:rPr lang="en-US" altLang="en-US" sz="2800" dirty="0" err="1"/>
              <a:t>设有一个电话号码薄，它记录了</a:t>
            </a:r>
            <a:r>
              <a:rPr lang="en-US" altLang="zh-CN" sz="2800" dirty="0" err="1"/>
              <a:t>N</a:t>
            </a:r>
            <a:r>
              <a:rPr lang="en-US" altLang="en-US" sz="2800" dirty="0" err="1"/>
              <a:t>个人的名字和其相应的电话号码，假定按如下形式安排</a:t>
            </a:r>
            <a:r>
              <a:rPr lang="en-US" altLang="en-US" sz="2800" dirty="0"/>
              <a:t>：</a:t>
            </a:r>
          </a:p>
          <a:p>
            <a:pPr eaLnBrk="1" hangingPunct="1">
              <a:lnSpc>
                <a:spcPct val="90000"/>
              </a:lnSpc>
              <a:buFont typeface="Wingdings" pitchFamily="2" charset="2"/>
              <a:buNone/>
              <a:defRPr/>
            </a:pPr>
            <a:r>
              <a:rPr lang="en-US" altLang="en-US" sz="2800" dirty="0"/>
              <a:t>           </a:t>
            </a:r>
            <a:r>
              <a:rPr lang="en-US" altLang="zh-CN" sz="2800" dirty="0"/>
              <a:t>(a</a:t>
            </a:r>
            <a:r>
              <a:rPr lang="en-US" altLang="zh-CN" sz="2800" baseline="-12000" dirty="0"/>
              <a:t>1</a:t>
            </a:r>
            <a:r>
              <a:rPr lang="en-US" altLang="en-US" sz="2800" dirty="0"/>
              <a:t>，</a:t>
            </a:r>
            <a:r>
              <a:rPr lang="en-US" altLang="zh-CN" sz="2800" dirty="0"/>
              <a:t>b</a:t>
            </a:r>
            <a:r>
              <a:rPr lang="en-US" altLang="zh-CN" sz="2800" baseline="-12000" dirty="0"/>
              <a:t>1</a:t>
            </a:r>
            <a:r>
              <a:rPr lang="en-US" altLang="zh-CN" sz="2800" dirty="0"/>
              <a:t>)(a</a:t>
            </a:r>
            <a:r>
              <a:rPr lang="en-US" altLang="zh-CN" sz="2800" baseline="-12000" dirty="0"/>
              <a:t>2</a:t>
            </a:r>
            <a:r>
              <a:rPr lang="en-US" altLang="en-US" sz="2800" dirty="0"/>
              <a:t>，</a:t>
            </a:r>
            <a:r>
              <a:rPr lang="en-US" altLang="zh-CN" sz="2800" dirty="0"/>
              <a:t>b</a:t>
            </a:r>
            <a:r>
              <a:rPr lang="en-US" altLang="zh-CN" sz="2800" baseline="-12000" dirty="0"/>
              <a:t>2</a:t>
            </a:r>
            <a:r>
              <a:rPr lang="en-US" altLang="zh-CN" sz="2800" dirty="0"/>
              <a:t>)</a:t>
            </a:r>
            <a:r>
              <a:rPr lang="en-US" altLang="zh-CN" sz="2800" dirty="0">
                <a:latin typeface="Times New Roman" pitchFamily="18" charset="0"/>
              </a:rPr>
              <a:t>…</a:t>
            </a:r>
            <a:r>
              <a:rPr lang="en-US" altLang="zh-CN" sz="2800" dirty="0"/>
              <a:t>(</a:t>
            </a:r>
            <a:r>
              <a:rPr lang="en-US" altLang="zh-CN" sz="2800" dirty="0" err="1"/>
              <a:t>a</a:t>
            </a:r>
            <a:r>
              <a:rPr lang="en-US" altLang="zh-CN" sz="2800" baseline="-12000" dirty="0" err="1"/>
              <a:t>n</a:t>
            </a:r>
            <a:r>
              <a:rPr lang="en-US" altLang="en-US" sz="2800" dirty="0" err="1"/>
              <a:t>，</a:t>
            </a:r>
            <a:r>
              <a:rPr lang="en-US" altLang="zh-CN" sz="2800" dirty="0" err="1"/>
              <a:t>b</a:t>
            </a:r>
            <a:r>
              <a:rPr lang="en-US" altLang="zh-CN" sz="2800" baseline="-12000" dirty="0" err="1"/>
              <a:t>n</a:t>
            </a:r>
            <a:r>
              <a:rPr lang="en-US" altLang="zh-CN" sz="2800" dirty="0"/>
              <a:t>)</a:t>
            </a:r>
          </a:p>
          <a:p>
            <a:pPr eaLnBrk="1" hangingPunct="1">
              <a:lnSpc>
                <a:spcPct val="90000"/>
              </a:lnSpc>
              <a:buFont typeface="Wingdings" pitchFamily="2" charset="2"/>
              <a:buNone/>
              <a:defRPr/>
            </a:pPr>
            <a:r>
              <a:rPr lang="en-US" altLang="zh-CN" sz="2800" dirty="0"/>
              <a:t>    </a:t>
            </a:r>
            <a:r>
              <a:rPr lang="en-US" altLang="en-US" sz="2800" dirty="0" err="1"/>
              <a:t>其中</a:t>
            </a:r>
            <a:r>
              <a:rPr lang="en-US" altLang="zh-CN" sz="2800" dirty="0" err="1"/>
              <a:t>a</a:t>
            </a:r>
            <a:r>
              <a:rPr lang="en-US" altLang="zh-CN" sz="2800" baseline="-14000" dirty="0" err="1"/>
              <a:t>i</a:t>
            </a:r>
            <a:r>
              <a:rPr lang="en-US" altLang="en-US" sz="2800" dirty="0" err="1"/>
              <a:t>，</a:t>
            </a:r>
            <a:r>
              <a:rPr lang="en-US" altLang="zh-CN" sz="2800" dirty="0" err="1"/>
              <a:t>b</a:t>
            </a:r>
            <a:r>
              <a:rPr lang="en-US" altLang="zh-CN" sz="2800" baseline="-14000" dirty="0" err="1"/>
              <a:t>i</a:t>
            </a:r>
            <a:r>
              <a:rPr lang="en-US" altLang="zh-CN" sz="2800" dirty="0"/>
              <a:t>(i=1</a:t>
            </a:r>
            <a:r>
              <a:rPr lang="en-US" altLang="en-US" sz="2800" dirty="0"/>
              <a:t>，</a:t>
            </a:r>
            <a:r>
              <a:rPr lang="en-US" altLang="zh-CN" sz="2800" dirty="0"/>
              <a:t>2</a:t>
            </a:r>
            <a:r>
              <a:rPr lang="en-US" altLang="zh-CN" sz="2800" dirty="0">
                <a:latin typeface="Times New Roman" pitchFamily="18" charset="0"/>
              </a:rPr>
              <a:t>…</a:t>
            </a:r>
            <a:r>
              <a:rPr lang="en-US" altLang="zh-CN" sz="2800" dirty="0"/>
              <a:t>n) </a:t>
            </a:r>
            <a:r>
              <a:rPr lang="en-US" altLang="en-US" sz="2800" dirty="0" err="1"/>
              <a:t>分别表示某人的名字和对应的电话号码</a:t>
            </a:r>
            <a:r>
              <a:rPr lang="zh-CN" altLang="en-US" sz="2800" dirty="0"/>
              <a:t>。</a:t>
            </a:r>
            <a:endParaRPr lang="en-US" altLang="zh-CN" sz="2800" dirty="0"/>
          </a:p>
          <a:p>
            <a:pPr eaLnBrk="1" hangingPunct="1">
              <a:lnSpc>
                <a:spcPct val="90000"/>
              </a:lnSpc>
              <a:buFont typeface="Wingdings" pitchFamily="2" charset="2"/>
              <a:buNone/>
              <a:defRPr/>
            </a:pPr>
            <a:r>
              <a:rPr lang="en-US" altLang="en-US" sz="2800" dirty="0"/>
              <a:t>         要求设计一个算法，当给定任何一个人的名字时，该算法能够打印出此人的电话号码，如果该电话簿中根本就没有这个人，则该算法也能够报告没有这个人的标志。</a:t>
            </a:r>
          </a:p>
          <a:p>
            <a:pPr eaLnBrk="1" hangingPunct="1">
              <a:lnSpc>
                <a:spcPct val="90000"/>
              </a:lnSpc>
              <a:buFont typeface="Wingdings" pitchFamily="2" charset="2"/>
              <a:buNone/>
              <a:defRPr/>
            </a:pPr>
            <a:r>
              <a:rPr lang="en-US" altLang="en-US" sz="2800" dirty="0"/>
              <a:t>   </a:t>
            </a:r>
            <a:r>
              <a:rPr lang="en-US" altLang="en-US" sz="2800" dirty="0" err="1"/>
              <a:t>计算机处理的对象为</a:t>
            </a:r>
            <a:r>
              <a:rPr lang="en-US" altLang="en-US" sz="2800" dirty="0"/>
              <a:t>(</a:t>
            </a:r>
            <a:r>
              <a:rPr lang="en-US" altLang="en-US" sz="2800" dirty="0" err="1"/>
              <a:t>姓名，电话</a:t>
            </a:r>
            <a:r>
              <a:rPr lang="en-US" altLang="en-US" sz="2800" dirty="0"/>
              <a:t>)，</a:t>
            </a:r>
            <a:r>
              <a:rPr lang="en-US" altLang="en-US" sz="2800" dirty="0" err="1"/>
              <a:t>对象的关系是表</a:t>
            </a:r>
            <a:r>
              <a:rPr lang="zh-CN" altLang="en-US" sz="2800" dirty="0"/>
              <a:t>。</a:t>
            </a:r>
            <a:r>
              <a:rPr lang="en-US" altLang="en-US" sz="2800" dirty="0"/>
              <a:t> </a:t>
            </a:r>
          </a:p>
          <a:p>
            <a:pPr eaLnBrk="1" hangingPunct="1">
              <a:lnSpc>
                <a:spcPct val="90000"/>
              </a:lnSpc>
              <a:buFont typeface="Wingdings" pitchFamily="2" charset="2"/>
              <a:buNone/>
              <a:defRPr/>
            </a:pPr>
            <a:r>
              <a:rPr lang="en-US" altLang="en-US" sz="2800" dirty="0"/>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4294967295"/>
          </p:nvPr>
        </p:nvSpPr>
        <p:spPr>
          <a:xfrm>
            <a:off x="228600" y="1371600"/>
            <a:ext cx="8610600" cy="2057400"/>
          </a:xfrm>
        </p:spPr>
        <p:txBody>
          <a:bodyPr/>
          <a:lstStyle/>
          <a:p>
            <a:r>
              <a:rPr lang="zh-CN" altLang="en-US" sz="2400" b="1" dirty="0">
                <a:latin typeface="Times New Roman" panose="02020603050405020304" pitchFamily="18" charset="0"/>
                <a:cs typeface="Times New Roman" panose="02020603050405020304" pitchFamily="18" charset="0"/>
              </a:rPr>
              <a:t>插入排序的运行时间</a:t>
            </a:r>
            <a:r>
              <a:rPr lang="en-US" sz="2400" b="1" dirty="0">
                <a:latin typeface="Times New Roman" panose="02020603050405020304" pitchFamily="18" charset="0"/>
                <a:cs typeface="Times New Roman" panose="02020603050405020304" pitchFamily="18" charset="0"/>
              </a:rPr>
              <a:t>:</a:t>
            </a:r>
          </a:p>
          <a:p>
            <a:pPr marL="0" indent="0">
              <a:buNone/>
            </a:pPr>
            <a:r>
              <a:rPr lang="en-US" sz="2400" b="1" dirty="0">
                <a:latin typeface="Times New Roman" panose="02020603050405020304" pitchFamily="18" charset="0"/>
                <a:cs typeface="Times New Roman" panose="02020603050405020304" pitchFamily="18" charset="0"/>
              </a:rPr>
              <a:t>     </a:t>
            </a:r>
          </a:p>
          <a:p>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457200" lvl="1" indent="0">
              <a:spcBef>
                <a:spcPts val="1800"/>
              </a:spcBef>
              <a:buNone/>
            </a:pPr>
            <a:endParaRPr lang="en-US" altLang="zh-CN" sz="2200" b="1" dirty="0">
              <a:latin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673830495"/>
              </p:ext>
            </p:extLst>
          </p:nvPr>
        </p:nvGraphicFramePr>
        <p:xfrm>
          <a:off x="947384" y="1860307"/>
          <a:ext cx="6761163" cy="1011237"/>
        </p:xfrm>
        <a:graphic>
          <a:graphicData uri="http://schemas.openxmlformats.org/presentationml/2006/ole">
            <mc:AlternateContent xmlns:mc="http://schemas.openxmlformats.org/markup-compatibility/2006">
              <mc:Choice xmlns:v="urn:schemas-microsoft-com:vml" Requires="v">
                <p:oleObj name="Equation" r:id="rId3" imgW="2971800" imgH="444500" progId="Equation.3">
                  <p:embed/>
                </p:oleObj>
              </mc:Choice>
              <mc:Fallback>
                <p:oleObj name="Equation" r:id="rId3" imgW="2971800" imgH="4445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384" y="1860307"/>
                        <a:ext cx="6761163"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509438769"/>
              </p:ext>
            </p:extLst>
          </p:nvPr>
        </p:nvGraphicFramePr>
        <p:xfrm>
          <a:off x="947384" y="2570163"/>
          <a:ext cx="7080250" cy="1011237"/>
        </p:xfrm>
        <a:graphic>
          <a:graphicData uri="http://schemas.openxmlformats.org/presentationml/2006/ole">
            <mc:AlternateContent xmlns:mc="http://schemas.openxmlformats.org/markup-compatibility/2006">
              <mc:Choice xmlns:v="urn:schemas-microsoft-com:vml" Requires="v">
                <p:oleObj name="Equation" r:id="rId5" imgW="3111500" imgH="444500" progId="Equation.DSMT4">
                  <p:embed/>
                </p:oleObj>
              </mc:Choice>
              <mc:Fallback>
                <p:oleObj name="Equation" r:id="rId5" imgW="3111500" imgH="444500" progId="Equation.DSMT4">
                  <p:embed/>
                  <p:pic>
                    <p:nvPicPr>
                      <p:cNvPr id="2"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7384" y="2570163"/>
                        <a:ext cx="7080250"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5844" name="Picture 244"/>
          <p:cNvPicPr>
            <a:picLocks noChangeAspect="1" noChangeArrowheads="1"/>
          </p:cNvPicPr>
          <p:nvPr/>
        </p:nvPicPr>
        <p:blipFill>
          <a:blip r:embed="rId7" cstate="print"/>
          <a:srcRect/>
          <a:stretch>
            <a:fillRect/>
          </a:stretch>
        </p:blipFill>
        <p:spPr bwMode="auto">
          <a:xfrm>
            <a:off x="6351006" y="3657600"/>
            <a:ext cx="2228850" cy="3152775"/>
          </a:xfrm>
          <a:prstGeom prst="rect">
            <a:avLst/>
          </a:prstGeom>
          <a:noFill/>
          <a:ln w="9525">
            <a:noFill/>
            <a:miter lim="800000"/>
            <a:headEnd/>
            <a:tailEnd/>
          </a:ln>
        </p:spPr>
      </p:pic>
      <p:sp>
        <p:nvSpPr>
          <p:cNvPr id="7" name="矩形 6"/>
          <p:cNvSpPr/>
          <p:nvPr/>
        </p:nvSpPr>
        <p:spPr>
          <a:xfrm>
            <a:off x="152400" y="3657600"/>
            <a:ext cx="5486400" cy="3108543"/>
          </a:xfrm>
          <a:prstGeom prst="rect">
            <a:avLst/>
          </a:prstGeom>
        </p:spPr>
        <p:txBody>
          <a:bodyPr wrap="square">
            <a:spAutoFit/>
          </a:bodyPr>
          <a:lstStyle/>
          <a:p>
            <a:pPr lvl="1">
              <a:spcBef>
                <a:spcPts val="1800"/>
              </a:spcBef>
            </a:pPr>
            <a:r>
              <a:rPr lang="zh-CN" altLang="en-US" sz="2200" dirty="0">
                <a:latin typeface="Times New Roman" panose="02020603050405020304" pitchFamily="18" charset="0"/>
                <a:cs typeface="Times New Roman" panose="02020603050405020304" pitchFamily="18" charset="0"/>
              </a:rPr>
              <a:t>运行时间取决于两个因素：</a:t>
            </a:r>
            <a:endParaRPr lang="en-US" altLang="zh-CN" sz="2200" dirty="0">
              <a:latin typeface="Times New Roman" panose="02020603050405020304" pitchFamily="18" charset="0"/>
              <a:cs typeface="Times New Roman" panose="02020603050405020304" pitchFamily="18" charset="0"/>
            </a:endParaRPr>
          </a:p>
          <a:p>
            <a:pPr lvl="1">
              <a:spcBef>
                <a:spcPts val="1800"/>
              </a:spcBef>
            </a:pPr>
            <a:r>
              <a:rPr lang="en-US" altLang="zh-CN" sz="2200" dirty="0">
                <a:latin typeface="Times New Roman" panose="02020603050405020304" pitchFamily="18" charset="0"/>
                <a:cs typeface="Times New Roman" panose="02020603050405020304" pitchFamily="18" charset="0"/>
              </a:rPr>
              <a:t>1</a:t>
            </a:r>
            <a:r>
              <a:rPr lang="zh-CN" altLang="en-US" sz="2200"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问题的输入规模</a:t>
            </a:r>
            <a:r>
              <a:rPr lang="en-US" altLang="zh-CN" i="1"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spcBef>
                <a:spcPts val="1800"/>
              </a:spcBef>
            </a:pP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sz="2200" i="1" dirty="0" err="1">
                <a:latin typeface="Times New Roman" panose="02020603050405020304" pitchFamily="18" charset="0"/>
                <a:cs typeface="Times New Roman" panose="02020603050405020304" pitchFamily="18" charset="0"/>
              </a:rPr>
              <a:t>t</a:t>
            </a:r>
            <a:r>
              <a:rPr lang="en-US" altLang="zh-CN" sz="2200" i="1" baseline="-25000" dirty="0" err="1">
                <a:latin typeface="Times New Roman" panose="02020603050405020304" pitchFamily="18" charset="0"/>
                <a:cs typeface="Times New Roman" panose="02020603050405020304" pitchFamily="18" charset="0"/>
              </a:rPr>
              <a:t>j</a:t>
            </a:r>
            <a:r>
              <a:rPr lang="en-US" altLang="zh-CN"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rPr>
              <a:t>的值，</a:t>
            </a:r>
            <a:r>
              <a:rPr lang="zh-CN" altLang="en-US" dirty="0">
                <a:latin typeface="Times New Roman" panose="02020603050405020304" pitchFamily="18" charset="0"/>
                <a:cs typeface="Times New Roman" panose="02020603050405020304" pitchFamily="18" charset="0"/>
              </a:rPr>
              <a:t>即使规模相同的两个不同输入，其运行时间也可能差别很大，</a:t>
            </a:r>
            <a:r>
              <a:rPr lang="zh-CN" altLang="en-US" dirty="0">
                <a:solidFill>
                  <a:srgbClr val="C00000"/>
                </a:solidFill>
                <a:latin typeface="Times New Roman" panose="02020603050405020304" pitchFamily="18" charset="0"/>
                <a:cs typeface="Times New Roman" panose="02020603050405020304" pitchFamily="18" charset="0"/>
              </a:rPr>
              <a:t>例如：当插入排序在处理已排序好的</a:t>
            </a:r>
            <a:r>
              <a:rPr lang="en-US" altLang="zh-CN" i="1" dirty="0">
                <a:solidFill>
                  <a:srgbClr val="C00000"/>
                </a:solidFill>
                <a:latin typeface="Times New Roman" panose="02020603050405020304" pitchFamily="18" charset="0"/>
                <a:cs typeface="Times New Roman" panose="02020603050405020304" pitchFamily="18" charset="0"/>
              </a:rPr>
              <a:t>n</a:t>
            </a:r>
            <a:r>
              <a:rPr lang="zh-CN" altLang="en-US" dirty="0">
                <a:solidFill>
                  <a:srgbClr val="C00000"/>
                </a:solidFill>
                <a:latin typeface="Times New Roman" panose="02020603050405020304" pitchFamily="18" charset="0"/>
                <a:cs typeface="Times New Roman" panose="02020603050405020304" pitchFamily="18" charset="0"/>
              </a:rPr>
              <a:t>个元素数组和逆序排列的</a:t>
            </a:r>
            <a:r>
              <a:rPr lang="en-US" altLang="zh-CN" i="1" dirty="0">
                <a:solidFill>
                  <a:srgbClr val="C00000"/>
                </a:solidFill>
                <a:latin typeface="Times New Roman" panose="02020603050405020304" pitchFamily="18" charset="0"/>
                <a:cs typeface="Times New Roman" panose="02020603050405020304" pitchFamily="18" charset="0"/>
              </a:rPr>
              <a:t>n</a:t>
            </a:r>
            <a:r>
              <a:rPr lang="zh-CN" altLang="en-US" dirty="0">
                <a:solidFill>
                  <a:srgbClr val="C00000"/>
                </a:solidFill>
                <a:latin typeface="Times New Roman" panose="02020603050405020304" pitchFamily="18" charset="0"/>
                <a:cs typeface="Times New Roman" panose="02020603050405020304" pitchFamily="18" charset="0"/>
              </a:rPr>
              <a:t>个元素数组时。</a:t>
            </a:r>
            <a:endParaRPr lang="en-US" altLang="zh-CN" sz="2200"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B5428AA8-880B-49B6-9D6D-39A8F5F97F99}"/>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latin typeface="Times New Roman" panose="02020603050405020304" pitchFamily="18" charset="0"/>
                <a:cs typeface="Times New Roman" panose="02020603050405020304" pitchFamily="18" charset="0"/>
              </a:rPr>
              <a:t>第四节　算法分析</a:t>
            </a:r>
          </a:p>
        </p:txBody>
      </p:sp>
    </p:spTree>
    <p:extLst>
      <p:ext uri="{BB962C8B-B14F-4D97-AF65-F5344CB8AC3E}">
        <p14:creationId xmlns:p14="http://schemas.microsoft.com/office/powerpoint/2010/main" val="3420810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3"/>
              <p:cNvSpPr txBox="1">
                <a:spLocks noChangeArrowheads="1"/>
              </p:cNvSpPr>
              <p:nvPr/>
            </p:nvSpPr>
            <p:spPr bwMode="auto">
              <a:xfrm>
                <a:off x="254863" y="1676400"/>
                <a:ext cx="8634274" cy="265849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buFont typeface="Wingdings" pitchFamily="2" charset="2"/>
                  <a:buNone/>
                </a:pPr>
                <a:r>
                  <a:rPr lang="zh-CN" altLang="en-US" sz="2400" b="1" kern="0"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最好情况</a:t>
                </a:r>
                <a:r>
                  <a:rPr lang="en-US" sz="2400" b="1" kern="0"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a:t>
                </a:r>
              </a:p>
              <a:p>
                <a:r>
                  <a:rPr lang="zh-CN" altLang="en-US" sz="2400" b="1" kern="0" dirty="0">
                    <a:latin typeface="Times New Roman" panose="02020603050405020304" pitchFamily="18" charset="0"/>
                    <a:cs typeface="Times New Roman" panose="02020603050405020304" pitchFamily="18" charset="0"/>
                  </a:rPr>
                  <a:t>当</a:t>
                </a:r>
                <a:r>
                  <a:rPr lang="en-US" altLang="zh-CN" sz="2400" b="1" i="1" kern="0" dirty="0" err="1">
                    <a:latin typeface="Times New Roman" panose="02020603050405020304" pitchFamily="18" charset="0"/>
                    <a:cs typeface="Times New Roman" panose="02020603050405020304" pitchFamily="18" charset="0"/>
                  </a:rPr>
                  <a:t>i</a:t>
                </a:r>
                <a:r>
                  <a:rPr lang="en-US" altLang="zh-CN" sz="2400" b="1" kern="0" dirty="0">
                    <a:latin typeface="Times New Roman" panose="02020603050405020304" pitchFamily="18" charset="0"/>
                    <a:cs typeface="Times New Roman" panose="02020603050405020304" pitchFamily="18" charset="0"/>
                  </a:rPr>
                  <a:t> = </a:t>
                </a:r>
                <a:r>
                  <a:rPr lang="en-US" altLang="zh-CN" sz="2400" b="1" i="1" kern="0" dirty="0">
                    <a:latin typeface="Times New Roman" panose="02020603050405020304" pitchFamily="18" charset="0"/>
                    <a:cs typeface="Times New Roman" panose="02020603050405020304" pitchFamily="18" charset="0"/>
                  </a:rPr>
                  <a:t>j</a:t>
                </a:r>
                <a:r>
                  <a:rPr lang="en-US" altLang="zh-CN" sz="2400" b="1" kern="0" dirty="0">
                    <a:latin typeface="Times New Roman" panose="02020603050405020304" pitchFamily="18" charset="0"/>
                    <a:cs typeface="Times New Roman" panose="02020603050405020304" pitchFamily="18" charset="0"/>
                  </a:rPr>
                  <a:t> – 1</a:t>
                </a:r>
                <a:r>
                  <a:rPr lang="zh-CN" altLang="en-US" sz="2400" b="1" kern="0" dirty="0">
                    <a:latin typeface="Times New Roman" panose="02020603050405020304" pitchFamily="18" charset="0"/>
                    <a:cs typeface="Times New Roman" panose="02020603050405020304" pitchFamily="18" charset="0"/>
                  </a:rPr>
                  <a:t>时，</a:t>
                </a:r>
                <a:r>
                  <a:rPr lang="en-US" sz="2400" b="1" i="1" kern="0" dirty="0">
                    <a:latin typeface="Times New Roman" panose="02020603050405020304" pitchFamily="18" charset="0"/>
                    <a:cs typeface="Times New Roman" panose="02020603050405020304" pitchFamily="18" charset="0"/>
                  </a:rPr>
                  <a:t>A</a:t>
                </a:r>
                <a:r>
                  <a:rPr lang="en-US" sz="2400" b="1" kern="0" dirty="0">
                    <a:latin typeface="Times New Roman" panose="02020603050405020304" pitchFamily="18" charset="0"/>
                    <a:cs typeface="Times New Roman" panose="02020603050405020304" pitchFamily="18" charset="0"/>
                  </a:rPr>
                  <a:t>[</a:t>
                </a:r>
                <a:r>
                  <a:rPr lang="en-US" sz="2400" b="1" i="1" kern="0" dirty="0" err="1">
                    <a:latin typeface="Times New Roman" panose="02020603050405020304" pitchFamily="18" charset="0"/>
                    <a:cs typeface="Times New Roman" panose="02020603050405020304" pitchFamily="18" charset="0"/>
                  </a:rPr>
                  <a:t>i</a:t>
                </a:r>
                <a:r>
                  <a:rPr lang="en-US" sz="2400" b="1" kern="0" dirty="0">
                    <a:latin typeface="Times New Roman" panose="02020603050405020304" pitchFamily="18" charset="0"/>
                    <a:cs typeface="Times New Roman" panose="02020603050405020304" pitchFamily="18" charset="0"/>
                  </a:rPr>
                  <a:t>] ≤ </a:t>
                </a:r>
                <a:r>
                  <a:rPr lang="en-US" sz="2400" b="1" i="1" kern="0" dirty="0">
                    <a:latin typeface="Times New Roman" panose="02020603050405020304" pitchFamily="18" charset="0"/>
                    <a:cs typeface="Times New Roman" panose="02020603050405020304" pitchFamily="18" charset="0"/>
                  </a:rPr>
                  <a:t>ke</a:t>
                </a:r>
                <a:r>
                  <a:rPr lang="en-US" sz="2400" b="1" kern="0" dirty="0">
                    <a:latin typeface="Times New Roman" panose="02020603050405020304" pitchFamily="18" charset="0"/>
                    <a:cs typeface="Times New Roman" panose="02020603050405020304" pitchFamily="18" charset="0"/>
                  </a:rPr>
                  <a:t>y</a:t>
                </a:r>
                <a:r>
                  <a:rPr lang="zh-CN" altLang="en-US" sz="2400" b="1" i="1" kern="0" dirty="0">
                    <a:latin typeface="Times New Roman" panose="02020603050405020304" pitchFamily="18" charset="0"/>
                    <a:cs typeface="Times New Roman" panose="02020603050405020304" pitchFamily="18" charset="0"/>
                  </a:rPr>
                  <a:t>；</a:t>
                </a:r>
                <a:r>
                  <a:rPr lang="zh-CN" altLang="en-US" sz="2400" b="1" kern="0" dirty="0">
                    <a:latin typeface="Times New Roman" panose="02020603050405020304" pitchFamily="18" charset="0"/>
                    <a:cs typeface="Times New Roman" panose="02020603050405020304" pitchFamily="18" charset="0"/>
                  </a:rPr>
                  <a:t>所有的</a:t>
                </a:r>
                <a:r>
                  <a:rPr lang="en-US" sz="2400" b="1" kern="0" dirty="0">
                    <a:latin typeface="Times New Roman" panose="02020603050405020304" pitchFamily="18" charset="0"/>
                    <a:cs typeface="Times New Roman" panose="02020603050405020304" pitchFamily="18" charset="0"/>
                  </a:rPr>
                  <a:t> </a:t>
                </a:r>
                <a:r>
                  <a:rPr lang="en-US" sz="2400" b="1" i="1" kern="0" dirty="0" err="1">
                    <a:latin typeface="Times New Roman" panose="02020603050405020304" pitchFamily="18" charset="0"/>
                    <a:cs typeface="Times New Roman" panose="02020603050405020304" pitchFamily="18" charset="0"/>
                  </a:rPr>
                  <a:t>t</a:t>
                </a:r>
                <a:r>
                  <a:rPr lang="en-US" sz="2400" b="1" i="1" kern="0" baseline="-25000" dirty="0" err="1">
                    <a:latin typeface="Times New Roman" panose="02020603050405020304" pitchFamily="18" charset="0"/>
                    <a:cs typeface="Times New Roman" panose="02020603050405020304" pitchFamily="18" charset="0"/>
                  </a:rPr>
                  <a:t>j</a:t>
                </a:r>
                <a:r>
                  <a:rPr lang="zh-CN" altLang="en-US" sz="2400" b="1" kern="0" dirty="0">
                    <a:latin typeface="Times New Roman" panose="02020603050405020304" pitchFamily="18" charset="0"/>
                    <a:cs typeface="Times New Roman" panose="02020603050405020304" pitchFamily="18" charset="0"/>
                  </a:rPr>
                  <a:t>均为</a:t>
                </a:r>
                <a:r>
                  <a:rPr lang="en-US" sz="2400" b="1" kern="0" dirty="0">
                    <a:latin typeface="Times New Roman" panose="02020603050405020304" pitchFamily="18" charset="0"/>
                    <a:cs typeface="Times New Roman" panose="02020603050405020304" pitchFamily="18" charset="0"/>
                  </a:rPr>
                  <a:t>1.</a:t>
                </a:r>
              </a:p>
              <a:p>
                <a:r>
                  <a:rPr lang="zh-CN" altLang="en-US" sz="2400" b="1" kern="0" dirty="0">
                    <a:latin typeface="Times New Roman" panose="02020603050405020304" pitchFamily="18" charset="0"/>
                    <a:cs typeface="Times New Roman" panose="02020603050405020304" pitchFamily="18" charset="0"/>
                  </a:rPr>
                  <a:t>运行时间</a:t>
                </a:r>
                <a:endParaRPr lang="en-US" altLang="zh-CN" sz="2400" b="1" kern="0" dirty="0">
                  <a:latin typeface="Times New Roman" panose="02020603050405020304" pitchFamily="18" charset="0"/>
                  <a:cs typeface="Times New Roman" panose="02020603050405020304" pitchFamily="18" charset="0"/>
                </a:endParaRPr>
              </a:p>
              <a:p>
                <a:endParaRPr lang="en-US" sz="2400" b="1" kern="0" dirty="0">
                  <a:latin typeface="Times New Roman" panose="02020603050405020304" pitchFamily="18" charset="0"/>
                  <a:cs typeface="Times New Roman" panose="02020603050405020304" pitchFamily="18" charset="0"/>
                </a:endParaRPr>
              </a:p>
              <a:p>
                <a:endParaRPr lang="en-US" sz="2400" b="1" kern="0" dirty="0">
                  <a:latin typeface="Times New Roman" panose="02020603050405020304" pitchFamily="18" charset="0"/>
                  <a:cs typeface="Times New Roman" panose="02020603050405020304" pitchFamily="18" charset="0"/>
                </a:endParaRPr>
              </a:p>
              <a:p>
                <a:endParaRPr lang="en-US" sz="2400" b="1" kern="0" dirty="0">
                  <a:latin typeface="Times New Roman" panose="02020603050405020304" pitchFamily="18" charset="0"/>
                  <a:cs typeface="Times New Roman" panose="02020603050405020304" pitchFamily="18" charset="0"/>
                </a:endParaRPr>
              </a:p>
              <a:p>
                <a:pPr>
                  <a:spcAft>
                    <a:spcPts val="600"/>
                  </a:spcAft>
                </a:pPr>
                <a:r>
                  <a:rPr lang="en-US" sz="2400" b="1" i="1" kern="0" dirty="0">
                    <a:latin typeface="Times New Roman" panose="02020603050405020304" pitchFamily="18" charset="0"/>
                    <a:cs typeface="Times New Roman" panose="02020603050405020304" pitchFamily="18" charset="0"/>
                  </a:rPr>
                  <a:t>T</a:t>
                </a:r>
                <a:r>
                  <a:rPr lang="en-US" sz="2400" b="1" kern="0" dirty="0">
                    <a:latin typeface="Times New Roman" panose="02020603050405020304" pitchFamily="18" charset="0"/>
                    <a:cs typeface="Times New Roman" panose="02020603050405020304" pitchFamily="18" charset="0"/>
                  </a:rPr>
                  <a:t>(</a:t>
                </a:r>
                <a:r>
                  <a:rPr lang="en-US" sz="2400" b="1" i="1" kern="0" dirty="0">
                    <a:latin typeface="Times New Roman" panose="02020603050405020304" pitchFamily="18" charset="0"/>
                    <a:cs typeface="Times New Roman" panose="02020603050405020304" pitchFamily="18" charset="0"/>
                  </a:rPr>
                  <a:t>n</a:t>
                </a:r>
                <a:r>
                  <a:rPr lang="en-US" sz="2400" b="1" kern="0" dirty="0">
                    <a:latin typeface="Times New Roman" panose="02020603050405020304" pitchFamily="18" charset="0"/>
                    <a:cs typeface="Times New Roman" panose="02020603050405020304" pitchFamily="18" charset="0"/>
                  </a:rPr>
                  <a:t>)</a:t>
                </a:r>
                <a:r>
                  <a:rPr lang="zh-CN" altLang="en-US" sz="2400" b="1" kern="0" dirty="0">
                    <a:latin typeface="Times New Roman" panose="02020603050405020304" pitchFamily="18" charset="0"/>
                    <a:cs typeface="Times New Roman" panose="02020603050405020304" pitchFamily="18" charset="0"/>
                  </a:rPr>
                  <a:t>可表示为</a:t>
                </a:r>
                <a14:m>
                  <m:oMath xmlns:m="http://schemas.openxmlformats.org/officeDocument/2006/math">
                    <m:r>
                      <a:rPr lang="en-US" sz="2400" b="1" i="1" kern="0" smtClean="0">
                        <a:latin typeface="Cambria Math"/>
                      </a:rPr>
                      <m:t>𝒂𝒏</m:t>
                    </m:r>
                    <m:r>
                      <a:rPr lang="en-US" sz="2400" b="1" i="1" kern="0" smtClean="0">
                        <a:latin typeface="Cambria Math"/>
                      </a:rPr>
                      <m:t>+</m:t>
                    </m:r>
                    <m:r>
                      <a:rPr lang="en-US" sz="2400" b="1" i="1" kern="0" smtClean="0">
                        <a:latin typeface="Cambria Math"/>
                      </a:rPr>
                      <m:t>𝒃</m:t>
                    </m:r>
                  </m:oMath>
                </a14:m>
                <a:r>
                  <a:rPr lang="en-US" sz="2400" b="1" kern="0" dirty="0">
                    <a:latin typeface="Times New Roman" panose="02020603050405020304" pitchFamily="18" charset="0"/>
                    <a:cs typeface="Times New Roman" panose="02020603050405020304" pitchFamily="18" charset="0"/>
                  </a:rPr>
                  <a:t> </a:t>
                </a:r>
                <a:r>
                  <a:rPr lang="zh-CN" altLang="en-US" sz="2400" b="1" kern="0" dirty="0">
                    <a:latin typeface="Times New Roman" panose="02020603050405020304" pitchFamily="18" charset="0"/>
                    <a:cs typeface="Times New Roman" panose="02020603050405020304" pitchFamily="18" charset="0"/>
                  </a:rPr>
                  <a:t>，其中常量</a:t>
                </a:r>
                <a:r>
                  <a:rPr lang="en-US" sz="2400" b="1" i="1" kern="0" dirty="0">
                    <a:latin typeface="Times New Roman" panose="02020603050405020304" pitchFamily="18" charset="0"/>
                    <a:cs typeface="Times New Roman" panose="02020603050405020304" pitchFamily="18" charset="0"/>
                  </a:rPr>
                  <a:t>a</a:t>
                </a:r>
                <a:r>
                  <a:rPr lang="zh-CN" altLang="en-US" sz="2400" b="1" kern="0" dirty="0">
                    <a:latin typeface="Times New Roman" panose="02020603050405020304" pitchFamily="18" charset="0"/>
                    <a:cs typeface="Times New Roman" panose="02020603050405020304" pitchFamily="18" charset="0"/>
                  </a:rPr>
                  <a:t>和</a:t>
                </a:r>
                <a:r>
                  <a:rPr lang="en-US" sz="2400" b="1" i="1" kern="0" dirty="0">
                    <a:latin typeface="Times New Roman" panose="02020603050405020304" pitchFamily="18" charset="0"/>
                    <a:cs typeface="Times New Roman" panose="02020603050405020304" pitchFamily="18" charset="0"/>
                  </a:rPr>
                  <a:t>b</a:t>
                </a:r>
                <a:r>
                  <a:rPr lang="en-US" sz="2400" b="1" kern="0" dirty="0">
                    <a:latin typeface="Times New Roman" panose="02020603050405020304" pitchFamily="18" charset="0"/>
                    <a:cs typeface="Times New Roman" panose="02020603050405020304" pitchFamily="18" charset="0"/>
                  </a:rPr>
                  <a:t> </a:t>
                </a:r>
                <a:r>
                  <a:rPr lang="zh-CN" altLang="en-US" sz="2400" b="1" kern="0" dirty="0">
                    <a:latin typeface="Times New Roman" panose="02020603050405020304" pitchFamily="18" charset="0"/>
                    <a:cs typeface="Times New Roman" panose="02020603050405020304" pitchFamily="18" charset="0"/>
                  </a:rPr>
                  <a:t>依赖于语句代价</a:t>
                </a:r>
                <a:r>
                  <a:rPr lang="en-US" sz="2400" b="1" i="1" kern="0" dirty="0">
                    <a:latin typeface="Times New Roman" panose="02020603050405020304" pitchFamily="18" charset="0"/>
                    <a:cs typeface="Times New Roman" panose="02020603050405020304" pitchFamily="18" charset="0"/>
                  </a:rPr>
                  <a:t>c</a:t>
                </a:r>
                <a:r>
                  <a:rPr lang="en-US" sz="2400" b="1" i="1" kern="0" baseline="-25000" dirty="0">
                    <a:latin typeface="Times New Roman" panose="02020603050405020304" pitchFamily="18" charset="0"/>
                    <a:cs typeface="Times New Roman" panose="02020603050405020304" pitchFamily="18" charset="0"/>
                  </a:rPr>
                  <a:t>i</a:t>
                </a:r>
                <a:endParaRPr lang="en-US" sz="2400" b="1" kern="0" dirty="0">
                  <a:latin typeface="Times New Roman" panose="02020603050405020304" pitchFamily="18" charset="0"/>
                  <a:cs typeface="Times New Roman" panose="02020603050405020304" pitchFamily="18" charset="0"/>
                </a:endParaRPr>
              </a:p>
            </p:txBody>
          </p:sp>
        </mc:Choice>
        <mc:Fallback xmlns="">
          <p:sp>
            <p:nvSpPr>
              <p:cNvPr id="7" name="Rectangle 3"/>
              <p:cNvSpPr txBox="1">
                <a:spLocks noRot="1" noChangeAspect="1" noMove="1" noResize="1" noEditPoints="1" noAdjustHandles="1" noChangeArrowheads="1" noChangeShapeType="1" noTextEdit="1"/>
              </p:cNvSpPr>
              <p:nvPr/>
            </p:nvSpPr>
            <p:spPr bwMode="auto">
              <a:xfrm>
                <a:off x="254863" y="1676400"/>
                <a:ext cx="8634274" cy="2658492"/>
              </a:xfrm>
              <a:prstGeom prst="rect">
                <a:avLst/>
              </a:prstGeom>
              <a:blipFill>
                <a:blip r:embed="rId4"/>
                <a:stretch>
                  <a:fillRect l="-1130" t="-2523" b="-2178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8" name="Object 3"/>
          <p:cNvGraphicFramePr>
            <a:graphicFrameLocks noChangeAspect="1"/>
          </p:cNvGraphicFramePr>
          <p:nvPr>
            <p:extLst>
              <p:ext uri="{D42A27DB-BD31-4B8C-83A1-F6EECF244321}">
                <p14:modId xmlns:p14="http://schemas.microsoft.com/office/powerpoint/2010/main" val="2895092109"/>
              </p:ext>
            </p:extLst>
          </p:nvPr>
        </p:nvGraphicFramePr>
        <p:xfrm>
          <a:off x="444500" y="3187443"/>
          <a:ext cx="8699500" cy="1041400"/>
        </p:xfrm>
        <a:graphic>
          <a:graphicData uri="http://schemas.openxmlformats.org/presentationml/2006/ole">
            <mc:AlternateContent xmlns:mc="http://schemas.openxmlformats.org/markup-compatibility/2006">
              <mc:Choice xmlns:v="urn:schemas-microsoft-com:vml" Requires="v">
                <p:oleObj name="Equation" r:id="rId5" imgW="3822700" imgH="457200" progId="Equation.3">
                  <p:embed/>
                </p:oleObj>
              </mc:Choice>
              <mc:Fallback>
                <p:oleObj name="Equation" r:id="rId5" imgW="3822700" imgH="457200" progId="Equation.3">
                  <p:embed/>
                  <p:pic>
                    <p:nvPicPr>
                      <p:cNvPr id="8"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500" y="3187443"/>
                        <a:ext cx="8699500" cy="104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1"/>
          <p:cNvSpPr txBox="1"/>
          <p:nvPr/>
        </p:nvSpPr>
        <p:spPr>
          <a:xfrm>
            <a:off x="1855063" y="1676399"/>
            <a:ext cx="2040943" cy="461665"/>
          </a:xfrm>
          <a:prstGeom prst="rect">
            <a:avLst/>
          </a:prstGeom>
          <a:noFill/>
        </p:spPr>
        <p:txBody>
          <a:bodyPr wrap="none" rtlCol="0">
            <a:spAutoFit/>
          </a:bodyPr>
          <a:lstStyle/>
          <a:p>
            <a:r>
              <a:rPr lang="zh-CN" altLang="en-US" sz="2400"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数组已排好序</a:t>
            </a:r>
            <a:endParaRPr lang="en-US" sz="2400"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AutoShape 7"/>
          <p:cNvSpPr>
            <a:spLocks noChangeArrowheads="1"/>
          </p:cNvSpPr>
          <p:nvPr/>
        </p:nvSpPr>
        <p:spPr bwMode="auto">
          <a:xfrm>
            <a:off x="4114800" y="4775727"/>
            <a:ext cx="2016125" cy="380999"/>
          </a:xfrm>
          <a:prstGeom prst="wedgeRoundRectCallout">
            <a:avLst>
              <a:gd name="adj1" fmla="val -113431"/>
              <a:gd name="adj2" fmla="val -56683"/>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lang="zh-CN" altLang="en-US" sz="18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线性函数</a:t>
            </a:r>
          </a:p>
        </p:txBody>
      </p:sp>
      <p:sp>
        <p:nvSpPr>
          <p:cNvPr id="11" name="Rectangle 2">
            <a:extLst>
              <a:ext uri="{FF2B5EF4-FFF2-40B4-BE49-F238E27FC236}">
                <a16:creationId xmlns:a16="http://schemas.microsoft.com/office/drawing/2014/main" id="{9C401C52-5DDF-493F-8A2F-0FEC1E1DE758}"/>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latin typeface="Times New Roman" panose="02020603050405020304" pitchFamily="18" charset="0"/>
                <a:cs typeface="Times New Roman" panose="02020603050405020304" pitchFamily="18" charset="0"/>
              </a:rPr>
              <a:t>第四节　算法分析</a:t>
            </a:r>
          </a:p>
        </p:txBody>
      </p:sp>
    </p:spTree>
    <p:extLst>
      <p:ext uri="{BB962C8B-B14F-4D97-AF65-F5344CB8AC3E}">
        <p14:creationId xmlns:p14="http://schemas.microsoft.com/office/powerpoint/2010/main" val="60248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P spid="1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4294967295"/>
          </p:nvPr>
        </p:nvSpPr>
        <p:spPr>
          <a:xfrm>
            <a:off x="304800" y="1447801"/>
            <a:ext cx="8610600" cy="5257799"/>
          </a:xfrm>
        </p:spPr>
        <p:txBody>
          <a:bodyPr/>
          <a:lstStyle/>
          <a:p>
            <a:pPr marL="0" indent="0">
              <a:buNone/>
            </a:pPr>
            <a:r>
              <a:rPr lang="zh-CN" altLang="en-US" sz="2400" b="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最坏情况</a:t>
            </a:r>
            <a:r>
              <a:rPr lang="en-US" sz="2400" b="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a:t>
            </a:r>
          </a:p>
          <a:p>
            <a:r>
              <a:rPr lang="zh-CN" altLang="en-US" sz="2400" b="1" dirty="0">
                <a:latin typeface="Times New Roman" panose="02020603050405020304" pitchFamily="18" charset="0"/>
                <a:cs typeface="Times New Roman" panose="02020603050405020304" pitchFamily="18" charset="0"/>
              </a:rPr>
              <a:t>在整个循环测试中，总是</a:t>
            </a:r>
            <a:r>
              <a:rPr lang="en-US" sz="2400" b="1" i="1" dirty="0">
                <a:latin typeface="Times New Roman" panose="02020603050405020304" pitchFamily="18" charset="0"/>
                <a:cs typeface="Times New Roman" panose="02020603050405020304" pitchFamily="18" charset="0"/>
              </a:rPr>
              <a:t>A</a:t>
            </a:r>
            <a:r>
              <a:rPr lang="en-US" sz="2400" b="1" dirty="0">
                <a:latin typeface="Times New Roman" panose="02020603050405020304" pitchFamily="18" charset="0"/>
                <a:cs typeface="Times New Roman" panose="02020603050405020304" pitchFamily="18" charset="0"/>
              </a:rPr>
              <a:t>[</a:t>
            </a:r>
            <a:r>
              <a:rPr lang="en-US" sz="2400" b="1" i="1" dirty="0" err="1">
                <a:latin typeface="Times New Roman" panose="02020603050405020304" pitchFamily="18" charset="0"/>
                <a:cs typeface="Times New Roman" panose="02020603050405020304" pitchFamily="18" charset="0"/>
              </a:rPr>
              <a:t>i</a:t>
            </a:r>
            <a:r>
              <a:rPr lang="en-US" sz="2400" b="1" dirty="0">
                <a:latin typeface="Times New Roman" panose="02020603050405020304" pitchFamily="18" charset="0"/>
                <a:cs typeface="Times New Roman" panose="02020603050405020304" pitchFamily="18" charset="0"/>
              </a:rPr>
              <a:t>] &gt; </a:t>
            </a:r>
            <a:r>
              <a:rPr lang="en-US" sz="2400" b="1" i="1" dirty="0">
                <a:latin typeface="Times New Roman" panose="02020603050405020304" pitchFamily="18" charset="0"/>
                <a:cs typeface="Times New Roman" panose="02020603050405020304" pitchFamily="18" charset="0"/>
              </a:rPr>
              <a:t>key </a:t>
            </a:r>
            <a:r>
              <a:rPr lang="zh-CN" altLang="en-US" sz="2400" b="1" i="1" dirty="0">
                <a:latin typeface="Times New Roman" panose="02020603050405020304" pitchFamily="18" charset="0"/>
                <a:cs typeface="Times New Roman" panose="02020603050405020304" pitchFamily="18" charset="0"/>
              </a:rPr>
              <a:t>。</a:t>
            </a:r>
            <a:endParaRPr lang="en-US" altLang="zh-CN" sz="2400" b="1" i="1" dirty="0">
              <a:latin typeface="Times New Roman" panose="02020603050405020304" pitchFamily="18" charset="0"/>
              <a:cs typeface="Times New Roman" panose="02020603050405020304" pitchFamily="18" charset="0"/>
            </a:endParaRPr>
          </a:p>
          <a:p>
            <a:r>
              <a:rPr lang="zh-CN" altLang="en-US" sz="2400" b="1" dirty="0">
                <a:latin typeface="Times New Roman" panose="02020603050405020304" pitchFamily="18" charset="0"/>
                <a:cs typeface="Times New Roman" panose="02020603050405020304" pitchFamily="18" charset="0"/>
              </a:rPr>
              <a:t>必须将每个元素</a:t>
            </a:r>
            <a:r>
              <a:rPr lang="en-US" altLang="zh-CN" sz="2400" b="1" i="1" dirty="0">
                <a:latin typeface="Times New Roman" panose="02020603050405020304" pitchFamily="18" charset="0"/>
                <a:cs typeface="Times New Roman" panose="02020603050405020304" pitchFamily="18" charset="0"/>
              </a:rPr>
              <a:t>A</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j</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与整个已排序子数组</a:t>
            </a:r>
            <a:r>
              <a:rPr lang="en-US" altLang="zh-CN" sz="2400" b="1" i="1" dirty="0">
                <a:latin typeface="Times New Roman" panose="02020603050405020304" pitchFamily="18" charset="0"/>
                <a:cs typeface="Times New Roman" panose="02020603050405020304" pitchFamily="18" charset="0"/>
              </a:rPr>
              <a:t>A</a:t>
            </a:r>
            <a:r>
              <a:rPr lang="en-US" altLang="zh-CN" sz="2400" b="1" dirty="0">
                <a:latin typeface="Times New Roman" panose="02020603050405020304" pitchFamily="18" charset="0"/>
                <a:cs typeface="Times New Roman" panose="02020603050405020304" pitchFamily="18" charset="0"/>
              </a:rPr>
              <a:t>[1..</a:t>
            </a:r>
            <a:r>
              <a:rPr lang="en-US" altLang="zh-CN" sz="2400" b="1" i="1" dirty="0">
                <a:latin typeface="Times New Roman" panose="02020603050405020304" pitchFamily="18" charset="0"/>
                <a:cs typeface="Times New Roman" panose="02020603050405020304" pitchFamily="18" charset="0"/>
              </a:rPr>
              <a:t>j</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中的每个元素进行比较。</a:t>
            </a:r>
            <a:r>
              <a:rPr lang="en-US" sz="2400" b="1" dirty="0">
                <a:latin typeface="Times New Roman" panose="02020603050405020304" pitchFamily="18" charset="0"/>
                <a:cs typeface="Times New Roman" panose="02020603050405020304" pitchFamily="18" charset="0"/>
                <a:sym typeface="Wingdings" pitchFamily="2" charset="2"/>
              </a:rPr>
              <a:t> </a:t>
            </a:r>
            <a:r>
              <a:rPr lang="en-US" sz="2400" b="1" i="1" dirty="0" err="1">
                <a:latin typeface="Times New Roman" panose="02020603050405020304" pitchFamily="18" charset="0"/>
                <a:cs typeface="Times New Roman" panose="02020603050405020304" pitchFamily="18" charset="0"/>
              </a:rPr>
              <a:t>t</a:t>
            </a:r>
            <a:r>
              <a:rPr lang="en-US" sz="2400" b="1" i="1" baseline="-25000" dirty="0" err="1">
                <a:latin typeface="Times New Roman" panose="02020603050405020304" pitchFamily="18" charset="0"/>
                <a:cs typeface="Times New Roman" panose="02020603050405020304" pitchFamily="18" charset="0"/>
              </a:rPr>
              <a:t>j</a:t>
            </a:r>
            <a:r>
              <a:rPr lang="en-US" sz="2400" b="1" dirty="0">
                <a:latin typeface="Times New Roman" panose="02020603050405020304" pitchFamily="18" charset="0"/>
                <a:cs typeface="Times New Roman" panose="02020603050405020304" pitchFamily="18" charset="0"/>
              </a:rPr>
              <a:t> = </a:t>
            </a:r>
            <a:r>
              <a:rPr lang="en-US" sz="2400" b="1" i="1" dirty="0">
                <a:latin typeface="Times New Roman" panose="02020603050405020304" pitchFamily="18" charset="0"/>
                <a:cs typeface="Times New Roman" panose="02020603050405020304" pitchFamily="18" charset="0"/>
              </a:rPr>
              <a:t>j</a:t>
            </a:r>
            <a:r>
              <a:rPr lang="en-US" sz="2400" b="1" dirty="0">
                <a:latin typeface="Times New Roman" panose="02020603050405020304" pitchFamily="18" charset="0"/>
                <a:cs typeface="Times New Roman" panose="02020603050405020304" pitchFamily="18" charset="0"/>
              </a:rPr>
              <a:t> . </a:t>
            </a:r>
          </a:p>
          <a:p>
            <a:pPr marL="0" indent="0">
              <a:buNone/>
            </a:pPr>
            <a:r>
              <a:rPr lang="en-US" sz="2400" b="1" dirty="0">
                <a:latin typeface="Times New Roman" panose="02020603050405020304" pitchFamily="18" charset="0"/>
                <a:cs typeface="Times New Roman" panose="02020603050405020304" pitchFamily="18" charset="0"/>
              </a:rPr>
              <a:t>     </a:t>
            </a:r>
          </a:p>
        </p:txBody>
      </p:sp>
      <p:graphicFrame>
        <p:nvGraphicFramePr>
          <p:cNvPr id="3" name="Object 2"/>
          <p:cNvGraphicFramePr>
            <a:graphicFrameLocks noChangeAspect="1"/>
          </p:cNvGraphicFramePr>
          <p:nvPr>
            <p:extLst>
              <p:ext uri="{D42A27DB-BD31-4B8C-83A1-F6EECF244321}">
                <p14:modId xmlns:p14="http://schemas.microsoft.com/office/powerpoint/2010/main" val="2306102336"/>
              </p:ext>
            </p:extLst>
          </p:nvPr>
        </p:nvGraphicFramePr>
        <p:xfrm>
          <a:off x="4495800" y="3352800"/>
          <a:ext cx="3822700" cy="1019175"/>
        </p:xfrm>
        <a:graphic>
          <a:graphicData uri="http://schemas.openxmlformats.org/presentationml/2006/ole">
            <mc:AlternateContent xmlns:mc="http://schemas.openxmlformats.org/markup-compatibility/2006">
              <mc:Choice xmlns:v="urn:schemas-microsoft-com:vml" Requires="v">
                <p:oleObj name="公式" r:id="rId3" imgW="1714320" imgH="457200" progId="Equation.3">
                  <p:embed/>
                </p:oleObj>
              </mc:Choice>
              <mc:Fallback>
                <p:oleObj name="公式" r:id="rId3" imgW="1714320" imgH="457200" progId="Equation.3">
                  <p:embed/>
                  <p:pic>
                    <p:nvPicPr>
                      <p:cNvPr id="3" name="Object 2"/>
                      <p:cNvPicPr>
                        <a:picLocks noChangeAspect="1" noChangeArrowheads="1"/>
                      </p:cNvPicPr>
                      <p:nvPr/>
                    </p:nvPicPr>
                    <p:blipFill>
                      <a:blip r:embed="rId4"/>
                      <a:srcRect/>
                      <a:stretch>
                        <a:fillRect/>
                      </a:stretch>
                    </p:blipFill>
                    <p:spPr bwMode="auto">
                      <a:xfrm>
                        <a:off x="4495800" y="3352800"/>
                        <a:ext cx="3822700"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4077691"/>
              </p:ext>
            </p:extLst>
          </p:nvPr>
        </p:nvGraphicFramePr>
        <p:xfrm>
          <a:off x="633274" y="3357583"/>
          <a:ext cx="3087687" cy="1019175"/>
        </p:xfrm>
        <a:graphic>
          <a:graphicData uri="http://schemas.openxmlformats.org/presentationml/2006/ole">
            <mc:AlternateContent xmlns:mc="http://schemas.openxmlformats.org/markup-compatibility/2006">
              <mc:Choice xmlns:v="urn:schemas-microsoft-com:vml" Requires="v">
                <p:oleObj name="公式" r:id="rId5" imgW="1384200" imgH="457200" progId="Equation.3">
                  <p:embed/>
                </p:oleObj>
              </mc:Choice>
              <mc:Fallback>
                <p:oleObj name="公式" r:id="rId5" imgW="1384200" imgH="457200" progId="Equation.3">
                  <p:embed/>
                  <p:pic>
                    <p:nvPicPr>
                      <p:cNvPr id="2" name="Object 1"/>
                      <p:cNvPicPr>
                        <a:picLocks noChangeAspect="1" noChangeArrowheads="1"/>
                      </p:cNvPicPr>
                      <p:nvPr/>
                    </p:nvPicPr>
                    <p:blipFill>
                      <a:blip r:embed="rId6"/>
                      <a:srcRect/>
                      <a:stretch>
                        <a:fillRect/>
                      </a:stretch>
                    </p:blipFill>
                    <p:spPr bwMode="auto">
                      <a:xfrm>
                        <a:off x="633274" y="3357583"/>
                        <a:ext cx="3087687"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1812524" y="1448542"/>
            <a:ext cx="2350323" cy="461665"/>
          </a:xfrm>
          <a:prstGeom prst="rect">
            <a:avLst/>
          </a:prstGeom>
          <a:noFill/>
        </p:spPr>
        <p:txBody>
          <a:bodyPr wrap="none" rtlCol="0">
            <a:spAutoFit/>
          </a:bodyPr>
          <a:lstStyle/>
          <a:p>
            <a:r>
              <a:rPr lang="zh-CN" altLang="en-US" sz="2400"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数组已逆序排好</a:t>
            </a:r>
            <a:endParaRPr lang="en-US" sz="2400"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Rectangle 3"/>
          <p:cNvSpPr txBox="1">
            <a:spLocks noChangeArrowheads="1"/>
          </p:cNvSpPr>
          <p:nvPr/>
        </p:nvSpPr>
        <p:spPr bwMode="auto">
          <a:xfrm>
            <a:off x="314325" y="5948860"/>
            <a:ext cx="8610600" cy="45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spcBef>
                <a:spcPts val="0"/>
              </a:spcBef>
              <a:spcAft>
                <a:spcPts val="600"/>
              </a:spcAft>
            </a:pPr>
            <a:r>
              <a:rPr lang="en-US" sz="2400" b="1" i="1" kern="0" dirty="0">
                <a:latin typeface="Times New Roman" panose="02020603050405020304" pitchFamily="18" charset="0"/>
                <a:cs typeface="Times New Roman" panose="02020603050405020304" pitchFamily="18" charset="0"/>
              </a:rPr>
              <a:t>T</a:t>
            </a:r>
            <a:r>
              <a:rPr lang="en-US" sz="2400" b="1" kern="0" dirty="0">
                <a:latin typeface="Times New Roman" panose="02020603050405020304" pitchFamily="18" charset="0"/>
                <a:cs typeface="Times New Roman" panose="02020603050405020304" pitchFamily="18" charset="0"/>
              </a:rPr>
              <a:t>(</a:t>
            </a:r>
            <a:r>
              <a:rPr lang="en-US" sz="2400" b="1" i="1" kern="0" dirty="0">
                <a:latin typeface="Times New Roman" panose="02020603050405020304" pitchFamily="18" charset="0"/>
                <a:cs typeface="Times New Roman" panose="02020603050405020304" pitchFamily="18" charset="0"/>
              </a:rPr>
              <a:t>n</a:t>
            </a:r>
            <a:r>
              <a:rPr lang="en-US" sz="2400" b="1" kern="0" dirty="0">
                <a:latin typeface="Times New Roman" panose="02020603050405020304" pitchFamily="18" charset="0"/>
                <a:cs typeface="Times New Roman" panose="02020603050405020304" pitchFamily="18" charset="0"/>
              </a:rPr>
              <a:t>)</a:t>
            </a:r>
            <a:r>
              <a:rPr lang="zh-CN" altLang="en-US" sz="2400" kern="0" dirty="0">
                <a:latin typeface="Times New Roman" panose="02020603050405020304" pitchFamily="18" charset="0"/>
                <a:cs typeface="Times New Roman" panose="02020603050405020304" pitchFamily="18" charset="0"/>
              </a:rPr>
              <a:t>表示为</a:t>
            </a:r>
            <a:r>
              <a:rPr lang="en-US" sz="2400" b="1" i="1" kern="0" dirty="0">
                <a:latin typeface="Times New Roman" panose="02020603050405020304" pitchFamily="18" charset="0"/>
                <a:cs typeface="Times New Roman" panose="02020603050405020304" pitchFamily="18" charset="0"/>
              </a:rPr>
              <a:t>an</a:t>
            </a:r>
            <a:r>
              <a:rPr lang="en-US" sz="2400" b="1" kern="0" baseline="30000" dirty="0">
                <a:latin typeface="Times New Roman" panose="02020603050405020304" pitchFamily="18" charset="0"/>
                <a:cs typeface="Times New Roman" panose="02020603050405020304" pitchFamily="18" charset="0"/>
              </a:rPr>
              <a:t>2</a:t>
            </a:r>
            <a:r>
              <a:rPr lang="en-US" sz="2400" b="1" kern="0" dirty="0">
                <a:latin typeface="Times New Roman" panose="02020603050405020304" pitchFamily="18" charset="0"/>
                <a:cs typeface="Times New Roman" panose="02020603050405020304" pitchFamily="18" charset="0"/>
              </a:rPr>
              <a:t> + </a:t>
            </a:r>
            <a:r>
              <a:rPr lang="en-US" sz="2400" b="1" i="1" kern="0" dirty="0" err="1">
                <a:latin typeface="Times New Roman" panose="02020603050405020304" pitchFamily="18" charset="0"/>
                <a:cs typeface="Times New Roman" panose="02020603050405020304" pitchFamily="18" charset="0"/>
              </a:rPr>
              <a:t>bn</a:t>
            </a:r>
            <a:r>
              <a:rPr lang="en-US" sz="2400" b="1" kern="0" dirty="0">
                <a:latin typeface="Times New Roman" panose="02020603050405020304" pitchFamily="18" charset="0"/>
                <a:cs typeface="Times New Roman" panose="02020603050405020304" pitchFamily="18" charset="0"/>
              </a:rPr>
              <a:t> + </a:t>
            </a:r>
            <a:r>
              <a:rPr lang="en-US" sz="2400" b="1" i="1" kern="0" dirty="0">
                <a:latin typeface="Times New Roman" panose="02020603050405020304" pitchFamily="18" charset="0"/>
                <a:cs typeface="Times New Roman" panose="02020603050405020304" pitchFamily="18" charset="0"/>
              </a:rPr>
              <a:t>c</a:t>
            </a:r>
            <a:r>
              <a:rPr lang="zh-CN" altLang="en-US" sz="2400" b="1" kern="0" dirty="0">
                <a:latin typeface="Times New Roman" panose="02020603050405020304" pitchFamily="18" charset="0"/>
                <a:cs typeface="Times New Roman" panose="02020603050405020304" pitchFamily="18" charset="0"/>
              </a:rPr>
              <a:t>，其中常量</a:t>
            </a:r>
            <a:r>
              <a:rPr lang="en-US" sz="2400" b="1" i="1" kern="0" dirty="0">
                <a:latin typeface="Times New Roman" panose="02020603050405020304" pitchFamily="18" charset="0"/>
                <a:cs typeface="Times New Roman" panose="02020603050405020304" pitchFamily="18" charset="0"/>
              </a:rPr>
              <a:t>a,</a:t>
            </a:r>
            <a:r>
              <a:rPr lang="en-US" sz="2400" b="1" kern="0" dirty="0">
                <a:latin typeface="Times New Roman" panose="02020603050405020304" pitchFamily="18" charset="0"/>
                <a:cs typeface="Times New Roman" panose="02020603050405020304" pitchFamily="18" charset="0"/>
              </a:rPr>
              <a:t> </a:t>
            </a:r>
            <a:r>
              <a:rPr lang="en-US" sz="2400" b="1" i="1" kern="0" dirty="0">
                <a:latin typeface="Times New Roman" panose="02020603050405020304" pitchFamily="18" charset="0"/>
                <a:cs typeface="Times New Roman" panose="02020603050405020304" pitchFamily="18" charset="0"/>
              </a:rPr>
              <a:t>b</a:t>
            </a:r>
            <a:r>
              <a:rPr lang="zh-CN" altLang="en-US" sz="2400" b="1" kern="0" dirty="0">
                <a:latin typeface="Times New Roman" panose="02020603050405020304" pitchFamily="18" charset="0"/>
                <a:cs typeface="Times New Roman" panose="02020603050405020304" pitchFamily="18" charset="0"/>
              </a:rPr>
              <a:t>和</a:t>
            </a:r>
            <a:r>
              <a:rPr lang="en-US" sz="2400" b="1" i="1" kern="0" dirty="0">
                <a:latin typeface="Times New Roman" panose="02020603050405020304" pitchFamily="18" charset="0"/>
                <a:cs typeface="Times New Roman" panose="02020603050405020304" pitchFamily="18" charset="0"/>
              </a:rPr>
              <a:t>c</a:t>
            </a:r>
            <a:r>
              <a:rPr lang="en-US" sz="2400" b="1" kern="0" dirty="0">
                <a:latin typeface="Times New Roman" panose="02020603050405020304" pitchFamily="18" charset="0"/>
                <a:cs typeface="Times New Roman" panose="02020603050405020304" pitchFamily="18" charset="0"/>
              </a:rPr>
              <a:t> </a:t>
            </a:r>
            <a:r>
              <a:rPr lang="zh-CN" altLang="en-US" sz="2400" b="1" kern="0" dirty="0">
                <a:latin typeface="Times New Roman" panose="02020603050405020304" pitchFamily="18" charset="0"/>
                <a:cs typeface="Times New Roman" panose="02020603050405020304" pitchFamily="18" charset="0"/>
              </a:rPr>
              <a:t>依赖于语句代价</a:t>
            </a:r>
            <a:r>
              <a:rPr lang="en-US" sz="2400" b="1" i="1" kern="0" dirty="0">
                <a:latin typeface="Times New Roman" panose="02020603050405020304" pitchFamily="18" charset="0"/>
                <a:cs typeface="Times New Roman" panose="02020603050405020304" pitchFamily="18" charset="0"/>
              </a:rPr>
              <a:t>c</a:t>
            </a:r>
            <a:r>
              <a:rPr lang="en-US" sz="2400" b="1" i="1" kern="0" baseline="-25000" dirty="0">
                <a:latin typeface="Times New Roman" panose="02020603050405020304" pitchFamily="18" charset="0"/>
                <a:cs typeface="Times New Roman" panose="02020603050405020304" pitchFamily="18" charset="0"/>
              </a:rPr>
              <a:t>i</a:t>
            </a:r>
            <a:endParaRPr lang="en-US" sz="2400" b="1" kern="0" dirty="0">
              <a:latin typeface="Times New Roman" panose="02020603050405020304" pitchFamily="18" charset="0"/>
              <a:cs typeface="Times New Roman" panose="02020603050405020304" pitchFamily="18" charset="0"/>
            </a:endParaRPr>
          </a:p>
        </p:txBody>
      </p:sp>
      <p:graphicFrame>
        <p:nvGraphicFramePr>
          <p:cNvPr id="11" name="Object 3"/>
          <p:cNvGraphicFramePr>
            <a:graphicFrameLocks noChangeAspect="1"/>
          </p:cNvGraphicFramePr>
          <p:nvPr>
            <p:extLst>
              <p:ext uri="{D42A27DB-BD31-4B8C-83A1-F6EECF244321}">
                <p14:modId xmlns:p14="http://schemas.microsoft.com/office/powerpoint/2010/main" val="96812822"/>
              </p:ext>
            </p:extLst>
          </p:nvPr>
        </p:nvGraphicFramePr>
        <p:xfrm>
          <a:off x="609600" y="4424362"/>
          <a:ext cx="7499350" cy="1366838"/>
        </p:xfrm>
        <a:graphic>
          <a:graphicData uri="http://schemas.openxmlformats.org/presentationml/2006/ole">
            <mc:AlternateContent xmlns:mc="http://schemas.openxmlformats.org/markup-compatibility/2006">
              <mc:Choice xmlns:v="urn:schemas-microsoft-com:vml" Requires="v">
                <p:oleObj name="公式" r:id="rId7" imgW="3136680" imgH="571320" progId="Equation.3">
                  <p:embed/>
                </p:oleObj>
              </mc:Choice>
              <mc:Fallback>
                <p:oleObj name="公式" r:id="rId7" imgW="3136680" imgH="571320" progId="Equation.3">
                  <p:embed/>
                  <p:pic>
                    <p:nvPicPr>
                      <p:cNvPr id="11" name="Object 3"/>
                      <p:cNvPicPr>
                        <a:picLocks noChangeAspect="1" noChangeArrowheads="1"/>
                      </p:cNvPicPr>
                      <p:nvPr/>
                    </p:nvPicPr>
                    <p:blipFill>
                      <a:blip r:embed="rId8"/>
                      <a:srcRect/>
                      <a:stretch>
                        <a:fillRect/>
                      </a:stretch>
                    </p:blipFill>
                    <p:spPr bwMode="auto">
                      <a:xfrm>
                        <a:off x="609600" y="4424362"/>
                        <a:ext cx="7499350" cy="1366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AutoShape 5"/>
          <p:cNvSpPr>
            <a:spLocks noChangeArrowheads="1"/>
          </p:cNvSpPr>
          <p:nvPr/>
        </p:nvSpPr>
        <p:spPr bwMode="auto">
          <a:xfrm>
            <a:off x="4724400" y="5334000"/>
            <a:ext cx="2016125" cy="384751"/>
          </a:xfrm>
          <a:prstGeom prst="wedgeRoundRectCallout">
            <a:avLst>
              <a:gd name="adj1" fmla="val -106934"/>
              <a:gd name="adj2" fmla="val 140500"/>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lang="zh-CN" altLang="en-US" sz="18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二次函数</a:t>
            </a:r>
          </a:p>
        </p:txBody>
      </p:sp>
      <p:sp>
        <p:nvSpPr>
          <p:cNvPr id="13" name="Rectangle 2">
            <a:extLst>
              <a:ext uri="{FF2B5EF4-FFF2-40B4-BE49-F238E27FC236}">
                <a16:creationId xmlns:a16="http://schemas.microsoft.com/office/drawing/2014/main" id="{4C9D10F5-66B2-4C45-BFF4-4C62178E7467}"/>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latin typeface="Times New Roman" panose="02020603050405020304" pitchFamily="18" charset="0"/>
                <a:cs typeface="Times New Roman" panose="02020603050405020304" pitchFamily="18" charset="0"/>
              </a:rPr>
              <a:t>第四节　算法分析</a:t>
            </a:r>
          </a:p>
        </p:txBody>
      </p:sp>
    </p:spTree>
    <p:extLst>
      <p:ext uri="{BB962C8B-B14F-4D97-AF65-F5344CB8AC3E}">
        <p14:creationId xmlns:p14="http://schemas.microsoft.com/office/powerpoint/2010/main" val="281211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4" grpId="0"/>
      <p:bldP spid="10" grpId="0" build="p"/>
      <p:bldP spid="1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600200"/>
            <a:ext cx="7772400" cy="4495800"/>
          </a:xfrm>
          <a:prstGeom prst="rect">
            <a:avLst/>
          </a:prstGeom>
        </p:spPr>
        <p:txBody>
          <a:bodyPr/>
          <a:lstStyle/>
          <a:p>
            <a:r>
              <a:rPr lang="zh-CN" altLang="en-US" b="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平均情况：不同的比较次数等概率出现</a:t>
            </a:r>
            <a:endParaRPr lang="en-US" altLang="zh-CN" b="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b="1" i="1" dirty="0" err="1">
                <a:latin typeface="Times New Roman" panose="02020603050405020304" pitchFamily="18" charset="0"/>
                <a:cs typeface="Times New Roman" panose="02020603050405020304" pitchFamily="18" charset="0"/>
              </a:rPr>
              <a:t>t</a:t>
            </a:r>
            <a:r>
              <a:rPr lang="en-US" altLang="zh-CN" b="1" i="1" baseline="-25000" dirty="0" err="1">
                <a:latin typeface="Times New Roman" panose="02020603050405020304" pitchFamily="18" charset="0"/>
                <a:cs typeface="Times New Roman" panose="02020603050405020304" pitchFamily="18" charset="0"/>
              </a:rPr>
              <a:t>j</a:t>
            </a:r>
            <a:r>
              <a:rPr lang="zh-CN" altLang="en-US" b="1" dirty="0">
                <a:latin typeface="Times New Roman" panose="02020603050405020304" pitchFamily="18" charset="0"/>
                <a:cs typeface="Times New Roman" panose="02020603050405020304" pitchFamily="18" charset="0"/>
              </a:rPr>
              <a:t>理解为随机变量</a:t>
            </a:r>
            <a:endParaRPr lang="en-US" altLang="zh-CN" b="1" dirty="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r>
              <a:rPr lang="zh-CN" altLang="en-US" b="1" dirty="0">
                <a:latin typeface="Times New Roman" panose="02020603050405020304" pitchFamily="18" charset="0"/>
                <a:cs typeface="Times New Roman" panose="02020603050405020304" pitchFamily="18" charset="0"/>
              </a:rPr>
              <a:t>参看最坏情况下</a:t>
            </a:r>
            <a:r>
              <a:rPr lang="en-US" altLang="zh-CN" b="1" i="1" dirty="0" err="1">
                <a:latin typeface="Times New Roman" panose="02020603050405020304" pitchFamily="18" charset="0"/>
                <a:cs typeface="Times New Roman" panose="02020603050405020304" pitchFamily="18" charset="0"/>
              </a:rPr>
              <a:t>t</a:t>
            </a:r>
            <a:r>
              <a:rPr lang="en-US" altLang="zh-CN" b="1" i="1" baseline="-25000" dirty="0" err="1">
                <a:latin typeface="Times New Roman" panose="02020603050405020304" pitchFamily="18" charset="0"/>
                <a:cs typeface="Times New Roman" panose="02020603050405020304" pitchFamily="18" charset="0"/>
              </a:rPr>
              <a:t>j</a:t>
            </a:r>
            <a:r>
              <a:rPr lang="en-US" altLang="zh-CN" b="1"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j </a:t>
            </a:r>
            <a:r>
              <a:rPr lang="zh-CN" altLang="en-US"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T</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n</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表示为</a:t>
            </a:r>
            <a:r>
              <a:rPr lang="en-US" altLang="zh-CN" b="1" i="1" dirty="0">
                <a:latin typeface="Times New Roman" panose="02020603050405020304" pitchFamily="18" charset="0"/>
                <a:cs typeface="Times New Roman" panose="02020603050405020304" pitchFamily="18" charset="0"/>
              </a:rPr>
              <a:t>an</a:t>
            </a:r>
            <a:r>
              <a:rPr lang="en-US" altLang="zh-CN" b="1" baseline="30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 + </a:t>
            </a:r>
            <a:r>
              <a:rPr lang="en-US" altLang="zh-CN" b="1" i="1" dirty="0" err="1">
                <a:latin typeface="Times New Roman" panose="02020603050405020304" pitchFamily="18" charset="0"/>
                <a:cs typeface="Times New Roman" panose="02020603050405020304" pitchFamily="18" charset="0"/>
              </a:rPr>
              <a:t>bn</a:t>
            </a:r>
            <a:r>
              <a:rPr lang="en-US" altLang="zh-CN" b="1"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c</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，则平均情况下的运行时间仍是</a:t>
            </a:r>
            <a:r>
              <a:rPr lang="en-US" altLang="zh-CN" b="1" dirty="0">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的二次函数</a:t>
            </a:r>
          </a:p>
          <a:p>
            <a:endParaRPr lang="zh-CN" altLang="en-US" dirty="0">
              <a:latin typeface="Times New Roman" panose="02020603050405020304" pitchFamily="18" charset="0"/>
              <a:cs typeface="Times New Roman" panose="02020603050405020304" pitchFamily="18" charset="0"/>
            </a:endParaRPr>
          </a:p>
        </p:txBody>
      </p:sp>
      <p:graphicFrame>
        <p:nvGraphicFramePr>
          <p:cNvPr id="134146" name="Object 2"/>
          <p:cNvGraphicFramePr>
            <a:graphicFrameLocks noChangeAspect="1"/>
          </p:cNvGraphicFramePr>
          <p:nvPr>
            <p:extLst>
              <p:ext uri="{D42A27DB-BD31-4B8C-83A1-F6EECF244321}">
                <p14:modId xmlns:p14="http://schemas.microsoft.com/office/powerpoint/2010/main" val="3697865690"/>
              </p:ext>
            </p:extLst>
          </p:nvPr>
        </p:nvGraphicFramePr>
        <p:xfrm>
          <a:off x="1143000" y="2895600"/>
          <a:ext cx="4926012" cy="931863"/>
        </p:xfrm>
        <a:graphic>
          <a:graphicData uri="http://schemas.openxmlformats.org/presentationml/2006/ole">
            <mc:AlternateContent xmlns:mc="http://schemas.openxmlformats.org/markup-compatibility/2006">
              <mc:Choice xmlns:v="urn:schemas-microsoft-com:vml" Requires="v">
                <p:oleObj name="Equation" r:id="rId2" imgW="2209800" imgH="419100" progId="Equation.DSMT4">
                  <p:embed/>
                </p:oleObj>
              </mc:Choice>
              <mc:Fallback>
                <p:oleObj name="Equation" r:id="rId2" imgW="2209800" imgH="419100" progId="Equation.DSMT4">
                  <p:embed/>
                  <p:pic>
                    <p:nvPicPr>
                      <p:cNvPr id="13414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895600"/>
                        <a:ext cx="4926012"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a:extLst>
              <a:ext uri="{FF2B5EF4-FFF2-40B4-BE49-F238E27FC236}">
                <a16:creationId xmlns:a16="http://schemas.microsoft.com/office/drawing/2014/main" id="{36339710-F2A8-4E08-B7FF-E2DAFA1685AC}"/>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latin typeface="Times New Roman" panose="02020603050405020304" pitchFamily="18" charset="0"/>
                <a:cs typeface="Times New Roman" panose="02020603050405020304" pitchFamily="18" charset="0"/>
              </a:rPr>
              <a:t>第四节　算法分析</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4294967295"/>
          </p:nvPr>
        </p:nvSpPr>
        <p:spPr>
          <a:xfrm>
            <a:off x="304800" y="1371601"/>
            <a:ext cx="8763000" cy="5257799"/>
          </a:xfrm>
        </p:spPr>
        <p:txBody>
          <a:bodyPr/>
          <a:lstStyle/>
          <a:p>
            <a:pPr marL="0" indent="0">
              <a:buNone/>
            </a:pPr>
            <a:r>
              <a:rPr lang="zh-CN" altLang="en-US" b="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最坏情况与平均情况分析：</a:t>
            </a:r>
            <a:endParaRPr lang="en-US" b="1" i="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endParaRPr>
          </a:p>
          <a:p>
            <a:pPr>
              <a:spcBef>
                <a:spcPts val="1200"/>
              </a:spcBef>
            </a:pPr>
            <a:r>
              <a:rPr lang="zh-CN" altLang="en-US" b="1" dirty="0">
                <a:latin typeface="Times New Roman" panose="02020603050405020304" pitchFamily="18" charset="0"/>
                <a:cs typeface="Times New Roman" panose="02020603050405020304" pitchFamily="18" charset="0"/>
              </a:rPr>
              <a:t>通常关心最坏情况运行时间：</a:t>
            </a:r>
            <a:endParaRPr lang="en-US" b="1" dirty="0">
              <a:latin typeface="Times New Roman" panose="02020603050405020304" pitchFamily="18" charset="0"/>
              <a:cs typeface="Times New Roman" panose="02020603050405020304" pitchFamily="18" charset="0"/>
            </a:endParaRPr>
          </a:p>
          <a:p>
            <a:pPr marL="685800" lvl="1">
              <a:spcBef>
                <a:spcPts val="1200"/>
              </a:spcBef>
            </a:pPr>
            <a:r>
              <a:rPr lang="zh-CN" altLang="en-US" sz="2200" b="1" dirty="0">
                <a:latin typeface="Times New Roman" panose="02020603050405020304" pitchFamily="18" charset="0"/>
                <a:cs typeface="Times New Roman" panose="02020603050405020304" pitchFamily="18" charset="0"/>
              </a:rPr>
              <a:t>算法的最坏情况运行时间给出了任何输入的运行时间的一个上界</a:t>
            </a:r>
            <a:endParaRPr lang="en-US" sz="2200" b="1" dirty="0">
              <a:latin typeface="Times New Roman" panose="02020603050405020304" pitchFamily="18" charset="0"/>
              <a:cs typeface="Times New Roman" panose="02020603050405020304" pitchFamily="18" charset="0"/>
            </a:endParaRPr>
          </a:p>
          <a:p>
            <a:pPr marL="685800" lvl="1">
              <a:spcBef>
                <a:spcPts val="1200"/>
              </a:spcBef>
            </a:pPr>
            <a:r>
              <a:rPr lang="zh-CN" altLang="en-US" sz="2200" b="1" dirty="0">
                <a:latin typeface="Times New Roman" panose="02020603050405020304" pitchFamily="18" charset="0"/>
                <a:cs typeface="Times New Roman" panose="02020603050405020304" pitchFamily="18" charset="0"/>
              </a:rPr>
              <a:t>对某些算法，最坏情况经常出现</a:t>
            </a:r>
            <a:endParaRPr lang="en-US" sz="2200" b="1" dirty="0">
              <a:latin typeface="Times New Roman" panose="02020603050405020304" pitchFamily="18" charset="0"/>
              <a:cs typeface="Times New Roman" panose="02020603050405020304" pitchFamily="18" charset="0"/>
            </a:endParaRPr>
          </a:p>
          <a:p>
            <a:pPr marL="685800" lvl="1">
              <a:spcBef>
                <a:spcPts val="1200"/>
              </a:spcBef>
            </a:pPr>
            <a:r>
              <a:rPr lang="zh-CN" altLang="en-US" sz="2200" b="1" dirty="0">
                <a:latin typeface="Times New Roman" panose="02020603050405020304" pitchFamily="18" charset="0"/>
                <a:cs typeface="Times New Roman" panose="02020603050405020304" pitchFamily="18" charset="0"/>
              </a:rPr>
              <a:t>有时定义平均情况较为困难</a:t>
            </a:r>
            <a:endParaRPr lang="en-US" sz="2200" b="1" dirty="0">
              <a:latin typeface="Times New Roman" panose="02020603050405020304" pitchFamily="18" charset="0"/>
              <a:cs typeface="Times New Roman" panose="02020603050405020304" pitchFamily="18" charset="0"/>
            </a:endParaRPr>
          </a:p>
          <a:p>
            <a:pPr marL="685800" lvl="1">
              <a:spcBef>
                <a:spcPts val="1200"/>
              </a:spcBef>
            </a:pPr>
            <a:r>
              <a:rPr lang="zh-CN" altLang="en-US" sz="2200" b="1" dirty="0">
                <a:latin typeface="Times New Roman" panose="02020603050405020304" pitchFamily="18" charset="0"/>
                <a:cs typeface="Times New Roman" panose="02020603050405020304" pitchFamily="18" charset="0"/>
              </a:rPr>
              <a:t>平均情况的时间复杂度往往与最坏情况一样</a:t>
            </a:r>
            <a:endParaRPr lang="en-US" sz="2200" b="1" dirty="0">
              <a:latin typeface="Times New Roman" panose="02020603050405020304" pitchFamily="18" charset="0"/>
              <a:cs typeface="Times New Roman" panose="02020603050405020304" pitchFamily="18" charset="0"/>
            </a:endParaRPr>
          </a:p>
          <a:p>
            <a:pPr marL="400050" lvl="1" indent="0">
              <a:spcBef>
                <a:spcPts val="1200"/>
              </a:spcBef>
              <a:buNone/>
            </a:pPr>
            <a:r>
              <a:rPr lang="zh-CN" altLang="en-US" sz="2200" b="1" dirty="0">
                <a:latin typeface="Times New Roman" panose="02020603050405020304" pitchFamily="18" charset="0"/>
                <a:cs typeface="Times New Roman" panose="02020603050405020304" pitchFamily="18" charset="0"/>
              </a:rPr>
              <a:t>例子</a:t>
            </a:r>
            <a:r>
              <a:rPr lang="en-US" sz="2200" b="1" dirty="0">
                <a:latin typeface="Times New Roman" panose="02020603050405020304" pitchFamily="18" charset="0"/>
                <a:cs typeface="Times New Roman" panose="02020603050405020304" pitchFamily="18" charset="0"/>
              </a:rPr>
              <a:t>: </a:t>
            </a:r>
            <a:r>
              <a:rPr lang="zh-CN" altLang="en-US" sz="2200" b="1" dirty="0">
                <a:latin typeface="Times New Roman" panose="02020603050405020304" pitchFamily="18" charset="0"/>
                <a:cs typeface="Times New Roman" panose="02020603050405020304" pitchFamily="18" charset="0"/>
              </a:rPr>
              <a:t>对插入排序而言，平均情况运行时间仍是</a:t>
            </a:r>
            <a:r>
              <a:rPr lang="en-US" sz="2200" b="1" i="1" dirty="0">
                <a:latin typeface="Times New Roman" panose="02020603050405020304" pitchFamily="18" charset="0"/>
                <a:cs typeface="Times New Roman" panose="02020603050405020304" pitchFamily="18" charset="0"/>
              </a:rPr>
              <a:t>n</a:t>
            </a:r>
            <a:r>
              <a:rPr lang="zh-CN" altLang="en-US" sz="2200" b="1" dirty="0">
                <a:latin typeface="Times New Roman" panose="02020603050405020304" pitchFamily="18" charset="0"/>
                <a:cs typeface="Times New Roman" panose="02020603050405020304" pitchFamily="18" charset="0"/>
              </a:rPr>
              <a:t>的二次函数</a:t>
            </a:r>
            <a:endParaRPr lang="en-US" altLang="zh-CN" sz="2200" b="1" dirty="0">
              <a:latin typeface="Times New Roman" panose="02020603050405020304" pitchFamily="18" charset="0"/>
              <a:cs typeface="Times New Roman" panose="02020603050405020304" pitchFamily="18" charset="0"/>
            </a:endParaRPr>
          </a:p>
          <a:p>
            <a:pPr>
              <a:lnSpc>
                <a:spcPct val="90000"/>
              </a:lnSpc>
              <a:spcBef>
                <a:spcPts val="1200"/>
              </a:spcBef>
            </a:pPr>
            <a:r>
              <a:rPr lang="zh-CN" altLang="en-US" b="1" dirty="0">
                <a:latin typeface="Times New Roman" panose="02020603050405020304" pitchFamily="18" charset="0"/>
                <a:cs typeface="Times New Roman" panose="02020603050405020304" pitchFamily="18" charset="0"/>
              </a:rPr>
              <a:t>平均情况分析：</a:t>
            </a:r>
            <a:endParaRPr lang="en-US" altLang="zh-CN" b="1" dirty="0">
              <a:latin typeface="Times New Roman" panose="02020603050405020304" pitchFamily="18" charset="0"/>
              <a:cs typeface="Times New Roman" panose="02020603050405020304" pitchFamily="18" charset="0"/>
            </a:endParaRPr>
          </a:p>
          <a:p>
            <a:pPr marL="685800" lvl="1">
              <a:lnSpc>
                <a:spcPct val="90000"/>
              </a:lnSpc>
              <a:spcBef>
                <a:spcPts val="1200"/>
              </a:spcBef>
            </a:pPr>
            <a:r>
              <a:rPr lang="zh-CN" altLang="en-US" sz="2200" b="1" dirty="0">
                <a:latin typeface="Times New Roman" panose="02020603050405020304" pitchFamily="18" charset="0"/>
                <a:cs typeface="Times New Roman" panose="02020603050405020304" pitchFamily="18" charset="0"/>
              </a:rPr>
              <a:t>通常假定一个特定规模下的所有输入的</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“平均性”</a:t>
            </a:r>
            <a:r>
              <a:rPr lang="zh-CN" altLang="en-US" sz="2200" b="1" dirty="0">
                <a:latin typeface="Times New Roman" panose="02020603050405020304" pitchFamily="18" charset="0"/>
                <a:cs typeface="Times New Roman" panose="02020603050405020304" pitchFamily="18" charset="0"/>
              </a:rPr>
              <a:t>都是一样的</a:t>
            </a:r>
          </a:p>
          <a:p>
            <a:pPr marL="685800" lvl="1">
              <a:lnSpc>
                <a:spcPct val="90000"/>
              </a:lnSpc>
              <a:spcBef>
                <a:spcPts val="1200"/>
              </a:spcBef>
            </a:pPr>
            <a:r>
              <a:rPr lang="zh-CN" altLang="en-US" sz="2200" b="1" dirty="0">
                <a:latin typeface="Times New Roman" panose="02020603050405020304" pitchFamily="18" charset="0"/>
                <a:cs typeface="Times New Roman" panose="02020603050405020304" pitchFamily="18" charset="0"/>
              </a:rPr>
              <a:t>也可以采用随机算法强制达到平均。</a:t>
            </a:r>
          </a:p>
          <a:p>
            <a:pPr marL="400050" lvl="1" indent="0">
              <a:buNone/>
            </a:pPr>
            <a:endParaRPr lang="en-US" sz="2000" b="1"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EE5AD5F3-2314-4C5C-94D4-8D55B710561B}"/>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latin typeface="Times New Roman" panose="02020603050405020304" pitchFamily="18" charset="0"/>
                <a:cs typeface="Times New Roman" panose="02020603050405020304" pitchFamily="18" charset="0"/>
              </a:rPr>
              <a:t>第四节　算法分析</a:t>
            </a:r>
          </a:p>
        </p:txBody>
      </p:sp>
    </p:spTree>
    <p:extLst>
      <p:ext uri="{BB962C8B-B14F-4D97-AF65-F5344CB8AC3E}">
        <p14:creationId xmlns:p14="http://schemas.microsoft.com/office/powerpoint/2010/main" val="23575840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a:xfrm>
            <a:off x="609600" y="1447800"/>
            <a:ext cx="8305800" cy="5029200"/>
          </a:xfrm>
        </p:spPr>
        <p:txBody>
          <a:bodyPr/>
          <a:lstStyle/>
          <a:p>
            <a:pPr eaLnBrk="1" hangingPunct="1">
              <a:lnSpc>
                <a:spcPct val="120000"/>
              </a:lnSpc>
              <a:spcBef>
                <a:spcPts val="600"/>
              </a:spcBef>
            </a:pPr>
            <a:r>
              <a:rPr lang="zh-CN" altLang="en-US" sz="2400" b="1" dirty="0">
                <a:latin typeface="宋体" panose="02010600030101010101" pitchFamily="2" charset="-122"/>
                <a:ea typeface="宋体" panose="02010600030101010101" pitchFamily="2" charset="-122"/>
              </a:rPr>
              <a:t>判断算法“好”与”不好”</a:t>
            </a:r>
            <a:r>
              <a:rPr lang="en-US" altLang="zh-CN" sz="2400" b="1" dirty="0">
                <a:latin typeface="宋体" panose="02010600030101010101" pitchFamily="2" charset="-122"/>
                <a:ea typeface="宋体" panose="02010600030101010101" pitchFamily="2" charset="-122"/>
              </a:rPr>
              <a:t>?</a:t>
            </a:r>
          </a:p>
          <a:p>
            <a:pPr lvl="1" eaLnBrk="1" hangingPunct="1">
              <a:lnSpc>
                <a:spcPct val="120000"/>
              </a:lnSpc>
              <a:spcBef>
                <a:spcPts val="600"/>
              </a:spcBef>
            </a:pPr>
            <a:r>
              <a:rPr lang="zh-CN" altLang="en-US" sz="2000" b="1" dirty="0">
                <a:latin typeface="宋体" panose="02010600030101010101" pitchFamily="2" charset="-122"/>
                <a:ea typeface="宋体" panose="02010600030101010101" pitchFamily="2" charset="-122"/>
              </a:rPr>
              <a:t>正确性</a:t>
            </a:r>
          </a:p>
          <a:p>
            <a:pPr lvl="1" eaLnBrk="1" hangingPunct="1">
              <a:lnSpc>
                <a:spcPct val="120000"/>
              </a:lnSpc>
              <a:spcBef>
                <a:spcPts val="600"/>
              </a:spcBef>
            </a:pPr>
            <a:r>
              <a:rPr lang="zh-CN" altLang="en-US" sz="2000" b="1" dirty="0">
                <a:latin typeface="宋体" panose="02010600030101010101" pitchFamily="2" charset="-122"/>
                <a:ea typeface="宋体" panose="02010600030101010101" pitchFamily="2" charset="-122"/>
              </a:rPr>
              <a:t>时间效率</a:t>
            </a:r>
          </a:p>
          <a:p>
            <a:pPr lvl="1" eaLnBrk="1" hangingPunct="1">
              <a:lnSpc>
                <a:spcPct val="120000"/>
              </a:lnSpc>
              <a:spcBef>
                <a:spcPts val="600"/>
              </a:spcBef>
            </a:pPr>
            <a:r>
              <a:rPr lang="zh-CN" altLang="en-US" sz="2000" b="1" dirty="0">
                <a:latin typeface="宋体" panose="02010600030101010101" pitchFamily="2" charset="-122"/>
                <a:ea typeface="宋体" panose="02010600030101010101" pitchFamily="2" charset="-122"/>
              </a:rPr>
              <a:t>空间效率</a:t>
            </a:r>
          </a:p>
          <a:p>
            <a:pPr eaLnBrk="1" hangingPunct="1">
              <a:lnSpc>
                <a:spcPct val="120000"/>
              </a:lnSpc>
              <a:spcBef>
                <a:spcPts val="600"/>
              </a:spcBef>
            </a:pPr>
            <a:r>
              <a:rPr lang="zh-CN" altLang="en-US" sz="2400" b="1" dirty="0">
                <a:latin typeface="宋体" panose="02010600030101010101" pitchFamily="2" charset="-122"/>
                <a:ea typeface="宋体" panose="02010600030101010101" pitchFamily="2" charset="-122"/>
              </a:rPr>
              <a:t>算法分析是指对算法所需的时间和空间等资源进行预测</a:t>
            </a:r>
            <a:endParaRPr lang="en-US" altLang="zh-CN" sz="2400" b="1" dirty="0">
              <a:latin typeface="宋体" panose="02010600030101010101" pitchFamily="2" charset="-122"/>
              <a:ea typeface="宋体" panose="02010600030101010101" pitchFamily="2" charset="-122"/>
            </a:endParaRPr>
          </a:p>
          <a:p>
            <a:pPr eaLnBrk="1" hangingPunct="1">
              <a:lnSpc>
                <a:spcPct val="120000"/>
              </a:lnSpc>
              <a:spcBef>
                <a:spcPts val="600"/>
              </a:spcBef>
            </a:pPr>
            <a:r>
              <a:rPr lang="zh-CN" altLang="en-US" sz="2400" b="1" dirty="0">
                <a:latin typeface="宋体" panose="02010600030101010101" pitchFamily="2" charset="-122"/>
                <a:ea typeface="宋体" panose="02010600030101010101" pitchFamily="2" charset="-122"/>
              </a:rPr>
              <a:t>途径</a:t>
            </a:r>
          </a:p>
          <a:p>
            <a:pPr lvl="1" eaLnBrk="1" hangingPunct="1">
              <a:lnSpc>
                <a:spcPct val="120000"/>
              </a:lnSpc>
              <a:spcBef>
                <a:spcPts val="600"/>
              </a:spcBef>
            </a:pPr>
            <a:r>
              <a:rPr lang="zh-CN" altLang="en-US" sz="2000" b="1" dirty="0">
                <a:latin typeface="宋体" panose="02010600030101010101" pitchFamily="2" charset="-122"/>
                <a:ea typeface="宋体" panose="02010600030101010101" pitchFamily="2" charset="-122"/>
              </a:rPr>
              <a:t>理论</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数学上的分析</a:t>
            </a:r>
          </a:p>
          <a:p>
            <a:pPr lvl="1" eaLnBrk="1" hangingPunct="1">
              <a:lnSpc>
                <a:spcPct val="120000"/>
              </a:lnSpc>
              <a:spcBef>
                <a:spcPts val="600"/>
              </a:spcBef>
            </a:pPr>
            <a:r>
              <a:rPr lang="zh-CN" altLang="en-US" sz="2000" b="1" dirty="0">
                <a:latin typeface="宋体" panose="02010600030101010101" pitchFamily="2" charset="-122"/>
                <a:ea typeface="宋体" panose="02010600030101010101" pitchFamily="2" charset="-122"/>
              </a:rPr>
              <a:t>经验</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计算机上的执行情况</a:t>
            </a:r>
            <a:endParaRPr lang="en-US" altLang="zh-CN" sz="2000" b="1" dirty="0">
              <a:latin typeface="宋体" panose="02010600030101010101" pitchFamily="2" charset="-122"/>
              <a:ea typeface="宋体" panose="02010600030101010101" pitchFamily="2" charset="-122"/>
            </a:endParaRPr>
          </a:p>
        </p:txBody>
      </p:sp>
      <p:sp>
        <p:nvSpPr>
          <p:cNvPr id="4" name="Rectangle 2">
            <a:extLst>
              <a:ext uri="{FF2B5EF4-FFF2-40B4-BE49-F238E27FC236}">
                <a16:creationId xmlns:a16="http://schemas.microsoft.com/office/drawing/2014/main" id="{311D9120-03EF-4E91-9B66-A2F47EB414A6}"/>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第四节　算法分析</a:t>
            </a:r>
          </a:p>
        </p:txBody>
      </p:sp>
    </p:spTree>
    <p:extLst>
      <p:ext uri="{BB962C8B-B14F-4D97-AF65-F5344CB8AC3E}">
        <p14:creationId xmlns:p14="http://schemas.microsoft.com/office/powerpoint/2010/main" val="41845787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457200" y="1447800"/>
            <a:ext cx="8305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b="1">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nSpc>
                <a:spcPct val="120000"/>
              </a:lnSpc>
              <a:spcBef>
                <a:spcPts val="600"/>
              </a:spcBef>
            </a:pPr>
            <a:r>
              <a:rPr lang="zh-CN" altLang="en-US" sz="2400" kern="0" dirty="0">
                <a:latin typeface="Times New Roman" panose="02020603050405020304" pitchFamily="18" charset="0"/>
                <a:cs typeface="Times New Roman" panose="02020603050405020304" pitchFamily="18" charset="0"/>
              </a:rPr>
              <a:t>算法复杂性 </a:t>
            </a:r>
            <a:r>
              <a:rPr lang="en-US" altLang="zh-CN" sz="2400" kern="0" dirty="0">
                <a:latin typeface="Times New Roman" panose="02020603050405020304" pitchFamily="18" charset="0"/>
                <a:cs typeface="Times New Roman" panose="02020603050405020304" pitchFamily="18" charset="0"/>
              </a:rPr>
              <a:t>= </a:t>
            </a:r>
            <a:r>
              <a:rPr lang="zh-CN" altLang="en-US" sz="2400" kern="0" dirty="0">
                <a:latin typeface="Times New Roman" panose="02020603050405020304" pitchFamily="18" charset="0"/>
                <a:cs typeface="Times New Roman" panose="02020603050405020304" pitchFamily="18" charset="0"/>
              </a:rPr>
              <a:t>算法所需要的计算机资源；</a:t>
            </a:r>
          </a:p>
          <a:p>
            <a:pPr>
              <a:lnSpc>
                <a:spcPct val="120000"/>
              </a:lnSpc>
              <a:spcBef>
                <a:spcPts val="600"/>
              </a:spcBef>
            </a:pPr>
            <a:r>
              <a:rPr lang="zh-CN" altLang="en-US" sz="2400" kern="0" dirty="0">
                <a:latin typeface="Times New Roman" panose="02020603050405020304" pitchFamily="18" charset="0"/>
                <a:cs typeface="Times New Roman" panose="02020603050405020304" pitchFamily="18" charset="0"/>
              </a:rPr>
              <a:t>算法的时间复杂性</a:t>
            </a:r>
            <a:r>
              <a:rPr lang="en-US" altLang="zh-CN" sz="2400" i="1" kern="0" dirty="0">
                <a:latin typeface="Times New Roman" panose="02020603050405020304" pitchFamily="18" charset="0"/>
                <a:cs typeface="Times New Roman" panose="02020603050405020304" pitchFamily="18" charset="0"/>
              </a:rPr>
              <a:t>T</a:t>
            </a:r>
            <a:r>
              <a:rPr lang="en-US" altLang="zh-CN" sz="2400" kern="0" dirty="0">
                <a:latin typeface="Times New Roman" panose="02020603050405020304" pitchFamily="18" charset="0"/>
                <a:cs typeface="Times New Roman" panose="02020603050405020304" pitchFamily="18" charset="0"/>
              </a:rPr>
              <a:t>(</a:t>
            </a:r>
            <a:r>
              <a:rPr lang="en-US" altLang="zh-CN" sz="2400" i="1" kern="0" dirty="0">
                <a:latin typeface="Times New Roman" panose="02020603050405020304" pitchFamily="18" charset="0"/>
                <a:cs typeface="Times New Roman" panose="02020603050405020304" pitchFamily="18" charset="0"/>
              </a:rPr>
              <a:t>n</a:t>
            </a:r>
            <a:r>
              <a:rPr lang="en-US" altLang="zh-CN" sz="2400" kern="0" dirty="0">
                <a:latin typeface="Times New Roman" panose="02020603050405020304" pitchFamily="18" charset="0"/>
                <a:cs typeface="Times New Roman" panose="02020603050405020304" pitchFamily="18" charset="0"/>
              </a:rPr>
              <a:t>)</a:t>
            </a:r>
            <a:r>
              <a:rPr lang="zh-CN" altLang="en-US" sz="2400" kern="0" dirty="0">
                <a:latin typeface="Times New Roman" panose="02020603050405020304" pitchFamily="18" charset="0"/>
                <a:cs typeface="Times New Roman" panose="02020603050405020304" pitchFamily="18" charset="0"/>
              </a:rPr>
              <a:t>，其中</a:t>
            </a:r>
            <a:r>
              <a:rPr lang="en-US" altLang="zh-CN" sz="2400" i="1" kern="0" dirty="0">
                <a:latin typeface="Times New Roman" panose="02020603050405020304" pitchFamily="18" charset="0"/>
                <a:cs typeface="Times New Roman" panose="02020603050405020304" pitchFamily="18" charset="0"/>
              </a:rPr>
              <a:t>n</a:t>
            </a:r>
            <a:r>
              <a:rPr lang="zh-CN" altLang="en-US" sz="2400" kern="0" dirty="0">
                <a:latin typeface="Times New Roman" panose="02020603050405020304" pitchFamily="18" charset="0"/>
                <a:cs typeface="Times New Roman" panose="02020603050405020304" pitchFamily="18" charset="0"/>
              </a:rPr>
              <a:t>是问题的输入规模。</a:t>
            </a:r>
            <a:endParaRPr lang="en-US" altLang="zh-CN" sz="2400" kern="0" dirty="0">
              <a:latin typeface="Times New Roman" panose="02020603050405020304" pitchFamily="18" charset="0"/>
              <a:cs typeface="Times New Roman" panose="02020603050405020304" pitchFamily="18" charset="0"/>
            </a:endParaRPr>
          </a:p>
          <a:p>
            <a:pPr lvl="1">
              <a:lnSpc>
                <a:spcPct val="120000"/>
              </a:lnSpc>
              <a:spcBef>
                <a:spcPts val="600"/>
              </a:spcBef>
            </a:pPr>
            <a:r>
              <a:rPr lang="zh-CN" altLang="en-US" sz="2000" dirty="0">
                <a:solidFill>
                  <a:srgbClr val="3907F1"/>
                </a:solidFill>
                <a:latin typeface="Times New Roman" panose="02020603050405020304" pitchFamily="18" charset="0"/>
                <a:ea typeface="黑体" panose="02010609060101010101" pitchFamily="49" charset="-122"/>
                <a:cs typeface="Times New Roman" panose="02020603050405020304" pitchFamily="18" charset="0"/>
              </a:rPr>
              <a:t>最坏情况</a:t>
            </a:r>
            <a:r>
              <a:rPr lang="zh-CN" altLang="en-US" sz="2000" dirty="0">
                <a:latin typeface="Times New Roman" panose="02020603050405020304" pitchFamily="18" charset="0"/>
                <a:cs typeface="Times New Roman" panose="02020603050405020304" pitchFamily="18" charset="0"/>
              </a:rPr>
              <a:t>下的时间复杂性</a:t>
            </a:r>
          </a:p>
          <a:p>
            <a:pPr marL="457200" lvl="1" indent="0">
              <a:lnSpc>
                <a:spcPct val="120000"/>
              </a:lnSpc>
              <a:spcBef>
                <a:spcPts val="600"/>
              </a:spcBef>
              <a:buNone/>
            </a:pPr>
            <a:r>
              <a:rPr lang="zh-CN" altLang="en-US"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T</a:t>
            </a:r>
            <a:r>
              <a:rPr lang="en-US" altLang="zh-CN" sz="2000" baseline="-25000" dirty="0" err="1">
                <a:latin typeface="Times New Roman" panose="02020603050405020304" pitchFamily="18" charset="0"/>
                <a:cs typeface="Times New Roman" panose="02020603050405020304" pitchFamily="18" charset="0"/>
              </a:rPr>
              <a:t>max</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 = max{ </a:t>
            </a:r>
            <a:r>
              <a:rPr lang="en-US" altLang="zh-CN" sz="2000" i="1" dirty="0">
                <a:latin typeface="Times New Roman" panose="02020603050405020304" pitchFamily="18" charset="0"/>
                <a:cs typeface="Times New Roman" panose="02020603050405020304" pitchFamily="18" charset="0"/>
              </a:rPr>
              <a:t>T</a:t>
            </a:r>
            <a:r>
              <a:rPr lang="en-US" altLang="zh-CN" sz="2000" dirty="0">
                <a:latin typeface="Times New Roman" panose="02020603050405020304" pitchFamily="18" charset="0"/>
                <a:cs typeface="Times New Roman" panose="02020603050405020304" pitchFamily="18" charset="0"/>
              </a:rPr>
              <a:t>(I) | size(I)=</a:t>
            </a:r>
            <a:r>
              <a:rPr lang="en-US" altLang="zh-CN" sz="2000" i="1" dirty="0">
                <a:latin typeface="Times New Roman" panose="02020603050405020304" pitchFamily="18" charset="0"/>
                <a:cs typeface="Times New Roman" panose="02020603050405020304" pitchFamily="18" charset="0"/>
              </a:rPr>
              <a:t>n </a:t>
            </a:r>
            <a:r>
              <a:rPr lang="en-US" altLang="zh-CN" sz="2000" dirty="0">
                <a:latin typeface="Times New Roman" panose="02020603050405020304" pitchFamily="18" charset="0"/>
                <a:cs typeface="Times New Roman" panose="02020603050405020304" pitchFamily="18" charset="0"/>
              </a:rPr>
              <a:t>}</a:t>
            </a:r>
          </a:p>
          <a:p>
            <a:pPr lvl="1">
              <a:lnSpc>
                <a:spcPct val="120000"/>
              </a:lnSpc>
              <a:spcBef>
                <a:spcPts val="600"/>
              </a:spcBef>
            </a:pPr>
            <a:r>
              <a:rPr lang="zh-CN" altLang="en-US" sz="2000" dirty="0">
                <a:solidFill>
                  <a:srgbClr val="3907F1"/>
                </a:solidFill>
                <a:latin typeface="Times New Roman" panose="02020603050405020304" pitchFamily="18" charset="0"/>
                <a:ea typeface="黑体" panose="02010609060101010101" pitchFamily="49" charset="-122"/>
                <a:cs typeface="Times New Roman" panose="02020603050405020304" pitchFamily="18" charset="0"/>
              </a:rPr>
              <a:t>最好情况</a:t>
            </a:r>
            <a:r>
              <a:rPr lang="zh-CN" altLang="en-US" sz="2000" dirty="0">
                <a:latin typeface="Times New Roman" panose="02020603050405020304" pitchFamily="18" charset="0"/>
                <a:cs typeface="Times New Roman" panose="02020603050405020304" pitchFamily="18" charset="0"/>
              </a:rPr>
              <a:t>下的时间复杂性</a:t>
            </a:r>
          </a:p>
          <a:p>
            <a:pPr marL="457200" lvl="1" indent="0">
              <a:lnSpc>
                <a:spcPct val="120000"/>
              </a:lnSpc>
              <a:spcBef>
                <a:spcPts val="600"/>
              </a:spcBef>
              <a:buNone/>
            </a:pPr>
            <a:r>
              <a:rPr lang="zh-CN" altLang="en-US"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T</a:t>
            </a:r>
            <a:r>
              <a:rPr lang="en-US" altLang="zh-CN" sz="2000" baseline="-25000" dirty="0" err="1">
                <a:latin typeface="Times New Roman" panose="02020603050405020304" pitchFamily="18" charset="0"/>
                <a:cs typeface="Times New Roman" panose="02020603050405020304" pitchFamily="18" charset="0"/>
              </a:rPr>
              <a:t>min</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 = min{ </a:t>
            </a:r>
            <a:r>
              <a:rPr lang="en-US" altLang="zh-CN" sz="2000" i="1" dirty="0">
                <a:latin typeface="Times New Roman" panose="02020603050405020304" pitchFamily="18" charset="0"/>
                <a:cs typeface="Times New Roman" panose="02020603050405020304" pitchFamily="18" charset="0"/>
              </a:rPr>
              <a:t>T</a:t>
            </a:r>
            <a:r>
              <a:rPr lang="en-US" altLang="zh-CN" sz="2000" dirty="0">
                <a:latin typeface="Times New Roman" panose="02020603050405020304" pitchFamily="18" charset="0"/>
                <a:cs typeface="Times New Roman" panose="02020603050405020304" pitchFamily="18" charset="0"/>
              </a:rPr>
              <a:t>(I) | size(I)=</a:t>
            </a:r>
            <a:r>
              <a:rPr lang="en-US" altLang="zh-CN" sz="2000" i="1" dirty="0">
                <a:latin typeface="Times New Roman" panose="02020603050405020304" pitchFamily="18" charset="0"/>
                <a:cs typeface="Times New Roman" panose="02020603050405020304" pitchFamily="18" charset="0"/>
              </a:rPr>
              <a:t>n </a:t>
            </a:r>
            <a:r>
              <a:rPr lang="en-US" altLang="zh-CN" sz="2000" dirty="0">
                <a:latin typeface="Times New Roman" panose="02020603050405020304" pitchFamily="18" charset="0"/>
                <a:cs typeface="Times New Roman" panose="02020603050405020304" pitchFamily="18" charset="0"/>
              </a:rPr>
              <a:t>}</a:t>
            </a:r>
          </a:p>
          <a:p>
            <a:pPr lvl="1">
              <a:lnSpc>
                <a:spcPct val="120000"/>
              </a:lnSpc>
              <a:spcBef>
                <a:spcPts val="600"/>
              </a:spcBef>
            </a:pPr>
            <a:r>
              <a:rPr lang="zh-CN" altLang="en-US" sz="2000" dirty="0">
                <a:solidFill>
                  <a:srgbClr val="3907F1"/>
                </a:solidFill>
                <a:latin typeface="Times New Roman" panose="02020603050405020304" pitchFamily="18" charset="0"/>
                <a:ea typeface="黑体" panose="02010609060101010101" pitchFamily="49" charset="-122"/>
                <a:cs typeface="Times New Roman" panose="02020603050405020304" pitchFamily="18" charset="0"/>
              </a:rPr>
              <a:t>平均情况</a:t>
            </a:r>
            <a:r>
              <a:rPr lang="zh-CN" altLang="en-US" sz="2000" dirty="0">
                <a:latin typeface="Times New Roman" panose="02020603050405020304" pitchFamily="18" charset="0"/>
                <a:cs typeface="Times New Roman" panose="02020603050405020304" pitchFamily="18" charset="0"/>
              </a:rPr>
              <a:t>下的时间复杂性</a:t>
            </a:r>
            <a:endParaRPr lang="en-US" altLang="zh-CN" sz="2000" dirty="0">
              <a:latin typeface="Times New Roman" panose="02020603050405020304" pitchFamily="18" charset="0"/>
              <a:cs typeface="Times New Roman" panose="02020603050405020304" pitchFamily="18" charset="0"/>
            </a:endParaRPr>
          </a:p>
          <a:p>
            <a:pPr marL="457200" lvl="1" indent="0">
              <a:lnSpc>
                <a:spcPct val="120000"/>
              </a:lnSpc>
              <a:spcBef>
                <a:spcPts val="600"/>
              </a:spcBef>
              <a:buNone/>
            </a:pPr>
            <a:r>
              <a:rPr lang="en-US" altLang="zh-CN" sz="2000" i="1" dirty="0">
                <a:latin typeface="Times New Roman" panose="02020603050405020304" pitchFamily="18" charset="0"/>
                <a:cs typeface="Times New Roman" panose="02020603050405020304" pitchFamily="18" charset="0"/>
              </a:rPr>
              <a:t>   </a:t>
            </a:r>
            <a:r>
              <a:rPr lang="zh-CN" altLang="en-US"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T</a:t>
            </a:r>
            <a:r>
              <a:rPr lang="en-US" altLang="zh-CN" sz="2000" baseline="-25000" dirty="0" err="1">
                <a:latin typeface="Times New Roman" panose="02020603050405020304" pitchFamily="18" charset="0"/>
                <a:cs typeface="Times New Roman" panose="02020603050405020304" pitchFamily="18" charset="0"/>
              </a:rPr>
              <a:t>avg</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 =</a:t>
            </a:r>
          </a:p>
          <a:p>
            <a:pPr marL="457200" lvl="1" indent="0">
              <a:lnSpc>
                <a:spcPct val="120000"/>
              </a:lnSpc>
              <a:spcBef>
                <a:spcPts val="1800"/>
              </a:spcBef>
              <a:buNone/>
            </a:pPr>
            <a:r>
              <a:rPr lang="zh-CN" altLang="en-US" sz="2000" dirty="0">
                <a:latin typeface="Times New Roman" panose="02020603050405020304" pitchFamily="18" charset="0"/>
                <a:cs typeface="Times New Roman" panose="02020603050405020304" pitchFamily="18" charset="0"/>
              </a:rPr>
              <a:t>    其中</a:t>
            </a:r>
            <a:r>
              <a:rPr lang="en-US" altLang="zh-CN" sz="2000" i="1" dirty="0">
                <a:latin typeface="Times New Roman" panose="02020603050405020304" pitchFamily="18" charset="0"/>
                <a:cs typeface="Times New Roman" panose="02020603050405020304" pitchFamily="18" charset="0"/>
              </a:rPr>
              <a:t>I</a:t>
            </a:r>
            <a:r>
              <a:rPr lang="zh-CN" altLang="en-US" sz="2000" dirty="0">
                <a:latin typeface="Times New Roman" panose="02020603050405020304" pitchFamily="18" charset="0"/>
                <a:cs typeface="Times New Roman" panose="02020603050405020304" pitchFamily="18" charset="0"/>
              </a:rPr>
              <a:t>是问题的规模为</a:t>
            </a:r>
            <a:r>
              <a:rPr lang="en-US" altLang="zh-CN" sz="2000" i="1"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的实例，</a:t>
            </a:r>
            <a:r>
              <a:rPr lang="en-US" altLang="zh-CN" sz="2000" i="1" dirty="0">
                <a:latin typeface="Times New Roman" panose="02020603050405020304" pitchFamily="18" charset="0"/>
                <a:cs typeface="Times New Roman" panose="02020603050405020304" pitchFamily="18" charset="0"/>
              </a:rPr>
              <a:t>p</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是实例</a:t>
            </a:r>
            <a:r>
              <a:rPr lang="en-US" altLang="zh-CN" sz="2000" i="1" dirty="0">
                <a:latin typeface="Times New Roman" panose="02020603050405020304" pitchFamily="18" charset="0"/>
                <a:cs typeface="Times New Roman" panose="02020603050405020304" pitchFamily="18" charset="0"/>
              </a:rPr>
              <a:t>I</a:t>
            </a:r>
            <a:r>
              <a:rPr lang="zh-CN" altLang="en-US" sz="2000" dirty="0">
                <a:latin typeface="Times New Roman" panose="02020603050405020304" pitchFamily="18" charset="0"/>
                <a:cs typeface="Times New Roman" panose="02020603050405020304" pitchFamily="18" charset="0"/>
              </a:rPr>
              <a:t>出现的概率</a:t>
            </a:r>
          </a:p>
          <a:p>
            <a:pPr>
              <a:lnSpc>
                <a:spcPct val="120000"/>
              </a:lnSpc>
              <a:spcBef>
                <a:spcPts val="600"/>
              </a:spcBef>
            </a:pPr>
            <a:r>
              <a:rPr lang="zh-CN" altLang="en-US" sz="2400" kern="0" dirty="0">
                <a:latin typeface="Times New Roman" panose="02020603050405020304" pitchFamily="18" charset="0"/>
                <a:cs typeface="Times New Roman" panose="02020603050405020304" pitchFamily="18" charset="0"/>
              </a:rPr>
              <a:t>算法的空间复杂性</a:t>
            </a:r>
            <a:r>
              <a:rPr lang="en-US" altLang="zh-CN" sz="2400" i="1" kern="0" dirty="0">
                <a:latin typeface="Times New Roman" panose="02020603050405020304" pitchFamily="18" charset="0"/>
                <a:cs typeface="Times New Roman" panose="02020603050405020304" pitchFamily="18" charset="0"/>
              </a:rPr>
              <a:t>S</a:t>
            </a:r>
            <a:r>
              <a:rPr lang="en-US" altLang="zh-CN" sz="2400" kern="0" dirty="0">
                <a:latin typeface="Times New Roman" panose="02020603050405020304" pitchFamily="18" charset="0"/>
                <a:cs typeface="Times New Roman" panose="02020603050405020304" pitchFamily="18" charset="0"/>
              </a:rPr>
              <a:t>(</a:t>
            </a:r>
            <a:r>
              <a:rPr lang="en-US" altLang="zh-CN" sz="2400" i="1" kern="0" dirty="0">
                <a:latin typeface="Times New Roman" panose="02020603050405020304" pitchFamily="18" charset="0"/>
                <a:cs typeface="Times New Roman" panose="02020603050405020304" pitchFamily="18" charset="0"/>
              </a:rPr>
              <a:t>n</a:t>
            </a:r>
            <a:r>
              <a:rPr lang="en-US" altLang="zh-CN" sz="2400" kern="0" dirty="0">
                <a:latin typeface="Times New Roman" panose="02020603050405020304" pitchFamily="18" charset="0"/>
                <a:cs typeface="Times New Roman" panose="02020603050405020304" pitchFamily="18" charset="0"/>
              </a:rPr>
              <a:t>)</a:t>
            </a:r>
            <a:r>
              <a:rPr lang="zh-CN" altLang="en-US" sz="2400" kern="0" dirty="0">
                <a:latin typeface="Times New Roman" panose="02020603050405020304" pitchFamily="18" charset="0"/>
                <a:cs typeface="Times New Roman" panose="02020603050405020304" pitchFamily="18" charset="0"/>
              </a:rPr>
              <a:t>；</a:t>
            </a:r>
            <a:endParaRPr lang="en-US" altLang="zh-CN" sz="2400" kern="0" dirty="0">
              <a:latin typeface="Times New Roman" panose="02020603050405020304" pitchFamily="18" charset="0"/>
              <a:cs typeface="Times New Roman" panose="02020603050405020304" pitchFamily="18" charset="0"/>
            </a:endParaRPr>
          </a:p>
        </p:txBody>
      </p:sp>
      <p:graphicFrame>
        <p:nvGraphicFramePr>
          <p:cNvPr id="131076" name="Object 4"/>
          <p:cNvGraphicFramePr>
            <a:graphicFrameLocks noChangeAspect="1"/>
          </p:cNvGraphicFramePr>
          <p:nvPr>
            <p:extLst>
              <p:ext uri="{D42A27DB-BD31-4B8C-83A1-F6EECF244321}">
                <p14:modId xmlns:p14="http://schemas.microsoft.com/office/powerpoint/2010/main" val="1362179168"/>
              </p:ext>
            </p:extLst>
          </p:nvPr>
        </p:nvGraphicFramePr>
        <p:xfrm>
          <a:off x="2286000" y="4648200"/>
          <a:ext cx="1584325" cy="630238"/>
        </p:xfrm>
        <a:graphic>
          <a:graphicData uri="http://schemas.openxmlformats.org/presentationml/2006/ole">
            <mc:AlternateContent xmlns:mc="http://schemas.openxmlformats.org/markup-compatibility/2006">
              <mc:Choice xmlns:v="urn:schemas-microsoft-com:vml" Requires="v">
                <p:oleObj name="公式" r:id="rId2" imgW="888614" imgH="355446" progId="Equation.3">
                  <p:embed/>
                </p:oleObj>
              </mc:Choice>
              <mc:Fallback>
                <p:oleObj name="公式" r:id="rId2" imgW="888614" imgH="355446" progId="Equation.3">
                  <p:embed/>
                  <p:pic>
                    <p:nvPicPr>
                      <p:cNvPr id="13107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648200"/>
                        <a:ext cx="1584325"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a:extLst>
              <a:ext uri="{FF2B5EF4-FFF2-40B4-BE49-F238E27FC236}">
                <a16:creationId xmlns:a16="http://schemas.microsoft.com/office/drawing/2014/main" id="{713202C3-5A73-42BE-A3B1-6525089ED062}"/>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latin typeface="Times New Roman" panose="02020603050405020304" pitchFamily="18" charset="0"/>
                <a:cs typeface="Times New Roman" panose="02020603050405020304" pitchFamily="18" charset="0"/>
              </a:rPr>
              <a:t>第四节　算法分析</a:t>
            </a:r>
          </a:p>
        </p:txBody>
      </p:sp>
    </p:spTree>
    <p:extLst>
      <p:ext uri="{BB962C8B-B14F-4D97-AF65-F5344CB8AC3E}">
        <p14:creationId xmlns:p14="http://schemas.microsoft.com/office/powerpoint/2010/main" val="857759719"/>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448322" y="1371600"/>
            <a:ext cx="8314678" cy="4343400"/>
          </a:xfrm>
        </p:spPr>
        <p:txBody>
          <a:bodyPr/>
          <a:lstStyle/>
          <a:p>
            <a:pPr eaLnBrk="1" hangingPunct="1">
              <a:lnSpc>
                <a:spcPct val="120000"/>
              </a:lnSpc>
              <a:spcBef>
                <a:spcPts val="600"/>
              </a:spcBef>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算法运行时间的阶较简明地刻画了一个算法的效率，并作为不同算法进行比较的工具；</a:t>
            </a:r>
          </a:p>
          <a:p>
            <a:pPr eaLnBrk="1" hangingPunct="1">
              <a:lnSpc>
                <a:spcPct val="120000"/>
              </a:lnSpc>
              <a:spcBef>
                <a:spcPts val="600"/>
              </a:spcBef>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当输入规模足够大时（</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n-&gt;∞)</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，运行时间中的</a:t>
            </a:r>
            <a:r>
              <a:rPr lang="zh-CN" altLang="en-US"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低阶项</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和</a:t>
            </a:r>
            <a:r>
              <a:rPr lang="zh-CN" altLang="en-US"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最高次项的常数系数</a:t>
            </a:r>
            <a:r>
              <a:rPr lang="zh-CN" altLang="en-US" sz="2400" b="1" dirty="0">
                <a:latin typeface="Times New Roman" panose="02020603050405020304" pitchFamily="18" charset="0"/>
                <a:cs typeface="Times New Roman" panose="02020603050405020304" pitchFamily="18" charset="0"/>
              </a:rPr>
              <a:t>可以忽略；</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20000"/>
              </a:lnSpc>
              <a:spcBef>
                <a:spcPts val="600"/>
              </a:spcBef>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输入规模足够大（</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n-&gt;∞)</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到只需考虑运行时间的</a:t>
            </a:r>
            <a:r>
              <a:rPr lang="zh-CN" altLang="en-US"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增长量级</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时，研究的算法效率即为</a:t>
            </a:r>
            <a:r>
              <a:rPr lang="zh-CN" altLang="en-US"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渐近效率</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。亦即，我们只关心从极限的角度考虑运行时间如何随输入规模的增长而增长。</a:t>
            </a:r>
          </a:p>
          <a:p>
            <a:pPr eaLnBrk="1" hangingPunct="1">
              <a:lnSpc>
                <a:spcPct val="120000"/>
              </a:lnSpc>
              <a:spcBef>
                <a:spcPts val="600"/>
              </a:spcBef>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渐近效率更高的算法，对大规模的输入是更好的。（对小规模的输入则不一定！）</a:t>
            </a:r>
          </a:p>
        </p:txBody>
      </p:sp>
      <p:sp>
        <p:nvSpPr>
          <p:cNvPr id="4" name="Rectangle 2">
            <a:extLst>
              <a:ext uri="{FF2B5EF4-FFF2-40B4-BE49-F238E27FC236}">
                <a16:creationId xmlns:a16="http://schemas.microsoft.com/office/drawing/2014/main" id="{77AF1EB7-E642-4EB7-9AFE-C1132F8E6C50}"/>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latin typeface="Times New Roman" panose="02020603050405020304" pitchFamily="18" charset="0"/>
                <a:cs typeface="Times New Roman" panose="02020603050405020304" pitchFamily="18" charset="0"/>
              </a:rPr>
              <a:t>第四节　算法分析</a:t>
            </a:r>
          </a:p>
        </p:txBody>
      </p:sp>
    </p:spTree>
    <p:extLst>
      <p:ext uri="{BB962C8B-B14F-4D97-AF65-F5344CB8AC3E}">
        <p14:creationId xmlns:p14="http://schemas.microsoft.com/office/powerpoint/2010/main" val="30937747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1557338"/>
            <a:ext cx="4300537" cy="428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426" name="Group 42"/>
          <p:cNvGraphicFramePr>
            <a:graphicFrameLocks noGrp="1"/>
          </p:cNvGraphicFramePr>
          <p:nvPr/>
        </p:nvGraphicFramePr>
        <p:xfrm>
          <a:off x="900113" y="1916113"/>
          <a:ext cx="2949575" cy="3413760"/>
        </p:xfrm>
        <a:graphic>
          <a:graphicData uri="http://schemas.openxmlformats.org/drawingml/2006/table">
            <a:tbl>
              <a:tblPr/>
              <a:tblGrid>
                <a:gridCol w="1474787">
                  <a:extLst>
                    <a:ext uri="{9D8B030D-6E8A-4147-A177-3AD203B41FA5}">
                      <a16:colId xmlns:a16="http://schemas.microsoft.com/office/drawing/2014/main" val="20000"/>
                    </a:ext>
                  </a:extLst>
                </a:gridCol>
                <a:gridCol w="1474788">
                  <a:extLst>
                    <a:ext uri="{9D8B030D-6E8A-4147-A177-3AD203B41FA5}">
                      <a16:colId xmlns:a16="http://schemas.microsoft.com/office/drawing/2014/main" val="20001"/>
                    </a:ext>
                  </a:extLst>
                </a:gridCol>
              </a:tblGrid>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黑体" panose="02010609060101010101" pitchFamily="49" charset="-122"/>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a:ln>
                            <a:noFill/>
                          </a:ln>
                          <a:solidFill>
                            <a:schemeClr val="tx1"/>
                          </a:solidFill>
                          <a:effectLst/>
                          <a:latin typeface="Arial" panose="020B0604020202020204" pitchFamily="34" charset="0"/>
                          <a:ea typeface="黑体" panose="02010609060101010101" pitchFamily="49" charset="-122"/>
                        </a:rPr>
                        <a:t>常量</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黑体" panose="02010609060101010101" pitchFamily="49" charset="-122"/>
                        </a:rPr>
                        <a:t>log </a:t>
                      </a:r>
                      <a:r>
                        <a:rPr kumimoji="0" lang="en-US" altLang="zh-CN" sz="2200" b="1" i="1" u="none" strike="noStrike" cap="none" normalizeH="0" baseline="0">
                          <a:ln>
                            <a:noFill/>
                          </a:ln>
                          <a:solidFill>
                            <a:schemeClr val="tx1"/>
                          </a:solidFill>
                          <a:effectLst/>
                          <a:latin typeface="Arial" panose="020B0604020202020204" pitchFamily="34" charset="0"/>
                          <a:ea typeface="黑体" panose="02010609060101010101" pitchFamily="49" charset="-122"/>
                        </a:rPr>
                        <a:t>n</a:t>
                      </a:r>
                      <a:endParaRPr kumimoji="0" lang="en-US" altLang="zh-CN" sz="22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a:ln>
                            <a:noFill/>
                          </a:ln>
                          <a:solidFill>
                            <a:schemeClr val="tx1"/>
                          </a:solidFill>
                          <a:effectLst/>
                          <a:latin typeface="Arial" panose="020B0604020202020204" pitchFamily="34" charset="0"/>
                          <a:ea typeface="黑体" panose="02010609060101010101" pitchFamily="49" charset="-122"/>
                        </a:rPr>
                        <a:t>对数</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a:ln>
                            <a:noFill/>
                          </a:ln>
                          <a:solidFill>
                            <a:schemeClr val="tx1"/>
                          </a:solidFill>
                          <a:effectLst/>
                          <a:latin typeface="Arial" panose="020B0604020202020204" pitchFamily="34" charset="0"/>
                          <a:ea typeface="黑体" panose="02010609060101010101" pitchFamily="49" charset="-122"/>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a:ln>
                            <a:noFill/>
                          </a:ln>
                          <a:solidFill>
                            <a:schemeClr val="tx1"/>
                          </a:solidFill>
                          <a:effectLst/>
                          <a:latin typeface="Arial" panose="020B0604020202020204" pitchFamily="34" charset="0"/>
                          <a:ea typeface="黑体" panose="02010609060101010101" pitchFamily="49" charset="-122"/>
                        </a:rPr>
                        <a:t>线性</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a:ln>
                            <a:noFill/>
                          </a:ln>
                          <a:solidFill>
                            <a:schemeClr val="tx1"/>
                          </a:solidFill>
                          <a:effectLst/>
                          <a:latin typeface="Arial" panose="020B0604020202020204" pitchFamily="34" charset="0"/>
                          <a:ea typeface="黑体" panose="02010609060101010101" pitchFamily="49" charset="-122"/>
                        </a:rPr>
                        <a:t>n </a:t>
                      </a:r>
                      <a:r>
                        <a:rPr kumimoji="0" lang="en-US" altLang="zh-CN" sz="2200" b="1" i="0" u="none" strike="noStrike" cap="none" normalizeH="0" baseline="0">
                          <a:ln>
                            <a:noFill/>
                          </a:ln>
                          <a:solidFill>
                            <a:schemeClr val="tx1"/>
                          </a:solidFill>
                          <a:effectLst/>
                          <a:latin typeface="Arial" panose="020B0604020202020204" pitchFamily="34" charset="0"/>
                          <a:ea typeface="黑体" panose="02010609060101010101" pitchFamily="49" charset="-122"/>
                        </a:rPr>
                        <a:t>log </a:t>
                      </a:r>
                      <a:r>
                        <a:rPr kumimoji="0" lang="en-US" altLang="zh-CN" sz="2200" b="1" i="1" u="none" strike="noStrike" cap="none" normalizeH="0" baseline="0">
                          <a:ln>
                            <a:noFill/>
                          </a:ln>
                          <a:solidFill>
                            <a:schemeClr val="tx1"/>
                          </a:solidFill>
                          <a:effectLst/>
                          <a:latin typeface="Arial" panose="020B0604020202020204" pitchFamily="34" charset="0"/>
                          <a:ea typeface="黑体" panose="02010609060101010101" pitchFamily="49" charset="-122"/>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a:ln>
                            <a:noFill/>
                          </a:ln>
                          <a:solidFill>
                            <a:schemeClr val="tx1"/>
                          </a:solidFill>
                          <a:effectLst/>
                          <a:latin typeface="Arial" panose="020B0604020202020204" pitchFamily="34" charset="0"/>
                          <a:ea typeface="黑体" panose="02010609060101010101" pitchFamily="49" charset="-122"/>
                        </a:rPr>
                        <a:t>n </a:t>
                      </a:r>
                      <a:r>
                        <a:rPr kumimoji="0" lang="en-US" altLang="zh-CN" sz="2200" b="1" i="0" u="none" strike="noStrike" cap="none" normalizeH="0" baseline="0">
                          <a:ln>
                            <a:noFill/>
                          </a:ln>
                          <a:solidFill>
                            <a:schemeClr val="tx1"/>
                          </a:solidFill>
                          <a:effectLst/>
                          <a:latin typeface="Arial" panose="020B0604020202020204" pitchFamily="34" charset="0"/>
                          <a:ea typeface="黑体" panose="02010609060101010101" pitchFamily="49" charset="-122"/>
                        </a:rPr>
                        <a:t>log </a:t>
                      </a:r>
                      <a:r>
                        <a:rPr kumimoji="0" lang="en-US" altLang="zh-CN" sz="2200" b="1" i="1" u="none" strike="noStrike" cap="none" normalizeH="0" baseline="0">
                          <a:ln>
                            <a:noFill/>
                          </a:ln>
                          <a:solidFill>
                            <a:schemeClr val="tx1"/>
                          </a:solidFill>
                          <a:effectLst/>
                          <a:latin typeface="Arial" panose="020B0604020202020204" pitchFamily="34" charset="0"/>
                          <a:ea typeface="黑体" panose="02010609060101010101" pitchFamily="49" charset="-122"/>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a:ln>
                            <a:noFill/>
                          </a:ln>
                          <a:solidFill>
                            <a:schemeClr val="tx1"/>
                          </a:solidFill>
                          <a:effectLst/>
                          <a:latin typeface="Arial" panose="020B0604020202020204" pitchFamily="34" charset="0"/>
                          <a:ea typeface="黑体" panose="02010609060101010101" pitchFamily="49" charset="-122"/>
                        </a:rPr>
                        <a:t>n</a:t>
                      </a:r>
                      <a:r>
                        <a:rPr kumimoji="0" lang="en-US" altLang="zh-CN" sz="2200" b="1" i="1" u="none" strike="noStrike" cap="none" normalizeH="0" baseline="30000">
                          <a:ln>
                            <a:noFill/>
                          </a:ln>
                          <a:solidFill>
                            <a:schemeClr val="tx1"/>
                          </a:solidFill>
                          <a:effectLst/>
                          <a:latin typeface="Arial" panose="020B0604020202020204" pitchFamily="34" charset="0"/>
                          <a:ea typeface="黑体" panose="02010609060101010101" pitchFamily="49" charset="-122"/>
                        </a:rPr>
                        <a:t>2</a:t>
                      </a:r>
                      <a:endParaRPr kumimoji="0" lang="en-US" altLang="zh-CN" sz="2200" b="1" i="1"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a:ln>
                            <a:noFill/>
                          </a:ln>
                          <a:solidFill>
                            <a:schemeClr val="tx1"/>
                          </a:solidFill>
                          <a:effectLst/>
                          <a:latin typeface="Arial" panose="020B0604020202020204" pitchFamily="34" charset="0"/>
                          <a:ea typeface="黑体" panose="02010609060101010101" pitchFamily="49" charset="-122"/>
                        </a:rPr>
                        <a:t>平方</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a:ln>
                            <a:noFill/>
                          </a:ln>
                          <a:solidFill>
                            <a:schemeClr val="tx1"/>
                          </a:solidFill>
                          <a:effectLst/>
                          <a:latin typeface="Arial" panose="020B0604020202020204" pitchFamily="34" charset="0"/>
                          <a:ea typeface="黑体" panose="02010609060101010101" pitchFamily="49" charset="-122"/>
                        </a:rPr>
                        <a:t>n</a:t>
                      </a:r>
                      <a:r>
                        <a:rPr kumimoji="0" lang="en-US" altLang="zh-CN" sz="2200" b="1" i="1" u="none" strike="noStrike" cap="none" normalizeH="0" baseline="30000">
                          <a:ln>
                            <a:noFill/>
                          </a:ln>
                          <a:solidFill>
                            <a:schemeClr val="tx1"/>
                          </a:solidFill>
                          <a:effectLst/>
                          <a:latin typeface="Arial" panose="020B0604020202020204" pitchFamily="34" charset="0"/>
                          <a:ea typeface="黑体" panose="02010609060101010101" pitchFamily="49" charset="-122"/>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a:ln>
                            <a:noFill/>
                          </a:ln>
                          <a:solidFill>
                            <a:schemeClr val="tx1"/>
                          </a:solidFill>
                          <a:effectLst/>
                          <a:latin typeface="Arial" panose="020B0604020202020204" pitchFamily="34" charset="0"/>
                          <a:ea typeface="黑体" panose="02010609060101010101" pitchFamily="49" charset="-122"/>
                        </a:rPr>
                        <a:t>立方</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黑体" panose="02010609060101010101" pitchFamily="49" charset="-122"/>
                        </a:rPr>
                        <a:t>2</a:t>
                      </a:r>
                      <a:r>
                        <a:rPr kumimoji="0" lang="en-US" altLang="zh-CN" sz="2200" b="1" i="1" u="none" strike="noStrike" cap="none" normalizeH="0" baseline="30000">
                          <a:ln>
                            <a:noFill/>
                          </a:ln>
                          <a:solidFill>
                            <a:schemeClr val="tx1"/>
                          </a:solidFill>
                          <a:effectLst/>
                          <a:latin typeface="Arial" panose="020B0604020202020204" pitchFamily="34" charset="0"/>
                          <a:ea typeface="黑体" panose="02010609060101010101" pitchFamily="49" charset="-122"/>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a:ln>
                            <a:noFill/>
                          </a:ln>
                          <a:solidFill>
                            <a:schemeClr val="tx1"/>
                          </a:solidFill>
                          <a:effectLst/>
                          <a:latin typeface="Arial" panose="020B0604020202020204" pitchFamily="34" charset="0"/>
                          <a:ea typeface="黑体" panose="02010609060101010101" pitchFamily="49" charset="-122"/>
                        </a:rPr>
                        <a:t>指数</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a:ln>
                            <a:noFill/>
                          </a:ln>
                          <a:solidFill>
                            <a:schemeClr val="tx1"/>
                          </a:solidFill>
                          <a:effectLst/>
                          <a:latin typeface="Arial" panose="020B0604020202020204" pitchFamily="34" charset="0"/>
                          <a:ea typeface="黑体" panose="02010609060101010101" pitchFamily="49" charset="-122"/>
                        </a:rPr>
                        <a:t>n!</a:t>
                      </a:r>
                      <a:endParaRPr kumimoji="0" lang="en-US" altLang="zh-CN" sz="2200" b="1" i="1" u="none" strike="noStrike" cap="none" normalizeH="0" baseline="3000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a:ln>
                            <a:noFill/>
                          </a:ln>
                          <a:solidFill>
                            <a:schemeClr val="tx1"/>
                          </a:solidFill>
                          <a:effectLst/>
                          <a:latin typeface="Arial" panose="020B0604020202020204" pitchFamily="34" charset="0"/>
                          <a:ea typeface="黑体" panose="02010609060101010101" pitchFamily="49" charset="-122"/>
                        </a:rPr>
                        <a:t>阶乘</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6427" name="Text Box 8"/>
          <p:cNvSpPr txBox="1">
            <a:spLocks noChangeArrowheads="1"/>
          </p:cNvSpPr>
          <p:nvPr/>
        </p:nvSpPr>
        <p:spPr bwMode="auto">
          <a:xfrm>
            <a:off x="620713" y="6005512"/>
            <a:ext cx="8137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lang="zh-CN" altLang="en-US" sz="2800" u="none" dirty="0">
                <a:solidFill>
                  <a:srgbClr val="1A09F7"/>
                </a:solidFill>
                <a:latin typeface="Verdana" panose="020B0604030504040204" pitchFamily="34" charset="0"/>
              </a:rPr>
              <a:t>排在前面的复杂性类型是算法设计追求的目标。</a:t>
            </a:r>
          </a:p>
        </p:txBody>
      </p:sp>
      <p:cxnSp>
        <p:nvCxnSpPr>
          <p:cNvPr id="3" name="直接箭头连接符 2">
            <a:extLst>
              <a:ext uri="{FF2B5EF4-FFF2-40B4-BE49-F238E27FC236}">
                <a16:creationId xmlns:a16="http://schemas.microsoft.com/office/drawing/2014/main" id="{6E8AF96B-8254-4F54-995B-6C1E37E27FBA}"/>
              </a:ext>
            </a:extLst>
          </p:cNvPr>
          <p:cNvCxnSpPr/>
          <p:nvPr/>
        </p:nvCxnSpPr>
        <p:spPr bwMode="auto">
          <a:xfrm>
            <a:off x="620713" y="1916113"/>
            <a:ext cx="0" cy="341376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4" name="文本框 3">
            <a:extLst>
              <a:ext uri="{FF2B5EF4-FFF2-40B4-BE49-F238E27FC236}">
                <a16:creationId xmlns:a16="http://schemas.microsoft.com/office/drawing/2014/main" id="{61F65BB4-FF52-4512-A348-3FE98B856B81}"/>
              </a:ext>
            </a:extLst>
          </p:cNvPr>
          <p:cNvSpPr txBox="1"/>
          <p:nvPr/>
        </p:nvSpPr>
        <p:spPr>
          <a:xfrm>
            <a:off x="76200" y="2819400"/>
            <a:ext cx="381000" cy="1323439"/>
          </a:xfrm>
          <a:prstGeom prst="rect">
            <a:avLst/>
          </a:prstGeom>
          <a:noFill/>
        </p:spPr>
        <p:txBody>
          <a:bodyPr wrap="square" rtlCol="0">
            <a:spAutoFit/>
          </a:bodyPr>
          <a:lstStyle/>
          <a:p>
            <a:r>
              <a:rPr lang="zh-CN" altLang="en-US" dirty="0">
                <a:solidFill>
                  <a:srgbClr val="FF0000"/>
                </a:solidFill>
              </a:rPr>
              <a:t>增速变快</a:t>
            </a:r>
          </a:p>
        </p:txBody>
      </p:sp>
      <p:sp>
        <p:nvSpPr>
          <p:cNvPr id="10" name="Rectangle 2">
            <a:extLst>
              <a:ext uri="{FF2B5EF4-FFF2-40B4-BE49-F238E27FC236}">
                <a16:creationId xmlns:a16="http://schemas.microsoft.com/office/drawing/2014/main" id="{03B2189B-6FA2-4801-BA23-4A9E448B6367}"/>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第四节　算法分析</a:t>
            </a:r>
          </a:p>
        </p:txBody>
      </p:sp>
    </p:spTree>
    <p:extLst>
      <p:ext uri="{BB962C8B-B14F-4D97-AF65-F5344CB8AC3E}">
        <p14:creationId xmlns:p14="http://schemas.microsoft.com/office/powerpoint/2010/main" val="210894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4294967295"/>
          </p:nvPr>
        </p:nvSpPr>
        <p:spPr>
          <a:xfrm>
            <a:off x="499533" y="1295400"/>
            <a:ext cx="8458200" cy="2743200"/>
          </a:xfrm>
        </p:spPr>
        <p:txBody>
          <a:bodyPr/>
          <a:lstStyle/>
          <a:p>
            <a:pPr marL="0" indent="0" algn="just">
              <a:lnSpc>
                <a:spcPct val="125000"/>
              </a:lnSpc>
              <a:spcBef>
                <a:spcPts val="600"/>
              </a:spcBef>
              <a:buNone/>
            </a:pPr>
            <a:r>
              <a:rPr lang="zh-CN" altLang="en-US" sz="2800"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渐近上界</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记号</a:t>
            </a:r>
            <a:r>
              <a:rPr lang="en-US" altLang="zh-CN" sz="28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O </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大</a:t>
            </a:r>
            <a:r>
              <a:rPr lang="en-US" altLang="zh-CN" sz="2800" b="1" i="1" dirty="0">
                <a:latin typeface="Times New Roman" panose="02020603050405020304" pitchFamily="18" charset="0"/>
                <a:ea typeface="黑体" panose="02010609060101010101" pitchFamily="49" charset="-122"/>
                <a:cs typeface="Times New Roman" panose="02020603050405020304" pitchFamily="18" charset="0"/>
              </a:rPr>
              <a:t>O</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a:t>
            </a:r>
            <a:endParaRPr lang="en-US" sz="2800" b="1"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25000"/>
              </a:lnSpc>
              <a:spcBef>
                <a:spcPts val="600"/>
              </a:spcBef>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渐近地给出了一个函数在常量因子内的上界</a:t>
            </a:r>
            <a:r>
              <a:rPr 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0" indent="0" algn="just">
              <a:lnSpc>
                <a:spcPct val="125000"/>
              </a:lnSpc>
              <a:spcBef>
                <a:spcPts val="600"/>
              </a:spcBef>
              <a:buNone/>
            </a:pPr>
            <a:r>
              <a:rPr lang="en-US" sz="20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i="1" dirty="0">
                <a:latin typeface="Times New Roman" panose="02020603050405020304" pitchFamily="18" charset="0"/>
                <a:ea typeface="黑体" panose="02010609060101010101" pitchFamily="49" charset="-122"/>
                <a:cs typeface="Times New Roman" panose="02020603050405020304" pitchFamily="18" charset="0"/>
              </a:rPr>
              <a:t>O</a:t>
            </a:r>
            <a:r>
              <a:rPr 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sz="2000" b="1" i="1" dirty="0">
                <a:latin typeface="Times New Roman" panose="02020603050405020304" pitchFamily="18" charset="0"/>
                <a:ea typeface="黑体" panose="02010609060101010101" pitchFamily="49" charset="-122"/>
                <a:cs typeface="Times New Roman" panose="02020603050405020304" pitchFamily="18" charset="0"/>
              </a:rPr>
              <a:t>g</a:t>
            </a:r>
            <a:r>
              <a:rPr 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sz="2000" b="1" i="1" dirty="0">
                <a:latin typeface="Times New Roman" panose="02020603050405020304" pitchFamily="18" charset="0"/>
                <a:ea typeface="黑体" panose="02010609060101010101" pitchFamily="49" charset="-122"/>
                <a:cs typeface="Times New Roman" panose="02020603050405020304" pitchFamily="18" charset="0"/>
              </a:rPr>
              <a:t>n</a:t>
            </a:r>
            <a:r>
              <a:rPr lang="en-US" sz="2000" b="1" dirty="0">
                <a:latin typeface="Times New Roman" panose="02020603050405020304" pitchFamily="18" charset="0"/>
                <a:ea typeface="黑体" panose="02010609060101010101" pitchFamily="49" charset="-122"/>
                <a:cs typeface="Times New Roman" panose="02020603050405020304" pitchFamily="18" charset="0"/>
              </a:rPr>
              <a:t>)) = { </a:t>
            </a:r>
            <a:r>
              <a:rPr lang="en-US" sz="2000" b="1" i="1" dirty="0">
                <a:latin typeface="Times New Roman" panose="02020603050405020304" pitchFamily="18" charset="0"/>
                <a:ea typeface="黑体" panose="02010609060101010101" pitchFamily="49" charset="-122"/>
                <a:cs typeface="Times New Roman" panose="02020603050405020304" pitchFamily="18" charset="0"/>
              </a:rPr>
              <a:t>f</a:t>
            </a:r>
            <a:r>
              <a:rPr 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sz="2000" b="1" i="1" dirty="0">
                <a:latin typeface="Times New Roman" panose="02020603050405020304" pitchFamily="18" charset="0"/>
                <a:ea typeface="黑体" panose="02010609060101010101" pitchFamily="49" charset="-122"/>
                <a:cs typeface="Times New Roman" panose="02020603050405020304" pitchFamily="18" charset="0"/>
              </a:rPr>
              <a:t>n</a:t>
            </a:r>
            <a:r>
              <a:rPr lang="en-US" sz="2000" b="1" dirty="0">
                <a:latin typeface="Times New Roman" panose="02020603050405020304" pitchFamily="18" charset="0"/>
                <a:ea typeface="黑体" panose="02010609060101010101" pitchFamily="49" charset="-122"/>
                <a:cs typeface="Times New Roman" panose="02020603050405020304" pitchFamily="18" charset="0"/>
              </a:rPr>
              <a:t>) :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存在正常量</a:t>
            </a:r>
            <a:r>
              <a:rPr lang="en-US" sz="2000" b="1" i="1" dirty="0">
                <a:latin typeface="Times New Roman" panose="02020603050405020304" pitchFamily="18" charset="0"/>
                <a:ea typeface="黑体" panose="02010609060101010101" pitchFamily="49" charset="-122"/>
                <a:cs typeface="Times New Roman" panose="02020603050405020304" pitchFamily="18" charset="0"/>
              </a:rPr>
              <a:t>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a:t>
            </a:r>
            <a:r>
              <a:rPr lang="en-US" sz="2000" b="1" i="1" dirty="0">
                <a:latin typeface="Times New Roman" panose="02020603050405020304" pitchFamily="18" charset="0"/>
                <a:ea typeface="黑体" panose="02010609060101010101" pitchFamily="49" charset="-122"/>
                <a:cs typeface="Times New Roman" panose="02020603050405020304" pitchFamily="18" charset="0"/>
              </a:rPr>
              <a:t>n</a:t>
            </a:r>
            <a:r>
              <a:rPr lang="en-US" sz="2000" b="1" baseline="-25000"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，使得对所有</a:t>
            </a:r>
            <a:r>
              <a:rPr lang="pt-BR" altLang="zh-CN" sz="2000" b="1" i="1" dirty="0">
                <a:latin typeface="Times New Roman" panose="02020603050405020304" pitchFamily="18" charset="0"/>
                <a:ea typeface="黑体" panose="02010609060101010101" pitchFamily="49" charset="-122"/>
                <a:cs typeface="Times New Roman" panose="02020603050405020304" pitchFamily="18" charset="0"/>
              </a:rPr>
              <a:t>n</a:t>
            </a:r>
            <a:r>
              <a:rPr lang="pt-BR" altLang="zh-CN" sz="2000" b="1" dirty="0">
                <a:latin typeface="Times New Roman" panose="02020603050405020304" pitchFamily="18" charset="0"/>
                <a:ea typeface="黑体" panose="02010609060101010101" pitchFamily="49" charset="-122"/>
                <a:cs typeface="Times New Roman" panose="02020603050405020304" pitchFamily="18" charset="0"/>
              </a:rPr>
              <a:t> ≥ </a:t>
            </a:r>
            <a:r>
              <a:rPr lang="pt-BR" altLang="zh-CN" sz="2000" b="1" i="1" dirty="0">
                <a:latin typeface="Times New Roman" panose="02020603050405020304" pitchFamily="18" charset="0"/>
                <a:ea typeface="黑体" panose="02010609060101010101" pitchFamily="49" charset="-122"/>
                <a:cs typeface="Times New Roman" panose="02020603050405020304" pitchFamily="18" charset="0"/>
              </a:rPr>
              <a:t>n</a:t>
            </a:r>
            <a:r>
              <a:rPr lang="pt-BR" altLang="zh-CN" sz="2000" b="1" baseline="-25000"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marL="0" indent="0" algn="just">
              <a:lnSpc>
                <a:spcPct val="125000"/>
              </a:lnSpc>
              <a:spcBef>
                <a:spcPts val="600"/>
              </a:spcBef>
              <a:buNone/>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有</a:t>
            </a:r>
            <a:r>
              <a:rPr lang="pt-BR" sz="2000" b="1" dirty="0">
                <a:latin typeface="Times New Roman" panose="02020603050405020304" pitchFamily="18" charset="0"/>
                <a:ea typeface="黑体" panose="02010609060101010101" pitchFamily="49" charset="-122"/>
                <a:cs typeface="Times New Roman" panose="02020603050405020304" pitchFamily="18" charset="0"/>
              </a:rPr>
              <a:t>0 ≤ </a:t>
            </a:r>
            <a:r>
              <a:rPr lang="pt-BR" sz="2000" b="1" i="1" dirty="0">
                <a:latin typeface="Times New Roman" panose="02020603050405020304" pitchFamily="18" charset="0"/>
                <a:ea typeface="黑体" panose="02010609060101010101" pitchFamily="49" charset="-122"/>
                <a:cs typeface="Times New Roman" panose="02020603050405020304" pitchFamily="18" charset="0"/>
              </a:rPr>
              <a:t>f</a:t>
            </a:r>
            <a:r>
              <a:rPr lang="pt-BR" sz="2000" b="1" dirty="0">
                <a:latin typeface="Times New Roman" panose="02020603050405020304" pitchFamily="18" charset="0"/>
                <a:ea typeface="黑体" panose="02010609060101010101" pitchFamily="49" charset="-122"/>
                <a:cs typeface="Times New Roman" panose="02020603050405020304" pitchFamily="18" charset="0"/>
              </a:rPr>
              <a:t>(</a:t>
            </a:r>
            <a:r>
              <a:rPr lang="pt-BR" sz="2000" b="1" i="1" dirty="0">
                <a:latin typeface="Times New Roman" panose="02020603050405020304" pitchFamily="18" charset="0"/>
                <a:ea typeface="黑体" panose="02010609060101010101" pitchFamily="49" charset="-122"/>
                <a:cs typeface="Times New Roman" panose="02020603050405020304" pitchFamily="18" charset="0"/>
              </a:rPr>
              <a:t>n</a:t>
            </a:r>
            <a:r>
              <a:rPr lang="pt-BR" sz="2000" b="1" dirty="0">
                <a:latin typeface="Times New Roman" panose="02020603050405020304" pitchFamily="18" charset="0"/>
                <a:ea typeface="黑体" panose="02010609060101010101" pitchFamily="49" charset="-122"/>
                <a:cs typeface="Times New Roman" panose="02020603050405020304" pitchFamily="18" charset="0"/>
              </a:rPr>
              <a:t>) ≤ </a:t>
            </a:r>
            <a:r>
              <a:rPr lang="en-US" sz="2000" b="1" i="1" dirty="0">
                <a:latin typeface="Times New Roman" panose="02020603050405020304" pitchFamily="18" charset="0"/>
                <a:ea typeface="黑体" panose="02010609060101010101" pitchFamily="49" charset="-122"/>
                <a:cs typeface="Times New Roman" panose="02020603050405020304" pitchFamily="18" charset="0"/>
              </a:rPr>
              <a:t>c</a:t>
            </a:r>
            <a:r>
              <a:rPr lang="pt-BR" sz="2000" b="1" i="1" dirty="0">
                <a:latin typeface="Times New Roman" panose="02020603050405020304" pitchFamily="18" charset="0"/>
                <a:ea typeface="黑体" panose="02010609060101010101" pitchFamily="49" charset="-122"/>
                <a:cs typeface="Times New Roman" panose="02020603050405020304" pitchFamily="18" charset="0"/>
              </a:rPr>
              <a:t>g</a:t>
            </a:r>
            <a:r>
              <a:rPr lang="pt-BR" sz="2000" b="1" dirty="0">
                <a:latin typeface="Times New Roman" panose="02020603050405020304" pitchFamily="18" charset="0"/>
                <a:ea typeface="黑体" panose="02010609060101010101" pitchFamily="49" charset="-122"/>
                <a:cs typeface="Times New Roman" panose="02020603050405020304" pitchFamily="18" charset="0"/>
              </a:rPr>
              <a:t>(</a:t>
            </a:r>
            <a:r>
              <a:rPr lang="pt-BR" sz="2000" b="1" i="1" dirty="0">
                <a:latin typeface="Times New Roman" panose="02020603050405020304" pitchFamily="18" charset="0"/>
                <a:ea typeface="黑体" panose="02010609060101010101" pitchFamily="49" charset="-122"/>
                <a:cs typeface="Times New Roman" panose="02020603050405020304" pitchFamily="18" charset="0"/>
              </a:rPr>
              <a:t>n</a:t>
            </a:r>
            <a:r>
              <a:rPr lang="pt-BR" sz="2000" b="1" dirty="0">
                <a:latin typeface="Times New Roman" panose="02020603050405020304" pitchFamily="18" charset="0"/>
                <a:ea typeface="黑体" panose="02010609060101010101" pitchFamily="49" charset="-122"/>
                <a:cs typeface="Times New Roman" panose="02020603050405020304" pitchFamily="18" charset="0"/>
              </a:rPr>
              <a:t>)}</a:t>
            </a:r>
          </a:p>
          <a:p>
            <a:pPr marL="0" indent="0" algn="just">
              <a:lnSpc>
                <a:spcPct val="125000"/>
              </a:lnSpc>
              <a:spcBef>
                <a:spcPts val="600"/>
              </a:spcBef>
              <a:buNone/>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举例</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2: </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sz="2000" baseline="30000" dirty="0">
                <a:latin typeface="Times New Roman" panose="02020603050405020304" pitchFamily="18" charset="0"/>
                <a:ea typeface="黑体" panose="02010609060101010101" pitchFamily="49" charset="-122"/>
                <a:cs typeface="Times New Roman" panose="02020603050405020304" pitchFamily="18" charset="0"/>
              </a:rPr>
              <a:t>2</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sz="2000" baseline="30000" dirty="0">
                <a:latin typeface="Times New Roman" panose="02020603050405020304" pitchFamily="18" charset="0"/>
                <a:ea typeface="黑体" panose="02010609060101010101" pitchFamily="49" charset="-122"/>
                <a:cs typeface="Times New Roman" panose="02020603050405020304" pitchFamily="18" charset="0"/>
              </a:rPr>
              <a:t>2</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 </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sz="2000" baseline="30000" dirty="0">
                <a:latin typeface="Times New Roman" panose="02020603050405020304" pitchFamily="18" charset="0"/>
                <a:ea typeface="黑体" panose="02010609060101010101" pitchFamily="49" charset="-122"/>
                <a:cs typeface="Times New Roman" panose="02020603050405020304" pitchFamily="18" charset="0"/>
              </a:rPr>
              <a:t>2</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+ 1000</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1000</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sz="2000" baseline="30000" dirty="0">
                <a:latin typeface="Times New Roman" panose="02020603050405020304" pitchFamily="18" charset="0"/>
                <a:ea typeface="黑体" panose="02010609060101010101" pitchFamily="49" charset="-122"/>
                <a:cs typeface="Times New Roman" panose="02020603050405020304" pitchFamily="18" charset="0"/>
              </a:rPr>
              <a:t>2</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+ 1000</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5000</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200</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sz="2000" baseline="30000" dirty="0">
                <a:latin typeface="Times New Roman" panose="02020603050405020304" pitchFamily="18" charset="0"/>
                <a:ea typeface="黑体" panose="02010609060101010101" pitchFamily="49" charset="-122"/>
                <a:cs typeface="Times New Roman" panose="02020603050405020304" pitchFamily="18" charset="0"/>
              </a:rPr>
              <a:t>1.9</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just">
              <a:lnSpc>
                <a:spcPct val="125000"/>
              </a:lnSpc>
              <a:spcBef>
                <a:spcPts val="600"/>
              </a:spcBef>
              <a:buNone/>
            </a:pPr>
            <a:endParaRPr lang="pt-BR" sz="2000" b="1" dirty="0"/>
          </a:p>
        </p:txBody>
      </p:sp>
      <p:pic>
        <p:nvPicPr>
          <p:cNvPr id="4"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518" t="27538" r="38965" b="23615"/>
          <a:stretch/>
        </p:blipFill>
        <p:spPr bwMode="auto">
          <a:xfrm>
            <a:off x="202017" y="3861048"/>
            <a:ext cx="3761574"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3976671" y="4419600"/>
            <a:ext cx="4981061" cy="529440"/>
          </a:xfrm>
          <a:prstGeom prst="rect">
            <a:avLst/>
          </a:prstGeom>
        </p:spPr>
        <p:txBody>
          <a:bodyPr wrap="square">
            <a:spAutoFit/>
          </a:bodyPr>
          <a:lstStyle/>
          <a:p>
            <a:pPr marL="234950" indent="-292100">
              <a:lnSpc>
                <a:spcPct val="150000"/>
              </a:lnSpc>
              <a:spcBef>
                <a:spcPts val="600"/>
              </a:spcBef>
              <a:buFont typeface="Arial" panose="020B0604020202020204" pitchFamily="34" charset="0"/>
              <a:buChar char="•"/>
              <a:tabLst>
                <a:tab pos="271463" algn="l"/>
              </a:tabLst>
            </a:pPr>
            <a:r>
              <a:rPr lang="en-US" altLang="zh-CN" sz="2200" i="1" kern="0" dirty="0"/>
              <a:t>O</a:t>
            </a:r>
            <a:r>
              <a:rPr lang="zh-CN" altLang="en-US" sz="2200" dirty="0">
                <a:sym typeface="Symbol"/>
              </a:rPr>
              <a:t>可用于标识最坏情况运行时间</a:t>
            </a:r>
            <a:endParaRPr lang="en-US" altLang="zh-CN" sz="2200" dirty="0">
              <a:sym typeface="Symbol"/>
            </a:endParaRPr>
          </a:p>
        </p:txBody>
      </p:sp>
      <p:sp>
        <p:nvSpPr>
          <p:cNvPr id="8" name="Rectangle 2">
            <a:extLst>
              <a:ext uri="{FF2B5EF4-FFF2-40B4-BE49-F238E27FC236}">
                <a16:creationId xmlns:a16="http://schemas.microsoft.com/office/drawing/2014/main" id="{6EC470D2-FD8E-4CE0-8567-3CE96FAE18BA}"/>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第四节　算法分析</a:t>
            </a:r>
          </a:p>
        </p:txBody>
      </p:sp>
    </p:spTree>
    <p:extLst>
      <p:ext uri="{BB962C8B-B14F-4D97-AF65-F5344CB8AC3E}">
        <p14:creationId xmlns:p14="http://schemas.microsoft.com/office/powerpoint/2010/main" val="290063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773238"/>
            <a:ext cx="4313237" cy="461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ext Box 3"/>
          <p:cNvSpPr txBox="1">
            <a:spLocks noChangeArrowheads="1"/>
          </p:cNvSpPr>
          <p:nvPr/>
        </p:nvSpPr>
        <p:spPr bwMode="auto">
          <a:xfrm>
            <a:off x="4572000" y="1484313"/>
            <a:ext cx="5040313"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spcBef>
                <a:spcPct val="50000"/>
              </a:spcBef>
            </a:pPr>
            <a:r>
              <a:rPr lang="en-US" altLang="en-US" sz="2800"/>
              <a:t> </a:t>
            </a:r>
            <a:r>
              <a:rPr lang="en-US" altLang="en-US" sz="2800" b="1"/>
              <a:t>树：每个目录有唯一的父</a:t>
            </a:r>
          </a:p>
          <a:p>
            <a:pPr>
              <a:spcBef>
                <a:spcPct val="50000"/>
              </a:spcBef>
            </a:pPr>
            <a:r>
              <a:rPr lang="en-US" altLang="en-US" sz="2800" b="1"/>
              <a:t> 目录，可能有多个子目录。</a:t>
            </a:r>
          </a:p>
          <a:p>
            <a:pPr>
              <a:spcBef>
                <a:spcPct val="50000"/>
              </a:spcBef>
            </a:pPr>
            <a:r>
              <a:rPr lang="en-US" altLang="en-US" sz="2800" b="1"/>
              <a:t> 一对多的关系</a:t>
            </a:r>
            <a:r>
              <a:rPr lang="zh-CN" altLang="en-US" sz="2800" b="1"/>
              <a:t>。</a:t>
            </a:r>
            <a:endParaRPr lang="en-US" altLang="en-US" sz="2800" b="1"/>
          </a:p>
        </p:txBody>
      </p:sp>
      <p:sp>
        <p:nvSpPr>
          <p:cNvPr id="10244" name="Text Box 4"/>
          <p:cNvSpPr txBox="1">
            <a:spLocks noChangeArrowheads="1"/>
          </p:cNvSpPr>
          <p:nvPr/>
        </p:nvSpPr>
        <p:spPr bwMode="auto">
          <a:xfrm>
            <a:off x="4572000" y="4225925"/>
            <a:ext cx="2806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spcBef>
                <a:spcPct val="50000"/>
              </a:spcBef>
            </a:pPr>
            <a:r>
              <a:rPr lang="en-US" altLang="zh-CN" sz="2800" b="1"/>
              <a:t> </a:t>
            </a:r>
            <a:r>
              <a:rPr lang="zh-CN" altLang="en-US" sz="2800" b="1"/>
              <a:t>可进行的操作：</a:t>
            </a:r>
          </a:p>
        </p:txBody>
      </p:sp>
      <p:sp>
        <p:nvSpPr>
          <p:cNvPr id="10245" name="Text Box 5"/>
          <p:cNvSpPr txBox="1">
            <a:spLocks noChangeArrowheads="1"/>
          </p:cNvSpPr>
          <p:nvPr/>
        </p:nvSpPr>
        <p:spPr bwMode="auto">
          <a:xfrm>
            <a:off x="4716463" y="4802188"/>
            <a:ext cx="19431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spcBef>
                <a:spcPct val="50000"/>
              </a:spcBef>
            </a:pPr>
            <a:r>
              <a:rPr lang="en-US" altLang="zh-CN" sz="2800"/>
              <a:t> </a:t>
            </a:r>
            <a:r>
              <a:rPr lang="zh-CN" altLang="en-US" sz="2800" b="1"/>
              <a:t>创建目录、</a:t>
            </a:r>
          </a:p>
        </p:txBody>
      </p:sp>
      <p:sp>
        <p:nvSpPr>
          <p:cNvPr id="10246" name="Text Box 6"/>
          <p:cNvSpPr txBox="1">
            <a:spLocks noChangeArrowheads="1"/>
          </p:cNvSpPr>
          <p:nvPr/>
        </p:nvSpPr>
        <p:spPr bwMode="auto">
          <a:xfrm>
            <a:off x="6445250" y="4802188"/>
            <a:ext cx="201771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spcBef>
                <a:spcPct val="50000"/>
              </a:spcBef>
            </a:pPr>
            <a:r>
              <a:rPr lang="en-US" altLang="zh-CN" sz="2800"/>
              <a:t> </a:t>
            </a:r>
            <a:r>
              <a:rPr lang="zh-CN" altLang="en-US" sz="2800" b="1"/>
              <a:t>删除目录、</a:t>
            </a:r>
          </a:p>
        </p:txBody>
      </p:sp>
      <p:sp>
        <p:nvSpPr>
          <p:cNvPr id="10247" name="Text Box 7"/>
          <p:cNvSpPr txBox="1">
            <a:spLocks noChangeArrowheads="1"/>
          </p:cNvSpPr>
          <p:nvPr/>
        </p:nvSpPr>
        <p:spPr bwMode="auto">
          <a:xfrm>
            <a:off x="4716463" y="5378450"/>
            <a:ext cx="19431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spcBef>
                <a:spcPct val="50000"/>
              </a:spcBef>
            </a:pPr>
            <a:r>
              <a:rPr lang="en-US" altLang="zh-CN" sz="2800"/>
              <a:t> </a:t>
            </a:r>
            <a:r>
              <a:rPr lang="zh-CN" altLang="en-US" sz="2800" b="1"/>
              <a:t>查找目录等</a:t>
            </a:r>
          </a:p>
        </p:txBody>
      </p:sp>
      <p:sp>
        <p:nvSpPr>
          <p:cNvPr id="10248" name="Rectangle 1026"/>
          <p:cNvSpPr>
            <a:spLocks noGrp="1" noChangeArrowheads="1"/>
          </p:cNvSpPr>
          <p:nvPr>
            <p:ph type="title" idx="4294967295"/>
          </p:nvPr>
        </p:nvSpPr>
        <p:spPr>
          <a:xfrm>
            <a:off x="755650" y="188913"/>
            <a:ext cx="7869238" cy="685800"/>
          </a:xfrm>
          <a:extLs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r>
              <a:rPr lang="zh-CN" altLang="en-US" sz="4000"/>
              <a:t>数据结构应用举例</a:t>
            </a:r>
          </a:p>
        </p:txBody>
      </p:sp>
      <p:sp>
        <p:nvSpPr>
          <p:cNvPr id="10249" name="Text Box 9"/>
          <p:cNvSpPr txBox="1">
            <a:spLocks noChangeArrowheads="1"/>
          </p:cNvSpPr>
          <p:nvPr/>
        </p:nvSpPr>
        <p:spPr bwMode="auto">
          <a:xfrm>
            <a:off x="182563" y="1196975"/>
            <a:ext cx="242887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SzPct val="100000"/>
            </a:pPr>
            <a:r>
              <a:rPr lang="en-US" altLang="en-US" sz="2800" b="1" dirty="0">
                <a:solidFill>
                  <a:srgbClr val="FF0000"/>
                </a:solidFill>
              </a:rPr>
              <a:t>例</a:t>
            </a:r>
            <a:r>
              <a:rPr lang="zh-CN" altLang="en-US" sz="2800" b="1" dirty="0">
                <a:solidFill>
                  <a:srgbClr val="FF0000"/>
                </a:solidFill>
              </a:rPr>
              <a:t>3</a:t>
            </a:r>
            <a:r>
              <a:rPr lang="en-US" altLang="zh-CN" sz="2800" b="1" dirty="0">
                <a:solidFill>
                  <a:srgbClr val="3333FF"/>
                </a:solidFill>
              </a:rPr>
              <a:t>  </a:t>
            </a:r>
            <a:r>
              <a:rPr lang="zh-CN" altLang="en-US" sz="2800" b="1" dirty="0">
                <a:solidFill>
                  <a:srgbClr val="3333FF"/>
                </a:solidFill>
              </a:rPr>
              <a:t>目录操作</a:t>
            </a:r>
            <a:endParaRPr lang="en-US"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ox(in)">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ox(in)">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box(in)">
                                      <p:cBhvr>
                                        <p:cTn id="17" dur="500"/>
                                        <p:tgtEl>
                                          <p:spTgt spid="10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244">
                                            <p:txEl>
                                              <p:pRg st="0" end="0"/>
                                            </p:txEl>
                                          </p:spTgt>
                                        </p:tgtEl>
                                        <p:attrNameLst>
                                          <p:attrName>style.visibility</p:attrName>
                                        </p:attrNameLst>
                                      </p:cBhvr>
                                      <p:to>
                                        <p:strVal val="visible"/>
                                      </p:to>
                                    </p:set>
                                    <p:animEffect transition="in" filter="box(in)">
                                      <p:cBhvr>
                                        <p:cTn id="22" dur="500"/>
                                        <p:tgtEl>
                                          <p:spTgt spid="1024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245">
                                            <p:txEl>
                                              <p:pRg st="0" end="0"/>
                                            </p:txEl>
                                          </p:spTgt>
                                        </p:tgtEl>
                                        <p:attrNameLst>
                                          <p:attrName>style.visibility</p:attrName>
                                        </p:attrNameLst>
                                      </p:cBhvr>
                                      <p:to>
                                        <p:strVal val="visible"/>
                                      </p:to>
                                    </p:set>
                                    <p:animEffect transition="in" filter="box(in)">
                                      <p:cBhvr>
                                        <p:cTn id="27" dur="500"/>
                                        <p:tgtEl>
                                          <p:spTgt spid="10245">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0246">
                                            <p:txEl>
                                              <p:pRg st="0" end="0"/>
                                            </p:txEl>
                                          </p:spTgt>
                                        </p:tgtEl>
                                        <p:attrNameLst>
                                          <p:attrName>style.visibility</p:attrName>
                                        </p:attrNameLst>
                                      </p:cBhvr>
                                      <p:to>
                                        <p:strVal val="visible"/>
                                      </p:to>
                                    </p:set>
                                    <p:animEffect transition="in" filter="box(in)">
                                      <p:cBhvr>
                                        <p:cTn id="32" dur="500"/>
                                        <p:tgtEl>
                                          <p:spTgt spid="1024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0247">
                                            <p:txEl>
                                              <p:pRg st="0" end="0"/>
                                            </p:txEl>
                                          </p:spTgt>
                                        </p:tgtEl>
                                        <p:attrNameLst>
                                          <p:attrName>style.visibility</p:attrName>
                                        </p:attrNameLst>
                                      </p:cBhvr>
                                      <p:to>
                                        <p:strVal val="visible"/>
                                      </p:to>
                                    </p:set>
                                    <p:animEffect transition="in" filter="box(in)">
                                      <p:cBhvr>
                                        <p:cTn id="37" dur="500"/>
                                        <p:tgtEl>
                                          <p:spTgt spid="102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134110" y="1196752"/>
            <a:ext cx="8305800" cy="685800"/>
          </a:xfrm>
        </p:spPr>
        <p:txBody>
          <a:bodyPr/>
          <a:lstStyle/>
          <a:p>
            <a:pPr algn="l"/>
            <a:r>
              <a:rPr lang="en-US" altLang="en-US" sz="3200">
                <a:latin typeface="Times New Roman" panose="02020603050405020304" pitchFamily="18" charset="0"/>
                <a:ea typeface="黑体" pitchFamily="49" charset="-122"/>
                <a:cs typeface="Times New Roman" panose="02020603050405020304" pitchFamily="18" charset="0"/>
              </a:rPr>
              <a:t>三、时间复杂度</a:t>
            </a:r>
            <a:endParaRPr lang="zh-CN" altLang="en-US" sz="3200">
              <a:latin typeface="Times New Roman" panose="02020603050405020304" pitchFamily="18" charset="0"/>
              <a:ea typeface="黑体" pitchFamily="49" charset="-122"/>
              <a:cs typeface="Times New Roman" panose="02020603050405020304" pitchFamily="18" charset="0"/>
            </a:endParaRPr>
          </a:p>
        </p:txBody>
      </p:sp>
      <p:sp>
        <p:nvSpPr>
          <p:cNvPr id="5222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85BAB0BA-6C56-4AF0-8979-B4B9BA42C230}" type="slidenum">
              <a:rPr lang="zh-CN" altLang="en-US">
                <a:latin typeface="Times New Roman" panose="02020603050405020304" pitchFamily="18" charset="0"/>
                <a:cs typeface="Times New Roman" panose="02020603050405020304" pitchFamily="18" charset="0"/>
              </a:rPr>
              <a:pPr algn="r" eaLnBrk="1" hangingPunct="1">
                <a:spcBef>
                  <a:spcPct val="50000"/>
                </a:spcBef>
              </a:pPr>
              <a:t>70</a:t>
            </a:fld>
            <a:endParaRPr lang="en-US" altLang="zh-CN">
              <a:latin typeface="Times New Roman" panose="02020603050405020304" pitchFamily="18" charset="0"/>
              <a:cs typeface="Times New Roman" panose="02020603050405020304" pitchFamily="18" charset="0"/>
            </a:endParaRPr>
          </a:p>
        </p:txBody>
      </p:sp>
      <p:sp>
        <p:nvSpPr>
          <p:cNvPr id="52229" name="Rectangle 5"/>
          <p:cNvSpPr>
            <a:spLocks noGrp="1" noChangeArrowheads="1"/>
          </p:cNvSpPr>
          <p:nvPr>
            <p:ph type="body" idx="4294967295"/>
          </p:nvPr>
        </p:nvSpPr>
        <p:spPr>
          <a:xfrm>
            <a:off x="361122" y="2176240"/>
            <a:ext cx="8763000" cy="3810000"/>
          </a:xfrm>
        </p:spPr>
        <p:txBody>
          <a:bodyPr/>
          <a:lstStyle/>
          <a:p>
            <a:pPr>
              <a:lnSpc>
                <a:spcPct val="115000"/>
              </a:lnSpc>
              <a:spcBef>
                <a:spcPct val="0"/>
              </a:spcBef>
              <a:buFont typeface="Wingdings" pitchFamily="2" charset="2"/>
              <a:buNone/>
            </a:pPr>
            <a:r>
              <a:rPr lang="en-US" altLang="en-US" b="1" dirty="0" err="1">
                <a:latin typeface="Times New Roman" panose="02020603050405020304" pitchFamily="18" charset="0"/>
                <a:cs typeface="Times New Roman" panose="02020603050405020304" pitchFamily="18" charset="0"/>
              </a:rPr>
              <a:t>一般情况下，算法中基本操作重复执行的次数是</a:t>
            </a:r>
            <a:endParaRPr lang="en-US" altLang="en-US" b="1" dirty="0">
              <a:latin typeface="Times New Roman" panose="02020603050405020304" pitchFamily="18" charset="0"/>
              <a:cs typeface="Times New Roman" panose="02020603050405020304" pitchFamily="18" charset="0"/>
            </a:endParaRPr>
          </a:p>
          <a:p>
            <a:pPr>
              <a:lnSpc>
                <a:spcPct val="115000"/>
              </a:lnSpc>
              <a:spcBef>
                <a:spcPct val="0"/>
              </a:spcBef>
              <a:buFont typeface="Wingdings" pitchFamily="2" charset="2"/>
              <a:buNone/>
            </a:pPr>
            <a:r>
              <a:rPr lang="en-US" altLang="en-US" b="1" dirty="0" err="1">
                <a:latin typeface="Times New Roman" panose="02020603050405020304" pitchFamily="18" charset="0"/>
                <a:cs typeface="Times New Roman" panose="02020603050405020304" pitchFamily="18" charset="0"/>
              </a:rPr>
              <a:t>问题规模</a:t>
            </a:r>
            <a:r>
              <a:rPr lang="en-US" altLang="zh-CN" b="1" dirty="0" err="1">
                <a:latin typeface="Times New Roman" panose="02020603050405020304" pitchFamily="18" charset="0"/>
                <a:cs typeface="Times New Roman" panose="02020603050405020304" pitchFamily="18" charset="0"/>
              </a:rPr>
              <a:t>n</a:t>
            </a:r>
            <a:r>
              <a:rPr lang="en-US" altLang="en-US" b="1" dirty="0" err="1">
                <a:latin typeface="Times New Roman" panose="02020603050405020304" pitchFamily="18" charset="0"/>
                <a:cs typeface="Times New Roman" panose="02020603050405020304" pitchFamily="18" charset="0"/>
              </a:rPr>
              <a:t>的某个函数，算法的时间量度记作</a:t>
            </a:r>
            <a:r>
              <a:rPr lang="en-US" altLang="en-US" b="1" dirty="0">
                <a:latin typeface="Times New Roman" panose="02020603050405020304" pitchFamily="18" charset="0"/>
                <a:cs typeface="Times New Roman" panose="02020603050405020304" pitchFamily="18" charset="0"/>
              </a:rPr>
              <a:t>  </a:t>
            </a:r>
          </a:p>
          <a:p>
            <a:pPr>
              <a:lnSpc>
                <a:spcPct val="115000"/>
              </a:lnSpc>
              <a:spcBef>
                <a:spcPct val="0"/>
              </a:spcBef>
              <a:buFont typeface="Wingdings" pitchFamily="2" charset="2"/>
              <a:buNone/>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T(n)=O(g(n))</a:t>
            </a:r>
            <a:r>
              <a:rPr lang="en-US" altLang="en-US" b="1" dirty="0">
                <a:latin typeface="Times New Roman" panose="02020603050405020304" pitchFamily="18" charset="0"/>
                <a:cs typeface="Times New Roman" panose="02020603050405020304" pitchFamily="18" charset="0"/>
              </a:rPr>
              <a:t>，</a:t>
            </a:r>
          </a:p>
          <a:p>
            <a:pPr>
              <a:lnSpc>
                <a:spcPct val="115000"/>
              </a:lnSpc>
              <a:spcBef>
                <a:spcPct val="0"/>
              </a:spcBef>
              <a:buFont typeface="Wingdings" pitchFamily="2" charset="2"/>
              <a:buNone/>
            </a:pPr>
            <a:r>
              <a:rPr lang="en-US" altLang="en-US" b="1" dirty="0" err="1">
                <a:latin typeface="Times New Roman" panose="02020603050405020304" pitchFamily="18" charset="0"/>
                <a:cs typeface="Times New Roman" panose="02020603050405020304" pitchFamily="18" charset="0"/>
              </a:rPr>
              <a:t>称作算法的渐近时间复杂度</a:t>
            </a:r>
            <a:r>
              <a:rPr lang="en-US" altLang="zh-CN" b="1" dirty="0" err="1">
                <a:latin typeface="Times New Roman" panose="02020603050405020304" pitchFamily="18" charset="0"/>
                <a:cs typeface="Times New Roman" panose="02020603050405020304" pitchFamily="18" charset="0"/>
              </a:rPr>
              <a:t>,</a:t>
            </a:r>
            <a:r>
              <a:rPr lang="en-US" altLang="en-US" b="1" dirty="0" err="1">
                <a:latin typeface="Times New Roman" panose="02020603050405020304" pitchFamily="18" charset="0"/>
                <a:cs typeface="Times New Roman" panose="02020603050405020304" pitchFamily="18" charset="0"/>
              </a:rPr>
              <a:t>简称时间复杂度</a:t>
            </a:r>
            <a:r>
              <a:rPr lang="en-US" altLang="en-US" b="1" dirty="0">
                <a:latin typeface="Times New Roman" panose="02020603050405020304" pitchFamily="18" charset="0"/>
                <a:cs typeface="Times New Roman" panose="02020603050405020304" pitchFamily="18" charset="0"/>
              </a:rPr>
              <a:t>。</a:t>
            </a:r>
          </a:p>
          <a:p>
            <a:pPr>
              <a:lnSpc>
                <a:spcPct val="115000"/>
              </a:lnSpc>
              <a:spcBef>
                <a:spcPct val="0"/>
              </a:spcBef>
              <a:buFont typeface="Wingdings" pitchFamily="2" charset="2"/>
              <a:buNone/>
            </a:pPr>
            <a:r>
              <a:rPr lang="en-US" altLang="en-US" b="1" dirty="0" err="1">
                <a:latin typeface="Times New Roman" panose="02020603050405020304" pitchFamily="18" charset="0"/>
                <a:cs typeface="Times New Roman" panose="02020603050405020304" pitchFamily="18" charset="0"/>
              </a:rPr>
              <a:t>它表示随问题规模</a:t>
            </a:r>
            <a:r>
              <a:rPr lang="en-US" altLang="zh-CN" b="1" dirty="0" err="1">
                <a:latin typeface="Times New Roman" panose="02020603050405020304" pitchFamily="18" charset="0"/>
                <a:cs typeface="Times New Roman" panose="02020603050405020304" pitchFamily="18" charset="0"/>
              </a:rPr>
              <a:t>n</a:t>
            </a:r>
            <a:r>
              <a:rPr lang="en-US" altLang="en-US" b="1" dirty="0" err="1">
                <a:latin typeface="Times New Roman" panose="02020603050405020304" pitchFamily="18" charset="0"/>
                <a:cs typeface="Times New Roman" panose="02020603050405020304" pitchFamily="18" charset="0"/>
              </a:rPr>
              <a:t>的增大，算法执行时间的增</a:t>
            </a:r>
            <a:endParaRPr lang="en-US" altLang="en-US" b="1" dirty="0">
              <a:latin typeface="Times New Roman" panose="02020603050405020304" pitchFamily="18" charset="0"/>
              <a:cs typeface="Times New Roman" panose="02020603050405020304" pitchFamily="18" charset="0"/>
            </a:endParaRPr>
          </a:p>
          <a:p>
            <a:pPr>
              <a:lnSpc>
                <a:spcPct val="115000"/>
              </a:lnSpc>
              <a:spcBef>
                <a:spcPct val="0"/>
              </a:spcBef>
              <a:buFont typeface="Wingdings" pitchFamily="2" charset="2"/>
              <a:buNone/>
            </a:pPr>
            <a:r>
              <a:rPr lang="en-US" altLang="en-US" b="1" dirty="0" err="1">
                <a:latin typeface="Times New Roman" panose="02020603050405020304" pitchFamily="18" charset="0"/>
                <a:cs typeface="Times New Roman" panose="02020603050405020304" pitchFamily="18" charset="0"/>
              </a:rPr>
              <a:t>长率</a:t>
            </a:r>
            <a:r>
              <a:rPr lang="zh-CN" altLang="en-US" b="1" dirty="0">
                <a:latin typeface="Times New Roman" panose="02020603050405020304" pitchFamily="18" charset="0"/>
                <a:cs typeface="Times New Roman" panose="02020603050405020304" pitchFamily="18" charset="0"/>
              </a:rPr>
              <a:t>最多和</a:t>
            </a:r>
            <a:r>
              <a:rPr lang="en-US" altLang="zh-CN" b="1" dirty="0">
                <a:latin typeface="Times New Roman" panose="02020603050405020304" pitchFamily="18" charset="0"/>
                <a:cs typeface="Times New Roman" panose="02020603050405020304" pitchFamily="18" charset="0"/>
              </a:rPr>
              <a:t>g(n)</a:t>
            </a:r>
            <a:r>
              <a:rPr lang="en-US" altLang="en-US" b="1" dirty="0" err="1">
                <a:latin typeface="Times New Roman" panose="02020603050405020304" pitchFamily="18" charset="0"/>
                <a:cs typeface="Times New Roman" panose="02020603050405020304" pitchFamily="18" charset="0"/>
              </a:rPr>
              <a:t>的增长率相同</a:t>
            </a:r>
            <a:r>
              <a:rPr lang="en-US" altLang="en-US" b="1" dirty="0">
                <a:latin typeface="Times New Roman" panose="02020603050405020304" pitchFamily="18" charset="0"/>
                <a:cs typeface="Times New Roman" panose="02020603050405020304" pitchFamily="18" charset="0"/>
              </a:rPr>
              <a:t>。</a:t>
            </a:r>
          </a:p>
        </p:txBody>
      </p:sp>
      <p:sp>
        <p:nvSpPr>
          <p:cNvPr id="7" name="Rectangle 2">
            <a:extLst>
              <a:ext uri="{FF2B5EF4-FFF2-40B4-BE49-F238E27FC236}">
                <a16:creationId xmlns:a16="http://schemas.microsoft.com/office/drawing/2014/main" id="{F427123F-D092-40CD-8580-F423599808F6}"/>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latin typeface="Times New Roman" panose="02020603050405020304" pitchFamily="18" charset="0"/>
                <a:cs typeface="Times New Roman" panose="02020603050405020304" pitchFamily="18" charset="0"/>
              </a:rPr>
              <a:t>第四节　算法分析</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108520" y="1196752"/>
            <a:ext cx="8305800" cy="685800"/>
          </a:xfrm>
        </p:spPr>
        <p:txBody>
          <a:bodyPr/>
          <a:lstStyle/>
          <a:p>
            <a:pPr algn="l" eaLnBrk="1" hangingPunct="1"/>
            <a:r>
              <a:rPr lang="en-US" altLang="en-US" sz="3200">
                <a:latin typeface="Times New Roman" panose="02020603050405020304" pitchFamily="18" charset="0"/>
                <a:ea typeface="黑体" pitchFamily="49" charset="-122"/>
                <a:cs typeface="Times New Roman" panose="02020603050405020304" pitchFamily="18" charset="0"/>
              </a:rPr>
              <a:t>三、时间复杂度</a:t>
            </a:r>
            <a:endParaRPr lang="zh-CN" altLang="en-US" sz="3200">
              <a:latin typeface="Times New Roman" panose="02020603050405020304" pitchFamily="18" charset="0"/>
              <a:ea typeface="黑体" pitchFamily="49" charset="-122"/>
              <a:cs typeface="Times New Roman" panose="02020603050405020304" pitchFamily="18" charset="0"/>
            </a:endParaRPr>
          </a:p>
        </p:txBody>
      </p:sp>
      <p:sp>
        <p:nvSpPr>
          <p:cNvPr id="5325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FB46F6F3-3D4C-4A01-9200-C6D50E1EFF6B}" type="slidenum">
              <a:rPr lang="zh-CN" altLang="en-US">
                <a:latin typeface="Times New Roman" panose="02020603050405020304" pitchFamily="18" charset="0"/>
                <a:cs typeface="Times New Roman" panose="02020603050405020304" pitchFamily="18" charset="0"/>
              </a:rPr>
              <a:pPr algn="r" eaLnBrk="1" hangingPunct="1">
                <a:spcBef>
                  <a:spcPct val="50000"/>
                </a:spcBef>
              </a:pPr>
              <a:t>71</a:t>
            </a:fld>
            <a:endParaRPr lang="en-US" altLang="zh-CN">
              <a:latin typeface="Times New Roman" panose="02020603050405020304" pitchFamily="18" charset="0"/>
              <a:cs typeface="Times New Roman" panose="02020603050405020304" pitchFamily="18" charset="0"/>
            </a:endParaRPr>
          </a:p>
        </p:txBody>
      </p:sp>
      <p:sp>
        <p:nvSpPr>
          <p:cNvPr id="53253" name="Rectangle 5"/>
          <p:cNvSpPr>
            <a:spLocks noGrp="1" noChangeArrowheads="1"/>
          </p:cNvSpPr>
          <p:nvPr>
            <p:ph type="body" idx="4294967295"/>
          </p:nvPr>
        </p:nvSpPr>
        <p:spPr>
          <a:xfrm>
            <a:off x="237555" y="1849214"/>
            <a:ext cx="8763000" cy="4419600"/>
          </a:xfrm>
        </p:spPr>
        <p:txBody>
          <a:bodyPr/>
          <a:lstStyle/>
          <a:p>
            <a:pPr eaLnBrk="1" hangingPunct="1">
              <a:spcBef>
                <a:spcPct val="70000"/>
              </a:spcBef>
            </a:pPr>
            <a:r>
              <a:rPr lang="en-US" altLang="en-US" b="1" dirty="0" err="1">
                <a:latin typeface="Times New Roman" panose="02020603050405020304" pitchFamily="18" charset="0"/>
                <a:ea typeface="黑体" pitchFamily="49" charset="-122"/>
                <a:cs typeface="Times New Roman" panose="02020603050405020304" pitchFamily="18" charset="0"/>
              </a:rPr>
              <a:t>时间复杂度是问题规模</a:t>
            </a:r>
            <a:r>
              <a:rPr lang="en-US" altLang="zh-CN" b="1" dirty="0" err="1">
                <a:latin typeface="Times New Roman" panose="02020603050405020304" pitchFamily="18" charset="0"/>
                <a:ea typeface="黑体" pitchFamily="49" charset="-122"/>
                <a:cs typeface="Times New Roman" panose="02020603050405020304" pitchFamily="18" charset="0"/>
              </a:rPr>
              <a:t>n</a:t>
            </a:r>
            <a:r>
              <a:rPr lang="en-US" altLang="en-US" b="1" dirty="0" err="1">
                <a:latin typeface="Times New Roman" panose="02020603050405020304" pitchFamily="18" charset="0"/>
                <a:ea typeface="黑体" pitchFamily="49" charset="-122"/>
                <a:cs typeface="Times New Roman" panose="02020603050405020304" pitchFamily="18" charset="0"/>
              </a:rPr>
              <a:t>的函数</a:t>
            </a:r>
            <a:r>
              <a:rPr lang="en-US" altLang="zh-CN" b="1" dirty="0" err="1">
                <a:latin typeface="Times New Roman" panose="02020603050405020304" pitchFamily="18" charset="0"/>
                <a:ea typeface="黑体" pitchFamily="49" charset="-122"/>
                <a:cs typeface="Times New Roman" panose="02020603050405020304" pitchFamily="18" charset="0"/>
              </a:rPr>
              <a:t>g</a:t>
            </a:r>
            <a:r>
              <a:rPr lang="en-US" altLang="zh-CN" b="1" dirty="0">
                <a:latin typeface="Times New Roman" panose="02020603050405020304" pitchFamily="18" charset="0"/>
                <a:ea typeface="黑体" pitchFamily="49" charset="-122"/>
                <a:cs typeface="Times New Roman" panose="02020603050405020304" pitchFamily="18" charset="0"/>
              </a:rPr>
              <a:t>(n)</a:t>
            </a:r>
            <a:r>
              <a:rPr lang="zh-CN" altLang="en-US" b="1" dirty="0">
                <a:latin typeface="Times New Roman" panose="02020603050405020304" pitchFamily="18" charset="0"/>
                <a:ea typeface="黑体" pitchFamily="49" charset="-122"/>
                <a:cs typeface="Times New Roman" panose="02020603050405020304" pitchFamily="18" charset="0"/>
              </a:rPr>
              <a:t>，</a:t>
            </a:r>
            <a:r>
              <a:rPr lang="en-US" altLang="en-US" b="1" dirty="0" err="1">
                <a:latin typeface="Times New Roman" panose="02020603050405020304" pitchFamily="18" charset="0"/>
                <a:ea typeface="黑体" pitchFamily="49" charset="-122"/>
                <a:cs typeface="Times New Roman" panose="02020603050405020304" pitchFamily="18" charset="0"/>
              </a:rPr>
              <a:t>记作</a:t>
            </a:r>
            <a:r>
              <a:rPr lang="zh-CN" altLang="en-US" b="1" dirty="0">
                <a:latin typeface="Times New Roman" panose="02020603050405020304" pitchFamily="18" charset="0"/>
                <a:ea typeface="黑体" pitchFamily="49" charset="-122"/>
                <a:cs typeface="Times New Roman" panose="02020603050405020304" pitchFamily="18" charset="0"/>
              </a:rPr>
              <a:t>：</a:t>
            </a:r>
          </a:p>
          <a:p>
            <a:pPr eaLnBrk="1" hangingPunct="1">
              <a:spcBef>
                <a:spcPct val="70000"/>
              </a:spcBef>
              <a:buFont typeface="Wingdings" pitchFamily="2" charset="2"/>
              <a:buNone/>
            </a:pPr>
            <a:r>
              <a:rPr lang="en-US" altLang="en-US" sz="3000" dirty="0">
                <a:solidFill>
                  <a:schemeClr val="hlink"/>
                </a:solidFill>
                <a:latin typeface="Times New Roman" panose="02020603050405020304" pitchFamily="18" charset="0"/>
                <a:ea typeface="黑体" pitchFamily="49" charset="-122"/>
                <a:cs typeface="Times New Roman" panose="02020603050405020304" pitchFamily="18" charset="0"/>
              </a:rPr>
              <a:t>    </a:t>
            </a:r>
            <a:r>
              <a:rPr lang="en-US" altLang="zh-CN" b="1" dirty="0">
                <a:latin typeface="Times New Roman" panose="02020603050405020304" pitchFamily="18" charset="0"/>
                <a:ea typeface="黑体" pitchFamily="49" charset="-122"/>
                <a:cs typeface="Times New Roman" panose="02020603050405020304" pitchFamily="18" charset="0"/>
              </a:rPr>
              <a:t>T(n) = O(g(n))</a:t>
            </a:r>
          </a:p>
          <a:p>
            <a:pPr eaLnBrk="1" hangingPunct="1">
              <a:spcBef>
                <a:spcPct val="70000"/>
              </a:spcBef>
            </a:pPr>
            <a:r>
              <a:rPr lang="en-US" altLang="en-US" b="1" dirty="0" err="1">
                <a:latin typeface="Times New Roman" panose="02020603050405020304" pitchFamily="18" charset="0"/>
                <a:ea typeface="黑体" pitchFamily="49" charset="-122"/>
                <a:cs typeface="Times New Roman" panose="02020603050405020304" pitchFamily="18" charset="0"/>
              </a:rPr>
              <a:t>一般地，时间复杂度用算法中</a:t>
            </a:r>
            <a:r>
              <a:rPr lang="en-US" altLang="en-US" b="1" dirty="0" err="1">
                <a:solidFill>
                  <a:schemeClr val="hlink"/>
                </a:solidFill>
                <a:latin typeface="Times New Roman" panose="02020603050405020304" pitchFamily="18" charset="0"/>
                <a:ea typeface="黑体" pitchFamily="49" charset="-122"/>
                <a:cs typeface="Times New Roman" panose="02020603050405020304" pitchFamily="18" charset="0"/>
              </a:rPr>
              <a:t>最深层循环内的语句中的原操作</a:t>
            </a:r>
            <a:r>
              <a:rPr lang="en-US" altLang="en-US" b="1" dirty="0" err="1">
                <a:latin typeface="Times New Roman" panose="02020603050405020304" pitchFamily="18" charset="0"/>
                <a:ea typeface="黑体" pitchFamily="49" charset="-122"/>
                <a:cs typeface="Times New Roman" panose="02020603050405020304" pitchFamily="18" charset="0"/>
              </a:rPr>
              <a:t>的</a:t>
            </a:r>
            <a:r>
              <a:rPr lang="en-US" altLang="en-US" b="1" dirty="0" err="1">
                <a:solidFill>
                  <a:schemeClr val="hlink"/>
                </a:solidFill>
                <a:latin typeface="Times New Roman" panose="02020603050405020304" pitchFamily="18" charset="0"/>
                <a:ea typeface="黑体" pitchFamily="49" charset="-122"/>
                <a:cs typeface="Times New Roman" panose="02020603050405020304" pitchFamily="18" charset="0"/>
              </a:rPr>
              <a:t>重复执行次数</a:t>
            </a:r>
            <a:r>
              <a:rPr lang="en-US" altLang="en-US" b="1" dirty="0" err="1">
                <a:latin typeface="Times New Roman" panose="02020603050405020304" pitchFamily="18" charset="0"/>
                <a:ea typeface="黑体" pitchFamily="49" charset="-122"/>
                <a:cs typeface="Times New Roman" panose="02020603050405020304" pitchFamily="18" charset="0"/>
              </a:rPr>
              <a:t>表示</a:t>
            </a:r>
            <a:endParaRPr lang="en-US" altLang="en-US" b="1" dirty="0">
              <a:latin typeface="Times New Roman" panose="02020603050405020304" pitchFamily="18" charset="0"/>
              <a:ea typeface="黑体" pitchFamily="49" charset="-122"/>
              <a:cs typeface="Times New Roman" panose="02020603050405020304" pitchFamily="18" charset="0"/>
            </a:endParaRPr>
          </a:p>
          <a:p>
            <a:pPr eaLnBrk="1" hangingPunct="1">
              <a:spcBef>
                <a:spcPct val="70000"/>
              </a:spcBef>
            </a:pPr>
            <a:r>
              <a:rPr lang="en-US" altLang="en-US" b="1" dirty="0" err="1">
                <a:latin typeface="Times New Roman" panose="02020603050405020304" pitchFamily="18" charset="0"/>
                <a:ea typeface="黑体" pitchFamily="49" charset="-122"/>
                <a:cs typeface="Times New Roman" panose="02020603050405020304" pitchFamily="18" charset="0"/>
              </a:rPr>
              <a:t>一般采用数量级的形式来表示。即只取执行次数的关于</a:t>
            </a:r>
            <a:r>
              <a:rPr lang="en-US" altLang="zh-CN" b="1" dirty="0" err="1">
                <a:latin typeface="Times New Roman" panose="02020603050405020304" pitchFamily="18" charset="0"/>
                <a:ea typeface="黑体" pitchFamily="49" charset="-122"/>
                <a:cs typeface="Times New Roman" panose="02020603050405020304" pitchFamily="18" charset="0"/>
              </a:rPr>
              <a:t>n</a:t>
            </a:r>
            <a:r>
              <a:rPr lang="en-US" altLang="en-US" b="1" dirty="0" err="1">
                <a:latin typeface="Times New Roman" panose="02020603050405020304" pitchFamily="18" charset="0"/>
                <a:ea typeface="黑体" pitchFamily="49" charset="-122"/>
                <a:cs typeface="Times New Roman" panose="02020603050405020304" pitchFamily="18" charset="0"/>
              </a:rPr>
              <a:t>的最高阶（表达式中增长最快的项</a:t>
            </a:r>
            <a:endParaRPr lang="zh-CN" altLang="en-US" b="1" dirty="0">
              <a:latin typeface="Times New Roman" panose="02020603050405020304" pitchFamily="18" charset="0"/>
              <a:ea typeface="黑体" pitchFamily="49" charset="-122"/>
              <a:cs typeface="Times New Roman" panose="02020603050405020304" pitchFamily="18" charset="0"/>
            </a:endParaRPr>
          </a:p>
        </p:txBody>
      </p:sp>
      <p:sp>
        <p:nvSpPr>
          <p:cNvPr id="7" name="Rectangle 2">
            <a:extLst>
              <a:ext uri="{FF2B5EF4-FFF2-40B4-BE49-F238E27FC236}">
                <a16:creationId xmlns:a16="http://schemas.microsoft.com/office/drawing/2014/main" id="{CE77151B-69FE-4F5E-A523-3EF27EEA8338}"/>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latin typeface="Times New Roman" panose="02020603050405020304" pitchFamily="18" charset="0"/>
                <a:cs typeface="Times New Roman" panose="02020603050405020304" pitchFamily="18" charset="0"/>
              </a:rPr>
              <a:t>第四节　算法分析</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179512" y="1196752"/>
            <a:ext cx="8305800" cy="685800"/>
          </a:xfrm>
        </p:spPr>
        <p:txBody>
          <a:bodyPr/>
          <a:lstStyle/>
          <a:p>
            <a:pPr algn="l" eaLnBrk="1" hangingPunct="1"/>
            <a:r>
              <a:rPr lang="en-US" altLang="en-US" sz="3200">
                <a:latin typeface="黑体" pitchFamily="49" charset="-122"/>
                <a:ea typeface="黑体" pitchFamily="49" charset="-122"/>
              </a:rPr>
              <a:t>三、时间复杂度</a:t>
            </a:r>
            <a:endParaRPr lang="zh-CN" altLang="en-US" sz="3200">
              <a:latin typeface="黑体" pitchFamily="49" charset="-122"/>
              <a:ea typeface="黑体" pitchFamily="49" charset="-122"/>
            </a:endParaRPr>
          </a:p>
        </p:txBody>
      </p:sp>
      <p:sp>
        <p:nvSpPr>
          <p:cNvPr id="5427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0E961D8A-1A39-49F2-96E2-92F9893A2679}" type="slidenum">
              <a:rPr lang="zh-CN" altLang="en-US"/>
              <a:pPr algn="r" eaLnBrk="1" hangingPunct="1">
                <a:spcBef>
                  <a:spcPct val="50000"/>
                </a:spcBef>
              </a:pPr>
              <a:t>72</a:t>
            </a:fld>
            <a:endParaRPr lang="en-US" altLang="zh-CN"/>
          </a:p>
        </p:txBody>
      </p:sp>
      <p:sp>
        <p:nvSpPr>
          <p:cNvPr id="54277" name="Rectangle 5"/>
          <p:cNvSpPr>
            <a:spLocks noGrp="1" noChangeArrowheads="1"/>
          </p:cNvSpPr>
          <p:nvPr>
            <p:ph type="body" idx="4294967295"/>
          </p:nvPr>
        </p:nvSpPr>
        <p:spPr>
          <a:xfrm>
            <a:off x="381124" y="2092102"/>
            <a:ext cx="8763000" cy="3810000"/>
          </a:xfrm>
        </p:spPr>
        <p:txBody>
          <a:bodyPr/>
          <a:lstStyle/>
          <a:p>
            <a:pPr eaLnBrk="1" hangingPunct="1">
              <a:spcBef>
                <a:spcPct val="0"/>
              </a:spcBef>
              <a:buClrTx/>
              <a:buSzTx/>
              <a:buFont typeface="Wingdings" pitchFamily="2" charset="2"/>
              <a:buNone/>
            </a:pPr>
            <a:r>
              <a:rPr lang="en-US" altLang="zh-CN" sz="2800" b="1">
                <a:latin typeface="Times New Roman" pitchFamily="18" charset="0"/>
              </a:rPr>
              <a:t>void </a:t>
            </a:r>
            <a:r>
              <a:rPr lang="en-US" altLang="zh-CN" sz="2800">
                <a:latin typeface="Times New Roman" pitchFamily="18" charset="0"/>
              </a:rPr>
              <a:t>mult(</a:t>
            </a:r>
            <a:r>
              <a:rPr lang="en-US" altLang="zh-CN" sz="2800" b="1">
                <a:latin typeface="Times New Roman" pitchFamily="18" charset="0"/>
              </a:rPr>
              <a:t>int</a:t>
            </a:r>
            <a:r>
              <a:rPr lang="en-US" altLang="zh-CN" sz="2800">
                <a:latin typeface="Times New Roman" pitchFamily="18" charset="0"/>
              </a:rPr>
              <a:t> a[], </a:t>
            </a:r>
            <a:r>
              <a:rPr lang="en-US" altLang="zh-CN" sz="2800" b="1">
                <a:latin typeface="Times New Roman" pitchFamily="18" charset="0"/>
              </a:rPr>
              <a:t>int</a:t>
            </a:r>
            <a:r>
              <a:rPr lang="en-US" altLang="zh-CN" sz="2800">
                <a:latin typeface="Times New Roman" pitchFamily="18" charset="0"/>
              </a:rPr>
              <a:t> b[], </a:t>
            </a:r>
            <a:r>
              <a:rPr lang="en-US" altLang="zh-CN" sz="2800" b="1">
                <a:latin typeface="Times New Roman" pitchFamily="18" charset="0"/>
              </a:rPr>
              <a:t>int&amp;</a:t>
            </a:r>
            <a:r>
              <a:rPr lang="en-US" altLang="zh-CN" sz="2800">
                <a:latin typeface="Times New Roman" pitchFamily="18" charset="0"/>
              </a:rPr>
              <a:t> c[] ) </a:t>
            </a:r>
            <a:r>
              <a:rPr lang="en-US" altLang="zh-CN" sz="2800" b="1">
                <a:latin typeface="Times New Roman" pitchFamily="18" charset="0"/>
              </a:rPr>
              <a:t>{</a:t>
            </a:r>
            <a:endParaRPr lang="en-US" altLang="zh-CN" sz="2800">
              <a:latin typeface="Times New Roman" pitchFamily="18" charset="0"/>
            </a:endParaRPr>
          </a:p>
          <a:p>
            <a:pPr eaLnBrk="1" hangingPunct="1">
              <a:spcBef>
                <a:spcPct val="0"/>
              </a:spcBef>
              <a:buClrTx/>
              <a:buSzTx/>
              <a:buFont typeface="Wingdings" pitchFamily="2" charset="2"/>
              <a:buNone/>
            </a:pPr>
            <a:r>
              <a:rPr lang="en-US" altLang="zh-CN" sz="2000">
                <a:latin typeface="Times New Roman" pitchFamily="18" charset="0"/>
              </a:rPr>
              <a:t>  </a:t>
            </a:r>
            <a:r>
              <a:rPr lang="en-US" altLang="zh-CN" sz="2000">
                <a:solidFill>
                  <a:srgbClr val="333399"/>
                </a:solidFill>
                <a:latin typeface="Times New Roman" pitchFamily="18" charset="0"/>
              </a:rPr>
              <a:t>// </a:t>
            </a:r>
            <a:r>
              <a:rPr lang="en-US" altLang="en-US" sz="2000">
                <a:solidFill>
                  <a:srgbClr val="333399"/>
                </a:solidFill>
                <a:latin typeface="楷体_GB2312" pitchFamily="1" charset="-122"/>
                <a:ea typeface="楷体_GB2312" pitchFamily="1" charset="-122"/>
              </a:rPr>
              <a:t>以二维数组存储矩阵元素，</a:t>
            </a:r>
            <a:r>
              <a:rPr lang="en-US" altLang="zh-CN" sz="2000">
                <a:solidFill>
                  <a:srgbClr val="333399"/>
                </a:solidFill>
                <a:latin typeface="Times New Roman" pitchFamily="18" charset="0"/>
                <a:ea typeface="楷体_GB2312" pitchFamily="1" charset="-122"/>
              </a:rPr>
              <a:t>c </a:t>
            </a:r>
            <a:r>
              <a:rPr lang="en-US" altLang="en-US" sz="2000">
                <a:solidFill>
                  <a:srgbClr val="333399"/>
                </a:solidFill>
                <a:latin typeface="楷体_GB2312" pitchFamily="1" charset="-122"/>
                <a:ea typeface="楷体_GB2312" pitchFamily="1" charset="-122"/>
              </a:rPr>
              <a:t>为 </a:t>
            </a:r>
            <a:r>
              <a:rPr lang="en-US" altLang="zh-CN" sz="2000">
                <a:solidFill>
                  <a:srgbClr val="333399"/>
                </a:solidFill>
                <a:latin typeface="Times New Roman" pitchFamily="18" charset="0"/>
                <a:ea typeface="楷体_GB2312" pitchFamily="1" charset="-122"/>
              </a:rPr>
              <a:t>a </a:t>
            </a:r>
            <a:r>
              <a:rPr lang="en-US" altLang="en-US" sz="2000">
                <a:solidFill>
                  <a:srgbClr val="333399"/>
                </a:solidFill>
                <a:latin typeface="楷体_GB2312" pitchFamily="1" charset="-122"/>
                <a:ea typeface="楷体_GB2312" pitchFamily="1" charset="-122"/>
              </a:rPr>
              <a:t>和 </a:t>
            </a:r>
            <a:r>
              <a:rPr lang="en-US" altLang="zh-CN" sz="2000">
                <a:solidFill>
                  <a:srgbClr val="333399"/>
                </a:solidFill>
                <a:latin typeface="Times New Roman" pitchFamily="18" charset="0"/>
                <a:ea typeface="楷体_GB2312" pitchFamily="1" charset="-122"/>
              </a:rPr>
              <a:t>b </a:t>
            </a:r>
            <a:r>
              <a:rPr lang="en-US" altLang="en-US" sz="2000">
                <a:solidFill>
                  <a:srgbClr val="333399"/>
                </a:solidFill>
                <a:latin typeface="楷体_GB2312" pitchFamily="1" charset="-122"/>
                <a:ea typeface="楷体_GB2312" pitchFamily="1" charset="-122"/>
              </a:rPr>
              <a:t>的乘积</a:t>
            </a:r>
            <a:endParaRPr lang="en-US" altLang="en-US" sz="2800" b="1">
              <a:solidFill>
                <a:srgbClr val="6600CC"/>
              </a:solidFill>
              <a:latin typeface="Times New Roman" pitchFamily="18" charset="0"/>
            </a:endParaRPr>
          </a:p>
          <a:p>
            <a:pPr eaLnBrk="1" hangingPunct="1">
              <a:spcBef>
                <a:spcPct val="0"/>
              </a:spcBef>
              <a:buClrTx/>
              <a:buSzTx/>
              <a:buFont typeface="Wingdings" pitchFamily="2" charset="2"/>
              <a:buNone/>
            </a:pPr>
            <a:r>
              <a:rPr lang="en-US" altLang="en-US" sz="2800" b="1">
                <a:solidFill>
                  <a:srgbClr val="6600CC"/>
                </a:solidFill>
                <a:latin typeface="Times New Roman" pitchFamily="18" charset="0"/>
              </a:rPr>
              <a:t>   </a:t>
            </a:r>
            <a:r>
              <a:rPr lang="en-US" altLang="zh-CN" sz="2800" b="1">
                <a:solidFill>
                  <a:srgbClr val="6600CC"/>
                </a:solidFill>
                <a:latin typeface="Times New Roman" pitchFamily="18" charset="0"/>
              </a:rPr>
              <a:t>for</a:t>
            </a:r>
            <a:r>
              <a:rPr lang="en-US" altLang="zh-CN" sz="2800">
                <a:latin typeface="Times New Roman" pitchFamily="18" charset="0"/>
              </a:rPr>
              <a:t> (i=1; i&lt;=n; ++i)</a:t>
            </a:r>
          </a:p>
          <a:p>
            <a:pPr eaLnBrk="1" hangingPunct="1">
              <a:spcBef>
                <a:spcPct val="0"/>
              </a:spcBef>
              <a:buClrTx/>
              <a:buSzTx/>
              <a:buFont typeface="Wingdings" pitchFamily="2" charset="2"/>
              <a:buNone/>
            </a:pPr>
            <a:r>
              <a:rPr lang="en-US" altLang="zh-CN" sz="2800">
                <a:latin typeface="Times New Roman" pitchFamily="18" charset="0"/>
              </a:rPr>
              <a:t>      </a:t>
            </a:r>
            <a:r>
              <a:rPr lang="en-US" altLang="zh-CN" sz="2800" b="1">
                <a:solidFill>
                  <a:srgbClr val="6600CC"/>
                </a:solidFill>
                <a:latin typeface="Times New Roman" pitchFamily="18" charset="0"/>
              </a:rPr>
              <a:t>for</a:t>
            </a:r>
            <a:r>
              <a:rPr lang="en-US" altLang="zh-CN" sz="2800">
                <a:latin typeface="Times New Roman" pitchFamily="18" charset="0"/>
              </a:rPr>
              <a:t> (j=1; j&lt;=n; ++j) </a:t>
            </a:r>
            <a:r>
              <a:rPr lang="en-US" altLang="zh-CN" sz="2800" b="1">
                <a:latin typeface="Times New Roman" pitchFamily="18" charset="0"/>
              </a:rPr>
              <a:t>{</a:t>
            </a:r>
            <a:endParaRPr lang="en-US" altLang="zh-CN" sz="2800">
              <a:latin typeface="Times New Roman" pitchFamily="18" charset="0"/>
            </a:endParaRPr>
          </a:p>
          <a:p>
            <a:pPr eaLnBrk="1" hangingPunct="1">
              <a:spcBef>
                <a:spcPct val="0"/>
              </a:spcBef>
              <a:buClrTx/>
              <a:buSzTx/>
              <a:buFont typeface="Wingdings" pitchFamily="2" charset="2"/>
              <a:buNone/>
            </a:pPr>
            <a:r>
              <a:rPr lang="en-US" altLang="zh-CN" sz="2800">
                <a:latin typeface="Times New Roman" pitchFamily="18" charset="0"/>
              </a:rPr>
              <a:t>         c[i,j] = 0;</a:t>
            </a:r>
          </a:p>
          <a:p>
            <a:pPr eaLnBrk="1" hangingPunct="1">
              <a:spcBef>
                <a:spcPct val="0"/>
              </a:spcBef>
              <a:buClrTx/>
              <a:buSzTx/>
              <a:buFont typeface="Wingdings" pitchFamily="2" charset="2"/>
              <a:buNone/>
            </a:pPr>
            <a:r>
              <a:rPr lang="en-US" altLang="zh-CN" sz="2800">
                <a:latin typeface="Times New Roman" pitchFamily="18" charset="0"/>
              </a:rPr>
              <a:t>         </a:t>
            </a:r>
            <a:r>
              <a:rPr lang="en-US" altLang="zh-CN" sz="2800" b="1">
                <a:solidFill>
                  <a:srgbClr val="6600CC"/>
                </a:solidFill>
                <a:latin typeface="Times New Roman" pitchFamily="18" charset="0"/>
              </a:rPr>
              <a:t>for</a:t>
            </a:r>
            <a:r>
              <a:rPr lang="en-US" altLang="zh-CN" sz="2800">
                <a:latin typeface="Times New Roman" pitchFamily="18" charset="0"/>
              </a:rPr>
              <a:t> (k=1; k&lt;=n; </a:t>
            </a:r>
            <a:r>
              <a:rPr lang="en-US" altLang="zh-CN" sz="2800" b="1">
                <a:latin typeface="Times New Roman" pitchFamily="18" charset="0"/>
              </a:rPr>
              <a:t>++</a:t>
            </a:r>
            <a:r>
              <a:rPr lang="en-US" altLang="zh-CN" sz="2800">
                <a:latin typeface="Times New Roman" pitchFamily="18" charset="0"/>
              </a:rPr>
              <a:t>k)</a:t>
            </a:r>
          </a:p>
          <a:p>
            <a:pPr eaLnBrk="1" hangingPunct="1">
              <a:spcBef>
                <a:spcPct val="0"/>
              </a:spcBef>
              <a:buClrTx/>
              <a:buSzTx/>
              <a:buFont typeface="Wingdings" pitchFamily="2" charset="2"/>
              <a:buNone/>
            </a:pPr>
            <a:r>
              <a:rPr lang="en-US" altLang="zh-CN" sz="2800">
                <a:latin typeface="Times New Roman" pitchFamily="18" charset="0"/>
              </a:rPr>
              <a:t>            c[i,j] += </a:t>
            </a:r>
            <a:r>
              <a:rPr lang="en-US" altLang="zh-CN" sz="2800">
                <a:solidFill>
                  <a:srgbClr val="CC0000"/>
                </a:solidFill>
                <a:latin typeface="Times New Roman" pitchFamily="18" charset="0"/>
              </a:rPr>
              <a:t>a[i,k]</a:t>
            </a:r>
            <a:r>
              <a:rPr lang="en-US" altLang="zh-CN" sz="2800" b="1">
                <a:solidFill>
                  <a:srgbClr val="CC0000"/>
                </a:solidFill>
                <a:latin typeface="Times New Roman" pitchFamily="18" charset="0"/>
              </a:rPr>
              <a:t>*</a:t>
            </a:r>
            <a:r>
              <a:rPr lang="en-US" altLang="zh-CN" sz="2800">
                <a:solidFill>
                  <a:srgbClr val="CC0000"/>
                </a:solidFill>
                <a:latin typeface="Times New Roman" pitchFamily="18" charset="0"/>
              </a:rPr>
              <a:t>b[k,j];</a:t>
            </a:r>
            <a:endParaRPr lang="en-US" altLang="zh-CN" sz="2800">
              <a:latin typeface="Times New Roman" pitchFamily="18" charset="0"/>
            </a:endParaRPr>
          </a:p>
          <a:p>
            <a:pPr eaLnBrk="1" hangingPunct="1">
              <a:spcBef>
                <a:spcPct val="0"/>
              </a:spcBef>
              <a:buClrTx/>
              <a:buSzTx/>
              <a:buFont typeface="Wingdings" pitchFamily="2" charset="2"/>
              <a:buNone/>
            </a:pPr>
            <a:r>
              <a:rPr lang="en-US" altLang="zh-CN" sz="2800">
                <a:latin typeface="Times New Roman" pitchFamily="18" charset="0"/>
              </a:rPr>
              <a:t>      </a:t>
            </a:r>
            <a:r>
              <a:rPr lang="en-US" altLang="zh-CN" sz="2800" b="1">
                <a:latin typeface="Times New Roman" pitchFamily="18" charset="0"/>
              </a:rPr>
              <a:t>} </a:t>
            </a:r>
            <a:r>
              <a:rPr lang="en-US" altLang="zh-CN" sz="2800">
                <a:latin typeface="Times New Roman" pitchFamily="18" charset="0"/>
              </a:rPr>
              <a:t>//for</a:t>
            </a:r>
            <a:endParaRPr lang="en-US" altLang="zh-CN" sz="2800" b="1">
              <a:latin typeface="Times New Roman" pitchFamily="18" charset="0"/>
            </a:endParaRPr>
          </a:p>
          <a:p>
            <a:pPr eaLnBrk="1" hangingPunct="1">
              <a:spcBef>
                <a:spcPct val="0"/>
              </a:spcBef>
              <a:buClrTx/>
              <a:buSzTx/>
              <a:buFont typeface="Wingdings" pitchFamily="2" charset="2"/>
              <a:buNone/>
            </a:pPr>
            <a:r>
              <a:rPr lang="en-US" altLang="zh-CN" sz="2800" b="1">
                <a:latin typeface="Times New Roman" pitchFamily="18" charset="0"/>
              </a:rPr>
              <a:t>} </a:t>
            </a:r>
            <a:r>
              <a:rPr lang="en-US" altLang="zh-CN" sz="2800">
                <a:latin typeface="Times New Roman" pitchFamily="18" charset="0"/>
              </a:rPr>
              <a:t>//mult</a:t>
            </a:r>
            <a:endParaRPr lang="en-US" altLang="en-US" sz="2800" b="1">
              <a:latin typeface="黑体" pitchFamily="49" charset="-122"/>
              <a:ea typeface="黑体" pitchFamily="49" charset="-122"/>
            </a:endParaRPr>
          </a:p>
        </p:txBody>
      </p:sp>
      <p:sp>
        <p:nvSpPr>
          <p:cNvPr id="54279" name="Text Box 7"/>
          <p:cNvSpPr txBox="1">
            <a:spLocks noChangeArrowheads="1"/>
          </p:cNvSpPr>
          <p:nvPr/>
        </p:nvSpPr>
        <p:spPr bwMode="auto">
          <a:xfrm>
            <a:off x="3419599" y="1358677"/>
            <a:ext cx="48355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3200" b="1" dirty="0">
                <a:solidFill>
                  <a:srgbClr val="FF0000"/>
                </a:solidFill>
                <a:latin typeface="Times New Roman" pitchFamily="18" charset="0"/>
              </a:rPr>
              <a:t>例</a:t>
            </a:r>
            <a:r>
              <a:rPr lang="en-US" altLang="zh-CN" sz="3200" b="1" dirty="0">
                <a:solidFill>
                  <a:srgbClr val="FF0000"/>
                </a:solidFill>
                <a:latin typeface="Times New Roman" pitchFamily="18" charset="0"/>
              </a:rPr>
              <a:t>1.3 </a:t>
            </a:r>
            <a:r>
              <a:rPr lang="zh-CN" altLang="en-US" sz="3200" b="1" dirty="0">
                <a:latin typeface="Times New Roman" pitchFamily="18" charset="0"/>
              </a:rPr>
              <a:t>两个矩阵相乘</a:t>
            </a:r>
          </a:p>
        </p:txBody>
      </p:sp>
      <p:sp>
        <p:nvSpPr>
          <p:cNvPr id="52232" name="Text Box 8"/>
          <p:cNvSpPr txBox="1">
            <a:spLocks noChangeArrowheads="1"/>
          </p:cNvSpPr>
          <p:nvPr/>
        </p:nvSpPr>
        <p:spPr bwMode="auto">
          <a:xfrm>
            <a:off x="4664199" y="4686077"/>
            <a:ext cx="4403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3600">
                <a:latin typeface="隶书" pitchFamily="49" charset="-122"/>
                <a:ea typeface="隶书" pitchFamily="49" charset="-122"/>
              </a:rPr>
              <a:t>基本操作:</a:t>
            </a:r>
            <a:r>
              <a:rPr lang="zh-CN" altLang="en-US" sz="4000">
                <a:latin typeface="Times New Roman" pitchFamily="18" charset="0"/>
              </a:rPr>
              <a:t> </a:t>
            </a:r>
            <a:r>
              <a:rPr lang="zh-CN" altLang="en-US" sz="4000" b="1">
                <a:solidFill>
                  <a:srgbClr val="CC0000"/>
                </a:solidFill>
                <a:latin typeface="Times New Roman" pitchFamily="18" charset="0"/>
                <a:ea typeface="隶书" pitchFamily="49" charset="-122"/>
              </a:rPr>
              <a:t>乘法</a:t>
            </a:r>
            <a:r>
              <a:rPr lang="zh-CN" altLang="en-US" sz="4000">
                <a:solidFill>
                  <a:srgbClr val="CC0000"/>
                </a:solidFill>
                <a:latin typeface="Times New Roman" pitchFamily="18" charset="0"/>
                <a:ea typeface="隶书" pitchFamily="49" charset="-122"/>
              </a:rPr>
              <a:t>操作</a:t>
            </a:r>
            <a:endParaRPr lang="zh-CN" altLang="en-US">
              <a:latin typeface="Times New Roman" pitchFamily="18" charset="0"/>
            </a:endParaRPr>
          </a:p>
        </p:txBody>
      </p:sp>
      <p:sp>
        <p:nvSpPr>
          <p:cNvPr id="52233" name="Text Box 9"/>
          <p:cNvSpPr txBox="1">
            <a:spLocks noChangeArrowheads="1"/>
          </p:cNvSpPr>
          <p:nvPr/>
        </p:nvSpPr>
        <p:spPr bwMode="auto">
          <a:xfrm>
            <a:off x="4654674" y="5463952"/>
            <a:ext cx="41417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3600">
                <a:latin typeface="隶书" pitchFamily="49" charset="-122"/>
                <a:ea typeface="隶书" pitchFamily="49" charset="-122"/>
              </a:rPr>
              <a:t>时间复杂度:</a:t>
            </a:r>
            <a:r>
              <a:rPr lang="zh-CN" altLang="en-US" sz="4000">
                <a:latin typeface="Times New Roman" pitchFamily="18" charset="0"/>
              </a:rPr>
              <a:t>  </a:t>
            </a:r>
            <a:r>
              <a:rPr lang="en-US" altLang="zh-CN" sz="4000" b="1">
                <a:solidFill>
                  <a:srgbClr val="6600CC"/>
                </a:solidFill>
                <a:latin typeface="Times New Roman" pitchFamily="18" charset="0"/>
              </a:rPr>
              <a:t>O(n</a:t>
            </a:r>
            <a:r>
              <a:rPr lang="en-US" altLang="zh-CN" sz="4000" b="1" baseline="30000">
                <a:solidFill>
                  <a:srgbClr val="6600CC"/>
                </a:solidFill>
                <a:latin typeface="Times New Roman" pitchFamily="18" charset="0"/>
              </a:rPr>
              <a:t>3</a:t>
            </a:r>
            <a:r>
              <a:rPr lang="en-US" altLang="zh-CN" sz="4000" b="1">
                <a:solidFill>
                  <a:srgbClr val="6600CC"/>
                </a:solidFill>
                <a:latin typeface="Times New Roman" pitchFamily="18" charset="0"/>
              </a:rPr>
              <a:t>)</a:t>
            </a:r>
            <a:endParaRPr lang="en-US" altLang="zh-CN" sz="4000">
              <a:latin typeface="Times New Roman" pitchFamily="18" charset="0"/>
            </a:endParaRPr>
          </a:p>
        </p:txBody>
      </p:sp>
      <p:sp>
        <p:nvSpPr>
          <p:cNvPr id="10" name="Rectangle 2">
            <a:extLst>
              <a:ext uri="{FF2B5EF4-FFF2-40B4-BE49-F238E27FC236}">
                <a16:creationId xmlns:a16="http://schemas.microsoft.com/office/drawing/2014/main" id="{779ECF9B-0EA7-465E-B1D7-978CAEED8F21}"/>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第四节　算法分析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52232"/>
                                        </p:tgtEl>
                                        <p:attrNameLst>
                                          <p:attrName>style.visibility</p:attrName>
                                        </p:attrNameLst>
                                      </p:cBhvr>
                                      <p:to>
                                        <p:strVal val="visible"/>
                                      </p:to>
                                    </p:set>
                                    <p:animEffect transition="in" filter="wipe(left)">
                                      <p:cBhvr>
                                        <p:cTn id="7" dur="300"/>
                                        <p:tgtEl>
                                          <p:spTgt spid="522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52233"/>
                                        </p:tgtEl>
                                        <p:attrNameLst>
                                          <p:attrName>style.visibility</p:attrName>
                                        </p:attrNameLst>
                                      </p:cBhvr>
                                      <p:to>
                                        <p:strVal val="visible"/>
                                      </p:to>
                                    </p:set>
                                    <p:animEffect transition="in" filter="wipe(left)">
                                      <p:cBhvr>
                                        <p:cTn id="12" dur="300"/>
                                        <p:tgtEl>
                                          <p:spTgt spid="52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2" grpId="0" autoUpdateAnimBg="0"/>
      <p:bldP spid="52233"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467544" y="1124744"/>
            <a:ext cx="8305800" cy="685800"/>
          </a:xfrm>
        </p:spPr>
        <p:txBody>
          <a:bodyPr/>
          <a:lstStyle/>
          <a:p>
            <a:pPr algn="l" eaLnBrk="1" hangingPunct="1"/>
            <a:r>
              <a:rPr lang="en-US" altLang="en-US" sz="3200">
                <a:latin typeface="黑体" pitchFamily="49" charset="-122"/>
                <a:ea typeface="黑体" pitchFamily="49" charset="-122"/>
              </a:rPr>
              <a:t>三、时间复杂度</a:t>
            </a:r>
            <a:endParaRPr lang="zh-CN" altLang="en-US" sz="3200">
              <a:latin typeface="黑体" pitchFamily="49" charset="-122"/>
              <a:ea typeface="黑体" pitchFamily="49" charset="-122"/>
            </a:endParaRPr>
          </a:p>
        </p:txBody>
      </p:sp>
      <p:sp>
        <p:nvSpPr>
          <p:cNvPr id="5529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3B095E57-AE45-4684-A566-EB5CF385FCC5}" type="slidenum">
              <a:rPr lang="zh-CN" altLang="en-US"/>
              <a:pPr algn="r" eaLnBrk="1" hangingPunct="1">
                <a:spcBef>
                  <a:spcPct val="50000"/>
                </a:spcBef>
              </a:pPr>
              <a:t>73</a:t>
            </a:fld>
            <a:endParaRPr lang="en-US" altLang="zh-CN"/>
          </a:p>
        </p:txBody>
      </p:sp>
      <p:sp>
        <p:nvSpPr>
          <p:cNvPr id="55302" name="Text Box 7"/>
          <p:cNvSpPr txBox="1">
            <a:spLocks noChangeArrowheads="1"/>
          </p:cNvSpPr>
          <p:nvPr/>
        </p:nvSpPr>
        <p:spPr bwMode="auto">
          <a:xfrm>
            <a:off x="3591744" y="1277144"/>
            <a:ext cx="48355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3200" b="1" dirty="0">
                <a:solidFill>
                  <a:srgbClr val="FF0000"/>
                </a:solidFill>
                <a:latin typeface="Times New Roman" pitchFamily="18" charset="0"/>
              </a:rPr>
              <a:t>例</a:t>
            </a:r>
            <a:r>
              <a:rPr lang="en-US" altLang="zh-CN" sz="3200" b="1" dirty="0">
                <a:solidFill>
                  <a:srgbClr val="FF0000"/>
                </a:solidFill>
                <a:latin typeface="Times New Roman" pitchFamily="18" charset="0"/>
              </a:rPr>
              <a:t>1.4 </a:t>
            </a:r>
            <a:r>
              <a:rPr lang="zh-CN" altLang="en-US" sz="3200" b="1" dirty="0">
                <a:solidFill>
                  <a:srgbClr val="FF0000"/>
                </a:solidFill>
                <a:latin typeface="Times New Roman" pitchFamily="18" charset="0"/>
              </a:rPr>
              <a:t> </a:t>
            </a:r>
            <a:r>
              <a:rPr lang="zh-CN" altLang="en-US" sz="3200" b="1" dirty="0">
                <a:latin typeface="Times New Roman" pitchFamily="18" charset="0"/>
              </a:rPr>
              <a:t>选择排序</a:t>
            </a:r>
            <a:endParaRPr lang="zh-CN" altLang="en-US" sz="2000" b="1" dirty="0">
              <a:latin typeface="Times New Roman" pitchFamily="18" charset="0"/>
            </a:endParaRPr>
          </a:p>
        </p:txBody>
      </p:sp>
      <p:sp>
        <p:nvSpPr>
          <p:cNvPr id="53255" name="Text Box 8"/>
          <p:cNvSpPr txBox="1">
            <a:spLocks noChangeArrowheads="1"/>
          </p:cNvSpPr>
          <p:nvPr/>
        </p:nvSpPr>
        <p:spPr bwMode="auto">
          <a:xfrm>
            <a:off x="4598219" y="4842669"/>
            <a:ext cx="42799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3600">
                <a:latin typeface="隶书" pitchFamily="49" charset="-122"/>
                <a:ea typeface="隶书" pitchFamily="49" charset="-122"/>
              </a:rPr>
              <a:t>基本操作:</a:t>
            </a:r>
            <a:r>
              <a:rPr lang="zh-CN" altLang="en-US" sz="4000" b="1">
                <a:solidFill>
                  <a:srgbClr val="CC0000"/>
                </a:solidFill>
                <a:latin typeface="Times New Roman" pitchFamily="18" charset="0"/>
                <a:ea typeface="隶书" pitchFamily="49" charset="-122"/>
              </a:rPr>
              <a:t>比较操作</a:t>
            </a:r>
            <a:endParaRPr lang="zh-CN" altLang="en-US" sz="4000">
              <a:solidFill>
                <a:srgbClr val="CC0000"/>
              </a:solidFill>
              <a:latin typeface="Times New Roman" pitchFamily="18" charset="0"/>
              <a:ea typeface="隶书" pitchFamily="49" charset="-122"/>
            </a:endParaRPr>
          </a:p>
        </p:txBody>
      </p:sp>
      <p:sp>
        <p:nvSpPr>
          <p:cNvPr id="53256" name="Text Box 9"/>
          <p:cNvSpPr txBox="1">
            <a:spLocks noChangeArrowheads="1"/>
          </p:cNvSpPr>
          <p:nvPr/>
        </p:nvSpPr>
        <p:spPr bwMode="auto">
          <a:xfrm>
            <a:off x="4588694" y="5391944"/>
            <a:ext cx="41417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3600">
                <a:latin typeface="隶书" pitchFamily="49" charset="-122"/>
                <a:ea typeface="隶书" pitchFamily="49" charset="-122"/>
              </a:rPr>
              <a:t>时间复杂度:</a:t>
            </a:r>
            <a:r>
              <a:rPr lang="zh-CN" altLang="en-US" sz="4000">
                <a:latin typeface="Times New Roman" pitchFamily="18" charset="0"/>
              </a:rPr>
              <a:t>  </a:t>
            </a:r>
            <a:r>
              <a:rPr lang="en-US" altLang="zh-CN" sz="4000" b="1">
                <a:solidFill>
                  <a:srgbClr val="6600CC"/>
                </a:solidFill>
                <a:latin typeface="Times New Roman" pitchFamily="18" charset="0"/>
              </a:rPr>
              <a:t>O(n</a:t>
            </a:r>
            <a:r>
              <a:rPr lang="en-US" altLang="zh-CN" sz="4000" b="1" baseline="30000">
                <a:solidFill>
                  <a:srgbClr val="6600CC"/>
                </a:solidFill>
                <a:latin typeface="Times New Roman" pitchFamily="18" charset="0"/>
              </a:rPr>
              <a:t>2</a:t>
            </a:r>
            <a:r>
              <a:rPr lang="en-US" altLang="zh-CN" sz="4000" b="1">
                <a:solidFill>
                  <a:srgbClr val="6600CC"/>
                </a:solidFill>
                <a:latin typeface="Times New Roman" pitchFamily="18" charset="0"/>
              </a:rPr>
              <a:t>)</a:t>
            </a:r>
          </a:p>
        </p:txBody>
      </p:sp>
      <p:sp>
        <p:nvSpPr>
          <p:cNvPr id="53257" name="Text Box 12"/>
          <p:cNvSpPr txBox="1">
            <a:spLocks noChangeArrowheads="1"/>
          </p:cNvSpPr>
          <p:nvPr/>
        </p:nvSpPr>
        <p:spPr bwMode="auto">
          <a:xfrm>
            <a:off x="467544" y="1912144"/>
            <a:ext cx="5519738"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800" dirty="0">
                <a:latin typeface="Times New Roman" pitchFamily="18" charset="0"/>
              </a:rPr>
              <a:t> </a:t>
            </a:r>
            <a:r>
              <a:rPr lang="en-US" altLang="zh-CN" sz="2800" dirty="0">
                <a:latin typeface="Times New Roman" pitchFamily="18" charset="0"/>
              </a:rPr>
              <a:t>void </a:t>
            </a:r>
            <a:r>
              <a:rPr lang="en-US" altLang="zh-CN" sz="2800" dirty="0" err="1">
                <a:latin typeface="Times New Roman" pitchFamily="18" charset="0"/>
              </a:rPr>
              <a:t>select_sort</a:t>
            </a:r>
            <a:r>
              <a:rPr lang="en-US" altLang="zh-CN" sz="2800" dirty="0">
                <a:latin typeface="Times New Roman" pitchFamily="18" charset="0"/>
              </a:rPr>
              <a:t>(int&amp; a[], int n) {</a:t>
            </a:r>
          </a:p>
          <a:p>
            <a:pPr eaLnBrk="1" hangingPunct="1"/>
            <a:r>
              <a:rPr lang="en-US" altLang="zh-CN" sz="2800" dirty="0">
                <a:latin typeface="Times New Roman" pitchFamily="18" charset="0"/>
              </a:rPr>
              <a:t>   </a:t>
            </a:r>
            <a:r>
              <a:rPr lang="en-US" altLang="zh-CN" sz="2000" dirty="0">
                <a:latin typeface="Times New Roman" pitchFamily="18" charset="0"/>
              </a:rPr>
              <a:t>// </a:t>
            </a:r>
            <a:r>
              <a:rPr lang="zh-CN" altLang="en-US" sz="1600" dirty="0">
                <a:solidFill>
                  <a:srgbClr val="333399"/>
                </a:solidFill>
                <a:latin typeface="Times New Roman" pitchFamily="18" charset="0"/>
                <a:ea typeface="楷体_GB2312" pitchFamily="1" charset="-122"/>
              </a:rPr>
              <a:t>将 </a:t>
            </a:r>
            <a:r>
              <a:rPr lang="en-US" altLang="zh-CN" sz="1600" dirty="0">
                <a:solidFill>
                  <a:srgbClr val="333399"/>
                </a:solidFill>
                <a:latin typeface="Times New Roman" pitchFamily="18" charset="0"/>
              </a:rPr>
              <a:t>a </a:t>
            </a:r>
            <a:r>
              <a:rPr lang="zh-CN" altLang="en-US" sz="1600" dirty="0">
                <a:solidFill>
                  <a:srgbClr val="333399"/>
                </a:solidFill>
                <a:latin typeface="Times New Roman" pitchFamily="18" charset="0"/>
                <a:ea typeface="楷体_GB2312" pitchFamily="1" charset="-122"/>
              </a:rPr>
              <a:t>中整数序列重新排列成自小至大有序的整数序列</a:t>
            </a:r>
            <a:r>
              <a:rPr lang="zh-CN" altLang="en-US" sz="1600" dirty="0">
                <a:solidFill>
                  <a:srgbClr val="333399"/>
                </a:solidFill>
                <a:latin typeface="Times New Roman" pitchFamily="18" charset="0"/>
              </a:rPr>
              <a:t>。</a:t>
            </a:r>
            <a:endParaRPr lang="zh-CN" altLang="en-US" sz="2800" dirty="0">
              <a:latin typeface="Times New Roman" pitchFamily="18" charset="0"/>
            </a:endParaRPr>
          </a:p>
          <a:p>
            <a:pPr eaLnBrk="1" hangingPunct="1">
              <a:lnSpc>
                <a:spcPct val="115000"/>
              </a:lnSpc>
            </a:pPr>
            <a:r>
              <a:rPr lang="zh-CN" altLang="en-US" sz="2800" dirty="0">
                <a:latin typeface="Times New Roman" pitchFamily="18" charset="0"/>
              </a:rPr>
              <a:t>  </a:t>
            </a:r>
            <a:r>
              <a:rPr lang="zh-CN" altLang="en-US" sz="2800" dirty="0">
                <a:solidFill>
                  <a:srgbClr val="006699"/>
                </a:solidFill>
                <a:latin typeface="Times New Roman" pitchFamily="18" charset="0"/>
              </a:rPr>
              <a:t> </a:t>
            </a:r>
          </a:p>
          <a:p>
            <a:pPr eaLnBrk="1" hangingPunct="1">
              <a:lnSpc>
                <a:spcPct val="115000"/>
              </a:lnSpc>
            </a:pPr>
            <a:endParaRPr lang="zh-CN" altLang="en-US" sz="2800" dirty="0">
              <a:solidFill>
                <a:srgbClr val="006699"/>
              </a:solidFill>
              <a:latin typeface="Times New Roman" pitchFamily="18" charset="0"/>
            </a:endParaRPr>
          </a:p>
          <a:p>
            <a:pPr eaLnBrk="1" hangingPunct="1">
              <a:lnSpc>
                <a:spcPct val="115000"/>
              </a:lnSpc>
            </a:pPr>
            <a:endParaRPr lang="zh-CN" altLang="en-US" sz="2800" dirty="0">
              <a:solidFill>
                <a:srgbClr val="006699"/>
              </a:solidFill>
              <a:latin typeface="Times New Roman" pitchFamily="18" charset="0"/>
            </a:endParaRPr>
          </a:p>
          <a:p>
            <a:pPr eaLnBrk="1" hangingPunct="1">
              <a:lnSpc>
                <a:spcPct val="115000"/>
              </a:lnSpc>
            </a:pPr>
            <a:endParaRPr lang="zh-CN" altLang="en-US" sz="2800" dirty="0">
              <a:solidFill>
                <a:srgbClr val="006699"/>
              </a:solidFill>
              <a:latin typeface="Times New Roman" pitchFamily="18" charset="0"/>
            </a:endParaRPr>
          </a:p>
          <a:p>
            <a:pPr eaLnBrk="1" hangingPunct="1">
              <a:lnSpc>
                <a:spcPct val="115000"/>
              </a:lnSpc>
            </a:pPr>
            <a:endParaRPr lang="zh-CN" altLang="en-US" sz="2800" dirty="0">
              <a:solidFill>
                <a:srgbClr val="006699"/>
              </a:solidFill>
              <a:latin typeface="Times New Roman" pitchFamily="18" charset="0"/>
            </a:endParaRPr>
          </a:p>
          <a:p>
            <a:pPr eaLnBrk="1" hangingPunct="1">
              <a:lnSpc>
                <a:spcPct val="115000"/>
              </a:lnSpc>
            </a:pPr>
            <a:endParaRPr lang="zh-CN" altLang="en-US" sz="2800" dirty="0">
              <a:latin typeface="Times New Roman" pitchFamily="18" charset="0"/>
            </a:endParaRPr>
          </a:p>
          <a:p>
            <a:pPr eaLnBrk="1" hangingPunct="1">
              <a:lnSpc>
                <a:spcPct val="110000"/>
              </a:lnSpc>
            </a:pPr>
            <a:r>
              <a:rPr lang="zh-CN" altLang="en-US" sz="2800" dirty="0">
                <a:latin typeface="Times New Roman" pitchFamily="18" charset="0"/>
              </a:rPr>
              <a:t>} // </a:t>
            </a:r>
            <a:r>
              <a:rPr lang="en-US" altLang="zh-CN" sz="2800" dirty="0" err="1">
                <a:latin typeface="Times New Roman" pitchFamily="18" charset="0"/>
              </a:rPr>
              <a:t>select_sort</a:t>
            </a:r>
            <a:endParaRPr lang="en-US" altLang="zh-CN" sz="1600" dirty="0">
              <a:latin typeface="Times New Roman" pitchFamily="18" charset="0"/>
            </a:endParaRPr>
          </a:p>
        </p:txBody>
      </p:sp>
      <p:sp>
        <p:nvSpPr>
          <p:cNvPr id="53258" name="Rectangle 15"/>
          <p:cNvSpPr>
            <a:spLocks noChangeArrowheads="1"/>
          </p:cNvSpPr>
          <p:nvPr/>
        </p:nvSpPr>
        <p:spPr bwMode="auto">
          <a:xfrm>
            <a:off x="1534344" y="3047207"/>
            <a:ext cx="4000500" cy="258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5000"/>
              </a:lnSpc>
            </a:pPr>
            <a:r>
              <a:rPr lang="en-US" altLang="zh-CN" sz="2800">
                <a:latin typeface="Times New Roman" pitchFamily="18" charset="0"/>
              </a:rPr>
              <a:t>j = i;   </a:t>
            </a:r>
            <a:r>
              <a:rPr lang="en-US" altLang="zh-CN" sz="2000">
                <a:solidFill>
                  <a:srgbClr val="333399"/>
                </a:solidFill>
                <a:latin typeface="Times New Roman" pitchFamily="18" charset="0"/>
                <a:ea typeface="楷体_GB2312" pitchFamily="1" charset="-122"/>
              </a:rPr>
              <a:t>//</a:t>
            </a:r>
            <a:r>
              <a:rPr lang="en-US" altLang="zh-CN" sz="2000">
                <a:solidFill>
                  <a:srgbClr val="333399"/>
                </a:solidFill>
                <a:latin typeface="楷体_GB2312" pitchFamily="1" charset="-122"/>
                <a:ea typeface="楷体_GB2312" pitchFamily="1" charset="-122"/>
              </a:rPr>
              <a:t> </a:t>
            </a:r>
            <a:r>
              <a:rPr lang="zh-CN" altLang="en-US" sz="2000">
                <a:solidFill>
                  <a:srgbClr val="333399"/>
                </a:solidFill>
                <a:latin typeface="楷体_GB2312" pitchFamily="1" charset="-122"/>
                <a:ea typeface="楷体_GB2312" pitchFamily="1" charset="-122"/>
              </a:rPr>
              <a:t>选择第 </a:t>
            </a:r>
            <a:r>
              <a:rPr lang="en-US" altLang="zh-CN" sz="2000">
                <a:solidFill>
                  <a:srgbClr val="333399"/>
                </a:solidFill>
                <a:latin typeface="楷体_GB2312" pitchFamily="1" charset="-122"/>
                <a:ea typeface="楷体_GB2312" pitchFamily="1" charset="-122"/>
              </a:rPr>
              <a:t>i </a:t>
            </a:r>
            <a:r>
              <a:rPr lang="zh-CN" altLang="en-US" sz="2000">
                <a:solidFill>
                  <a:srgbClr val="333399"/>
                </a:solidFill>
                <a:latin typeface="楷体_GB2312" pitchFamily="1" charset="-122"/>
                <a:ea typeface="楷体_GB2312" pitchFamily="1" charset="-122"/>
              </a:rPr>
              <a:t>个最小元素</a:t>
            </a:r>
            <a:endParaRPr lang="zh-CN" altLang="en-US" sz="2800">
              <a:latin typeface="Times New Roman" pitchFamily="18" charset="0"/>
            </a:endParaRPr>
          </a:p>
          <a:p>
            <a:pPr>
              <a:lnSpc>
                <a:spcPct val="115000"/>
              </a:lnSpc>
            </a:pPr>
            <a:r>
              <a:rPr lang="en-US" altLang="zh-CN" sz="2800">
                <a:solidFill>
                  <a:srgbClr val="6600CC"/>
                </a:solidFill>
                <a:latin typeface="Times New Roman" pitchFamily="18" charset="0"/>
              </a:rPr>
              <a:t>for</a:t>
            </a:r>
            <a:r>
              <a:rPr lang="en-US" altLang="zh-CN" sz="2800">
                <a:latin typeface="Times New Roman" pitchFamily="18" charset="0"/>
              </a:rPr>
              <a:t> ( k = i+1;  k &lt; n;  ++k )</a:t>
            </a:r>
          </a:p>
          <a:p>
            <a:pPr>
              <a:lnSpc>
                <a:spcPct val="120000"/>
              </a:lnSpc>
            </a:pPr>
            <a:r>
              <a:rPr lang="en-US" altLang="zh-CN" sz="2800">
                <a:latin typeface="Times New Roman" pitchFamily="18" charset="0"/>
              </a:rPr>
              <a:t>    if </a:t>
            </a:r>
            <a:r>
              <a:rPr lang="en-US" altLang="zh-CN" sz="2800">
                <a:solidFill>
                  <a:srgbClr val="CC0000"/>
                </a:solidFill>
                <a:latin typeface="Times New Roman" pitchFamily="18" charset="0"/>
              </a:rPr>
              <a:t>(a[k] &lt; a[j] )</a:t>
            </a:r>
            <a:r>
              <a:rPr lang="en-US" altLang="zh-CN" sz="2800">
                <a:latin typeface="Times New Roman" pitchFamily="18" charset="0"/>
              </a:rPr>
              <a:t>  j = k;</a:t>
            </a:r>
          </a:p>
          <a:p>
            <a:pPr>
              <a:lnSpc>
                <a:spcPct val="115000"/>
              </a:lnSpc>
            </a:pPr>
            <a:r>
              <a:rPr lang="en-US" altLang="zh-CN" sz="2800">
                <a:latin typeface="Times New Roman" pitchFamily="18" charset="0"/>
              </a:rPr>
              <a:t>if ( j != i )  a[j] ←→ a[i]</a:t>
            </a:r>
          </a:p>
          <a:p>
            <a:pPr>
              <a:lnSpc>
                <a:spcPct val="120000"/>
              </a:lnSpc>
            </a:pPr>
            <a:endParaRPr lang="en-US" altLang="zh-CN" sz="2800">
              <a:latin typeface="Times New Roman" pitchFamily="18" charset="0"/>
            </a:endParaRPr>
          </a:p>
        </p:txBody>
      </p:sp>
      <p:sp>
        <p:nvSpPr>
          <p:cNvPr id="53259" name="Rectangle 16"/>
          <p:cNvSpPr>
            <a:spLocks noChangeArrowheads="1"/>
          </p:cNvSpPr>
          <p:nvPr/>
        </p:nvSpPr>
        <p:spPr bwMode="auto">
          <a:xfrm>
            <a:off x="924744" y="2626519"/>
            <a:ext cx="3932238"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5000"/>
              </a:lnSpc>
            </a:pPr>
            <a:r>
              <a:rPr lang="en-US" altLang="zh-CN" sz="2800" dirty="0">
                <a:solidFill>
                  <a:srgbClr val="6600CC"/>
                </a:solidFill>
                <a:latin typeface="Times New Roman" pitchFamily="18" charset="0"/>
              </a:rPr>
              <a:t>for ( </a:t>
            </a:r>
            <a:r>
              <a:rPr lang="en-US" altLang="zh-CN" sz="2800" dirty="0" err="1">
                <a:solidFill>
                  <a:srgbClr val="6600CC"/>
                </a:solidFill>
                <a:latin typeface="Times New Roman" pitchFamily="18" charset="0"/>
              </a:rPr>
              <a:t>i</a:t>
            </a:r>
            <a:r>
              <a:rPr lang="en-US" altLang="zh-CN" sz="2800" dirty="0">
                <a:solidFill>
                  <a:srgbClr val="6600CC"/>
                </a:solidFill>
                <a:latin typeface="Times New Roman" pitchFamily="18" charset="0"/>
              </a:rPr>
              <a:t> = 0;  </a:t>
            </a:r>
            <a:r>
              <a:rPr lang="en-US" altLang="zh-CN" sz="2800" dirty="0" err="1">
                <a:solidFill>
                  <a:srgbClr val="6600CC"/>
                </a:solidFill>
                <a:latin typeface="Times New Roman" pitchFamily="18" charset="0"/>
              </a:rPr>
              <a:t>i</a:t>
            </a:r>
            <a:r>
              <a:rPr lang="en-US" altLang="zh-CN" sz="2800" dirty="0">
                <a:solidFill>
                  <a:srgbClr val="6600CC"/>
                </a:solidFill>
                <a:latin typeface="Times New Roman" pitchFamily="18" charset="0"/>
              </a:rPr>
              <a:t>&lt; n-1;  ++</a:t>
            </a:r>
            <a:r>
              <a:rPr lang="en-US" altLang="zh-CN" sz="2800" dirty="0" err="1">
                <a:solidFill>
                  <a:srgbClr val="6600CC"/>
                </a:solidFill>
                <a:latin typeface="Times New Roman" pitchFamily="18" charset="0"/>
              </a:rPr>
              <a:t>i</a:t>
            </a:r>
            <a:r>
              <a:rPr lang="en-US" altLang="zh-CN" sz="2800" dirty="0">
                <a:solidFill>
                  <a:srgbClr val="6600CC"/>
                </a:solidFill>
                <a:latin typeface="Times New Roman" pitchFamily="18" charset="0"/>
              </a:rPr>
              <a:t> ) {</a:t>
            </a:r>
            <a:endParaRPr lang="en-US" altLang="zh-CN" sz="2800" dirty="0">
              <a:latin typeface="Times New Roman" pitchFamily="18" charset="0"/>
            </a:endParaRPr>
          </a:p>
          <a:p>
            <a:pPr>
              <a:lnSpc>
                <a:spcPct val="115000"/>
              </a:lnSpc>
            </a:pPr>
            <a:endParaRPr lang="en-US" altLang="zh-CN" sz="2800" dirty="0">
              <a:latin typeface="Times New Roman" pitchFamily="18" charset="0"/>
            </a:endParaRPr>
          </a:p>
          <a:p>
            <a:pPr>
              <a:lnSpc>
                <a:spcPct val="115000"/>
              </a:lnSpc>
            </a:pPr>
            <a:endParaRPr lang="en-US" altLang="zh-CN" sz="2800" dirty="0">
              <a:latin typeface="Times New Roman" pitchFamily="18" charset="0"/>
            </a:endParaRPr>
          </a:p>
          <a:p>
            <a:pPr>
              <a:lnSpc>
                <a:spcPct val="115000"/>
              </a:lnSpc>
            </a:pPr>
            <a:endParaRPr lang="en-US" altLang="zh-CN" sz="2800" dirty="0">
              <a:latin typeface="Times New Roman" pitchFamily="18" charset="0"/>
            </a:endParaRPr>
          </a:p>
          <a:p>
            <a:pPr>
              <a:lnSpc>
                <a:spcPct val="110000"/>
              </a:lnSpc>
            </a:pPr>
            <a:endParaRPr lang="en-US" altLang="zh-CN" sz="2800" dirty="0">
              <a:solidFill>
                <a:srgbClr val="6600CC"/>
              </a:solidFill>
              <a:latin typeface="Times New Roman" pitchFamily="18" charset="0"/>
            </a:endParaRPr>
          </a:p>
          <a:p>
            <a:pPr>
              <a:lnSpc>
                <a:spcPct val="110000"/>
              </a:lnSpc>
            </a:pPr>
            <a:r>
              <a:rPr lang="en-US" altLang="zh-CN" sz="2800" dirty="0">
                <a:solidFill>
                  <a:srgbClr val="6600CC"/>
                </a:solidFill>
                <a:latin typeface="Times New Roman" pitchFamily="18" charset="0"/>
              </a:rPr>
              <a:t>}</a:t>
            </a:r>
            <a:endParaRPr lang="en-US" altLang="zh-CN" sz="2800" dirty="0">
              <a:latin typeface="Times New Roman" pitchFamily="18" charset="0"/>
            </a:endParaRPr>
          </a:p>
        </p:txBody>
      </p:sp>
      <p:sp>
        <p:nvSpPr>
          <p:cNvPr id="12" name="Rectangle 2">
            <a:extLst>
              <a:ext uri="{FF2B5EF4-FFF2-40B4-BE49-F238E27FC236}">
                <a16:creationId xmlns:a16="http://schemas.microsoft.com/office/drawing/2014/main" id="{76CD7CF8-0B5E-4968-9EB4-D137ED48B040}"/>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第四节　算法分析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3257"/>
                                        </p:tgtEl>
                                        <p:attrNameLst>
                                          <p:attrName>style.visibility</p:attrName>
                                        </p:attrNameLst>
                                      </p:cBhvr>
                                      <p:to>
                                        <p:strVal val="visible"/>
                                      </p:to>
                                    </p:set>
                                    <p:animEffect transition="in" filter="barn(outVertical)">
                                      <p:cBhvr>
                                        <p:cTn id="7" dur="500"/>
                                        <p:tgtEl>
                                          <p:spTgt spid="532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3258"/>
                                        </p:tgtEl>
                                        <p:attrNameLst>
                                          <p:attrName>style.visibility</p:attrName>
                                        </p:attrNameLst>
                                      </p:cBhvr>
                                      <p:to>
                                        <p:strVal val="visible"/>
                                      </p:to>
                                    </p:set>
                                    <p:animEffect transition="in" filter="strips(downRight)">
                                      <p:cBhvr>
                                        <p:cTn id="12" dur="500"/>
                                        <p:tgtEl>
                                          <p:spTgt spid="532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iterate type="lt">
                                    <p:tmPct val="100000"/>
                                  </p:iterate>
                                  <p:childTnLst>
                                    <p:set>
                                      <p:cBhvr>
                                        <p:cTn id="16" dur="1" fill="hold">
                                          <p:stCondLst>
                                            <p:cond delay="0"/>
                                          </p:stCondLst>
                                        </p:cTn>
                                        <p:tgtEl>
                                          <p:spTgt spid="53259"/>
                                        </p:tgtEl>
                                        <p:attrNameLst>
                                          <p:attrName>style.visibility</p:attrName>
                                        </p:attrNameLst>
                                      </p:cBhvr>
                                      <p:to>
                                        <p:strVal val="visible"/>
                                      </p:to>
                                    </p:set>
                                    <p:animEffect transition="in" filter="strips(downRight)">
                                      <p:cBhvr>
                                        <p:cTn id="17" dur="75"/>
                                        <p:tgtEl>
                                          <p:spTgt spid="532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53255"/>
                                        </p:tgtEl>
                                        <p:attrNameLst>
                                          <p:attrName>style.visibility</p:attrName>
                                        </p:attrNameLst>
                                      </p:cBhvr>
                                      <p:to>
                                        <p:strVal val="visible"/>
                                      </p:to>
                                    </p:set>
                                    <p:animEffect transition="in" filter="wipe(left)">
                                      <p:cBhvr>
                                        <p:cTn id="22" dur="300"/>
                                        <p:tgtEl>
                                          <p:spTgt spid="532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53256"/>
                                        </p:tgtEl>
                                        <p:attrNameLst>
                                          <p:attrName>style.visibility</p:attrName>
                                        </p:attrNameLst>
                                      </p:cBhvr>
                                      <p:to>
                                        <p:strVal val="visible"/>
                                      </p:to>
                                    </p:set>
                                    <p:animEffect transition="in" filter="wipe(left)">
                                      <p:cBhvr>
                                        <p:cTn id="27" dur="300"/>
                                        <p:tgtEl>
                                          <p:spTgt spid="53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5" grpId="0" autoUpdateAnimBg="0"/>
      <p:bldP spid="53256" grpId="0" autoUpdateAnimBg="0"/>
      <p:bldP spid="53257" grpId="0" autoUpdateAnimBg="0"/>
      <p:bldP spid="53258" grpId="0" autoUpdateAnimBg="0"/>
      <p:bldP spid="53259"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511696" y="1260376"/>
            <a:ext cx="8305800" cy="685800"/>
          </a:xfrm>
        </p:spPr>
        <p:txBody>
          <a:bodyPr/>
          <a:lstStyle/>
          <a:p>
            <a:pPr algn="l" eaLnBrk="1" hangingPunct="1"/>
            <a:r>
              <a:rPr lang="en-US" altLang="en-US" sz="3200">
                <a:latin typeface="黑体" pitchFamily="49" charset="-122"/>
                <a:ea typeface="黑体" pitchFamily="49" charset="-122"/>
              </a:rPr>
              <a:t>三、时间复杂度</a:t>
            </a:r>
            <a:endParaRPr lang="zh-CN" altLang="en-US" sz="3200">
              <a:latin typeface="黑体" pitchFamily="49" charset="-122"/>
              <a:ea typeface="黑体" pitchFamily="49" charset="-122"/>
            </a:endParaRPr>
          </a:p>
        </p:txBody>
      </p:sp>
      <p:sp>
        <p:nvSpPr>
          <p:cNvPr id="5632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C9524029-59CD-4C28-94CD-9D2BED69553B}" type="slidenum">
              <a:rPr lang="zh-CN" altLang="en-US"/>
              <a:pPr algn="r" eaLnBrk="1" hangingPunct="1">
                <a:spcBef>
                  <a:spcPct val="50000"/>
                </a:spcBef>
              </a:pPr>
              <a:t>74</a:t>
            </a:fld>
            <a:endParaRPr lang="en-US" altLang="zh-CN"/>
          </a:p>
        </p:txBody>
      </p:sp>
      <p:sp>
        <p:nvSpPr>
          <p:cNvPr id="56326" name="Text Box 7"/>
          <p:cNvSpPr txBox="1">
            <a:spLocks noChangeArrowheads="1"/>
          </p:cNvSpPr>
          <p:nvPr/>
        </p:nvSpPr>
        <p:spPr bwMode="auto">
          <a:xfrm>
            <a:off x="3635896" y="1412776"/>
            <a:ext cx="48355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3200" b="1" dirty="0">
                <a:solidFill>
                  <a:srgbClr val="FF0000"/>
                </a:solidFill>
                <a:latin typeface="Times New Roman" pitchFamily="18" charset="0"/>
              </a:rPr>
              <a:t>例</a:t>
            </a:r>
            <a:r>
              <a:rPr lang="en-US" altLang="zh-CN" sz="3200" b="1" dirty="0">
                <a:solidFill>
                  <a:srgbClr val="FF0000"/>
                </a:solidFill>
                <a:latin typeface="Times New Roman" pitchFamily="18" charset="0"/>
              </a:rPr>
              <a:t>1.5</a:t>
            </a:r>
            <a:r>
              <a:rPr lang="zh-CN" altLang="en-US" sz="3200" b="1" dirty="0">
                <a:solidFill>
                  <a:srgbClr val="FF0000"/>
                </a:solidFill>
                <a:latin typeface="Times New Roman" pitchFamily="18" charset="0"/>
              </a:rPr>
              <a:t>  </a:t>
            </a:r>
            <a:r>
              <a:rPr lang="zh-CN" altLang="en-US" sz="3200" b="1" dirty="0">
                <a:latin typeface="Times New Roman" pitchFamily="18" charset="0"/>
              </a:rPr>
              <a:t>冒泡排序</a:t>
            </a:r>
            <a:endParaRPr lang="zh-CN" altLang="en-US" sz="2000" b="1" dirty="0">
              <a:latin typeface="Times New Roman" pitchFamily="18" charset="0"/>
            </a:endParaRPr>
          </a:p>
        </p:txBody>
      </p:sp>
      <p:sp>
        <p:nvSpPr>
          <p:cNvPr id="54279" name="Text Box 8"/>
          <p:cNvSpPr txBox="1">
            <a:spLocks noChangeArrowheads="1"/>
          </p:cNvSpPr>
          <p:nvPr/>
        </p:nvSpPr>
        <p:spPr bwMode="auto">
          <a:xfrm>
            <a:off x="4642371" y="4978301"/>
            <a:ext cx="42799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3600">
                <a:latin typeface="隶书" pitchFamily="49" charset="-122"/>
                <a:ea typeface="隶书" pitchFamily="49" charset="-122"/>
              </a:rPr>
              <a:t>基本操作:</a:t>
            </a:r>
            <a:r>
              <a:rPr lang="zh-CN" altLang="en-US" sz="4000" b="1">
                <a:solidFill>
                  <a:srgbClr val="CC0000"/>
                </a:solidFill>
                <a:latin typeface="Times New Roman" pitchFamily="18" charset="0"/>
                <a:ea typeface="隶书" pitchFamily="49" charset="-122"/>
              </a:rPr>
              <a:t>赋值操作</a:t>
            </a:r>
            <a:endParaRPr lang="zh-CN" altLang="en-US" sz="4000">
              <a:solidFill>
                <a:srgbClr val="CC0000"/>
              </a:solidFill>
              <a:latin typeface="Times New Roman" pitchFamily="18" charset="0"/>
              <a:ea typeface="隶书" pitchFamily="49" charset="-122"/>
            </a:endParaRPr>
          </a:p>
        </p:txBody>
      </p:sp>
      <p:sp>
        <p:nvSpPr>
          <p:cNvPr id="54280" name="Text Box 9"/>
          <p:cNvSpPr txBox="1">
            <a:spLocks noChangeArrowheads="1"/>
          </p:cNvSpPr>
          <p:nvPr/>
        </p:nvSpPr>
        <p:spPr bwMode="auto">
          <a:xfrm>
            <a:off x="4632846" y="5527576"/>
            <a:ext cx="41417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3600">
                <a:latin typeface="隶书" pitchFamily="49" charset="-122"/>
                <a:ea typeface="隶书" pitchFamily="49" charset="-122"/>
              </a:rPr>
              <a:t>时间复杂度:</a:t>
            </a:r>
            <a:r>
              <a:rPr lang="zh-CN" altLang="en-US" sz="4000">
                <a:latin typeface="Times New Roman" pitchFamily="18" charset="0"/>
              </a:rPr>
              <a:t>  </a:t>
            </a:r>
            <a:r>
              <a:rPr lang="en-US" altLang="zh-CN" sz="4000" b="1">
                <a:solidFill>
                  <a:srgbClr val="6600CC"/>
                </a:solidFill>
                <a:latin typeface="Times New Roman" pitchFamily="18" charset="0"/>
              </a:rPr>
              <a:t>O(n</a:t>
            </a:r>
            <a:r>
              <a:rPr lang="en-US" altLang="zh-CN" sz="4000" b="1" baseline="30000">
                <a:solidFill>
                  <a:srgbClr val="6600CC"/>
                </a:solidFill>
                <a:latin typeface="Times New Roman" pitchFamily="18" charset="0"/>
              </a:rPr>
              <a:t>2</a:t>
            </a:r>
            <a:r>
              <a:rPr lang="en-US" altLang="zh-CN" sz="4000" b="1">
                <a:solidFill>
                  <a:srgbClr val="6600CC"/>
                </a:solidFill>
                <a:latin typeface="Times New Roman" pitchFamily="18" charset="0"/>
              </a:rPr>
              <a:t>)</a:t>
            </a:r>
          </a:p>
        </p:txBody>
      </p:sp>
      <p:sp>
        <p:nvSpPr>
          <p:cNvPr id="54281" name="Text Box 14"/>
          <p:cNvSpPr txBox="1">
            <a:spLocks noChangeArrowheads="1"/>
          </p:cNvSpPr>
          <p:nvPr/>
        </p:nvSpPr>
        <p:spPr bwMode="auto">
          <a:xfrm>
            <a:off x="792684" y="1949351"/>
            <a:ext cx="6186487"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120000"/>
              </a:lnSpc>
            </a:pPr>
            <a:r>
              <a:rPr lang="en-US" altLang="zh-CN" b="1">
                <a:latin typeface="Times New Roman" pitchFamily="18" charset="0"/>
              </a:rPr>
              <a:t>void</a:t>
            </a:r>
            <a:r>
              <a:rPr lang="en-US" altLang="zh-CN">
                <a:latin typeface="Times New Roman" pitchFamily="18" charset="0"/>
              </a:rPr>
              <a:t> bubble_sort(</a:t>
            </a:r>
            <a:r>
              <a:rPr lang="en-US" altLang="zh-CN" b="1">
                <a:latin typeface="Times New Roman" pitchFamily="18" charset="0"/>
              </a:rPr>
              <a:t>int&amp;</a:t>
            </a:r>
            <a:r>
              <a:rPr lang="en-US" altLang="zh-CN">
                <a:latin typeface="Times New Roman" pitchFamily="18" charset="0"/>
              </a:rPr>
              <a:t> a[], </a:t>
            </a:r>
            <a:r>
              <a:rPr lang="en-US" altLang="zh-CN" b="1">
                <a:latin typeface="Times New Roman" pitchFamily="18" charset="0"/>
              </a:rPr>
              <a:t>int</a:t>
            </a:r>
            <a:r>
              <a:rPr lang="en-US" altLang="zh-CN">
                <a:latin typeface="Times New Roman" pitchFamily="18" charset="0"/>
              </a:rPr>
              <a:t> n) </a:t>
            </a:r>
            <a:r>
              <a:rPr lang="en-US" altLang="zh-CN" b="1">
                <a:latin typeface="Times New Roman" pitchFamily="18" charset="0"/>
              </a:rPr>
              <a:t>{</a:t>
            </a:r>
            <a:endParaRPr lang="en-US" altLang="zh-CN">
              <a:latin typeface="Times New Roman" pitchFamily="18" charset="0"/>
            </a:endParaRPr>
          </a:p>
          <a:p>
            <a:pPr eaLnBrk="1" hangingPunct="1">
              <a:lnSpc>
                <a:spcPct val="120000"/>
              </a:lnSpc>
            </a:pPr>
            <a:r>
              <a:rPr lang="en-US" altLang="zh-CN">
                <a:latin typeface="Times New Roman" pitchFamily="18" charset="0"/>
              </a:rPr>
              <a:t>   </a:t>
            </a:r>
            <a:r>
              <a:rPr lang="en-US" altLang="zh-CN" sz="1800">
                <a:solidFill>
                  <a:srgbClr val="333399"/>
                </a:solidFill>
                <a:latin typeface="Times New Roman" pitchFamily="18" charset="0"/>
              </a:rPr>
              <a:t>// </a:t>
            </a:r>
            <a:r>
              <a:rPr lang="zh-CN" altLang="en-US" sz="1800">
                <a:solidFill>
                  <a:srgbClr val="333399"/>
                </a:solidFill>
                <a:latin typeface="Times New Roman" pitchFamily="18" charset="0"/>
              </a:rPr>
              <a:t>将 </a:t>
            </a:r>
            <a:r>
              <a:rPr lang="en-US" altLang="zh-CN" sz="1800">
                <a:solidFill>
                  <a:srgbClr val="333399"/>
                </a:solidFill>
                <a:latin typeface="Times New Roman" pitchFamily="18" charset="0"/>
              </a:rPr>
              <a:t>a </a:t>
            </a:r>
            <a:r>
              <a:rPr lang="zh-CN" altLang="en-US" sz="1800">
                <a:solidFill>
                  <a:srgbClr val="333399"/>
                </a:solidFill>
                <a:latin typeface="Times New Roman" pitchFamily="18" charset="0"/>
              </a:rPr>
              <a:t>中整数序列重新排列成自小至大有序的整数序列。</a:t>
            </a:r>
            <a:endParaRPr lang="zh-CN" altLang="en-US">
              <a:latin typeface="Times New Roman" pitchFamily="18" charset="0"/>
            </a:endParaRPr>
          </a:p>
          <a:p>
            <a:pPr eaLnBrk="1" hangingPunct="1">
              <a:lnSpc>
                <a:spcPct val="120000"/>
              </a:lnSpc>
            </a:pPr>
            <a:r>
              <a:rPr lang="en-US" altLang="zh-CN" b="1">
                <a:solidFill>
                  <a:srgbClr val="6600CC"/>
                </a:solidFill>
                <a:latin typeface="Times New Roman" pitchFamily="18" charset="0"/>
              </a:rPr>
              <a:t>for</a:t>
            </a:r>
            <a:r>
              <a:rPr lang="en-US" altLang="zh-CN">
                <a:solidFill>
                  <a:srgbClr val="6600CC"/>
                </a:solidFill>
                <a:latin typeface="Times New Roman" pitchFamily="18" charset="0"/>
              </a:rPr>
              <a:t> </a:t>
            </a:r>
            <a:r>
              <a:rPr lang="en-US" altLang="zh-CN">
                <a:latin typeface="Times New Roman" pitchFamily="18" charset="0"/>
              </a:rPr>
              <a:t>(i=n-1, </a:t>
            </a:r>
            <a:r>
              <a:rPr lang="en-US" altLang="zh-CN">
                <a:solidFill>
                  <a:schemeClr val="bg2"/>
                </a:solidFill>
                <a:latin typeface="Times New Roman" pitchFamily="18" charset="0"/>
              </a:rPr>
              <a:t>change=TRUE</a:t>
            </a:r>
            <a:r>
              <a:rPr lang="en-US" altLang="zh-CN">
                <a:latin typeface="Times New Roman" pitchFamily="18" charset="0"/>
              </a:rPr>
              <a:t>;  i&gt;1 </a:t>
            </a:r>
            <a:r>
              <a:rPr lang="en-US" altLang="zh-CN" b="1">
                <a:latin typeface="Times New Roman" pitchFamily="18" charset="0"/>
              </a:rPr>
              <a:t>&amp;&amp; </a:t>
            </a:r>
            <a:r>
              <a:rPr lang="en-US" altLang="zh-CN">
                <a:solidFill>
                  <a:schemeClr val="bg2"/>
                </a:solidFill>
                <a:latin typeface="Times New Roman" pitchFamily="18" charset="0"/>
              </a:rPr>
              <a:t>change</a:t>
            </a:r>
            <a:r>
              <a:rPr lang="en-US" altLang="zh-CN">
                <a:latin typeface="Times New Roman" pitchFamily="18" charset="0"/>
              </a:rPr>
              <a:t>;  --i)</a:t>
            </a:r>
          </a:p>
          <a:p>
            <a:pPr eaLnBrk="1" hangingPunct="1">
              <a:lnSpc>
                <a:spcPct val="120000"/>
              </a:lnSpc>
            </a:pPr>
            <a:endParaRPr lang="en-US" altLang="zh-CN" b="1">
              <a:latin typeface="Times New Roman" pitchFamily="18" charset="0"/>
            </a:endParaRPr>
          </a:p>
          <a:p>
            <a:pPr eaLnBrk="1" hangingPunct="1">
              <a:lnSpc>
                <a:spcPct val="120000"/>
              </a:lnSpc>
            </a:pPr>
            <a:endParaRPr lang="en-US" altLang="zh-CN" b="1">
              <a:latin typeface="Times New Roman" pitchFamily="18" charset="0"/>
            </a:endParaRPr>
          </a:p>
          <a:p>
            <a:pPr eaLnBrk="1" hangingPunct="1">
              <a:lnSpc>
                <a:spcPct val="120000"/>
              </a:lnSpc>
            </a:pPr>
            <a:endParaRPr lang="en-US" altLang="zh-CN" b="1">
              <a:latin typeface="Times New Roman" pitchFamily="18" charset="0"/>
            </a:endParaRPr>
          </a:p>
          <a:p>
            <a:pPr eaLnBrk="1" hangingPunct="1">
              <a:lnSpc>
                <a:spcPct val="120000"/>
              </a:lnSpc>
            </a:pPr>
            <a:endParaRPr lang="en-US" altLang="zh-CN" b="1">
              <a:latin typeface="Times New Roman" pitchFamily="18" charset="0"/>
            </a:endParaRPr>
          </a:p>
          <a:p>
            <a:pPr eaLnBrk="1" hangingPunct="1">
              <a:lnSpc>
                <a:spcPct val="120000"/>
              </a:lnSpc>
            </a:pPr>
            <a:endParaRPr lang="en-US" altLang="zh-CN" b="1">
              <a:latin typeface="Times New Roman" pitchFamily="18" charset="0"/>
            </a:endParaRPr>
          </a:p>
          <a:p>
            <a:pPr eaLnBrk="1" hangingPunct="1">
              <a:lnSpc>
                <a:spcPct val="120000"/>
              </a:lnSpc>
            </a:pPr>
            <a:r>
              <a:rPr lang="en-US" altLang="zh-CN" b="1">
                <a:latin typeface="Times New Roman" pitchFamily="18" charset="0"/>
              </a:rPr>
              <a:t>} </a:t>
            </a:r>
            <a:r>
              <a:rPr lang="en-US" altLang="zh-CN">
                <a:latin typeface="Times New Roman" pitchFamily="18" charset="0"/>
              </a:rPr>
              <a:t>// bubble_sort</a:t>
            </a:r>
          </a:p>
        </p:txBody>
      </p:sp>
      <p:sp>
        <p:nvSpPr>
          <p:cNvPr id="54282" name="Rectangle 15"/>
          <p:cNvSpPr>
            <a:spLocks noChangeArrowheads="1"/>
          </p:cNvSpPr>
          <p:nvPr/>
        </p:nvSpPr>
        <p:spPr bwMode="auto">
          <a:xfrm>
            <a:off x="991121" y="3320951"/>
            <a:ext cx="60833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zh-CN" altLang="en-US" b="1">
                <a:latin typeface="Times New Roman" pitchFamily="18" charset="0"/>
              </a:rPr>
              <a:t>{ </a:t>
            </a:r>
            <a:r>
              <a:rPr lang="zh-CN" altLang="en-US">
                <a:latin typeface="Times New Roman" pitchFamily="18" charset="0"/>
              </a:rPr>
              <a:t> </a:t>
            </a:r>
            <a:r>
              <a:rPr lang="en-US" altLang="zh-CN">
                <a:solidFill>
                  <a:schemeClr val="bg2"/>
                </a:solidFill>
                <a:latin typeface="Times New Roman" pitchFamily="18" charset="0"/>
              </a:rPr>
              <a:t>change = FALSE;</a:t>
            </a:r>
            <a:r>
              <a:rPr lang="en-US" altLang="zh-CN">
                <a:latin typeface="Times New Roman" pitchFamily="18" charset="0"/>
              </a:rPr>
              <a:t>  </a:t>
            </a:r>
            <a:r>
              <a:rPr lang="en-US" altLang="zh-CN" sz="2000">
                <a:latin typeface="Times New Roman" pitchFamily="18" charset="0"/>
              </a:rPr>
              <a:t>// change </a:t>
            </a:r>
            <a:r>
              <a:rPr lang="zh-CN" altLang="en-US" sz="2000">
                <a:latin typeface="Times New Roman" pitchFamily="18" charset="0"/>
                <a:ea typeface="楷体_GB2312" pitchFamily="1" charset="-122"/>
              </a:rPr>
              <a:t>为元素进行交换标志</a:t>
            </a:r>
            <a:endParaRPr lang="zh-CN" altLang="en-US">
              <a:latin typeface="Times New Roman" pitchFamily="18" charset="0"/>
            </a:endParaRPr>
          </a:p>
          <a:p>
            <a:pPr>
              <a:lnSpc>
                <a:spcPct val="120000"/>
              </a:lnSpc>
            </a:pPr>
            <a:r>
              <a:rPr lang="zh-CN" altLang="en-US">
                <a:latin typeface="Times New Roman" pitchFamily="18" charset="0"/>
              </a:rPr>
              <a:t>      </a:t>
            </a:r>
            <a:r>
              <a:rPr lang="en-US" altLang="zh-CN" b="1">
                <a:solidFill>
                  <a:srgbClr val="6600CC"/>
                </a:solidFill>
                <a:latin typeface="Times New Roman" pitchFamily="18" charset="0"/>
              </a:rPr>
              <a:t>for</a:t>
            </a:r>
            <a:r>
              <a:rPr lang="en-US" altLang="zh-CN">
                <a:latin typeface="Times New Roman" pitchFamily="18" charset="0"/>
              </a:rPr>
              <a:t> (j=0;  j&lt;i;  ++j)</a:t>
            </a:r>
          </a:p>
          <a:p>
            <a:pPr>
              <a:lnSpc>
                <a:spcPct val="120000"/>
              </a:lnSpc>
            </a:pPr>
            <a:r>
              <a:rPr lang="en-US" altLang="zh-CN">
                <a:latin typeface="Times New Roman" pitchFamily="18" charset="0"/>
              </a:rPr>
              <a:t>         </a:t>
            </a:r>
            <a:r>
              <a:rPr lang="en-US" altLang="zh-CN" b="1">
                <a:latin typeface="Times New Roman" pitchFamily="18" charset="0"/>
              </a:rPr>
              <a:t>if </a:t>
            </a:r>
            <a:r>
              <a:rPr lang="en-US" altLang="zh-CN">
                <a:latin typeface="Times New Roman" pitchFamily="18" charset="0"/>
              </a:rPr>
              <a:t>(a[j] &gt; a[j+1]) </a:t>
            </a:r>
          </a:p>
          <a:p>
            <a:pPr>
              <a:lnSpc>
                <a:spcPct val="120000"/>
              </a:lnSpc>
            </a:pPr>
            <a:r>
              <a:rPr lang="en-US" altLang="zh-CN">
                <a:latin typeface="Times New Roman" pitchFamily="18" charset="0"/>
              </a:rPr>
              <a:t>            </a:t>
            </a:r>
            <a:r>
              <a:rPr lang="en-US" altLang="zh-CN" b="1">
                <a:latin typeface="Times New Roman" pitchFamily="18" charset="0"/>
              </a:rPr>
              <a:t>{</a:t>
            </a:r>
            <a:r>
              <a:rPr lang="en-US" altLang="zh-CN">
                <a:latin typeface="Times New Roman" pitchFamily="18" charset="0"/>
              </a:rPr>
              <a:t> </a:t>
            </a:r>
            <a:r>
              <a:rPr lang="en-US" altLang="zh-CN">
                <a:solidFill>
                  <a:srgbClr val="CC0000"/>
                </a:solidFill>
                <a:latin typeface="Times New Roman" pitchFamily="18" charset="0"/>
              </a:rPr>
              <a:t>a[j] </a:t>
            </a:r>
            <a:r>
              <a:rPr lang="en-US" altLang="zh-CN" b="1">
                <a:solidFill>
                  <a:srgbClr val="CC0000"/>
                </a:solidFill>
                <a:latin typeface="Times New Roman" pitchFamily="18" charset="0"/>
              </a:rPr>
              <a:t>←→</a:t>
            </a:r>
            <a:r>
              <a:rPr lang="en-US" altLang="zh-CN">
                <a:solidFill>
                  <a:srgbClr val="CC0000"/>
                </a:solidFill>
                <a:latin typeface="Times New Roman" pitchFamily="18" charset="0"/>
              </a:rPr>
              <a:t> a[j+1];</a:t>
            </a:r>
            <a:r>
              <a:rPr lang="en-US" altLang="zh-CN">
                <a:latin typeface="Times New Roman" pitchFamily="18" charset="0"/>
              </a:rPr>
              <a:t>   </a:t>
            </a:r>
            <a:r>
              <a:rPr lang="en-US" altLang="zh-CN">
                <a:solidFill>
                  <a:schemeClr val="bg2"/>
                </a:solidFill>
                <a:latin typeface="Times New Roman" pitchFamily="18" charset="0"/>
              </a:rPr>
              <a:t>change = TRUE</a:t>
            </a:r>
            <a:r>
              <a:rPr lang="en-US" altLang="zh-CN">
                <a:latin typeface="Times New Roman" pitchFamily="18" charset="0"/>
              </a:rPr>
              <a:t> ;</a:t>
            </a:r>
            <a:r>
              <a:rPr lang="en-US" altLang="zh-CN" b="1">
                <a:latin typeface="Times New Roman" pitchFamily="18" charset="0"/>
              </a:rPr>
              <a:t>}</a:t>
            </a:r>
          </a:p>
          <a:p>
            <a:pPr>
              <a:lnSpc>
                <a:spcPct val="120000"/>
              </a:lnSpc>
            </a:pPr>
            <a:r>
              <a:rPr lang="en-US" altLang="zh-CN" b="1">
                <a:latin typeface="Times New Roman" pitchFamily="18" charset="0"/>
              </a:rPr>
              <a:t>} </a:t>
            </a:r>
            <a:r>
              <a:rPr lang="en-US" altLang="zh-CN" sz="2000">
                <a:latin typeface="Times New Roman" pitchFamily="18" charset="0"/>
              </a:rPr>
              <a:t>// </a:t>
            </a:r>
            <a:r>
              <a:rPr lang="zh-CN" altLang="en-US" sz="2000">
                <a:latin typeface="Times New Roman" pitchFamily="18" charset="0"/>
                <a:ea typeface="楷体_GB2312" pitchFamily="1" charset="-122"/>
              </a:rPr>
              <a:t>一趟起泡</a:t>
            </a:r>
            <a:endParaRPr lang="zh-CN" altLang="en-US" b="1">
              <a:latin typeface="Times New Roman" pitchFamily="18" charset="0"/>
            </a:endParaRPr>
          </a:p>
        </p:txBody>
      </p:sp>
      <p:sp>
        <p:nvSpPr>
          <p:cNvPr id="11" name="Rectangle 2">
            <a:extLst>
              <a:ext uri="{FF2B5EF4-FFF2-40B4-BE49-F238E27FC236}">
                <a16:creationId xmlns:a16="http://schemas.microsoft.com/office/drawing/2014/main" id="{F217D8D8-83F8-4B3F-9035-77D3EF465D31}"/>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第四节　算法分析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4281"/>
                                        </p:tgtEl>
                                        <p:attrNameLst>
                                          <p:attrName>style.visibility</p:attrName>
                                        </p:attrNameLst>
                                      </p:cBhvr>
                                      <p:to>
                                        <p:strVal val="visible"/>
                                      </p:to>
                                    </p:set>
                                    <p:animEffect transition="in" filter="barn(outVertical)">
                                      <p:cBhvr>
                                        <p:cTn id="7" dur="500"/>
                                        <p:tgtEl>
                                          <p:spTgt spid="542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4282"/>
                                        </p:tgtEl>
                                        <p:attrNameLst>
                                          <p:attrName>style.visibility</p:attrName>
                                        </p:attrNameLst>
                                      </p:cBhvr>
                                      <p:to>
                                        <p:strVal val="visible"/>
                                      </p:to>
                                    </p:set>
                                    <p:animEffect transition="in" filter="strips(downRight)">
                                      <p:cBhvr>
                                        <p:cTn id="12" dur="500"/>
                                        <p:tgtEl>
                                          <p:spTgt spid="542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54279"/>
                                        </p:tgtEl>
                                        <p:attrNameLst>
                                          <p:attrName>style.visibility</p:attrName>
                                        </p:attrNameLst>
                                      </p:cBhvr>
                                      <p:to>
                                        <p:strVal val="visible"/>
                                      </p:to>
                                    </p:set>
                                    <p:animEffect transition="in" filter="wipe(left)">
                                      <p:cBhvr>
                                        <p:cTn id="17" dur="300"/>
                                        <p:tgtEl>
                                          <p:spTgt spid="542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54280"/>
                                        </p:tgtEl>
                                        <p:attrNameLst>
                                          <p:attrName>style.visibility</p:attrName>
                                        </p:attrNameLst>
                                      </p:cBhvr>
                                      <p:to>
                                        <p:strVal val="visible"/>
                                      </p:to>
                                    </p:set>
                                    <p:animEffect transition="in" filter="wipe(left)">
                                      <p:cBhvr>
                                        <p:cTn id="22" dur="300"/>
                                        <p:tgtEl>
                                          <p:spTgt spid="54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autoUpdateAnimBg="0"/>
      <p:bldP spid="54280" grpId="0" autoUpdateAnimBg="0"/>
      <p:bldP spid="54281" grpId="0" autoUpdateAnimBg="0"/>
      <p:bldP spid="54282"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419100" y="1268760"/>
            <a:ext cx="8305800" cy="685800"/>
          </a:xfrm>
        </p:spPr>
        <p:txBody>
          <a:bodyPr/>
          <a:lstStyle/>
          <a:p>
            <a:pPr algn="l" eaLnBrk="1" hangingPunct="1"/>
            <a:r>
              <a:rPr lang="en-US" altLang="en-US" sz="3200" dirty="0" err="1">
                <a:latin typeface="Times New Roman" panose="02020603050405020304" pitchFamily="18" charset="0"/>
                <a:ea typeface="黑体" pitchFamily="49" charset="-122"/>
                <a:cs typeface="Times New Roman" panose="02020603050405020304" pitchFamily="18" charset="0"/>
              </a:rPr>
              <a:t>三、时间复杂度</a:t>
            </a:r>
            <a:endParaRPr lang="zh-CN" altLang="en-US" sz="3200" dirty="0">
              <a:latin typeface="Times New Roman" panose="02020603050405020304" pitchFamily="18" charset="0"/>
              <a:ea typeface="黑体" pitchFamily="49" charset="-122"/>
              <a:cs typeface="Times New Roman" panose="02020603050405020304" pitchFamily="18" charset="0"/>
            </a:endParaRPr>
          </a:p>
        </p:txBody>
      </p:sp>
      <p:sp>
        <p:nvSpPr>
          <p:cNvPr id="5734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AD972D7B-B038-4ECB-8912-FCFF4962F669}" type="slidenum">
              <a:rPr lang="zh-CN" altLang="en-US">
                <a:latin typeface="Times New Roman" panose="02020603050405020304" pitchFamily="18" charset="0"/>
                <a:cs typeface="Times New Roman" panose="02020603050405020304" pitchFamily="18" charset="0"/>
              </a:rPr>
              <a:pPr algn="r" eaLnBrk="1" hangingPunct="1">
                <a:spcBef>
                  <a:spcPct val="50000"/>
                </a:spcBef>
              </a:pPr>
              <a:t>75</a:t>
            </a:fld>
            <a:endParaRPr lang="en-US" altLang="zh-CN">
              <a:latin typeface="Times New Roman" panose="02020603050405020304" pitchFamily="18" charset="0"/>
              <a:cs typeface="Times New Roman" panose="02020603050405020304" pitchFamily="18" charset="0"/>
            </a:endParaRPr>
          </a:p>
        </p:txBody>
      </p:sp>
      <p:sp>
        <p:nvSpPr>
          <p:cNvPr id="54277" name="Rectangle 5"/>
          <p:cNvSpPr>
            <a:spLocks noGrp="1" noChangeArrowheads="1"/>
          </p:cNvSpPr>
          <p:nvPr>
            <p:ph type="body" idx="4294967295"/>
          </p:nvPr>
        </p:nvSpPr>
        <p:spPr>
          <a:xfrm>
            <a:off x="266700" y="1948974"/>
            <a:ext cx="8763000" cy="4038600"/>
          </a:xfrm>
        </p:spPr>
        <p:txBody>
          <a:bodyPr/>
          <a:lstStyle/>
          <a:p>
            <a:pPr eaLnBrk="1" hangingPunct="1">
              <a:spcBef>
                <a:spcPct val="70000"/>
              </a:spcBef>
              <a:buFont typeface="Wingdings" pitchFamily="2" charset="2"/>
              <a:buNone/>
            </a:pPr>
            <a:r>
              <a:rPr lang="en-US" altLang="zh-CN" sz="2400" b="1" dirty="0">
                <a:latin typeface="Times New Roman" panose="02020603050405020304" pitchFamily="18" charset="0"/>
                <a:ea typeface="黑体" pitchFamily="49" charset="-122"/>
                <a:cs typeface="Times New Roman" panose="02020603050405020304" pitchFamily="18" charset="0"/>
              </a:rPr>
              <a:t>a. {y *= x;}</a:t>
            </a:r>
          </a:p>
          <a:p>
            <a:pPr eaLnBrk="1" hangingPunct="1">
              <a:spcBef>
                <a:spcPct val="70000"/>
              </a:spcBef>
              <a:buFont typeface="Wingdings" pitchFamily="2" charset="2"/>
              <a:buNone/>
            </a:pPr>
            <a:r>
              <a:rPr lang="en-US" altLang="zh-CN" sz="2400" b="1" dirty="0">
                <a:latin typeface="Times New Roman" panose="02020603050405020304" pitchFamily="18" charset="0"/>
                <a:ea typeface="黑体" pitchFamily="49" charset="-122"/>
                <a:cs typeface="Times New Roman" panose="02020603050405020304" pitchFamily="18" charset="0"/>
              </a:rPr>
              <a:t>b. for (</a:t>
            </a:r>
            <a:r>
              <a:rPr lang="en-US" altLang="zh-CN" sz="2400" b="1" dirty="0" err="1">
                <a:latin typeface="Times New Roman" panose="02020603050405020304" pitchFamily="18" charset="0"/>
                <a:ea typeface="黑体" pitchFamily="49" charset="-122"/>
                <a:cs typeface="Times New Roman" panose="02020603050405020304" pitchFamily="18" charset="0"/>
              </a:rPr>
              <a:t>i</a:t>
            </a:r>
            <a:r>
              <a:rPr lang="en-US" altLang="zh-CN" sz="2400" b="1" dirty="0">
                <a:latin typeface="Times New Roman" panose="02020603050405020304" pitchFamily="18" charset="0"/>
                <a:ea typeface="黑体" pitchFamily="49" charset="-122"/>
                <a:cs typeface="Times New Roman" panose="02020603050405020304" pitchFamily="18" charset="0"/>
              </a:rPr>
              <a:t>=1; </a:t>
            </a:r>
            <a:r>
              <a:rPr lang="en-US" altLang="zh-CN" sz="2400" b="1" dirty="0" err="1">
                <a:latin typeface="Times New Roman" panose="02020603050405020304" pitchFamily="18" charset="0"/>
                <a:ea typeface="黑体" pitchFamily="49" charset="-122"/>
                <a:cs typeface="Times New Roman" panose="02020603050405020304" pitchFamily="18" charset="0"/>
              </a:rPr>
              <a:t>i</a:t>
            </a:r>
            <a:r>
              <a:rPr lang="en-US" altLang="zh-CN" sz="2400" b="1" dirty="0">
                <a:latin typeface="Times New Roman" panose="02020603050405020304" pitchFamily="18" charset="0"/>
                <a:ea typeface="黑体" pitchFamily="49" charset="-122"/>
                <a:cs typeface="Times New Roman" panose="02020603050405020304" pitchFamily="18" charset="0"/>
              </a:rPr>
              <a:t>&lt;=n; </a:t>
            </a:r>
            <a:r>
              <a:rPr lang="en-US" altLang="zh-CN" sz="2400" b="1" dirty="0" err="1">
                <a:latin typeface="Times New Roman" panose="02020603050405020304" pitchFamily="18" charset="0"/>
                <a:ea typeface="黑体" pitchFamily="49" charset="-122"/>
                <a:cs typeface="Times New Roman" panose="02020603050405020304" pitchFamily="18" charset="0"/>
              </a:rPr>
              <a:t>i</a:t>
            </a:r>
            <a:r>
              <a:rPr lang="en-US" altLang="zh-CN" sz="2400" b="1" dirty="0">
                <a:latin typeface="Times New Roman" panose="02020603050405020304" pitchFamily="18" charset="0"/>
                <a:ea typeface="黑体" pitchFamily="49" charset="-122"/>
                <a:cs typeface="Times New Roman" panose="02020603050405020304" pitchFamily="18" charset="0"/>
              </a:rPr>
              <a:t>++} {y *= x;}</a:t>
            </a:r>
          </a:p>
          <a:p>
            <a:pPr eaLnBrk="1" hangingPunct="1">
              <a:spcBef>
                <a:spcPct val="70000"/>
              </a:spcBef>
              <a:buFont typeface="Wingdings" pitchFamily="2" charset="2"/>
              <a:buNone/>
            </a:pPr>
            <a:r>
              <a:rPr lang="en-US" altLang="zh-CN" sz="2400" b="1" dirty="0">
                <a:latin typeface="Times New Roman" panose="02020603050405020304" pitchFamily="18" charset="0"/>
                <a:ea typeface="黑体" pitchFamily="49" charset="-122"/>
                <a:cs typeface="Times New Roman" panose="02020603050405020304" pitchFamily="18" charset="0"/>
              </a:rPr>
              <a:t>c. for (j=1; j&lt;=n; </a:t>
            </a:r>
            <a:r>
              <a:rPr lang="en-US" altLang="zh-CN" sz="2400" b="1" dirty="0" err="1">
                <a:latin typeface="Times New Roman" panose="02020603050405020304" pitchFamily="18" charset="0"/>
                <a:ea typeface="黑体" pitchFamily="49" charset="-122"/>
                <a:cs typeface="Times New Roman" panose="02020603050405020304" pitchFamily="18" charset="0"/>
              </a:rPr>
              <a:t>j++</a:t>
            </a:r>
            <a:r>
              <a:rPr lang="en-US" altLang="zh-CN" sz="2400" b="1" dirty="0">
                <a:latin typeface="Times New Roman" panose="02020603050405020304" pitchFamily="18" charset="0"/>
                <a:ea typeface="黑体" pitchFamily="49" charset="-122"/>
                <a:cs typeface="Times New Roman" panose="02020603050405020304" pitchFamily="18" charset="0"/>
              </a:rPr>
              <a:t>} </a:t>
            </a:r>
          </a:p>
          <a:p>
            <a:pPr eaLnBrk="1" hangingPunct="1">
              <a:spcBef>
                <a:spcPct val="0"/>
              </a:spcBef>
              <a:buFont typeface="Wingdings" pitchFamily="2" charset="2"/>
              <a:buNone/>
            </a:pPr>
            <a:r>
              <a:rPr lang="en-US" altLang="zh-CN" sz="2400" b="1" dirty="0">
                <a:latin typeface="Times New Roman" panose="02020603050405020304" pitchFamily="18" charset="0"/>
                <a:ea typeface="黑体" pitchFamily="49" charset="-122"/>
                <a:cs typeface="Times New Roman" panose="02020603050405020304" pitchFamily="18" charset="0"/>
              </a:rPr>
              <a:t>       for (</a:t>
            </a:r>
            <a:r>
              <a:rPr lang="en-US" altLang="zh-CN" sz="2400" b="1" dirty="0" err="1">
                <a:latin typeface="Times New Roman" panose="02020603050405020304" pitchFamily="18" charset="0"/>
                <a:ea typeface="黑体" pitchFamily="49" charset="-122"/>
                <a:cs typeface="Times New Roman" panose="02020603050405020304" pitchFamily="18" charset="0"/>
              </a:rPr>
              <a:t>i</a:t>
            </a:r>
            <a:r>
              <a:rPr lang="en-US" altLang="zh-CN" sz="2400" b="1" dirty="0">
                <a:latin typeface="Times New Roman" panose="02020603050405020304" pitchFamily="18" charset="0"/>
                <a:ea typeface="黑体" pitchFamily="49" charset="-122"/>
                <a:cs typeface="Times New Roman" panose="02020603050405020304" pitchFamily="18" charset="0"/>
              </a:rPr>
              <a:t>=1; </a:t>
            </a:r>
            <a:r>
              <a:rPr lang="en-US" altLang="zh-CN" sz="2400" b="1" dirty="0" err="1">
                <a:latin typeface="Times New Roman" panose="02020603050405020304" pitchFamily="18" charset="0"/>
                <a:ea typeface="黑体" pitchFamily="49" charset="-122"/>
                <a:cs typeface="Times New Roman" panose="02020603050405020304" pitchFamily="18" charset="0"/>
              </a:rPr>
              <a:t>i</a:t>
            </a:r>
            <a:r>
              <a:rPr lang="en-US" altLang="zh-CN" sz="2400" b="1" dirty="0">
                <a:latin typeface="Times New Roman" panose="02020603050405020304" pitchFamily="18" charset="0"/>
                <a:ea typeface="黑体" pitchFamily="49" charset="-122"/>
                <a:cs typeface="Times New Roman" panose="02020603050405020304" pitchFamily="18" charset="0"/>
              </a:rPr>
              <a:t>&lt;=n; </a:t>
            </a:r>
            <a:r>
              <a:rPr lang="en-US" altLang="zh-CN" sz="2400" b="1" dirty="0" err="1">
                <a:latin typeface="Times New Roman" panose="02020603050405020304" pitchFamily="18" charset="0"/>
                <a:ea typeface="黑体" pitchFamily="49" charset="-122"/>
                <a:cs typeface="Times New Roman" panose="02020603050405020304" pitchFamily="18" charset="0"/>
              </a:rPr>
              <a:t>i</a:t>
            </a:r>
            <a:r>
              <a:rPr lang="en-US" altLang="zh-CN" sz="2400" b="1" dirty="0">
                <a:latin typeface="Times New Roman" panose="02020603050405020304" pitchFamily="18" charset="0"/>
                <a:ea typeface="黑体" pitchFamily="49" charset="-122"/>
                <a:cs typeface="Times New Roman" panose="02020603050405020304" pitchFamily="18" charset="0"/>
              </a:rPr>
              <a:t>++} {y *= x;}</a:t>
            </a:r>
          </a:p>
          <a:p>
            <a:pPr eaLnBrk="1" hangingPunct="1">
              <a:spcBef>
                <a:spcPct val="70000"/>
              </a:spcBef>
            </a:pPr>
            <a:r>
              <a:rPr lang="en-US" altLang="zh-CN" b="1" dirty="0">
                <a:latin typeface="Times New Roman" panose="02020603050405020304" pitchFamily="18" charset="0"/>
                <a:ea typeface="黑体" pitchFamily="49" charset="-122"/>
                <a:cs typeface="Times New Roman" panose="02020603050405020304" pitchFamily="18" charset="0"/>
              </a:rPr>
              <a:t>a, b, </a:t>
            </a:r>
            <a:r>
              <a:rPr lang="en-US" altLang="zh-CN" b="1" dirty="0" err="1">
                <a:latin typeface="Times New Roman" panose="02020603050405020304" pitchFamily="18" charset="0"/>
                <a:ea typeface="黑体" pitchFamily="49" charset="-122"/>
                <a:cs typeface="Times New Roman" panose="02020603050405020304" pitchFamily="18" charset="0"/>
              </a:rPr>
              <a:t>c</a:t>
            </a:r>
            <a:r>
              <a:rPr lang="en-US" altLang="en-US" b="1" dirty="0" err="1">
                <a:latin typeface="Times New Roman" panose="02020603050405020304" pitchFamily="18" charset="0"/>
                <a:ea typeface="黑体" pitchFamily="49" charset="-122"/>
                <a:cs typeface="Times New Roman" panose="02020603050405020304" pitchFamily="18" charset="0"/>
              </a:rPr>
              <a:t>三个算法中</a:t>
            </a:r>
            <a:r>
              <a:rPr lang="en-US" altLang="en-US" b="1" dirty="0">
                <a:latin typeface="Times New Roman" panose="02020603050405020304" pitchFamily="18" charset="0"/>
                <a:ea typeface="黑体" pitchFamily="49" charset="-122"/>
                <a:cs typeface="Times New Roman" panose="02020603050405020304" pitchFamily="18" charset="0"/>
              </a:rPr>
              <a:t>，“ </a:t>
            </a:r>
            <a:r>
              <a:rPr lang="en-US" altLang="zh-CN" b="1" dirty="0">
                <a:latin typeface="Times New Roman" panose="02020603050405020304" pitchFamily="18" charset="0"/>
                <a:ea typeface="黑体" pitchFamily="49" charset="-122"/>
                <a:cs typeface="Times New Roman" panose="02020603050405020304" pitchFamily="18" charset="0"/>
              </a:rPr>
              <a:t>y *= x;”</a:t>
            </a:r>
            <a:r>
              <a:rPr lang="en-US" altLang="en-US" b="1" dirty="0" err="1">
                <a:latin typeface="Times New Roman" panose="02020603050405020304" pitchFamily="18" charset="0"/>
                <a:ea typeface="黑体" pitchFamily="49" charset="-122"/>
                <a:cs typeface="Times New Roman" panose="02020603050405020304" pitchFamily="18" charset="0"/>
              </a:rPr>
              <a:t>程序段的时间复杂度分别为</a:t>
            </a:r>
            <a:r>
              <a:rPr lang="en-US" altLang="zh-CN" b="1" i="1" dirty="0" err="1">
                <a:latin typeface="Times New Roman" panose="02020603050405020304" pitchFamily="18" charset="0"/>
                <a:ea typeface="黑体" pitchFamily="49" charset="-122"/>
                <a:cs typeface="Times New Roman" panose="02020603050405020304" pitchFamily="18" charset="0"/>
              </a:rPr>
              <a:t>O</a:t>
            </a:r>
            <a:r>
              <a:rPr lang="en-US" altLang="zh-CN" b="1" i="1" dirty="0">
                <a:latin typeface="Times New Roman" panose="02020603050405020304" pitchFamily="18" charset="0"/>
                <a:ea typeface="黑体" pitchFamily="49" charset="-122"/>
                <a:cs typeface="Times New Roman" panose="02020603050405020304" pitchFamily="18" charset="0"/>
              </a:rPr>
              <a:t>(1), O(n), O(n</a:t>
            </a:r>
            <a:r>
              <a:rPr lang="en-US" altLang="zh-CN" b="1" i="1" baseline="30000" dirty="0">
                <a:latin typeface="Times New Roman" panose="02020603050405020304" pitchFamily="18" charset="0"/>
                <a:ea typeface="黑体" pitchFamily="49" charset="-122"/>
                <a:cs typeface="Times New Roman" panose="02020603050405020304" pitchFamily="18" charset="0"/>
              </a:rPr>
              <a:t>2</a:t>
            </a:r>
            <a:r>
              <a:rPr lang="en-US" altLang="zh-CN" b="1" i="1" dirty="0">
                <a:latin typeface="Times New Roman" panose="02020603050405020304" pitchFamily="18" charset="0"/>
                <a:ea typeface="黑体" pitchFamily="49" charset="-122"/>
                <a:cs typeface="Times New Roman" panose="02020603050405020304" pitchFamily="18" charset="0"/>
              </a:rPr>
              <a:t>)</a:t>
            </a:r>
            <a:r>
              <a:rPr lang="zh-CN" altLang="en-US" b="1" dirty="0">
                <a:latin typeface="Times New Roman" panose="02020603050405020304" pitchFamily="18" charset="0"/>
                <a:ea typeface="黑体" pitchFamily="49" charset="-122"/>
                <a:cs typeface="Times New Roman" panose="02020603050405020304" pitchFamily="18" charset="0"/>
              </a:rPr>
              <a:t>，</a:t>
            </a:r>
            <a:r>
              <a:rPr lang="en-US" altLang="en-US" b="1" dirty="0" err="1">
                <a:latin typeface="Times New Roman" panose="02020603050405020304" pitchFamily="18" charset="0"/>
                <a:ea typeface="黑体" pitchFamily="49" charset="-122"/>
                <a:cs typeface="Times New Roman" panose="02020603050405020304" pitchFamily="18" charset="0"/>
              </a:rPr>
              <a:t>分别称为常量阶，线性阶，平方阶</a:t>
            </a:r>
            <a:endParaRPr lang="en-US" altLang="en-US" b="1" i="1" dirty="0">
              <a:latin typeface="Times New Roman" panose="02020603050405020304" pitchFamily="18" charset="0"/>
              <a:ea typeface="黑体" pitchFamily="49" charset="-122"/>
              <a:cs typeface="Times New Roman" panose="02020603050405020304" pitchFamily="18" charset="0"/>
            </a:endParaRPr>
          </a:p>
        </p:txBody>
      </p:sp>
      <p:sp>
        <p:nvSpPr>
          <p:cNvPr id="7" name="Rectangle 2">
            <a:extLst>
              <a:ext uri="{FF2B5EF4-FFF2-40B4-BE49-F238E27FC236}">
                <a16:creationId xmlns:a16="http://schemas.microsoft.com/office/drawing/2014/main" id="{C172B574-AA00-4F8E-BC10-58BFE62EEE55}"/>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latin typeface="Times New Roman" panose="02020603050405020304" pitchFamily="18" charset="0"/>
                <a:cs typeface="Times New Roman" panose="02020603050405020304" pitchFamily="18" charset="0"/>
              </a:rPr>
              <a:t>第四节　算法分析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idx="4294967295"/>
          </p:nvPr>
        </p:nvSpPr>
        <p:spPr>
          <a:xfrm>
            <a:off x="762270" y="1871464"/>
            <a:ext cx="7886700" cy="4114800"/>
          </a:xfrm>
        </p:spPr>
        <p:txBody>
          <a:bodyPr/>
          <a:lstStyle/>
          <a:p>
            <a:pPr eaLnBrk="1" hangingPunct="1">
              <a:lnSpc>
                <a:spcPct val="115000"/>
              </a:lnSpc>
              <a:spcBef>
                <a:spcPct val="0"/>
              </a:spcBef>
              <a:buFont typeface="Wingdings" pitchFamily="2" charset="2"/>
              <a:buNone/>
            </a:pPr>
            <a:r>
              <a:rPr lang="en-US" altLang="en-US" sz="2800" dirty="0">
                <a:latin typeface="Times New Roman" panose="02020603050405020304" pitchFamily="18" charset="0"/>
                <a:cs typeface="Times New Roman" panose="02020603050405020304" pitchFamily="18" charset="0"/>
              </a:rPr>
              <a:t>   </a:t>
            </a:r>
            <a:r>
              <a:rPr lang="en-US" altLang="en-US" sz="2800" dirty="0">
                <a:solidFill>
                  <a:srgbClr val="FF0000"/>
                </a:solidFill>
                <a:latin typeface="Times New Roman" panose="02020603050405020304" pitchFamily="18" charset="0"/>
                <a:cs typeface="Times New Roman" panose="02020603050405020304" pitchFamily="18" charset="0"/>
              </a:rPr>
              <a:t>例1.6  </a:t>
            </a:r>
            <a:r>
              <a:rPr lang="en-US" altLang="en-US" sz="2800" dirty="0">
                <a:latin typeface="Times New Roman" panose="02020603050405020304" pitchFamily="18" charset="0"/>
                <a:cs typeface="Times New Roman" panose="02020603050405020304" pitchFamily="18" charset="0"/>
              </a:rPr>
              <a:t>{++</a:t>
            </a:r>
            <a:r>
              <a:rPr lang="en-US" altLang="zh-CN" sz="2800" dirty="0" err="1">
                <a:latin typeface="Times New Roman" panose="02020603050405020304" pitchFamily="18" charset="0"/>
                <a:cs typeface="Times New Roman" panose="02020603050405020304" pitchFamily="18" charset="0"/>
              </a:rPr>
              <a:t>x;s</a:t>
            </a:r>
            <a:r>
              <a:rPr lang="en-US" altLang="zh-CN" sz="2800" dirty="0">
                <a:latin typeface="Times New Roman" panose="02020603050405020304" pitchFamily="18" charset="0"/>
                <a:cs typeface="Times New Roman" panose="02020603050405020304" pitchFamily="18" charset="0"/>
              </a:rPr>
              <a:t>=0;}</a:t>
            </a:r>
          </a:p>
          <a:p>
            <a:pPr eaLnBrk="1" hangingPunct="1">
              <a:lnSpc>
                <a:spcPct val="115000"/>
              </a:lnSpc>
              <a:buFont typeface="Wingdings" pitchFamily="2" charset="2"/>
              <a:buNone/>
            </a:pPr>
            <a:r>
              <a:rPr lang="en-US" altLang="zh-CN" sz="2800" dirty="0">
                <a:latin typeface="Times New Roman" panose="02020603050405020304" pitchFamily="18" charset="0"/>
                <a:cs typeface="Times New Roman" panose="02020603050405020304" pitchFamily="18" charset="0"/>
              </a:rPr>
              <a:t>  </a:t>
            </a:r>
            <a:r>
              <a:rPr lang="en-US" altLang="en-US" sz="2800" dirty="0">
                <a:solidFill>
                  <a:srgbClr val="FF0000"/>
                </a:solidFill>
                <a:latin typeface="Times New Roman" panose="02020603050405020304" pitchFamily="18" charset="0"/>
                <a:cs typeface="Times New Roman" panose="02020603050405020304" pitchFamily="18" charset="0"/>
              </a:rPr>
              <a:t>例1.7 </a:t>
            </a:r>
            <a:r>
              <a:rPr lang="en-US" altLang="zh-CN" sz="2800" dirty="0">
                <a:latin typeface="Times New Roman" panose="02020603050405020304" pitchFamily="18" charset="0"/>
                <a:cs typeface="Times New Roman" panose="02020603050405020304" pitchFamily="18" charset="0"/>
              </a:rPr>
              <a:t>for(</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=1;i&lt;=n;++</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p>
          <a:p>
            <a:pPr eaLnBrk="1" hangingPunct="1">
              <a:lnSpc>
                <a:spcPct val="115000"/>
              </a:lnSpc>
              <a:spcBef>
                <a:spcPct val="0"/>
              </a:spcBef>
              <a:buFont typeface="Wingdings" pitchFamily="2" charset="2"/>
              <a:buNone/>
            </a:pP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x;s</a:t>
            </a:r>
            <a:r>
              <a:rPr lang="en-US" altLang="zh-CN" sz="2800" dirty="0">
                <a:latin typeface="Times New Roman" panose="02020603050405020304" pitchFamily="18" charset="0"/>
                <a:cs typeface="Times New Roman" panose="02020603050405020304" pitchFamily="18" charset="0"/>
              </a:rPr>
              <a:t>+=x;}</a:t>
            </a:r>
          </a:p>
          <a:p>
            <a:pPr eaLnBrk="1" hangingPunct="1">
              <a:lnSpc>
                <a:spcPct val="115000"/>
              </a:lnSpc>
              <a:spcBef>
                <a:spcPct val="0"/>
              </a:spcBef>
              <a:buFont typeface="Wingdings" pitchFamily="2" charset="2"/>
              <a:buNone/>
            </a:pPr>
            <a:r>
              <a:rPr lang="en-US" altLang="en-US" sz="2800" dirty="0">
                <a:latin typeface="Times New Roman" panose="02020603050405020304" pitchFamily="18" charset="0"/>
                <a:cs typeface="Times New Roman" panose="02020603050405020304" pitchFamily="18" charset="0"/>
              </a:rPr>
              <a:t>   </a:t>
            </a:r>
            <a:r>
              <a:rPr lang="en-US" altLang="en-US" sz="2800" dirty="0">
                <a:solidFill>
                  <a:srgbClr val="FF0000"/>
                </a:solidFill>
                <a:latin typeface="Times New Roman" panose="02020603050405020304" pitchFamily="18" charset="0"/>
                <a:cs typeface="Times New Roman" panose="02020603050405020304" pitchFamily="18" charset="0"/>
              </a:rPr>
              <a:t>例1.8 </a:t>
            </a:r>
            <a:r>
              <a:rPr lang="en-US" altLang="zh-CN" sz="2800" dirty="0">
                <a:latin typeface="Times New Roman" panose="02020603050405020304" pitchFamily="18" charset="0"/>
                <a:cs typeface="Times New Roman" panose="02020603050405020304" pitchFamily="18" charset="0"/>
              </a:rPr>
              <a:t>for(i=2;i&lt;=n;++I)</a:t>
            </a:r>
          </a:p>
          <a:p>
            <a:pPr eaLnBrk="1" hangingPunct="1">
              <a:buFont typeface="Wingdings" pitchFamily="2" charset="2"/>
              <a:buNone/>
            </a:pPr>
            <a:r>
              <a:rPr lang="en-US" altLang="zh-CN" sz="2800" dirty="0">
                <a:latin typeface="Times New Roman" panose="02020603050405020304" pitchFamily="18" charset="0"/>
                <a:cs typeface="Times New Roman" panose="02020603050405020304" pitchFamily="18" charset="0"/>
              </a:rPr>
              <a:t>                   for(j=2;j&lt;=i-1;++j)</a:t>
            </a:r>
          </a:p>
          <a:p>
            <a:pPr eaLnBrk="1" hangingPunct="1">
              <a:buFont typeface="Wingdings" pitchFamily="2" charset="2"/>
              <a:buNone/>
            </a:pP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x;a</a:t>
            </a:r>
            <a:r>
              <a:rPr lang="en-US" altLang="zh-CN" sz="2800" dirty="0">
                <a:latin typeface="Times New Roman" panose="02020603050405020304" pitchFamily="18" charset="0"/>
                <a:cs typeface="Times New Roman" panose="02020603050405020304" pitchFamily="18" charset="0"/>
              </a:rPr>
              <a:t>[I][j]=x;}</a:t>
            </a:r>
            <a:endParaRPr lang="en-US" altLang="en-US" sz="2800" dirty="0">
              <a:latin typeface="Times New Roman" panose="02020603050405020304" pitchFamily="18" charset="0"/>
              <a:cs typeface="Times New Roman" panose="02020603050405020304" pitchFamily="18" charset="0"/>
            </a:endParaRPr>
          </a:p>
        </p:txBody>
      </p:sp>
      <p:sp>
        <p:nvSpPr>
          <p:cNvPr id="56323" name="AutoShape 3"/>
          <p:cNvSpPr>
            <a:spLocks noChangeArrowheads="1"/>
          </p:cNvSpPr>
          <p:nvPr/>
        </p:nvSpPr>
        <p:spPr bwMode="auto">
          <a:xfrm>
            <a:off x="4883494" y="1277144"/>
            <a:ext cx="1981200" cy="533400"/>
          </a:xfrm>
          <a:prstGeom prst="wedgeRoundRectCallout">
            <a:avLst>
              <a:gd name="adj1" fmla="val -71875"/>
              <a:gd name="adj2" fmla="val 130060"/>
              <a:gd name="adj3" fmla="val 16667"/>
            </a:avLst>
          </a:prstGeom>
          <a:solidFill>
            <a:srgbClr val="FFFF00"/>
          </a:solidFill>
          <a:ln w="9525">
            <a:solidFill>
              <a:schemeClr val="tx1"/>
            </a:solidFill>
            <a:miter lim="800000"/>
            <a:headEnd/>
            <a:tailEnd/>
          </a:ln>
        </p:spPr>
        <p:txBody>
          <a:bodyPr/>
          <a:lstStyle/>
          <a:p>
            <a:pPr algn="ctr"/>
            <a:r>
              <a:rPr lang="en-US" altLang="zh-CN">
                <a:latin typeface="Times New Roman" panose="02020603050405020304" pitchFamily="18" charset="0"/>
                <a:cs typeface="Times New Roman" panose="02020603050405020304" pitchFamily="18" charset="0"/>
              </a:rPr>
              <a:t>T(n)=</a:t>
            </a:r>
            <a:r>
              <a:rPr lang="zh-CN" altLang="en-US">
                <a:latin typeface="Times New Roman" panose="02020603050405020304" pitchFamily="18" charset="0"/>
                <a:cs typeface="Times New Roman" panose="02020603050405020304" pitchFamily="18" charset="0"/>
              </a:rPr>
              <a:t>Ｏ(1)</a:t>
            </a:r>
          </a:p>
        </p:txBody>
      </p:sp>
      <p:sp>
        <p:nvSpPr>
          <p:cNvPr id="56324" name="AutoShape 4"/>
          <p:cNvSpPr>
            <a:spLocks noChangeArrowheads="1"/>
          </p:cNvSpPr>
          <p:nvPr/>
        </p:nvSpPr>
        <p:spPr bwMode="auto">
          <a:xfrm>
            <a:off x="6255094" y="2039144"/>
            <a:ext cx="2286000" cy="1066800"/>
          </a:xfrm>
          <a:prstGeom prst="cloudCallout">
            <a:avLst>
              <a:gd name="adj1" fmla="val -92292"/>
              <a:gd name="adj2" fmla="val 48514"/>
            </a:avLst>
          </a:prstGeom>
          <a:solidFill>
            <a:srgbClr val="FFFF00"/>
          </a:solidFill>
          <a:ln w="9525">
            <a:solidFill>
              <a:schemeClr val="tx1"/>
            </a:solidFill>
            <a:round/>
            <a:headEnd/>
            <a:tailEnd/>
          </a:ln>
        </p:spPr>
        <p:txBody>
          <a:bodyPr/>
          <a:lstStyle/>
          <a:p>
            <a:pPr algn="ctr"/>
            <a:r>
              <a:rPr lang="en-US" altLang="zh-CN">
                <a:latin typeface="Times New Roman" panose="02020603050405020304" pitchFamily="18" charset="0"/>
                <a:cs typeface="Times New Roman" panose="02020603050405020304" pitchFamily="18" charset="0"/>
              </a:rPr>
              <a:t>T(n)=O(n)</a:t>
            </a:r>
          </a:p>
          <a:p>
            <a:pPr algn="ctr"/>
            <a:endParaRPr lang="zh-CN" altLang="en-US">
              <a:latin typeface="Times New Roman" panose="02020603050405020304" pitchFamily="18" charset="0"/>
              <a:cs typeface="Times New Roman" panose="02020603050405020304" pitchFamily="18" charset="0"/>
            </a:endParaRPr>
          </a:p>
        </p:txBody>
      </p:sp>
      <p:sp>
        <p:nvSpPr>
          <p:cNvPr id="56325" name="AutoShape 5"/>
          <p:cNvSpPr>
            <a:spLocks noChangeArrowheads="1"/>
          </p:cNvSpPr>
          <p:nvPr/>
        </p:nvSpPr>
        <p:spPr bwMode="auto">
          <a:xfrm>
            <a:off x="6636094" y="3715544"/>
            <a:ext cx="2514600" cy="1066800"/>
          </a:xfrm>
          <a:prstGeom prst="cloudCallout">
            <a:avLst>
              <a:gd name="adj1" fmla="val -89648"/>
              <a:gd name="adj2" fmla="val -1486"/>
            </a:avLst>
          </a:prstGeom>
          <a:solidFill>
            <a:srgbClr val="FFFF00"/>
          </a:solidFill>
          <a:ln w="9525">
            <a:solidFill>
              <a:schemeClr val="tx1"/>
            </a:solidFill>
            <a:round/>
            <a:headEnd/>
            <a:tailEnd/>
          </a:ln>
        </p:spPr>
        <p:txBody>
          <a:bodyPr/>
          <a:lstStyle/>
          <a:p>
            <a:pPr algn="ctr"/>
            <a:r>
              <a:rPr lang="en-US" altLang="zh-CN">
                <a:latin typeface="Times New Roman" panose="02020603050405020304" pitchFamily="18" charset="0"/>
                <a:cs typeface="Times New Roman" panose="02020603050405020304" pitchFamily="18" charset="0"/>
              </a:rPr>
              <a:t>T(n)=O(n</a:t>
            </a:r>
            <a:r>
              <a:rPr lang="en-US" altLang="zh-CN" baseline="26000">
                <a:latin typeface="Times New Roman" panose="02020603050405020304" pitchFamily="18" charset="0"/>
                <a:cs typeface="Times New Roman" panose="02020603050405020304" pitchFamily="18" charset="0"/>
              </a:rPr>
              <a:t>2</a:t>
            </a:r>
            <a:r>
              <a:rPr lang="en-US" altLang="zh-CN">
                <a:latin typeface="Times New Roman" panose="02020603050405020304" pitchFamily="18" charset="0"/>
                <a:cs typeface="Times New Roman" panose="02020603050405020304" pitchFamily="18" charset="0"/>
              </a:rPr>
              <a:t> )</a:t>
            </a:r>
          </a:p>
          <a:p>
            <a:pPr algn="ctr"/>
            <a:endParaRPr lang="zh-CN" altLang="en-US">
              <a:latin typeface="Times New Roman" panose="02020603050405020304" pitchFamily="18" charset="0"/>
              <a:cs typeface="Times New Roman" panose="02020603050405020304" pitchFamily="18" charset="0"/>
            </a:endParaRPr>
          </a:p>
        </p:txBody>
      </p:sp>
      <p:sp>
        <p:nvSpPr>
          <p:cNvPr id="58375" name="Rectangle 7"/>
          <p:cNvSpPr>
            <a:spLocks noChangeArrowheads="1"/>
          </p:cNvSpPr>
          <p:nvPr/>
        </p:nvSpPr>
        <p:spPr bwMode="auto">
          <a:xfrm>
            <a:off x="463894" y="1124744"/>
            <a:ext cx="830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a:solidFill>
                  <a:schemeClr val="tx2"/>
                </a:solidFill>
                <a:latin typeface="Times New Roman" panose="02020603050405020304" pitchFamily="18" charset="0"/>
                <a:ea typeface="黑体" pitchFamily="49" charset="-122"/>
                <a:cs typeface="Times New Roman" panose="02020603050405020304" pitchFamily="18" charset="0"/>
              </a:rPr>
              <a:t>三、时间复杂度(练习)</a:t>
            </a:r>
            <a:endParaRPr lang="en-US" altLang="zh-CN" sz="3200" b="1">
              <a:solidFill>
                <a:schemeClr val="tx2"/>
              </a:solidFill>
              <a:latin typeface="Times New Roman" panose="02020603050405020304" pitchFamily="18" charset="0"/>
              <a:ea typeface="黑体" pitchFamily="49" charset="-122"/>
              <a:cs typeface="Times New Roman" panose="02020603050405020304" pitchFamily="18" charset="0"/>
            </a:endParaRPr>
          </a:p>
        </p:txBody>
      </p:sp>
      <p:sp>
        <p:nvSpPr>
          <p:cNvPr id="9" name="Rectangle 2">
            <a:extLst>
              <a:ext uri="{FF2B5EF4-FFF2-40B4-BE49-F238E27FC236}">
                <a16:creationId xmlns:a16="http://schemas.microsoft.com/office/drawing/2014/main" id="{D0A31416-C7F1-441D-9BBF-14A5AF09A001}"/>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latin typeface="Times New Roman" panose="02020603050405020304" pitchFamily="18" charset="0"/>
                <a:cs typeface="Times New Roman" panose="02020603050405020304" pitchFamily="18" charset="0"/>
              </a:rPr>
              <a:t>第四节　算法分析</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3"/>
                                        </p:tgtEl>
                                        <p:attrNameLst>
                                          <p:attrName>style.visibility</p:attrName>
                                        </p:attrNameLst>
                                      </p:cBhvr>
                                      <p:to>
                                        <p:strVal val="visible"/>
                                      </p:to>
                                    </p:set>
                                    <p:anim calcmode="lin" valueType="num">
                                      <p:cBhvr additive="base">
                                        <p:cTn id="7" dur="500" fill="hold"/>
                                        <p:tgtEl>
                                          <p:spTgt spid="56323"/>
                                        </p:tgtEl>
                                        <p:attrNameLst>
                                          <p:attrName>ppt_x</p:attrName>
                                        </p:attrNameLst>
                                      </p:cBhvr>
                                      <p:tavLst>
                                        <p:tav tm="0">
                                          <p:val>
                                            <p:strVal val="0-#ppt_w/2"/>
                                          </p:val>
                                        </p:tav>
                                        <p:tav tm="100000">
                                          <p:val>
                                            <p:strVal val="#ppt_x"/>
                                          </p:val>
                                        </p:tav>
                                      </p:tavLst>
                                    </p:anim>
                                    <p:anim calcmode="lin" valueType="num">
                                      <p:cBhvr additive="base">
                                        <p:cTn id="8" dur="500" fill="hold"/>
                                        <p:tgtEl>
                                          <p:spTgt spid="563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324"/>
                                        </p:tgtEl>
                                        <p:attrNameLst>
                                          <p:attrName>style.visibility</p:attrName>
                                        </p:attrNameLst>
                                      </p:cBhvr>
                                      <p:to>
                                        <p:strVal val="visible"/>
                                      </p:to>
                                    </p:set>
                                    <p:anim calcmode="lin" valueType="num">
                                      <p:cBhvr additive="base">
                                        <p:cTn id="13" dur="500" fill="hold"/>
                                        <p:tgtEl>
                                          <p:spTgt spid="56324"/>
                                        </p:tgtEl>
                                        <p:attrNameLst>
                                          <p:attrName>ppt_x</p:attrName>
                                        </p:attrNameLst>
                                      </p:cBhvr>
                                      <p:tavLst>
                                        <p:tav tm="0">
                                          <p:val>
                                            <p:strVal val="0-#ppt_w/2"/>
                                          </p:val>
                                        </p:tav>
                                        <p:tav tm="100000">
                                          <p:val>
                                            <p:strVal val="#ppt_x"/>
                                          </p:val>
                                        </p:tav>
                                      </p:tavLst>
                                    </p:anim>
                                    <p:anim calcmode="lin" valueType="num">
                                      <p:cBhvr additive="base">
                                        <p:cTn id="14" dur="500" fill="hold"/>
                                        <p:tgtEl>
                                          <p:spTgt spid="5632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325"/>
                                        </p:tgtEl>
                                        <p:attrNameLst>
                                          <p:attrName>style.visibility</p:attrName>
                                        </p:attrNameLst>
                                      </p:cBhvr>
                                      <p:to>
                                        <p:strVal val="visible"/>
                                      </p:to>
                                    </p:set>
                                    <p:anim calcmode="lin" valueType="num">
                                      <p:cBhvr additive="base">
                                        <p:cTn id="19" dur="500" fill="hold"/>
                                        <p:tgtEl>
                                          <p:spTgt spid="56325"/>
                                        </p:tgtEl>
                                        <p:attrNameLst>
                                          <p:attrName>ppt_x</p:attrName>
                                        </p:attrNameLst>
                                      </p:cBhvr>
                                      <p:tavLst>
                                        <p:tav tm="0">
                                          <p:val>
                                            <p:strVal val="0-#ppt_w/2"/>
                                          </p:val>
                                        </p:tav>
                                        <p:tav tm="100000">
                                          <p:val>
                                            <p:strVal val="#ppt_x"/>
                                          </p:val>
                                        </p:tav>
                                      </p:tavLst>
                                    </p:anim>
                                    <p:anim calcmode="lin" valueType="num">
                                      <p:cBhvr additive="base">
                                        <p:cTn id="20" dur="500" fill="hold"/>
                                        <p:tgtEl>
                                          <p:spTgt spid="563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animBg="1" autoUpdateAnimBg="0"/>
      <p:bldP spid="56324" grpId="0" animBg="1" autoUpdateAnimBg="0"/>
      <p:bldP spid="56325"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419100" y="1196752"/>
            <a:ext cx="8305800" cy="685800"/>
          </a:xfrm>
        </p:spPr>
        <p:txBody>
          <a:bodyPr/>
          <a:lstStyle/>
          <a:p>
            <a:pPr algn="l" eaLnBrk="1" hangingPunct="1"/>
            <a:r>
              <a:rPr lang="en-US" altLang="en-US" sz="3200">
                <a:latin typeface="Times New Roman" panose="02020603050405020304" pitchFamily="18" charset="0"/>
                <a:ea typeface="黑体" pitchFamily="49" charset="-122"/>
                <a:cs typeface="Times New Roman" panose="02020603050405020304" pitchFamily="18" charset="0"/>
              </a:rPr>
              <a:t>三、时间复杂度</a:t>
            </a:r>
            <a:endParaRPr lang="zh-CN" altLang="en-US" sz="3200">
              <a:latin typeface="Times New Roman" panose="02020603050405020304" pitchFamily="18" charset="0"/>
              <a:ea typeface="黑体" pitchFamily="49" charset="-122"/>
              <a:cs typeface="Times New Roman" panose="02020603050405020304" pitchFamily="18" charset="0"/>
            </a:endParaRPr>
          </a:p>
        </p:txBody>
      </p:sp>
      <p:sp>
        <p:nvSpPr>
          <p:cNvPr id="5939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74386960-876A-490A-AA87-A0B20B79967A}" type="slidenum">
              <a:rPr lang="zh-CN" altLang="en-US">
                <a:latin typeface="Times New Roman" panose="02020603050405020304" pitchFamily="18" charset="0"/>
                <a:cs typeface="Times New Roman" panose="02020603050405020304" pitchFamily="18" charset="0"/>
              </a:rPr>
              <a:pPr algn="r" eaLnBrk="1" hangingPunct="1">
                <a:spcBef>
                  <a:spcPct val="50000"/>
                </a:spcBef>
              </a:pPr>
              <a:t>77</a:t>
            </a:fld>
            <a:endParaRPr lang="en-US" altLang="zh-CN">
              <a:latin typeface="Times New Roman" panose="02020603050405020304" pitchFamily="18" charset="0"/>
              <a:cs typeface="Times New Roman" panose="02020603050405020304" pitchFamily="18" charset="0"/>
            </a:endParaRPr>
          </a:p>
        </p:txBody>
      </p:sp>
      <p:sp>
        <p:nvSpPr>
          <p:cNvPr id="59397" name="Rectangle 5"/>
          <p:cNvSpPr>
            <a:spLocks noGrp="1" noChangeArrowheads="1"/>
          </p:cNvSpPr>
          <p:nvPr>
            <p:ph type="body" idx="4294967295"/>
          </p:nvPr>
        </p:nvSpPr>
        <p:spPr>
          <a:xfrm>
            <a:off x="342900" y="1958752"/>
            <a:ext cx="8763000" cy="4572000"/>
          </a:xfrm>
        </p:spPr>
        <p:txBody>
          <a:bodyPr/>
          <a:lstStyle/>
          <a:p>
            <a:pPr eaLnBrk="1" hangingPunct="1">
              <a:spcBef>
                <a:spcPct val="70000"/>
              </a:spcBef>
            </a:pPr>
            <a:r>
              <a:rPr lang="en-US" altLang="en-US" sz="2800" b="1">
                <a:latin typeface="Times New Roman" panose="02020603050405020304" pitchFamily="18" charset="0"/>
                <a:ea typeface="黑体" pitchFamily="49" charset="-122"/>
                <a:cs typeface="Times New Roman" panose="02020603050405020304" pitchFamily="18" charset="0"/>
              </a:rPr>
              <a:t>时间复杂度除常量阶[</a:t>
            </a:r>
            <a:r>
              <a:rPr lang="en-US" altLang="zh-CN" sz="2800" b="1" i="1">
                <a:latin typeface="Times New Roman" panose="02020603050405020304" pitchFamily="18" charset="0"/>
                <a:ea typeface="黑体" pitchFamily="49" charset="-122"/>
                <a:cs typeface="Times New Roman" panose="02020603050405020304" pitchFamily="18" charset="0"/>
              </a:rPr>
              <a:t>O(1)</a:t>
            </a:r>
            <a:r>
              <a:rPr lang="en-US" altLang="zh-CN" sz="2800" b="1">
                <a:latin typeface="Times New Roman" panose="02020603050405020304" pitchFamily="18" charset="0"/>
                <a:ea typeface="黑体" pitchFamily="49" charset="-122"/>
                <a:cs typeface="Times New Roman" panose="02020603050405020304" pitchFamily="18" charset="0"/>
              </a:rPr>
              <a:t>],</a:t>
            </a:r>
            <a:r>
              <a:rPr lang="en-US" altLang="zh-CN" sz="2800" b="1" i="1">
                <a:latin typeface="Times New Roman" panose="02020603050405020304" pitchFamily="18" charset="0"/>
                <a:ea typeface="黑体" pitchFamily="49" charset="-122"/>
                <a:cs typeface="Times New Roman" panose="02020603050405020304" pitchFamily="18" charset="0"/>
              </a:rPr>
              <a:t> </a:t>
            </a:r>
            <a:r>
              <a:rPr lang="en-US" altLang="en-US" sz="2800" b="1">
                <a:latin typeface="Times New Roman" panose="02020603050405020304" pitchFamily="18" charset="0"/>
                <a:ea typeface="黑体" pitchFamily="49" charset="-122"/>
                <a:cs typeface="Times New Roman" panose="02020603050405020304" pitchFamily="18" charset="0"/>
              </a:rPr>
              <a:t>线性阶[</a:t>
            </a:r>
            <a:r>
              <a:rPr lang="en-US" altLang="zh-CN" sz="2800" b="1" i="1">
                <a:latin typeface="Times New Roman" panose="02020603050405020304" pitchFamily="18" charset="0"/>
                <a:ea typeface="黑体" pitchFamily="49" charset="-122"/>
                <a:cs typeface="Times New Roman" panose="02020603050405020304" pitchFamily="18" charset="0"/>
              </a:rPr>
              <a:t>O(n)</a:t>
            </a:r>
            <a:r>
              <a:rPr lang="en-US" altLang="zh-CN" sz="2800" b="1">
                <a:latin typeface="Times New Roman" panose="02020603050405020304" pitchFamily="18" charset="0"/>
                <a:ea typeface="黑体" pitchFamily="49" charset="-122"/>
                <a:cs typeface="Times New Roman" panose="02020603050405020304" pitchFamily="18" charset="0"/>
              </a:rPr>
              <a:t>], </a:t>
            </a:r>
            <a:r>
              <a:rPr lang="en-US" altLang="en-US" sz="2800" b="1">
                <a:latin typeface="Times New Roman" panose="02020603050405020304" pitchFamily="18" charset="0"/>
                <a:ea typeface="黑体" pitchFamily="49" charset="-122"/>
                <a:cs typeface="Times New Roman" panose="02020603050405020304" pitchFamily="18" charset="0"/>
              </a:rPr>
              <a:t>平方阶[</a:t>
            </a:r>
            <a:r>
              <a:rPr lang="en-US" altLang="zh-CN" sz="2800" b="1" i="1">
                <a:latin typeface="Times New Roman" panose="02020603050405020304" pitchFamily="18" charset="0"/>
                <a:ea typeface="黑体" pitchFamily="49" charset="-122"/>
                <a:cs typeface="Times New Roman" panose="02020603050405020304" pitchFamily="18" charset="0"/>
              </a:rPr>
              <a:t>O(n</a:t>
            </a:r>
            <a:r>
              <a:rPr lang="en-US" altLang="zh-CN" sz="2800" b="1" i="1" baseline="30000">
                <a:latin typeface="Times New Roman" panose="02020603050405020304" pitchFamily="18" charset="0"/>
                <a:ea typeface="黑体" pitchFamily="49" charset="-122"/>
                <a:cs typeface="Times New Roman" panose="02020603050405020304" pitchFamily="18" charset="0"/>
              </a:rPr>
              <a:t>2</a:t>
            </a:r>
            <a:r>
              <a:rPr lang="en-US" altLang="zh-CN" sz="2800" b="1" i="1">
                <a:latin typeface="Times New Roman" panose="02020603050405020304" pitchFamily="18" charset="0"/>
                <a:ea typeface="黑体" pitchFamily="49" charset="-122"/>
                <a:cs typeface="Times New Roman" panose="02020603050405020304" pitchFamily="18" charset="0"/>
              </a:rPr>
              <a:t>)</a:t>
            </a:r>
            <a:r>
              <a:rPr lang="en-US" altLang="zh-CN" sz="2800" b="1">
                <a:latin typeface="Times New Roman" panose="02020603050405020304" pitchFamily="18" charset="0"/>
                <a:ea typeface="黑体" pitchFamily="49" charset="-122"/>
                <a:cs typeface="Times New Roman" panose="02020603050405020304" pitchFamily="18" charset="0"/>
              </a:rPr>
              <a:t>]</a:t>
            </a:r>
            <a:r>
              <a:rPr lang="en-US" altLang="en-US" sz="2800" b="1">
                <a:latin typeface="Times New Roman" panose="02020603050405020304" pitchFamily="18" charset="0"/>
                <a:ea typeface="黑体" pitchFamily="49" charset="-122"/>
                <a:cs typeface="Times New Roman" panose="02020603050405020304" pitchFamily="18" charset="0"/>
              </a:rPr>
              <a:t>外，还有对数阶[</a:t>
            </a:r>
            <a:r>
              <a:rPr lang="en-US" altLang="zh-CN" sz="2800" b="1" i="1">
                <a:latin typeface="Times New Roman" panose="02020603050405020304" pitchFamily="18" charset="0"/>
                <a:ea typeface="黑体" pitchFamily="49" charset="-122"/>
                <a:cs typeface="Times New Roman" panose="02020603050405020304" pitchFamily="18" charset="0"/>
              </a:rPr>
              <a:t>O(logn)</a:t>
            </a:r>
            <a:r>
              <a:rPr lang="en-US" altLang="zh-CN" sz="2800" b="1">
                <a:latin typeface="Times New Roman" panose="02020603050405020304" pitchFamily="18" charset="0"/>
                <a:ea typeface="黑体" pitchFamily="49" charset="-122"/>
                <a:cs typeface="Times New Roman" panose="02020603050405020304" pitchFamily="18" charset="0"/>
              </a:rPr>
              <a:t>]</a:t>
            </a:r>
            <a:r>
              <a:rPr lang="zh-CN" altLang="en-US" sz="2800" b="1">
                <a:latin typeface="Times New Roman" panose="02020603050405020304" pitchFamily="18" charset="0"/>
                <a:ea typeface="黑体" pitchFamily="49" charset="-122"/>
                <a:cs typeface="Times New Roman" panose="02020603050405020304" pitchFamily="18" charset="0"/>
              </a:rPr>
              <a:t>，</a:t>
            </a:r>
            <a:r>
              <a:rPr lang="en-US" altLang="en-US" sz="2800" b="1">
                <a:latin typeface="Times New Roman" panose="02020603050405020304" pitchFamily="18" charset="0"/>
                <a:ea typeface="黑体" pitchFamily="49" charset="-122"/>
                <a:cs typeface="Times New Roman" panose="02020603050405020304" pitchFamily="18" charset="0"/>
              </a:rPr>
              <a:t>排列阶[</a:t>
            </a:r>
            <a:r>
              <a:rPr lang="en-US" altLang="zh-CN" sz="2800" b="1" i="1">
                <a:latin typeface="Times New Roman" panose="02020603050405020304" pitchFamily="18" charset="0"/>
                <a:ea typeface="黑体" pitchFamily="49" charset="-122"/>
                <a:cs typeface="Times New Roman" panose="02020603050405020304" pitchFamily="18" charset="0"/>
              </a:rPr>
              <a:t>O(n!)</a:t>
            </a:r>
            <a:r>
              <a:rPr lang="en-US" altLang="zh-CN" sz="2800" b="1">
                <a:latin typeface="Times New Roman" panose="02020603050405020304" pitchFamily="18" charset="0"/>
                <a:ea typeface="黑体" pitchFamily="49" charset="-122"/>
                <a:cs typeface="Times New Roman" panose="02020603050405020304" pitchFamily="18" charset="0"/>
              </a:rPr>
              <a:t>]</a:t>
            </a:r>
            <a:r>
              <a:rPr lang="zh-CN" altLang="en-US" sz="2800" b="1">
                <a:latin typeface="Times New Roman" panose="02020603050405020304" pitchFamily="18" charset="0"/>
                <a:ea typeface="黑体" pitchFamily="49" charset="-122"/>
                <a:cs typeface="Times New Roman" panose="02020603050405020304" pitchFamily="18" charset="0"/>
              </a:rPr>
              <a:t>，</a:t>
            </a:r>
            <a:r>
              <a:rPr lang="en-US" altLang="en-US" sz="2800" b="1">
                <a:latin typeface="Times New Roman" panose="02020603050405020304" pitchFamily="18" charset="0"/>
                <a:ea typeface="黑体" pitchFamily="49" charset="-122"/>
                <a:cs typeface="Times New Roman" panose="02020603050405020304" pitchFamily="18" charset="0"/>
              </a:rPr>
              <a:t>指数阶[</a:t>
            </a:r>
            <a:r>
              <a:rPr lang="en-US" altLang="zh-CN" sz="2800" b="1" i="1">
                <a:latin typeface="Times New Roman" panose="02020603050405020304" pitchFamily="18" charset="0"/>
                <a:ea typeface="黑体" pitchFamily="49" charset="-122"/>
                <a:cs typeface="Times New Roman" panose="02020603050405020304" pitchFamily="18" charset="0"/>
              </a:rPr>
              <a:t>O(2</a:t>
            </a:r>
            <a:r>
              <a:rPr lang="en-US" altLang="zh-CN" sz="2800" b="1" i="1" baseline="30000">
                <a:latin typeface="Times New Roman" panose="02020603050405020304" pitchFamily="18" charset="0"/>
                <a:ea typeface="黑体" pitchFamily="49" charset="-122"/>
                <a:cs typeface="Times New Roman" panose="02020603050405020304" pitchFamily="18" charset="0"/>
              </a:rPr>
              <a:t>n</a:t>
            </a:r>
            <a:r>
              <a:rPr lang="en-US" altLang="zh-CN" sz="2800" b="1" i="1">
                <a:latin typeface="Times New Roman" panose="02020603050405020304" pitchFamily="18" charset="0"/>
                <a:ea typeface="黑体" pitchFamily="49" charset="-122"/>
                <a:cs typeface="Times New Roman" panose="02020603050405020304" pitchFamily="18" charset="0"/>
              </a:rPr>
              <a:t>)</a:t>
            </a:r>
            <a:r>
              <a:rPr lang="en-US" altLang="zh-CN" sz="2800" b="1">
                <a:latin typeface="Times New Roman" panose="02020603050405020304" pitchFamily="18" charset="0"/>
                <a:ea typeface="黑体" pitchFamily="49" charset="-122"/>
                <a:cs typeface="Times New Roman" panose="02020603050405020304" pitchFamily="18" charset="0"/>
              </a:rPr>
              <a:t>]</a:t>
            </a:r>
            <a:r>
              <a:rPr lang="en-US" altLang="en-US" sz="2800" b="1">
                <a:latin typeface="Times New Roman" panose="02020603050405020304" pitchFamily="18" charset="0"/>
                <a:ea typeface="黑体" pitchFamily="49" charset="-122"/>
                <a:cs typeface="Times New Roman" panose="02020603050405020304" pitchFamily="18" charset="0"/>
              </a:rPr>
              <a:t>等，是相对于问题规模</a:t>
            </a:r>
            <a:r>
              <a:rPr lang="en-US" altLang="zh-CN" sz="2800" b="1">
                <a:latin typeface="Times New Roman" panose="02020603050405020304" pitchFamily="18" charset="0"/>
                <a:ea typeface="黑体" pitchFamily="49" charset="-122"/>
                <a:cs typeface="Times New Roman" panose="02020603050405020304" pitchFamily="18" charset="0"/>
              </a:rPr>
              <a:t>n</a:t>
            </a:r>
            <a:r>
              <a:rPr lang="zh-CN" altLang="en-US" sz="2800" b="1">
                <a:latin typeface="Times New Roman" panose="02020603050405020304" pitchFamily="18" charset="0"/>
                <a:ea typeface="黑体" pitchFamily="49" charset="-122"/>
                <a:cs typeface="Times New Roman" panose="02020603050405020304" pitchFamily="18" charset="0"/>
              </a:rPr>
              <a:t>的增长率的表示方法</a:t>
            </a:r>
          </a:p>
          <a:p>
            <a:pPr lvl="1" eaLnBrk="1" hangingPunct="1">
              <a:lnSpc>
                <a:spcPct val="115000"/>
              </a:lnSpc>
              <a:spcBef>
                <a:spcPct val="10000"/>
              </a:spcBef>
            </a:pPr>
            <a:r>
              <a:rPr lang="zh-CN" altLang="en-US">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以下六种计算算法时间的多项式是最常用的。其关系为：</a:t>
            </a:r>
          </a:p>
          <a:p>
            <a:pPr eaLnBrk="1" hangingPunct="1">
              <a:lnSpc>
                <a:spcPct val="115000"/>
              </a:lnSpc>
              <a:spcBef>
                <a:spcPct val="10000"/>
              </a:spcBef>
              <a:buFont typeface="Wingdings" pitchFamily="2" charset="2"/>
              <a:buNone/>
            </a:pPr>
            <a:r>
              <a:rPr lang="zh-CN" altLang="en-US" sz="2800">
                <a:solidFill>
                  <a:schemeClr val="hlink"/>
                </a:solidFill>
                <a:latin typeface="Times New Roman" panose="02020603050405020304" pitchFamily="18" charset="0"/>
                <a:cs typeface="Times New Roman" panose="02020603050405020304" pitchFamily="18" charset="0"/>
              </a:rPr>
              <a:t>           </a:t>
            </a:r>
            <a:r>
              <a:rPr lang="en-US" altLang="zh-CN" sz="2800">
                <a:solidFill>
                  <a:schemeClr val="hlink"/>
                </a:solidFill>
                <a:latin typeface="Times New Roman" panose="02020603050405020304" pitchFamily="18" charset="0"/>
                <a:cs typeface="Times New Roman" panose="02020603050405020304" pitchFamily="18" charset="0"/>
              </a:rPr>
              <a:t>O(1)&lt;O(logn)&lt;O(n)&lt;O(nlogn)&lt;O(n</a:t>
            </a:r>
            <a:r>
              <a:rPr lang="en-US" altLang="zh-CN" sz="2800" baseline="20000">
                <a:solidFill>
                  <a:schemeClr val="hlink"/>
                </a:solidFill>
                <a:latin typeface="Times New Roman" panose="02020603050405020304" pitchFamily="18" charset="0"/>
                <a:cs typeface="Times New Roman" panose="02020603050405020304" pitchFamily="18" charset="0"/>
              </a:rPr>
              <a:t>2</a:t>
            </a:r>
            <a:r>
              <a:rPr lang="en-US" altLang="zh-CN" sz="2800">
                <a:solidFill>
                  <a:schemeClr val="hlink"/>
                </a:solidFill>
                <a:latin typeface="Times New Roman" panose="02020603050405020304" pitchFamily="18" charset="0"/>
                <a:cs typeface="Times New Roman" panose="02020603050405020304" pitchFamily="18" charset="0"/>
              </a:rPr>
              <a:t>)&lt;O(n</a:t>
            </a:r>
            <a:r>
              <a:rPr lang="en-US" altLang="zh-CN" sz="2800" baseline="22000">
                <a:solidFill>
                  <a:schemeClr val="hlink"/>
                </a:solidFill>
                <a:latin typeface="Times New Roman" panose="02020603050405020304" pitchFamily="18" charset="0"/>
                <a:cs typeface="Times New Roman" panose="02020603050405020304" pitchFamily="18" charset="0"/>
              </a:rPr>
              <a:t>3</a:t>
            </a:r>
            <a:r>
              <a:rPr lang="en-US" altLang="zh-CN" sz="2800">
                <a:solidFill>
                  <a:schemeClr val="hlink"/>
                </a:solidFill>
                <a:latin typeface="Times New Roman" panose="02020603050405020304" pitchFamily="18" charset="0"/>
                <a:cs typeface="Times New Roman" panose="02020603050405020304" pitchFamily="18" charset="0"/>
              </a:rPr>
              <a:t>)</a:t>
            </a:r>
          </a:p>
          <a:p>
            <a:pPr lvl="1" eaLnBrk="1" hangingPunct="1">
              <a:lnSpc>
                <a:spcPct val="115000"/>
              </a:lnSpc>
              <a:spcBef>
                <a:spcPct val="10000"/>
              </a:spcBef>
            </a:pP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指数时间的关系为：</a:t>
            </a:r>
          </a:p>
          <a:p>
            <a:pPr eaLnBrk="1" hangingPunct="1">
              <a:lnSpc>
                <a:spcPct val="115000"/>
              </a:lnSpc>
              <a:spcBef>
                <a:spcPct val="10000"/>
              </a:spcBef>
              <a:buFont typeface="Wingdings" pitchFamily="2" charset="2"/>
              <a:buNone/>
            </a:pPr>
            <a:r>
              <a:rPr lang="zh-CN" altLang="en-US" sz="2800">
                <a:latin typeface="Times New Roman" panose="02020603050405020304" pitchFamily="18" charset="0"/>
                <a:cs typeface="Times New Roman" panose="02020603050405020304" pitchFamily="18" charset="0"/>
              </a:rPr>
              <a:t>                     </a:t>
            </a:r>
            <a:r>
              <a:rPr lang="en-US" altLang="zh-CN" sz="2800">
                <a:solidFill>
                  <a:schemeClr val="hlink"/>
                </a:solidFill>
                <a:latin typeface="Times New Roman" panose="02020603050405020304" pitchFamily="18" charset="0"/>
                <a:cs typeface="Times New Roman" panose="02020603050405020304" pitchFamily="18" charset="0"/>
              </a:rPr>
              <a:t>O(2</a:t>
            </a:r>
            <a:r>
              <a:rPr lang="en-US" altLang="zh-CN" sz="2800" baseline="36000">
                <a:solidFill>
                  <a:schemeClr val="hlink"/>
                </a:solidFill>
                <a:latin typeface="Times New Roman" panose="02020603050405020304" pitchFamily="18" charset="0"/>
                <a:cs typeface="Times New Roman" panose="02020603050405020304" pitchFamily="18" charset="0"/>
              </a:rPr>
              <a:t>n</a:t>
            </a:r>
            <a:r>
              <a:rPr lang="en-US" altLang="zh-CN" sz="2800">
                <a:solidFill>
                  <a:schemeClr val="hlink"/>
                </a:solidFill>
                <a:latin typeface="Times New Roman" panose="02020603050405020304" pitchFamily="18" charset="0"/>
                <a:cs typeface="Times New Roman" panose="02020603050405020304" pitchFamily="18" charset="0"/>
              </a:rPr>
              <a:t>)&lt;O(n!)&lt;O(n</a:t>
            </a:r>
            <a:r>
              <a:rPr lang="en-US" altLang="zh-CN" sz="2800" baseline="36000">
                <a:solidFill>
                  <a:schemeClr val="hlink"/>
                </a:solidFill>
                <a:latin typeface="Times New Roman" panose="02020603050405020304" pitchFamily="18" charset="0"/>
                <a:cs typeface="Times New Roman" panose="02020603050405020304" pitchFamily="18" charset="0"/>
              </a:rPr>
              <a:t>n</a:t>
            </a:r>
            <a:r>
              <a:rPr lang="en-US" altLang="zh-CN" sz="2800">
                <a:solidFill>
                  <a:schemeClr val="hlink"/>
                </a:solidFill>
                <a:latin typeface="Times New Roman" panose="02020603050405020304" pitchFamily="18" charset="0"/>
                <a:cs typeface="Times New Roman" panose="02020603050405020304" pitchFamily="18" charset="0"/>
              </a:rPr>
              <a:t>)</a:t>
            </a:r>
          </a:p>
          <a:p>
            <a:pPr eaLnBrk="1" hangingPunct="1">
              <a:lnSpc>
                <a:spcPct val="115000"/>
              </a:lnSpc>
              <a:spcBef>
                <a:spcPct val="10000"/>
              </a:spcBef>
            </a:pPr>
            <a:r>
              <a:rPr lang="en-US" altLang="en-US" sz="2800" b="1">
                <a:latin typeface="Times New Roman" panose="02020603050405020304" pitchFamily="18" charset="0"/>
                <a:ea typeface="黑体" pitchFamily="49" charset="-122"/>
                <a:cs typeface="Times New Roman" panose="02020603050405020304" pitchFamily="18" charset="0"/>
              </a:rPr>
              <a:t>指数阶随问题规模增长过快，一般不宜使用</a:t>
            </a:r>
          </a:p>
        </p:txBody>
      </p:sp>
      <p:sp>
        <p:nvSpPr>
          <p:cNvPr id="57351" name="AutoShape 7"/>
          <p:cNvSpPr>
            <a:spLocks noChangeArrowheads="1"/>
          </p:cNvSpPr>
          <p:nvPr/>
        </p:nvSpPr>
        <p:spPr bwMode="auto">
          <a:xfrm>
            <a:off x="5524500" y="3558952"/>
            <a:ext cx="3581400" cy="1447800"/>
          </a:xfrm>
          <a:prstGeom prst="wedgeRoundRectCallout">
            <a:avLst>
              <a:gd name="adj1" fmla="val -69282"/>
              <a:gd name="adj2" fmla="val 57347"/>
              <a:gd name="adj3" fmla="val 16667"/>
            </a:avLst>
          </a:prstGeom>
          <a:solidFill>
            <a:schemeClr val="accent1"/>
          </a:solidFill>
          <a:ln w="9525">
            <a:solidFill>
              <a:schemeClr val="tx1"/>
            </a:solidFill>
            <a:miter lim="800000"/>
            <a:headEnd/>
            <a:tailEnd/>
          </a:ln>
        </p:spPr>
        <p:txBody>
          <a:bodyPr/>
          <a:lstStyle/>
          <a:p>
            <a:pPr algn="ctr"/>
            <a:r>
              <a:rPr lang="zh-CN" altLang="en-US">
                <a:latin typeface="Times New Roman" panose="02020603050405020304" pitchFamily="18" charset="0"/>
                <a:cs typeface="Times New Roman" panose="02020603050405020304" pitchFamily="18" charset="0"/>
              </a:rPr>
              <a:t>伟大的成就:</a:t>
            </a:r>
          </a:p>
          <a:p>
            <a:pPr>
              <a:lnSpc>
                <a:spcPct val="115000"/>
              </a:lnSpc>
              <a:buClr>
                <a:schemeClr val="tx1"/>
              </a:buClr>
              <a:buSzPct val="75000"/>
              <a:buFont typeface="Wingdings" pitchFamily="2" charset="2"/>
              <a:buNone/>
            </a:pPr>
            <a:r>
              <a:rPr lang="zh-CN" altLang="en-US">
                <a:latin typeface="Times New Roman" panose="02020603050405020304" pitchFamily="18" charset="0"/>
                <a:cs typeface="Times New Roman" panose="02020603050405020304" pitchFamily="18" charset="0"/>
              </a:rPr>
              <a:t>你把指数时间算法简为多项式时间算法了!</a:t>
            </a:r>
          </a:p>
          <a:p>
            <a:pPr>
              <a:lnSpc>
                <a:spcPct val="115000"/>
              </a:lnSpc>
              <a:buClr>
                <a:schemeClr val="tx1"/>
              </a:buClr>
              <a:buSzPct val="75000"/>
              <a:buFont typeface="Wingdings" pitchFamily="2" charset="2"/>
              <a:buNone/>
            </a:pPr>
            <a:endParaRPr lang="zh-CN" altLang="en-US">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CFC7194C-4B3E-4008-90D7-54A37587EB62}"/>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latin typeface="Times New Roman" panose="02020603050405020304" pitchFamily="18" charset="0"/>
                <a:cs typeface="Times New Roman" panose="02020603050405020304" pitchFamily="18" charset="0"/>
              </a:rPr>
              <a:t>第四节　算法分析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51"/>
                                        </p:tgtEl>
                                        <p:attrNameLst>
                                          <p:attrName>style.visibility</p:attrName>
                                        </p:attrNameLst>
                                      </p:cBhvr>
                                      <p:to>
                                        <p:strVal val="visible"/>
                                      </p:to>
                                    </p:set>
                                  </p:childTnLst>
                                  <p:subTnLst>
                                    <p:set>
                                      <p:cBhvr override="childStyle">
                                        <p:cTn dur="1" fill="hold" display="0" masterRel="nextClick" afterEffect="1"/>
                                        <p:tgtEl>
                                          <p:spTgt spid="5735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419100" y="1196752"/>
            <a:ext cx="8305800" cy="685800"/>
          </a:xfrm>
        </p:spPr>
        <p:txBody>
          <a:bodyPr/>
          <a:lstStyle/>
          <a:p>
            <a:pPr algn="l" eaLnBrk="1" hangingPunct="1"/>
            <a:r>
              <a:rPr lang="en-US" altLang="en-US" sz="3200">
                <a:latin typeface="黑体" pitchFamily="49" charset="-122"/>
                <a:ea typeface="黑体" pitchFamily="49" charset="-122"/>
              </a:rPr>
              <a:t>三、时间复杂度</a:t>
            </a:r>
            <a:endParaRPr lang="zh-CN" altLang="en-US" sz="3200">
              <a:latin typeface="黑体" pitchFamily="49" charset="-122"/>
              <a:ea typeface="黑体" pitchFamily="49" charset="-122"/>
            </a:endParaRPr>
          </a:p>
        </p:txBody>
      </p:sp>
      <p:sp>
        <p:nvSpPr>
          <p:cNvPr id="6041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146F120B-32C3-41EC-8F1D-6070328F35C2}" type="slidenum">
              <a:rPr lang="zh-CN" altLang="en-US"/>
              <a:pPr algn="r" eaLnBrk="1" hangingPunct="1">
                <a:spcBef>
                  <a:spcPct val="50000"/>
                </a:spcBef>
              </a:pPr>
              <a:t>78</a:t>
            </a:fld>
            <a:endParaRPr lang="en-US" altLang="zh-CN"/>
          </a:p>
        </p:txBody>
      </p:sp>
      <p:sp>
        <p:nvSpPr>
          <p:cNvPr id="58373" name="Rectangle 5"/>
          <p:cNvSpPr>
            <a:spLocks noGrp="1" noChangeArrowheads="1"/>
          </p:cNvSpPr>
          <p:nvPr>
            <p:ph type="body" idx="4294967295"/>
          </p:nvPr>
        </p:nvSpPr>
        <p:spPr>
          <a:xfrm>
            <a:off x="342900" y="2034952"/>
            <a:ext cx="8763000" cy="4038600"/>
          </a:xfrm>
        </p:spPr>
        <p:txBody>
          <a:bodyPr/>
          <a:lstStyle/>
          <a:p>
            <a:pPr eaLnBrk="1" hangingPunct="1">
              <a:spcBef>
                <a:spcPct val="70000"/>
              </a:spcBef>
              <a:defRPr/>
            </a:pPr>
            <a:r>
              <a:rPr lang="en-US" b="1" dirty="0" err="1">
                <a:latin typeface="Arial" pitchFamily="34" charset="0"/>
                <a:ea typeface="黑体" pitchFamily="49" charset="-122"/>
              </a:rPr>
              <a:t>如果算法的执行有多种可能的操作顺序，则求其平均时间复杂度</a:t>
            </a:r>
            <a:endParaRPr lang="en-US" b="1" dirty="0">
              <a:latin typeface="Arial" pitchFamily="34" charset="0"/>
              <a:ea typeface="黑体" pitchFamily="49" charset="-122"/>
            </a:endParaRPr>
          </a:p>
          <a:p>
            <a:pPr eaLnBrk="1" hangingPunct="1">
              <a:spcBef>
                <a:spcPct val="70000"/>
              </a:spcBef>
              <a:defRPr/>
            </a:pPr>
            <a:r>
              <a:rPr lang="en-US" b="1" dirty="0" err="1">
                <a:latin typeface="Arial" pitchFamily="34" charset="0"/>
                <a:ea typeface="黑体" pitchFamily="49" charset="-122"/>
              </a:rPr>
              <a:t>如果无法求取平均时间复杂度，则采用最坏情况下的时间复杂度</a:t>
            </a:r>
            <a:endParaRPr lang="en-US" b="1" dirty="0">
              <a:latin typeface="Arial" pitchFamily="34" charset="0"/>
              <a:ea typeface="黑体" pitchFamily="49" charset="-122"/>
            </a:endParaRPr>
          </a:p>
          <a:p>
            <a:pPr eaLnBrk="1" hangingPunct="1">
              <a:spcBef>
                <a:spcPct val="70000"/>
              </a:spcBef>
              <a:defRPr/>
            </a:pPr>
            <a:r>
              <a:rPr lang="en-US" sz="3000" b="1" dirty="0" err="1">
                <a:solidFill>
                  <a:schemeClr val="hlink"/>
                </a:solidFill>
                <a:latin typeface="Arial" pitchFamily="34" charset="0"/>
                <a:ea typeface="黑体" pitchFamily="49" charset="-122"/>
              </a:rPr>
              <a:t>时间复杂度是衡量算法好坏的一个</a:t>
            </a:r>
            <a:r>
              <a:rPr lang="en-US" b="1" u="sng" dirty="0" err="1">
                <a:solidFill>
                  <a:schemeClr val="hlink"/>
                </a:solidFill>
                <a:effectLst>
                  <a:outerShdw blurRad="38100" dist="38100" dir="2700000" algn="tl">
                    <a:srgbClr val="C0C0C0"/>
                  </a:outerShdw>
                </a:effectLst>
                <a:latin typeface="Arial" pitchFamily="34" charset="0"/>
                <a:ea typeface="黑体" pitchFamily="49" charset="-122"/>
              </a:rPr>
              <a:t>最重要的标准</a:t>
            </a:r>
            <a:endParaRPr lang="en-US" b="1" u="sng" dirty="0">
              <a:solidFill>
                <a:schemeClr val="hlink"/>
              </a:solidFill>
              <a:effectLst>
                <a:outerShdw blurRad="38100" dist="38100" dir="2700000" algn="tl">
                  <a:srgbClr val="C0C0C0"/>
                </a:outerShdw>
              </a:effectLst>
              <a:latin typeface="Arial" pitchFamily="34" charset="0"/>
              <a:ea typeface="黑体" pitchFamily="49" charset="-122"/>
            </a:endParaRPr>
          </a:p>
        </p:txBody>
      </p:sp>
      <p:sp>
        <p:nvSpPr>
          <p:cNvPr id="7" name="Rectangle 2">
            <a:extLst>
              <a:ext uri="{FF2B5EF4-FFF2-40B4-BE49-F238E27FC236}">
                <a16:creationId xmlns:a16="http://schemas.microsoft.com/office/drawing/2014/main" id="{314DEB44-BBE3-4552-936D-EAAD8D767F21}"/>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第四节　算法分析</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idx="4294967295"/>
          </p:nvPr>
        </p:nvSpPr>
        <p:spPr>
          <a:xfrm>
            <a:off x="395536" y="1268760"/>
            <a:ext cx="8568952" cy="5486400"/>
          </a:xfrm>
        </p:spPr>
        <p:txBody>
          <a:bodyPr/>
          <a:lstStyle/>
          <a:p>
            <a:pPr eaLnBrk="1" hangingPunct="1">
              <a:lnSpc>
                <a:spcPct val="115000"/>
              </a:lnSpc>
              <a:spcBef>
                <a:spcPct val="5000"/>
              </a:spcBef>
              <a:buFont typeface="Wingdings" pitchFamily="2" charset="2"/>
              <a:buNone/>
            </a:pPr>
            <a:r>
              <a:rPr lang="en-US" altLang="en-US" sz="2400" b="1" dirty="0" err="1">
                <a:latin typeface="Times New Roman" panose="02020603050405020304" pitchFamily="18" charset="0"/>
                <a:cs typeface="Times New Roman" panose="02020603050405020304" pitchFamily="18" charset="0"/>
              </a:rPr>
              <a:t>有的情况下，算法中基本操作重复执行的次数还随问题的输入</a:t>
            </a:r>
            <a:endParaRPr lang="en-US" altLang="en-US" sz="2400" b="1" dirty="0">
              <a:latin typeface="Times New Roman" panose="02020603050405020304" pitchFamily="18" charset="0"/>
              <a:cs typeface="Times New Roman" panose="02020603050405020304" pitchFamily="18" charset="0"/>
            </a:endParaRPr>
          </a:p>
          <a:p>
            <a:pPr eaLnBrk="1" hangingPunct="1">
              <a:lnSpc>
                <a:spcPct val="115000"/>
              </a:lnSpc>
              <a:spcBef>
                <a:spcPct val="5000"/>
              </a:spcBef>
              <a:buFont typeface="Wingdings" pitchFamily="2" charset="2"/>
              <a:buNone/>
            </a:pPr>
            <a:r>
              <a:rPr lang="en-US" altLang="en-US" sz="2400" b="1" dirty="0" err="1">
                <a:latin typeface="Times New Roman" panose="02020603050405020304" pitchFamily="18" charset="0"/>
                <a:cs typeface="Times New Roman" panose="02020603050405020304" pitchFamily="18" charset="0"/>
              </a:rPr>
              <a:t>数据集不同而不同</a:t>
            </a:r>
            <a:r>
              <a:rPr lang="en-US" altLang="en-US" sz="2400" b="1" dirty="0">
                <a:latin typeface="Times New Roman" panose="02020603050405020304" pitchFamily="18" charset="0"/>
                <a:cs typeface="Times New Roman" panose="02020603050405020304" pitchFamily="18" charset="0"/>
              </a:rPr>
              <a:t>。</a:t>
            </a:r>
          </a:p>
          <a:p>
            <a:pPr>
              <a:spcBef>
                <a:spcPct val="10000"/>
              </a:spcBef>
              <a:buClrTx/>
              <a:buSzTx/>
              <a:buFont typeface="Wingdings" pitchFamily="2" charset="2"/>
              <a:buNone/>
            </a:pPr>
            <a:r>
              <a:rPr lang="en-US" altLang="en-US" sz="2400" b="1" dirty="0">
                <a:solidFill>
                  <a:srgbClr val="FF0000"/>
                </a:solidFill>
                <a:latin typeface="Times New Roman" panose="02020603050405020304" pitchFamily="18" charset="0"/>
                <a:cs typeface="Times New Roman" panose="02020603050405020304" pitchFamily="18" charset="0"/>
              </a:rPr>
              <a:t>例1.9 </a:t>
            </a:r>
            <a:r>
              <a:rPr lang="en-US"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void bubble-sort(</a:t>
            </a:r>
            <a:r>
              <a:rPr lang="en-US" altLang="zh-CN" sz="2400" b="1" dirty="0" err="1">
                <a:latin typeface="Times New Roman" panose="02020603050405020304" pitchFamily="18" charset="0"/>
                <a:cs typeface="Times New Roman" panose="02020603050405020304" pitchFamily="18" charset="0"/>
              </a:rPr>
              <a:t>int</a:t>
            </a:r>
            <a:r>
              <a:rPr lang="en-US" altLang="zh-CN" sz="2400" b="1" dirty="0">
                <a:latin typeface="Times New Roman" panose="02020603050405020304" pitchFamily="18" charset="0"/>
                <a:cs typeface="Times New Roman" panose="02020603050405020304" pitchFamily="18" charset="0"/>
              </a:rPr>
              <a:t> a[]</a:t>
            </a:r>
            <a:r>
              <a:rPr lang="zh-CN" altLang="en-US"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int</a:t>
            </a:r>
            <a:r>
              <a:rPr lang="en-US" altLang="zh-CN" sz="2400" b="1" dirty="0">
                <a:latin typeface="Times New Roman" panose="02020603050405020304" pitchFamily="18" charset="0"/>
                <a:cs typeface="Times New Roman" panose="02020603050405020304" pitchFamily="18" charset="0"/>
              </a:rPr>
              <a:t> n)</a:t>
            </a:r>
          </a:p>
          <a:p>
            <a:pPr eaLnBrk="1" hangingPunct="1">
              <a:lnSpc>
                <a:spcPct val="115000"/>
              </a:lnSpc>
              <a:spcBef>
                <a:spcPct val="5000"/>
              </a:spcBef>
              <a:buFont typeface="Wingdings" pitchFamily="2" charset="2"/>
              <a:buNone/>
            </a:pPr>
            <a:r>
              <a:rPr lang="en-US" altLang="zh-CN" sz="2400" b="1" dirty="0">
                <a:latin typeface="Times New Roman" panose="02020603050405020304" pitchFamily="18" charset="0"/>
                <a:cs typeface="Times New Roman" panose="02020603050405020304" pitchFamily="18" charset="0"/>
              </a:rPr>
              <a:t>           for(i=n-1,change=</a:t>
            </a:r>
            <a:r>
              <a:rPr lang="en-US" altLang="zh-CN" sz="2400" b="1" dirty="0" err="1">
                <a:latin typeface="Times New Roman" panose="02020603050405020304" pitchFamily="18" charset="0"/>
                <a:cs typeface="Times New Roman" panose="02020603050405020304" pitchFamily="18" charset="0"/>
              </a:rPr>
              <a:t>TURE;i</a:t>
            </a:r>
            <a:r>
              <a:rPr lang="en-US" altLang="zh-CN" sz="2400" b="1" dirty="0">
                <a:latin typeface="Times New Roman" panose="02020603050405020304" pitchFamily="18" charset="0"/>
                <a:cs typeface="Times New Roman" panose="02020603050405020304" pitchFamily="18" charset="0"/>
              </a:rPr>
              <a:t>&gt;1 &amp;&amp; change;--i)</a:t>
            </a:r>
          </a:p>
          <a:p>
            <a:pPr eaLnBrk="1" hangingPunct="1">
              <a:lnSpc>
                <a:spcPct val="115000"/>
              </a:lnSpc>
              <a:spcBef>
                <a:spcPct val="5000"/>
              </a:spcBef>
              <a:buFont typeface="Wingdings" pitchFamily="2" charset="2"/>
              <a:buNone/>
            </a:pPr>
            <a:r>
              <a:rPr lang="en-US" altLang="zh-CN" sz="2400" b="1" dirty="0">
                <a:latin typeface="Times New Roman" panose="02020603050405020304" pitchFamily="18" charset="0"/>
                <a:cs typeface="Times New Roman" panose="02020603050405020304" pitchFamily="18" charset="0"/>
              </a:rPr>
              <a:t>           {</a:t>
            </a:r>
          </a:p>
          <a:p>
            <a:pPr eaLnBrk="1" hangingPunct="1">
              <a:lnSpc>
                <a:spcPct val="115000"/>
              </a:lnSpc>
              <a:spcBef>
                <a:spcPct val="5000"/>
              </a:spcBef>
              <a:buFont typeface="Wingdings" pitchFamily="2" charset="2"/>
              <a:buNone/>
            </a:pPr>
            <a:r>
              <a:rPr lang="en-US" altLang="zh-CN" sz="2400" b="1" dirty="0">
                <a:latin typeface="Times New Roman" panose="02020603050405020304" pitchFamily="18" charset="0"/>
                <a:cs typeface="Times New Roman" panose="02020603050405020304" pitchFamily="18" charset="0"/>
              </a:rPr>
              <a:t>                 change=false;</a:t>
            </a:r>
          </a:p>
          <a:p>
            <a:pPr eaLnBrk="1" hangingPunct="1">
              <a:lnSpc>
                <a:spcPct val="115000"/>
              </a:lnSpc>
              <a:spcBef>
                <a:spcPct val="5000"/>
              </a:spcBef>
              <a:buFont typeface="Wingdings" pitchFamily="2" charset="2"/>
              <a:buNone/>
            </a:pPr>
            <a:r>
              <a:rPr lang="en-US" altLang="zh-CN" sz="2400" b="1" dirty="0">
                <a:latin typeface="Times New Roman" panose="02020603050405020304" pitchFamily="18" charset="0"/>
                <a:cs typeface="Times New Roman" panose="02020603050405020304" pitchFamily="18" charset="0"/>
              </a:rPr>
              <a:t>                 for(j=0;j&lt;i;++j)</a:t>
            </a:r>
          </a:p>
          <a:p>
            <a:pPr eaLnBrk="1" hangingPunct="1">
              <a:lnSpc>
                <a:spcPct val="115000"/>
              </a:lnSpc>
              <a:spcBef>
                <a:spcPct val="5000"/>
              </a:spcBef>
              <a:buFont typeface="Wingdings" pitchFamily="2" charset="2"/>
              <a:buNone/>
            </a:pPr>
            <a:r>
              <a:rPr lang="en-US" altLang="zh-CN" sz="2400" b="1" dirty="0">
                <a:latin typeface="Times New Roman" panose="02020603050405020304" pitchFamily="18" charset="0"/>
                <a:cs typeface="Times New Roman" panose="02020603050405020304" pitchFamily="18" charset="0"/>
              </a:rPr>
              <a:t>                      if (a[j]&gt;a[j+1]) {</a:t>
            </a:r>
          </a:p>
          <a:p>
            <a:pPr eaLnBrk="1" hangingPunct="1">
              <a:lnSpc>
                <a:spcPct val="115000"/>
              </a:lnSpc>
              <a:spcBef>
                <a:spcPct val="5000"/>
              </a:spcBef>
              <a:buFont typeface="Wingdings" pitchFamily="2" charset="2"/>
              <a:buNone/>
            </a:pPr>
            <a:r>
              <a:rPr lang="en-US" altLang="zh-CN" sz="2400" b="1" dirty="0">
                <a:latin typeface="Times New Roman" panose="02020603050405020304" pitchFamily="18" charset="0"/>
                <a:cs typeface="Times New Roman" panose="02020603050405020304" pitchFamily="18" charset="0"/>
              </a:rPr>
              <a:t>                            a[j] ←→a[j+1];</a:t>
            </a:r>
          </a:p>
          <a:p>
            <a:pPr eaLnBrk="1" hangingPunct="1">
              <a:lnSpc>
                <a:spcPct val="115000"/>
              </a:lnSpc>
              <a:spcBef>
                <a:spcPct val="5000"/>
              </a:spcBef>
              <a:buFont typeface="Wingdings" pitchFamily="2" charset="2"/>
              <a:buNone/>
            </a:pPr>
            <a:r>
              <a:rPr lang="en-US" altLang="zh-CN" sz="2400" b="1" dirty="0">
                <a:latin typeface="Times New Roman" panose="02020603050405020304" pitchFamily="18" charset="0"/>
                <a:cs typeface="Times New Roman" panose="02020603050405020304" pitchFamily="18" charset="0"/>
              </a:rPr>
              <a:t>                           change=TURE}</a:t>
            </a:r>
          </a:p>
          <a:p>
            <a:pPr eaLnBrk="1" hangingPunct="1">
              <a:lnSpc>
                <a:spcPct val="115000"/>
              </a:lnSpc>
              <a:spcBef>
                <a:spcPct val="5000"/>
              </a:spcBef>
              <a:buFont typeface="Wingdings" pitchFamily="2" charset="2"/>
              <a:buNone/>
            </a:pPr>
            <a:r>
              <a:rPr lang="en-US" altLang="zh-CN" sz="2400" b="1" dirty="0">
                <a:latin typeface="Times New Roman" panose="02020603050405020304" pitchFamily="18" charset="0"/>
                <a:cs typeface="Times New Roman" panose="02020603050405020304" pitchFamily="18" charset="0"/>
              </a:rPr>
              <a:t>          }     </a:t>
            </a:r>
          </a:p>
          <a:p>
            <a:pPr eaLnBrk="1" hangingPunct="1">
              <a:buFont typeface="Wingdings" pitchFamily="2" charset="2"/>
              <a:buNone/>
            </a:pPr>
            <a:r>
              <a:rPr lang="en-US" altLang="zh-CN" sz="2400" dirty="0">
                <a:latin typeface="Times New Roman" panose="02020603050405020304" pitchFamily="18" charset="0"/>
                <a:cs typeface="Times New Roman" panose="02020603050405020304" pitchFamily="18" charset="0"/>
              </a:rPr>
              <a:t>                    </a:t>
            </a:r>
          </a:p>
        </p:txBody>
      </p:sp>
      <p:sp>
        <p:nvSpPr>
          <p:cNvPr id="59395" name="AutoShape 3"/>
          <p:cNvSpPr>
            <a:spLocks noChangeArrowheads="1"/>
          </p:cNvSpPr>
          <p:nvPr/>
        </p:nvSpPr>
        <p:spPr bwMode="auto">
          <a:xfrm>
            <a:off x="5158036" y="3135660"/>
            <a:ext cx="3657600" cy="1752600"/>
          </a:xfrm>
          <a:prstGeom prst="wedgeEllipseCallout">
            <a:avLst>
              <a:gd name="adj1" fmla="val -44532"/>
              <a:gd name="adj2" fmla="val 70019"/>
            </a:avLst>
          </a:prstGeom>
          <a:solidFill>
            <a:srgbClr val="FFFF00"/>
          </a:solidFill>
          <a:ln w="9525">
            <a:solidFill>
              <a:schemeClr val="tx1"/>
            </a:solidFill>
            <a:miter lim="800000"/>
            <a:headEnd/>
            <a:tailEnd/>
          </a:ln>
        </p:spPr>
        <p:txBody>
          <a:bodyPr/>
          <a:lstStyle/>
          <a:p>
            <a:pPr>
              <a:lnSpc>
                <a:spcPct val="115000"/>
              </a:lnSpc>
              <a:spcBef>
                <a:spcPct val="5000"/>
              </a:spcBef>
              <a:buClr>
                <a:schemeClr val="tx1"/>
              </a:buClr>
              <a:buSzPct val="75000"/>
              <a:buFont typeface="Wingdings" pitchFamily="2" charset="2"/>
              <a:buNone/>
            </a:pPr>
            <a:r>
              <a:rPr lang="zh-CN" altLang="en-US" sz="2000">
                <a:latin typeface="Times New Roman" panose="02020603050405020304" pitchFamily="18" charset="0"/>
                <a:cs typeface="Times New Roman" panose="02020603050405020304" pitchFamily="18" charset="0"/>
              </a:rPr>
              <a:t>最好情况：0次</a:t>
            </a:r>
          </a:p>
          <a:p>
            <a:pPr>
              <a:spcBef>
                <a:spcPct val="20000"/>
              </a:spcBef>
              <a:buClr>
                <a:schemeClr val="tx1"/>
              </a:buClr>
              <a:buSzPct val="75000"/>
              <a:buFont typeface="Wingdings" pitchFamily="2" charset="2"/>
              <a:buNone/>
            </a:pPr>
            <a:r>
              <a:rPr lang="zh-CN" altLang="en-US" sz="2000">
                <a:latin typeface="Times New Roman" panose="02020603050405020304" pitchFamily="18" charset="0"/>
                <a:cs typeface="Times New Roman" panose="02020603050405020304" pitchFamily="18" charset="0"/>
              </a:rPr>
              <a:t>最坏情况：</a:t>
            </a:r>
            <a:r>
              <a:rPr lang="en-US" altLang="zh-CN" sz="2000">
                <a:latin typeface="Times New Roman" panose="02020603050405020304" pitchFamily="18" charset="0"/>
                <a:cs typeface="Times New Roman" panose="02020603050405020304" pitchFamily="18" charset="0"/>
              </a:rPr>
              <a:t>n(n-1)/2</a:t>
            </a:r>
          </a:p>
          <a:p>
            <a:pPr>
              <a:spcBef>
                <a:spcPct val="20000"/>
              </a:spcBef>
              <a:buClr>
                <a:schemeClr val="tx1"/>
              </a:buClr>
              <a:buSzPct val="75000"/>
              <a:buFont typeface="Wingdings" pitchFamily="2" charset="2"/>
              <a:buNone/>
            </a:pPr>
            <a:r>
              <a:rPr lang="zh-CN" altLang="en-US" sz="2000">
                <a:latin typeface="Times New Roman" panose="02020603050405020304" pitchFamily="18" charset="0"/>
                <a:cs typeface="Times New Roman" panose="02020603050405020304" pitchFamily="18" charset="0"/>
              </a:rPr>
              <a:t>平均时间复杂度:</a:t>
            </a:r>
            <a:r>
              <a:rPr lang="en-US" altLang="zh-CN" sz="2000">
                <a:latin typeface="Times New Roman" panose="02020603050405020304" pitchFamily="18" charset="0"/>
                <a:cs typeface="Times New Roman" panose="02020603050405020304" pitchFamily="18" charset="0"/>
              </a:rPr>
              <a:t>O(n</a:t>
            </a:r>
            <a:r>
              <a:rPr lang="en-US" altLang="zh-CN" sz="2000" baseline="20000">
                <a:latin typeface="Times New Roman" panose="02020603050405020304" pitchFamily="18" charset="0"/>
                <a:cs typeface="Times New Roman" panose="02020603050405020304" pitchFamily="18" charset="0"/>
              </a:rPr>
              <a:t>2</a:t>
            </a:r>
            <a:r>
              <a:rPr lang="en-US" altLang="zh-CN" sz="2000">
                <a:latin typeface="Times New Roman" panose="02020603050405020304" pitchFamily="18" charset="0"/>
                <a:cs typeface="Times New Roman" panose="02020603050405020304" pitchFamily="18" charset="0"/>
              </a:rPr>
              <a:t>)</a:t>
            </a:r>
          </a:p>
          <a:p>
            <a:pPr algn="ctr"/>
            <a:endParaRPr lang="zh-CN" altLang="en-US" sz="200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F944C82E-4788-453C-AD94-A2417D078B18}"/>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latin typeface="Times New Roman" panose="02020603050405020304" pitchFamily="18" charset="0"/>
                <a:cs typeface="Times New Roman" panose="02020603050405020304" pitchFamily="18" charset="0"/>
              </a:rPr>
              <a:t>第四节　算法分析</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gtEl>
                                        <p:attrNameLst>
                                          <p:attrName>style.visibility</p:attrName>
                                        </p:attrNameLst>
                                      </p:cBhvr>
                                      <p:to>
                                        <p:strVal val="visible"/>
                                      </p:to>
                                    </p:set>
                                    <p:anim calcmode="lin" valueType="num">
                                      <p:cBhvr additive="base">
                                        <p:cTn id="7" dur="500" fill="hold"/>
                                        <p:tgtEl>
                                          <p:spTgt spid="59395"/>
                                        </p:tgtEl>
                                        <p:attrNameLst>
                                          <p:attrName>ppt_x</p:attrName>
                                        </p:attrNameLst>
                                      </p:cBhvr>
                                      <p:tavLst>
                                        <p:tav tm="0">
                                          <p:val>
                                            <p:strVal val="0-#ppt_w/2"/>
                                          </p:val>
                                        </p:tav>
                                        <p:tav tm="100000">
                                          <p:val>
                                            <p:strVal val="#ppt_x"/>
                                          </p:val>
                                        </p:tav>
                                      </p:tavLst>
                                    </p:anim>
                                    <p:anim calcmode="lin" valueType="num">
                                      <p:cBhvr additive="base">
                                        <p:cTn id="8" dur="500" fill="hold"/>
                                        <p:tgtEl>
                                          <p:spTgt spid="593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eaLnBrk="1" hangingPunct="1"/>
            <a:r>
              <a:rPr lang="zh-CN" altLang="en-US" sz="4400"/>
              <a:t>数据结构应用举例</a:t>
            </a:r>
          </a:p>
        </p:txBody>
      </p:sp>
      <p:sp>
        <p:nvSpPr>
          <p:cNvPr id="11267" name="Rectangle 3"/>
          <p:cNvSpPr>
            <a:spLocks noGrp="1" noChangeArrowheads="1"/>
          </p:cNvSpPr>
          <p:nvPr>
            <p:ph type="body" idx="4294967295"/>
          </p:nvPr>
        </p:nvSpPr>
        <p:spPr>
          <a:xfrm>
            <a:off x="457200" y="981075"/>
            <a:ext cx="8497888" cy="5648325"/>
          </a:xfrm>
        </p:spPr>
        <p:txBody>
          <a:bodyPr/>
          <a:lstStyle/>
          <a:p>
            <a:pPr eaLnBrk="1" hangingPunct="1">
              <a:buFont typeface="Wingdings" pitchFamily="2" charset="2"/>
              <a:buNone/>
            </a:pPr>
            <a:endParaRPr lang="en-US" altLang="en-US"/>
          </a:p>
          <a:p>
            <a:pPr eaLnBrk="1" hangingPunct="1">
              <a:buFont typeface="Wingdings" pitchFamily="2" charset="2"/>
              <a:buNone/>
            </a:pPr>
            <a:endParaRPr lang="en-US" altLang="en-US"/>
          </a:p>
          <a:p>
            <a:pPr eaLnBrk="1" hangingPunct="1">
              <a:buFont typeface="Wingdings" pitchFamily="2" charset="2"/>
              <a:buNone/>
            </a:pPr>
            <a:endParaRPr lang="en-US" altLang="en-US"/>
          </a:p>
          <a:p>
            <a:pPr eaLnBrk="1" hangingPunct="1">
              <a:buFont typeface="Wingdings" pitchFamily="2" charset="2"/>
              <a:buNone/>
            </a:pPr>
            <a:endParaRPr lang="en-US" altLang="en-US"/>
          </a:p>
          <a:p>
            <a:pPr eaLnBrk="1" hangingPunct="1">
              <a:buFont typeface="Wingdings" pitchFamily="2" charset="2"/>
              <a:buNone/>
            </a:pPr>
            <a:endParaRPr lang="en-US" altLang="en-US"/>
          </a:p>
          <a:p>
            <a:pPr eaLnBrk="1" hangingPunct="1">
              <a:buFont typeface="Wingdings" pitchFamily="2" charset="2"/>
              <a:buNone/>
            </a:pPr>
            <a:r>
              <a:rPr lang="en-US" altLang="en-US"/>
              <a:t>         </a:t>
            </a:r>
          </a:p>
          <a:p>
            <a:pPr eaLnBrk="1" hangingPunct="1">
              <a:buFont typeface="Wingdings" pitchFamily="2" charset="2"/>
              <a:buNone/>
            </a:pPr>
            <a:endParaRPr lang="en-US" altLang="en-US"/>
          </a:p>
          <a:p>
            <a:pPr eaLnBrk="1" hangingPunct="1">
              <a:buFont typeface="Wingdings" pitchFamily="2" charset="2"/>
              <a:buNone/>
            </a:pPr>
            <a:r>
              <a:rPr lang="en-US" altLang="en-US"/>
              <a:t>   </a:t>
            </a:r>
            <a:r>
              <a:rPr lang="en-US" altLang="en-US" sz="2800"/>
              <a:t>计算机处理的对象为格局，对象的关系是树</a:t>
            </a:r>
            <a:r>
              <a:rPr lang="zh-CN" altLang="en-US" sz="2800"/>
              <a:t>。</a:t>
            </a:r>
          </a:p>
        </p:txBody>
      </p:sp>
      <p:pic>
        <p:nvPicPr>
          <p:cNvPr id="1126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844675"/>
            <a:ext cx="7467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 Box 5"/>
          <p:cNvSpPr txBox="1">
            <a:spLocks noChangeArrowheads="1"/>
          </p:cNvSpPr>
          <p:nvPr/>
        </p:nvSpPr>
        <p:spPr bwMode="auto">
          <a:xfrm>
            <a:off x="182563" y="1196975"/>
            <a:ext cx="242887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SzPct val="100000"/>
            </a:pPr>
            <a:r>
              <a:rPr lang="en-US" altLang="en-US" sz="2800" b="1" dirty="0">
                <a:solidFill>
                  <a:srgbClr val="FF0000"/>
                </a:solidFill>
              </a:rPr>
              <a:t>例</a:t>
            </a:r>
            <a:r>
              <a:rPr lang="zh-CN" altLang="en-US" sz="2800" b="1" dirty="0">
                <a:solidFill>
                  <a:srgbClr val="FF0000"/>
                </a:solidFill>
              </a:rPr>
              <a:t>4</a:t>
            </a:r>
            <a:r>
              <a:rPr lang="en-US" altLang="zh-CN" sz="2800" b="1" dirty="0">
                <a:solidFill>
                  <a:srgbClr val="FF0000"/>
                </a:solidFill>
              </a:rPr>
              <a:t>  </a:t>
            </a:r>
            <a:r>
              <a:rPr lang="zh-CN" altLang="en-US" sz="2800" b="1" dirty="0">
                <a:solidFill>
                  <a:srgbClr val="3333FF"/>
                </a:solidFill>
              </a:rPr>
              <a:t>人机对弈</a:t>
            </a:r>
            <a:endParaRPr lang="en-US" altLang="en-US" sz="2800" b="1"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323528" y="1340768"/>
            <a:ext cx="8305800" cy="685800"/>
          </a:xfrm>
        </p:spPr>
        <p:txBody>
          <a:bodyPr/>
          <a:lstStyle/>
          <a:p>
            <a:pPr algn="l" eaLnBrk="1" hangingPunct="1"/>
            <a:r>
              <a:rPr lang="en-US" altLang="en-US" sz="3200">
                <a:latin typeface="Times New Roman" panose="02020603050405020304" pitchFamily="18" charset="0"/>
                <a:ea typeface="黑体" pitchFamily="49" charset="-122"/>
                <a:cs typeface="Times New Roman" panose="02020603050405020304" pitchFamily="18" charset="0"/>
              </a:rPr>
              <a:t>四、空间复杂度</a:t>
            </a:r>
            <a:endParaRPr lang="zh-CN" altLang="en-US" sz="3200">
              <a:latin typeface="Times New Roman" panose="02020603050405020304" pitchFamily="18" charset="0"/>
              <a:ea typeface="黑体" pitchFamily="49" charset="-122"/>
              <a:cs typeface="Times New Roman" panose="02020603050405020304" pitchFamily="18" charset="0"/>
            </a:endParaRPr>
          </a:p>
        </p:txBody>
      </p:sp>
      <p:sp>
        <p:nvSpPr>
          <p:cNvPr id="6246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r" eaLnBrk="1" hangingPunct="1">
              <a:spcBef>
                <a:spcPct val="50000"/>
              </a:spcBef>
            </a:pPr>
            <a:fld id="{BCE94C51-EBA6-4F9D-8D97-3233229D73BE}" type="slidenum">
              <a:rPr lang="zh-CN" altLang="en-US">
                <a:latin typeface="Times New Roman" panose="02020603050405020304" pitchFamily="18" charset="0"/>
                <a:cs typeface="Times New Roman" panose="02020603050405020304" pitchFamily="18" charset="0"/>
              </a:rPr>
              <a:pPr algn="r" eaLnBrk="1" hangingPunct="1">
                <a:spcBef>
                  <a:spcPct val="50000"/>
                </a:spcBef>
              </a:pPr>
              <a:t>80</a:t>
            </a:fld>
            <a:endParaRPr lang="en-US" altLang="zh-CN">
              <a:latin typeface="Times New Roman" panose="02020603050405020304" pitchFamily="18" charset="0"/>
              <a:cs typeface="Times New Roman" panose="02020603050405020304" pitchFamily="18" charset="0"/>
            </a:endParaRPr>
          </a:p>
        </p:txBody>
      </p:sp>
      <p:sp>
        <p:nvSpPr>
          <p:cNvPr id="62469" name="Rectangle 5"/>
          <p:cNvSpPr>
            <a:spLocks noGrp="1" noChangeArrowheads="1"/>
          </p:cNvSpPr>
          <p:nvPr>
            <p:ph type="body" idx="4294967295"/>
          </p:nvPr>
        </p:nvSpPr>
        <p:spPr>
          <a:xfrm>
            <a:off x="247328" y="2178968"/>
            <a:ext cx="8763000" cy="4038600"/>
          </a:xfrm>
        </p:spPr>
        <p:txBody>
          <a:bodyPr/>
          <a:lstStyle/>
          <a:p>
            <a:pPr eaLnBrk="1" hangingPunct="1">
              <a:spcBef>
                <a:spcPct val="70000"/>
              </a:spcBef>
            </a:pPr>
            <a:r>
              <a:rPr lang="en-US" altLang="en-US" b="1" dirty="0" err="1">
                <a:latin typeface="Times New Roman" panose="02020603050405020304" pitchFamily="18" charset="0"/>
                <a:ea typeface="黑体" pitchFamily="49" charset="-122"/>
                <a:cs typeface="Times New Roman" panose="02020603050405020304" pitchFamily="18" charset="0"/>
              </a:rPr>
              <a:t>空间复杂度指算法执行时，所需要存储空间的量度，它也是问题规模的函数，即</a:t>
            </a:r>
            <a:r>
              <a:rPr lang="en-US" altLang="en-US" b="1" dirty="0">
                <a:latin typeface="Times New Roman" panose="02020603050405020304" pitchFamily="18" charset="0"/>
                <a:ea typeface="黑体" pitchFamily="49" charset="-122"/>
                <a:cs typeface="Times New Roman" panose="02020603050405020304" pitchFamily="18" charset="0"/>
              </a:rPr>
              <a:t>：</a:t>
            </a:r>
          </a:p>
          <a:p>
            <a:pPr eaLnBrk="1" hangingPunct="1">
              <a:spcBef>
                <a:spcPct val="70000"/>
              </a:spcBef>
              <a:buFont typeface="Wingdings" pitchFamily="2" charset="2"/>
              <a:buNone/>
            </a:pPr>
            <a:r>
              <a:rPr lang="en-US" altLang="en-US" b="1" dirty="0">
                <a:latin typeface="Times New Roman" panose="02020603050405020304" pitchFamily="18" charset="0"/>
                <a:ea typeface="黑体" pitchFamily="49" charset="-122"/>
                <a:cs typeface="Times New Roman" panose="02020603050405020304" pitchFamily="18" charset="0"/>
              </a:rPr>
              <a:t>　　　</a:t>
            </a:r>
            <a:r>
              <a:rPr lang="en-US" altLang="zh-CN" b="1" dirty="0">
                <a:latin typeface="Times New Roman" panose="02020603050405020304" pitchFamily="18" charset="0"/>
                <a:ea typeface="黑体" pitchFamily="49" charset="-122"/>
                <a:cs typeface="Times New Roman" panose="02020603050405020304" pitchFamily="18" charset="0"/>
              </a:rPr>
              <a:t>S(n) = </a:t>
            </a:r>
            <a:r>
              <a:rPr lang="en-US" altLang="zh-CN" b="1" i="1" dirty="0">
                <a:latin typeface="Times New Roman" panose="02020603050405020304" pitchFamily="18" charset="0"/>
                <a:ea typeface="黑体" pitchFamily="49" charset="-122"/>
                <a:cs typeface="Times New Roman" panose="02020603050405020304" pitchFamily="18" charset="0"/>
              </a:rPr>
              <a:t>O(f(n))</a:t>
            </a:r>
          </a:p>
        </p:txBody>
      </p:sp>
      <p:sp>
        <p:nvSpPr>
          <p:cNvPr id="7" name="Rectangle 2">
            <a:extLst>
              <a:ext uri="{FF2B5EF4-FFF2-40B4-BE49-F238E27FC236}">
                <a16:creationId xmlns:a16="http://schemas.microsoft.com/office/drawing/2014/main" id="{0BD80F24-52BD-465F-BCA9-CDCEDEAC4DD6}"/>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latin typeface="Times New Roman" panose="02020603050405020304" pitchFamily="18" charset="0"/>
                <a:cs typeface="Times New Roman" panose="02020603050405020304" pitchFamily="18" charset="0"/>
              </a:rPr>
              <a:t>第四节　算法分析</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876300" y="2102768"/>
            <a:ext cx="3590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3200" b="1">
                <a:solidFill>
                  <a:srgbClr val="9900CC"/>
                </a:solidFill>
                <a:latin typeface="Times New Roman" pitchFamily="18" charset="0"/>
                <a:ea typeface="楷体_GB2312" pitchFamily="1" charset="-122"/>
              </a:rPr>
              <a:t>算法的存储量</a:t>
            </a:r>
            <a:r>
              <a:rPr lang="zh-CN" altLang="en-US" sz="3200">
                <a:solidFill>
                  <a:srgbClr val="9900CC"/>
                </a:solidFill>
                <a:latin typeface="Times New Roman" pitchFamily="18" charset="0"/>
                <a:ea typeface="楷体_GB2312" pitchFamily="1" charset="-122"/>
              </a:rPr>
              <a:t>包括:</a:t>
            </a:r>
            <a:endParaRPr lang="zh-CN" altLang="en-US" sz="3200">
              <a:latin typeface="Times New Roman" pitchFamily="18" charset="0"/>
              <a:ea typeface="楷体_GB2312" pitchFamily="1" charset="-122"/>
            </a:endParaRPr>
          </a:p>
        </p:txBody>
      </p:sp>
      <p:sp>
        <p:nvSpPr>
          <p:cNvPr id="61443" name="Text Box 3"/>
          <p:cNvSpPr txBox="1">
            <a:spLocks noChangeArrowheads="1"/>
          </p:cNvSpPr>
          <p:nvPr/>
        </p:nvSpPr>
        <p:spPr bwMode="auto">
          <a:xfrm>
            <a:off x="947738" y="2740943"/>
            <a:ext cx="40909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3200">
                <a:solidFill>
                  <a:schemeClr val="tx2"/>
                </a:solidFill>
                <a:latin typeface="Times New Roman" pitchFamily="18" charset="0"/>
                <a:ea typeface="楷体_GB2312" pitchFamily="1" charset="-122"/>
              </a:rPr>
              <a:t>1．</a:t>
            </a:r>
            <a:r>
              <a:rPr lang="zh-CN" altLang="en-US" sz="3200" b="1">
                <a:solidFill>
                  <a:schemeClr val="tx2"/>
                </a:solidFill>
                <a:latin typeface="Times New Roman" pitchFamily="18" charset="0"/>
                <a:ea typeface="楷体_GB2312" pitchFamily="1" charset="-122"/>
              </a:rPr>
              <a:t>程序本身</a:t>
            </a:r>
            <a:r>
              <a:rPr lang="zh-CN" altLang="en-US" sz="3200">
                <a:solidFill>
                  <a:schemeClr val="tx2"/>
                </a:solidFill>
                <a:latin typeface="Times New Roman" pitchFamily="18" charset="0"/>
                <a:ea typeface="楷体_GB2312" pitchFamily="1" charset="-122"/>
              </a:rPr>
              <a:t>所占空间</a:t>
            </a:r>
          </a:p>
        </p:txBody>
      </p:sp>
      <p:sp>
        <p:nvSpPr>
          <p:cNvPr id="61444" name="Text Box 4"/>
          <p:cNvSpPr txBox="1">
            <a:spLocks noChangeArrowheads="1"/>
          </p:cNvSpPr>
          <p:nvPr/>
        </p:nvSpPr>
        <p:spPr bwMode="auto">
          <a:xfrm>
            <a:off x="928688" y="3671218"/>
            <a:ext cx="40909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3200">
                <a:solidFill>
                  <a:schemeClr val="tx2"/>
                </a:solidFill>
                <a:latin typeface="Times New Roman" pitchFamily="18" charset="0"/>
                <a:ea typeface="楷体_GB2312" pitchFamily="1" charset="-122"/>
              </a:rPr>
              <a:t>2．</a:t>
            </a:r>
            <a:r>
              <a:rPr lang="zh-CN" altLang="en-US" sz="3200" b="1">
                <a:solidFill>
                  <a:schemeClr val="tx2"/>
                </a:solidFill>
                <a:latin typeface="Times New Roman" pitchFamily="18" charset="0"/>
                <a:ea typeface="楷体_GB2312" pitchFamily="1" charset="-122"/>
              </a:rPr>
              <a:t>输入数据</a:t>
            </a:r>
            <a:r>
              <a:rPr lang="zh-CN" altLang="en-US" sz="3200">
                <a:solidFill>
                  <a:schemeClr val="tx2"/>
                </a:solidFill>
                <a:latin typeface="Times New Roman" pitchFamily="18" charset="0"/>
                <a:ea typeface="楷体_GB2312" pitchFamily="1" charset="-122"/>
              </a:rPr>
              <a:t>所占空间</a:t>
            </a:r>
          </a:p>
        </p:txBody>
      </p:sp>
      <p:sp>
        <p:nvSpPr>
          <p:cNvPr id="61445" name="Text Box 5"/>
          <p:cNvSpPr txBox="1">
            <a:spLocks noChangeArrowheads="1"/>
          </p:cNvSpPr>
          <p:nvPr/>
        </p:nvSpPr>
        <p:spPr bwMode="auto">
          <a:xfrm>
            <a:off x="935038" y="4645943"/>
            <a:ext cx="40909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3200">
                <a:solidFill>
                  <a:schemeClr val="tx2"/>
                </a:solidFill>
                <a:latin typeface="Times New Roman" pitchFamily="18" charset="0"/>
                <a:ea typeface="楷体_GB2312" pitchFamily="1" charset="-122"/>
              </a:rPr>
              <a:t>3．</a:t>
            </a:r>
            <a:r>
              <a:rPr lang="zh-CN" altLang="en-US" sz="3200" b="1">
                <a:solidFill>
                  <a:schemeClr val="tx2"/>
                </a:solidFill>
                <a:latin typeface="Times New Roman" pitchFamily="18" charset="0"/>
                <a:ea typeface="楷体_GB2312" pitchFamily="1" charset="-122"/>
              </a:rPr>
              <a:t>辅助变量</a:t>
            </a:r>
            <a:r>
              <a:rPr lang="zh-CN" altLang="en-US" sz="3200">
                <a:solidFill>
                  <a:schemeClr val="tx2"/>
                </a:solidFill>
                <a:latin typeface="Times New Roman" pitchFamily="18" charset="0"/>
                <a:ea typeface="楷体_GB2312" pitchFamily="1" charset="-122"/>
              </a:rPr>
              <a:t>所占空间</a:t>
            </a:r>
            <a:endParaRPr lang="zh-CN" altLang="en-US" sz="3200">
              <a:latin typeface="Times New Roman" pitchFamily="18" charset="0"/>
              <a:ea typeface="楷体_GB2312" pitchFamily="1" charset="-122"/>
            </a:endParaRPr>
          </a:p>
        </p:txBody>
      </p:sp>
      <p:sp>
        <p:nvSpPr>
          <p:cNvPr id="63494" name="Rectangle 6"/>
          <p:cNvSpPr>
            <a:spLocks noChangeArrowheads="1"/>
          </p:cNvSpPr>
          <p:nvPr/>
        </p:nvSpPr>
        <p:spPr bwMode="auto">
          <a:xfrm>
            <a:off x="419100" y="1340768"/>
            <a:ext cx="830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a:solidFill>
                  <a:schemeClr val="tx2"/>
                </a:solidFill>
                <a:latin typeface="黑体" pitchFamily="49" charset="-122"/>
                <a:ea typeface="黑体" pitchFamily="49" charset="-122"/>
              </a:rPr>
              <a:t>四、空间复杂度</a:t>
            </a:r>
          </a:p>
        </p:txBody>
      </p:sp>
      <p:sp>
        <p:nvSpPr>
          <p:cNvPr id="61449" name="AutoShape 9"/>
          <p:cNvSpPr>
            <a:spLocks noChangeArrowheads="1"/>
          </p:cNvSpPr>
          <p:nvPr/>
        </p:nvSpPr>
        <p:spPr bwMode="auto">
          <a:xfrm>
            <a:off x="5326063" y="2094831"/>
            <a:ext cx="2667000" cy="990600"/>
          </a:xfrm>
          <a:prstGeom prst="cloudCallout">
            <a:avLst>
              <a:gd name="adj1" fmla="val -29644"/>
              <a:gd name="adj2" fmla="val 87500"/>
            </a:avLst>
          </a:prstGeom>
          <a:solidFill>
            <a:schemeClr val="accent1"/>
          </a:solidFill>
          <a:ln w="9525">
            <a:solidFill>
              <a:schemeClr val="tx1"/>
            </a:solidFill>
            <a:round/>
            <a:headEnd/>
            <a:tailEnd/>
          </a:ln>
        </p:spPr>
        <p:txBody>
          <a:bodyPr/>
          <a:lstStyle/>
          <a:p>
            <a:pPr algn="ctr"/>
            <a:r>
              <a:rPr lang="zh-CN" altLang="en-US"/>
              <a:t>与算法无关</a:t>
            </a:r>
          </a:p>
        </p:txBody>
      </p:sp>
      <p:sp>
        <p:nvSpPr>
          <p:cNvPr id="61450" name="AutoShape 10"/>
          <p:cNvSpPr>
            <a:spLocks/>
          </p:cNvSpPr>
          <p:nvPr/>
        </p:nvSpPr>
        <p:spPr bwMode="auto">
          <a:xfrm>
            <a:off x="5110163" y="2929856"/>
            <a:ext cx="685800" cy="1066800"/>
          </a:xfrm>
          <a:prstGeom prst="rightBrace">
            <a:avLst>
              <a:gd name="adj1" fmla="val 1296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51" name="AutoShape 11"/>
          <p:cNvSpPr>
            <a:spLocks noChangeArrowheads="1"/>
          </p:cNvSpPr>
          <p:nvPr/>
        </p:nvSpPr>
        <p:spPr bwMode="auto">
          <a:xfrm>
            <a:off x="5652120" y="3429000"/>
            <a:ext cx="3302273" cy="2047056"/>
          </a:xfrm>
          <a:prstGeom prst="cloudCallout">
            <a:avLst>
              <a:gd name="adj1" fmla="val -69078"/>
              <a:gd name="adj2" fmla="val 26361"/>
            </a:avLst>
          </a:prstGeom>
          <a:solidFill>
            <a:schemeClr val="accent1"/>
          </a:solidFill>
          <a:ln w="9525">
            <a:solidFill>
              <a:schemeClr val="tx1"/>
            </a:solidFill>
            <a:round/>
            <a:headEnd/>
            <a:tailEnd/>
          </a:ln>
        </p:spPr>
        <p:txBody>
          <a:bodyPr/>
          <a:lstStyle/>
          <a:p>
            <a:pPr>
              <a:lnSpc>
                <a:spcPct val="120000"/>
              </a:lnSpc>
            </a:pPr>
            <a:r>
              <a:rPr lang="zh-CN" altLang="en-US" sz="1600" dirty="0">
                <a:latin typeface="Times New Roman" pitchFamily="18" charset="0"/>
                <a:ea typeface="楷体_GB2312" pitchFamily="1" charset="-122"/>
              </a:rPr>
              <a:t>若所需额外空间相对于输入数据量来说是常数，则称此算法为</a:t>
            </a:r>
            <a:r>
              <a:rPr lang="zh-CN" altLang="en-US" sz="1600" b="1" dirty="0">
                <a:solidFill>
                  <a:srgbClr val="FF0000"/>
                </a:solidFill>
                <a:latin typeface="Times New Roman" pitchFamily="18" charset="0"/>
                <a:ea typeface="楷体_GB2312" pitchFamily="1" charset="-122"/>
              </a:rPr>
              <a:t>原地工作</a:t>
            </a:r>
            <a:r>
              <a:rPr lang="zh-CN" altLang="en-US" sz="1600" dirty="0">
                <a:latin typeface="Times New Roman" pitchFamily="18" charset="0"/>
                <a:ea typeface="楷体_GB2312" pitchFamily="1" charset="-122"/>
              </a:rPr>
              <a:t>。否则,按最坏情况分析</a:t>
            </a:r>
          </a:p>
        </p:txBody>
      </p:sp>
      <p:sp>
        <p:nvSpPr>
          <p:cNvPr id="13" name="Rectangle 2">
            <a:extLst>
              <a:ext uri="{FF2B5EF4-FFF2-40B4-BE49-F238E27FC236}">
                <a16:creationId xmlns:a16="http://schemas.microsoft.com/office/drawing/2014/main" id="{AE2F01A4-684B-4AA1-A174-8E102D4DDDD3}"/>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第四节　算法分析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14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iterate type="wd">
                                    <p:tmPct val="100000"/>
                                  </p:iterate>
                                  <p:childTnLst>
                                    <p:set>
                                      <p:cBhvr>
                                        <p:cTn id="10" dur="1" fill="hold">
                                          <p:stCondLst>
                                            <p:cond delay="0"/>
                                          </p:stCondLst>
                                        </p:cTn>
                                        <p:tgtEl>
                                          <p:spTgt spid="61443"/>
                                        </p:tgtEl>
                                        <p:attrNameLst>
                                          <p:attrName>style.visibility</p:attrName>
                                        </p:attrNameLst>
                                      </p:cBhvr>
                                      <p:to>
                                        <p:strVal val="visible"/>
                                      </p:to>
                                    </p:set>
                                    <p:animEffect transition="in" filter="wipe(left)">
                                      <p:cBhvr>
                                        <p:cTn id="11" dur="300"/>
                                        <p:tgtEl>
                                          <p:spTgt spid="6144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1444"/>
                                        </p:tgtEl>
                                        <p:attrNameLst>
                                          <p:attrName>style.visibility</p:attrName>
                                        </p:attrNameLst>
                                      </p:cBhvr>
                                      <p:to>
                                        <p:strVal val="visible"/>
                                      </p:to>
                                    </p:set>
                                    <p:animEffect transition="in" filter="wipe(left)">
                                      <p:cBhvr>
                                        <p:cTn id="16" dur="500"/>
                                        <p:tgtEl>
                                          <p:spTgt spid="6144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1445"/>
                                        </p:tgtEl>
                                        <p:attrNameLst>
                                          <p:attrName>style.visibility</p:attrName>
                                        </p:attrNameLst>
                                      </p:cBhvr>
                                      <p:to>
                                        <p:strVal val="visible"/>
                                      </p:to>
                                    </p:set>
                                    <p:animEffect transition="in" filter="wipe(left)">
                                      <p:cBhvr>
                                        <p:cTn id="21" dur="500"/>
                                        <p:tgtEl>
                                          <p:spTgt spid="6144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6145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61449"/>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61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utoUpdateAnimBg="0"/>
      <p:bldP spid="61443" grpId="0" autoUpdateAnimBg="0"/>
      <p:bldP spid="61444" grpId="0" autoUpdateAnimBg="0"/>
      <p:bldP spid="61445" grpId="0" autoUpdateAnimBg="0"/>
      <p:bldP spid="61449" grpId="0" animBg="1" autoUpdateAnimBg="0"/>
      <p:bldP spid="61450" grpId="0" animBg="1" autoUpdateAnimBg="0"/>
      <p:bldP spid="61451"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769938" y="962025"/>
            <a:ext cx="7080250" cy="250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120000"/>
              </a:lnSpc>
            </a:pPr>
            <a:r>
              <a:rPr lang="zh-CN" altLang="en-US" sz="3600" dirty="0">
                <a:latin typeface="Times New Roman" pitchFamily="18" charset="0"/>
                <a:ea typeface="楷体_GB2312" pitchFamily="1" charset="-122"/>
              </a:rPr>
              <a:t>       </a:t>
            </a:r>
            <a:r>
              <a:rPr lang="zh-CN" altLang="en-US" sz="3200" dirty="0">
                <a:latin typeface="Times New Roman" pitchFamily="18" charset="0"/>
                <a:ea typeface="楷体_GB2312" pitchFamily="1" charset="-122"/>
              </a:rPr>
              <a:t>若</a:t>
            </a:r>
            <a:r>
              <a:rPr lang="zh-CN" altLang="en-US" sz="3200" b="1" dirty="0">
                <a:latin typeface="Times New Roman" pitchFamily="18" charset="0"/>
                <a:ea typeface="楷体_GB2312" pitchFamily="1" charset="-122"/>
              </a:rPr>
              <a:t>输入数据</a:t>
            </a:r>
            <a:r>
              <a:rPr lang="zh-CN" altLang="en-US" sz="3200" dirty="0">
                <a:latin typeface="Times New Roman" pitchFamily="18" charset="0"/>
                <a:ea typeface="楷体_GB2312" pitchFamily="1" charset="-122"/>
              </a:rPr>
              <a:t>所占空间只取决于问题</a:t>
            </a:r>
          </a:p>
          <a:p>
            <a:pPr eaLnBrk="1" hangingPunct="1">
              <a:lnSpc>
                <a:spcPct val="120000"/>
              </a:lnSpc>
            </a:pPr>
            <a:r>
              <a:rPr lang="zh-CN" altLang="en-US" sz="3200" dirty="0">
                <a:latin typeface="Times New Roman" pitchFamily="18" charset="0"/>
                <a:ea typeface="楷体_GB2312" pitchFamily="1" charset="-122"/>
              </a:rPr>
              <a:t>   本身，</a:t>
            </a:r>
            <a:r>
              <a:rPr lang="zh-CN" altLang="en-US" sz="3200" b="1" dirty="0">
                <a:latin typeface="Times New Roman" pitchFamily="18" charset="0"/>
                <a:ea typeface="楷体_GB2312" pitchFamily="1" charset="-122"/>
              </a:rPr>
              <a:t>和算法无关</a:t>
            </a:r>
            <a:r>
              <a:rPr lang="zh-CN" altLang="en-US" sz="3200" dirty="0">
                <a:latin typeface="Times New Roman" pitchFamily="18" charset="0"/>
                <a:ea typeface="楷体_GB2312" pitchFamily="1" charset="-122"/>
              </a:rPr>
              <a:t>，则只需要分析</a:t>
            </a:r>
            <a:r>
              <a:rPr lang="zh-CN" altLang="en-US" sz="3200" dirty="0">
                <a:solidFill>
                  <a:srgbClr val="FF0000"/>
                </a:solidFill>
                <a:latin typeface="Times New Roman" pitchFamily="18" charset="0"/>
                <a:ea typeface="楷体_GB2312" pitchFamily="1" charset="-122"/>
              </a:rPr>
              <a:t>除</a:t>
            </a:r>
          </a:p>
          <a:p>
            <a:pPr eaLnBrk="1" hangingPunct="1">
              <a:lnSpc>
                <a:spcPct val="120000"/>
              </a:lnSpc>
            </a:pPr>
            <a:r>
              <a:rPr lang="zh-CN" altLang="en-US" sz="3200" dirty="0">
                <a:solidFill>
                  <a:srgbClr val="FF0000"/>
                </a:solidFill>
                <a:latin typeface="Times New Roman" pitchFamily="18" charset="0"/>
                <a:ea typeface="楷体_GB2312" pitchFamily="1" charset="-122"/>
              </a:rPr>
              <a:t>   输入和程序之外的</a:t>
            </a:r>
            <a:r>
              <a:rPr lang="zh-CN" altLang="en-US" sz="3200" b="1" dirty="0">
                <a:solidFill>
                  <a:srgbClr val="FF0000"/>
                </a:solidFill>
                <a:latin typeface="Times New Roman" pitchFamily="18" charset="0"/>
                <a:ea typeface="楷体_GB2312" pitchFamily="1" charset="-122"/>
              </a:rPr>
              <a:t>辅助变量</a:t>
            </a:r>
            <a:r>
              <a:rPr lang="zh-CN" altLang="en-US" sz="3200" dirty="0">
                <a:solidFill>
                  <a:srgbClr val="FF0000"/>
                </a:solidFill>
                <a:latin typeface="Times New Roman" pitchFamily="18" charset="0"/>
                <a:ea typeface="楷体_GB2312" pitchFamily="1" charset="-122"/>
              </a:rPr>
              <a:t>所占</a:t>
            </a:r>
            <a:r>
              <a:rPr lang="zh-CN" altLang="en-US" sz="3200" b="1" dirty="0">
                <a:solidFill>
                  <a:srgbClr val="FF0000"/>
                </a:solidFill>
                <a:latin typeface="Times New Roman" pitchFamily="18" charset="0"/>
                <a:ea typeface="楷体_GB2312" pitchFamily="1" charset="-122"/>
              </a:rPr>
              <a:t>额外</a:t>
            </a:r>
          </a:p>
          <a:p>
            <a:pPr eaLnBrk="1" hangingPunct="1">
              <a:lnSpc>
                <a:spcPct val="120000"/>
              </a:lnSpc>
            </a:pPr>
            <a:r>
              <a:rPr lang="zh-CN" altLang="en-US" sz="3200" b="1" dirty="0">
                <a:solidFill>
                  <a:srgbClr val="FF0000"/>
                </a:solidFill>
                <a:latin typeface="Times New Roman" pitchFamily="18" charset="0"/>
                <a:ea typeface="楷体_GB2312" pitchFamily="1" charset="-122"/>
              </a:rPr>
              <a:t>   空间</a:t>
            </a:r>
            <a:r>
              <a:rPr lang="zh-CN" altLang="en-US" sz="3200" dirty="0">
                <a:latin typeface="Times New Roman" pitchFamily="18" charset="0"/>
                <a:ea typeface="楷体_GB2312" pitchFamily="1" charset="-122"/>
              </a:rPr>
              <a:t>。</a:t>
            </a:r>
            <a:endParaRPr lang="zh-CN" altLang="en-US" sz="1800" dirty="0">
              <a:latin typeface="Times New Roman" pitchFamily="18" charset="0"/>
              <a:ea typeface="楷体_GB2312" pitchFamily="1" charset="-122"/>
            </a:endParaRPr>
          </a:p>
        </p:txBody>
      </p:sp>
      <p:sp>
        <p:nvSpPr>
          <p:cNvPr id="62467" name="Text Box 3"/>
          <p:cNvSpPr txBox="1">
            <a:spLocks noChangeArrowheads="1"/>
          </p:cNvSpPr>
          <p:nvPr/>
        </p:nvSpPr>
        <p:spPr bwMode="auto">
          <a:xfrm>
            <a:off x="693738" y="3500438"/>
            <a:ext cx="7397750"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120000"/>
              </a:lnSpc>
            </a:pPr>
            <a:r>
              <a:rPr lang="zh-CN" altLang="en-US" sz="3600">
                <a:latin typeface="Times New Roman" pitchFamily="18" charset="0"/>
                <a:ea typeface="楷体_GB2312" pitchFamily="1" charset="-122"/>
              </a:rPr>
              <a:t>        </a:t>
            </a:r>
            <a:r>
              <a:rPr lang="zh-CN" altLang="en-US" sz="3200">
                <a:latin typeface="Times New Roman" pitchFamily="18" charset="0"/>
                <a:ea typeface="楷体_GB2312" pitchFamily="1" charset="-122"/>
              </a:rPr>
              <a:t>若所需额外空间相对于输入数据量</a:t>
            </a:r>
          </a:p>
          <a:p>
            <a:pPr eaLnBrk="1" hangingPunct="1">
              <a:lnSpc>
                <a:spcPct val="120000"/>
              </a:lnSpc>
            </a:pPr>
            <a:r>
              <a:rPr lang="zh-CN" altLang="en-US" sz="3200">
                <a:latin typeface="Times New Roman" pitchFamily="18" charset="0"/>
                <a:ea typeface="楷体_GB2312" pitchFamily="1" charset="-122"/>
              </a:rPr>
              <a:t>   来说是常数，则称此算法为</a:t>
            </a:r>
            <a:r>
              <a:rPr lang="zh-CN" altLang="en-US" sz="3200" b="1">
                <a:solidFill>
                  <a:srgbClr val="FF0000"/>
                </a:solidFill>
                <a:latin typeface="Times New Roman" pitchFamily="18" charset="0"/>
                <a:ea typeface="楷体_GB2312" pitchFamily="1" charset="-122"/>
              </a:rPr>
              <a:t>原地工作</a:t>
            </a:r>
            <a:r>
              <a:rPr lang="zh-CN" altLang="en-US" sz="3200">
                <a:latin typeface="Times New Roman" pitchFamily="18" charset="0"/>
                <a:ea typeface="楷体_GB2312" pitchFamily="1" charset="-122"/>
              </a:rPr>
              <a:t>。</a:t>
            </a:r>
            <a:endParaRPr lang="zh-CN" altLang="en-US" sz="1800">
              <a:latin typeface="Times New Roman" pitchFamily="18" charset="0"/>
              <a:ea typeface="楷体_GB2312" pitchFamily="1" charset="-122"/>
            </a:endParaRPr>
          </a:p>
        </p:txBody>
      </p:sp>
      <p:sp>
        <p:nvSpPr>
          <p:cNvPr id="62468" name="Text Box 4"/>
          <p:cNvSpPr txBox="1">
            <a:spLocks noChangeArrowheads="1"/>
          </p:cNvSpPr>
          <p:nvPr/>
        </p:nvSpPr>
        <p:spPr bwMode="auto">
          <a:xfrm>
            <a:off x="1074738" y="4797425"/>
            <a:ext cx="6813550"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120000"/>
              </a:lnSpc>
            </a:pPr>
            <a:r>
              <a:rPr lang="zh-CN" altLang="en-US" sz="3200" dirty="0">
                <a:latin typeface="Times New Roman" pitchFamily="18" charset="0"/>
                <a:ea typeface="楷体_GB2312" pitchFamily="1" charset="-122"/>
              </a:rPr>
              <a:t>    </a:t>
            </a:r>
            <a:r>
              <a:rPr lang="zh-CN" altLang="en-US" sz="4000" dirty="0">
                <a:latin typeface="Times New Roman" pitchFamily="18" charset="0"/>
                <a:ea typeface="楷体_GB2312" pitchFamily="1" charset="-122"/>
              </a:rPr>
              <a:t> </a:t>
            </a:r>
            <a:r>
              <a:rPr lang="zh-CN" altLang="en-US" sz="3200" dirty="0">
                <a:latin typeface="Times New Roman" pitchFamily="18" charset="0"/>
                <a:ea typeface="楷体_GB2312" pitchFamily="1" charset="-122"/>
              </a:rPr>
              <a:t>若所需存储量依赖于特定的输入，</a:t>
            </a:r>
          </a:p>
          <a:p>
            <a:pPr eaLnBrk="1" hangingPunct="1">
              <a:lnSpc>
                <a:spcPct val="120000"/>
              </a:lnSpc>
            </a:pPr>
            <a:r>
              <a:rPr lang="zh-CN" altLang="en-US" sz="3200" dirty="0">
                <a:latin typeface="Times New Roman" pitchFamily="18" charset="0"/>
                <a:ea typeface="楷体_GB2312" pitchFamily="1" charset="-122"/>
              </a:rPr>
              <a:t>则</a:t>
            </a:r>
            <a:r>
              <a:rPr lang="zh-CN" altLang="en-US" sz="3200" dirty="0">
                <a:solidFill>
                  <a:srgbClr val="3333FF"/>
                </a:solidFill>
                <a:latin typeface="Times New Roman" pitchFamily="18" charset="0"/>
                <a:ea typeface="楷体_GB2312" pitchFamily="1" charset="-122"/>
              </a:rPr>
              <a:t>通常按最坏情况考虑</a:t>
            </a:r>
            <a:r>
              <a:rPr lang="zh-CN" altLang="en-US" sz="3200" dirty="0">
                <a:latin typeface="Times New Roman" pitchFamily="18" charset="0"/>
                <a:ea typeface="楷体_GB2312" pitchFamily="1" charset="-122"/>
              </a:rPr>
              <a:t>。</a:t>
            </a:r>
            <a:endParaRPr lang="zh-CN" altLang="en-US" sz="3600" dirty="0">
              <a:latin typeface="Times New Roman" pitchFamily="18" charset="0"/>
              <a:ea typeface="楷体_GB2312" pitchFamily="1" charset="-122"/>
            </a:endParaRPr>
          </a:p>
        </p:txBody>
      </p:sp>
      <p:sp>
        <p:nvSpPr>
          <p:cNvPr id="62469" name="AutoShape 5">
            <a:hlinkClick r:id="rId2" action="ppaction://hlinksldjump" highlightClick="1"/>
          </p:cNvPr>
          <p:cNvSpPr>
            <a:spLocks noChangeArrowheads="1"/>
          </p:cNvSpPr>
          <p:nvPr/>
        </p:nvSpPr>
        <p:spPr bwMode="auto">
          <a:xfrm>
            <a:off x="9304338" y="6503988"/>
            <a:ext cx="381000" cy="381000"/>
          </a:xfrm>
          <a:prstGeom prst="actionButtonBackPrevious">
            <a:avLst/>
          </a:prstGeom>
          <a:solidFill>
            <a:schemeClr val="bg2"/>
          </a:solidFill>
          <a:ln w="9525">
            <a:solidFill>
              <a:schemeClr val="tx1"/>
            </a:solidFill>
            <a:miter lim="800000"/>
            <a:headEnd/>
            <a:tailEnd/>
          </a:ln>
        </p:spPr>
        <p:txBody>
          <a:bodyPr wrap="none" anchor="ctr"/>
          <a:lstStyle/>
          <a:p>
            <a:endParaRPr lang="zh-CN" altLang="en-US"/>
          </a:p>
        </p:txBody>
      </p:sp>
      <p:sp>
        <p:nvSpPr>
          <p:cNvPr id="6" name="Rectangle 2">
            <a:extLst>
              <a:ext uri="{FF2B5EF4-FFF2-40B4-BE49-F238E27FC236}">
                <a16:creationId xmlns:a16="http://schemas.microsoft.com/office/drawing/2014/main" id="{E53916CA-7077-4360-8120-EFA45D7A6723}"/>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第四节　算法分析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barn(outVertical)">
                                      <p:cBhvr>
                                        <p:cTn id="7" dur="500"/>
                                        <p:tgtEl>
                                          <p:spTgt spid="624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2467"/>
                                        </p:tgtEl>
                                        <p:attrNameLst>
                                          <p:attrName>style.visibility</p:attrName>
                                        </p:attrNameLst>
                                      </p:cBhvr>
                                      <p:to>
                                        <p:strVal val="visible"/>
                                      </p:to>
                                    </p:set>
                                    <p:animEffect transition="in" filter="barn(outVertical)">
                                      <p:cBhvr>
                                        <p:cTn id="12" dur="500"/>
                                        <p:tgtEl>
                                          <p:spTgt spid="624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62468"/>
                                        </p:tgtEl>
                                        <p:attrNameLst>
                                          <p:attrName>style.visibility</p:attrName>
                                        </p:attrNameLst>
                                      </p:cBhvr>
                                      <p:to>
                                        <p:strVal val="visible"/>
                                      </p:to>
                                    </p:set>
                                    <p:animEffect transition="in" filter="barn(outVertical)">
                                      <p:cBhvr>
                                        <p:cTn id="17" dur="500"/>
                                        <p:tgtEl>
                                          <p:spTgt spid="62468"/>
                                        </p:tgtEl>
                                      </p:cBhvr>
                                    </p:animEffect>
                                  </p:childTnLst>
                                </p:cTn>
                              </p:par>
                            </p:childTnLst>
                          </p:cTn>
                        </p:par>
                        <p:par>
                          <p:cTn id="18" fill="hold" nodeType="afterGroup">
                            <p:stCondLst>
                              <p:cond delay="500"/>
                            </p:stCondLst>
                            <p:childTnLst>
                              <p:par>
                                <p:cTn id="19" presetID="2" presetClass="entr" presetSubtype="6" fill="hold" grpId="0" nodeType="afterEffect">
                                  <p:stCondLst>
                                    <p:cond delay="0"/>
                                  </p:stCondLst>
                                  <p:childTnLst>
                                    <p:set>
                                      <p:cBhvr>
                                        <p:cTn id="20" dur="1" fill="hold">
                                          <p:stCondLst>
                                            <p:cond delay="0"/>
                                          </p:stCondLst>
                                        </p:cTn>
                                        <p:tgtEl>
                                          <p:spTgt spid="62469"/>
                                        </p:tgtEl>
                                        <p:attrNameLst>
                                          <p:attrName>style.visibility</p:attrName>
                                        </p:attrNameLst>
                                      </p:cBhvr>
                                      <p:to>
                                        <p:strVal val="visible"/>
                                      </p:to>
                                    </p:set>
                                    <p:anim calcmode="lin" valueType="num">
                                      <p:cBhvr additive="base">
                                        <p:cTn id="21" dur="500" fill="hold"/>
                                        <p:tgtEl>
                                          <p:spTgt spid="62469"/>
                                        </p:tgtEl>
                                        <p:attrNameLst>
                                          <p:attrName>ppt_x</p:attrName>
                                        </p:attrNameLst>
                                      </p:cBhvr>
                                      <p:tavLst>
                                        <p:tav tm="0">
                                          <p:val>
                                            <p:strVal val="1+#ppt_w/2"/>
                                          </p:val>
                                        </p:tav>
                                        <p:tav tm="100000">
                                          <p:val>
                                            <p:strVal val="#ppt_x"/>
                                          </p:val>
                                        </p:tav>
                                      </p:tavLst>
                                    </p:anim>
                                    <p:anim calcmode="lin" valueType="num">
                                      <p:cBhvr additive="base">
                                        <p:cTn id="22" dur="500" fill="hold"/>
                                        <p:tgtEl>
                                          <p:spTgt spid="624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P spid="62467" grpId="0" autoUpdateAnimBg="0"/>
      <p:bldP spid="62468" grpId="0" autoUpdateAnimBg="0"/>
      <p:bldP spid="62469"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4294967295"/>
          </p:nvPr>
        </p:nvSpPr>
        <p:spPr>
          <a:xfrm>
            <a:off x="253206" y="1340768"/>
            <a:ext cx="8497888" cy="4724400"/>
          </a:xfrm>
        </p:spPr>
        <p:txBody>
          <a:bodyPr/>
          <a:lstStyle/>
          <a:p>
            <a:pPr eaLnBrk="1" hangingPunct="1">
              <a:defRPr/>
            </a:pPr>
            <a:r>
              <a:rPr lang="en-US" altLang="en-US" sz="2800" b="1" dirty="0" err="1"/>
              <a:t>思考下列程序的时间复杂度</a:t>
            </a:r>
            <a:r>
              <a:rPr lang="zh-CN" altLang="en-US" sz="2800" b="1" dirty="0"/>
              <a:t>。</a:t>
            </a:r>
            <a:endParaRPr lang="en-US" altLang="en-US" sz="2800" b="1" dirty="0"/>
          </a:p>
          <a:p>
            <a:pPr marL="0" indent="0" eaLnBrk="1" hangingPunct="1">
              <a:buFont typeface="Wingdings" pitchFamily="2" charset="2"/>
              <a:buNone/>
              <a:defRPr/>
            </a:pPr>
            <a:r>
              <a:rPr lang="en-US" altLang="en-US" sz="2800" dirty="0"/>
              <a:t>1、</a:t>
            </a:r>
            <a:r>
              <a:rPr lang="en-US" altLang="zh-CN" sz="2800" dirty="0"/>
              <a:t>for (</a:t>
            </a:r>
            <a:r>
              <a:rPr lang="en-US" altLang="zh-CN" sz="2800" dirty="0" err="1"/>
              <a:t>i</a:t>
            </a:r>
            <a:r>
              <a:rPr lang="en-US" altLang="zh-CN" sz="2800" dirty="0"/>
              <a:t>=1;i&lt;=</a:t>
            </a:r>
            <a:r>
              <a:rPr lang="en-US" altLang="zh-CN" sz="2800" dirty="0" err="1"/>
              <a:t>n;i</a:t>
            </a:r>
            <a:r>
              <a:rPr lang="en-US" altLang="zh-CN" sz="2800" dirty="0"/>
              <a:t>++)</a:t>
            </a:r>
          </a:p>
          <a:p>
            <a:pPr marL="0" indent="0" eaLnBrk="1" hangingPunct="1">
              <a:buFont typeface="Wingdings" pitchFamily="2" charset="2"/>
              <a:buNone/>
              <a:defRPr/>
            </a:pPr>
            <a:r>
              <a:rPr lang="en-US" altLang="zh-CN" sz="2800" dirty="0"/>
              <a:t>        	     for (j=1;j&lt;=</a:t>
            </a:r>
            <a:r>
              <a:rPr lang="en-US" altLang="zh-CN" sz="2800" dirty="0" err="1"/>
              <a:t>m;j</a:t>
            </a:r>
            <a:r>
              <a:rPr lang="en-US" altLang="zh-CN" sz="2800" dirty="0"/>
              <a:t>++)</a:t>
            </a:r>
          </a:p>
          <a:p>
            <a:pPr marL="0" indent="0" eaLnBrk="1" hangingPunct="1">
              <a:buFont typeface="Wingdings" pitchFamily="2" charset="2"/>
              <a:buNone/>
              <a:defRPr/>
            </a:pPr>
            <a:r>
              <a:rPr lang="en-US" altLang="zh-CN" sz="2800" dirty="0"/>
              <a:t>	               A[</a:t>
            </a:r>
            <a:r>
              <a:rPr lang="en-US" altLang="zh-CN" sz="2800" dirty="0" err="1"/>
              <a:t>i,j</a:t>
            </a:r>
            <a:r>
              <a:rPr lang="en-US" altLang="zh-CN" sz="2800" dirty="0"/>
              <a:t>]=0;</a:t>
            </a:r>
          </a:p>
          <a:p>
            <a:pPr eaLnBrk="1" hangingPunct="1">
              <a:buFont typeface="Wingdings" pitchFamily="2" charset="2"/>
              <a:buNone/>
              <a:defRPr/>
            </a:pPr>
            <a:endParaRPr lang="en-US" altLang="zh-CN" sz="2800" dirty="0"/>
          </a:p>
          <a:p>
            <a:pPr marL="0" indent="0" eaLnBrk="1" hangingPunct="1">
              <a:buFont typeface="Wingdings" pitchFamily="2" charset="2"/>
              <a:buNone/>
              <a:defRPr/>
            </a:pPr>
            <a:r>
              <a:rPr lang="en-US" altLang="zh-CN" sz="2800" dirty="0"/>
              <a:t> 2</a:t>
            </a:r>
            <a:r>
              <a:rPr lang="zh-CN" altLang="en-US" sz="2800" dirty="0"/>
              <a:t>、</a:t>
            </a:r>
            <a:r>
              <a:rPr lang="en-US" altLang="zh-CN" sz="2800" dirty="0" err="1"/>
              <a:t>i</a:t>
            </a:r>
            <a:r>
              <a:rPr lang="en-US" altLang="zh-CN" sz="2800" dirty="0"/>
              <a:t>=0;s=0;</a:t>
            </a:r>
          </a:p>
          <a:p>
            <a:pPr marL="0" indent="0" eaLnBrk="1" hangingPunct="1">
              <a:buFont typeface="Wingdings" pitchFamily="2" charset="2"/>
              <a:buNone/>
              <a:defRPr/>
            </a:pPr>
            <a:r>
              <a:rPr lang="en-US" altLang="zh-CN" sz="2800" dirty="0"/>
              <a:t>      while(s&lt;n)</a:t>
            </a:r>
          </a:p>
          <a:p>
            <a:pPr marL="0" indent="0" eaLnBrk="1" hangingPunct="1">
              <a:buFont typeface="Wingdings" pitchFamily="2" charset="2"/>
              <a:buNone/>
              <a:defRPr/>
            </a:pPr>
            <a:r>
              <a:rPr lang="en-US" altLang="zh-CN" sz="2800" dirty="0"/>
              <a:t>             { </a:t>
            </a:r>
            <a:r>
              <a:rPr lang="en-US" altLang="zh-CN" sz="2800" dirty="0" err="1"/>
              <a:t>i</a:t>
            </a:r>
            <a:r>
              <a:rPr lang="en-US" altLang="zh-CN" sz="2800" dirty="0"/>
              <a:t>++;s=</a:t>
            </a:r>
            <a:r>
              <a:rPr lang="en-US" altLang="zh-CN" sz="2800" dirty="0" err="1"/>
              <a:t>s+i</a:t>
            </a:r>
            <a:r>
              <a:rPr lang="en-US" altLang="zh-CN" sz="2800" dirty="0"/>
              <a:t>;}</a:t>
            </a:r>
          </a:p>
        </p:txBody>
      </p:sp>
      <p:sp>
        <p:nvSpPr>
          <p:cNvPr id="5" name="Rectangle 2">
            <a:extLst>
              <a:ext uri="{FF2B5EF4-FFF2-40B4-BE49-F238E27FC236}">
                <a16:creationId xmlns:a16="http://schemas.microsoft.com/office/drawing/2014/main" id="{DCCD8560-1B14-4814-8087-E14EDFF8F4AF}"/>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练习</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idx="4294967295"/>
          </p:nvPr>
        </p:nvSpPr>
        <p:spPr>
          <a:xfrm>
            <a:off x="323056" y="1412776"/>
            <a:ext cx="8497888" cy="4724400"/>
          </a:xfrm>
        </p:spPr>
        <p:txBody>
          <a:bodyPr/>
          <a:lstStyle/>
          <a:p>
            <a:pPr marL="0" indent="0" eaLnBrk="1" hangingPunct="1">
              <a:lnSpc>
                <a:spcPct val="90000"/>
              </a:lnSpc>
              <a:buFont typeface="Wingdings" pitchFamily="2" charset="2"/>
              <a:buNone/>
            </a:pPr>
            <a:r>
              <a:rPr lang="en-US" altLang="en-US" sz="2800" dirty="0"/>
              <a:t>3、</a:t>
            </a:r>
            <a:r>
              <a:rPr lang="en-US" altLang="zh-CN" sz="2800" dirty="0"/>
              <a:t>m=0;</a:t>
            </a:r>
          </a:p>
          <a:p>
            <a:pPr marL="0" indent="0" eaLnBrk="1" hangingPunct="1">
              <a:lnSpc>
                <a:spcPct val="90000"/>
              </a:lnSpc>
              <a:buFont typeface="Wingdings" pitchFamily="2" charset="2"/>
              <a:buNone/>
            </a:pPr>
            <a:r>
              <a:rPr lang="en-US" altLang="zh-CN" sz="2800" dirty="0"/>
              <a:t>     while(n&gt;=m*m)</a:t>
            </a:r>
          </a:p>
          <a:p>
            <a:pPr marL="0" indent="0" eaLnBrk="1" hangingPunct="1">
              <a:lnSpc>
                <a:spcPct val="90000"/>
              </a:lnSpc>
              <a:buFont typeface="Wingdings" pitchFamily="2" charset="2"/>
              <a:buNone/>
            </a:pPr>
            <a:r>
              <a:rPr lang="en-US" altLang="zh-CN" sz="2800" dirty="0"/>
              <a:t>     	 m++;</a:t>
            </a:r>
          </a:p>
          <a:p>
            <a:pPr marL="0" indent="0" eaLnBrk="1" hangingPunct="1">
              <a:lnSpc>
                <a:spcPct val="90000"/>
              </a:lnSpc>
              <a:buFont typeface="Wingdings" pitchFamily="2" charset="2"/>
              <a:buNone/>
            </a:pPr>
            <a:endParaRPr lang="en-US" altLang="zh-CN" sz="2800" dirty="0"/>
          </a:p>
          <a:p>
            <a:pPr marL="0" indent="0" eaLnBrk="1" hangingPunct="1">
              <a:lnSpc>
                <a:spcPct val="90000"/>
              </a:lnSpc>
              <a:buFont typeface="Wingdings" pitchFamily="2" charset="2"/>
              <a:buNone/>
            </a:pPr>
            <a:r>
              <a:rPr lang="en-US" altLang="zh-CN" sz="2800" dirty="0"/>
              <a:t>4</a:t>
            </a:r>
            <a:r>
              <a:rPr lang="zh-CN" altLang="en-US" sz="2800" dirty="0"/>
              <a:t>、</a:t>
            </a:r>
            <a:r>
              <a:rPr lang="en-US" altLang="zh-CN" sz="2800" dirty="0"/>
              <a:t>int rec(int n)</a:t>
            </a:r>
          </a:p>
          <a:p>
            <a:pPr marL="0" indent="0" eaLnBrk="1" hangingPunct="1">
              <a:lnSpc>
                <a:spcPct val="90000"/>
              </a:lnSpc>
              <a:buFont typeface="Wingdings" pitchFamily="2" charset="2"/>
              <a:buNone/>
            </a:pPr>
            <a:r>
              <a:rPr lang="en-US" altLang="zh-CN" sz="2800" dirty="0"/>
              <a:t>     {</a:t>
            </a:r>
          </a:p>
          <a:p>
            <a:pPr marL="0" indent="0" eaLnBrk="1" hangingPunct="1">
              <a:lnSpc>
                <a:spcPct val="90000"/>
              </a:lnSpc>
              <a:buFont typeface="Wingdings" pitchFamily="2" charset="2"/>
              <a:buNone/>
            </a:pPr>
            <a:r>
              <a:rPr lang="en-US" altLang="zh-CN" sz="2800" dirty="0"/>
              <a:t>          if (n==1)   return 1;</a:t>
            </a:r>
          </a:p>
          <a:p>
            <a:pPr marL="0" indent="0" eaLnBrk="1" hangingPunct="1">
              <a:lnSpc>
                <a:spcPct val="90000"/>
              </a:lnSpc>
              <a:buFont typeface="Wingdings" pitchFamily="2" charset="2"/>
              <a:buNone/>
            </a:pPr>
            <a:r>
              <a:rPr lang="en-US" altLang="zh-CN" sz="2800" dirty="0"/>
              <a:t>          else   return (n*rec(n-1));</a:t>
            </a:r>
          </a:p>
          <a:p>
            <a:pPr marL="0" indent="0" eaLnBrk="1" hangingPunct="1">
              <a:lnSpc>
                <a:spcPct val="90000"/>
              </a:lnSpc>
              <a:buFont typeface="Wingdings" pitchFamily="2" charset="2"/>
              <a:buNone/>
            </a:pPr>
            <a:r>
              <a:rPr lang="en-US" altLang="zh-CN" sz="2800" dirty="0"/>
              <a:t>      }</a:t>
            </a:r>
          </a:p>
          <a:p>
            <a:pPr marL="0" indent="0" eaLnBrk="1" hangingPunct="1">
              <a:lnSpc>
                <a:spcPct val="90000"/>
              </a:lnSpc>
              <a:buFont typeface="Wingdings" pitchFamily="2" charset="2"/>
              <a:buNone/>
            </a:pPr>
            <a:r>
              <a:rPr lang="en-US" altLang="zh-CN" sz="2800" dirty="0"/>
              <a:t> </a:t>
            </a:r>
          </a:p>
        </p:txBody>
      </p:sp>
      <p:sp>
        <p:nvSpPr>
          <p:cNvPr id="5" name="Rectangle 2">
            <a:extLst>
              <a:ext uri="{FF2B5EF4-FFF2-40B4-BE49-F238E27FC236}">
                <a16:creationId xmlns:a16="http://schemas.microsoft.com/office/drawing/2014/main" id="{2B08C4C6-8DD7-438A-819D-035F88A2CF3A}"/>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练习</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sz="half" idx="4294967295"/>
          </p:nvPr>
        </p:nvSpPr>
        <p:spPr>
          <a:xfrm>
            <a:off x="244475" y="1221706"/>
            <a:ext cx="4168775" cy="4724400"/>
          </a:xfrm>
        </p:spPr>
        <p:txBody>
          <a:bodyPr/>
          <a:lstStyle/>
          <a:p>
            <a:pPr marL="0" indent="0" eaLnBrk="1" hangingPunct="1">
              <a:buFont typeface="Wingdings" pitchFamily="2" charset="2"/>
              <a:buNone/>
            </a:pPr>
            <a:r>
              <a:rPr lang="en-US" altLang="en-US" sz="2800" dirty="0"/>
              <a:t>5、</a:t>
            </a:r>
            <a:r>
              <a:rPr lang="en-US" altLang="zh-CN" sz="2800" dirty="0"/>
              <a:t>i=1;j=0;</a:t>
            </a:r>
          </a:p>
          <a:p>
            <a:pPr marL="0" indent="0" eaLnBrk="1" hangingPunct="1">
              <a:buFont typeface="Wingdings" pitchFamily="2" charset="2"/>
              <a:buNone/>
            </a:pPr>
            <a:r>
              <a:rPr lang="en-US" altLang="zh-CN" sz="2800" dirty="0"/>
              <a:t>     while(</a:t>
            </a:r>
            <a:r>
              <a:rPr lang="en-US" altLang="zh-CN" sz="2800" dirty="0" err="1"/>
              <a:t>i+j</a:t>
            </a:r>
            <a:r>
              <a:rPr lang="en-US" altLang="zh-CN" sz="2800" dirty="0"/>
              <a:t>&lt;=n)</a:t>
            </a:r>
          </a:p>
          <a:p>
            <a:pPr marL="0" indent="0" eaLnBrk="1" hangingPunct="1">
              <a:buFont typeface="Wingdings" pitchFamily="2" charset="2"/>
              <a:buNone/>
            </a:pPr>
            <a:r>
              <a:rPr lang="en-US" altLang="zh-CN" sz="2800" dirty="0"/>
              <a:t>        if (</a:t>
            </a:r>
            <a:r>
              <a:rPr lang="en-US" altLang="zh-CN" sz="2800" dirty="0" err="1"/>
              <a:t>i</a:t>
            </a:r>
            <a:r>
              <a:rPr lang="en-US" altLang="zh-CN" sz="2800" dirty="0"/>
              <a:t>&gt;j) </a:t>
            </a:r>
            <a:r>
              <a:rPr lang="en-US" altLang="zh-CN" sz="2800" dirty="0" err="1"/>
              <a:t>j++</a:t>
            </a:r>
            <a:r>
              <a:rPr lang="en-US" altLang="zh-CN" sz="2800" dirty="0"/>
              <a:t>;</a:t>
            </a:r>
          </a:p>
          <a:p>
            <a:pPr marL="0" indent="0" eaLnBrk="1" hangingPunct="1">
              <a:buFont typeface="Wingdings" pitchFamily="2" charset="2"/>
              <a:buNone/>
            </a:pPr>
            <a:r>
              <a:rPr lang="en-US" altLang="zh-CN" sz="2800" dirty="0"/>
              <a:t>        else   </a:t>
            </a:r>
            <a:r>
              <a:rPr lang="en-US" altLang="zh-CN" sz="2800" dirty="0" err="1"/>
              <a:t>i</a:t>
            </a:r>
            <a:r>
              <a:rPr lang="en-US" altLang="zh-CN" sz="2800" dirty="0"/>
              <a:t>++;</a:t>
            </a:r>
          </a:p>
          <a:p>
            <a:pPr marL="0" indent="0" eaLnBrk="1" hangingPunct="1">
              <a:buFont typeface="Wingdings" pitchFamily="2" charset="2"/>
              <a:buNone/>
            </a:pPr>
            <a:endParaRPr lang="en-US" altLang="zh-CN" sz="2800" dirty="0"/>
          </a:p>
          <a:p>
            <a:pPr marL="0" indent="0" eaLnBrk="1" hangingPunct="1">
              <a:buFont typeface="Wingdings" pitchFamily="2" charset="2"/>
              <a:buNone/>
            </a:pPr>
            <a:r>
              <a:rPr lang="en-US" altLang="zh-CN" sz="2800" dirty="0"/>
              <a:t>6.1</a:t>
            </a:r>
            <a:r>
              <a:rPr lang="zh-CN" altLang="en-US" sz="2800" dirty="0"/>
              <a:t>、</a:t>
            </a:r>
            <a:r>
              <a:rPr lang="en-US" altLang="zh-CN" sz="2800" dirty="0"/>
              <a:t>x=91;y=100;</a:t>
            </a:r>
          </a:p>
          <a:p>
            <a:pPr marL="0" indent="0" eaLnBrk="1" hangingPunct="1">
              <a:buFont typeface="Wingdings" pitchFamily="2" charset="2"/>
              <a:buNone/>
            </a:pPr>
            <a:r>
              <a:rPr lang="en-US" altLang="zh-CN" sz="2800" dirty="0"/>
              <a:t>        while(y&gt;0)</a:t>
            </a:r>
          </a:p>
          <a:p>
            <a:pPr marL="0" indent="0" eaLnBrk="1" hangingPunct="1">
              <a:buFont typeface="Wingdings" pitchFamily="2" charset="2"/>
              <a:buNone/>
            </a:pPr>
            <a:r>
              <a:rPr lang="en-US" altLang="zh-CN" sz="2800" dirty="0"/>
              <a:t>           if (x&gt;10)   y--;</a:t>
            </a:r>
          </a:p>
        </p:txBody>
      </p:sp>
      <p:sp>
        <p:nvSpPr>
          <p:cNvPr id="67587" name="Rectangle 4"/>
          <p:cNvSpPr>
            <a:spLocks noGrp="1" noChangeArrowheads="1"/>
          </p:cNvSpPr>
          <p:nvPr>
            <p:ph type="body" sz="half" idx="4294967295"/>
          </p:nvPr>
        </p:nvSpPr>
        <p:spPr>
          <a:xfrm>
            <a:off x="4572000" y="1340768"/>
            <a:ext cx="4168775" cy="4724400"/>
          </a:xfrm>
        </p:spPr>
        <p:txBody>
          <a:bodyPr/>
          <a:lstStyle/>
          <a:p>
            <a:pPr marL="0" indent="0" eaLnBrk="1" hangingPunct="1">
              <a:buFont typeface="Wingdings" pitchFamily="2" charset="2"/>
              <a:buNone/>
            </a:pPr>
            <a:r>
              <a:rPr lang="en-US" altLang="en-US" sz="2800"/>
              <a:t>6.2  </a:t>
            </a:r>
            <a:r>
              <a:rPr lang="en-US" altLang="zh-CN" sz="2800"/>
              <a:t>x=91; y=100; </a:t>
            </a:r>
          </a:p>
          <a:p>
            <a:pPr marL="457200" lvl="1" indent="0" eaLnBrk="1" hangingPunct="1">
              <a:buFont typeface="Wingdings" pitchFamily="2" charset="2"/>
              <a:buNone/>
            </a:pPr>
            <a:r>
              <a:rPr lang="en-US" altLang="zh-CN"/>
              <a:t>   while(y&gt;0)</a:t>
            </a:r>
          </a:p>
          <a:p>
            <a:pPr marL="457200" lvl="1" indent="0" eaLnBrk="1" hangingPunct="1">
              <a:buFont typeface="Wingdings" pitchFamily="2" charset="2"/>
              <a:buNone/>
            </a:pPr>
            <a:r>
              <a:rPr lang="en-US" altLang="zh-CN"/>
              <a:t>        if(x&gt;100)</a:t>
            </a:r>
          </a:p>
          <a:p>
            <a:pPr marL="457200" lvl="1" indent="0" eaLnBrk="1" hangingPunct="1">
              <a:buFont typeface="Wingdings" pitchFamily="2" charset="2"/>
              <a:buNone/>
            </a:pPr>
            <a:r>
              <a:rPr lang="en-US" altLang="zh-CN"/>
              <a:t>            {x=x-10;y--;}</a:t>
            </a:r>
          </a:p>
          <a:p>
            <a:pPr marL="457200" lvl="1" indent="0" eaLnBrk="1" hangingPunct="1">
              <a:buFont typeface="Wingdings" pitchFamily="2" charset="2"/>
              <a:buNone/>
            </a:pPr>
            <a:r>
              <a:rPr lang="en-US" altLang="zh-CN"/>
              <a:t>         else x++;</a:t>
            </a:r>
          </a:p>
          <a:p>
            <a:pPr marL="457200" lvl="1" indent="0" eaLnBrk="1" hangingPunct="1">
              <a:buFont typeface="Wingdings" pitchFamily="2" charset="2"/>
              <a:buNone/>
            </a:pPr>
            <a:endParaRPr lang="en-US" altLang="en-US"/>
          </a:p>
          <a:p>
            <a:pPr marL="457200" lvl="1" indent="0" eaLnBrk="1" hangingPunct="1">
              <a:buFont typeface="Wingdings" pitchFamily="2" charset="2"/>
              <a:buNone/>
            </a:pPr>
            <a:r>
              <a:rPr lang="en-US" altLang="en-US" b="1"/>
              <a:t>分析</a:t>
            </a:r>
            <a:r>
              <a:rPr lang="en-US" altLang="zh-CN" b="1"/>
              <a:t>6.1,6.2</a:t>
            </a:r>
            <a:r>
              <a:rPr lang="en-US" altLang="en-US" b="1"/>
              <a:t>两题中执行频度最大的语句及其频度</a:t>
            </a:r>
            <a:endParaRPr lang="zh-CN" altLang="en-US" b="1"/>
          </a:p>
        </p:txBody>
      </p:sp>
      <p:sp>
        <p:nvSpPr>
          <p:cNvPr id="6" name="Rectangle 2">
            <a:extLst>
              <a:ext uri="{FF2B5EF4-FFF2-40B4-BE49-F238E27FC236}">
                <a16:creationId xmlns:a16="http://schemas.microsoft.com/office/drawing/2014/main" id="{DB1357E4-9ED8-4A2F-A186-48A35F232A66}"/>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练习</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4294967295"/>
          </p:nvPr>
        </p:nvSpPr>
        <p:spPr>
          <a:xfrm>
            <a:off x="467544" y="1268760"/>
            <a:ext cx="8497888" cy="4724400"/>
          </a:xfrm>
        </p:spPr>
        <p:txBody>
          <a:bodyPr/>
          <a:lstStyle/>
          <a:p>
            <a:pPr eaLnBrk="1" hangingPunct="1">
              <a:defRPr/>
            </a:pPr>
            <a:r>
              <a:rPr lang="en-US" altLang="en-US" dirty="0"/>
              <a:t>7、求下列程序的时间复杂度及语句</a:t>
            </a:r>
            <a:r>
              <a:rPr lang="en-US" altLang="zh-CN" dirty="0"/>
              <a:t>K++</a:t>
            </a:r>
            <a:r>
              <a:rPr lang="en-US" altLang="en-US" dirty="0"/>
              <a:t>的</a:t>
            </a:r>
            <a:r>
              <a:rPr lang="zh-CN" altLang="en-US" dirty="0"/>
              <a:t>执</a:t>
            </a:r>
            <a:endParaRPr lang="en-US" altLang="zh-CN" dirty="0"/>
          </a:p>
          <a:p>
            <a:pPr marL="0" indent="0" eaLnBrk="1" hangingPunct="1">
              <a:buFont typeface="Wingdings" pitchFamily="2" charset="2"/>
              <a:buNone/>
              <a:defRPr/>
            </a:pPr>
            <a:r>
              <a:rPr lang="en-US" altLang="zh-CN" dirty="0"/>
              <a:t>        </a:t>
            </a:r>
            <a:r>
              <a:rPr lang="zh-CN" altLang="en-US" dirty="0"/>
              <a:t>行</a:t>
            </a:r>
            <a:r>
              <a:rPr lang="en-US" altLang="en-US" dirty="0" err="1"/>
              <a:t>频度</a:t>
            </a:r>
            <a:r>
              <a:rPr lang="en-US" altLang="en-US" dirty="0"/>
              <a:t>。</a:t>
            </a:r>
          </a:p>
          <a:p>
            <a:pPr eaLnBrk="1" hangingPunct="1">
              <a:defRPr/>
            </a:pPr>
            <a:endParaRPr lang="en-US" altLang="en-US" dirty="0"/>
          </a:p>
          <a:p>
            <a:pPr eaLnBrk="1" hangingPunct="1">
              <a:buFont typeface="Wingdings" pitchFamily="2" charset="2"/>
              <a:buNone/>
              <a:defRPr/>
            </a:pPr>
            <a:r>
              <a:rPr lang="en-US" altLang="en-US" dirty="0"/>
              <a:t>     </a:t>
            </a:r>
            <a:r>
              <a:rPr lang="en-US" altLang="zh-CN" dirty="0"/>
              <a:t>k=0;</a:t>
            </a:r>
          </a:p>
          <a:p>
            <a:pPr eaLnBrk="1" hangingPunct="1">
              <a:buFont typeface="Wingdings" pitchFamily="2" charset="2"/>
              <a:buNone/>
              <a:defRPr/>
            </a:pPr>
            <a:r>
              <a:rPr lang="en-US" altLang="zh-CN" dirty="0"/>
              <a:t>    for(i=1;i&lt;=</a:t>
            </a:r>
            <a:r>
              <a:rPr lang="en-US" altLang="zh-CN" dirty="0" err="1"/>
              <a:t>n;i</a:t>
            </a:r>
            <a:r>
              <a:rPr lang="en-US" altLang="zh-CN" dirty="0"/>
              <a:t>++)</a:t>
            </a:r>
          </a:p>
          <a:p>
            <a:pPr eaLnBrk="1" hangingPunct="1">
              <a:buFont typeface="Wingdings" pitchFamily="2" charset="2"/>
              <a:buNone/>
              <a:defRPr/>
            </a:pPr>
            <a:r>
              <a:rPr lang="en-US" altLang="zh-CN" dirty="0"/>
              <a:t>        for (j=</a:t>
            </a:r>
            <a:r>
              <a:rPr lang="en-US" altLang="zh-CN" dirty="0" err="1"/>
              <a:t>i;j</a:t>
            </a:r>
            <a:r>
              <a:rPr lang="en-US" altLang="zh-CN" dirty="0"/>
              <a:t>&lt;=</a:t>
            </a:r>
            <a:r>
              <a:rPr lang="en-US" altLang="zh-CN" dirty="0" err="1"/>
              <a:t>n;j</a:t>
            </a:r>
            <a:r>
              <a:rPr lang="en-US" altLang="zh-CN" dirty="0"/>
              <a:t>++)</a:t>
            </a:r>
          </a:p>
          <a:p>
            <a:pPr eaLnBrk="1" hangingPunct="1">
              <a:buFont typeface="Wingdings" pitchFamily="2" charset="2"/>
              <a:buNone/>
              <a:defRPr/>
            </a:pPr>
            <a:r>
              <a:rPr lang="en-US" altLang="zh-CN" dirty="0"/>
              <a:t>              k++;</a:t>
            </a:r>
          </a:p>
        </p:txBody>
      </p:sp>
      <p:sp>
        <p:nvSpPr>
          <p:cNvPr id="5" name="Rectangle 2">
            <a:extLst>
              <a:ext uri="{FF2B5EF4-FFF2-40B4-BE49-F238E27FC236}">
                <a16:creationId xmlns:a16="http://schemas.microsoft.com/office/drawing/2014/main" id="{CBAD1D04-0ED9-444C-8EC2-26BFB64D6336}"/>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练习</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4294967295"/>
          </p:nvPr>
        </p:nvSpPr>
        <p:spPr>
          <a:xfrm>
            <a:off x="467544" y="1268760"/>
            <a:ext cx="8497888" cy="4724400"/>
          </a:xfrm>
        </p:spPr>
        <p:txBody>
          <a:bodyPr/>
          <a:lstStyle/>
          <a:p>
            <a:pPr eaLnBrk="1" hangingPunct="1">
              <a:defRPr/>
            </a:pPr>
            <a:r>
              <a:rPr lang="en-US" altLang="en-US" dirty="0"/>
              <a:t>8、求下列程序的时间复杂度。</a:t>
            </a:r>
          </a:p>
          <a:p>
            <a:pPr eaLnBrk="1" hangingPunct="1">
              <a:defRPr/>
            </a:pPr>
            <a:endParaRPr lang="en-US" altLang="en-US" dirty="0"/>
          </a:p>
          <a:p>
            <a:pPr eaLnBrk="1" hangingPunct="1">
              <a:buFont typeface="Wingdings" pitchFamily="2" charset="2"/>
              <a:buNone/>
              <a:defRPr/>
            </a:pPr>
            <a:r>
              <a:rPr lang="en-US" altLang="zh-CN" dirty="0"/>
              <a:t>     for(</a:t>
            </a:r>
            <a:r>
              <a:rPr lang="en-US" altLang="zh-CN" dirty="0" err="1"/>
              <a:t>i</a:t>
            </a:r>
            <a:r>
              <a:rPr lang="en-US" altLang="zh-CN" dirty="0"/>
              <a:t>=1;i&lt;=</a:t>
            </a:r>
            <a:r>
              <a:rPr lang="en-US" altLang="zh-CN" dirty="0" err="1"/>
              <a:t>n;i</a:t>
            </a:r>
            <a:r>
              <a:rPr lang="en-US" altLang="zh-CN" dirty="0"/>
              <a:t>++)</a:t>
            </a:r>
          </a:p>
          <a:p>
            <a:pPr eaLnBrk="1" hangingPunct="1">
              <a:buFont typeface="Wingdings" pitchFamily="2" charset="2"/>
              <a:buNone/>
              <a:defRPr/>
            </a:pPr>
            <a:r>
              <a:rPr lang="en-US" altLang="zh-CN" dirty="0"/>
              <a:t>        if(i%2)  </a:t>
            </a:r>
            <a:r>
              <a:rPr lang="en-US" altLang="zh-CN" dirty="0" err="1"/>
              <a:t>i</a:t>
            </a:r>
            <a:r>
              <a:rPr lang="en-US" altLang="zh-CN" dirty="0"/>
              <a:t>=i-1;</a:t>
            </a:r>
          </a:p>
          <a:p>
            <a:pPr eaLnBrk="1" hangingPunct="1">
              <a:buFont typeface="Wingdings" pitchFamily="2" charset="2"/>
              <a:buNone/>
              <a:defRPr/>
            </a:pPr>
            <a:r>
              <a:rPr lang="en-US" altLang="zh-CN" dirty="0"/>
              <a:t>        else  </a:t>
            </a:r>
            <a:r>
              <a:rPr lang="en-US" altLang="zh-CN" dirty="0" err="1"/>
              <a:t>i</a:t>
            </a:r>
            <a:r>
              <a:rPr lang="en-US" altLang="zh-CN" dirty="0"/>
              <a:t>= </a:t>
            </a:r>
            <a:r>
              <a:rPr lang="en-US" altLang="zh-CN" dirty="0" err="1"/>
              <a:t>i</a:t>
            </a:r>
            <a:r>
              <a:rPr lang="en-US" altLang="zh-CN" dirty="0"/>
              <a:t>/2;</a:t>
            </a:r>
          </a:p>
        </p:txBody>
      </p:sp>
      <p:sp>
        <p:nvSpPr>
          <p:cNvPr id="5" name="Rectangle 2">
            <a:extLst>
              <a:ext uri="{FF2B5EF4-FFF2-40B4-BE49-F238E27FC236}">
                <a16:creationId xmlns:a16="http://schemas.microsoft.com/office/drawing/2014/main" id="{31760C4B-CFA6-4CAE-8C81-26E42C30AC01}"/>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练习</a:t>
            </a:r>
          </a:p>
        </p:txBody>
      </p:sp>
    </p:spTree>
    <p:extLst>
      <p:ext uri="{BB962C8B-B14F-4D97-AF65-F5344CB8AC3E}">
        <p14:creationId xmlns:p14="http://schemas.microsoft.com/office/powerpoint/2010/main" val="26348717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4294967295"/>
          </p:nvPr>
        </p:nvSpPr>
        <p:spPr>
          <a:xfrm>
            <a:off x="375191" y="1196752"/>
            <a:ext cx="8497888" cy="4724400"/>
          </a:xfrm>
        </p:spPr>
        <p:txBody>
          <a:bodyPr/>
          <a:lstStyle/>
          <a:p>
            <a:pPr eaLnBrk="1" hangingPunct="1">
              <a:defRPr/>
            </a:pPr>
            <a:r>
              <a:rPr lang="zh-CN" altLang="en-US" dirty="0"/>
              <a:t>理解数据、数据元素、数据对象的概念。</a:t>
            </a:r>
            <a:endParaRPr lang="en-US" altLang="zh-CN" dirty="0"/>
          </a:p>
          <a:p>
            <a:pPr eaLnBrk="1" hangingPunct="1">
              <a:defRPr/>
            </a:pPr>
            <a:r>
              <a:rPr lang="zh-CN" altLang="en-US" dirty="0"/>
              <a:t>理解数据的四种逻辑结构和两种存储结构。</a:t>
            </a:r>
            <a:endParaRPr lang="en-US" altLang="zh-CN" dirty="0"/>
          </a:p>
          <a:p>
            <a:pPr eaLnBrk="1" hangingPunct="1">
              <a:defRPr/>
            </a:pPr>
            <a:r>
              <a:rPr lang="zh-CN" altLang="en-US" dirty="0"/>
              <a:t>掌握算法的概念。</a:t>
            </a:r>
            <a:endParaRPr lang="en-US" altLang="zh-CN" dirty="0"/>
          </a:p>
          <a:p>
            <a:pPr eaLnBrk="1" hangingPunct="1">
              <a:defRPr/>
            </a:pPr>
            <a:r>
              <a:rPr lang="zh-CN" altLang="en-US" dirty="0"/>
              <a:t>掌握算法的五个特性和设计算法的准则。</a:t>
            </a:r>
            <a:endParaRPr lang="en-US" altLang="zh-CN" dirty="0"/>
          </a:p>
          <a:p>
            <a:pPr eaLnBrk="1" hangingPunct="1">
              <a:defRPr/>
            </a:pPr>
            <a:r>
              <a:rPr lang="zh-CN" altLang="en-US" dirty="0"/>
              <a:t>掌握算法时间复杂度和空间复杂度的概念和分析方法。</a:t>
            </a:r>
            <a:endParaRPr lang="en-US" altLang="zh-CN" dirty="0"/>
          </a:p>
        </p:txBody>
      </p:sp>
      <p:sp>
        <p:nvSpPr>
          <p:cNvPr id="68611" name="Rectangle 5"/>
          <p:cNvSpPr>
            <a:spLocks noChangeArrowheads="1"/>
          </p:cNvSpPr>
          <p:nvPr/>
        </p:nvSpPr>
        <p:spPr bwMode="auto">
          <a:xfrm>
            <a:off x="990600" y="1066800"/>
            <a:ext cx="7869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marL="342900" indent="-342900" algn="ctr">
              <a:lnSpc>
                <a:spcPct val="90000"/>
              </a:lnSpc>
              <a:spcBef>
                <a:spcPct val="20000"/>
              </a:spcBef>
              <a:buClr>
                <a:schemeClr val="folHlink"/>
              </a:buClr>
              <a:buSzPct val="60000"/>
              <a:buFont typeface="Wingdings" pitchFamily="2" charset="2"/>
              <a:buNone/>
            </a:pPr>
            <a:endParaRPr lang="zh-CN" altLang="en-US" sz="4800" b="1" dirty="0">
              <a:solidFill>
                <a:schemeClr val="tx2"/>
              </a:solidFill>
              <a:latin typeface="Times New Roman" pitchFamily="18" charset="0"/>
              <a:ea typeface="黑体" pitchFamily="49" charset="-122"/>
            </a:endParaRPr>
          </a:p>
        </p:txBody>
      </p:sp>
      <p:sp>
        <p:nvSpPr>
          <p:cNvPr id="5" name="Rectangle 2">
            <a:extLst>
              <a:ext uri="{FF2B5EF4-FFF2-40B4-BE49-F238E27FC236}">
                <a16:creationId xmlns:a16="http://schemas.microsoft.com/office/drawing/2014/main" id="{6D888A34-E070-4A22-9665-EFFF882CF43B}"/>
              </a:ext>
            </a:extLst>
          </p:cNvPr>
          <p:cNvSpPr txBox="1">
            <a:spLocks noChangeArrowheads="1"/>
          </p:cNvSpPr>
          <p:nvPr/>
        </p:nvSpPr>
        <p:spPr bwMode="auto">
          <a:xfrm>
            <a:off x="615950" y="-25400"/>
            <a:ext cx="77724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eaLnBrk="0" fontAlgn="base" hangingPunct="0">
              <a:spcBef>
                <a:spcPct val="0"/>
              </a:spcBef>
              <a:spcAft>
                <a:spcPct val="0"/>
              </a:spcAft>
              <a:defRPr sz="4800" b="1">
                <a:solidFill>
                  <a:schemeClr val="tx2"/>
                </a:solidFill>
                <a:latin typeface="Tahoma" pitchFamily="34" charset="0"/>
                <a:ea typeface="隶书" pitchFamily="49" charset="-122"/>
              </a:defRPr>
            </a:lvl6pPr>
            <a:lvl7pPr marL="914400" algn="ctr" rtl="0" eaLnBrk="0" fontAlgn="base" hangingPunct="0">
              <a:spcBef>
                <a:spcPct val="0"/>
              </a:spcBef>
              <a:spcAft>
                <a:spcPct val="0"/>
              </a:spcAft>
              <a:defRPr sz="4800" b="1">
                <a:solidFill>
                  <a:schemeClr val="tx2"/>
                </a:solidFill>
                <a:latin typeface="Tahoma" pitchFamily="34" charset="0"/>
                <a:ea typeface="隶书" pitchFamily="49" charset="-122"/>
              </a:defRPr>
            </a:lvl7pPr>
            <a:lvl8pPr marL="1371600" algn="ctr" rtl="0" eaLnBrk="0" fontAlgn="base" hangingPunct="0">
              <a:spcBef>
                <a:spcPct val="0"/>
              </a:spcBef>
              <a:spcAft>
                <a:spcPct val="0"/>
              </a:spcAft>
              <a:defRPr sz="4800" b="1">
                <a:solidFill>
                  <a:schemeClr val="tx2"/>
                </a:solidFill>
                <a:latin typeface="Tahoma" pitchFamily="34" charset="0"/>
                <a:ea typeface="隶书" pitchFamily="49" charset="-122"/>
              </a:defRPr>
            </a:lvl8pPr>
            <a:lvl9pPr marL="1828800" algn="ctr" rtl="0" eaLnBrk="0" fontAlgn="base" hangingPunct="0">
              <a:spcBef>
                <a:spcPct val="0"/>
              </a:spcBef>
              <a:spcAft>
                <a:spcPct val="0"/>
              </a:spcAft>
              <a:defRPr sz="4800" b="1">
                <a:solidFill>
                  <a:schemeClr val="tx2"/>
                </a:solidFill>
                <a:latin typeface="Tahoma" pitchFamily="34" charset="0"/>
                <a:ea typeface="隶书" pitchFamily="49" charset="-122"/>
              </a:defRPr>
            </a:lvl9pPr>
          </a:lstStyle>
          <a:p>
            <a:pPr>
              <a:buFontTx/>
            </a:pPr>
            <a:r>
              <a:rPr lang="zh-CN" altLang="en-US" kern="0" dirty="0"/>
              <a:t>练习</a:t>
            </a:r>
          </a:p>
        </p:txBody>
      </p:sp>
    </p:spTree>
    <p:extLst>
      <p:ext uri="{BB962C8B-B14F-4D97-AF65-F5344CB8AC3E}">
        <p14:creationId xmlns:p14="http://schemas.microsoft.com/office/powerpoint/2010/main" val="1207287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t="2222"/>
          <a:stretch>
            <a:fillRect/>
          </a:stretch>
        </p:blipFill>
        <p:spPr bwMode="auto">
          <a:xfrm>
            <a:off x="179388" y="1454150"/>
            <a:ext cx="56896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 Box 3"/>
          <p:cNvSpPr txBox="1">
            <a:spLocks noChangeArrowheads="1"/>
          </p:cNvSpPr>
          <p:nvPr/>
        </p:nvSpPr>
        <p:spPr bwMode="auto">
          <a:xfrm>
            <a:off x="5867400" y="1900238"/>
            <a:ext cx="3168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spcBef>
                <a:spcPct val="50000"/>
              </a:spcBef>
            </a:pPr>
            <a:r>
              <a:rPr lang="en-US" altLang="zh-CN" sz="2800"/>
              <a:t> </a:t>
            </a:r>
            <a:r>
              <a:rPr lang="zh-CN" altLang="en-US" sz="2800"/>
              <a:t>图：多对多的关系</a:t>
            </a:r>
          </a:p>
        </p:txBody>
      </p:sp>
      <p:sp>
        <p:nvSpPr>
          <p:cNvPr id="12292" name="Text Box 4"/>
          <p:cNvSpPr txBox="1">
            <a:spLocks noChangeArrowheads="1"/>
          </p:cNvSpPr>
          <p:nvPr/>
        </p:nvSpPr>
        <p:spPr bwMode="auto">
          <a:xfrm>
            <a:off x="5867400" y="2565400"/>
            <a:ext cx="28067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spcBef>
                <a:spcPct val="50000"/>
              </a:spcBef>
            </a:pPr>
            <a:r>
              <a:rPr lang="en-US" altLang="en-US" sz="2800"/>
              <a:t> 可进行的</a:t>
            </a:r>
            <a:r>
              <a:rPr lang="zh-CN" altLang="en-US" sz="2800"/>
              <a:t>操作</a:t>
            </a:r>
            <a:r>
              <a:rPr lang="en-US" altLang="en-US" sz="2800"/>
              <a:t>：</a:t>
            </a:r>
          </a:p>
        </p:txBody>
      </p:sp>
      <p:sp>
        <p:nvSpPr>
          <p:cNvPr id="12293" name="Text Box 5"/>
          <p:cNvSpPr txBox="1">
            <a:spLocks noChangeArrowheads="1"/>
          </p:cNvSpPr>
          <p:nvPr/>
        </p:nvSpPr>
        <p:spPr bwMode="auto">
          <a:xfrm>
            <a:off x="6011863" y="3141663"/>
            <a:ext cx="27368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spcBef>
                <a:spcPct val="50000"/>
              </a:spcBef>
            </a:pPr>
            <a:r>
              <a:rPr lang="en-US" altLang="zh-CN" sz="2800"/>
              <a:t> </a:t>
            </a:r>
            <a:r>
              <a:rPr lang="zh-CN" altLang="en-US" sz="2800"/>
              <a:t>求点之间距离、</a:t>
            </a:r>
          </a:p>
        </p:txBody>
      </p:sp>
      <p:sp>
        <p:nvSpPr>
          <p:cNvPr id="12294" name="Text Box 6"/>
          <p:cNvSpPr txBox="1">
            <a:spLocks noChangeArrowheads="1"/>
          </p:cNvSpPr>
          <p:nvPr/>
        </p:nvSpPr>
        <p:spPr bwMode="auto">
          <a:xfrm>
            <a:off x="6013450" y="3717925"/>
            <a:ext cx="280828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spcBef>
                <a:spcPct val="50000"/>
              </a:spcBef>
            </a:pPr>
            <a:r>
              <a:rPr lang="en-US" altLang="en-US" sz="2800"/>
              <a:t> 求最短路径等</a:t>
            </a:r>
            <a:r>
              <a:rPr lang="zh-CN" altLang="en-US" sz="2800"/>
              <a:t>。</a:t>
            </a:r>
            <a:endParaRPr lang="en-US" altLang="en-US" sz="2800"/>
          </a:p>
        </p:txBody>
      </p:sp>
      <p:sp>
        <p:nvSpPr>
          <p:cNvPr id="12295" name="Rectangle 2"/>
          <p:cNvSpPr>
            <a:spLocks noGrp="1" noChangeArrowheads="1"/>
          </p:cNvSpPr>
          <p:nvPr>
            <p:ph type="title" idx="4294967295"/>
          </p:nvPr>
        </p:nvSpPr>
        <p:spPr>
          <a:extLs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r>
              <a:rPr lang="zh-CN" altLang="en-US" sz="4400"/>
              <a:t>数据结构应用举例</a:t>
            </a:r>
          </a:p>
        </p:txBody>
      </p:sp>
      <p:sp>
        <p:nvSpPr>
          <p:cNvPr id="12296" name="Text Box 8"/>
          <p:cNvSpPr txBox="1">
            <a:spLocks noChangeArrowheads="1"/>
          </p:cNvSpPr>
          <p:nvPr/>
        </p:nvSpPr>
        <p:spPr bwMode="auto">
          <a:xfrm>
            <a:off x="5364163" y="1125538"/>
            <a:ext cx="215315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SzPct val="100000"/>
            </a:pPr>
            <a:r>
              <a:rPr lang="en-US" altLang="en-US" sz="2800" dirty="0">
                <a:solidFill>
                  <a:srgbClr val="3333FF"/>
                </a:solidFill>
              </a:rPr>
              <a:t> </a:t>
            </a:r>
            <a:r>
              <a:rPr lang="en-US" altLang="en-US" sz="2800" dirty="0">
                <a:solidFill>
                  <a:srgbClr val="FF0000"/>
                </a:solidFill>
              </a:rPr>
              <a:t>例</a:t>
            </a:r>
            <a:r>
              <a:rPr lang="zh-CN" altLang="en-US" sz="2800" dirty="0">
                <a:solidFill>
                  <a:srgbClr val="FF0000"/>
                </a:solidFill>
              </a:rPr>
              <a:t>5</a:t>
            </a:r>
            <a:r>
              <a:rPr lang="en-US" altLang="zh-CN" sz="2800" dirty="0">
                <a:solidFill>
                  <a:srgbClr val="3333FF"/>
                </a:solidFill>
              </a:rPr>
              <a:t>  </a:t>
            </a:r>
            <a:r>
              <a:rPr lang="zh-CN" altLang="en-US" sz="2800" dirty="0">
                <a:solidFill>
                  <a:srgbClr val="3333FF"/>
                </a:solidFill>
              </a:rPr>
              <a:t>图管理</a:t>
            </a:r>
            <a:endParaRPr lang="en-US"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ox(in)">
                                      <p:cBhvr>
                                        <p:cTn id="7" dur="500"/>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2292">
                                            <p:txEl>
                                              <p:pRg st="0" end="0"/>
                                            </p:txEl>
                                          </p:spTgt>
                                        </p:tgtEl>
                                        <p:attrNameLst>
                                          <p:attrName>style.visibility</p:attrName>
                                        </p:attrNameLst>
                                      </p:cBhvr>
                                      <p:to>
                                        <p:strVal val="visible"/>
                                      </p:to>
                                    </p:set>
                                    <p:animEffect transition="in" filter="box(in)">
                                      <p:cBhvr>
                                        <p:cTn id="12" dur="500"/>
                                        <p:tgtEl>
                                          <p:spTgt spid="1229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2293">
                                            <p:txEl>
                                              <p:pRg st="0" end="0"/>
                                            </p:txEl>
                                          </p:spTgt>
                                        </p:tgtEl>
                                        <p:attrNameLst>
                                          <p:attrName>style.visibility</p:attrName>
                                        </p:attrNameLst>
                                      </p:cBhvr>
                                      <p:to>
                                        <p:strVal val="visible"/>
                                      </p:to>
                                    </p:set>
                                    <p:animEffect transition="in" filter="box(in)">
                                      <p:cBhvr>
                                        <p:cTn id="17" dur="500"/>
                                        <p:tgtEl>
                                          <p:spTgt spid="1229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2294">
                                            <p:txEl>
                                              <p:pRg st="0" end="0"/>
                                            </p:txEl>
                                          </p:spTgt>
                                        </p:tgtEl>
                                        <p:attrNameLst>
                                          <p:attrName>style.visibility</p:attrName>
                                        </p:attrNameLst>
                                      </p:cBhvr>
                                      <p:to>
                                        <p:strVal val="visible"/>
                                      </p:to>
                                    </p:set>
                                    <p:animEffect transition="in" filter="box(in)">
                                      <p:cBhvr>
                                        <p:cTn id="22" dur="500"/>
                                        <p:tgtEl>
                                          <p:spTgt spid="122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数字图像处理">
  <a:themeElements>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数字图像处理">
      <a:majorFont>
        <a:latin typeface="Tahoma"/>
        <a:ea typeface="隶书"/>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数字图像处理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数字图像处理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数字图像处理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数字图像处理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数字图像处理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数字图像处理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61</TotalTime>
  <Pages>0</Pages>
  <Words>5831</Words>
  <Characters>0</Characters>
  <Application>Microsoft Office PowerPoint</Application>
  <DocSecurity>0</DocSecurity>
  <PresentationFormat>全屏显示(4:3)</PresentationFormat>
  <Lines>0</Lines>
  <Paragraphs>919</Paragraphs>
  <Slides>88</Slides>
  <Notes>22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88</vt:i4>
      </vt:variant>
    </vt:vector>
  </HeadingPairs>
  <TitlesOfParts>
    <vt:vector size="103" baseType="lpstr">
      <vt:lpstr>黑体</vt:lpstr>
      <vt:lpstr>楷体_GB2312</vt:lpstr>
      <vt:lpstr>隶书</vt:lpstr>
      <vt:lpstr>宋体</vt:lpstr>
      <vt:lpstr>Arial</vt:lpstr>
      <vt:lpstr>Cambria Math</vt:lpstr>
      <vt:lpstr>Tahoma</vt:lpstr>
      <vt:lpstr>Times New Roman</vt:lpstr>
      <vt:lpstr>Verdana</vt:lpstr>
      <vt:lpstr>Wingdings</vt:lpstr>
      <vt:lpstr>数字图像处理</vt:lpstr>
      <vt:lpstr>Bitmap Image</vt:lpstr>
      <vt:lpstr>Microsoft Word 97 - 2003 Document</vt:lpstr>
      <vt:lpstr>Equation</vt:lpstr>
      <vt:lpstr>公式</vt:lpstr>
      <vt:lpstr>第一章 绪论</vt:lpstr>
      <vt:lpstr>课程性质</vt:lpstr>
      <vt:lpstr>为什么要学习数据结构</vt:lpstr>
      <vt:lpstr>数值计算与非数值计算</vt:lpstr>
      <vt:lpstr>数据结构应用举例</vt:lpstr>
      <vt:lpstr>数据结构应用举例</vt:lpstr>
      <vt:lpstr>数据结构应用举例</vt:lpstr>
      <vt:lpstr>数据结构应用举例</vt:lpstr>
      <vt:lpstr>数据结构应用举例</vt:lpstr>
      <vt:lpstr>数据结构应用举例</vt:lpstr>
      <vt:lpstr>学习内容</vt:lpstr>
      <vt:lpstr>PowerPoint 演示文稿</vt:lpstr>
      <vt:lpstr>学习目标</vt:lpstr>
      <vt:lpstr>第一节　数据结构</vt:lpstr>
      <vt:lpstr>第一节　数据结构</vt:lpstr>
      <vt:lpstr>第一节　数据结构</vt:lpstr>
      <vt:lpstr>三、数据项（Data Item）</vt:lpstr>
      <vt:lpstr>四、数据对象（Data Object）</vt:lpstr>
      <vt:lpstr>五、结构（Structure）</vt:lpstr>
      <vt:lpstr>五、结构</vt:lpstr>
      <vt:lpstr>六、数据结构（Data Structure）</vt:lpstr>
      <vt:lpstr>六、数据结构</vt:lpstr>
      <vt:lpstr>六、数据结构</vt:lpstr>
      <vt:lpstr>六、数据结构</vt:lpstr>
      <vt:lpstr>七、应用举例</vt:lpstr>
      <vt:lpstr>七、应用举例</vt:lpstr>
      <vt:lpstr>七、应用举例</vt:lpstr>
      <vt:lpstr>八、数据结构要解决的问题</vt:lpstr>
      <vt:lpstr>一、逻辑结构</vt:lpstr>
      <vt:lpstr>补充：STL,Stardard Template Library,       标准模板库</vt:lpstr>
      <vt:lpstr>二、物理结构（存储结构）</vt:lpstr>
      <vt:lpstr>二、物理结构（存储结构）</vt:lpstr>
      <vt:lpstr>二、物理结构（存储结构）</vt:lpstr>
      <vt:lpstr>PowerPoint 演示文稿</vt:lpstr>
      <vt:lpstr>PowerPoint 演示文稿</vt:lpstr>
      <vt:lpstr>一、数据类型</vt:lpstr>
      <vt:lpstr>二、根据值的不同特性</vt:lpstr>
      <vt:lpstr>二、原子数据类型和结构数据类型</vt:lpstr>
      <vt:lpstr>二、原子数据类型和结构数据类型</vt:lpstr>
      <vt:lpstr>三、抽象数据类型（Abstract Data Type）</vt:lpstr>
      <vt:lpstr>三、抽象数据类型（ADT）</vt:lpstr>
      <vt:lpstr>三、抽象数据类型（ADT表示）</vt:lpstr>
      <vt:lpstr>三、抽象数据类型（ADT定义）</vt:lpstr>
      <vt:lpstr>三、抽象数据类型（ADT定义）</vt:lpstr>
      <vt:lpstr>三、抽象数据类型（ADT定义举例）</vt:lpstr>
      <vt:lpstr>三、抽象数据类型（ADT定义实现）</vt:lpstr>
      <vt:lpstr>三、抽象数据类型（ADT定义实现）</vt:lpstr>
      <vt:lpstr>一、算法（Algorithm）</vt:lpstr>
      <vt:lpstr>一、算法（特性）</vt:lpstr>
      <vt:lpstr>一、算法（举例）</vt:lpstr>
      <vt:lpstr>二、算法设计的要求</vt:lpstr>
      <vt:lpstr>三、时间复杂度</vt:lpstr>
      <vt:lpstr>PowerPoint 演示文稿</vt:lpstr>
      <vt:lpstr>PowerPoint 演示文稿</vt:lpstr>
      <vt:lpstr>PowerPoint 演示文稿</vt:lpstr>
      <vt:lpstr>三、时间复杂度</vt:lpstr>
      <vt:lpstr>第四节　算法分析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三、时间复杂度</vt:lpstr>
      <vt:lpstr>三、时间复杂度</vt:lpstr>
      <vt:lpstr>三、时间复杂度</vt:lpstr>
      <vt:lpstr>三、时间复杂度</vt:lpstr>
      <vt:lpstr>三、时间复杂度</vt:lpstr>
      <vt:lpstr>三、时间复杂度</vt:lpstr>
      <vt:lpstr>PowerPoint 演示文稿</vt:lpstr>
      <vt:lpstr>三、时间复杂度</vt:lpstr>
      <vt:lpstr>三、时间复杂度</vt:lpstr>
      <vt:lpstr>PowerPoint 演示文稿</vt:lpstr>
      <vt:lpstr>四、空间复杂度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蔡茂国</dc:creator>
  <cp:lastModifiedBy>杜 文峰</cp:lastModifiedBy>
  <cp:revision>478</cp:revision>
  <dcterms:created xsi:type="dcterms:W3CDTF">2002-05-23T03:32:32Z</dcterms:created>
  <dcterms:modified xsi:type="dcterms:W3CDTF">2021-03-02T00:23:10Z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2052-9.1.0.4249</vt:lpwstr>
  </property>
</Properties>
</file>