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83" r:id="rId2"/>
  </p:sldMasterIdLst>
  <p:notesMasterIdLst>
    <p:notesMasterId r:id="rId175"/>
  </p:notesMasterIdLst>
  <p:sldIdLst>
    <p:sldId id="268" r:id="rId3"/>
    <p:sldId id="596" r:id="rId4"/>
    <p:sldId id="269" r:id="rId5"/>
    <p:sldId id="270" r:id="rId6"/>
    <p:sldId id="273" r:id="rId7"/>
    <p:sldId id="275" r:id="rId8"/>
    <p:sldId id="272" r:id="rId9"/>
    <p:sldId id="274" r:id="rId10"/>
    <p:sldId id="276" r:id="rId11"/>
    <p:sldId id="277" r:id="rId12"/>
    <p:sldId id="282" r:id="rId13"/>
    <p:sldId id="278" r:id="rId14"/>
    <p:sldId id="279" r:id="rId15"/>
    <p:sldId id="280" r:id="rId16"/>
    <p:sldId id="281" r:id="rId17"/>
    <p:sldId id="283" r:id="rId18"/>
    <p:sldId id="349" r:id="rId19"/>
    <p:sldId id="350" r:id="rId20"/>
    <p:sldId id="284" r:id="rId21"/>
    <p:sldId id="285" r:id="rId22"/>
    <p:sldId id="286" r:id="rId23"/>
    <p:sldId id="351" r:id="rId24"/>
    <p:sldId id="352" r:id="rId25"/>
    <p:sldId id="287" r:id="rId26"/>
    <p:sldId id="289" r:id="rId27"/>
    <p:sldId id="597" r:id="rId28"/>
    <p:sldId id="591" r:id="rId29"/>
    <p:sldId id="592" r:id="rId30"/>
    <p:sldId id="593" r:id="rId31"/>
    <p:sldId id="288" r:id="rId32"/>
    <p:sldId id="355" r:id="rId33"/>
    <p:sldId id="356" r:id="rId34"/>
    <p:sldId id="357" r:id="rId35"/>
    <p:sldId id="292" r:id="rId36"/>
    <p:sldId id="297" r:id="rId37"/>
    <p:sldId id="358" r:id="rId38"/>
    <p:sldId id="300" r:id="rId39"/>
    <p:sldId id="302" r:id="rId40"/>
    <p:sldId id="304" r:id="rId41"/>
    <p:sldId id="303" r:id="rId42"/>
    <p:sldId id="296" r:id="rId43"/>
    <p:sldId id="298" r:id="rId44"/>
    <p:sldId id="299" r:id="rId45"/>
    <p:sldId id="305" r:id="rId46"/>
    <p:sldId id="306" r:id="rId47"/>
    <p:sldId id="307" r:id="rId48"/>
    <p:sldId id="359" r:id="rId49"/>
    <p:sldId id="613" r:id="rId50"/>
    <p:sldId id="309" r:id="rId51"/>
    <p:sldId id="882" r:id="rId52"/>
    <p:sldId id="1065" r:id="rId53"/>
    <p:sldId id="933" r:id="rId54"/>
    <p:sldId id="934" r:id="rId55"/>
    <p:sldId id="888" r:id="rId56"/>
    <p:sldId id="910" r:id="rId57"/>
    <p:sldId id="911" r:id="rId58"/>
    <p:sldId id="912" r:id="rId59"/>
    <p:sldId id="893" r:id="rId60"/>
    <p:sldId id="1064" r:id="rId61"/>
    <p:sldId id="906" r:id="rId62"/>
    <p:sldId id="916" r:id="rId63"/>
    <p:sldId id="1025" r:id="rId64"/>
    <p:sldId id="1027" r:id="rId65"/>
    <p:sldId id="923" r:id="rId66"/>
    <p:sldId id="892" r:id="rId67"/>
    <p:sldId id="895" r:id="rId68"/>
    <p:sldId id="1029" r:id="rId69"/>
    <p:sldId id="1030" r:id="rId70"/>
    <p:sldId id="310" r:id="rId71"/>
    <p:sldId id="311" r:id="rId72"/>
    <p:sldId id="312" r:id="rId73"/>
    <p:sldId id="874" r:id="rId74"/>
    <p:sldId id="877" r:id="rId75"/>
    <p:sldId id="878" r:id="rId76"/>
    <p:sldId id="880" r:id="rId77"/>
    <p:sldId id="881" r:id="rId78"/>
    <p:sldId id="1063" r:id="rId79"/>
    <p:sldId id="390" r:id="rId80"/>
    <p:sldId id="470" r:id="rId81"/>
    <p:sldId id="471" r:id="rId82"/>
    <p:sldId id="472" r:id="rId83"/>
    <p:sldId id="454" r:id="rId84"/>
    <p:sldId id="455" r:id="rId85"/>
    <p:sldId id="391" r:id="rId86"/>
    <p:sldId id="457" r:id="rId87"/>
    <p:sldId id="452" r:id="rId88"/>
    <p:sldId id="313" r:id="rId89"/>
    <p:sldId id="314" r:id="rId90"/>
    <p:sldId id="315" r:id="rId91"/>
    <p:sldId id="615" r:id="rId92"/>
    <p:sldId id="616" r:id="rId93"/>
    <p:sldId id="921" r:id="rId94"/>
    <p:sldId id="929" r:id="rId95"/>
    <p:sldId id="928" r:id="rId96"/>
    <p:sldId id="930" r:id="rId97"/>
    <p:sldId id="316" r:id="rId98"/>
    <p:sldId id="317" r:id="rId99"/>
    <p:sldId id="318" r:id="rId100"/>
    <p:sldId id="319" r:id="rId101"/>
    <p:sldId id="365" r:id="rId102"/>
    <p:sldId id="462" r:id="rId103"/>
    <p:sldId id="463" r:id="rId104"/>
    <p:sldId id="460" r:id="rId105"/>
    <p:sldId id="466" r:id="rId106"/>
    <p:sldId id="467" r:id="rId107"/>
    <p:sldId id="320" r:id="rId108"/>
    <p:sldId id="321" r:id="rId109"/>
    <p:sldId id="474" r:id="rId110"/>
    <p:sldId id="475" r:id="rId111"/>
    <p:sldId id="598" r:id="rId112"/>
    <p:sldId id="940" r:id="rId113"/>
    <p:sldId id="941" r:id="rId114"/>
    <p:sldId id="942" r:id="rId115"/>
    <p:sldId id="943" r:id="rId116"/>
    <p:sldId id="944" r:id="rId117"/>
    <p:sldId id="945" r:id="rId118"/>
    <p:sldId id="368" r:id="rId119"/>
    <p:sldId id="476" r:id="rId120"/>
    <p:sldId id="323" r:id="rId121"/>
    <p:sldId id="324" r:id="rId122"/>
    <p:sldId id="543" r:id="rId123"/>
    <p:sldId id="370" r:id="rId124"/>
    <p:sldId id="544" r:id="rId125"/>
    <p:sldId id="371" r:id="rId126"/>
    <p:sldId id="326" r:id="rId127"/>
    <p:sldId id="392" r:id="rId128"/>
    <p:sldId id="599" r:id="rId129"/>
    <p:sldId id="549" r:id="rId130"/>
    <p:sldId id="546" r:id="rId131"/>
    <p:sldId id="547" r:id="rId132"/>
    <p:sldId id="611" r:id="rId133"/>
    <p:sldId id="612" r:id="rId134"/>
    <p:sldId id="605" r:id="rId135"/>
    <p:sldId id="610" r:id="rId136"/>
    <p:sldId id="606" r:id="rId137"/>
    <p:sldId id="607" r:id="rId138"/>
    <p:sldId id="608" r:id="rId139"/>
    <p:sldId id="609" r:id="rId140"/>
    <p:sldId id="375" r:id="rId141"/>
    <p:sldId id="376" r:id="rId142"/>
    <p:sldId id="377" r:id="rId143"/>
    <p:sldId id="586" r:id="rId144"/>
    <p:sldId id="330" r:id="rId145"/>
    <p:sldId id="374" r:id="rId146"/>
    <p:sldId id="331" r:id="rId147"/>
    <p:sldId id="332" r:id="rId148"/>
    <p:sldId id="333" r:id="rId149"/>
    <p:sldId id="334" r:id="rId150"/>
    <p:sldId id="335" r:id="rId151"/>
    <p:sldId id="336" r:id="rId152"/>
    <p:sldId id="379" r:id="rId153"/>
    <p:sldId id="380" r:id="rId154"/>
    <p:sldId id="381" r:id="rId155"/>
    <p:sldId id="338" r:id="rId156"/>
    <p:sldId id="388" r:id="rId157"/>
    <p:sldId id="387" r:id="rId158"/>
    <p:sldId id="587" r:id="rId159"/>
    <p:sldId id="385" r:id="rId160"/>
    <p:sldId id="588" r:id="rId161"/>
    <p:sldId id="383" r:id="rId162"/>
    <p:sldId id="617" r:id="rId163"/>
    <p:sldId id="339" r:id="rId164"/>
    <p:sldId id="340" r:id="rId165"/>
    <p:sldId id="341" r:id="rId166"/>
    <p:sldId id="343" r:id="rId167"/>
    <p:sldId id="344" r:id="rId168"/>
    <p:sldId id="345" r:id="rId169"/>
    <p:sldId id="346" r:id="rId170"/>
    <p:sldId id="347" r:id="rId171"/>
    <p:sldId id="589" r:id="rId172"/>
    <p:sldId id="348" r:id="rId173"/>
    <p:sldId id="590" r:id="rId17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5">
          <p15:clr>
            <a:srgbClr val="A4A3A4"/>
          </p15:clr>
        </p15:guide>
        <p15:guide id="2" pos="28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FF"/>
    <a:srgbClr val="FF0000"/>
    <a:srgbClr val="FF7C80"/>
    <a:srgbClr val="CC3300"/>
    <a:srgbClr val="808080"/>
    <a:srgbClr val="DDDDDD"/>
    <a:srgbClr val="AC549B"/>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95"/>
  </p:normalViewPr>
  <p:slideViewPr>
    <p:cSldViewPr>
      <p:cViewPr varScale="1">
        <p:scale>
          <a:sx n="118" d="100"/>
          <a:sy n="118" d="100"/>
        </p:scale>
        <p:origin x="854" y="91"/>
      </p:cViewPr>
      <p:guideLst>
        <p:guide orient="horz" pos="2195"/>
        <p:guide pos="28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viewProps" Target="viewProps.xml"/><Relationship Id="rId172" Type="http://schemas.openxmlformats.org/officeDocument/2006/relationships/slide" Target="slides/slide170.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tableStyles" Target="tableStyle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notesMaster" Target="notesMasters/notesMaster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presProps" Target="presProps.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0213"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Tahoma" pitchFamily="34" charset="0"/>
                <a:ea typeface="宋体" pitchFamily="2" charset="-122"/>
              </a:defRPr>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Tahoma" pitchFamily="34" charset="0"/>
                <a:ea typeface="宋体" pitchFamily="2" charset="-122"/>
              </a:defRPr>
            </a:lvl1pPr>
          </a:lstStyle>
          <a:p>
            <a:pPr>
              <a:defRPr/>
            </a:pPr>
            <a:endParaRPr lang="en-US" altLang="zh-CN"/>
          </a:p>
        </p:txBody>
      </p:sp>
      <p:sp>
        <p:nvSpPr>
          <p:cNvPr id="143364"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8686800"/>
            <a:ext cx="2970213"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Tahoma" pitchFamily="34" charset="0"/>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fld id="{264FCCCC-4BF4-435D-9CBE-6D5A0C2E43C3}" type="slidenum">
              <a:rPr lang="zh-CN" altLang="en-US"/>
              <a:pPr/>
              <a:t>‹#›</a:t>
            </a:fld>
            <a:endParaRPr lang="en-US" altLang="zh-CN"/>
          </a:p>
        </p:txBody>
      </p:sp>
    </p:spTree>
    <p:extLst>
      <p:ext uri="{BB962C8B-B14F-4D97-AF65-F5344CB8AC3E}">
        <p14:creationId xmlns:p14="http://schemas.microsoft.com/office/powerpoint/2010/main" val="33352236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p:sp>
      <p:sp>
        <p:nvSpPr>
          <p:cNvPr id="1443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43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fld id="{C1ADB193-894E-4D3D-B8CD-194AFB317811}" type="slidenum">
              <a:rPr lang="zh-CN" altLang="en-US" sz="1200"/>
              <a:pPr/>
              <a:t>10</a:t>
            </a:fld>
            <a:endParaRPr lang="en-US" altLang="zh-CN" sz="1200"/>
          </a:p>
        </p:txBody>
      </p:sp>
    </p:spTree>
    <p:extLst>
      <p:ext uri="{BB962C8B-B14F-4D97-AF65-F5344CB8AC3E}">
        <p14:creationId xmlns:p14="http://schemas.microsoft.com/office/powerpoint/2010/main" val="3993929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57</a:t>
            </a:fld>
            <a:endParaRPr lang="en-US"/>
          </a:p>
        </p:txBody>
      </p:sp>
    </p:spTree>
    <p:extLst>
      <p:ext uri="{BB962C8B-B14F-4D97-AF65-F5344CB8AC3E}">
        <p14:creationId xmlns:p14="http://schemas.microsoft.com/office/powerpoint/2010/main" val="1333693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58</a:t>
            </a:fld>
            <a:endParaRPr lang="en-US"/>
          </a:p>
        </p:txBody>
      </p:sp>
    </p:spTree>
    <p:extLst>
      <p:ext uri="{BB962C8B-B14F-4D97-AF65-F5344CB8AC3E}">
        <p14:creationId xmlns:p14="http://schemas.microsoft.com/office/powerpoint/2010/main" val="2369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52525" y="692150"/>
            <a:ext cx="4554538" cy="3416300"/>
          </a:xfrm>
          <a:ln cap="flat"/>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1" tIns="46031" rIns="92061" bIns="46031"/>
          <a:lstStyle/>
          <a:p>
            <a:endParaRPr lang="en-US"/>
          </a:p>
        </p:txBody>
      </p:sp>
    </p:spTree>
    <p:extLst>
      <p:ext uri="{BB962C8B-B14F-4D97-AF65-F5344CB8AC3E}">
        <p14:creationId xmlns:p14="http://schemas.microsoft.com/office/powerpoint/2010/main" val="4246189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60</a:t>
            </a:fld>
            <a:endParaRPr lang="en-US"/>
          </a:p>
        </p:txBody>
      </p:sp>
    </p:spTree>
    <p:extLst>
      <p:ext uri="{BB962C8B-B14F-4D97-AF65-F5344CB8AC3E}">
        <p14:creationId xmlns:p14="http://schemas.microsoft.com/office/powerpoint/2010/main" val="2369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61</a:t>
            </a:fld>
            <a:endParaRPr lang="en-US"/>
          </a:p>
        </p:txBody>
      </p:sp>
    </p:spTree>
    <p:extLst>
      <p:ext uri="{BB962C8B-B14F-4D97-AF65-F5344CB8AC3E}">
        <p14:creationId xmlns:p14="http://schemas.microsoft.com/office/powerpoint/2010/main" val="2369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64</a:t>
            </a:fld>
            <a:endParaRPr lang="en-US"/>
          </a:p>
        </p:txBody>
      </p:sp>
    </p:spTree>
    <p:extLst>
      <p:ext uri="{BB962C8B-B14F-4D97-AF65-F5344CB8AC3E}">
        <p14:creationId xmlns:p14="http://schemas.microsoft.com/office/powerpoint/2010/main" val="2369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65</a:t>
            </a:fld>
            <a:endParaRPr lang="en-US"/>
          </a:p>
        </p:txBody>
      </p:sp>
    </p:spTree>
    <p:extLst>
      <p:ext uri="{BB962C8B-B14F-4D97-AF65-F5344CB8AC3E}">
        <p14:creationId xmlns:p14="http://schemas.microsoft.com/office/powerpoint/2010/main" val="2115705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66</a:t>
            </a:fld>
            <a:endParaRPr lang="en-US"/>
          </a:p>
        </p:txBody>
      </p:sp>
    </p:spTree>
    <p:extLst>
      <p:ext uri="{BB962C8B-B14F-4D97-AF65-F5344CB8AC3E}">
        <p14:creationId xmlns:p14="http://schemas.microsoft.com/office/powerpoint/2010/main" val="2214983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72</a:t>
            </a:fld>
            <a:endParaRPr lang="en-US"/>
          </a:p>
        </p:txBody>
      </p:sp>
    </p:spTree>
    <p:extLst>
      <p:ext uri="{BB962C8B-B14F-4D97-AF65-F5344CB8AC3E}">
        <p14:creationId xmlns:p14="http://schemas.microsoft.com/office/powerpoint/2010/main" val="1108717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73</a:t>
            </a:fld>
            <a:endParaRPr lang="en-US"/>
          </a:p>
        </p:txBody>
      </p:sp>
    </p:spTree>
    <p:extLst>
      <p:ext uri="{BB962C8B-B14F-4D97-AF65-F5344CB8AC3E}">
        <p14:creationId xmlns:p14="http://schemas.microsoft.com/office/powerpoint/2010/main" val="2070303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p:sp>
      <p:sp>
        <p:nvSpPr>
          <p:cNvPr id="1454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fld id="{D163DFB9-4890-4A92-85EC-F399B1B55A58}" type="slidenum">
              <a:rPr lang="zh-CN" altLang="en-US" sz="1200"/>
              <a:pPr/>
              <a:t>28</a:t>
            </a:fld>
            <a:endParaRPr lang="en-US" altLang="zh-CN" sz="1200"/>
          </a:p>
        </p:txBody>
      </p:sp>
    </p:spTree>
    <p:extLst>
      <p:ext uri="{BB962C8B-B14F-4D97-AF65-F5344CB8AC3E}">
        <p14:creationId xmlns:p14="http://schemas.microsoft.com/office/powerpoint/2010/main" val="3108926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74</a:t>
            </a:fld>
            <a:endParaRPr lang="en-US"/>
          </a:p>
        </p:txBody>
      </p:sp>
    </p:spTree>
    <p:extLst>
      <p:ext uri="{BB962C8B-B14F-4D97-AF65-F5344CB8AC3E}">
        <p14:creationId xmlns:p14="http://schemas.microsoft.com/office/powerpoint/2010/main" val="622525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75</a:t>
            </a:fld>
            <a:endParaRPr lang="en-US"/>
          </a:p>
        </p:txBody>
      </p:sp>
    </p:spTree>
    <p:extLst>
      <p:ext uri="{BB962C8B-B14F-4D97-AF65-F5344CB8AC3E}">
        <p14:creationId xmlns:p14="http://schemas.microsoft.com/office/powerpoint/2010/main" val="3821817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76</a:t>
            </a:fld>
            <a:endParaRPr lang="en-US"/>
          </a:p>
        </p:txBody>
      </p:sp>
    </p:spTree>
    <p:extLst>
      <p:ext uri="{BB962C8B-B14F-4D97-AF65-F5344CB8AC3E}">
        <p14:creationId xmlns:p14="http://schemas.microsoft.com/office/powerpoint/2010/main" val="4052313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77</a:t>
            </a:fld>
            <a:endParaRPr lang="en-US"/>
          </a:p>
        </p:txBody>
      </p:sp>
    </p:spTree>
    <p:extLst>
      <p:ext uri="{BB962C8B-B14F-4D97-AF65-F5344CB8AC3E}">
        <p14:creationId xmlns:p14="http://schemas.microsoft.com/office/powerpoint/2010/main" val="410359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43000" y="685800"/>
            <a:ext cx="4572000" cy="3429000"/>
          </a:xfrm>
          <a:ln/>
        </p:spPr>
      </p:sp>
      <p:sp>
        <p:nvSpPr>
          <p:cNvPr id="91139" name="Rectangle 3"/>
          <p:cNvSpPr>
            <a:spLocks noGrp="1" noChangeArrowheads="1"/>
          </p:cNvSpPr>
          <p:nvPr>
            <p:ph type="body" idx="1"/>
          </p:nvPr>
        </p:nvSpPr>
        <p:spPr>
          <a:xfrm>
            <a:off x="914711" y="4345587"/>
            <a:ext cx="5028579"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a:p>
            <a:endParaRPr lang="en-US" dirty="0"/>
          </a:p>
        </p:txBody>
      </p:sp>
    </p:spTree>
    <p:extLst>
      <p:ext uri="{BB962C8B-B14F-4D97-AF65-F5344CB8AC3E}">
        <p14:creationId xmlns:p14="http://schemas.microsoft.com/office/powerpoint/2010/main" val="27859655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43000" y="685800"/>
            <a:ext cx="4572000" cy="3429000"/>
          </a:xfrm>
          <a:ln/>
        </p:spPr>
      </p:sp>
      <p:sp>
        <p:nvSpPr>
          <p:cNvPr id="91139" name="Rectangle 3"/>
          <p:cNvSpPr>
            <a:spLocks noGrp="1" noChangeArrowheads="1"/>
          </p:cNvSpPr>
          <p:nvPr>
            <p:ph type="body" idx="1"/>
          </p:nvPr>
        </p:nvSpPr>
        <p:spPr>
          <a:xfrm>
            <a:off x="914711" y="4345587"/>
            <a:ext cx="5028579"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a:p>
            <a:endParaRPr lang="en-US" dirty="0"/>
          </a:p>
        </p:txBody>
      </p:sp>
    </p:spTree>
    <p:extLst>
      <p:ext uri="{BB962C8B-B14F-4D97-AF65-F5344CB8AC3E}">
        <p14:creationId xmlns:p14="http://schemas.microsoft.com/office/powerpoint/2010/main" val="1852744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43000" y="685800"/>
            <a:ext cx="4572000" cy="3429000"/>
          </a:xfrm>
          <a:ln/>
        </p:spPr>
      </p:sp>
      <p:sp>
        <p:nvSpPr>
          <p:cNvPr id="91139" name="Rectangle 3"/>
          <p:cNvSpPr>
            <a:spLocks noGrp="1" noChangeArrowheads="1"/>
          </p:cNvSpPr>
          <p:nvPr>
            <p:ph type="body" idx="1"/>
          </p:nvPr>
        </p:nvSpPr>
        <p:spPr>
          <a:xfrm>
            <a:off x="914711" y="4345587"/>
            <a:ext cx="5028579"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a:p>
            <a:endParaRPr lang="en-US" dirty="0"/>
          </a:p>
        </p:txBody>
      </p:sp>
    </p:spTree>
    <p:extLst>
      <p:ext uri="{BB962C8B-B14F-4D97-AF65-F5344CB8AC3E}">
        <p14:creationId xmlns:p14="http://schemas.microsoft.com/office/powerpoint/2010/main" val="60336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43000" y="685800"/>
            <a:ext cx="4572000" cy="3429000"/>
          </a:xfrm>
          <a:ln/>
        </p:spPr>
      </p:sp>
      <p:sp>
        <p:nvSpPr>
          <p:cNvPr id="91139" name="Rectangle 3"/>
          <p:cNvSpPr>
            <a:spLocks noGrp="1" noChangeArrowheads="1"/>
          </p:cNvSpPr>
          <p:nvPr>
            <p:ph type="body" idx="1"/>
          </p:nvPr>
        </p:nvSpPr>
        <p:spPr>
          <a:xfrm>
            <a:off x="914711" y="4345587"/>
            <a:ext cx="5028579"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a:p>
            <a:endParaRPr lang="en-US" dirty="0"/>
          </a:p>
        </p:txBody>
      </p:sp>
    </p:spTree>
    <p:extLst>
      <p:ext uri="{BB962C8B-B14F-4D97-AF65-F5344CB8AC3E}">
        <p14:creationId xmlns:p14="http://schemas.microsoft.com/office/powerpoint/2010/main" val="31135858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E8A71E-CBAF-44AA-91FB-474555FD0A92}" type="slidenum">
              <a:rPr lang="en-US" smtClean="0"/>
              <a:pPr/>
              <a:t>111</a:t>
            </a:fld>
            <a:endParaRPr lang="en-US"/>
          </a:p>
        </p:txBody>
      </p:sp>
    </p:spTree>
    <p:extLst>
      <p:ext uri="{BB962C8B-B14F-4D97-AF65-F5344CB8AC3E}">
        <p14:creationId xmlns:p14="http://schemas.microsoft.com/office/powerpoint/2010/main" val="4230935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E8A71E-CBAF-44AA-91FB-474555FD0A92}" type="slidenum">
              <a:rPr lang="en-US" smtClean="0"/>
              <a:pPr/>
              <a:t>112</a:t>
            </a:fld>
            <a:endParaRPr lang="en-US"/>
          </a:p>
        </p:txBody>
      </p:sp>
    </p:spTree>
    <p:extLst>
      <p:ext uri="{BB962C8B-B14F-4D97-AF65-F5344CB8AC3E}">
        <p14:creationId xmlns:p14="http://schemas.microsoft.com/office/powerpoint/2010/main" val="4230935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50</a:t>
            </a:fld>
            <a:endParaRPr lang="en-US"/>
          </a:p>
        </p:txBody>
      </p:sp>
    </p:spTree>
    <p:extLst>
      <p:ext uri="{BB962C8B-B14F-4D97-AF65-F5344CB8AC3E}">
        <p14:creationId xmlns:p14="http://schemas.microsoft.com/office/powerpoint/2010/main" val="20219644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E8A71E-CBAF-44AA-91FB-474555FD0A92}" type="slidenum">
              <a:rPr lang="en-US" smtClean="0"/>
              <a:pPr/>
              <a:t>113</a:t>
            </a:fld>
            <a:endParaRPr lang="en-US"/>
          </a:p>
        </p:txBody>
      </p:sp>
    </p:spTree>
    <p:extLst>
      <p:ext uri="{BB962C8B-B14F-4D97-AF65-F5344CB8AC3E}">
        <p14:creationId xmlns:p14="http://schemas.microsoft.com/office/powerpoint/2010/main" val="4230935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E8A71E-CBAF-44AA-91FB-474555FD0A92}" type="slidenum">
              <a:rPr lang="en-US" smtClean="0"/>
              <a:pPr/>
              <a:t>114</a:t>
            </a:fld>
            <a:endParaRPr lang="en-US"/>
          </a:p>
        </p:txBody>
      </p:sp>
    </p:spTree>
    <p:extLst>
      <p:ext uri="{BB962C8B-B14F-4D97-AF65-F5344CB8AC3E}">
        <p14:creationId xmlns:p14="http://schemas.microsoft.com/office/powerpoint/2010/main" val="42309355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E8A71E-CBAF-44AA-91FB-474555FD0A92}" type="slidenum">
              <a:rPr lang="en-US" smtClean="0"/>
              <a:pPr/>
              <a:t>115</a:t>
            </a:fld>
            <a:endParaRPr lang="en-US"/>
          </a:p>
        </p:txBody>
      </p:sp>
    </p:spTree>
    <p:extLst>
      <p:ext uri="{BB962C8B-B14F-4D97-AF65-F5344CB8AC3E}">
        <p14:creationId xmlns:p14="http://schemas.microsoft.com/office/powerpoint/2010/main" val="42309355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E8A71E-CBAF-44AA-91FB-474555FD0A92}" type="slidenum">
              <a:rPr lang="en-US" smtClean="0"/>
              <a:pPr/>
              <a:t>116</a:t>
            </a:fld>
            <a:endParaRPr lang="en-US"/>
          </a:p>
        </p:txBody>
      </p:sp>
    </p:spTree>
    <p:extLst>
      <p:ext uri="{BB962C8B-B14F-4D97-AF65-F5344CB8AC3E}">
        <p14:creationId xmlns:p14="http://schemas.microsoft.com/office/powerpoint/2010/main" val="42309355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p:sp>
      <p:sp>
        <p:nvSpPr>
          <p:cNvPr id="1464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64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fld id="{55408823-8A26-4ABF-82CB-DD5A9AE45323}" type="slidenum">
              <a:rPr lang="zh-CN" altLang="zh-CN" sz="1200">
                <a:latin typeface="Arial" panose="020B0604020202020204" pitchFamily="34" charset="0"/>
              </a:rPr>
              <a:pPr/>
              <a:t>133</a:t>
            </a:fld>
            <a:endParaRPr lang="zh-CN" altLang="zh-CN" sz="1200">
              <a:latin typeface="Arial" panose="020B0604020202020204" pitchFamily="34" charset="0"/>
            </a:endParaRPr>
          </a:p>
        </p:txBody>
      </p:sp>
    </p:spTree>
    <p:extLst>
      <p:ext uri="{BB962C8B-B14F-4D97-AF65-F5344CB8AC3E}">
        <p14:creationId xmlns:p14="http://schemas.microsoft.com/office/powerpoint/2010/main" val="733115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p:sp>
      <p:sp>
        <p:nvSpPr>
          <p:cNvPr id="1474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74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fld id="{4195F6D9-6E86-45FC-942B-DDEB37F8EF02}" type="slidenum">
              <a:rPr lang="zh-CN" altLang="zh-CN" sz="1200">
                <a:latin typeface="Arial" panose="020B0604020202020204" pitchFamily="34" charset="0"/>
              </a:rPr>
              <a:pPr/>
              <a:t>134</a:t>
            </a:fld>
            <a:endParaRPr lang="zh-CN" altLang="zh-CN" sz="1200">
              <a:latin typeface="Arial" panose="020B0604020202020204" pitchFamily="34" charset="0"/>
            </a:endParaRPr>
          </a:p>
        </p:txBody>
      </p:sp>
    </p:spTree>
    <p:extLst>
      <p:ext uri="{BB962C8B-B14F-4D97-AF65-F5344CB8AC3E}">
        <p14:creationId xmlns:p14="http://schemas.microsoft.com/office/powerpoint/2010/main" val="3060389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prstClr val="black"/>
                </a:solidFill>
              </a:rPr>
              <a:pPr>
                <a:defRPr/>
              </a:pPr>
              <a:t>51</a:t>
            </a:fld>
            <a:endParaRPr lang="en-US">
              <a:solidFill>
                <a:prstClr val="black"/>
              </a:solidFill>
            </a:endParaRPr>
          </a:p>
        </p:txBody>
      </p:sp>
    </p:spTree>
    <p:extLst>
      <p:ext uri="{BB962C8B-B14F-4D97-AF65-F5344CB8AC3E}">
        <p14:creationId xmlns:p14="http://schemas.microsoft.com/office/powerpoint/2010/main" val="1328686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52</a:t>
            </a:fld>
            <a:endParaRPr lang="en-US"/>
          </a:p>
        </p:txBody>
      </p:sp>
    </p:spTree>
    <p:extLst>
      <p:ext uri="{BB962C8B-B14F-4D97-AF65-F5344CB8AC3E}">
        <p14:creationId xmlns:p14="http://schemas.microsoft.com/office/powerpoint/2010/main" val="258282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53</a:t>
            </a:fld>
            <a:endParaRPr lang="en-US"/>
          </a:p>
        </p:txBody>
      </p:sp>
    </p:spTree>
    <p:extLst>
      <p:ext uri="{BB962C8B-B14F-4D97-AF65-F5344CB8AC3E}">
        <p14:creationId xmlns:p14="http://schemas.microsoft.com/office/powerpoint/2010/main" val="415095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54</a:t>
            </a:fld>
            <a:endParaRPr lang="en-US"/>
          </a:p>
        </p:txBody>
      </p:sp>
    </p:spTree>
    <p:extLst>
      <p:ext uri="{BB962C8B-B14F-4D97-AF65-F5344CB8AC3E}">
        <p14:creationId xmlns:p14="http://schemas.microsoft.com/office/powerpoint/2010/main" val="1333693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55</a:t>
            </a:fld>
            <a:endParaRPr lang="en-US"/>
          </a:p>
        </p:txBody>
      </p:sp>
    </p:spTree>
    <p:extLst>
      <p:ext uri="{BB962C8B-B14F-4D97-AF65-F5344CB8AC3E}">
        <p14:creationId xmlns:p14="http://schemas.microsoft.com/office/powerpoint/2010/main" val="1333693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56</a:t>
            </a:fld>
            <a:endParaRPr lang="en-US"/>
          </a:p>
        </p:txBody>
      </p:sp>
    </p:spTree>
    <p:extLst>
      <p:ext uri="{BB962C8B-B14F-4D97-AF65-F5344CB8AC3E}">
        <p14:creationId xmlns:p14="http://schemas.microsoft.com/office/powerpoint/2010/main" val="1333693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bin"/><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0"/>
            <a:chExt cx="5675" cy="663"/>
          </a:xfrm>
        </p:grpSpPr>
        <p:grpSp>
          <p:nvGrpSpPr>
            <p:cNvPr id="5" name="Group 3"/>
            <p:cNvGrpSpPr>
              <a:grpSpLocks/>
            </p:cNvGrpSpPr>
            <p:nvPr/>
          </p:nvGrpSpPr>
          <p:grpSpPr bwMode="auto">
            <a:xfrm>
              <a:off x="183" y="68"/>
              <a:ext cx="449" cy="299"/>
              <a:chOff x="0" y="0"/>
              <a:chExt cx="624" cy="432"/>
            </a:xfrm>
          </p:grpSpPr>
          <p:sp>
            <p:nvSpPr>
              <p:cNvPr id="12" name="Rectangle 4"/>
              <p:cNvSpPr>
                <a:spLocks noChangeArrowheads="1"/>
              </p:cNvSpPr>
              <p:nvPr/>
            </p:nvSpPr>
            <p:spPr bwMode="auto">
              <a:xfrm>
                <a:off x="0" y="0"/>
                <a:ext cx="384" cy="432"/>
              </a:xfrm>
              <a:prstGeom prst="rect">
                <a:avLst/>
              </a:prstGeom>
              <a:solidFill>
                <a:schemeClr val="folHlink"/>
              </a:soli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itchFamily="34" charset="0"/>
                  <a:buNone/>
                  <a:defRPr/>
                </a:pPr>
                <a:endParaRPr lang="zh-CN" altLang="en-US"/>
              </a:p>
            </p:txBody>
          </p:sp>
          <p:sp>
            <p:nvSpPr>
              <p:cNvPr id="1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itchFamily="34" charset="0"/>
                  <a:buNone/>
                  <a:defRPr/>
                </a:pPr>
                <a:endParaRPr lang="zh-CN" altLang="en-US"/>
              </a:p>
            </p:txBody>
          </p:sp>
        </p:grpSp>
        <p:grpSp>
          <p:nvGrpSpPr>
            <p:cNvPr id="6" name="Group 6"/>
            <p:cNvGrpSpPr>
              <a:grpSpLocks/>
            </p:cNvGrpSpPr>
            <p:nvPr/>
          </p:nvGrpSpPr>
          <p:grpSpPr bwMode="auto">
            <a:xfrm>
              <a:off x="261" y="334"/>
              <a:ext cx="466" cy="299"/>
              <a:chOff x="0" y="0"/>
              <a:chExt cx="672" cy="432"/>
            </a:xfrm>
          </p:grpSpPr>
          <p:sp>
            <p:nvSpPr>
              <p:cNvPr id="10" name="Rectangle 7"/>
              <p:cNvSpPr>
                <a:spLocks noChangeArrowheads="1"/>
              </p:cNvSpPr>
              <p:nvPr/>
            </p:nvSpPr>
            <p:spPr bwMode="auto">
              <a:xfrm>
                <a:off x="0" y="0"/>
                <a:ext cx="384" cy="432"/>
              </a:xfrm>
              <a:prstGeom prst="rect">
                <a:avLst/>
              </a:prstGeom>
              <a:solidFill>
                <a:schemeClr val="accent2"/>
              </a:soli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itchFamily="34" charset="0"/>
                  <a:buNone/>
                  <a:defRPr/>
                </a:pPr>
                <a:endParaRPr lang="zh-CN" altLang="en-US"/>
              </a:p>
            </p:txBody>
          </p:sp>
          <p:sp>
            <p:nvSpPr>
              <p:cNvPr id="11" name="Rectangle 8"/>
              <p:cNvSpPr>
                <a:spLocks noChangeArrowheads="1"/>
              </p:cNvSpPr>
              <p:nvPr/>
            </p:nvSpPr>
            <p:spPr bwMode="auto">
              <a:xfrm>
                <a:off x="337" y="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itchFamily="34" charset="0"/>
                  <a:buNone/>
                  <a:defRPr/>
                </a:pPr>
                <a:endParaRPr lang="zh-CN" altLang="en-US"/>
              </a:p>
            </p:txBody>
          </p:sp>
        </p:grpSp>
        <p:sp>
          <p:nvSpPr>
            <p:cNvPr id="7"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itchFamily="34" charset="0"/>
                <a:buNone/>
                <a:defRPr/>
              </a:pPr>
              <a:endParaRPr lang="zh-CN" altLang="en-US"/>
            </a:p>
          </p:txBody>
        </p:sp>
        <p:sp>
          <p:nvSpPr>
            <p:cNvPr id="8" name="Rectangle 10"/>
            <p:cNvSpPr>
              <a:spLocks noChangeArrowheads="1"/>
            </p:cNvSpPr>
            <p:nvPr/>
          </p:nvSpPr>
          <p:spPr bwMode="auto">
            <a:xfrm>
              <a:off x="400" y="0"/>
              <a:ext cx="20" cy="663"/>
            </a:xfrm>
            <a:prstGeom prst="rect">
              <a:avLst/>
            </a:prstGeom>
            <a:solidFill>
              <a:schemeClr val="bg2"/>
            </a:soli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itchFamily="34" charset="0"/>
                <a:buNone/>
                <a:defRPr/>
              </a:pPr>
              <a:endParaRPr lang="zh-CN" altLang="en-US"/>
            </a:p>
          </p:txBody>
        </p:sp>
        <p:sp>
          <p:nvSpPr>
            <p:cNvPr id="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itchFamily="34" charset="0"/>
                <a:buNone/>
                <a:defRPr/>
              </a:pPr>
              <a:endParaRPr lang="zh-CN" altLang="en-US"/>
            </a:p>
          </p:txBody>
        </p:sp>
      </p:grpSp>
      <p:sp>
        <p:nvSpPr>
          <p:cNvPr id="2060" name="Rectangle 12"/>
          <p:cNvSpPr>
            <a:spLocks noGrp="1" noChangeArrowheads="1"/>
          </p:cNvSpPr>
          <p:nvPr>
            <p:ph type="ctrTitle"/>
          </p:nvPr>
        </p:nvSpPr>
        <p:spPr>
          <a:xfrm>
            <a:off x="990600" y="1828800"/>
            <a:ext cx="7772400" cy="1143000"/>
          </a:xfrm>
        </p:spPr>
        <p:txBody>
          <a:bodyPr/>
          <a:lstStyle>
            <a:lvl1pPr>
              <a:defRPr/>
            </a:lvl1pPr>
          </a:lstStyle>
          <a:p>
            <a:pPr lvl="0"/>
            <a:r>
              <a:rPr lang="en-US" altLang="zh-CN" noProof="0"/>
              <a:t>Click to edit Master title style</a:t>
            </a:r>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zh-CN" noProof="0"/>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400">
                <a:solidFill>
                  <a:schemeClr val="bg2"/>
                </a:solidFill>
                <a:latin typeface="Tahoma" pitchFamily="34" charset="0"/>
                <a:ea typeface="宋体" pitchFamily="2" charset="-122"/>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lgn="ct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bwMode="auto">
          <a:xfrm>
            <a:off x="6858000" y="6248400"/>
            <a:ext cx="19050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400">
                <a:solidFill>
                  <a:schemeClr val="bg2"/>
                </a:solidFill>
              </a:defRPr>
            </a:lvl1pPr>
          </a:lstStyle>
          <a:p>
            <a:fld id="{2BD65A1C-3DF3-4DD9-B30B-28DD575D856C}" type="slidenum">
              <a:rPr lang="zh-CN" altLang="en-US"/>
              <a:pPr/>
              <a:t>‹#›</a:t>
            </a:fld>
            <a:endParaRPr lang="en-US" altLang="zh-CN"/>
          </a:p>
        </p:txBody>
      </p:sp>
    </p:spTree>
    <p:extLst>
      <p:ext uri="{BB962C8B-B14F-4D97-AF65-F5344CB8AC3E}">
        <p14:creationId xmlns:p14="http://schemas.microsoft.com/office/powerpoint/2010/main" val="1650566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37478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1013" y="195263"/>
            <a:ext cx="2124075" cy="64341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5263"/>
            <a:ext cx="6221413" cy="64341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90822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cSld name="内容">
    <p:spTree>
      <p:nvGrpSpPr>
        <p:cNvPr id="1" name=""/>
        <p:cNvGrpSpPr/>
        <p:nvPr/>
      </p:nvGrpSpPr>
      <p:grpSpPr>
        <a:xfrm>
          <a:off x="0" y="0"/>
          <a:ext cx="0" cy="0"/>
          <a:chOff x="0" y="0"/>
          <a:chExt cx="0" cy="0"/>
        </a:xfrm>
      </p:grpSpPr>
      <p:sp>
        <p:nvSpPr>
          <p:cNvPr id="3" name="Rectangle 2"/>
          <p:cNvSpPr>
            <a:spLocks noChangeArrowheads="1"/>
          </p:cNvSpPr>
          <p:nvPr/>
        </p:nvSpPr>
        <p:spPr bwMode="auto">
          <a:xfrm>
            <a:off x="290513" y="307975"/>
            <a:ext cx="438150" cy="474663"/>
          </a:xfrm>
          <a:prstGeom prst="rect">
            <a:avLst/>
          </a:prstGeom>
          <a:solidFill>
            <a:schemeClr val="accent2"/>
          </a:soli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itchFamily="34" charset="0"/>
              <a:buNone/>
              <a:defRPr/>
            </a:pPr>
            <a:endParaRPr lang="zh-CN" altLang="en-US"/>
          </a:p>
        </p:txBody>
      </p:sp>
      <p:sp>
        <p:nvSpPr>
          <p:cNvPr id="4" name="Rectangle 3"/>
          <p:cNvSpPr>
            <a:spLocks noChangeArrowheads="1"/>
          </p:cNvSpPr>
          <p:nvPr/>
        </p:nvSpPr>
        <p:spPr bwMode="auto">
          <a:xfrm>
            <a:off x="673100" y="307975"/>
            <a:ext cx="328613" cy="474663"/>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itchFamily="34" charset="0"/>
              <a:buNone/>
              <a:defRPr/>
            </a:pPr>
            <a:endParaRPr lang="zh-CN" altLang="en-US"/>
          </a:p>
        </p:txBody>
      </p:sp>
      <p:graphicFrame>
        <p:nvGraphicFramePr>
          <p:cNvPr id="5" name="Object 7"/>
          <p:cNvGraphicFramePr>
            <a:graphicFrameLocks noChangeAspect="1"/>
          </p:cNvGraphicFramePr>
          <p:nvPr userDrawn="1"/>
        </p:nvGraphicFramePr>
        <p:xfrm>
          <a:off x="419100" y="736600"/>
          <a:ext cx="885825" cy="471488"/>
        </p:xfrm>
        <a:graphic>
          <a:graphicData uri="http://schemas.openxmlformats.org/presentationml/2006/ole">
            <mc:AlternateContent xmlns:mc="http://schemas.openxmlformats.org/markup-compatibility/2006">
              <mc:Choice xmlns:v="urn:schemas-microsoft-com:vml" Requires="v">
                <p:oleObj r:id="rId2" imgW="1162212" imgH="619211" progId="Paint.Picture">
                  <p:embed/>
                </p:oleObj>
              </mc:Choice>
              <mc:Fallback>
                <p:oleObj r:id="rId2" imgW="1162212" imgH="619211"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736600"/>
                        <a:ext cx="88582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 name="Rectangle 8"/>
          <p:cNvSpPr>
            <a:spLocks noChangeArrowheads="1"/>
          </p:cNvSpPr>
          <p:nvPr userDrawn="1"/>
        </p:nvSpPr>
        <p:spPr bwMode="auto">
          <a:xfrm>
            <a:off x="0" y="657225"/>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itchFamily="34" charset="0"/>
              <a:buNone/>
              <a:defRPr/>
            </a:pPr>
            <a:endParaRPr lang="zh-CN" altLang="en-US"/>
          </a:p>
        </p:txBody>
      </p:sp>
      <p:sp>
        <p:nvSpPr>
          <p:cNvPr id="7" name="Rectangle 9"/>
          <p:cNvSpPr>
            <a:spLocks noChangeArrowheads="1"/>
          </p:cNvSpPr>
          <p:nvPr userDrawn="1"/>
        </p:nvSpPr>
        <p:spPr bwMode="auto">
          <a:xfrm>
            <a:off x="635000" y="200025"/>
            <a:ext cx="31750" cy="1052513"/>
          </a:xfrm>
          <a:prstGeom prst="rect">
            <a:avLst/>
          </a:prstGeom>
          <a:solidFill>
            <a:schemeClr val="bg2"/>
          </a:soli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itchFamily="34" charset="0"/>
              <a:buNone/>
              <a:defRPr/>
            </a:pPr>
            <a:endParaRPr lang="zh-CN" altLang="en-US"/>
          </a:p>
        </p:txBody>
      </p:sp>
      <p:sp>
        <p:nvSpPr>
          <p:cNvPr id="8" name="Rectangle 10"/>
          <p:cNvSpPr>
            <a:spLocks noChangeArrowheads="1"/>
          </p:cNvSpPr>
          <p:nvPr userDrawn="1"/>
        </p:nvSpPr>
        <p:spPr bwMode="auto">
          <a:xfrm>
            <a:off x="315913" y="990600"/>
            <a:ext cx="8637587" cy="31750"/>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itchFamily="34" charset="0"/>
              <a:buNone/>
              <a:defRPr/>
            </a:pPr>
            <a:endParaRPr lang="zh-CN" altLang="en-US"/>
          </a:p>
        </p:txBody>
      </p:sp>
      <p:sp>
        <p:nvSpPr>
          <p:cNvPr id="2" name="内容占位符 1"/>
          <p:cNvSpPr>
            <a:spLocks noGrp="1"/>
          </p:cNvSpPr>
          <p:nvPr>
            <p:ph/>
          </p:nvPr>
        </p:nvSpPr>
        <p:spPr>
          <a:xfrm>
            <a:off x="569006" y="471487"/>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11" name="Rectangle 5"/>
          <p:cNvSpPr>
            <a:spLocks noGrp="1" noChangeArrowheads="1"/>
          </p:cNvSpPr>
          <p:nvPr>
            <p:ph type="ftr" sz="quarter" idx="11"/>
          </p:nvPr>
        </p:nvSpPr>
        <p:spPr/>
        <p:txBody>
          <a:bodyPr/>
          <a:lstStyle>
            <a:lvl1pPr>
              <a:defRPr/>
            </a:lvl1pPr>
          </a:lstStyle>
          <a:p>
            <a:pPr>
              <a:defRPr/>
            </a:pPr>
            <a:endParaRPr lang="en-US" altLang="zh-CN"/>
          </a:p>
        </p:txBody>
      </p:sp>
      <p:sp>
        <p:nvSpPr>
          <p:cNvPr id="12"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4442E885-81A5-4BF7-9872-EDA073D9B624}" type="slidenum">
              <a:rPr lang="zh-CN" altLang="en-US"/>
              <a:pPr/>
              <a:t>‹#›</a:t>
            </a:fld>
            <a:endParaRPr lang="en-US" altLang="zh-CN"/>
          </a:p>
        </p:txBody>
      </p:sp>
    </p:spTree>
    <p:extLst>
      <p:ext uri="{BB962C8B-B14F-4D97-AF65-F5344CB8AC3E}">
        <p14:creationId xmlns:p14="http://schemas.microsoft.com/office/powerpoint/2010/main" val="3085794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E4F7ACA-14E8-4C16-BAF8-0ABF0F01132C}" type="slidenum">
              <a:rPr lang="zh-CN" altLang="en-US"/>
              <a:pPr/>
              <a:t>‹#›</a:t>
            </a:fld>
            <a:endParaRPr lang="en-US" altLang="zh-CN"/>
          </a:p>
        </p:txBody>
      </p:sp>
    </p:spTree>
    <p:extLst>
      <p:ext uri="{BB962C8B-B14F-4D97-AF65-F5344CB8AC3E}">
        <p14:creationId xmlns:p14="http://schemas.microsoft.com/office/powerpoint/2010/main" val="2257537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2DB9621-EADE-4B87-B542-854AC4007EC3}" type="slidenum">
              <a:rPr lang="zh-CN" altLang="en-US"/>
              <a:pPr/>
              <a:t>‹#›</a:t>
            </a:fld>
            <a:endParaRPr lang="en-US" altLang="zh-CN"/>
          </a:p>
        </p:txBody>
      </p:sp>
    </p:spTree>
    <p:extLst>
      <p:ext uri="{BB962C8B-B14F-4D97-AF65-F5344CB8AC3E}">
        <p14:creationId xmlns:p14="http://schemas.microsoft.com/office/powerpoint/2010/main" val="2566523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96D41A1C-2596-4769-A38C-AA632520A48F}" type="slidenum">
              <a:rPr lang="zh-CN" altLang="en-US"/>
              <a:pPr/>
              <a:t>‹#›</a:t>
            </a:fld>
            <a:endParaRPr lang="en-US" altLang="zh-CN"/>
          </a:p>
        </p:txBody>
      </p:sp>
    </p:spTree>
    <p:extLst>
      <p:ext uri="{BB962C8B-B14F-4D97-AF65-F5344CB8AC3E}">
        <p14:creationId xmlns:p14="http://schemas.microsoft.com/office/powerpoint/2010/main" val="1550372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C5346C5B-19F8-4248-BC15-8BACEDA72B31}" type="slidenum">
              <a:rPr lang="zh-CN" altLang="en-US"/>
              <a:pPr/>
              <a:t>‹#›</a:t>
            </a:fld>
            <a:endParaRPr lang="en-US" altLang="zh-CN"/>
          </a:p>
        </p:txBody>
      </p:sp>
    </p:spTree>
    <p:extLst>
      <p:ext uri="{BB962C8B-B14F-4D97-AF65-F5344CB8AC3E}">
        <p14:creationId xmlns:p14="http://schemas.microsoft.com/office/powerpoint/2010/main" val="4174309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7EDD162-8F00-4B49-8EA7-AE8B2F3D8F47}" type="slidenum">
              <a:rPr lang="zh-CN" altLang="en-US"/>
              <a:pPr/>
              <a:t>‹#›</a:t>
            </a:fld>
            <a:endParaRPr lang="en-US" altLang="zh-CN"/>
          </a:p>
        </p:txBody>
      </p:sp>
    </p:spTree>
    <p:extLst>
      <p:ext uri="{BB962C8B-B14F-4D97-AF65-F5344CB8AC3E}">
        <p14:creationId xmlns:p14="http://schemas.microsoft.com/office/powerpoint/2010/main" val="39039134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5BB017CF-918F-4C4A-9A70-8FA6BF7CDA57}" type="slidenum">
              <a:rPr lang="zh-CN" altLang="en-US"/>
              <a:pPr/>
              <a:t>‹#›</a:t>
            </a:fld>
            <a:endParaRPr lang="en-US" altLang="zh-CN"/>
          </a:p>
        </p:txBody>
      </p:sp>
    </p:spTree>
    <p:extLst>
      <p:ext uri="{BB962C8B-B14F-4D97-AF65-F5344CB8AC3E}">
        <p14:creationId xmlns:p14="http://schemas.microsoft.com/office/powerpoint/2010/main" val="556302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CC48B70C-5907-441F-8D99-4ABE4411E61E}" type="slidenum">
              <a:rPr lang="zh-CN" altLang="en-US"/>
              <a:pPr/>
              <a:t>‹#›</a:t>
            </a:fld>
            <a:endParaRPr lang="en-US" altLang="zh-CN"/>
          </a:p>
        </p:txBody>
      </p:sp>
    </p:spTree>
    <p:extLst>
      <p:ext uri="{BB962C8B-B14F-4D97-AF65-F5344CB8AC3E}">
        <p14:creationId xmlns:p14="http://schemas.microsoft.com/office/powerpoint/2010/main" val="313060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4951559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A5D1760-9EBB-4160-9410-23AF8CC76951}" type="slidenum">
              <a:rPr lang="zh-CN" altLang="en-US"/>
              <a:pPr/>
              <a:t>‹#›</a:t>
            </a:fld>
            <a:endParaRPr lang="en-US" altLang="zh-CN"/>
          </a:p>
        </p:txBody>
      </p:sp>
    </p:spTree>
    <p:extLst>
      <p:ext uri="{BB962C8B-B14F-4D97-AF65-F5344CB8AC3E}">
        <p14:creationId xmlns:p14="http://schemas.microsoft.com/office/powerpoint/2010/main" val="36424966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D92993C2-CDBB-4537-B5CE-44A5219EEA77}" type="slidenum">
              <a:rPr lang="zh-CN" altLang="en-US"/>
              <a:pPr/>
              <a:t>‹#›</a:t>
            </a:fld>
            <a:endParaRPr lang="en-US" altLang="zh-CN"/>
          </a:p>
        </p:txBody>
      </p:sp>
    </p:spTree>
    <p:extLst>
      <p:ext uri="{BB962C8B-B14F-4D97-AF65-F5344CB8AC3E}">
        <p14:creationId xmlns:p14="http://schemas.microsoft.com/office/powerpoint/2010/main" val="32060723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B1146AD1-EBD8-4186-8E04-BBB5EA7D986B}" type="slidenum">
              <a:rPr lang="zh-CN" altLang="en-US"/>
              <a:pPr/>
              <a:t>‹#›</a:t>
            </a:fld>
            <a:endParaRPr lang="en-US" altLang="zh-CN"/>
          </a:p>
        </p:txBody>
      </p:sp>
    </p:spTree>
    <p:extLst>
      <p:ext uri="{BB962C8B-B14F-4D97-AF65-F5344CB8AC3E}">
        <p14:creationId xmlns:p14="http://schemas.microsoft.com/office/powerpoint/2010/main" val="8718958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B92CBF6-1A4D-489F-8AC8-286B5B18B01E}" type="slidenum">
              <a:rPr lang="zh-CN" altLang="en-US"/>
              <a:pPr/>
              <a:t>‹#›</a:t>
            </a:fld>
            <a:endParaRPr lang="en-US" altLang="zh-CN"/>
          </a:p>
        </p:txBody>
      </p:sp>
    </p:spTree>
    <p:extLst>
      <p:ext uri="{BB962C8B-B14F-4D97-AF65-F5344CB8AC3E}">
        <p14:creationId xmlns:p14="http://schemas.microsoft.com/office/powerpoint/2010/main" val="6968146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B5321C7-79D5-46CB-AE0A-3B7192C3D14C}" type="slidenum">
              <a:rPr lang="zh-CN" altLang="en-US"/>
              <a:pPr/>
              <a:t>‹#›</a:t>
            </a:fld>
            <a:endParaRPr lang="en-US" altLang="zh-CN"/>
          </a:p>
        </p:txBody>
      </p:sp>
    </p:spTree>
    <p:extLst>
      <p:ext uri="{BB962C8B-B14F-4D97-AF65-F5344CB8AC3E}">
        <p14:creationId xmlns:p14="http://schemas.microsoft.com/office/powerpoint/2010/main" val="42850451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636203CD-76B6-4B30-A9FA-62EBCBCDE78A}" type="slidenum">
              <a:rPr lang="zh-CN" altLang="en-US"/>
              <a:pPr/>
              <a:t>‹#›</a:t>
            </a:fld>
            <a:endParaRPr lang="en-US" altLang="zh-CN"/>
          </a:p>
        </p:txBody>
      </p:sp>
    </p:spTree>
    <p:extLst>
      <p:ext uri="{BB962C8B-B14F-4D97-AF65-F5344CB8AC3E}">
        <p14:creationId xmlns:p14="http://schemas.microsoft.com/office/powerpoint/2010/main" val="482587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0631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05000"/>
            <a:ext cx="417195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1905000"/>
            <a:ext cx="4173538"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13445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15985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54221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450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41590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59605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90513" y="307975"/>
            <a:ext cx="438150" cy="474663"/>
          </a:xfrm>
          <a:prstGeom prst="rect">
            <a:avLst/>
          </a:prstGeom>
          <a:solidFill>
            <a:schemeClr val="accent2"/>
          </a:soli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itchFamily="34" charset="0"/>
              <a:buNone/>
              <a:defRPr/>
            </a:pPr>
            <a:endParaRPr lang="zh-CN" altLang="en-US"/>
          </a:p>
        </p:txBody>
      </p:sp>
      <p:sp>
        <p:nvSpPr>
          <p:cNvPr id="1027" name="Rectangle 3"/>
          <p:cNvSpPr>
            <a:spLocks noChangeArrowheads="1"/>
          </p:cNvSpPr>
          <p:nvPr/>
        </p:nvSpPr>
        <p:spPr bwMode="auto">
          <a:xfrm>
            <a:off x="673100" y="307975"/>
            <a:ext cx="328613" cy="474663"/>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itchFamily="34" charset="0"/>
              <a:buNone/>
              <a:defRPr/>
            </a:pPr>
            <a:endParaRPr lang="zh-CN" altLang="en-US"/>
          </a:p>
        </p:txBody>
      </p:sp>
      <p:sp>
        <p:nvSpPr>
          <p:cNvPr id="1031" name="Rectangle 4"/>
          <p:cNvSpPr>
            <a:spLocks noGrp="1" noChangeArrowheads="1"/>
          </p:cNvSpPr>
          <p:nvPr>
            <p:ph type="title"/>
          </p:nvPr>
        </p:nvSpPr>
        <p:spPr bwMode="auto">
          <a:xfrm>
            <a:off x="990600" y="195263"/>
            <a:ext cx="7869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2" name="Rectangle 5"/>
          <p:cNvSpPr>
            <a:spLocks noGrp="1" noChangeArrowheads="1"/>
          </p:cNvSpPr>
          <p:nvPr>
            <p:ph type="body" idx="1"/>
          </p:nvPr>
        </p:nvSpPr>
        <p:spPr bwMode="auto">
          <a:xfrm>
            <a:off x="457200" y="1905000"/>
            <a:ext cx="84978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ftr" sz="quarter" idx="3"/>
          </p:nvPr>
        </p:nvSpPr>
        <p:spPr bwMode="auto">
          <a:xfrm>
            <a:off x="7848600" y="6400800"/>
            <a:ext cx="12954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400">
                <a:latin typeface="Tahoma" pitchFamily="34" charset="0"/>
                <a:ea typeface="宋体" pitchFamily="2" charset="-122"/>
              </a:defRPr>
            </a:lvl1pPr>
          </a:lstStyle>
          <a:p>
            <a:pPr>
              <a:defRPr/>
            </a:pPr>
            <a:endParaRPr lang="en-US" altLang="zh-CN"/>
          </a:p>
        </p:txBody>
      </p:sp>
      <p:graphicFrame>
        <p:nvGraphicFramePr>
          <p:cNvPr id="2" name="Object 7"/>
          <p:cNvGraphicFramePr>
            <a:graphicFrameLocks noChangeAspect="1"/>
          </p:cNvGraphicFramePr>
          <p:nvPr userDrawn="1"/>
        </p:nvGraphicFramePr>
        <p:xfrm>
          <a:off x="419100" y="736600"/>
          <a:ext cx="885825" cy="471488"/>
        </p:xfrm>
        <a:graphic>
          <a:graphicData uri="http://schemas.openxmlformats.org/presentationml/2006/ole">
            <mc:AlternateContent xmlns:mc="http://schemas.openxmlformats.org/markup-compatibility/2006">
              <mc:Choice xmlns:v="urn:schemas-microsoft-com:vml" Requires="v">
                <p:oleObj r:id="rId14" imgW="1162212" imgH="619211" progId="Paint.Picture">
                  <p:embed/>
                </p:oleObj>
              </mc:Choice>
              <mc:Fallback>
                <p:oleObj r:id="rId14" imgW="1162212" imgH="619211" progId="Paint.Picture">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100" y="736600"/>
                        <a:ext cx="88582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 name="Rectangle 8"/>
          <p:cNvSpPr>
            <a:spLocks noChangeArrowheads="1"/>
          </p:cNvSpPr>
          <p:nvPr userDrawn="1"/>
        </p:nvSpPr>
        <p:spPr bwMode="auto">
          <a:xfrm>
            <a:off x="0" y="657225"/>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itchFamily="34" charset="0"/>
              <a:buNone/>
              <a:defRPr/>
            </a:pPr>
            <a:endParaRPr lang="zh-CN" altLang="en-US"/>
          </a:p>
        </p:txBody>
      </p:sp>
      <p:sp>
        <p:nvSpPr>
          <p:cNvPr id="1033" name="Rectangle 9"/>
          <p:cNvSpPr>
            <a:spLocks noChangeArrowheads="1"/>
          </p:cNvSpPr>
          <p:nvPr userDrawn="1"/>
        </p:nvSpPr>
        <p:spPr bwMode="auto">
          <a:xfrm>
            <a:off x="635000" y="200025"/>
            <a:ext cx="31750" cy="1052513"/>
          </a:xfrm>
          <a:prstGeom prst="rect">
            <a:avLst/>
          </a:prstGeom>
          <a:solidFill>
            <a:schemeClr val="bg2"/>
          </a:soli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itchFamily="34" charset="0"/>
              <a:buNone/>
              <a:defRPr/>
            </a:pPr>
            <a:endParaRPr lang="zh-CN" altLang="en-US"/>
          </a:p>
        </p:txBody>
      </p:sp>
      <p:sp>
        <p:nvSpPr>
          <p:cNvPr id="1034" name="Rectangle 10"/>
          <p:cNvSpPr>
            <a:spLocks noChangeArrowheads="1"/>
          </p:cNvSpPr>
          <p:nvPr userDrawn="1"/>
        </p:nvSpPr>
        <p:spPr bwMode="auto">
          <a:xfrm>
            <a:off x="315913" y="990600"/>
            <a:ext cx="8637587" cy="31750"/>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4210" r:id="rId1"/>
    <p:sldLayoutId id="2147484187" r:id="rId2"/>
    <p:sldLayoutId id="2147484188" r:id="rId3"/>
    <p:sldLayoutId id="2147484189" r:id="rId4"/>
    <p:sldLayoutId id="2147484190" r:id="rId5"/>
    <p:sldLayoutId id="2147484191" r:id="rId6"/>
    <p:sldLayoutId id="2147484192" r:id="rId7"/>
    <p:sldLayoutId id="2147484193" r:id="rId8"/>
    <p:sldLayoutId id="2147484194" r:id="rId9"/>
    <p:sldLayoutId id="2147484195" r:id="rId10"/>
    <p:sldLayoutId id="2147484196" r:id="rId11"/>
    <p:sldLayoutId id="2147484211" r:id="rId12"/>
  </p:sldLayoutIdLst>
  <p:txStyles>
    <p:title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fontAlgn="base">
        <a:spcBef>
          <a:spcPct val="0"/>
        </a:spcBef>
        <a:spcAft>
          <a:spcPct val="0"/>
        </a:spcAft>
        <a:defRPr sz="4800" b="1">
          <a:solidFill>
            <a:schemeClr val="tx2"/>
          </a:solidFill>
          <a:latin typeface="Tahoma" pitchFamily="34" charset="0"/>
          <a:ea typeface="隶书" pitchFamily="49" charset="-122"/>
        </a:defRPr>
      </a:lvl6pPr>
      <a:lvl7pPr marL="914400" algn="ctr" rtl="0" fontAlgn="base">
        <a:spcBef>
          <a:spcPct val="0"/>
        </a:spcBef>
        <a:spcAft>
          <a:spcPct val="0"/>
        </a:spcAft>
        <a:defRPr sz="4800" b="1">
          <a:solidFill>
            <a:schemeClr val="tx2"/>
          </a:solidFill>
          <a:latin typeface="Tahoma" pitchFamily="34" charset="0"/>
          <a:ea typeface="隶书" pitchFamily="49" charset="-122"/>
        </a:defRPr>
      </a:lvl7pPr>
      <a:lvl8pPr marL="1371600" algn="ctr" rtl="0" fontAlgn="base">
        <a:spcBef>
          <a:spcPct val="0"/>
        </a:spcBef>
        <a:spcAft>
          <a:spcPct val="0"/>
        </a:spcAft>
        <a:defRPr sz="4800" b="1">
          <a:solidFill>
            <a:schemeClr val="tx2"/>
          </a:solidFill>
          <a:latin typeface="Tahoma" pitchFamily="34" charset="0"/>
          <a:ea typeface="隶书" pitchFamily="49" charset="-122"/>
        </a:defRPr>
      </a:lvl8pPr>
      <a:lvl9pPr marL="1828800" algn="ctr" rtl="0" fontAlgn="base">
        <a:spcBef>
          <a:spcPct val="0"/>
        </a:spcBef>
        <a:spcAft>
          <a:spcPct val="0"/>
        </a:spcAft>
        <a:defRPr sz="4800" b="1">
          <a:solidFill>
            <a:schemeClr val="tx2"/>
          </a:solidFill>
          <a:latin typeface="Tahoma" pitchFamily="34" charset="0"/>
          <a:ea typeface="隶书"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31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400">
                <a:latin typeface="+mn-lt"/>
                <a:ea typeface="宋体" pitchFamily="2" charset="-122"/>
              </a:defRPr>
            </a:lvl1pPr>
          </a:lstStyle>
          <a:p>
            <a:pPr>
              <a:defRPr/>
            </a:pPr>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prstTxWarp prst="textNoShape">
              <a:avLst/>
            </a:prstTxWarp>
          </a:bodyPr>
          <a:lstStyle>
            <a:lvl1pPr algn="ctr" eaLnBrk="1" hangingPunct="1">
              <a:buFont typeface="Arial" pitchFamily="34" charset="0"/>
              <a:buNone/>
              <a:defRPr sz="1400">
                <a:latin typeface="+mn-lt"/>
                <a:ea typeface="宋体" pitchFamily="2" charset="-122"/>
              </a:defRPr>
            </a:lvl1pPr>
          </a:lstStyle>
          <a:p>
            <a:pPr>
              <a:defRPr/>
            </a:pPr>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latin typeface="Arial" panose="020B0604020202020204" pitchFamily="34" charset="0"/>
              </a:defRPr>
            </a:lvl1pPr>
          </a:lstStyle>
          <a:p>
            <a:fld id="{D930D5A9-0EAA-49A9-AF0B-80C8A77676DE}"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 id="2147484209"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7.bin"/><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11.bin"/><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2900" y="2852936"/>
            <a:ext cx="8458200" cy="1463675"/>
          </a:xfrm>
          <a:solidFill>
            <a:schemeClr val="bg1"/>
          </a:solidFill>
        </p:spPr>
        <p:txBody>
          <a:bodyPr anchor="t">
            <a:spAutoFit/>
          </a:bodyPr>
          <a:lstStyle/>
          <a:p>
            <a:pPr eaLnBrk="1" hangingPunct="1">
              <a:spcBef>
                <a:spcPct val="50000"/>
              </a:spcBef>
              <a:defRPr/>
            </a:pPr>
            <a:r>
              <a:rPr lang="zh-CN" altLang="en-US" sz="3600">
                <a:solidFill>
                  <a:schemeClr val="tx1"/>
                </a:solidFill>
                <a:latin typeface="隶书" pitchFamily="49" charset="-122"/>
              </a:rPr>
              <a:t>第七章</a:t>
            </a:r>
            <a:br>
              <a:rPr lang="zh-CN" altLang="en-US" sz="7200">
                <a:solidFill>
                  <a:schemeClr val="tx1"/>
                </a:solidFill>
                <a:latin typeface="隶书" pitchFamily="49" charset="-122"/>
              </a:rPr>
            </a:br>
            <a:r>
              <a:rPr lang="zh-CN" altLang="en-US" sz="5400">
                <a:solidFill>
                  <a:schemeClr val="tx1"/>
                </a:solidFill>
                <a:effectLst>
                  <a:outerShdw blurRad="38100" dist="38100" dir="2700000" algn="tl">
                    <a:srgbClr val="C0C0C0"/>
                  </a:outerShdw>
                </a:effectLst>
                <a:latin typeface="隶书" pitchFamily="49" charset="-122"/>
              </a:rPr>
              <a:t>图</a:t>
            </a:r>
            <a:endParaRPr lang="en-US" altLang="zh-CN" sz="2800">
              <a:solidFill>
                <a:schemeClr val="tx1"/>
              </a:solidFill>
              <a:effectLst>
                <a:outerShdw blurRad="38100" dist="38100" dir="2700000" algn="tl">
                  <a:srgbClr val="C0C0C0"/>
                </a:outerShdw>
              </a:effectLst>
              <a:latin typeface="隶书" pitchFamily="49" charset="-122"/>
            </a:endParaRPr>
          </a:p>
        </p:txBody>
      </p:sp>
      <p:sp>
        <p:nvSpPr>
          <p:cNvPr id="14339" name="Rectangle 3"/>
          <p:cNvSpPr>
            <a:spLocks noChangeArrowheads="1"/>
          </p:cNvSpPr>
          <p:nvPr/>
        </p:nvSpPr>
        <p:spPr bwMode="auto">
          <a:xfrm>
            <a:off x="304800" y="2667000"/>
            <a:ext cx="8458200" cy="92075"/>
          </a:xfrm>
          <a:prstGeom prst="rect">
            <a:avLst/>
          </a:prstGeom>
          <a:gradFill rotWithShape="0">
            <a:gsLst>
              <a:gs pos="0">
                <a:srgbClr val="3333FF"/>
              </a:gs>
              <a:gs pos="100000">
                <a:srgbClr val="CCE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14340" name="Rectangle 4"/>
          <p:cNvSpPr>
            <a:spLocks noChangeArrowheads="1"/>
          </p:cNvSpPr>
          <p:nvPr/>
        </p:nvSpPr>
        <p:spPr bwMode="auto">
          <a:xfrm>
            <a:off x="0" y="0"/>
            <a:ext cx="9144000" cy="152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125" name="Rectangle 5"/>
          <p:cNvSpPr>
            <a:spLocks noChangeArrowheads="1"/>
          </p:cNvSpPr>
          <p:nvPr/>
        </p:nvSpPr>
        <p:spPr bwMode="auto">
          <a:xfrm>
            <a:off x="609600" y="1066800"/>
            <a:ext cx="7869238" cy="1006475"/>
          </a:xfrm>
          <a:prstGeom prst="rect">
            <a:avLst/>
          </a:prstGeom>
          <a:noFill/>
          <a:ln>
            <a:noFill/>
          </a:ln>
          <a:effectLst/>
        </p:spPr>
        <p:txBody>
          <a:bodyPr>
            <a:spAutoFit/>
          </a:bodyPr>
          <a:lstStyle/>
          <a:p>
            <a:pPr algn="ctr" eaLnBrk="1" hangingPunct="1">
              <a:spcBef>
                <a:spcPct val="50000"/>
              </a:spcBef>
              <a:buFont typeface="Arial" pitchFamily="34" charset="0"/>
              <a:buNone/>
              <a:defRPr/>
            </a:pPr>
            <a:r>
              <a:rPr lang="zh-CN" altLang="en-US" sz="6000" b="1">
                <a:solidFill>
                  <a:srgbClr val="333399"/>
                </a:solidFill>
                <a:effectLst>
                  <a:outerShdw blurRad="38100" dist="38100" dir="2700000" algn="tl">
                    <a:srgbClr val="C0C0C0"/>
                  </a:outerShdw>
                </a:effectLst>
                <a:latin typeface="华文彩云" pitchFamily="2" charset="-122"/>
                <a:ea typeface="华文彩云" pitchFamily="2" charset="-122"/>
              </a:rPr>
              <a:t>数据结构</a:t>
            </a:r>
            <a:endParaRPr lang="en-US" altLang="zh-CN" sz="6000" b="1">
              <a:solidFill>
                <a:srgbClr val="333399"/>
              </a:solidFill>
              <a:effectLst>
                <a:outerShdw blurRad="38100" dist="38100" dir="2700000" algn="tl">
                  <a:srgbClr val="C0C0C0"/>
                </a:outerShdw>
              </a:effectLst>
              <a:latin typeface="华文彩云" pitchFamily="2" charset="-122"/>
              <a:ea typeface="华文彩云" pitchFamily="2" charset="-122"/>
            </a:endParaRPr>
          </a:p>
        </p:txBody>
      </p:sp>
      <p:sp>
        <p:nvSpPr>
          <p:cNvPr id="14342" name="Text Box 6"/>
          <p:cNvSpPr txBox="1">
            <a:spLocks noChangeArrowheads="1"/>
          </p:cNvSpPr>
          <p:nvPr/>
        </p:nvSpPr>
        <p:spPr bwMode="auto">
          <a:xfrm>
            <a:off x="228600" y="5181600"/>
            <a:ext cx="8686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2800" b="1" dirty="0">
              <a:latin typeface="楷体_GB2312" pitchFamily="1" charset="-122"/>
              <a:ea typeface="楷体_GB2312" pitchFamily="1" charset="-122"/>
            </a:endParaRPr>
          </a:p>
          <a:p>
            <a:pPr algn="ctr" eaLnBrk="1" hangingPunct="1">
              <a:buFont typeface="Arial" panose="020B0604020202020204" pitchFamily="34" charset="0"/>
              <a:buNone/>
            </a:pPr>
            <a:endParaRPr lang="zh-CN" altLang="en-US" sz="2800" b="1" dirty="0">
              <a:latin typeface="楷体_GB2312" pitchFamily="1" charset="-122"/>
              <a:ea typeface="楷体_GB2312" pitchFamily="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5"/>
          <p:cNvSpPr txBox="1">
            <a:spLocks noChangeArrowheads="1"/>
          </p:cNvSpPr>
          <p:nvPr/>
        </p:nvSpPr>
        <p:spPr bwMode="auto">
          <a:xfrm>
            <a:off x="251520" y="1990427"/>
            <a:ext cx="8763000" cy="4038600"/>
          </a:xfrm>
          <a:prstGeom prst="rect">
            <a:avLst/>
          </a:prstGeom>
          <a:noFill/>
          <a:ln>
            <a:noFill/>
          </a:ln>
          <a:effectLst/>
          <a:extLst>
            <a:ext uri="{FAA26D3D-D897-4be2-8F04-BA451C77F1D7}"/>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9pPr>
          </a:lstStyle>
          <a:p>
            <a:pPr eaLnBrk="1" hangingPunct="1">
              <a:spcBef>
                <a:spcPct val="30000"/>
              </a:spcBef>
              <a:defRPr/>
            </a:pPr>
            <a:r>
              <a:rPr lang="zh-CN" altLang="en-US" b="1" kern="0" dirty="0">
                <a:solidFill>
                  <a:srgbClr val="FF0000"/>
                </a:solidFill>
                <a:latin typeface="黑体" pitchFamily="49" charset="-122"/>
                <a:ea typeface="黑体" pitchFamily="49" charset="-122"/>
                <a:sym typeface="Symbol" pitchFamily="18" charset="2"/>
              </a:rPr>
              <a:t>路径</a:t>
            </a:r>
            <a:r>
              <a:rPr lang="zh-CN" altLang="en-US" b="1" kern="0" dirty="0">
                <a:latin typeface="黑体" pitchFamily="49" charset="-122"/>
                <a:ea typeface="黑体" pitchFamily="49" charset="-122"/>
                <a:sym typeface="Symbol" pitchFamily="18" charset="2"/>
              </a:rPr>
              <a:t>：</a:t>
            </a:r>
            <a:r>
              <a:rPr lang="zh-CN" altLang="en-US" b="1" kern="0" dirty="0">
                <a:solidFill>
                  <a:schemeClr val="bg1"/>
                </a:solidFill>
                <a:latin typeface="黑体" pitchFamily="49" charset="-122"/>
                <a:ea typeface="黑体" pitchFamily="49" charset="-122"/>
                <a:sym typeface="Symbol" pitchFamily="18" charset="2"/>
              </a:rPr>
              <a:t>是一个从顶点</a:t>
            </a:r>
            <a:r>
              <a:rPr lang="en-US" altLang="zh-CN" b="1" kern="0" dirty="0">
                <a:solidFill>
                  <a:schemeClr val="bg1"/>
                </a:solidFill>
                <a:latin typeface="黑体" pitchFamily="49" charset="-122"/>
                <a:ea typeface="黑体" pitchFamily="49" charset="-122"/>
                <a:sym typeface="Symbol" pitchFamily="18" charset="2"/>
              </a:rPr>
              <a:t>x</a:t>
            </a:r>
            <a:r>
              <a:rPr lang="zh-CN" altLang="en-US" b="1" kern="0" dirty="0">
                <a:solidFill>
                  <a:schemeClr val="bg1"/>
                </a:solidFill>
                <a:latin typeface="黑体" pitchFamily="49" charset="-122"/>
                <a:ea typeface="黑体" pitchFamily="49" charset="-122"/>
                <a:sym typeface="Symbol" pitchFamily="18" charset="2"/>
              </a:rPr>
              <a:t>到</a:t>
            </a:r>
            <a:r>
              <a:rPr lang="en-US" altLang="zh-CN" b="1" kern="0" dirty="0">
                <a:solidFill>
                  <a:schemeClr val="bg1"/>
                </a:solidFill>
                <a:latin typeface="黑体" pitchFamily="49" charset="-122"/>
                <a:ea typeface="黑体" pitchFamily="49" charset="-122"/>
                <a:sym typeface="Symbol" pitchFamily="18" charset="2"/>
              </a:rPr>
              <a:t>y</a:t>
            </a:r>
            <a:r>
              <a:rPr lang="zh-CN" altLang="en-US" b="1" kern="0" dirty="0">
                <a:solidFill>
                  <a:schemeClr val="bg1"/>
                </a:solidFill>
                <a:latin typeface="黑体" pitchFamily="49" charset="-122"/>
                <a:ea typeface="黑体" pitchFamily="49" charset="-122"/>
                <a:sym typeface="Symbol" pitchFamily="18" charset="2"/>
              </a:rPr>
              <a:t>的顶点序列(</a:t>
            </a:r>
            <a:r>
              <a:rPr lang="en-US" altLang="zh-CN" b="1" kern="0" dirty="0">
                <a:solidFill>
                  <a:schemeClr val="bg1"/>
                </a:solidFill>
                <a:latin typeface="黑体" pitchFamily="49" charset="-122"/>
                <a:ea typeface="黑体" pitchFamily="49" charset="-122"/>
                <a:sym typeface="Symbol" pitchFamily="18" charset="2"/>
              </a:rPr>
              <a:t>x, v</a:t>
            </a:r>
            <a:r>
              <a:rPr lang="en-US" altLang="zh-CN" b="1" kern="0" baseline="-25000" dirty="0">
                <a:solidFill>
                  <a:schemeClr val="bg1"/>
                </a:solidFill>
                <a:latin typeface="黑体" pitchFamily="49" charset="-122"/>
                <a:ea typeface="黑体" pitchFamily="49" charset="-122"/>
                <a:sym typeface="Symbol" pitchFamily="18" charset="2"/>
              </a:rPr>
              <a:t>i1</a:t>
            </a:r>
            <a:r>
              <a:rPr lang="en-US" altLang="zh-CN" b="1" kern="0" dirty="0">
                <a:solidFill>
                  <a:schemeClr val="bg1"/>
                </a:solidFill>
                <a:latin typeface="黑体" pitchFamily="49" charset="-122"/>
                <a:ea typeface="黑体" pitchFamily="49" charset="-122"/>
                <a:sym typeface="Symbol" pitchFamily="18" charset="2"/>
              </a:rPr>
              <a:t>, v</a:t>
            </a:r>
            <a:r>
              <a:rPr lang="en-US" altLang="zh-CN" b="1" kern="0" baseline="-25000" dirty="0">
                <a:solidFill>
                  <a:schemeClr val="bg1"/>
                </a:solidFill>
                <a:latin typeface="黑体" pitchFamily="49" charset="-122"/>
                <a:ea typeface="黑体" pitchFamily="49" charset="-122"/>
                <a:sym typeface="Symbol" pitchFamily="18" charset="2"/>
              </a:rPr>
              <a:t>i2</a:t>
            </a:r>
            <a:r>
              <a:rPr lang="en-US" altLang="zh-CN" b="1" kern="0" dirty="0">
                <a:solidFill>
                  <a:schemeClr val="bg1"/>
                </a:solidFill>
                <a:latin typeface="黑体" pitchFamily="49" charset="-122"/>
                <a:ea typeface="黑体" pitchFamily="49" charset="-122"/>
                <a:sym typeface="Symbol" pitchFamily="18" charset="2"/>
              </a:rPr>
              <a:t>,</a:t>
            </a:r>
            <a:r>
              <a:rPr lang="en-US" altLang="zh-CN" b="1" kern="0" dirty="0">
                <a:solidFill>
                  <a:schemeClr val="bg1"/>
                </a:solidFill>
                <a:latin typeface="Times New Roman" pitchFamily="18" charset="0"/>
                <a:ea typeface="黑体" pitchFamily="49" charset="-122"/>
                <a:sym typeface="Symbol" pitchFamily="18" charset="2"/>
              </a:rPr>
              <a:t>…</a:t>
            </a:r>
            <a:r>
              <a:rPr lang="en-US" altLang="zh-CN" b="1" kern="0" dirty="0">
                <a:solidFill>
                  <a:schemeClr val="bg1"/>
                </a:solidFill>
                <a:latin typeface="黑体" pitchFamily="49" charset="-122"/>
                <a:ea typeface="黑体" pitchFamily="49" charset="-122"/>
                <a:sym typeface="Symbol" pitchFamily="18" charset="2"/>
              </a:rPr>
              <a:t>, v</a:t>
            </a:r>
            <a:r>
              <a:rPr lang="en-US" altLang="zh-CN" b="1" kern="0" baseline="-25000" dirty="0">
                <a:solidFill>
                  <a:schemeClr val="bg1"/>
                </a:solidFill>
                <a:latin typeface="黑体" pitchFamily="49" charset="-122"/>
                <a:ea typeface="黑体" pitchFamily="49" charset="-122"/>
                <a:sym typeface="Symbol" pitchFamily="18" charset="2"/>
              </a:rPr>
              <a:t>in</a:t>
            </a:r>
            <a:r>
              <a:rPr lang="en-US" altLang="zh-CN" b="1" kern="0" dirty="0">
                <a:solidFill>
                  <a:schemeClr val="bg1"/>
                </a:solidFill>
                <a:latin typeface="黑体" pitchFamily="49" charset="-122"/>
                <a:ea typeface="黑体" pitchFamily="49" charset="-122"/>
                <a:sym typeface="Symbol" pitchFamily="18" charset="2"/>
              </a:rPr>
              <a:t>, y)</a:t>
            </a:r>
          </a:p>
          <a:p>
            <a:pPr eaLnBrk="1" hangingPunct="1">
              <a:spcBef>
                <a:spcPct val="30000"/>
              </a:spcBef>
              <a:defRPr/>
            </a:pPr>
            <a:r>
              <a:rPr lang="zh-CN" altLang="en-US" b="1" kern="0" dirty="0">
                <a:solidFill>
                  <a:schemeClr val="bg1"/>
                </a:solidFill>
                <a:latin typeface="黑体" pitchFamily="49" charset="-122"/>
                <a:ea typeface="黑体" pitchFamily="49" charset="-122"/>
                <a:sym typeface="Symbol" pitchFamily="18" charset="2"/>
              </a:rPr>
              <a:t>其中，(</a:t>
            </a:r>
            <a:r>
              <a:rPr lang="en-US" altLang="zh-CN" b="1" kern="0" dirty="0">
                <a:solidFill>
                  <a:schemeClr val="bg1"/>
                </a:solidFill>
                <a:latin typeface="黑体" pitchFamily="49" charset="-122"/>
                <a:ea typeface="黑体" pitchFamily="49" charset="-122"/>
                <a:sym typeface="Symbol" pitchFamily="18" charset="2"/>
              </a:rPr>
              <a:t>x,v</a:t>
            </a:r>
            <a:r>
              <a:rPr lang="en-US" altLang="zh-CN" b="1" kern="0" baseline="-25000" dirty="0">
                <a:solidFill>
                  <a:schemeClr val="bg1"/>
                </a:solidFill>
                <a:latin typeface="黑体" pitchFamily="49" charset="-122"/>
                <a:ea typeface="黑体" pitchFamily="49" charset="-122"/>
                <a:sym typeface="Symbol" pitchFamily="18" charset="2"/>
              </a:rPr>
              <a:t>i1</a:t>
            </a:r>
            <a:r>
              <a:rPr lang="en-US" altLang="zh-CN" b="1" kern="0" dirty="0">
                <a:solidFill>
                  <a:schemeClr val="bg1"/>
                </a:solidFill>
                <a:latin typeface="黑体" pitchFamily="49" charset="-122"/>
                <a:ea typeface="黑体" pitchFamily="49" charset="-122"/>
                <a:sym typeface="Symbol" pitchFamily="18" charset="2"/>
              </a:rPr>
              <a:t>),(v</a:t>
            </a:r>
            <a:r>
              <a:rPr lang="en-US" altLang="zh-CN" b="1" kern="0" baseline="-25000" dirty="0">
                <a:solidFill>
                  <a:schemeClr val="bg1"/>
                </a:solidFill>
                <a:latin typeface="黑体" pitchFamily="49" charset="-122"/>
                <a:ea typeface="黑体" pitchFamily="49" charset="-122"/>
                <a:sym typeface="Symbol" pitchFamily="18" charset="2"/>
              </a:rPr>
              <a:t>ij-1</a:t>
            </a:r>
            <a:r>
              <a:rPr lang="en-US" altLang="zh-CN" b="1" kern="0" dirty="0">
                <a:solidFill>
                  <a:schemeClr val="bg1"/>
                </a:solidFill>
                <a:latin typeface="黑体" pitchFamily="49" charset="-122"/>
                <a:ea typeface="黑体" pitchFamily="49" charset="-122"/>
                <a:sym typeface="Symbol" pitchFamily="18" charset="2"/>
              </a:rPr>
              <a:t>,v</a:t>
            </a:r>
            <a:r>
              <a:rPr lang="en-US" altLang="zh-CN" b="1" kern="0" baseline="-25000" dirty="0">
                <a:solidFill>
                  <a:schemeClr val="bg1"/>
                </a:solidFill>
                <a:latin typeface="黑体" pitchFamily="49" charset="-122"/>
                <a:ea typeface="黑体" pitchFamily="49" charset="-122"/>
                <a:sym typeface="Symbol" pitchFamily="18" charset="2"/>
              </a:rPr>
              <a:t>ij</a:t>
            </a:r>
            <a:r>
              <a:rPr lang="en-US" altLang="zh-CN" b="1" kern="0" dirty="0">
                <a:solidFill>
                  <a:schemeClr val="bg1"/>
                </a:solidFill>
                <a:latin typeface="黑体" pitchFamily="49" charset="-122"/>
                <a:ea typeface="黑体" pitchFamily="49" charset="-122"/>
                <a:sym typeface="Symbol" pitchFamily="18" charset="2"/>
              </a:rPr>
              <a:t>),(</a:t>
            </a:r>
            <a:r>
              <a:rPr lang="en-US" altLang="zh-CN" b="1" kern="0" dirty="0" err="1">
                <a:solidFill>
                  <a:schemeClr val="bg1"/>
                </a:solidFill>
                <a:latin typeface="黑体" pitchFamily="49" charset="-122"/>
                <a:ea typeface="黑体" pitchFamily="49" charset="-122"/>
                <a:sym typeface="Symbol" pitchFamily="18" charset="2"/>
              </a:rPr>
              <a:t>v</a:t>
            </a:r>
            <a:r>
              <a:rPr lang="en-US" altLang="zh-CN" b="1" kern="0" baseline="-25000" dirty="0" err="1">
                <a:solidFill>
                  <a:schemeClr val="bg1"/>
                </a:solidFill>
                <a:latin typeface="黑体" pitchFamily="49" charset="-122"/>
                <a:ea typeface="黑体" pitchFamily="49" charset="-122"/>
                <a:sym typeface="Symbol" pitchFamily="18" charset="2"/>
              </a:rPr>
              <a:t>in</a:t>
            </a:r>
            <a:r>
              <a:rPr lang="en-US" altLang="zh-CN" b="1" kern="0" dirty="0" err="1">
                <a:solidFill>
                  <a:schemeClr val="bg1"/>
                </a:solidFill>
                <a:latin typeface="黑体" pitchFamily="49" charset="-122"/>
                <a:ea typeface="黑体" pitchFamily="49" charset="-122"/>
                <a:sym typeface="Symbol" pitchFamily="18" charset="2"/>
              </a:rPr>
              <a:t>,y</a:t>
            </a:r>
            <a:r>
              <a:rPr lang="en-US" altLang="zh-CN" b="1" kern="0" dirty="0">
                <a:solidFill>
                  <a:schemeClr val="bg1"/>
                </a:solidFill>
                <a:latin typeface="黑体" pitchFamily="49" charset="-122"/>
                <a:ea typeface="黑体" pitchFamily="49" charset="-122"/>
                <a:sym typeface="Symbol" pitchFamily="18" charset="2"/>
              </a:rPr>
              <a:t>)</a:t>
            </a:r>
            <a:r>
              <a:rPr lang="zh-CN" altLang="en-US" b="1" kern="0" dirty="0">
                <a:solidFill>
                  <a:schemeClr val="bg1"/>
                </a:solidFill>
                <a:latin typeface="黑体" pitchFamily="49" charset="-122"/>
                <a:ea typeface="黑体" pitchFamily="49" charset="-122"/>
                <a:sym typeface="Symbol" pitchFamily="18" charset="2"/>
              </a:rPr>
              <a:t>皆属于</a:t>
            </a:r>
            <a:r>
              <a:rPr lang="en-US" altLang="zh-CN" b="1" kern="0" dirty="0">
                <a:solidFill>
                  <a:schemeClr val="bg1"/>
                </a:solidFill>
                <a:latin typeface="黑体" pitchFamily="49" charset="-122"/>
                <a:ea typeface="黑体" pitchFamily="49" charset="-122"/>
                <a:sym typeface="Symbol" pitchFamily="18" charset="2"/>
              </a:rPr>
              <a:t>E</a:t>
            </a:r>
          </a:p>
        </p:txBody>
      </p:sp>
      <p:sp>
        <p:nvSpPr>
          <p:cNvPr id="23555" name="Rectangle 2"/>
          <p:cNvSpPr>
            <a:spLocks noGrp="1" noChangeArrowheads="1"/>
          </p:cNvSpPr>
          <p:nvPr>
            <p:ph type="title"/>
          </p:nvPr>
        </p:nvSpPr>
        <p:spPr>
          <a:xfrm>
            <a:off x="327720" y="1152227"/>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四、路径(</a:t>
            </a:r>
            <a:r>
              <a:rPr lang="en-US" altLang="zh-CN" sz="3200">
                <a:latin typeface="黑体" panose="02010609060101010101" pitchFamily="49" charset="-122"/>
                <a:ea typeface="黑体" panose="02010609060101010101" pitchFamily="49" charset="-122"/>
              </a:rPr>
              <a:t>Path)</a:t>
            </a:r>
          </a:p>
        </p:txBody>
      </p:sp>
      <p:sp>
        <p:nvSpPr>
          <p:cNvPr id="23556"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6B136432-A0D5-4FC1-B72C-3B4021356018}" type="slidenum">
              <a:rPr lang="zh-CN" altLang="en-US"/>
              <a:pPr algn="r" eaLnBrk="1" hangingPunct="1">
                <a:spcBef>
                  <a:spcPct val="50000"/>
                </a:spcBef>
                <a:buFont typeface="Arial" panose="020B0604020202020204" pitchFamily="34" charset="0"/>
                <a:buNone/>
              </a:pPr>
              <a:t>10</a:t>
            </a:fld>
            <a:endParaRPr lang="en-US" altLang="zh-CN"/>
          </a:p>
        </p:txBody>
      </p:sp>
      <p:sp>
        <p:nvSpPr>
          <p:cNvPr id="23557" name="Text Box 4"/>
          <p:cNvSpPr txBox="1">
            <a:spLocks noChangeArrowheads="1"/>
          </p:cNvSpPr>
          <p:nvPr/>
        </p:nvSpPr>
        <p:spPr bwMode="auto">
          <a:xfrm>
            <a:off x="327720" y="237827"/>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第一节　图的定义与术语</a:t>
            </a:r>
          </a:p>
        </p:txBody>
      </p:sp>
      <p:grpSp>
        <p:nvGrpSpPr>
          <p:cNvPr id="2" name="Group 7"/>
          <p:cNvGrpSpPr>
            <a:grpSpLocks/>
          </p:cNvGrpSpPr>
          <p:nvPr/>
        </p:nvGrpSpPr>
        <p:grpSpPr bwMode="auto">
          <a:xfrm>
            <a:off x="6195120" y="3743027"/>
            <a:ext cx="2819400" cy="2286000"/>
            <a:chOff x="0" y="0"/>
            <a:chExt cx="1776" cy="1440"/>
          </a:xfrm>
        </p:grpSpPr>
        <p:sp>
          <p:nvSpPr>
            <p:cNvPr id="23581" name="Line 8"/>
            <p:cNvSpPr>
              <a:spLocks noChangeShapeType="1"/>
            </p:cNvSpPr>
            <p:nvPr/>
          </p:nvSpPr>
          <p:spPr bwMode="auto">
            <a:xfrm flipH="1" flipV="1">
              <a:off x="977" y="180"/>
              <a:ext cx="577" cy="36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82" name="Line 9"/>
            <p:cNvSpPr>
              <a:spLocks noChangeShapeType="1"/>
            </p:cNvSpPr>
            <p:nvPr/>
          </p:nvSpPr>
          <p:spPr bwMode="auto">
            <a:xfrm>
              <a:off x="178" y="675"/>
              <a:ext cx="222" cy="54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83" name="Line 10"/>
            <p:cNvSpPr>
              <a:spLocks noChangeShapeType="1"/>
            </p:cNvSpPr>
            <p:nvPr/>
          </p:nvSpPr>
          <p:spPr bwMode="auto">
            <a:xfrm flipH="1">
              <a:off x="222" y="135"/>
              <a:ext cx="622" cy="36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84" name="Line 11"/>
            <p:cNvSpPr>
              <a:spLocks noChangeShapeType="1"/>
            </p:cNvSpPr>
            <p:nvPr/>
          </p:nvSpPr>
          <p:spPr bwMode="auto">
            <a:xfrm flipH="1" flipV="1">
              <a:off x="932" y="180"/>
              <a:ext cx="356" cy="99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85" name="Line 12"/>
            <p:cNvSpPr>
              <a:spLocks noChangeShapeType="1"/>
            </p:cNvSpPr>
            <p:nvPr/>
          </p:nvSpPr>
          <p:spPr bwMode="auto">
            <a:xfrm flipH="1">
              <a:off x="533" y="1305"/>
              <a:ext cx="666"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86" name="Line 13"/>
            <p:cNvSpPr>
              <a:spLocks noChangeShapeType="1"/>
            </p:cNvSpPr>
            <p:nvPr/>
          </p:nvSpPr>
          <p:spPr bwMode="auto">
            <a:xfrm flipH="1">
              <a:off x="533" y="720"/>
              <a:ext cx="1065" cy="540"/>
            </a:xfrm>
            <a:prstGeom prst="line">
              <a:avLst/>
            </a:prstGeom>
            <a:noFill/>
            <a:ln w="381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87" name="Oval 14"/>
            <p:cNvSpPr>
              <a:spLocks noChangeArrowheads="1"/>
            </p:cNvSpPr>
            <p:nvPr/>
          </p:nvSpPr>
          <p:spPr bwMode="auto">
            <a:xfrm>
              <a:off x="0" y="450"/>
              <a:ext cx="266" cy="254"/>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23588" name="Oval 15"/>
            <p:cNvSpPr>
              <a:spLocks noChangeArrowheads="1"/>
            </p:cNvSpPr>
            <p:nvPr/>
          </p:nvSpPr>
          <p:spPr bwMode="auto">
            <a:xfrm>
              <a:off x="1199" y="1186"/>
              <a:ext cx="266" cy="254"/>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3589" name="Oval 16"/>
            <p:cNvSpPr>
              <a:spLocks noChangeArrowheads="1"/>
            </p:cNvSpPr>
            <p:nvPr/>
          </p:nvSpPr>
          <p:spPr bwMode="auto">
            <a:xfrm>
              <a:off x="311" y="1186"/>
              <a:ext cx="266" cy="254"/>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3590" name="Oval 17"/>
            <p:cNvSpPr>
              <a:spLocks noChangeArrowheads="1"/>
            </p:cNvSpPr>
            <p:nvPr/>
          </p:nvSpPr>
          <p:spPr bwMode="auto">
            <a:xfrm>
              <a:off x="1510" y="495"/>
              <a:ext cx="266" cy="25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3591" name="Oval 18"/>
            <p:cNvSpPr>
              <a:spLocks noChangeArrowheads="1"/>
            </p:cNvSpPr>
            <p:nvPr/>
          </p:nvSpPr>
          <p:spPr bwMode="auto">
            <a:xfrm>
              <a:off x="755" y="0"/>
              <a:ext cx="266" cy="25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nvGrpSpPr>
          <p:cNvPr id="3" name="Group 19"/>
          <p:cNvGrpSpPr>
            <a:grpSpLocks/>
          </p:cNvGrpSpPr>
          <p:nvPr/>
        </p:nvGrpSpPr>
        <p:grpSpPr bwMode="auto">
          <a:xfrm>
            <a:off x="1546920" y="3743027"/>
            <a:ext cx="2895600" cy="2286000"/>
            <a:chOff x="0" y="0"/>
            <a:chExt cx="1824" cy="1440"/>
          </a:xfrm>
        </p:grpSpPr>
        <p:sp>
          <p:nvSpPr>
            <p:cNvPr id="23564" name="Line 20"/>
            <p:cNvSpPr>
              <a:spLocks noChangeShapeType="1"/>
            </p:cNvSpPr>
            <p:nvPr/>
          </p:nvSpPr>
          <p:spPr bwMode="auto">
            <a:xfrm flipH="1">
              <a:off x="624" y="149"/>
              <a:ext cx="576"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65" name="Line 21"/>
            <p:cNvSpPr>
              <a:spLocks noChangeShapeType="1"/>
            </p:cNvSpPr>
            <p:nvPr/>
          </p:nvSpPr>
          <p:spPr bwMode="auto">
            <a:xfrm>
              <a:off x="1296" y="245"/>
              <a:ext cx="0" cy="96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66" name="Line 22"/>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67" name="Line 23"/>
            <p:cNvSpPr>
              <a:spLocks noChangeShapeType="1"/>
            </p:cNvSpPr>
            <p:nvPr/>
          </p:nvSpPr>
          <p:spPr bwMode="auto">
            <a:xfrm flipH="1">
              <a:off x="192" y="197"/>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68" name="Line 24"/>
            <p:cNvSpPr>
              <a:spLocks noChangeShapeType="1"/>
            </p:cNvSpPr>
            <p:nvPr/>
          </p:nvSpPr>
          <p:spPr bwMode="auto">
            <a:xfrm flipH="1" flipV="1">
              <a:off x="480" y="245"/>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69" name="Line 25"/>
            <p:cNvSpPr>
              <a:spLocks noChangeShapeType="1"/>
            </p:cNvSpPr>
            <p:nvPr/>
          </p:nvSpPr>
          <p:spPr bwMode="auto">
            <a:xfrm flipH="1" flipV="1">
              <a:off x="528" y="197"/>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70" name="Line 26"/>
            <p:cNvSpPr>
              <a:spLocks noChangeShapeType="1"/>
            </p:cNvSpPr>
            <p:nvPr/>
          </p:nvSpPr>
          <p:spPr bwMode="auto">
            <a:xfrm flipH="1" flipV="1">
              <a:off x="144" y="821"/>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71" name="Line 27"/>
            <p:cNvSpPr>
              <a:spLocks noChangeShapeType="1"/>
            </p:cNvSpPr>
            <p:nvPr/>
          </p:nvSpPr>
          <p:spPr bwMode="auto">
            <a:xfrm flipH="1">
              <a:off x="528" y="1301"/>
              <a:ext cx="72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72" name="Line 28"/>
            <p:cNvSpPr>
              <a:spLocks noChangeShapeType="1"/>
            </p:cNvSpPr>
            <p:nvPr/>
          </p:nvSpPr>
          <p:spPr bwMode="auto">
            <a:xfrm flipH="1">
              <a:off x="576" y="77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73" name="Line 29"/>
            <p:cNvSpPr>
              <a:spLocks noChangeShapeType="1"/>
            </p:cNvSpPr>
            <p:nvPr/>
          </p:nvSpPr>
          <p:spPr bwMode="auto">
            <a:xfrm flipH="1">
              <a:off x="1344" y="82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23574" name="Group 30"/>
            <p:cNvGrpSpPr>
              <a:grpSpLocks/>
            </p:cNvGrpSpPr>
            <p:nvPr/>
          </p:nvGrpSpPr>
          <p:grpSpPr bwMode="auto">
            <a:xfrm>
              <a:off x="0" y="0"/>
              <a:ext cx="1824" cy="1440"/>
              <a:chOff x="0" y="0"/>
              <a:chExt cx="1824" cy="1440"/>
            </a:xfrm>
          </p:grpSpPr>
          <p:sp>
            <p:nvSpPr>
              <p:cNvPr id="23575" name="Oval 31"/>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23576" name="Oval 32"/>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3577" name="Oval 33"/>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3578" name="Oval 34"/>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23579" name="Oval 35"/>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3580" name="Oval 36"/>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sp>
        <p:nvSpPr>
          <p:cNvPr id="12297" name="Text Box 37"/>
          <p:cNvSpPr txBox="1">
            <a:spLocks noChangeArrowheads="1"/>
          </p:cNvSpPr>
          <p:nvPr/>
        </p:nvSpPr>
        <p:spPr bwMode="auto">
          <a:xfrm>
            <a:off x="175320" y="5206702"/>
            <a:ext cx="1828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a:t>1到3有路径(1,0,4,3)</a:t>
            </a:r>
          </a:p>
        </p:txBody>
      </p:sp>
      <p:sp>
        <p:nvSpPr>
          <p:cNvPr id="12298" name="Text Box 38"/>
          <p:cNvSpPr txBox="1">
            <a:spLocks noChangeArrowheads="1"/>
          </p:cNvSpPr>
          <p:nvPr/>
        </p:nvSpPr>
        <p:spPr bwMode="auto">
          <a:xfrm>
            <a:off x="4975920" y="5206702"/>
            <a:ext cx="1828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a:t>1到4有路径(1,2,4)</a:t>
            </a:r>
          </a:p>
        </p:txBody>
      </p:sp>
      <p:sp>
        <p:nvSpPr>
          <p:cNvPr id="12293" name="Rectangle 5"/>
          <p:cNvSpPr>
            <a:spLocks noGrp="1" noChangeArrowheads="1"/>
          </p:cNvSpPr>
          <p:nvPr>
            <p:ph type="body" idx="1"/>
          </p:nvPr>
        </p:nvSpPr>
        <p:spPr>
          <a:xfrm>
            <a:off x="251520" y="1988840"/>
            <a:ext cx="8763000" cy="4038600"/>
          </a:xfrm>
        </p:spPr>
        <p:txBody>
          <a:bodyPr/>
          <a:lstStyle/>
          <a:p>
            <a:pPr eaLnBrk="1" hangingPunct="1">
              <a:spcBef>
                <a:spcPct val="30000"/>
              </a:spcBef>
            </a:pPr>
            <a:r>
              <a:rPr lang="zh-CN" altLang="en-US" b="1">
                <a:solidFill>
                  <a:srgbClr val="FF0000"/>
                </a:solidFill>
                <a:latin typeface="黑体" panose="02010609060101010101" pitchFamily="49" charset="-122"/>
                <a:ea typeface="黑体" panose="02010609060101010101" pitchFamily="49" charset="-122"/>
                <a:sym typeface="Symbol" panose="05050102010706020507" pitchFamily="18" charset="2"/>
              </a:rPr>
              <a:t>路径</a:t>
            </a:r>
            <a:r>
              <a:rPr lang="zh-CN" altLang="en-US" b="1">
                <a:latin typeface="黑体" panose="02010609060101010101" pitchFamily="49" charset="-122"/>
                <a:ea typeface="黑体" panose="02010609060101010101" pitchFamily="49" charset="-122"/>
                <a:sym typeface="Symbol" panose="05050102010706020507" pitchFamily="18" charset="2"/>
              </a:rPr>
              <a:t>：是一个从顶点</a:t>
            </a:r>
            <a:r>
              <a:rPr lang="en-US" altLang="zh-CN" b="1">
                <a:latin typeface="黑体" panose="02010609060101010101" pitchFamily="49" charset="-122"/>
                <a:ea typeface="黑体" panose="02010609060101010101" pitchFamily="49" charset="-122"/>
                <a:sym typeface="Symbol" panose="05050102010706020507" pitchFamily="18" charset="2"/>
              </a:rPr>
              <a:t>x</a:t>
            </a:r>
            <a:r>
              <a:rPr lang="zh-CN" altLang="en-US" b="1">
                <a:latin typeface="黑体" panose="02010609060101010101" pitchFamily="49" charset="-122"/>
                <a:ea typeface="黑体" panose="02010609060101010101" pitchFamily="49" charset="-122"/>
                <a:sym typeface="Symbol" panose="05050102010706020507" pitchFamily="18" charset="2"/>
              </a:rPr>
              <a:t>到</a:t>
            </a:r>
            <a:r>
              <a:rPr lang="en-US" altLang="zh-CN" b="1">
                <a:latin typeface="黑体" panose="02010609060101010101" pitchFamily="49" charset="-122"/>
                <a:ea typeface="黑体" panose="02010609060101010101" pitchFamily="49" charset="-122"/>
                <a:sym typeface="Symbol" panose="05050102010706020507" pitchFamily="18" charset="2"/>
              </a:rPr>
              <a:t>y</a:t>
            </a:r>
            <a:r>
              <a:rPr lang="zh-CN" altLang="en-US" b="1">
                <a:latin typeface="黑体" panose="02010609060101010101" pitchFamily="49" charset="-122"/>
                <a:ea typeface="黑体" panose="02010609060101010101" pitchFamily="49" charset="-122"/>
                <a:sym typeface="Symbol" panose="05050102010706020507" pitchFamily="18" charset="2"/>
              </a:rPr>
              <a:t>的顶点序列(</a:t>
            </a:r>
            <a:r>
              <a:rPr lang="en-US" altLang="zh-CN" b="1">
                <a:latin typeface="黑体" panose="02010609060101010101" pitchFamily="49" charset="-122"/>
                <a:ea typeface="黑体" panose="02010609060101010101" pitchFamily="49" charset="-122"/>
                <a:sym typeface="Symbol" panose="05050102010706020507" pitchFamily="18" charset="2"/>
              </a:rPr>
              <a:t>x, v</a:t>
            </a:r>
            <a:r>
              <a:rPr lang="en-US" altLang="zh-CN" b="1" baseline="-25000">
                <a:latin typeface="黑体" panose="02010609060101010101" pitchFamily="49" charset="-122"/>
                <a:ea typeface="黑体" panose="02010609060101010101" pitchFamily="49" charset="-122"/>
                <a:sym typeface="Symbol" panose="05050102010706020507" pitchFamily="18" charset="2"/>
              </a:rPr>
              <a:t>i1</a:t>
            </a:r>
            <a:r>
              <a:rPr lang="en-US" altLang="zh-CN" b="1">
                <a:latin typeface="黑体" panose="02010609060101010101" pitchFamily="49" charset="-122"/>
                <a:ea typeface="黑体" panose="02010609060101010101" pitchFamily="49" charset="-122"/>
                <a:sym typeface="Symbol" panose="05050102010706020507" pitchFamily="18" charset="2"/>
              </a:rPr>
              <a:t>, v</a:t>
            </a:r>
            <a:r>
              <a:rPr lang="en-US" altLang="zh-CN" b="1" baseline="-25000">
                <a:latin typeface="黑体" panose="02010609060101010101" pitchFamily="49" charset="-122"/>
                <a:ea typeface="黑体" panose="02010609060101010101" pitchFamily="49" charset="-122"/>
                <a:sym typeface="Symbol" panose="05050102010706020507" pitchFamily="18" charset="2"/>
              </a:rPr>
              <a:t>i2</a:t>
            </a:r>
            <a:r>
              <a:rPr lang="en-US" altLang="zh-CN" b="1">
                <a:latin typeface="黑体" panose="02010609060101010101" pitchFamily="49" charset="-122"/>
                <a:ea typeface="黑体" panose="02010609060101010101" pitchFamily="49" charset="-122"/>
                <a:sym typeface="Symbol" panose="05050102010706020507" pitchFamily="18" charset="2"/>
              </a:rPr>
              <a:t>,</a:t>
            </a:r>
            <a:r>
              <a:rPr lang="en-US" altLang="zh-CN" b="1">
                <a:latin typeface="Times New Roman" panose="02020603050405020304" pitchFamily="18" charset="0"/>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sym typeface="Symbol" panose="05050102010706020507" pitchFamily="18" charset="2"/>
              </a:rPr>
              <a:t>, v</a:t>
            </a:r>
            <a:r>
              <a:rPr lang="en-US" altLang="zh-CN" b="1" baseline="-25000">
                <a:latin typeface="黑体" panose="02010609060101010101" pitchFamily="49" charset="-122"/>
                <a:ea typeface="黑体" panose="02010609060101010101" pitchFamily="49" charset="-122"/>
                <a:sym typeface="Symbol" panose="05050102010706020507" pitchFamily="18" charset="2"/>
              </a:rPr>
              <a:t>in</a:t>
            </a:r>
            <a:r>
              <a:rPr lang="en-US" altLang="zh-CN" b="1">
                <a:latin typeface="黑体" panose="02010609060101010101" pitchFamily="49" charset="-122"/>
                <a:ea typeface="黑体" panose="02010609060101010101" pitchFamily="49" charset="-122"/>
                <a:sym typeface="Symbol" panose="05050102010706020507" pitchFamily="18" charset="2"/>
              </a:rPr>
              <a:t>, y)</a:t>
            </a:r>
          </a:p>
          <a:p>
            <a:pPr eaLnBrk="1" hangingPunct="1">
              <a:spcBef>
                <a:spcPct val="30000"/>
              </a:spcBef>
            </a:pPr>
            <a:r>
              <a:rPr lang="zh-CN" altLang="en-US" b="1">
                <a:latin typeface="黑体" panose="02010609060101010101" pitchFamily="49" charset="-122"/>
                <a:ea typeface="黑体" panose="02010609060101010101" pitchFamily="49" charset="-122"/>
                <a:sym typeface="Symbol" panose="05050102010706020507" pitchFamily="18" charset="2"/>
              </a:rPr>
              <a:t>其中，(</a:t>
            </a:r>
            <a:r>
              <a:rPr lang="en-US" altLang="zh-CN" b="1">
                <a:latin typeface="黑体" panose="02010609060101010101" pitchFamily="49" charset="-122"/>
                <a:ea typeface="黑体" panose="02010609060101010101" pitchFamily="49" charset="-122"/>
                <a:sym typeface="Symbol" panose="05050102010706020507" pitchFamily="18" charset="2"/>
              </a:rPr>
              <a:t>x,v</a:t>
            </a:r>
            <a:r>
              <a:rPr lang="en-US" altLang="zh-CN" b="1" baseline="-25000">
                <a:latin typeface="黑体" panose="02010609060101010101" pitchFamily="49" charset="-122"/>
                <a:ea typeface="黑体" panose="02010609060101010101" pitchFamily="49" charset="-122"/>
                <a:sym typeface="Symbol" panose="05050102010706020507" pitchFamily="18" charset="2"/>
              </a:rPr>
              <a:t>i1</a:t>
            </a:r>
            <a:r>
              <a:rPr lang="en-US" altLang="zh-CN" b="1">
                <a:latin typeface="黑体" panose="02010609060101010101" pitchFamily="49" charset="-122"/>
                <a:ea typeface="黑体" panose="02010609060101010101" pitchFamily="49" charset="-122"/>
                <a:sym typeface="Symbol" panose="05050102010706020507" pitchFamily="18" charset="2"/>
              </a:rPr>
              <a:t>),(v</a:t>
            </a:r>
            <a:r>
              <a:rPr lang="en-US" altLang="zh-CN" b="1" baseline="-25000">
                <a:latin typeface="黑体" panose="02010609060101010101" pitchFamily="49" charset="-122"/>
                <a:ea typeface="黑体" panose="02010609060101010101" pitchFamily="49" charset="-122"/>
                <a:sym typeface="Symbol" panose="05050102010706020507" pitchFamily="18" charset="2"/>
              </a:rPr>
              <a:t>ij-1</a:t>
            </a:r>
            <a:r>
              <a:rPr lang="en-US" altLang="zh-CN" b="1">
                <a:latin typeface="黑体" panose="02010609060101010101" pitchFamily="49" charset="-122"/>
                <a:ea typeface="黑体" panose="02010609060101010101" pitchFamily="49" charset="-122"/>
                <a:sym typeface="Symbol" panose="05050102010706020507" pitchFamily="18" charset="2"/>
              </a:rPr>
              <a:t>,v</a:t>
            </a:r>
            <a:r>
              <a:rPr lang="en-US" altLang="zh-CN" b="1" baseline="-25000">
                <a:latin typeface="黑体" panose="02010609060101010101" pitchFamily="49" charset="-122"/>
                <a:ea typeface="黑体" panose="02010609060101010101" pitchFamily="49" charset="-122"/>
                <a:sym typeface="Symbol" panose="05050102010706020507" pitchFamily="18" charset="2"/>
              </a:rPr>
              <a:t>ij</a:t>
            </a:r>
            <a:r>
              <a:rPr lang="en-US" altLang="zh-CN" b="1">
                <a:latin typeface="黑体" panose="02010609060101010101" pitchFamily="49" charset="-122"/>
                <a:ea typeface="黑体" panose="02010609060101010101" pitchFamily="49" charset="-122"/>
                <a:sym typeface="Symbol" panose="05050102010706020507" pitchFamily="18" charset="2"/>
              </a:rPr>
              <a:t>),(v</a:t>
            </a:r>
            <a:r>
              <a:rPr lang="en-US" altLang="zh-CN" b="1" baseline="-25000">
                <a:latin typeface="黑体" panose="02010609060101010101" pitchFamily="49" charset="-122"/>
                <a:ea typeface="黑体" panose="02010609060101010101" pitchFamily="49" charset="-122"/>
                <a:sym typeface="Symbol" panose="05050102010706020507" pitchFamily="18" charset="2"/>
              </a:rPr>
              <a:t>in</a:t>
            </a:r>
            <a:r>
              <a:rPr lang="en-US" altLang="zh-CN" b="1">
                <a:latin typeface="黑体" panose="02010609060101010101" pitchFamily="49" charset="-122"/>
                <a:ea typeface="黑体" panose="02010609060101010101" pitchFamily="49" charset="-122"/>
                <a:sym typeface="Symbol" panose="05050102010706020507" pitchFamily="18" charset="2"/>
              </a:rPr>
              <a:t>,y)</a:t>
            </a:r>
            <a:r>
              <a:rPr lang="zh-CN" altLang="en-US" b="1">
                <a:latin typeface="黑体" panose="02010609060101010101" pitchFamily="49" charset="-122"/>
                <a:ea typeface="黑体" panose="02010609060101010101" pitchFamily="49" charset="-122"/>
                <a:sym typeface="Symbol" panose="05050102010706020507" pitchFamily="18" charset="2"/>
              </a:rPr>
              <a:t>皆属于</a:t>
            </a:r>
            <a:r>
              <a:rPr lang="en-US" altLang="zh-CN" b="1">
                <a:latin typeface="黑体" panose="02010609060101010101" pitchFamily="49" charset="-122"/>
                <a:ea typeface="黑体" panose="02010609060101010101" pitchFamily="49" charset="-122"/>
                <a:sym typeface="Symbol" panose="05050102010706020507" pitchFamily="18" charset="2"/>
              </a:rPr>
              <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p:bldP spid="1229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466725" y="1052513"/>
            <a:ext cx="8001000"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25000"/>
              </a:lnSpc>
              <a:buFont typeface="Arial" panose="020B0604020202020204" pitchFamily="34" charset="0"/>
              <a:buNone/>
            </a:pPr>
            <a:r>
              <a:rPr lang="zh-CN" altLang="en-US" sz="3500" dirty="0">
                <a:solidFill>
                  <a:srgbClr val="000082"/>
                </a:solidFill>
                <a:latin typeface="Times New Roman" panose="02020603050405020304" pitchFamily="18" charset="0"/>
                <a:ea typeface="楷体_GB2312" pitchFamily="1" charset="-122"/>
              </a:rPr>
              <a:t>          </a:t>
            </a:r>
            <a:r>
              <a:rPr lang="zh-CN" altLang="en-US" sz="3200" b="1" dirty="0">
                <a:latin typeface="黑体" panose="02010609060101010101" pitchFamily="49" charset="-122"/>
                <a:ea typeface="黑体" panose="02010609060101010101" pitchFamily="49" charset="-122"/>
                <a:sym typeface="Arial" panose="020B0604020202020204" pitchFamily="34" charset="0"/>
              </a:rPr>
              <a:t>在生成树的构造过程中，图中 </a:t>
            </a:r>
            <a:r>
              <a:rPr lang="en-US" altLang="zh-CN" sz="3200" b="1" dirty="0">
                <a:latin typeface="黑体" panose="02010609060101010101" pitchFamily="49" charset="-122"/>
                <a:ea typeface="黑体" panose="02010609060101010101" pitchFamily="49" charset="-122"/>
                <a:sym typeface="Arial" panose="020B0604020202020204" pitchFamily="34" charset="0"/>
              </a:rPr>
              <a:t>n </a:t>
            </a:r>
            <a:r>
              <a:rPr lang="zh-CN" altLang="en-US" sz="3200" b="1" dirty="0">
                <a:latin typeface="黑体" panose="02010609060101010101" pitchFamily="49" charset="-122"/>
                <a:ea typeface="黑体" panose="02010609060101010101" pitchFamily="49" charset="-122"/>
                <a:sym typeface="Arial" panose="020B0604020202020204" pitchFamily="34" charset="0"/>
              </a:rPr>
              <a:t>个顶点分属两个集合：</a:t>
            </a:r>
            <a:r>
              <a:rPr lang="zh-CN" altLang="en-US" sz="3200" b="1" dirty="0">
                <a:solidFill>
                  <a:srgbClr val="FF0000"/>
                </a:solidFill>
                <a:latin typeface="黑体" panose="02010609060101010101" pitchFamily="49" charset="-122"/>
                <a:ea typeface="黑体" panose="02010609060101010101" pitchFamily="49" charset="-122"/>
                <a:sym typeface="Arial" panose="020B0604020202020204" pitchFamily="34" charset="0"/>
              </a:rPr>
              <a:t>已</a:t>
            </a:r>
            <a:r>
              <a:rPr lang="zh-CN" altLang="en-US" sz="3200" b="1" dirty="0">
                <a:latin typeface="黑体" panose="02010609060101010101" pitchFamily="49" charset="-122"/>
                <a:ea typeface="黑体" panose="02010609060101010101" pitchFamily="49" charset="-122"/>
                <a:sym typeface="Arial" panose="020B0604020202020204" pitchFamily="34" charset="0"/>
              </a:rPr>
              <a:t>落在生成树上的顶点集 </a:t>
            </a:r>
            <a:r>
              <a:rPr lang="en-US" altLang="zh-CN" sz="3200" b="1" dirty="0">
                <a:latin typeface="黑体" panose="02010609060101010101" pitchFamily="49" charset="-122"/>
                <a:ea typeface="黑体" panose="02010609060101010101" pitchFamily="49" charset="-122"/>
                <a:sym typeface="Arial" panose="020B0604020202020204" pitchFamily="34" charset="0"/>
              </a:rPr>
              <a:t>U </a:t>
            </a:r>
            <a:r>
              <a:rPr lang="zh-CN" altLang="en-US" sz="3200" b="1" dirty="0">
                <a:latin typeface="黑体" panose="02010609060101010101" pitchFamily="49" charset="-122"/>
                <a:ea typeface="黑体" panose="02010609060101010101" pitchFamily="49" charset="-122"/>
                <a:sym typeface="Arial" panose="020B0604020202020204" pitchFamily="34" charset="0"/>
              </a:rPr>
              <a:t>和尚</a:t>
            </a:r>
            <a:r>
              <a:rPr lang="zh-CN" altLang="en-US" sz="3200" b="1" dirty="0">
                <a:solidFill>
                  <a:srgbClr val="FF0000"/>
                </a:solidFill>
                <a:latin typeface="黑体" panose="02010609060101010101" pitchFamily="49" charset="-122"/>
                <a:ea typeface="黑体" panose="02010609060101010101" pitchFamily="49" charset="-122"/>
                <a:sym typeface="Arial" panose="020B0604020202020204" pitchFamily="34" charset="0"/>
              </a:rPr>
              <a:t>未</a:t>
            </a:r>
            <a:r>
              <a:rPr lang="zh-CN" altLang="en-US" sz="3200" b="1" dirty="0">
                <a:latin typeface="黑体" panose="02010609060101010101" pitchFamily="49" charset="-122"/>
                <a:ea typeface="黑体" panose="02010609060101010101" pitchFamily="49" charset="-122"/>
                <a:sym typeface="Arial" panose="020B0604020202020204" pitchFamily="34" charset="0"/>
              </a:rPr>
              <a:t>落在生成树上的顶点集</a:t>
            </a:r>
            <a:r>
              <a:rPr lang="en-US" altLang="zh-CN" sz="3200" b="1" dirty="0">
                <a:latin typeface="黑体" panose="02010609060101010101" pitchFamily="49" charset="-122"/>
                <a:ea typeface="黑体" panose="02010609060101010101" pitchFamily="49" charset="-122"/>
                <a:sym typeface="Arial" panose="020B0604020202020204" pitchFamily="34" charset="0"/>
              </a:rPr>
              <a:t>V-U</a:t>
            </a:r>
            <a:r>
              <a:rPr lang="zh-CN" altLang="en-US" sz="3200" b="1" dirty="0">
                <a:latin typeface="黑体" panose="02010609060101010101" pitchFamily="49" charset="-122"/>
                <a:ea typeface="黑体" panose="02010609060101010101" pitchFamily="49" charset="-122"/>
                <a:sym typeface="Arial" panose="020B0604020202020204" pitchFamily="34" charset="0"/>
              </a:rPr>
              <a:t>，应在所有</a:t>
            </a:r>
            <a:r>
              <a:rPr lang="zh-CN" altLang="en-US" sz="3200" b="1" dirty="0">
                <a:solidFill>
                  <a:srgbClr val="3333FF"/>
                </a:solidFill>
                <a:latin typeface="黑体" panose="02010609060101010101" pitchFamily="49" charset="-122"/>
                <a:ea typeface="黑体" panose="02010609060101010101" pitchFamily="49" charset="-122"/>
                <a:sym typeface="Arial" panose="020B0604020202020204" pitchFamily="34" charset="0"/>
              </a:rPr>
              <a:t>连通</a:t>
            </a:r>
            <a:r>
              <a:rPr lang="en-US" altLang="zh-CN" sz="3200" b="1" dirty="0">
                <a:solidFill>
                  <a:srgbClr val="3333FF"/>
                </a:solidFill>
                <a:latin typeface="黑体" panose="02010609060101010101" pitchFamily="49" charset="-122"/>
                <a:ea typeface="黑体" panose="02010609060101010101" pitchFamily="49" charset="-122"/>
                <a:sym typeface="Arial" panose="020B0604020202020204" pitchFamily="34" charset="0"/>
              </a:rPr>
              <a:t>U</a:t>
            </a:r>
            <a:r>
              <a:rPr lang="zh-CN" altLang="en-US" sz="3200" b="1" dirty="0">
                <a:solidFill>
                  <a:srgbClr val="3333FF"/>
                </a:solidFill>
                <a:latin typeface="黑体" panose="02010609060101010101" pitchFamily="49" charset="-122"/>
                <a:ea typeface="黑体" panose="02010609060101010101" pitchFamily="49" charset="-122"/>
                <a:sym typeface="Arial" panose="020B0604020202020204" pitchFamily="34" charset="0"/>
              </a:rPr>
              <a:t>中顶点和</a:t>
            </a:r>
            <a:r>
              <a:rPr lang="en-US" altLang="zh-CN" sz="3200" b="1" dirty="0">
                <a:solidFill>
                  <a:srgbClr val="3333FF"/>
                </a:solidFill>
                <a:latin typeface="黑体" panose="02010609060101010101" pitchFamily="49" charset="-122"/>
                <a:ea typeface="黑体" panose="02010609060101010101" pitchFamily="49" charset="-122"/>
                <a:sym typeface="Arial" panose="020B0604020202020204" pitchFamily="34" charset="0"/>
              </a:rPr>
              <a:t>V-U</a:t>
            </a:r>
            <a:r>
              <a:rPr lang="zh-CN" altLang="en-US" sz="3200" b="1" dirty="0">
                <a:solidFill>
                  <a:srgbClr val="3333FF"/>
                </a:solidFill>
                <a:latin typeface="黑体" panose="02010609060101010101" pitchFamily="49" charset="-122"/>
                <a:ea typeface="黑体" panose="02010609060101010101" pitchFamily="49" charset="-122"/>
                <a:sym typeface="Arial" panose="020B0604020202020204" pitchFamily="34" charset="0"/>
              </a:rPr>
              <a:t>中顶点</a:t>
            </a:r>
            <a:r>
              <a:rPr lang="zh-CN" altLang="en-US" sz="3200" b="1" dirty="0">
                <a:latin typeface="黑体" panose="02010609060101010101" pitchFamily="49" charset="-122"/>
                <a:ea typeface="黑体" panose="02010609060101010101" pitchFamily="49" charset="-122"/>
                <a:sym typeface="Arial" panose="020B0604020202020204" pitchFamily="34" charset="0"/>
              </a:rPr>
              <a:t>的边中</a:t>
            </a:r>
            <a:r>
              <a:rPr lang="zh-CN" altLang="en-US" sz="3200" b="1" dirty="0">
                <a:solidFill>
                  <a:srgbClr val="3333FF"/>
                </a:solidFill>
                <a:latin typeface="黑体" panose="02010609060101010101" pitchFamily="49" charset="-122"/>
                <a:ea typeface="黑体" panose="02010609060101010101" pitchFamily="49" charset="-122"/>
                <a:sym typeface="Arial" panose="020B0604020202020204" pitchFamily="34" charset="0"/>
              </a:rPr>
              <a:t>选取权值最小的边</a:t>
            </a:r>
            <a:r>
              <a:rPr lang="zh-CN" altLang="en-US" sz="3200" b="1" dirty="0">
                <a:latin typeface="黑体" panose="02010609060101010101" pitchFamily="49" charset="-122"/>
                <a:ea typeface="黑体" panose="02010609060101010101" pitchFamily="49" charset="-122"/>
                <a:sym typeface="Arial" panose="020B0604020202020204" pitchFamily="34" charset="0"/>
              </a:rPr>
              <a:t>逐渐加入TE,相应顶点加入U中。</a:t>
            </a:r>
          </a:p>
        </p:txBody>
      </p:sp>
      <p:sp>
        <p:nvSpPr>
          <p:cNvPr id="73731" name="AutoShape 3"/>
          <p:cNvSpPr>
            <a:spLocks noChangeArrowheads="1"/>
          </p:cNvSpPr>
          <p:nvPr/>
        </p:nvSpPr>
        <p:spPr bwMode="auto">
          <a:xfrm>
            <a:off x="2514600" y="4953000"/>
            <a:ext cx="1371600" cy="1600200"/>
          </a:xfrm>
          <a:prstGeom prst="roundRect">
            <a:avLst>
              <a:gd name="adj" fmla="val 16667"/>
            </a:avLst>
          </a:prstGeom>
          <a:noFill/>
          <a:ln w="12700" cap="sq">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3732" name="Oval 4"/>
          <p:cNvSpPr>
            <a:spLocks noChangeArrowheads="1"/>
          </p:cNvSpPr>
          <p:nvPr/>
        </p:nvSpPr>
        <p:spPr bwMode="auto">
          <a:xfrm>
            <a:off x="5257800" y="4800600"/>
            <a:ext cx="1524000" cy="1981200"/>
          </a:xfrm>
          <a:prstGeom prst="ellipse">
            <a:avLst/>
          </a:prstGeom>
          <a:noFill/>
          <a:ln w="12700" cap="sq">
            <a:solidFill>
              <a:srgbClr val="00008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3733" name="Oval 5"/>
          <p:cNvSpPr>
            <a:spLocks noChangeArrowheads="1"/>
          </p:cNvSpPr>
          <p:nvPr/>
        </p:nvSpPr>
        <p:spPr bwMode="auto">
          <a:xfrm>
            <a:off x="3200400" y="5105400"/>
            <a:ext cx="304800" cy="304800"/>
          </a:xfrm>
          <a:prstGeom prst="ellipse">
            <a:avLst/>
          </a:prstGeom>
          <a:solidFill>
            <a:srgbClr val="FFFF99"/>
          </a:solidFill>
          <a:ln w="12700" cap="sq">
            <a:solidFill>
              <a:srgbClr val="8000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3734" name="Oval 6"/>
          <p:cNvSpPr>
            <a:spLocks noChangeArrowheads="1"/>
          </p:cNvSpPr>
          <p:nvPr/>
        </p:nvSpPr>
        <p:spPr bwMode="auto">
          <a:xfrm>
            <a:off x="2667000" y="5562600"/>
            <a:ext cx="304800" cy="304800"/>
          </a:xfrm>
          <a:prstGeom prst="ellipse">
            <a:avLst/>
          </a:prstGeom>
          <a:solidFill>
            <a:srgbClr val="FFFF99"/>
          </a:solidFill>
          <a:ln w="12700" cap="sq">
            <a:solidFill>
              <a:srgbClr val="8000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3735" name="Oval 7"/>
          <p:cNvSpPr>
            <a:spLocks noChangeArrowheads="1"/>
          </p:cNvSpPr>
          <p:nvPr/>
        </p:nvSpPr>
        <p:spPr bwMode="auto">
          <a:xfrm>
            <a:off x="3352800" y="6096000"/>
            <a:ext cx="304800" cy="304800"/>
          </a:xfrm>
          <a:prstGeom prst="ellipse">
            <a:avLst/>
          </a:prstGeom>
          <a:solidFill>
            <a:srgbClr val="FFFF99"/>
          </a:solidFill>
          <a:ln w="12700" cap="sq">
            <a:solidFill>
              <a:srgbClr val="8000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3736" name="Oval 8"/>
          <p:cNvSpPr>
            <a:spLocks noChangeArrowheads="1"/>
          </p:cNvSpPr>
          <p:nvPr/>
        </p:nvSpPr>
        <p:spPr bwMode="auto">
          <a:xfrm>
            <a:off x="5791200" y="4953000"/>
            <a:ext cx="304800" cy="304800"/>
          </a:xfrm>
          <a:prstGeom prst="ellipse">
            <a:avLst/>
          </a:prstGeom>
          <a:solidFill>
            <a:srgbClr val="CCFFCC"/>
          </a:solidFill>
          <a:ln w="12700"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3737" name="Oval 9"/>
          <p:cNvSpPr>
            <a:spLocks noChangeArrowheads="1"/>
          </p:cNvSpPr>
          <p:nvPr/>
        </p:nvSpPr>
        <p:spPr bwMode="auto">
          <a:xfrm>
            <a:off x="6248400" y="5334000"/>
            <a:ext cx="304800" cy="304800"/>
          </a:xfrm>
          <a:prstGeom prst="ellipse">
            <a:avLst/>
          </a:prstGeom>
          <a:solidFill>
            <a:srgbClr val="CCFFCC"/>
          </a:solidFill>
          <a:ln w="12700"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3738" name="Oval 10"/>
          <p:cNvSpPr>
            <a:spLocks noChangeArrowheads="1"/>
          </p:cNvSpPr>
          <p:nvPr/>
        </p:nvSpPr>
        <p:spPr bwMode="auto">
          <a:xfrm>
            <a:off x="5867400" y="6324600"/>
            <a:ext cx="304800" cy="304800"/>
          </a:xfrm>
          <a:prstGeom prst="ellipse">
            <a:avLst/>
          </a:prstGeom>
          <a:solidFill>
            <a:srgbClr val="CCFFCC"/>
          </a:solidFill>
          <a:ln w="12700"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3739" name="Oval 11"/>
          <p:cNvSpPr>
            <a:spLocks noChangeArrowheads="1"/>
          </p:cNvSpPr>
          <p:nvPr/>
        </p:nvSpPr>
        <p:spPr bwMode="auto">
          <a:xfrm>
            <a:off x="5562600" y="5562600"/>
            <a:ext cx="304800" cy="304800"/>
          </a:xfrm>
          <a:prstGeom prst="ellipse">
            <a:avLst/>
          </a:prstGeom>
          <a:solidFill>
            <a:srgbClr val="CCFFCC"/>
          </a:solidFill>
          <a:ln w="12700"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3740" name="Oval 12"/>
          <p:cNvSpPr>
            <a:spLocks noChangeArrowheads="1"/>
          </p:cNvSpPr>
          <p:nvPr/>
        </p:nvSpPr>
        <p:spPr bwMode="auto">
          <a:xfrm>
            <a:off x="6248400" y="5867400"/>
            <a:ext cx="304800" cy="304800"/>
          </a:xfrm>
          <a:prstGeom prst="ellipse">
            <a:avLst/>
          </a:prstGeom>
          <a:solidFill>
            <a:srgbClr val="CCFFCC"/>
          </a:solidFill>
          <a:ln w="12700"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3741" name="Line 13"/>
          <p:cNvSpPr>
            <a:spLocks noChangeShapeType="1"/>
          </p:cNvSpPr>
          <p:nvPr/>
        </p:nvSpPr>
        <p:spPr bwMode="auto">
          <a:xfrm flipV="1">
            <a:off x="3581400" y="5105400"/>
            <a:ext cx="2209800" cy="1524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2" name="Line 14"/>
          <p:cNvSpPr>
            <a:spLocks noChangeShapeType="1"/>
          </p:cNvSpPr>
          <p:nvPr/>
        </p:nvSpPr>
        <p:spPr bwMode="auto">
          <a:xfrm>
            <a:off x="2971800" y="5715000"/>
            <a:ext cx="3276600" cy="3048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3" name="Line 15"/>
          <p:cNvSpPr>
            <a:spLocks noChangeShapeType="1"/>
          </p:cNvSpPr>
          <p:nvPr/>
        </p:nvSpPr>
        <p:spPr bwMode="auto">
          <a:xfrm>
            <a:off x="3657600" y="6248400"/>
            <a:ext cx="2209800" cy="2286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4" name="Line 16"/>
          <p:cNvSpPr>
            <a:spLocks noChangeShapeType="1"/>
          </p:cNvSpPr>
          <p:nvPr/>
        </p:nvSpPr>
        <p:spPr bwMode="auto">
          <a:xfrm flipV="1">
            <a:off x="3657600" y="5715000"/>
            <a:ext cx="1905000" cy="5334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5" name="Line 17"/>
          <p:cNvSpPr>
            <a:spLocks noChangeShapeType="1"/>
          </p:cNvSpPr>
          <p:nvPr/>
        </p:nvSpPr>
        <p:spPr bwMode="auto">
          <a:xfrm>
            <a:off x="3505200" y="5257800"/>
            <a:ext cx="2743200" cy="2286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6" name="Line 18"/>
          <p:cNvSpPr>
            <a:spLocks noChangeShapeType="1"/>
          </p:cNvSpPr>
          <p:nvPr/>
        </p:nvSpPr>
        <p:spPr bwMode="auto">
          <a:xfrm flipV="1">
            <a:off x="2971800" y="5181600"/>
            <a:ext cx="2819400" cy="5334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7" name="Line 19"/>
          <p:cNvSpPr>
            <a:spLocks noChangeShapeType="1"/>
          </p:cNvSpPr>
          <p:nvPr/>
        </p:nvSpPr>
        <p:spPr bwMode="auto">
          <a:xfrm>
            <a:off x="3505200" y="5334000"/>
            <a:ext cx="2057400" cy="3810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8" name="Line 20"/>
          <p:cNvSpPr>
            <a:spLocks noChangeShapeType="1"/>
          </p:cNvSpPr>
          <p:nvPr/>
        </p:nvSpPr>
        <p:spPr bwMode="auto">
          <a:xfrm>
            <a:off x="3505200" y="5334000"/>
            <a:ext cx="2057400" cy="381000"/>
          </a:xfrm>
          <a:prstGeom prst="line">
            <a:avLst/>
          </a:prstGeom>
          <a:noFill/>
          <a:ln w="38100" cap="sq">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3" name="Text Box 21"/>
          <p:cNvSpPr txBox="1">
            <a:spLocks noChangeArrowheads="1"/>
          </p:cNvSpPr>
          <p:nvPr/>
        </p:nvSpPr>
        <p:spPr bwMode="auto">
          <a:xfrm>
            <a:off x="2824163" y="4449763"/>
            <a:ext cx="384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a:t>U</a:t>
            </a:r>
          </a:p>
        </p:txBody>
      </p:sp>
      <p:sp>
        <p:nvSpPr>
          <p:cNvPr id="79894" name="Text Box 22"/>
          <p:cNvSpPr txBox="1">
            <a:spLocks noChangeArrowheads="1"/>
          </p:cNvSpPr>
          <p:nvPr/>
        </p:nvSpPr>
        <p:spPr bwMode="auto">
          <a:xfrm>
            <a:off x="5632450" y="4376738"/>
            <a:ext cx="676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dirty="0"/>
              <a:t>V-U</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wipe(left)">
                                      <p:cBhvr>
                                        <p:cTn id="7" dur="500"/>
                                        <p:tgtEl>
                                          <p:spTgt spid="737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373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7373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7373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73735"/>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7373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7373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7373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499"/>
                                          </p:stCondLst>
                                        </p:cTn>
                                        <p:tgtEl>
                                          <p:spTgt spid="7373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499"/>
                                          </p:stCondLst>
                                        </p:cTn>
                                        <p:tgtEl>
                                          <p:spTgt spid="7373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7374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7374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499"/>
                                          </p:stCondLst>
                                        </p:cTn>
                                        <p:tgtEl>
                                          <p:spTgt spid="7374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499"/>
                                          </p:stCondLst>
                                        </p:cTn>
                                        <p:tgtEl>
                                          <p:spTgt spid="7374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499"/>
                                          </p:stCondLst>
                                        </p:cTn>
                                        <p:tgtEl>
                                          <p:spTgt spid="7374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499"/>
                                          </p:stCondLst>
                                        </p:cTn>
                                        <p:tgtEl>
                                          <p:spTgt spid="7374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499"/>
                                          </p:stCondLst>
                                        </p:cTn>
                                        <p:tgtEl>
                                          <p:spTgt spid="7374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499"/>
                                          </p:stCondLst>
                                        </p:cTn>
                                        <p:tgtEl>
                                          <p:spTgt spid="73747"/>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8" fill="hold" grpId="0" nodeType="clickEffect">
                                  <p:stCondLst>
                                    <p:cond delay="0"/>
                                  </p:stCondLst>
                                  <p:childTnLst>
                                    <p:set>
                                      <p:cBhvr>
                                        <p:cTn id="51" dur="1" fill="hold">
                                          <p:stCondLst>
                                            <p:cond delay="0"/>
                                          </p:stCondLst>
                                        </p:cTn>
                                        <p:tgtEl>
                                          <p:spTgt spid="73748"/>
                                        </p:tgtEl>
                                        <p:attrNameLst>
                                          <p:attrName>style.visibility</p:attrName>
                                        </p:attrNameLst>
                                      </p:cBhvr>
                                      <p:to>
                                        <p:strVal val="visible"/>
                                      </p:to>
                                    </p:set>
                                    <p:anim calcmode="lin" valueType="num">
                                      <p:cBhvr>
                                        <p:cTn id="52" dur="500" fill="hold"/>
                                        <p:tgtEl>
                                          <p:spTgt spid="73748"/>
                                        </p:tgtEl>
                                        <p:attrNameLst>
                                          <p:attrName>ppt_x</p:attrName>
                                        </p:attrNameLst>
                                      </p:cBhvr>
                                      <p:tavLst>
                                        <p:tav tm="0">
                                          <p:val>
                                            <p:strVal val="#ppt_x-#ppt_w/2"/>
                                          </p:val>
                                        </p:tav>
                                        <p:tav tm="100000">
                                          <p:val>
                                            <p:strVal val="#ppt_x"/>
                                          </p:val>
                                        </p:tav>
                                      </p:tavLst>
                                    </p:anim>
                                    <p:anim calcmode="lin" valueType="num">
                                      <p:cBhvr>
                                        <p:cTn id="53" dur="500" fill="hold"/>
                                        <p:tgtEl>
                                          <p:spTgt spid="73748"/>
                                        </p:tgtEl>
                                        <p:attrNameLst>
                                          <p:attrName>ppt_y</p:attrName>
                                        </p:attrNameLst>
                                      </p:cBhvr>
                                      <p:tavLst>
                                        <p:tav tm="0">
                                          <p:val>
                                            <p:strVal val="#ppt_y"/>
                                          </p:val>
                                        </p:tav>
                                        <p:tav tm="100000">
                                          <p:val>
                                            <p:strVal val="#ppt_y"/>
                                          </p:val>
                                        </p:tav>
                                      </p:tavLst>
                                    </p:anim>
                                    <p:anim calcmode="lin" valueType="num">
                                      <p:cBhvr>
                                        <p:cTn id="54" dur="500" fill="hold"/>
                                        <p:tgtEl>
                                          <p:spTgt spid="73748"/>
                                        </p:tgtEl>
                                        <p:attrNameLst>
                                          <p:attrName>ppt_w</p:attrName>
                                        </p:attrNameLst>
                                      </p:cBhvr>
                                      <p:tavLst>
                                        <p:tav tm="0">
                                          <p:val>
                                            <p:fltVal val="0"/>
                                          </p:val>
                                        </p:tav>
                                        <p:tav tm="100000">
                                          <p:val>
                                            <p:strVal val="#ppt_w"/>
                                          </p:val>
                                        </p:tav>
                                      </p:tavLst>
                                    </p:anim>
                                    <p:anim calcmode="lin" valueType="num">
                                      <p:cBhvr>
                                        <p:cTn id="55" dur="500" fill="hold"/>
                                        <p:tgtEl>
                                          <p:spTgt spid="737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utoUpdateAnimBg="0"/>
      <p:bldP spid="73731" grpId="0" animBg="1"/>
      <p:bldP spid="73732" grpId="0" animBg="1"/>
      <p:bldP spid="73733" grpId="0" animBg="1"/>
      <p:bldP spid="73734" grpId="0" animBg="1"/>
      <p:bldP spid="73735" grpId="0" animBg="1"/>
      <p:bldP spid="73736" grpId="0" animBg="1"/>
      <p:bldP spid="73737" grpId="0" animBg="1"/>
      <p:bldP spid="73738" grpId="0" animBg="1"/>
      <p:bldP spid="73739" grpId="0" animBg="1"/>
      <p:bldP spid="73740" grpId="0" animBg="1"/>
      <p:bldP spid="73741" grpId="0" animBg="1"/>
      <p:bldP spid="73742" grpId="0" animBg="1"/>
      <p:bldP spid="73743" grpId="0" animBg="1"/>
      <p:bldP spid="73744" grpId="0" animBg="1"/>
      <p:bldP spid="73745" grpId="0" animBg="1"/>
      <p:bldP spid="73746" grpId="0" animBg="1"/>
      <p:bldP spid="73747" grpId="0" animBg="1"/>
      <p:bldP spid="73748"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nvSpPr>
        <p:spPr bwMode="auto">
          <a:xfrm>
            <a:off x="534194" y="404664"/>
            <a:ext cx="85407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Font typeface="Wingdings" panose="05000000000000000000" pitchFamily="2" charset="2"/>
              <a:buNone/>
            </a:pPr>
            <a:r>
              <a:rPr lang="zh-CN" altLang="en-US" sz="3200"/>
              <a:t>    </a:t>
            </a:r>
            <a:r>
              <a:rPr lang="zh-CN" altLang="en-US" sz="2800" b="1">
                <a:solidFill>
                  <a:srgbClr val="3333FF"/>
                </a:solidFill>
                <a:latin typeface="黑体" panose="02010609060101010101" pitchFamily="49" charset="-122"/>
                <a:ea typeface="黑体" panose="02010609060101010101" pitchFamily="49" charset="-122"/>
              </a:rPr>
              <a:t>Prim算法实现</a:t>
            </a:r>
            <a:endParaRPr lang="zh-CN" altLang="en-US" sz="3200" b="1">
              <a:solidFill>
                <a:srgbClr val="3333FF"/>
              </a:solidFill>
              <a:latin typeface="黑体" panose="02010609060101010101" pitchFamily="49" charset="-122"/>
              <a:ea typeface="黑体" panose="02010609060101010101" pitchFamily="49" charset="-122"/>
            </a:endParaRPr>
          </a:p>
        </p:txBody>
      </p:sp>
      <p:sp>
        <p:nvSpPr>
          <p:cNvPr id="80899" name="Text Box 3"/>
          <p:cNvSpPr txBox="1">
            <a:spLocks noChangeArrowheads="1"/>
          </p:cNvSpPr>
          <p:nvPr/>
        </p:nvSpPr>
        <p:spPr bwMode="auto">
          <a:xfrm>
            <a:off x="682625" y="1123950"/>
            <a:ext cx="8243888"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20000"/>
              </a:lnSpc>
              <a:buClr>
                <a:schemeClr val="hlink"/>
              </a:buClr>
              <a:buSzPct val="75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Arial" panose="020B0604020202020204" pitchFamily="34" charset="0"/>
              </a:rPr>
              <a:t>为直观化，以表格来表示实现过程中各变量变化和</a:t>
            </a:r>
          </a:p>
          <a:p>
            <a:pPr eaLnBrk="1" hangingPunct="1">
              <a:lnSpc>
                <a:spcPct val="120000"/>
              </a:lnSpc>
              <a:buClr>
                <a:schemeClr val="hlink"/>
              </a:buClr>
              <a:buSzPct val="75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Arial" panose="020B0604020202020204" pitchFamily="34" charset="0"/>
              </a:rPr>
              <a:t>节点加入情况。</a:t>
            </a:r>
          </a:p>
          <a:p>
            <a:pPr eaLnBrk="1" hangingPunct="1">
              <a:lnSpc>
                <a:spcPct val="120000"/>
              </a:lnSpc>
              <a:buClr>
                <a:schemeClr val="hlink"/>
              </a:buClr>
              <a:buSzPct val="75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Arial" panose="020B0604020202020204" pitchFamily="34" charset="0"/>
              </a:rPr>
              <a:t>其中变量定义如下：</a:t>
            </a:r>
          </a:p>
          <a:p>
            <a:pPr eaLnBrk="1" hangingPunct="1">
              <a:lnSpc>
                <a:spcPct val="120000"/>
              </a:lnSpc>
              <a:buClr>
                <a:schemeClr val="hlink"/>
              </a:buClr>
              <a:buSzPct val="75000"/>
              <a:buFont typeface="Wingdings" panose="05000000000000000000" pitchFamily="2" charset="2"/>
              <a:buNone/>
            </a:pPr>
            <a:r>
              <a:rPr lang="en-US" altLang="zh-CN" sz="2800" b="1" dirty="0">
                <a:solidFill>
                  <a:srgbClr val="3333FF"/>
                </a:solidFill>
                <a:latin typeface="黑体" panose="02010609060101010101" pitchFamily="49" charset="-122"/>
                <a:ea typeface="黑体" panose="02010609060101010101" pitchFamily="49" charset="-122"/>
                <a:sym typeface="Arial" panose="020B0604020202020204" pitchFamily="34" charset="0"/>
              </a:rPr>
              <a:t>visited</a:t>
            </a:r>
            <a:r>
              <a:rPr lang="en-US" altLang="zh-CN" sz="2800" b="1" dirty="0">
                <a:latin typeface="黑体" panose="02010609060101010101" pitchFamily="49" charset="-122"/>
                <a:ea typeface="黑体" panose="02010609060101010101" pitchFamily="49" charset="-122"/>
                <a:sym typeface="Arial" panose="020B0604020202020204" pitchFamily="34" charset="0"/>
              </a:rPr>
              <a:t> </a:t>
            </a:r>
            <a:r>
              <a:rPr lang="en-US" altLang="zh-CN" sz="2800" b="1" dirty="0">
                <a:latin typeface="Times New Roman" panose="02020603050405020304" pitchFamily="18" charset="0"/>
                <a:ea typeface="黑体" panose="02010609060101010101" pitchFamily="49" charset="-122"/>
                <a:sym typeface="Arial" panose="020B0604020202020204" pitchFamily="34" charset="0"/>
              </a:rPr>
              <a:t>—</a:t>
            </a:r>
            <a:r>
              <a:rPr lang="en-US" altLang="zh-CN" sz="2800" b="1" dirty="0">
                <a:latin typeface="黑体" panose="02010609060101010101" pitchFamily="49" charset="-122"/>
                <a:ea typeface="黑体" panose="02010609060101010101" pitchFamily="49" charset="-122"/>
                <a:sym typeface="Arial" panose="020B0604020202020204" pitchFamily="34" charset="0"/>
              </a:rPr>
              <a:t> </a:t>
            </a:r>
            <a:r>
              <a:rPr lang="zh-CN" altLang="en-US" sz="2800" b="1" dirty="0">
                <a:latin typeface="黑体" panose="02010609060101010101" pitchFamily="49" charset="-122"/>
                <a:ea typeface="黑体" panose="02010609060101010101" pitchFamily="49" charset="-122"/>
                <a:sym typeface="Arial" panose="020B0604020202020204" pitchFamily="34" charset="0"/>
              </a:rPr>
              <a:t>数组，表示顶点</a:t>
            </a:r>
            <a:r>
              <a:rPr lang="en-US" altLang="zh-CN" sz="2800" b="1" dirty="0">
                <a:latin typeface="黑体" panose="02010609060101010101" pitchFamily="49" charset="-122"/>
                <a:ea typeface="黑体" panose="02010609060101010101" pitchFamily="49" charset="-122"/>
                <a:sym typeface="Arial" panose="020B0604020202020204" pitchFamily="34" charset="0"/>
              </a:rPr>
              <a:t>v</a:t>
            </a:r>
            <a:r>
              <a:rPr lang="zh-CN" altLang="en-US" sz="2800" b="1" dirty="0">
                <a:latin typeface="黑体" panose="02010609060101010101" pitchFamily="49" charset="-122"/>
                <a:ea typeface="黑体" panose="02010609060101010101" pitchFamily="49" charset="-122"/>
                <a:sym typeface="Arial" panose="020B0604020202020204" pitchFamily="34" charset="0"/>
              </a:rPr>
              <a:t>是否加入生成树</a:t>
            </a:r>
            <a:r>
              <a:rPr lang="en-US" altLang="zh-CN" sz="2800" b="1" dirty="0">
                <a:latin typeface="黑体" panose="02010609060101010101" pitchFamily="49" charset="-122"/>
                <a:ea typeface="黑体" panose="02010609060101010101" pitchFamily="49" charset="-122"/>
                <a:sym typeface="Arial" panose="020B0604020202020204" pitchFamily="34" charset="0"/>
              </a:rPr>
              <a:t>U</a:t>
            </a:r>
            <a:r>
              <a:rPr lang="zh-CN" altLang="en-US" sz="2800" b="1" dirty="0">
                <a:latin typeface="黑体" panose="02010609060101010101" pitchFamily="49" charset="-122"/>
                <a:ea typeface="黑体" panose="02010609060101010101" pitchFamily="49" charset="-122"/>
                <a:sym typeface="Arial" panose="020B0604020202020204" pitchFamily="34" charset="0"/>
              </a:rPr>
              <a:t>中，</a:t>
            </a:r>
          </a:p>
          <a:p>
            <a:pPr eaLnBrk="1" hangingPunct="1">
              <a:lnSpc>
                <a:spcPct val="120000"/>
              </a:lnSpc>
              <a:buClr>
                <a:schemeClr val="hlink"/>
              </a:buClr>
              <a:buSzPct val="75000"/>
              <a:buFont typeface="Wingdings" panose="05000000000000000000" pitchFamily="2" charset="2"/>
              <a:buNone/>
            </a:pPr>
            <a:r>
              <a:rPr lang="zh-CN" altLang="en-US" sz="2800" b="1" dirty="0">
                <a:solidFill>
                  <a:srgbClr val="FF0000"/>
                </a:solidFill>
                <a:latin typeface="黑体" panose="02010609060101010101" pitchFamily="49" charset="-122"/>
                <a:ea typeface="黑体" panose="02010609060101010101" pitchFamily="49" charset="-122"/>
                <a:sym typeface="Arial" panose="020B0604020202020204" pitchFamily="34" charset="0"/>
              </a:rPr>
              <a:t>加入，为</a:t>
            </a:r>
            <a:r>
              <a:rPr lang="en-US" altLang="zh-CN" sz="2800" b="1" dirty="0">
                <a:solidFill>
                  <a:srgbClr val="FF0000"/>
                </a:solidFill>
                <a:latin typeface="黑体" panose="02010609060101010101" pitchFamily="49" charset="-122"/>
                <a:ea typeface="黑体" panose="02010609060101010101" pitchFamily="49" charset="-122"/>
                <a:sym typeface="Arial" panose="020B0604020202020204" pitchFamily="34" charset="0"/>
              </a:rPr>
              <a:t>1</a:t>
            </a:r>
            <a:r>
              <a:rPr lang="zh-CN" altLang="en-US" sz="2800" b="1" dirty="0">
                <a:latin typeface="黑体" panose="02010609060101010101" pitchFamily="49" charset="-122"/>
                <a:ea typeface="黑体" panose="02010609060101010101" pitchFamily="49" charset="-122"/>
                <a:sym typeface="Arial" panose="020B0604020202020204" pitchFamily="34" charset="0"/>
              </a:rPr>
              <a:t>，否则，</a:t>
            </a:r>
            <a:r>
              <a:rPr lang="en-US" altLang="zh-CN" sz="2800" b="1" dirty="0">
                <a:latin typeface="黑体" panose="02010609060101010101" pitchFamily="49" charset="-122"/>
                <a:ea typeface="黑体" panose="02010609060101010101" pitchFamily="49" charset="-122"/>
                <a:sym typeface="Arial" panose="020B0604020202020204" pitchFamily="34" charset="0"/>
              </a:rPr>
              <a:t>0</a:t>
            </a:r>
            <a:r>
              <a:rPr lang="zh-CN" altLang="en-US" sz="2800" b="1" dirty="0">
                <a:latin typeface="黑体" panose="02010609060101010101" pitchFamily="49" charset="-122"/>
                <a:ea typeface="黑体" panose="02010609060101010101" pitchFamily="49" charset="-122"/>
                <a:sym typeface="Arial" panose="020B0604020202020204" pitchFamily="34" charset="0"/>
              </a:rPr>
              <a:t>。</a:t>
            </a:r>
          </a:p>
          <a:p>
            <a:pPr eaLnBrk="1" hangingPunct="1">
              <a:lnSpc>
                <a:spcPct val="120000"/>
              </a:lnSpc>
              <a:buClr>
                <a:schemeClr val="hlink"/>
              </a:buClr>
              <a:buSzPct val="75000"/>
              <a:buFont typeface="Wingdings" panose="05000000000000000000" pitchFamily="2" charset="2"/>
              <a:buNone/>
            </a:pPr>
            <a:r>
              <a:rPr lang="en-US" altLang="zh-CN" sz="2800" b="1" dirty="0">
                <a:solidFill>
                  <a:srgbClr val="3333FF"/>
                </a:solidFill>
                <a:latin typeface="黑体" panose="02010609060101010101" pitchFamily="49" charset="-122"/>
                <a:ea typeface="黑体" panose="02010609060101010101" pitchFamily="49" charset="-122"/>
                <a:sym typeface="Arial" panose="020B0604020202020204" pitchFamily="34" charset="0"/>
              </a:rPr>
              <a:t>dis </a:t>
            </a:r>
            <a:r>
              <a:rPr lang="en-US" altLang="zh-CN" sz="2800" b="1" dirty="0">
                <a:solidFill>
                  <a:srgbClr val="3333FF"/>
                </a:solidFill>
                <a:latin typeface="Times New Roman" panose="02020603050405020304" pitchFamily="18" charset="0"/>
                <a:ea typeface="黑体" panose="02010609060101010101" pitchFamily="49" charset="-122"/>
                <a:sym typeface="Arial" panose="020B0604020202020204" pitchFamily="34" charset="0"/>
              </a:rPr>
              <a:t>—</a:t>
            </a:r>
            <a:r>
              <a:rPr lang="en-US" altLang="zh-CN" sz="2800" b="1" dirty="0">
                <a:solidFill>
                  <a:srgbClr val="3333FF"/>
                </a:solidFill>
                <a:latin typeface="黑体" panose="02010609060101010101" pitchFamily="49" charset="-122"/>
                <a:ea typeface="黑体" panose="02010609060101010101" pitchFamily="49" charset="-122"/>
                <a:sym typeface="Arial" panose="020B0604020202020204" pitchFamily="34" charset="0"/>
              </a:rPr>
              <a:t> </a:t>
            </a:r>
            <a:r>
              <a:rPr lang="zh-CN" altLang="en-US" sz="2800" b="1" dirty="0">
                <a:solidFill>
                  <a:srgbClr val="3333FF"/>
                </a:solidFill>
                <a:latin typeface="黑体" panose="02010609060101010101" pitchFamily="49" charset="-122"/>
                <a:ea typeface="黑体" panose="02010609060101010101" pitchFamily="49" charset="-122"/>
                <a:sym typeface="Arial" panose="020B0604020202020204" pitchFamily="34" charset="0"/>
              </a:rPr>
              <a:t>数组</a:t>
            </a:r>
            <a:r>
              <a:rPr lang="zh-CN" altLang="en-US" sz="2800" b="1" dirty="0">
                <a:latin typeface="黑体" panose="02010609060101010101" pitchFamily="49" charset="-122"/>
                <a:ea typeface="黑体" panose="02010609060101010101" pitchFamily="49" charset="-122"/>
                <a:sym typeface="Arial" panose="020B0604020202020204" pitchFamily="34" charset="0"/>
              </a:rPr>
              <a:t>，表示从</a:t>
            </a:r>
            <a:r>
              <a:rPr lang="en-US" altLang="zh-CN" sz="2800" b="1" dirty="0">
                <a:latin typeface="黑体" panose="02010609060101010101" pitchFamily="49" charset="-122"/>
                <a:ea typeface="黑体" panose="02010609060101010101" pitchFamily="49" charset="-122"/>
                <a:sym typeface="Arial" panose="020B0604020202020204" pitchFamily="34" charset="0"/>
              </a:rPr>
              <a:t>U</a:t>
            </a:r>
            <a:r>
              <a:rPr lang="zh-CN" altLang="en-US" sz="2800" b="1" dirty="0">
                <a:latin typeface="黑体" panose="02010609060101010101" pitchFamily="49" charset="-122"/>
                <a:ea typeface="黑体" panose="02010609060101010101" pitchFamily="49" charset="-122"/>
                <a:sym typeface="Arial" panose="020B0604020202020204" pitchFamily="34" charset="0"/>
              </a:rPr>
              <a:t>到</a:t>
            </a:r>
            <a:r>
              <a:rPr lang="en-US" altLang="zh-CN" sz="2800" b="1" dirty="0">
                <a:latin typeface="黑体" panose="02010609060101010101" pitchFamily="49" charset="-122"/>
                <a:ea typeface="黑体" panose="02010609060101010101" pitchFamily="49" charset="-122"/>
                <a:sym typeface="Arial" panose="020B0604020202020204" pitchFamily="34" charset="0"/>
              </a:rPr>
              <a:t>V-U</a:t>
            </a:r>
            <a:r>
              <a:rPr lang="zh-CN" altLang="en-US" sz="2800" b="1" dirty="0">
                <a:latin typeface="黑体" panose="02010609060101010101" pitchFamily="49" charset="-122"/>
                <a:ea typeface="黑体" panose="02010609060101010101" pitchFamily="49" charset="-122"/>
                <a:sym typeface="Arial" panose="020B0604020202020204" pitchFamily="34" charset="0"/>
              </a:rPr>
              <a:t>中各顶点的最小权值。</a:t>
            </a:r>
          </a:p>
          <a:p>
            <a:pPr eaLnBrk="1" hangingPunct="1">
              <a:lnSpc>
                <a:spcPct val="120000"/>
              </a:lnSpc>
              <a:buClr>
                <a:schemeClr val="hlink"/>
              </a:buClr>
              <a:buSzPct val="75000"/>
              <a:buFont typeface="Wingdings" panose="05000000000000000000" pitchFamily="2" charset="2"/>
              <a:buNone/>
            </a:pPr>
            <a:r>
              <a:rPr lang="en-US" altLang="zh-CN" sz="2800" b="1" dirty="0" err="1">
                <a:solidFill>
                  <a:srgbClr val="3333FF"/>
                </a:solidFill>
                <a:latin typeface="黑体" panose="02010609060101010101" pitchFamily="49" charset="-122"/>
                <a:ea typeface="黑体" panose="02010609060101010101" pitchFamily="49" charset="-122"/>
                <a:sym typeface="Arial" panose="020B0604020202020204" pitchFamily="34" charset="0"/>
              </a:rPr>
              <a:t>adj</a:t>
            </a:r>
            <a:r>
              <a:rPr lang="en-US" altLang="zh-CN" sz="2800" b="1" dirty="0">
                <a:solidFill>
                  <a:srgbClr val="3333FF"/>
                </a:solidFill>
                <a:latin typeface="黑体" panose="02010609060101010101" pitchFamily="49" charset="-122"/>
                <a:ea typeface="黑体" panose="02010609060101010101" pitchFamily="49" charset="-122"/>
                <a:sym typeface="Arial" panose="020B0604020202020204" pitchFamily="34" charset="0"/>
              </a:rPr>
              <a:t> </a:t>
            </a:r>
            <a:r>
              <a:rPr lang="en-US" altLang="zh-CN" sz="2800" b="1" dirty="0">
                <a:solidFill>
                  <a:srgbClr val="3333FF"/>
                </a:solidFill>
                <a:latin typeface="Times New Roman" panose="02020603050405020304" pitchFamily="18" charset="0"/>
                <a:ea typeface="黑体" panose="02010609060101010101" pitchFamily="49" charset="-122"/>
                <a:sym typeface="Arial" panose="020B0604020202020204" pitchFamily="34" charset="0"/>
              </a:rPr>
              <a:t>—</a:t>
            </a:r>
            <a:r>
              <a:rPr lang="en-US" altLang="zh-CN" sz="2800" b="1" dirty="0">
                <a:solidFill>
                  <a:srgbClr val="3333FF"/>
                </a:solidFill>
                <a:latin typeface="黑体" panose="02010609060101010101" pitchFamily="49" charset="-122"/>
                <a:ea typeface="黑体" panose="02010609060101010101" pitchFamily="49" charset="-122"/>
                <a:sym typeface="Arial" panose="020B0604020202020204" pitchFamily="34" charset="0"/>
              </a:rPr>
              <a:t> </a:t>
            </a:r>
            <a:r>
              <a:rPr lang="zh-CN" altLang="en-US" sz="2800" b="1" dirty="0">
                <a:solidFill>
                  <a:srgbClr val="3333FF"/>
                </a:solidFill>
                <a:latin typeface="黑体" panose="02010609060101010101" pitchFamily="49" charset="-122"/>
                <a:ea typeface="黑体" panose="02010609060101010101" pitchFamily="49" charset="-122"/>
                <a:sym typeface="Arial" panose="020B0604020202020204" pitchFamily="34" charset="0"/>
              </a:rPr>
              <a:t>数组</a:t>
            </a:r>
            <a:r>
              <a:rPr lang="zh-CN" altLang="en-US" sz="2800" b="1" dirty="0">
                <a:latin typeface="黑体" panose="02010609060101010101" pitchFamily="49" charset="-122"/>
                <a:ea typeface="黑体" panose="02010609060101010101" pitchFamily="49" charset="-122"/>
                <a:sym typeface="Arial" panose="020B0604020202020204" pitchFamily="34" charset="0"/>
              </a:rPr>
              <a:t>，使</a:t>
            </a:r>
            <a:r>
              <a:rPr lang="en-US" altLang="zh-CN" sz="2800" b="1" dirty="0">
                <a:latin typeface="黑体" panose="02010609060101010101" pitchFamily="49" charset="-122"/>
                <a:ea typeface="黑体" panose="02010609060101010101" pitchFamily="49" charset="-122"/>
                <a:sym typeface="Arial" panose="020B0604020202020204" pitchFamily="34" charset="0"/>
              </a:rPr>
              <a:t>dis</a:t>
            </a:r>
            <a:r>
              <a:rPr lang="zh-CN" altLang="en-US" sz="2800" b="1" dirty="0">
                <a:latin typeface="黑体" panose="02010609060101010101" pitchFamily="49" charset="-122"/>
                <a:ea typeface="黑体" panose="02010609060101010101" pitchFamily="49" charset="-122"/>
                <a:sym typeface="Arial" panose="020B0604020202020204" pitchFamily="34" charset="0"/>
              </a:rPr>
              <a:t>取最小的</a:t>
            </a:r>
            <a:r>
              <a:rPr lang="en-US" altLang="zh-CN" sz="2800" b="1" dirty="0">
                <a:latin typeface="黑体" panose="02010609060101010101" pitchFamily="49" charset="-122"/>
                <a:ea typeface="黑体" panose="02010609060101010101" pitchFamily="49" charset="-122"/>
                <a:sym typeface="Arial" panose="020B0604020202020204" pitchFamily="34" charset="0"/>
              </a:rPr>
              <a:t>U</a:t>
            </a:r>
            <a:r>
              <a:rPr lang="zh-CN" altLang="en-US" sz="2800" b="1" dirty="0">
                <a:latin typeface="黑体" panose="02010609060101010101" pitchFamily="49" charset="-122"/>
                <a:ea typeface="黑体" panose="02010609060101010101" pitchFamily="49" charset="-122"/>
                <a:sym typeface="Arial" panose="020B0604020202020204" pitchFamily="34" charset="0"/>
              </a:rPr>
              <a:t>中邻接点。</a:t>
            </a:r>
          </a:p>
          <a:p>
            <a:pPr eaLnBrk="1" hangingPunct="1">
              <a:lnSpc>
                <a:spcPct val="120000"/>
              </a:lnSpc>
              <a:buClr>
                <a:schemeClr val="hlink"/>
              </a:buClr>
              <a:buSzPct val="75000"/>
              <a:buFont typeface="Wingdings" panose="05000000000000000000" pitchFamily="2" charset="2"/>
              <a:buNone/>
            </a:pPr>
            <a:r>
              <a:rPr lang="en-US" altLang="zh-CN" sz="2800" b="1" dirty="0" err="1">
                <a:latin typeface="黑体" panose="02010609060101010101" pitchFamily="49" charset="-122"/>
                <a:ea typeface="黑体" panose="02010609060101010101" pitchFamily="49" charset="-122"/>
                <a:sym typeface="Arial" panose="020B0604020202020204" pitchFamily="34" charset="0"/>
              </a:rPr>
              <a:t>mindis</a:t>
            </a:r>
            <a:r>
              <a:rPr lang="en-US" altLang="zh-CN" sz="2800" b="1" dirty="0">
                <a:latin typeface="黑体" panose="02010609060101010101" pitchFamily="49" charset="-122"/>
                <a:ea typeface="黑体" panose="02010609060101010101" pitchFamily="49" charset="-122"/>
                <a:sym typeface="Arial" panose="020B0604020202020204" pitchFamily="34" charset="0"/>
              </a:rPr>
              <a:t> </a:t>
            </a:r>
            <a:r>
              <a:rPr lang="en-US" altLang="zh-CN" sz="2800" b="1" dirty="0">
                <a:latin typeface="Times New Roman" panose="02020603050405020304" pitchFamily="18" charset="0"/>
                <a:ea typeface="黑体" panose="02010609060101010101" pitchFamily="49" charset="-122"/>
                <a:sym typeface="Arial" panose="020B0604020202020204" pitchFamily="34" charset="0"/>
              </a:rPr>
              <a:t>—</a:t>
            </a:r>
            <a:r>
              <a:rPr lang="en-US" altLang="zh-CN" sz="2800" b="1" dirty="0">
                <a:latin typeface="黑体" panose="02010609060101010101" pitchFamily="49" charset="-122"/>
                <a:ea typeface="黑体" panose="02010609060101010101" pitchFamily="49" charset="-122"/>
                <a:sym typeface="Arial" panose="020B0604020202020204" pitchFamily="34" charset="0"/>
              </a:rPr>
              <a:t> dis</a:t>
            </a:r>
            <a:r>
              <a:rPr lang="zh-CN" altLang="en-US" sz="2800" b="1" dirty="0">
                <a:latin typeface="黑体" panose="02010609060101010101" pitchFamily="49" charset="-122"/>
                <a:ea typeface="黑体" panose="02010609060101010101" pitchFamily="49" charset="-122"/>
                <a:sym typeface="Arial" panose="020B0604020202020204" pitchFamily="34" charset="0"/>
              </a:rPr>
              <a:t>中的最小值</a:t>
            </a:r>
          </a:p>
          <a:p>
            <a:pPr eaLnBrk="1" hangingPunct="1">
              <a:lnSpc>
                <a:spcPct val="120000"/>
              </a:lnSpc>
              <a:buClr>
                <a:schemeClr val="hlink"/>
              </a:buClr>
              <a:buSzPct val="75000"/>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sym typeface="Arial" panose="020B0604020202020204" pitchFamily="34" charset="0"/>
              </a:rPr>
              <a:t>flag </a:t>
            </a:r>
            <a:r>
              <a:rPr lang="en-US" altLang="zh-CN" sz="2800" b="1" dirty="0">
                <a:latin typeface="Times New Roman" panose="02020603050405020304" pitchFamily="18" charset="0"/>
                <a:ea typeface="黑体" panose="02010609060101010101" pitchFamily="49" charset="-122"/>
                <a:sym typeface="Arial" panose="020B0604020202020204" pitchFamily="34" charset="0"/>
              </a:rPr>
              <a:t>—</a:t>
            </a:r>
            <a:r>
              <a:rPr lang="en-US" altLang="zh-CN" sz="2800" b="1" dirty="0">
                <a:latin typeface="黑体" panose="02010609060101010101" pitchFamily="49" charset="-122"/>
                <a:ea typeface="黑体" panose="02010609060101010101" pitchFamily="49" charset="-122"/>
                <a:sym typeface="Arial" panose="020B0604020202020204" pitchFamily="34" charset="0"/>
              </a:rPr>
              <a:t> </a:t>
            </a:r>
            <a:r>
              <a:rPr lang="en-US" altLang="zh-CN" sz="2800" b="1" dirty="0" err="1">
                <a:latin typeface="黑体" panose="02010609060101010101" pitchFamily="49" charset="-122"/>
                <a:ea typeface="黑体" panose="02010609060101010101" pitchFamily="49" charset="-122"/>
                <a:sym typeface="Arial" panose="020B0604020202020204" pitchFamily="34" charset="0"/>
              </a:rPr>
              <a:t>mindis</a:t>
            </a:r>
            <a:r>
              <a:rPr lang="zh-CN" altLang="en-US" sz="2800" b="1" dirty="0">
                <a:latin typeface="黑体" panose="02010609060101010101" pitchFamily="49" charset="-122"/>
                <a:ea typeface="黑体" panose="02010609060101010101" pitchFamily="49" charset="-122"/>
                <a:sym typeface="Arial" panose="020B0604020202020204" pitchFamily="34" charset="0"/>
              </a:rPr>
              <a:t>取最小对应的顶点</a:t>
            </a:r>
            <a:r>
              <a:rPr lang="en-US" altLang="zh-CN" sz="2800" b="1" dirty="0">
                <a:latin typeface="黑体" panose="02010609060101010101" pitchFamily="49" charset="-122"/>
                <a:ea typeface="黑体" panose="02010609060101010101" pitchFamily="49" charset="-122"/>
                <a:sym typeface="Arial" panose="020B0604020202020204" pitchFamily="34" charset="0"/>
              </a:rPr>
              <a:t>v</a:t>
            </a:r>
          </a:p>
          <a:p>
            <a:pPr eaLnBrk="1" hangingPunct="1">
              <a:lnSpc>
                <a:spcPct val="120000"/>
              </a:lnSpc>
              <a:buClr>
                <a:schemeClr val="hlink"/>
              </a:buClr>
              <a:buSzPct val="75000"/>
              <a:buFont typeface="Wingdings" panose="05000000000000000000" pitchFamily="2" charset="2"/>
              <a:buNone/>
            </a:pPr>
            <a:endParaRPr lang="en-US" altLang="zh-CN" sz="2800" dirty="0">
              <a:latin typeface="宋体" panose="02010600030101010101" pitchFamily="2" charset="-122"/>
            </a:endParaRPr>
          </a:p>
        </p:txBody>
      </p:sp>
    </p:spTree>
  </p:cSld>
  <p:clrMapOvr>
    <a:masterClrMapping/>
  </p:clrMapOvr>
  <p:transition>
    <p:cover di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2"/>
          <p:cNvSpPr>
            <a:spLocks noChangeArrowheads="1"/>
          </p:cNvSpPr>
          <p:nvPr/>
        </p:nvSpPr>
        <p:spPr bwMode="auto">
          <a:xfrm>
            <a:off x="6804025" y="4941888"/>
            <a:ext cx="2339975" cy="1223962"/>
          </a:xfrm>
          <a:prstGeom prst="wedgeEllipseCallout">
            <a:avLst>
              <a:gd name="adj1" fmla="val -163162"/>
              <a:gd name="adj2" fmla="val -105773"/>
            </a:avLst>
          </a:prstGeom>
          <a:solidFill>
            <a:srgbClr val="FFFF00"/>
          </a:solidFill>
          <a:ln>
            <a:noFill/>
          </a:ln>
          <a:effectLst/>
        </p:spPr>
        <p:txBody>
          <a:bodyPr lIns="0" tIns="0" rIns="0" bIns="0"/>
          <a:lstStyle/>
          <a:p>
            <a:pPr marL="342900" indent="-342900" algn="ctr" eaLnBrk="1" hangingPunct="1">
              <a:spcBef>
                <a:spcPct val="20000"/>
              </a:spcBef>
              <a:buClr>
                <a:schemeClr val="hlink"/>
              </a:buClr>
              <a:buSzPct val="75000"/>
              <a:buFont typeface="Wingdings" pitchFamily="2" charset="2"/>
              <a:buNone/>
              <a:defRPr/>
            </a:pPr>
            <a:r>
              <a:rPr lang="zh-CN" altLang="en-US" sz="2000" b="1" dirty="0">
                <a:effectLst>
                  <a:outerShdw blurRad="38100" dist="38100" dir="2700000" algn="tl">
                    <a:srgbClr val="FFFFFF"/>
                  </a:outerShdw>
                </a:effectLst>
                <a:latin typeface="Arial" pitchFamily="34" charset="0"/>
              </a:rPr>
              <a:t>选取同行中visited为0，dis最小的值 </a:t>
            </a:r>
          </a:p>
        </p:txBody>
      </p:sp>
      <p:sp>
        <p:nvSpPr>
          <p:cNvPr id="76803" name="AutoShape 3"/>
          <p:cNvSpPr>
            <a:spLocks noChangeArrowheads="1"/>
          </p:cNvSpPr>
          <p:nvPr/>
        </p:nvSpPr>
        <p:spPr bwMode="auto">
          <a:xfrm>
            <a:off x="6804025" y="2854325"/>
            <a:ext cx="2592388" cy="1365250"/>
          </a:xfrm>
          <a:prstGeom prst="wedgeEllipseCallout">
            <a:avLst>
              <a:gd name="adj1" fmla="val -227204"/>
              <a:gd name="adj2" fmla="val -114111"/>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a:effectLst>
                  <a:outerShdw blurRad="38100" dist="38100" dir="2700000" algn="tl">
                    <a:srgbClr val="FFFFFF"/>
                  </a:outerShdw>
                </a:effectLst>
              </a:rPr>
              <a:t>第</a:t>
            </a:r>
            <a:r>
              <a:rPr lang="en-US" altLang="zh-CN" sz="2000" b="1">
                <a:effectLst>
                  <a:outerShdw blurRad="38100" dist="38100" dir="2700000" algn="tl">
                    <a:srgbClr val="FFFFFF"/>
                  </a:outerShdw>
                </a:effectLst>
              </a:rPr>
              <a:t>1</a:t>
            </a:r>
            <a:r>
              <a:rPr lang="zh-CN" altLang="en-US" sz="2000" b="1">
                <a:effectLst>
                  <a:outerShdw blurRad="38100" dist="38100" dir="2700000" algn="tl">
                    <a:srgbClr val="FFFFFF"/>
                  </a:outerShdw>
                </a:effectLst>
              </a:rPr>
              <a:t>行：</a:t>
            </a:r>
            <a:r>
              <a:rPr lang="en-US" altLang="zh-CN" sz="2000" b="1">
                <a:effectLst>
                  <a:outerShdw blurRad="38100" dist="38100" dir="2700000" algn="tl">
                    <a:srgbClr val="FFFFFF"/>
                  </a:outerShdw>
                </a:effectLst>
              </a:rPr>
              <a:t>vistied</a:t>
            </a:r>
          </a:p>
          <a:p>
            <a:pPr algn="ctr" eaLnBrk="1" hangingPunct="1">
              <a:spcBef>
                <a:spcPct val="20000"/>
              </a:spcBef>
              <a:buClr>
                <a:schemeClr val="hlink"/>
              </a:buClr>
              <a:buSzPct val="75000"/>
              <a:buFont typeface="Wingdings" pitchFamily="2" charset="2"/>
              <a:buNone/>
              <a:defRPr/>
            </a:pPr>
            <a:r>
              <a:rPr lang="zh-CN" altLang="en-US" sz="2000" b="1">
                <a:effectLst>
                  <a:outerShdw blurRad="38100" dist="38100" dir="2700000" algn="tl">
                    <a:srgbClr val="FFFFFF"/>
                  </a:outerShdw>
                </a:effectLst>
              </a:rPr>
              <a:t>第</a:t>
            </a:r>
            <a:r>
              <a:rPr lang="en-US" altLang="zh-CN" sz="2000" b="1">
                <a:effectLst>
                  <a:outerShdw blurRad="38100" dist="38100" dir="2700000" algn="tl">
                    <a:srgbClr val="FFFFFF"/>
                  </a:outerShdw>
                </a:effectLst>
              </a:rPr>
              <a:t>2</a:t>
            </a:r>
            <a:r>
              <a:rPr lang="zh-CN" altLang="en-US" sz="2000" b="1">
                <a:effectLst>
                  <a:outerShdw blurRad="38100" dist="38100" dir="2700000" algn="tl">
                    <a:srgbClr val="FFFFFF"/>
                  </a:outerShdw>
                </a:effectLst>
              </a:rPr>
              <a:t>行：</a:t>
            </a:r>
            <a:r>
              <a:rPr lang="en-US" altLang="zh-CN" sz="2000" b="1">
                <a:effectLst>
                  <a:outerShdw blurRad="38100" dist="38100" dir="2700000" algn="tl">
                    <a:srgbClr val="FFFFFF"/>
                  </a:outerShdw>
                </a:effectLst>
              </a:rPr>
              <a:t>dis</a:t>
            </a:r>
          </a:p>
          <a:p>
            <a:pPr algn="ctr" eaLnBrk="1" hangingPunct="1">
              <a:spcBef>
                <a:spcPct val="20000"/>
              </a:spcBef>
              <a:buClr>
                <a:schemeClr val="hlink"/>
              </a:buClr>
              <a:buSzPct val="75000"/>
              <a:buFont typeface="Wingdings" pitchFamily="2" charset="2"/>
              <a:buNone/>
              <a:defRPr/>
            </a:pPr>
            <a:r>
              <a:rPr lang="zh-CN" altLang="en-US" sz="2000" b="1">
                <a:effectLst>
                  <a:outerShdw blurRad="38100" dist="38100" dir="2700000" algn="tl">
                    <a:srgbClr val="FFFFFF"/>
                  </a:outerShdw>
                </a:effectLst>
              </a:rPr>
              <a:t>第</a:t>
            </a:r>
            <a:r>
              <a:rPr lang="en-US" altLang="zh-CN" sz="2000" b="1">
                <a:effectLst>
                  <a:outerShdw blurRad="38100" dist="38100" dir="2700000" algn="tl">
                    <a:srgbClr val="FFFFFF"/>
                  </a:outerShdw>
                </a:effectLst>
              </a:rPr>
              <a:t>3</a:t>
            </a:r>
            <a:r>
              <a:rPr lang="zh-CN" altLang="en-US" sz="2000" b="1">
                <a:effectLst>
                  <a:outerShdw blurRad="38100" dist="38100" dir="2700000" algn="tl">
                    <a:srgbClr val="FFFFFF"/>
                  </a:outerShdw>
                </a:effectLst>
              </a:rPr>
              <a:t>行：</a:t>
            </a:r>
            <a:r>
              <a:rPr lang="en-US" altLang="zh-CN" sz="2000" b="1">
                <a:effectLst>
                  <a:outerShdw blurRad="38100" dist="38100" dir="2700000" algn="tl">
                    <a:srgbClr val="FFFFFF"/>
                  </a:outerShdw>
                </a:effectLst>
              </a:rPr>
              <a:t>adj</a:t>
            </a:r>
          </a:p>
        </p:txBody>
      </p:sp>
      <p:sp>
        <p:nvSpPr>
          <p:cNvPr id="81924" name="Oval 4"/>
          <p:cNvSpPr>
            <a:spLocks noChangeArrowheads="1"/>
          </p:cNvSpPr>
          <p:nvPr/>
        </p:nvSpPr>
        <p:spPr bwMode="auto">
          <a:xfrm>
            <a:off x="0" y="981075"/>
            <a:ext cx="5651500" cy="935038"/>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76805" name="Group 5"/>
          <p:cNvGraphicFramePr>
            <a:graphicFrameLocks noGrp="1"/>
          </p:cNvGraphicFramePr>
          <p:nvPr>
            <p:ph/>
          </p:nvPr>
        </p:nvGraphicFramePr>
        <p:xfrm>
          <a:off x="458788" y="476250"/>
          <a:ext cx="6265862" cy="5651501"/>
        </p:xfrm>
        <a:graphic>
          <a:graphicData uri="http://schemas.openxmlformats.org/drawingml/2006/table">
            <a:tbl>
              <a:tblPr/>
              <a:tblGrid>
                <a:gridCol w="646112">
                  <a:extLst>
                    <a:ext uri="{9D8B030D-6E8A-4147-A177-3AD203B41FA5}">
                      <a16:colId xmlns:a16="http://schemas.microsoft.com/office/drawing/2014/main" val="20000"/>
                    </a:ext>
                  </a:extLst>
                </a:gridCol>
                <a:gridCol w="69373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693738">
                  <a:extLst>
                    <a:ext uri="{9D8B030D-6E8A-4147-A177-3AD203B41FA5}">
                      <a16:colId xmlns:a16="http://schemas.microsoft.com/office/drawing/2014/main" val="20003"/>
                    </a:ext>
                  </a:extLst>
                </a:gridCol>
                <a:gridCol w="763587">
                  <a:extLst>
                    <a:ext uri="{9D8B030D-6E8A-4147-A177-3AD203B41FA5}">
                      <a16:colId xmlns:a16="http://schemas.microsoft.com/office/drawing/2014/main" val="20004"/>
                    </a:ext>
                  </a:extLst>
                </a:gridCol>
                <a:gridCol w="901700">
                  <a:extLst>
                    <a:ext uri="{9D8B030D-6E8A-4147-A177-3AD203B41FA5}">
                      <a16:colId xmlns:a16="http://schemas.microsoft.com/office/drawing/2014/main" val="20005"/>
                    </a:ext>
                  </a:extLst>
                </a:gridCol>
                <a:gridCol w="693738">
                  <a:extLst>
                    <a:ext uri="{9D8B030D-6E8A-4147-A177-3AD203B41FA5}">
                      <a16:colId xmlns:a16="http://schemas.microsoft.com/office/drawing/2014/main" val="20006"/>
                    </a:ext>
                  </a:extLst>
                </a:gridCol>
                <a:gridCol w="1179512">
                  <a:extLst>
                    <a:ext uri="{9D8B030D-6E8A-4147-A177-3AD203B41FA5}">
                      <a16:colId xmlns:a16="http://schemas.microsoft.com/office/drawing/2014/main" val="20007"/>
                    </a:ext>
                  </a:extLst>
                </a:gridCol>
              </a:tblGrid>
              <a:tr h="4667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V3</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V4</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V5</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misdis</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flag</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874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V1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509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V1,V2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493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V5</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V1,V2,V5</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47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V4</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V1,V2</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V5,V4</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493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V4</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V3</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V1,V2,V5,</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V4,V3</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6870" name="AutoShape 70"/>
          <p:cNvSpPr>
            <a:spLocks noChangeArrowheads="1"/>
          </p:cNvSpPr>
          <p:nvPr/>
        </p:nvSpPr>
        <p:spPr bwMode="auto">
          <a:xfrm>
            <a:off x="6877050" y="188913"/>
            <a:ext cx="2266950" cy="692150"/>
          </a:xfrm>
          <a:prstGeom prst="wedgeEllipseCallout">
            <a:avLst>
              <a:gd name="adj1" fmla="val -100847"/>
              <a:gd name="adj2" fmla="val 20917"/>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dirty="0">
                <a:effectLst>
                  <a:outerShdw blurRad="38100" dist="38100" dir="2700000" algn="tl">
                    <a:srgbClr val="FFFFFF"/>
                  </a:outerShdw>
                </a:effectLst>
              </a:rPr>
              <a:t>程序中不需要</a:t>
            </a:r>
          </a:p>
        </p:txBody>
      </p:sp>
      <p:sp>
        <p:nvSpPr>
          <p:cNvPr id="76871" name="AutoShape 71"/>
          <p:cNvSpPr>
            <a:spLocks noChangeArrowheads="1"/>
          </p:cNvSpPr>
          <p:nvPr/>
        </p:nvSpPr>
        <p:spPr bwMode="auto">
          <a:xfrm>
            <a:off x="7092950" y="1844675"/>
            <a:ext cx="1366838" cy="692150"/>
          </a:xfrm>
          <a:prstGeom prst="wedgeEllipseCallout">
            <a:avLst>
              <a:gd name="adj1" fmla="val -224912"/>
              <a:gd name="adj2" fmla="val -69954"/>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a:effectLst>
                  <a:outerShdw blurRad="38100" dist="38100" dir="2700000" algn="tl">
                    <a:srgbClr val="FFFFFF"/>
                  </a:outerShdw>
                </a:effectLst>
              </a:rPr>
              <a:t>初始化</a:t>
            </a:r>
          </a:p>
        </p:txBody>
      </p:sp>
      <p:sp>
        <p:nvSpPr>
          <p:cNvPr id="81992" name="Text Box 72"/>
          <p:cNvSpPr txBox="1">
            <a:spLocks noChangeArrowheads="1"/>
          </p:cNvSpPr>
          <p:nvPr/>
        </p:nvSpPr>
        <p:spPr bwMode="auto">
          <a:xfrm>
            <a:off x="436563" y="6207125"/>
            <a:ext cx="5935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dirty="0"/>
              <a:t>生成树生成中表格变化。</a:t>
            </a:r>
          </a:p>
        </p:txBody>
      </p:sp>
      <p:sp>
        <p:nvSpPr>
          <p:cNvPr id="9" name="AutoShape 2"/>
          <p:cNvSpPr>
            <a:spLocks noChangeArrowheads="1"/>
          </p:cNvSpPr>
          <p:nvPr/>
        </p:nvSpPr>
        <p:spPr bwMode="auto">
          <a:xfrm>
            <a:off x="4541838" y="5589588"/>
            <a:ext cx="2767012" cy="1074737"/>
          </a:xfrm>
          <a:prstGeom prst="wedgeEllipseCallout">
            <a:avLst>
              <a:gd name="adj1" fmla="val -112277"/>
              <a:gd name="adj2" fmla="val -29635"/>
            </a:avLst>
          </a:prstGeom>
          <a:solidFill>
            <a:srgbClr val="92D050"/>
          </a:solidFill>
          <a:ln>
            <a:noFill/>
          </a:ln>
          <a:effectLst/>
        </p:spPr>
        <p:txBody>
          <a:bodyPr lIns="0" tIns="0" rIns="0" bIns="0"/>
          <a:lstStyle/>
          <a:p>
            <a:pPr marL="342900" indent="-342900" algn="ctr" eaLnBrk="1" hangingPunct="1">
              <a:spcBef>
                <a:spcPct val="20000"/>
              </a:spcBef>
              <a:buClr>
                <a:schemeClr val="hlink"/>
              </a:buClr>
              <a:buSzPct val="75000"/>
              <a:buFont typeface="Wingdings" pitchFamily="2" charset="2"/>
              <a:buNone/>
              <a:defRPr/>
            </a:pPr>
            <a:r>
              <a:rPr lang="en-US" altLang="zh-CN" sz="2000" b="1" dirty="0" err="1">
                <a:effectLst>
                  <a:outerShdw blurRad="38100" dist="38100" dir="2700000" algn="tl">
                    <a:srgbClr val="FFFFFF"/>
                  </a:outerShdw>
                </a:effectLst>
                <a:latin typeface="Arial" pitchFamily="34" charset="0"/>
              </a:rPr>
              <a:t>Adj</a:t>
            </a:r>
            <a:r>
              <a:rPr lang="zh-CN" altLang="en-US" sz="2000" b="1" dirty="0">
                <a:effectLst>
                  <a:outerShdw blurRad="38100" dist="38100" dir="2700000" algn="tl">
                    <a:srgbClr val="FFFFFF"/>
                  </a:outerShdw>
                </a:effectLst>
                <a:latin typeface="Arial" pitchFamily="34" charset="0"/>
              </a:rPr>
              <a:t>数组中存储的的是结点信息</a:t>
            </a:r>
            <a:r>
              <a:rPr lang="en-US" altLang="zh-CN" sz="2000" b="1" dirty="0">
                <a:effectLst>
                  <a:outerShdw blurRad="38100" dist="38100" dir="2700000" algn="tl">
                    <a:srgbClr val="FFFFFF"/>
                  </a:outerShdw>
                </a:effectLst>
                <a:latin typeface="Arial" pitchFamily="34" charset="0"/>
              </a:rPr>
              <a:t>or</a:t>
            </a:r>
            <a:r>
              <a:rPr lang="zh-CN" altLang="en-US" sz="2000" b="1" dirty="0">
                <a:effectLst>
                  <a:outerShdw blurRad="38100" dist="38100" dir="2700000" algn="tl">
                    <a:srgbClr val="FFFFFF"/>
                  </a:outerShdw>
                </a:effectLst>
                <a:latin typeface="Arial" pitchFamily="34" charset="0"/>
              </a:rPr>
              <a:t>结点下标？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95536" y="620688"/>
            <a:ext cx="8496300" cy="973138"/>
          </a:xfrm>
        </p:spPr>
        <p:txBody>
          <a:bodyPr/>
          <a:lstStyle/>
          <a:p>
            <a:pPr algn="l" eaLnBrk="1" hangingPunct="1"/>
            <a:r>
              <a:rPr lang="zh-CN" altLang="en-US" sz="2800" dirty="0">
                <a:latin typeface="黑体" panose="02010609060101010101" pitchFamily="49" charset="-122"/>
                <a:ea typeface="黑体" panose="02010609060101010101" pitchFamily="49" charset="-122"/>
              </a:rPr>
              <a:t>作业</a:t>
            </a: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sym typeface="Arial" panose="020B0604020202020204" pitchFamily="34" charset="0"/>
              </a:rPr>
              <a:t>用Prim算法求下图的最小生成树，给出生成过程，画出计算表格</a:t>
            </a:r>
            <a:br>
              <a:rPr lang="en-US" altLang="zh-CN" sz="2800" dirty="0">
                <a:solidFill>
                  <a:schemeClr val="tx1"/>
                </a:solidFill>
                <a:latin typeface="黑体" panose="02010609060101010101" pitchFamily="49" charset="-122"/>
                <a:ea typeface="黑体" panose="02010609060101010101" pitchFamily="49" charset="-122"/>
                <a:sym typeface="Arial" panose="020B0604020202020204" pitchFamily="34" charset="0"/>
              </a:rPr>
            </a:br>
            <a:r>
              <a:rPr lang="zh-CN" altLang="en-US" sz="2800" dirty="0">
                <a:solidFill>
                  <a:schemeClr val="tx1"/>
                </a:solidFill>
                <a:latin typeface="黑体" panose="02010609060101010101" pitchFamily="49" charset="-122"/>
                <a:ea typeface="黑体" panose="02010609060101010101" pitchFamily="49" charset="-122"/>
                <a:sym typeface="Arial" panose="020B0604020202020204" pitchFamily="34" charset="0"/>
              </a:rPr>
              <a:t>给出</a:t>
            </a:r>
            <a:r>
              <a:rPr lang="zh-CN" altLang="en-US" sz="2800" dirty="0">
                <a:latin typeface="黑体" panose="02010609060101010101" pitchFamily="49" charset="-122"/>
                <a:ea typeface="黑体" panose="02010609060101010101" pitchFamily="49" charset="-122"/>
              </a:rPr>
              <a:t>克鲁斯卡尔算法的生成过程</a:t>
            </a:r>
            <a:endParaRPr lang="zh-CN" altLang="en-US" sz="2800" dirty="0">
              <a:latin typeface="黑体" panose="02010609060101010101" pitchFamily="49" charset="-122"/>
              <a:ea typeface="黑体" panose="02010609060101010101" pitchFamily="49" charset="-122"/>
              <a:sym typeface="Arial" panose="020B0604020202020204" pitchFamily="34" charset="0"/>
            </a:endParaRPr>
          </a:p>
        </p:txBody>
      </p:sp>
      <p:graphicFrame>
        <p:nvGraphicFramePr>
          <p:cNvPr id="7170" name="Object 4"/>
          <p:cNvGraphicFramePr>
            <a:graphicFrameLocks noGrp="1" noChangeAspect="1"/>
          </p:cNvGraphicFramePr>
          <p:nvPr>
            <p:ph idx="1"/>
            <p:extLst>
              <p:ext uri="{D42A27DB-BD31-4B8C-83A1-F6EECF244321}">
                <p14:modId xmlns:p14="http://schemas.microsoft.com/office/powerpoint/2010/main" val="333302268"/>
              </p:ext>
            </p:extLst>
          </p:nvPr>
        </p:nvGraphicFramePr>
        <p:xfrm>
          <a:off x="2805361" y="1916832"/>
          <a:ext cx="3676650" cy="3438525"/>
        </p:xfrm>
        <a:graphic>
          <a:graphicData uri="http://schemas.openxmlformats.org/presentationml/2006/ole">
            <mc:AlternateContent xmlns:mc="http://schemas.openxmlformats.org/markup-compatibility/2006">
              <mc:Choice xmlns:v="urn:schemas-microsoft-com:vml" Requires="v">
                <p:oleObj r:id="rId2" imgW="2755900" imgH="2578100" progId="Visio.Drawing.11">
                  <p:embed/>
                </p:oleObj>
              </mc:Choice>
              <mc:Fallback>
                <p:oleObj r:id="rId2" imgW="2755900" imgH="2578100" progId="Visio.Drawing.11">
                  <p:embed/>
                  <p:pic>
                    <p:nvPicPr>
                      <p:cNvPr id="717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5361" y="1916832"/>
                        <a:ext cx="3676650"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3494765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179388" y="44450"/>
            <a:ext cx="8856662" cy="6075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zh-CN" altLang="en-US" b="1" dirty="0">
                <a:latin typeface="黑体" panose="02010609060101010101" pitchFamily="49" charset="-122"/>
                <a:ea typeface="黑体" panose="02010609060101010101" pitchFamily="49" charset="-122"/>
                <a:sym typeface="Arial" panose="020B0604020202020204" pitchFamily="34" charset="0"/>
              </a:rPr>
              <a:t>class ALGraph</a:t>
            </a:r>
          </a:p>
          <a:p>
            <a:pPr eaLnBrk="1" hangingPunct="1">
              <a:lnSpc>
                <a:spcPct val="90000"/>
              </a:lnSpc>
            </a:pPr>
            <a:r>
              <a:rPr lang="zh-CN" altLang="en-US" b="1" dirty="0">
                <a:latin typeface="黑体" panose="02010609060101010101" pitchFamily="49" charset="-122"/>
                <a:ea typeface="黑体" panose="02010609060101010101" pitchFamily="49" charset="-122"/>
                <a:sym typeface="Arial" panose="020B0604020202020204" pitchFamily="34" charset="0"/>
              </a:rPr>
              <a:t>{</a:t>
            </a:r>
          </a:p>
          <a:p>
            <a:pPr eaLnBrk="1" hangingPunct="1">
              <a:lnSpc>
                <a:spcPct val="90000"/>
              </a:lnSpc>
            </a:pPr>
            <a:r>
              <a:rPr lang="zh-CN" altLang="en-US" b="1" dirty="0">
                <a:latin typeface="黑体" panose="02010609060101010101" pitchFamily="49" charset="-122"/>
                <a:ea typeface="黑体" panose="02010609060101010101" pitchFamily="49" charset="-122"/>
                <a:sym typeface="Arial" panose="020B0604020202020204" pitchFamily="34" charset="0"/>
              </a:rPr>
              <a:t>	private:</a:t>
            </a:r>
          </a:p>
          <a:p>
            <a:pPr eaLnBrk="1" hangingPunct="1">
              <a:lnSpc>
                <a:spcPct val="90000"/>
              </a:lnSpc>
            </a:pPr>
            <a:r>
              <a:rPr lang="zh-CN" altLang="en-US" b="1" dirty="0">
                <a:latin typeface="黑体" panose="02010609060101010101" pitchFamily="49" charset="-122"/>
                <a:ea typeface="黑体" panose="02010609060101010101" pitchFamily="49" charset="-122"/>
                <a:sym typeface="Arial" panose="020B0604020202020204" pitchFamily="34" charset="0"/>
              </a:rPr>
              <a:t>		VNode	*vertices;</a:t>
            </a:r>
          </a:p>
          <a:p>
            <a:pPr eaLnBrk="1" hangingPunct="1">
              <a:lnSpc>
                <a:spcPct val="90000"/>
              </a:lnSpc>
            </a:pPr>
            <a:r>
              <a:rPr lang="zh-CN" altLang="en-US" b="1" dirty="0">
                <a:latin typeface="黑体" panose="02010609060101010101" pitchFamily="49" charset="-122"/>
                <a:ea typeface="黑体" panose="02010609060101010101" pitchFamily="49" charset="-122"/>
                <a:sym typeface="Arial" panose="020B0604020202020204" pitchFamily="34" charset="0"/>
              </a:rPr>
              <a:t>		int		ArcNum;</a:t>
            </a:r>
          </a:p>
          <a:p>
            <a:pPr eaLnBrk="1" hangingPunct="1">
              <a:lnSpc>
                <a:spcPct val="90000"/>
              </a:lnSpc>
            </a:pPr>
            <a:r>
              <a:rPr lang="zh-CN" altLang="en-US" b="1" dirty="0">
                <a:latin typeface="黑体" panose="02010609060101010101" pitchFamily="49" charset="-122"/>
                <a:ea typeface="黑体" panose="02010609060101010101" pitchFamily="49" charset="-122"/>
                <a:sym typeface="Arial" panose="020B0604020202020204" pitchFamily="34" charset="0"/>
              </a:rPr>
              <a:t>		int		VexNum;</a:t>
            </a:r>
          </a:p>
          <a:p>
            <a:pPr eaLnBrk="1" hangingPunct="1">
              <a:lnSpc>
                <a:spcPct val="90000"/>
              </a:lnSpc>
            </a:pPr>
            <a:r>
              <a:rPr lang="zh-CN" altLang="en-US" b="1" dirty="0">
                <a:latin typeface="黑体" panose="02010609060101010101" pitchFamily="49" charset="-122"/>
                <a:ea typeface="黑体" panose="02010609060101010101" pitchFamily="49" charset="-122"/>
                <a:sym typeface="Arial" panose="020B0604020202020204" pitchFamily="34" charset="0"/>
              </a:rPr>
              <a:t>		int		GKind;</a:t>
            </a:r>
          </a:p>
          <a:p>
            <a:pPr eaLnBrk="1" hangingPunct="1">
              <a:lnSpc>
                <a:spcPct val="90000"/>
              </a:lnSpc>
            </a:pPr>
            <a:r>
              <a:rPr lang="zh-CN" altLang="en-US" b="1" dirty="0">
                <a:latin typeface="黑体" panose="02010609060101010101" pitchFamily="49" charset="-122"/>
                <a:ea typeface="黑体" panose="02010609060101010101" pitchFamily="49" charset="-122"/>
                <a:sym typeface="Arial" panose="020B0604020202020204" pitchFamily="34" charset="0"/>
              </a:rPr>
              <a:t>		int		GetLocVex(char  vex[]);</a:t>
            </a:r>
          </a:p>
          <a:p>
            <a:pPr eaLnBrk="1" hangingPunct="1">
              <a:lnSpc>
                <a:spcPct val="90000"/>
              </a:lnSpc>
            </a:pPr>
            <a:r>
              <a:rPr lang="zh-CN" altLang="en-US" b="1" dirty="0">
                <a:latin typeface="黑体" panose="02010609060101010101" pitchFamily="49" charset="-122"/>
                <a:ea typeface="黑体" panose="02010609060101010101" pitchFamily="49" charset="-122"/>
                <a:sym typeface="Arial" panose="020B0604020202020204" pitchFamily="34" charset="0"/>
              </a:rPr>
              <a:t>		void		BFS(char vex[],bool visited[]);</a:t>
            </a:r>
          </a:p>
          <a:p>
            <a:pPr eaLnBrk="1" hangingPunct="1">
              <a:lnSpc>
                <a:spcPct val="90000"/>
              </a:lnSpc>
            </a:pPr>
            <a:r>
              <a:rPr lang="zh-CN" altLang="en-US" b="1" dirty="0">
                <a:latin typeface="黑体" panose="02010609060101010101" pitchFamily="49" charset="-122"/>
                <a:ea typeface="黑体" panose="02010609060101010101" pitchFamily="49" charset="-122"/>
                <a:sym typeface="Arial" panose="020B0604020202020204" pitchFamily="34" charset="0"/>
              </a:rPr>
              <a:t>		void		DFS(char vex[],bool visited[]);</a:t>
            </a:r>
          </a:p>
          <a:p>
            <a:pPr eaLnBrk="1" hangingPunct="1">
              <a:lnSpc>
                <a:spcPct val="90000"/>
              </a:lnSpc>
            </a:pPr>
            <a:endParaRPr lang="zh-CN" altLang="en-US" b="1" dirty="0">
              <a:latin typeface="黑体" panose="02010609060101010101" pitchFamily="49" charset="-122"/>
              <a:ea typeface="黑体" panose="02010609060101010101" pitchFamily="49" charset="-122"/>
              <a:sym typeface="Arial" panose="020B0604020202020204" pitchFamily="34" charset="0"/>
            </a:endParaRPr>
          </a:p>
          <a:p>
            <a:pPr eaLnBrk="1" hangingPunct="1">
              <a:lnSpc>
                <a:spcPct val="90000"/>
              </a:lnSpc>
            </a:pPr>
            <a:r>
              <a:rPr lang="zh-CN" altLang="en-US" b="1" dirty="0">
                <a:latin typeface="黑体" panose="02010609060101010101" pitchFamily="49" charset="-122"/>
                <a:ea typeface="黑体" panose="02010609060101010101" pitchFamily="49" charset="-122"/>
                <a:sym typeface="Arial" panose="020B0604020202020204" pitchFamily="34" charset="0"/>
              </a:rPr>
              <a:t>	public:</a:t>
            </a:r>
          </a:p>
          <a:p>
            <a:pPr eaLnBrk="1" hangingPunct="1">
              <a:lnSpc>
                <a:spcPct val="90000"/>
              </a:lnSpc>
            </a:pPr>
            <a:r>
              <a:rPr lang="zh-CN" altLang="en-US" b="1" dirty="0">
                <a:latin typeface="黑体" panose="02010609060101010101" pitchFamily="49" charset="-122"/>
                <a:ea typeface="黑体" panose="02010609060101010101" pitchFamily="49" charset="-122"/>
                <a:sym typeface="Arial" panose="020B0604020202020204" pitchFamily="34" charset="0"/>
              </a:rPr>
              <a:t>		ALGraph(){};</a:t>
            </a:r>
          </a:p>
          <a:p>
            <a:pPr eaLnBrk="1" hangingPunct="1">
              <a:lnSpc>
                <a:spcPct val="90000"/>
              </a:lnSpc>
            </a:pPr>
            <a:r>
              <a:rPr lang="zh-CN" altLang="en-US" b="1" dirty="0">
                <a:latin typeface="黑体" panose="02010609060101010101" pitchFamily="49" charset="-122"/>
                <a:ea typeface="黑体" panose="02010609060101010101" pitchFamily="49" charset="-122"/>
                <a:sym typeface="Arial" panose="020B0604020202020204" pitchFamily="34" charset="0"/>
              </a:rPr>
              <a:t>		void CreateALGraph();</a:t>
            </a:r>
          </a:p>
          <a:p>
            <a:pPr eaLnBrk="1" hangingPunct="1">
              <a:lnSpc>
                <a:spcPct val="90000"/>
              </a:lnSpc>
            </a:pPr>
            <a:r>
              <a:rPr lang="zh-CN" altLang="en-US" b="1" dirty="0">
                <a:latin typeface="黑体" panose="02010609060101010101" pitchFamily="49" charset="-122"/>
                <a:ea typeface="黑体" panose="02010609060101010101" pitchFamily="49" charset="-122"/>
                <a:sym typeface="Arial" panose="020B0604020202020204" pitchFamily="34" charset="0"/>
              </a:rPr>
              <a:t>		void BFSTraverse( );</a:t>
            </a:r>
          </a:p>
          <a:p>
            <a:pPr eaLnBrk="1" hangingPunct="1">
              <a:lnSpc>
                <a:spcPct val="90000"/>
              </a:lnSpc>
            </a:pPr>
            <a:r>
              <a:rPr lang="zh-CN" altLang="en-US" b="1" dirty="0">
                <a:latin typeface="黑体" panose="02010609060101010101" pitchFamily="49" charset="-122"/>
                <a:ea typeface="黑体" panose="02010609060101010101" pitchFamily="49" charset="-122"/>
                <a:sym typeface="Arial" panose="020B0604020202020204" pitchFamily="34" charset="0"/>
              </a:rPr>
              <a:t>		void DFTraverse( );</a:t>
            </a:r>
          </a:p>
          <a:p>
            <a:pPr eaLnBrk="1" hangingPunct="1">
              <a:lnSpc>
                <a:spcPct val="90000"/>
              </a:lnSpc>
            </a:pPr>
            <a:r>
              <a:rPr lang="zh-CN" altLang="en-US" b="1" dirty="0">
                <a:latin typeface="黑体" panose="02010609060101010101" pitchFamily="49" charset="-122"/>
                <a:ea typeface="黑体" panose="02010609060101010101" pitchFamily="49" charset="-122"/>
                <a:sym typeface="Arial" panose="020B0604020202020204" pitchFamily="34" charset="0"/>
              </a:rPr>
              <a:t>		void Prim( );</a:t>
            </a:r>
          </a:p>
          <a:p>
            <a:pPr eaLnBrk="1" hangingPunct="1">
              <a:lnSpc>
                <a:spcPct val="90000"/>
              </a:lnSpc>
            </a:pPr>
            <a:r>
              <a:rPr lang="zh-CN" altLang="en-US" b="1" dirty="0">
                <a:latin typeface="黑体" panose="02010609060101010101" pitchFamily="49" charset="-122"/>
                <a:ea typeface="黑体" panose="02010609060101010101" pitchFamily="49" charset="-122"/>
                <a:sym typeface="Arial" panose="020B0604020202020204" pitchFamily="34" charset="0"/>
              </a:rPr>
              <a: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rrowheads="1"/>
          </p:cNvSpPr>
          <p:nvPr>
            <p:ph type="body" idx="1"/>
          </p:nvPr>
        </p:nvSpPr>
        <p:spPr>
          <a:xfrm>
            <a:off x="250825" y="406400"/>
            <a:ext cx="8540750" cy="6335713"/>
          </a:xfrm>
        </p:spPr>
        <p:txBody>
          <a:bodyPr/>
          <a:lstStyle/>
          <a:p>
            <a:pPr eaLnBrk="1" hangingPunct="1">
              <a:buFontTx/>
              <a:buNone/>
            </a:pPr>
            <a:r>
              <a:rPr lang="zh-CN" altLang="en-US" sz="2800"/>
              <a:t>  </a:t>
            </a:r>
            <a:r>
              <a:rPr lang="zh-CN" altLang="en-US" sz="2800">
                <a:latin typeface="黑体" panose="02010609060101010101" pitchFamily="49" charset="-122"/>
                <a:ea typeface="黑体" panose="02010609060101010101" pitchFamily="49" charset="-122"/>
              </a:rPr>
              <a:t>void ALGraph::Prim()</a:t>
            </a:r>
          </a:p>
          <a:p>
            <a:pPr eaLnBrk="1" hangingPunct="1">
              <a:lnSpc>
                <a:spcPct val="120000"/>
              </a:lnSpc>
              <a:spcBef>
                <a:spcPct val="0"/>
              </a:spcBef>
              <a:buFontTx/>
              <a:buNone/>
            </a:pPr>
            <a:r>
              <a:rPr lang="zh-CN" altLang="en-US" sz="28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//实现prim算法，输出树的各边</a:t>
            </a:r>
          </a:p>
          <a:p>
            <a:pPr eaLnBrk="1" hangingPunct="1">
              <a:lnSpc>
                <a:spcPct val="120000"/>
              </a:lnSpc>
              <a:spcBef>
                <a:spcPct val="0"/>
              </a:spcBef>
              <a:buFontTx/>
              <a:buNone/>
            </a:pPr>
            <a:r>
              <a:rPr lang="zh-CN" altLang="en-US" sz="2400">
                <a:latin typeface="黑体" panose="02010609060101010101" pitchFamily="49" charset="-122"/>
                <a:ea typeface="黑体" panose="02010609060101010101" pitchFamily="49" charset="-122"/>
              </a:rPr>
              <a:t>  {</a:t>
            </a:r>
          </a:p>
          <a:p>
            <a:pPr eaLnBrk="1" hangingPunct="1">
              <a:lnSpc>
                <a:spcPct val="120000"/>
              </a:lnSpc>
              <a:spcBef>
                <a:spcPct val="0"/>
              </a:spcBef>
              <a:buFontTx/>
              <a:buNone/>
            </a:pPr>
            <a:r>
              <a:rPr lang="zh-CN" altLang="en-US" sz="2400">
                <a:latin typeface="黑体" panose="02010609060101010101" pitchFamily="49" charset="-122"/>
                <a:ea typeface="黑体" panose="02010609060101010101" pitchFamily="49" charset="-122"/>
              </a:rPr>
              <a:t>        依据某顶点(下标为0)初始化visited,adj,dis;</a:t>
            </a:r>
          </a:p>
          <a:p>
            <a:pPr eaLnBrk="1" hangingPunct="1">
              <a:lnSpc>
                <a:spcPct val="120000"/>
              </a:lnSpc>
              <a:spcBef>
                <a:spcPct val="0"/>
              </a:spcBef>
              <a:buFontTx/>
              <a:buNone/>
            </a:pPr>
            <a:r>
              <a:rPr lang="zh-CN" altLang="en-US" sz="2400">
                <a:latin typeface="黑体" panose="02010609060101010101" pitchFamily="49" charset="-122"/>
                <a:ea typeface="黑体" panose="02010609060101010101" pitchFamily="49" charset="-122"/>
              </a:rPr>
              <a:t>        for(i=0; i&lt;vexnum-1; i++) {</a:t>
            </a:r>
          </a:p>
          <a:p>
            <a:pPr eaLnBrk="1" hangingPunct="1">
              <a:lnSpc>
                <a:spcPct val="120000"/>
              </a:lnSpc>
              <a:spcBef>
                <a:spcPct val="0"/>
              </a:spcBef>
              <a:buFontTx/>
              <a:buNone/>
            </a:pPr>
            <a:r>
              <a:rPr lang="zh-CN" altLang="en-US" sz="2400">
                <a:latin typeface="黑体" panose="02010609060101010101" pitchFamily="49" charset="-122"/>
                <a:ea typeface="黑体" panose="02010609060101010101" pitchFamily="49" charset="-122"/>
              </a:rPr>
              <a:t>               misdis=visited等于0的各顶点中dis最小值；</a:t>
            </a:r>
          </a:p>
          <a:p>
            <a:pPr eaLnBrk="1" hangingPunct="1">
              <a:lnSpc>
                <a:spcPct val="120000"/>
              </a:lnSpc>
              <a:spcBef>
                <a:spcPct val="0"/>
              </a:spcBef>
              <a:buFontTx/>
              <a:buNone/>
            </a:pPr>
            <a:r>
              <a:rPr lang="zh-CN" altLang="en-US" sz="2400">
                <a:latin typeface="黑体" panose="02010609060101010101" pitchFamily="49" charset="-122"/>
                <a:ea typeface="黑体" panose="02010609060101010101" pitchFamily="49" charset="-122"/>
              </a:rPr>
              <a:t>               flag=取misdis的顶点；</a:t>
            </a:r>
          </a:p>
          <a:p>
            <a:pPr eaLnBrk="1" hangingPunct="1">
              <a:lnSpc>
                <a:spcPct val="120000"/>
              </a:lnSpc>
              <a:spcBef>
                <a:spcPct val="0"/>
              </a:spcBef>
              <a:buFontTx/>
              <a:buNone/>
            </a:pPr>
            <a:r>
              <a:rPr lang="zh-CN" altLang="en-US" sz="2400">
                <a:latin typeface="黑体" panose="02010609060101010101" pitchFamily="49" charset="-122"/>
                <a:ea typeface="黑体" panose="02010609060101010101" pitchFamily="49" charset="-122"/>
              </a:rPr>
              <a:t>               输出边adj[flag],flag;</a:t>
            </a:r>
          </a:p>
          <a:p>
            <a:pPr eaLnBrk="1" hangingPunct="1">
              <a:lnSpc>
                <a:spcPct val="120000"/>
              </a:lnSpc>
              <a:spcBef>
                <a:spcPct val="0"/>
              </a:spcBef>
              <a:buFontTx/>
              <a:buNone/>
            </a:pPr>
            <a:r>
              <a:rPr lang="zh-CN" altLang="en-US" sz="2400">
                <a:latin typeface="黑体" panose="02010609060101010101" pitchFamily="49" charset="-122"/>
                <a:ea typeface="黑体" panose="02010609060101010101" pitchFamily="49" charset="-122"/>
              </a:rPr>
              <a:t>               visited[flag]=1;</a:t>
            </a:r>
          </a:p>
          <a:p>
            <a:pPr eaLnBrk="1" hangingPunct="1">
              <a:lnSpc>
                <a:spcPct val="120000"/>
              </a:lnSpc>
              <a:spcBef>
                <a:spcPct val="0"/>
              </a:spcBef>
              <a:buFontTx/>
              <a:buNone/>
            </a:pPr>
            <a:r>
              <a:rPr lang="zh-CN" altLang="en-US" sz="2400">
                <a:latin typeface="黑体" panose="02010609060101010101" pitchFamily="49" charset="-122"/>
                <a:ea typeface="黑体" panose="02010609060101010101" pitchFamily="49" charset="-122"/>
              </a:rPr>
              <a:t>               修改flag顶点到未加入树的各顶点的dis；</a:t>
            </a:r>
          </a:p>
          <a:p>
            <a:pPr eaLnBrk="1" hangingPunct="1">
              <a:lnSpc>
                <a:spcPct val="120000"/>
              </a:lnSpc>
              <a:spcBef>
                <a:spcPct val="0"/>
              </a:spcBef>
              <a:buFontTx/>
              <a:buNone/>
            </a:pPr>
            <a:r>
              <a:rPr lang="zh-CN" altLang="en-US" sz="2400">
                <a:latin typeface="黑体" panose="02010609060101010101" pitchFamily="49" charset="-122"/>
                <a:ea typeface="黑体" panose="02010609060101010101" pitchFamily="49" charset="-122"/>
              </a:rPr>
              <a:t>         }  </a:t>
            </a:r>
          </a:p>
          <a:p>
            <a:pPr eaLnBrk="1" hangingPunct="1">
              <a:lnSpc>
                <a:spcPct val="120000"/>
              </a:lnSpc>
              <a:spcBef>
                <a:spcPct val="0"/>
              </a:spcBef>
              <a:buFontTx/>
              <a:buNone/>
            </a:pPr>
            <a:r>
              <a:rPr lang="zh-CN" altLang="en-US" sz="2400">
                <a:latin typeface="黑体" panose="02010609060101010101" pitchFamily="49" charset="-122"/>
                <a:ea typeface="黑体" panose="02010609060101010101" pitchFamily="49" charset="-122"/>
              </a:rPr>
              <a: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27720" y="1150640"/>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五、克鲁斯卡尔(</a:t>
            </a:r>
            <a:r>
              <a:rPr lang="en-US" altLang="zh-CN" sz="3200">
                <a:latin typeface="黑体" panose="02010609060101010101" pitchFamily="49" charset="-122"/>
                <a:ea typeface="黑体" panose="02010609060101010101" pitchFamily="49" charset="-122"/>
              </a:rPr>
              <a:t>Kruskal)</a:t>
            </a:r>
            <a:r>
              <a:rPr lang="zh-CN" altLang="en-US" sz="3200">
                <a:latin typeface="黑体" panose="02010609060101010101" pitchFamily="49" charset="-122"/>
                <a:ea typeface="黑体" panose="02010609060101010101" pitchFamily="49" charset="-122"/>
              </a:rPr>
              <a:t>算法生成最小生成树</a:t>
            </a:r>
          </a:p>
        </p:txBody>
      </p:sp>
      <p:sp>
        <p:nvSpPr>
          <p:cNvPr id="84995" name="Text Box 3"/>
          <p:cNvSpPr txBox="1">
            <a:spLocks noChangeArrowheads="1"/>
          </p:cNvSpPr>
          <p:nvPr/>
        </p:nvSpPr>
        <p:spPr bwMode="auto">
          <a:xfrm>
            <a:off x="8460432" y="6400800"/>
            <a:ext cx="68356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BF4CFDA1-B91A-4CBD-AA0D-FF7A284080F1}" type="slidenum">
              <a:rPr lang="zh-CN" altLang="en-US"/>
              <a:pPr algn="r" eaLnBrk="1" hangingPunct="1">
                <a:spcBef>
                  <a:spcPct val="50000"/>
                </a:spcBef>
                <a:buFont typeface="Arial" panose="020B0604020202020204" pitchFamily="34" charset="0"/>
                <a:buNone/>
              </a:pPr>
              <a:t>106</a:t>
            </a:fld>
            <a:endParaRPr lang="en-US" altLang="zh-CN" dirty="0"/>
          </a:p>
        </p:txBody>
      </p:sp>
      <p:sp>
        <p:nvSpPr>
          <p:cNvPr id="84996" name="Text Box 4"/>
          <p:cNvSpPr txBox="1">
            <a:spLocks noChangeArrowheads="1"/>
          </p:cNvSpPr>
          <p:nvPr/>
        </p:nvSpPr>
        <p:spPr bwMode="auto">
          <a:xfrm>
            <a:off x="327720" y="23624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第四节　图的连通性问题</a:t>
            </a:r>
          </a:p>
        </p:txBody>
      </p:sp>
      <p:sp>
        <p:nvSpPr>
          <p:cNvPr id="84997" name="Rectangle 5"/>
          <p:cNvSpPr>
            <a:spLocks noGrp="1" noChangeArrowheads="1"/>
          </p:cNvSpPr>
          <p:nvPr>
            <p:ph type="body" idx="1"/>
          </p:nvPr>
        </p:nvSpPr>
        <p:spPr>
          <a:xfrm>
            <a:off x="251520" y="198884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假设</a:t>
            </a:r>
            <a:r>
              <a:rPr lang="en-US" altLang="zh-CN" b="1">
                <a:latin typeface="黑体" panose="02010609060101010101" pitchFamily="49" charset="-122"/>
                <a:ea typeface="黑体" panose="02010609060101010101" pitchFamily="49" charset="-122"/>
              </a:rPr>
              <a:t>N=(V,E)</a:t>
            </a:r>
            <a:r>
              <a:rPr lang="zh-CN" altLang="en-US" b="1">
                <a:latin typeface="黑体" panose="02010609060101010101" pitchFamily="49" charset="-122"/>
                <a:ea typeface="黑体" panose="02010609060101010101" pitchFamily="49" charset="-122"/>
              </a:rPr>
              <a:t>是连通网</a:t>
            </a:r>
          </a:p>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1.非连通图</a:t>
            </a:r>
            <a:r>
              <a:rPr lang="en-US" altLang="zh-CN" b="1">
                <a:latin typeface="黑体" panose="02010609060101010101" pitchFamily="49" charset="-122"/>
                <a:ea typeface="黑体" panose="02010609060101010101" pitchFamily="49" charset="-122"/>
              </a:rPr>
              <a:t>T={V,{}}，</a:t>
            </a:r>
            <a:r>
              <a:rPr lang="zh-CN" altLang="en-US" b="1">
                <a:latin typeface="黑体" panose="02010609060101010101" pitchFamily="49" charset="-122"/>
                <a:ea typeface="黑体" panose="02010609060101010101" pitchFamily="49" charset="-122"/>
              </a:rPr>
              <a:t>图中每个顶点自成一个连通分量</a:t>
            </a:r>
          </a:p>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2.在</a:t>
            </a:r>
            <a:r>
              <a:rPr lang="en-US" altLang="zh-CN" b="1">
                <a:latin typeface="黑体" panose="02010609060101010101" pitchFamily="49" charset="-122"/>
                <a:ea typeface="黑体" panose="02010609060101010101" pitchFamily="49" charset="-122"/>
              </a:rPr>
              <a:t>E</a:t>
            </a:r>
            <a:r>
              <a:rPr lang="zh-CN" altLang="en-US" b="1">
                <a:latin typeface="黑体" panose="02010609060101010101" pitchFamily="49" charset="-122"/>
                <a:ea typeface="黑体" panose="02010609060101010101" pitchFamily="49" charset="-122"/>
              </a:rPr>
              <a:t>中找一条代价最小，且其两个顶点分别依附不同的连通分量的边，将其加入</a:t>
            </a:r>
            <a:r>
              <a:rPr lang="en-US" altLang="zh-CN" b="1">
                <a:latin typeface="黑体" panose="02010609060101010101" pitchFamily="49" charset="-122"/>
                <a:ea typeface="黑体" panose="02010609060101010101" pitchFamily="49" charset="-122"/>
              </a:rPr>
              <a:t>T</a:t>
            </a:r>
            <a:r>
              <a:rPr lang="zh-CN" altLang="en-US" b="1">
                <a:latin typeface="黑体" panose="02010609060101010101" pitchFamily="49" charset="-122"/>
                <a:ea typeface="黑体" panose="02010609060101010101" pitchFamily="49" charset="-122"/>
              </a:rPr>
              <a:t>中</a:t>
            </a:r>
          </a:p>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3.重复2，直到</a:t>
            </a:r>
            <a:r>
              <a:rPr lang="en-US" altLang="zh-CN" b="1">
                <a:latin typeface="黑体" panose="02010609060101010101" pitchFamily="49" charset="-122"/>
                <a:ea typeface="黑体" panose="02010609060101010101" pitchFamily="49" charset="-122"/>
              </a:rPr>
              <a:t>T</a:t>
            </a:r>
            <a:r>
              <a:rPr lang="zh-CN" altLang="en-US" b="1">
                <a:latin typeface="黑体" panose="02010609060101010101" pitchFamily="49" charset="-122"/>
                <a:ea typeface="黑体" panose="02010609060101010101" pitchFamily="49" charset="-122"/>
              </a:rPr>
              <a:t>中所有顶点都在同一连通分量上</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64851" y="1109464"/>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五、克鲁斯卡尔(</a:t>
            </a:r>
            <a:r>
              <a:rPr lang="en-US" altLang="zh-CN" sz="3200">
                <a:latin typeface="黑体" panose="02010609060101010101" pitchFamily="49" charset="-122"/>
                <a:ea typeface="黑体" panose="02010609060101010101" pitchFamily="49" charset="-122"/>
              </a:rPr>
              <a:t>Kruskal)</a:t>
            </a:r>
            <a:r>
              <a:rPr lang="zh-CN" altLang="en-US" sz="3200">
                <a:latin typeface="黑体" panose="02010609060101010101" pitchFamily="49" charset="-122"/>
                <a:ea typeface="黑体" panose="02010609060101010101" pitchFamily="49" charset="-122"/>
              </a:rPr>
              <a:t>算法举例</a:t>
            </a:r>
          </a:p>
        </p:txBody>
      </p:sp>
      <p:sp>
        <p:nvSpPr>
          <p:cNvPr id="86019" name="Text Box 3"/>
          <p:cNvSpPr txBox="1">
            <a:spLocks noChangeArrowheads="1"/>
          </p:cNvSpPr>
          <p:nvPr/>
        </p:nvSpPr>
        <p:spPr bwMode="auto">
          <a:xfrm>
            <a:off x="8460432" y="6400800"/>
            <a:ext cx="68356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5D0C5372-69C6-4003-9A96-ACAEA6911EAB}" type="slidenum">
              <a:rPr lang="zh-CN" altLang="en-US"/>
              <a:pPr algn="r" eaLnBrk="1" hangingPunct="1">
                <a:spcBef>
                  <a:spcPct val="50000"/>
                </a:spcBef>
                <a:buFont typeface="Arial" panose="020B0604020202020204" pitchFamily="34" charset="0"/>
                <a:buNone/>
              </a:pPr>
              <a:t>107</a:t>
            </a:fld>
            <a:endParaRPr lang="en-US" altLang="zh-CN" dirty="0"/>
          </a:p>
        </p:txBody>
      </p:sp>
      <p:sp>
        <p:nvSpPr>
          <p:cNvPr id="86020" name="Text Box 4"/>
          <p:cNvSpPr txBox="1">
            <a:spLocks noChangeArrowheads="1"/>
          </p:cNvSpPr>
          <p:nvPr/>
        </p:nvSpPr>
        <p:spPr bwMode="auto">
          <a:xfrm>
            <a:off x="464851" y="19506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第四节　图的连通性问题</a:t>
            </a:r>
          </a:p>
        </p:txBody>
      </p:sp>
      <p:sp>
        <p:nvSpPr>
          <p:cNvPr id="86022" name="Text Box 6"/>
          <p:cNvSpPr txBox="1">
            <a:spLocks noChangeArrowheads="1"/>
          </p:cNvSpPr>
          <p:nvPr/>
        </p:nvSpPr>
        <p:spPr bwMode="auto">
          <a:xfrm>
            <a:off x="1226851" y="5581452"/>
            <a:ext cx="739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latin typeface="Times New Roman" panose="02020603050405020304" pitchFamily="18" charset="0"/>
              </a:rPr>
              <a:t>(</a:t>
            </a:r>
            <a:r>
              <a:rPr lang="en-US" altLang="zh-CN" sz="2000" b="1">
                <a:latin typeface="Times New Roman" panose="02020603050405020304" pitchFamily="18" charset="0"/>
              </a:rPr>
              <a:t>c)                       　　　　　 (d)            　　　　         (e) (f)</a:t>
            </a:r>
            <a:endParaRPr lang="en-US" altLang="zh-CN" sz="2000">
              <a:latin typeface="Times New Roman" panose="02020603050405020304" pitchFamily="18" charset="0"/>
            </a:endParaRPr>
          </a:p>
        </p:txBody>
      </p:sp>
      <p:grpSp>
        <p:nvGrpSpPr>
          <p:cNvPr id="86023" name="Group 7"/>
          <p:cNvGrpSpPr>
            <a:grpSpLocks/>
          </p:cNvGrpSpPr>
          <p:nvPr/>
        </p:nvGrpSpPr>
        <p:grpSpPr bwMode="auto">
          <a:xfrm>
            <a:off x="541051" y="1719064"/>
            <a:ext cx="2114550" cy="1920875"/>
            <a:chOff x="0" y="0"/>
            <a:chExt cx="1332" cy="1210"/>
          </a:xfrm>
        </p:grpSpPr>
        <p:sp>
          <p:nvSpPr>
            <p:cNvPr id="86097" name="Text Box 8"/>
            <p:cNvSpPr txBox="1">
              <a:spLocks noChangeArrowheads="1"/>
            </p:cNvSpPr>
            <p:nvPr/>
          </p:nvSpPr>
          <p:spPr bwMode="auto">
            <a:xfrm>
              <a:off x="528" y="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28</a:t>
              </a:r>
            </a:p>
          </p:txBody>
        </p:sp>
        <p:sp>
          <p:nvSpPr>
            <p:cNvPr id="86098" name="Line 9"/>
            <p:cNvSpPr>
              <a:spLocks noChangeShapeType="1"/>
            </p:cNvSpPr>
            <p:nvPr/>
          </p:nvSpPr>
          <p:spPr bwMode="auto">
            <a:xfrm>
              <a:off x="957" y="300"/>
              <a:ext cx="221" cy="3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99" name="Line 10"/>
            <p:cNvSpPr>
              <a:spLocks noChangeShapeType="1"/>
            </p:cNvSpPr>
            <p:nvPr/>
          </p:nvSpPr>
          <p:spPr bwMode="auto">
            <a:xfrm>
              <a:off x="663" y="642"/>
              <a:ext cx="221" cy="3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100" name="Line 11"/>
            <p:cNvSpPr>
              <a:spLocks noChangeShapeType="1"/>
            </p:cNvSpPr>
            <p:nvPr/>
          </p:nvSpPr>
          <p:spPr bwMode="auto">
            <a:xfrm>
              <a:off x="110" y="642"/>
              <a:ext cx="258"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101" name="Line 12"/>
            <p:cNvSpPr>
              <a:spLocks noChangeShapeType="1"/>
            </p:cNvSpPr>
            <p:nvPr/>
          </p:nvSpPr>
          <p:spPr bwMode="auto">
            <a:xfrm flipH="1">
              <a:off x="110" y="269"/>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102" name="Line 13"/>
            <p:cNvSpPr>
              <a:spLocks noChangeShapeType="1"/>
            </p:cNvSpPr>
            <p:nvPr/>
          </p:nvSpPr>
          <p:spPr bwMode="auto">
            <a:xfrm>
              <a:off x="479" y="1015"/>
              <a:ext cx="33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103" name="Line 14"/>
            <p:cNvSpPr>
              <a:spLocks noChangeShapeType="1"/>
            </p:cNvSpPr>
            <p:nvPr/>
          </p:nvSpPr>
          <p:spPr bwMode="auto">
            <a:xfrm flipH="1">
              <a:off x="957" y="673"/>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104" name="Line 15"/>
            <p:cNvSpPr>
              <a:spLocks noChangeShapeType="1"/>
            </p:cNvSpPr>
            <p:nvPr/>
          </p:nvSpPr>
          <p:spPr bwMode="auto">
            <a:xfrm flipV="1">
              <a:off x="442" y="238"/>
              <a:ext cx="479" cy="74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61" name="Oval 16" descr="羊皮纸"/>
            <p:cNvSpPr>
              <a:spLocks noChangeArrowheads="1"/>
            </p:cNvSpPr>
            <p:nvPr/>
          </p:nvSpPr>
          <p:spPr bwMode="auto">
            <a:xfrm>
              <a:off x="0" y="549"/>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5</a:t>
              </a:r>
              <a:endParaRPr lang="zh-CN" altLang="en-US" sz="2000">
                <a:solidFill>
                  <a:schemeClr val="hlink"/>
                </a:solidFill>
                <a:latin typeface="Times New Roman" pitchFamily="18" charset="0"/>
              </a:endParaRPr>
            </a:p>
          </p:txBody>
        </p:sp>
        <p:sp>
          <p:nvSpPr>
            <p:cNvPr id="79962" name="Oval 17" descr="羊皮纸"/>
            <p:cNvSpPr>
              <a:spLocks noChangeArrowheads="1"/>
            </p:cNvSpPr>
            <p:nvPr/>
          </p:nvSpPr>
          <p:spPr bwMode="auto">
            <a:xfrm>
              <a:off x="258" y="144"/>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hlink"/>
                  </a:solidFill>
                  <a:latin typeface="Times New Roman" panose="02020603050405020304" pitchFamily="18" charset="0"/>
                </a:rPr>
                <a:t>0</a:t>
              </a:r>
            </a:p>
          </p:txBody>
        </p:sp>
        <p:sp>
          <p:nvSpPr>
            <p:cNvPr id="79963" name="Oval 18" descr="羊皮纸"/>
            <p:cNvSpPr>
              <a:spLocks noChangeArrowheads="1"/>
            </p:cNvSpPr>
            <p:nvPr/>
          </p:nvSpPr>
          <p:spPr bwMode="auto">
            <a:xfrm>
              <a:off x="258" y="922"/>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4</a:t>
              </a:r>
              <a:endParaRPr lang="zh-CN" altLang="en-US" sz="2000">
                <a:solidFill>
                  <a:schemeClr val="hlink"/>
                </a:solidFill>
                <a:latin typeface="Times New Roman" pitchFamily="18" charset="0"/>
              </a:endParaRPr>
            </a:p>
          </p:txBody>
        </p:sp>
        <p:sp>
          <p:nvSpPr>
            <p:cNvPr id="79964" name="Oval 19" descr="羊皮纸"/>
            <p:cNvSpPr>
              <a:spLocks noChangeArrowheads="1"/>
            </p:cNvSpPr>
            <p:nvPr/>
          </p:nvSpPr>
          <p:spPr bwMode="auto">
            <a:xfrm>
              <a:off x="552" y="549"/>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6</a:t>
              </a:r>
              <a:endParaRPr lang="zh-CN" altLang="en-US" sz="2000">
                <a:solidFill>
                  <a:schemeClr val="hlink"/>
                </a:solidFill>
                <a:latin typeface="Times New Roman" pitchFamily="18" charset="0"/>
              </a:endParaRPr>
            </a:p>
          </p:txBody>
        </p:sp>
        <p:sp>
          <p:nvSpPr>
            <p:cNvPr id="79965" name="Oval 20" descr="羊皮纸"/>
            <p:cNvSpPr>
              <a:spLocks noChangeArrowheads="1"/>
            </p:cNvSpPr>
            <p:nvPr/>
          </p:nvSpPr>
          <p:spPr bwMode="auto">
            <a:xfrm>
              <a:off x="810" y="144"/>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1</a:t>
              </a:r>
              <a:endParaRPr lang="zh-CN" altLang="en-US" sz="2000">
                <a:solidFill>
                  <a:schemeClr val="hlink"/>
                </a:solidFill>
                <a:latin typeface="Times New Roman" pitchFamily="18" charset="0"/>
              </a:endParaRPr>
            </a:p>
          </p:txBody>
        </p:sp>
        <p:sp>
          <p:nvSpPr>
            <p:cNvPr id="79966" name="Oval 21" descr="羊皮纸"/>
            <p:cNvSpPr>
              <a:spLocks noChangeArrowheads="1"/>
            </p:cNvSpPr>
            <p:nvPr/>
          </p:nvSpPr>
          <p:spPr bwMode="auto">
            <a:xfrm>
              <a:off x="810" y="922"/>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3</a:t>
              </a:r>
              <a:endParaRPr lang="zh-CN" altLang="en-US" sz="2000">
                <a:solidFill>
                  <a:schemeClr val="hlink"/>
                </a:solidFill>
                <a:latin typeface="Times New Roman" pitchFamily="18" charset="0"/>
              </a:endParaRPr>
            </a:p>
          </p:txBody>
        </p:sp>
        <p:sp>
          <p:nvSpPr>
            <p:cNvPr id="79967" name="Oval 22" descr="羊皮纸"/>
            <p:cNvSpPr>
              <a:spLocks noChangeArrowheads="1"/>
            </p:cNvSpPr>
            <p:nvPr/>
          </p:nvSpPr>
          <p:spPr bwMode="auto">
            <a:xfrm flipH="1">
              <a:off x="1105" y="549"/>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2</a:t>
              </a:r>
              <a:endParaRPr lang="zh-CN" altLang="en-US" sz="2000">
                <a:solidFill>
                  <a:schemeClr val="hlink"/>
                </a:solidFill>
                <a:latin typeface="Times New Roman" pitchFamily="18" charset="0"/>
              </a:endParaRPr>
            </a:p>
          </p:txBody>
        </p:sp>
        <p:sp>
          <p:nvSpPr>
            <p:cNvPr id="86112" name="Text Box 23"/>
            <p:cNvSpPr txBox="1">
              <a:spLocks noChangeArrowheads="1"/>
            </p:cNvSpPr>
            <p:nvPr/>
          </p:nvSpPr>
          <p:spPr bwMode="auto">
            <a:xfrm>
              <a:off x="0" y="28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10</a:t>
              </a:r>
            </a:p>
          </p:txBody>
        </p:sp>
        <p:sp>
          <p:nvSpPr>
            <p:cNvPr id="86113" name="Text Box 24"/>
            <p:cNvSpPr txBox="1">
              <a:spLocks noChangeArrowheads="1"/>
            </p:cNvSpPr>
            <p:nvPr/>
          </p:nvSpPr>
          <p:spPr bwMode="auto">
            <a:xfrm>
              <a:off x="0" y="76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25</a:t>
              </a:r>
              <a:endParaRPr lang="zh-CN" altLang="en-US" sz="2000">
                <a:solidFill>
                  <a:srgbClr val="2BDC08"/>
                </a:solidFill>
                <a:latin typeface="Times New Roman" panose="02020603050405020304" pitchFamily="18" charset="0"/>
              </a:endParaRPr>
            </a:p>
          </p:txBody>
        </p:sp>
        <p:sp>
          <p:nvSpPr>
            <p:cNvPr id="86114" name="Text Box 25"/>
            <p:cNvSpPr txBox="1">
              <a:spLocks noChangeArrowheads="1"/>
            </p:cNvSpPr>
            <p:nvPr/>
          </p:nvSpPr>
          <p:spPr bwMode="auto">
            <a:xfrm>
              <a:off x="528" y="28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14</a:t>
              </a:r>
              <a:endParaRPr lang="zh-CN" altLang="en-US" sz="2000">
                <a:solidFill>
                  <a:srgbClr val="2BDC08"/>
                </a:solidFill>
                <a:latin typeface="Times New Roman" panose="02020603050405020304" pitchFamily="18" charset="0"/>
              </a:endParaRPr>
            </a:p>
          </p:txBody>
        </p:sp>
        <p:sp>
          <p:nvSpPr>
            <p:cNvPr id="86115" name="Text Box 26"/>
            <p:cNvSpPr txBox="1">
              <a:spLocks noChangeArrowheads="1"/>
            </p:cNvSpPr>
            <p:nvPr/>
          </p:nvSpPr>
          <p:spPr bwMode="auto">
            <a:xfrm>
              <a:off x="295" y="72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24</a:t>
              </a:r>
              <a:endParaRPr lang="zh-CN" altLang="en-US" sz="2000">
                <a:solidFill>
                  <a:srgbClr val="2BDC08"/>
                </a:solidFill>
                <a:latin typeface="Times New Roman" panose="02020603050405020304" pitchFamily="18" charset="0"/>
              </a:endParaRPr>
            </a:p>
          </p:txBody>
        </p:sp>
        <p:sp>
          <p:nvSpPr>
            <p:cNvPr id="86116" name="Text Box 27"/>
            <p:cNvSpPr txBox="1">
              <a:spLocks noChangeArrowheads="1"/>
            </p:cNvSpPr>
            <p:nvPr/>
          </p:nvSpPr>
          <p:spPr bwMode="auto">
            <a:xfrm>
              <a:off x="528" y="96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22</a:t>
              </a:r>
              <a:endParaRPr lang="zh-CN" altLang="en-US" sz="2000">
                <a:solidFill>
                  <a:srgbClr val="2BDC08"/>
                </a:solidFill>
                <a:latin typeface="Times New Roman" panose="02020603050405020304" pitchFamily="18" charset="0"/>
              </a:endParaRPr>
            </a:p>
          </p:txBody>
        </p:sp>
        <p:sp>
          <p:nvSpPr>
            <p:cNvPr id="86117" name="Text Box 28"/>
            <p:cNvSpPr txBox="1">
              <a:spLocks noChangeArrowheads="1"/>
            </p:cNvSpPr>
            <p:nvPr/>
          </p:nvSpPr>
          <p:spPr bwMode="auto">
            <a:xfrm>
              <a:off x="1008" y="28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16</a:t>
              </a:r>
            </a:p>
          </p:txBody>
        </p:sp>
        <p:sp>
          <p:nvSpPr>
            <p:cNvPr id="86118" name="Text Box 29"/>
            <p:cNvSpPr txBox="1">
              <a:spLocks noChangeArrowheads="1"/>
            </p:cNvSpPr>
            <p:nvPr/>
          </p:nvSpPr>
          <p:spPr bwMode="auto">
            <a:xfrm>
              <a:off x="770" y="71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18</a:t>
              </a:r>
              <a:endParaRPr lang="zh-CN" altLang="en-US" sz="2000">
                <a:solidFill>
                  <a:srgbClr val="2BDC08"/>
                </a:solidFill>
                <a:latin typeface="Times New Roman" panose="02020603050405020304" pitchFamily="18" charset="0"/>
              </a:endParaRPr>
            </a:p>
          </p:txBody>
        </p:sp>
        <p:sp>
          <p:nvSpPr>
            <p:cNvPr id="86119" name="Text Box 30"/>
            <p:cNvSpPr txBox="1">
              <a:spLocks noChangeArrowheads="1"/>
            </p:cNvSpPr>
            <p:nvPr/>
          </p:nvSpPr>
          <p:spPr bwMode="auto">
            <a:xfrm>
              <a:off x="1056" y="72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12</a:t>
              </a:r>
            </a:p>
          </p:txBody>
        </p:sp>
        <p:sp>
          <p:nvSpPr>
            <p:cNvPr id="86120" name="Line 31"/>
            <p:cNvSpPr>
              <a:spLocks noChangeShapeType="1"/>
            </p:cNvSpPr>
            <p:nvPr/>
          </p:nvSpPr>
          <p:spPr bwMode="auto">
            <a:xfrm>
              <a:off x="479" y="238"/>
              <a:ext cx="33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6024" name="Text Box 32"/>
          <p:cNvSpPr txBox="1">
            <a:spLocks noChangeArrowheads="1"/>
          </p:cNvSpPr>
          <p:nvPr/>
        </p:nvSpPr>
        <p:spPr bwMode="auto">
          <a:xfrm>
            <a:off x="1226851" y="3471664"/>
            <a:ext cx="762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a:latin typeface="Times New Roman" panose="02020603050405020304" pitchFamily="18" charset="0"/>
                <a:ea typeface="隶书" panose="02010509060101010101" pitchFamily="49" charset="-122"/>
              </a:rPr>
              <a:t>原图                     　　　　 </a:t>
            </a:r>
            <a:r>
              <a:rPr lang="zh-CN" altLang="en-US" sz="2000" b="1">
                <a:latin typeface="Times New Roman" panose="02020603050405020304" pitchFamily="18" charset="0"/>
              </a:rPr>
              <a:t>(</a:t>
            </a:r>
            <a:r>
              <a:rPr lang="en-US" altLang="zh-CN" sz="2000" b="1">
                <a:latin typeface="Times New Roman" panose="02020603050405020304" pitchFamily="18" charset="0"/>
              </a:rPr>
              <a:t>a)                     　 　　　   (b)</a:t>
            </a:r>
            <a:endParaRPr lang="en-US" altLang="zh-CN" sz="2000">
              <a:latin typeface="Times New Roman" panose="02020603050405020304" pitchFamily="18" charset="0"/>
            </a:endParaRPr>
          </a:p>
        </p:txBody>
      </p:sp>
      <p:grpSp>
        <p:nvGrpSpPr>
          <p:cNvPr id="3" name="Group 33"/>
          <p:cNvGrpSpPr>
            <a:grpSpLocks/>
          </p:cNvGrpSpPr>
          <p:nvPr/>
        </p:nvGrpSpPr>
        <p:grpSpPr bwMode="auto">
          <a:xfrm>
            <a:off x="3360451" y="1947664"/>
            <a:ext cx="2105025" cy="1531938"/>
            <a:chOff x="0" y="0"/>
            <a:chExt cx="1326" cy="965"/>
          </a:xfrm>
        </p:grpSpPr>
        <p:sp>
          <p:nvSpPr>
            <p:cNvPr id="86088" name="Line 34"/>
            <p:cNvSpPr>
              <a:spLocks noChangeShapeType="1"/>
            </p:cNvSpPr>
            <p:nvPr/>
          </p:nvSpPr>
          <p:spPr bwMode="auto">
            <a:xfrm flipH="1">
              <a:off x="110" y="125"/>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45" name="Oval 35" descr="羊皮纸"/>
            <p:cNvSpPr>
              <a:spLocks noChangeArrowheads="1"/>
            </p:cNvSpPr>
            <p:nvPr/>
          </p:nvSpPr>
          <p:spPr bwMode="auto">
            <a:xfrm>
              <a:off x="0"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5</a:t>
              </a:r>
              <a:endParaRPr lang="zh-CN" altLang="en-US" sz="2000">
                <a:solidFill>
                  <a:schemeClr val="hlink"/>
                </a:solidFill>
                <a:latin typeface="Times New Roman" pitchFamily="18" charset="0"/>
              </a:endParaRPr>
            </a:p>
          </p:txBody>
        </p:sp>
        <p:sp>
          <p:nvSpPr>
            <p:cNvPr id="79946" name="Oval 36" descr="羊皮纸"/>
            <p:cNvSpPr>
              <a:spLocks noChangeArrowheads="1"/>
            </p:cNvSpPr>
            <p:nvPr/>
          </p:nvSpPr>
          <p:spPr bwMode="auto">
            <a:xfrm>
              <a:off x="258" y="0"/>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hlink"/>
                  </a:solidFill>
                  <a:latin typeface="Times New Roman" panose="02020603050405020304" pitchFamily="18" charset="0"/>
                </a:rPr>
                <a:t>0</a:t>
              </a:r>
            </a:p>
          </p:txBody>
        </p:sp>
        <p:sp>
          <p:nvSpPr>
            <p:cNvPr id="79947" name="Oval 37" descr="羊皮纸"/>
            <p:cNvSpPr>
              <a:spLocks noChangeArrowheads="1"/>
            </p:cNvSpPr>
            <p:nvPr/>
          </p:nvSpPr>
          <p:spPr bwMode="auto">
            <a:xfrm>
              <a:off x="258" y="778"/>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4</a:t>
              </a:r>
              <a:endParaRPr lang="zh-CN" altLang="en-US" sz="2000">
                <a:solidFill>
                  <a:schemeClr val="hlink"/>
                </a:solidFill>
                <a:latin typeface="Times New Roman" pitchFamily="18" charset="0"/>
              </a:endParaRPr>
            </a:p>
          </p:txBody>
        </p:sp>
        <p:sp>
          <p:nvSpPr>
            <p:cNvPr id="79948" name="Oval 38" descr="羊皮纸"/>
            <p:cNvSpPr>
              <a:spLocks noChangeArrowheads="1"/>
            </p:cNvSpPr>
            <p:nvPr/>
          </p:nvSpPr>
          <p:spPr bwMode="auto">
            <a:xfrm>
              <a:off x="552"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6</a:t>
              </a:r>
              <a:endParaRPr lang="zh-CN" altLang="en-US" sz="2000">
                <a:solidFill>
                  <a:schemeClr val="hlink"/>
                </a:solidFill>
                <a:latin typeface="Times New Roman" pitchFamily="18" charset="0"/>
              </a:endParaRPr>
            </a:p>
          </p:txBody>
        </p:sp>
        <p:sp>
          <p:nvSpPr>
            <p:cNvPr id="79949" name="Oval 39" descr="羊皮纸"/>
            <p:cNvSpPr>
              <a:spLocks noChangeArrowheads="1"/>
            </p:cNvSpPr>
            <p:nvPr/>
          </p:nvSpPr>
          <p:spPr bwMode="auto">
            <a:xfrm>
              <a:off x="810" y="0"/>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1</a:t>
              </a:r>
              <a:endParaRPr lang="zh-CN" altLang="en-US" sz="2000">
                <a:solidFill>
                  <a:schemeClr val="hlink"/>
                </a:solidFill>
                <a:latin typeface="Times New Roman" pitchFamily="18" charset="0"/>
              </a:endParaRPr>
            </a:p>
          </p:txBody>
        </p:sp>
        <p:sp>
          <p:nvSpPr>
            <p:cNvPr id="79950" name="Oval 40" descr="羊皮纸"/>
            <p:cNvSpPr>
              <a:spLocks noChangeArrowheads="1"/>
            </p:cNvSpPr>
            <p:nvPr/>
          </p:nvSpPr>
          <p:spPr bwMode="auto">
            <a:xfrm>
              <a:off x="810" y="778"/>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3</a:t>
              </a:r>
              <a:endParaRPr lang="zh-CN" altLang="en-US" sz="2000">
                <a:solidFill>
                  <a:schemeClr val="hlink"/>
                </a:solidFill>
                <a:latin typeface="Times New Roman" pitchFamily="18" charset="0"/>
              </a:endParaRPr>
            </a:p>
          </p:txBody>
        </p:sp>
        <p:sp>
          <p:nvSpPr>
            <p:cNvPr id="79951" name="Oval 41" descr="羊皮纸"/>
            <p:cNvSpPr>
              <a:spLocks noChangeArrowheads="1"/>
            </p:cNvSpPr>
            <p:nvPr/>
          </p:nvSpPr>
          <p:spPr bwMode="auto">
            <a:xfrm flipH="1">
              <a:off x="1105"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dirty="0">
                  <a:solidFill>
                    <a:schemeClr val="hlink"/>
                  </a:solidFill>
                  <a:latin typeface="Times New Roman" pitchFamily="18" charset="0"/>
                </a:rPr>
                <a:t>2</a:t>
              </a:r>
              <a:endParaRPr lang="zh-CN" altLang="en-US" sz="2000" dirty="0">
                <a:solidFill>
                  <a:schemeClr val="hlink"/>
                </a:solidFill>
                <a:latin typeface="Times New Roman" pitchFamily="18" charset="0"/>
              </a:endParaRPr>
            </a:p>
          </p:txBody>
        </p:sp>
        <p:sp>
          <p:nvSpPr>
            <p:cNvPr id="86096" name="Text Box 42"/>
            <p:cNvSpPr txBox="1">
              <a:spLocks noChangeArrowheads="1"/>
            </p:cNvSpPr>
            <p:nvPr/>
          </p:nvSpPr>
          <p:spPr bwMode="auto">
            <a:xfrm>
              <a:off x="0" y="14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10</a:t>
              </a:r>
            </a:p>
          </p:txBody>
        </p:sp>
      </p:grpSp>
      <p:grpSp>
        <p:nvGrpSpPr>
          <p:cNvPr id="4" name="Group 43"/>
          <p:cNvGrpSpPr>
            <a:grpSpLocks/>
          </p:cNvGrpSpPr>
          <p:nvPr/>
        </p:nvGrpSpPr>
        <p:grpSpPr bwMode="auto">
          <a:xfrm>
            <a:off x="6256051" y="1947664"/>
            <a:ext cx="2114550" cy="1531938"/>
            <a:chOff x="0" y="0"/>
            <a:chExt cx="1332" cy="965"/>
          </a:xfrm>
        </p:grpSpPr>
        <p:sp>
          <p:nvSpPr>
            <p:cNvPr id="86077" name="Line 44"/>
            <p:cNvSpPr>
              <a:spLocks noChangeShapeType="1"/>
            </p:cNvSpPr>
            <p:nvPr/>
          </p:nvSpPr>
          <p:spPr bwMode="auto">
            <a:xfrm flipH="1">
              <a:off x="110" y="125"/>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78" name="Line 45"/>
            <p:cNvSpPr>
              <a:spLocks noChangeShapeType="1"/>
            </p:cNvSpPr>
            <p:nvPr/>
          </p:nvSpPr>
          <p:spPr bwMode="auto">
            <a:xfrm flipH="1">
              <a:off x="957" y="529"/>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35" name="Oval 46" descr="羊皮纸"/>
            <p:cNvSpPr>
              <a:spLocks noChangeArrowheads="1"/>
            </p:cNvSpPr>
            <p:nvPr/>
          </p:nvSpPr>
          <p:spPr bwMode="auto">
            <a:xfrm>
              <a:off x="0"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5</a:t>
              </a:r>
              <a:endParaRPr lang="zh-CN" altLang="en-US" sz="2000">
                <a:solidFill>
                  <a:schemeClr val="hlink"/>
                </a:solidFill>
                <a:latin typeface="Times New Roman" pitchFamily="18" charset="0"/>
              </a:endParaRPr>
            </a:p>
          </p:txBody>
        </p:sp>
        <p:sp>
          <p:nvSpPr>
            <p:cNvPr id="79936" name="Oval 47" descr="羊皮纸"/>
            <p:cNvSpPr>
              <a:spLocks noChangeArrowheads="1"/>
            </p:cNvSpPr>
            <p:nvPr/>
          </p:nvSpPr>
          <p:spPr bwMode="auto">
            <a:xfrm>
              <a:off x="258" y="0"/>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hlink"/>
                  </a:solidFill>
                  <a:latin typeface="Times New Roman" panose="02020603050405020304" pitchFamily="18" charset="0"/>
                </a:rPr>
                <a:t>0</a:t>
              </a:r>
            </a:p>
          </p:txBody>
        </p:sp>
        <p:sp>
          <p:nvSpPr>
            <p:cNvPr id="79937" name="Oval 48" descr="羊皮纸"/>
            <p:cNvSpPr>
              <a:spLocks noChangeArrowheads="1"/>
            </p:cNvSpPr>
            <p:nvPr/>
          </p:nvSpPr>
          <p:spPr bwMode="auto">
            <a:xfrm>
              <a:off x="258" y="778"/>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4</a:t>
              </a:r>
              <a:endParaRPr lang="zh-CN" altLang="en-US" sz="2000">
                <a:solidFill>
                  <a:schemeClr val="hlink"/>
                </a:solidFill>
                <a:latin typeface="Times New Roman" pitchFamily="18" charset="0"/>
              </a:endParaRPr>
            </a:p>
          </p:txBody>
        </p:sp>
        <p:sp>
          <p:nvSpPr>
            <p:cNvPr id="79938" name="Oval 49" descr="羊皮纸"/>
            <p:cNvSpPr>
              <a:spLocks noChangeArrowheads="1"/>
            </p:cNvSpPr>
            <p:nvPr/>
          </p:nvSpPr>
          <p:spPr bwMode="auto">
            <a:xfrm>
              <a:off x="552"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6</a:t>
              </a:r>
              <a:endParaRPr lang="zh-CN" altLang="en-US" sz="2000">
                <a:solidFill>
                  <a:schemeClr val="hlink"/>
                </a:solidFill>
                <a:latin typeface="Times New Roman" pitchFamily="18" charset="0"/>
              </a:endParaRPr>
            </a:p>
          </p:txBody>
        </p:sp>
        <p:sp>
          <p:nvSpPr>
            <p:cNvPr id="79939" name="Oval 50" descr="羊皮纸"/>
            <p:cNvSpPr>
              <a:spLocks noChangeArrowheads="1"/>
            </p:cNvSpPr>
            <p:nvPr/>
          </p:nvSpPr>
          <p:spPr bwMode="auto">
            <a:xfrm>
              <a:off x="810" y="0"/>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1</a:t>
              </a:r>
              <a:endParaRPr lang="zh-CN" altLang="en-US" sz="2000">
                <a:solidFill>
                  <a:schemeClr val="hlink"/>
                </a:solidFill>
                <a:latin typeface="Times New Roman" pitchFamily="18" charset="0"/>
              </a:endParaRPr>
            </a:p>
          </p:txBody>
        </p:sp>
        <p:sp>
          <p:nvSpPr>
            <p:cNvPr id="79940" name="Oval 51" descr="羊皮纸"/>
            <p:cNvSpPr>
              <a:spLocks noChangeArrowheads="1"/>
            </p:cNvSpPr>
            <p:nvPr/>
          </p:nvSpPr>
          <p:spPr bwMode="auto">
            <a:xfrm>
              <a:off x="810" y="778"/>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3</a:t>
              </a:r>
              <a:endParaRPr lang="zh-CN" altLang="en-US" sz="2000">
                <a:solidFill>
                  <a:schemeClr val="hlink"/>
                </a:solidFill>
                <a:latin typeface="Times New Roman" pitchFamily="18" charset="0"/>
              </a:endParaRPr>
            </a:p>
          </p:txBody>
        </p:sp>
        <p:sp>
          <p:nvSpPr>
            <p:cNvPr id="79941" name="Oval 52" descr="羊皮纸"/>
            <p:cNvSpPr>
              <a:spLocks noChangeArrowheads="1"/>
            </p:cNvSpPr>
            <p:nvPr/>
          </p:nvSpPr>
          <p:spPr bwMode="auto">
            <a:xfrm flipH="1">
              <a:off x="1105"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2</a:t>
              </a:r>
              <a:endParaRPr lang="zh-CN" altLang="en-US" sz="2000">
                <a:solidFill>
                  <a:schemeClr val="hlink"/>
                </a:solidFill>
                <a:latin typeface="Times New Roman" pitchFamily="18" charset="0"/>
              </a:endParaRPr>
            </a:p>
          </p:txBody>
        </p:sp>
        <p:sp>
          <p:nvSpPr>
            <p:cNvPr id="86086" name="Text Box 53"/>
            <p:cNvSpPr txBox="1">
              <a:spLocks noChangeArrowheads="1"/>
            </p:cNvSpPr>
            <p:nvPr/>
          </p:nvSpPr>
          <p:spPr bwMode="auto">
            <a:xfrm>
              <a:off x="0" y="14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10</a:t>
              </a:r>
            </a:p>
          </p:txBody>
        </p:sp>
        <p:sp>
          <p:nvSpPr>
            <p:cNvPr id="86087" name="Text Box 54"/>
            <p:cNvSpPr txBox="1">
              <a:spLocks noChangeArrowheads="1"/>
            </p:cNvSpPr>
            <p:nvPr/>
          </p:nvSpPr>
          <p:spPr bwMode="auto">
            <a:xfrm>
              <a:off x="1056" y="57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12</a:t>
              </a:r>
            </a:p>
          </p:txBody>
        </p:sp>
      </p:grpSp>
      <p:grpSp>
        <p:nvGrpSpPr>
          <p:cNvPr id="5" name="Group 55"/>
          <p:cNvGrpSpPr>
            <a:grpSpLocks/>
          </p:cNvGrpSpPr>
          <p:nvPr/>
        </p:nvGrpSpPr>
        <p:grpSpPr bwMode="auto">
          <a:xfrm>
            <a:off x="541051" y="4005064"/>
            <a:ext cx="2114550" cy="1531938"/>
            <a:chOff x="0" y="0"/>
            <a:chExt cx="1332" cy="965"/>
          </a:xfrm>
        </p:grpSpPr>
        <p:sp>
          <p:nvSpPr>
            <p:cNvPr id="86064" name="Line 56"/>
            <p:cNvSpPr>
              <a:spLocks noChangeShapeType="1"/>
            </p:cNvSpPr>
            <p:nvPr/>
          </p:nvSpPr>
          <p:spPr bwMode="auto">
            <a:xfrm flipH="1">
              <a:off x="720" y="144"/>
              <a:ext cx="192"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65" name="Line 57"/>
            <p:cNvSpPr>
              <a:spLocks noChangeShapeType="1"/>
            </p:cNvSpPr>
            <p:nvPr/>
          </p:nvSpPr>
          <p:spPr bwMode="auto">
            <a:xfrm flipH="1">
              <a:off x="110" y="125"/>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66" name="Line 58"/>
            <p:cNvSpPr>
              <a:spLocks noChangeShapeType="1"/>
            </p:cNvSpPr>
            <p:nvPr/>
          </p:nvSpPr>
          <p:spPr bwMode="auto">
            <a:xfrm flipH="1">
              <a:off x="957" y="529"/>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23" name="Oval 59" descr="羊皮纸"/>
            <p:cNvSpPr>
              <a:spLocks noChangeArrowheads="1"/>
            </p:cNvSpPr>
            <p:nvPr/>
          </p:nvSpPr>
          <p:spPr bwMode="auto">
            <a:xfrm>
              <a:off x="0"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5</a:t>
              </a:r>
              <a:endParaRPr lang="zh-CN" altLang="en-US" sz="2000">
                <a:solidFill>
                  <a:schemeClr val="hlink"/>
                </a:solidFill>
                <a:latin typeface="Times New Roman" pitchFamily="18" charset="0"/>
              </a:endParaRPr>
            </a:p>
          </p:txBody>
        </p:sp>
        <p:sp>
          <p:nvSpPr>
            <p:cNvPr id="79924" name="Oval 60" descr="羊皮纸"/>
            <p:cNvSpPr>
              <a:spLocks noChangeArrowheads="1"/>
            </p:cNvSpPr>
            <p:nvPr/>
          </p:nvSpPr>
          <p:spPr bwMode="auto">
            <a:xfrm>
              <a:off x="258" y="0"/>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hlink"/>
                  </a:solidFill>
                  <a:latin typeface="Times New Roman" panose="02020603050405020304" pitchFamily="18" charset="0"/>
                </a:rPr>
                <a:t>0</a:t>
              </a:r>
            </a:p>
          </p:txBody>
        </p:sp>
        <p:sp>
          <p:nvSpPr>
            <p:cNvPr id="79925" name="Oval 61" descr="羊皮纸"/>
            <p:cNvSpPr>
              <a:spLocks noChangeArrowheads="1"/>
            </p:cNvSpPr>
            <p:nvPr/>
          </p:nvSpPr>
          <p:spPr bwMode="auto">
            <a:xfrm>
              <a:off x="258" y="778"/>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4</a:t>
              </a:r>
              <a:endParaRPr lang="zh-CN" altLang="en-US" sz="2000">
                <a:solidFill>
                  <a:schemeClr val="hlink"/>
                </a:solidFill>
                <a:latin typeface="Times New Roman" pitchFamily="18" charset="0"/>
              </a:endParaRPr>
            </a:p>
          </p:txBody>
        </p:sp>
        <p:sp>
          <p:nvSpPr>
            <p:cNvPr id="79926" name="Oval 62" descr="羊皮纸"/>
            <p:cNvSpPr>
              <a:spLocks noChangeArrowheads="1"/>
            </p:cNvSpPr>
            <p:nvPr/>
          </p:nvSpPr>
          <p:spPr bwMode="auto">
            <a:xfrm>
              <a:off x="552"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6</a:t>
              </a:r>
              <a:endParaRPr lang="zh-CN" altLang="en-US" sz="2000">
                <a:solidFill>
                  <a:schemeClr val="hlink"/>
                </a:solidFill>
                <a:latin typeface="Times New Roman" pitchFamily="18" charset="0"/>
              </a:endParaRPr>
            </a:p>
          </p:txBody>
        </p:sp>
        <p:sp>
          <p:nvSpPr>
            <p:cNvPr id="79927" name="Oval 63" descr="羊皮纸"/>
            <p:cNvSpPr>
              <a:spLocks noChangeArrowheads="1"/>
            </p:cNvSpPr>
            <p:nvPr/>
          </p:nvSpPr>
          <p:spPr bwMode="auto">
            <a:xfrm>
              <a:off x="810" y="0"/>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1</a:t>
              </a:r>
              <a:endParaRPr lang="zh-CN" altLang="en-US" sz="2000">
                <a:solidFill>
                  <a:schemeClr val="hlink"/>
                </a:solidFill>
                <a:latin typeface="Times New Roman" pitchFamily="18" charset="0"/>
              </a:endParaRPr>
            </a:p>
          </p:txBody>
        </p:sp>
        <p:sp>
          <p:nvSpPr>
            <p:cNvPr id="79928" name="Oval 64" descr="羊皮纸"/>
            <p:cNvSpPr>
              <a:spLocks noChangeArrowheads="1"/>
            </p:cNvSpPr>
            <p:nvPr/>
          </p:nvSpPr>
          <p:spPr bwMode="auto">
            <a:xfrm>
              <a:off x="810" y="778"/>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3</a:t>
              </a:r>
              <a:endParaRPr lang="zh-CN" altLang="en-US" sz="2000">
                <a:solidFill>
                  <a:schemeClr val="hlink"/>
                </a:solidFill>
                <a:latin typeface="Times New Roman" pitchFamily="18" charset="0"/>
              </a:endParaRPr>
            </a:p>
          </p:txBody>
        </p:sp>
        <p:sp>
          <p:nvSpPr>
            <p:cNvPr id="79929" name="Oval 65" descr="羊皮纸"/>
            <p:cNvSpPr>
              <a:spLocks noChangeArrowheads="1"/>
            </p:cNvSpPr>
            <p:nvPr/>
          </p:nvSpPr>
          <p:spPr bwMode="auto">
            <a:xfrm flipH="1">
              <a:off x="1105"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2</a:t>
              </a:r>
              <a:endParaRPr lang="zh-CN" altLang="en-US" sz="2000">
                <a:solidFill>
                  <a:schemeClr val="hlink"/>
                </a:solidFill>
                <a:latin typeface="Times New Roman" pitchFamily="18" charset="0"/>
              </a:endParaRPr>
            </a:p>
          </p:txBody>
        </p:sp>
        <p:sp>
          <p:nvSpPr>
            <p:cNvPr id="86074" name="Text Box 66"/>
            <p:cNvSpPr txBox="1">
              <a:spLocks noChangeArrowheads="1"/>
            </p:cNvSpPr>
            <p:nvPr/>
          </p:nvSpPr>
          <p:spPr bwMode="auto">
            <a:xfrm>
              <a:off x="0" y="14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10</a:t>
              </a:r>
            </a:p>
          </p:txBody>
        </p:sp>
        <p:sp>
          <p:nvSpPr>
            <p:cNvPr id="86075" name="Text Box 67"/>
            <p:cNvSpPr txBox="1">
              <a:spLocks noChangeArrowheads="1"/>
            </p:cNvSpPr>
            <p:nvPr/>
          </p:nvSpPr>
          <p:spPr bwMode="auto">
            <a:xfrm>
              <a:off x="528" y="14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14</a:t>
              </a:r>
              <a:endParaRPr lang="zh-CN" altLang="en-US" sz="2000">
                <a:solidFill>
                  <a:srgbClr val="2BDC08"/>
                </a:solidFill>
                <a:latin typeface="Times New Roman" panose="02020603050405020304" pitchFamily="18" charset="0"/>
              </a:endParaRPr>
            </a:p>
          </p:txBody>
        </p:sp>
        <p:sp>
          <p:nvSpPr>
            <p:cNvPr id="86076" name="Text Box 68"/>
            <p:cNvSpPr txBox="1">
              <a:spLocks noChangeArrowheads="1"/>
            </p:cNvSpPr>
            <p:nvPr/>
          </p:nvSpPr>
          <p:spPr bwMode="auto">
            <a:xfrm>
              <a:off x="1056" y="57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12</a:t>
              </a:r>
            </a:p>
          </p:txBody>
        </p:sp>
      </p:grpSp>
      <p:grpSp>
        <p:nvGrpSpPr>
          <p:cNvPr id="6" name="Group 69"/>
          <p:cNvGrpSpPr>
            <a:grpSpLocks/>
          </p:cNvGrpSpPr>
          <p:nvPr/>
        </p:nvGrpSpPr>
        <p:grpSpPr bwMode="auto">
          <a:xfrm>
            <a:off x="3360451" y="4005064"/>
            <a:ext cx="2114550" cy="1531938"/>
            <a:chOff x="0" y="0"/>
            <a:chExt cx="1332" cy="965"/>
          </a:xfrm>
        </p:grpSpPr>
        <p:sp>
          <p:nvSpPr>
            <p:cNvPr id="86049" name="Line 70"/>
            <p:cNvSpPr>
              <a:spLocks noChangeShapeType="1"/>
            </p:cNvSpPr>
            <p:nvPr/>
          </p:nvSpPr>
          <p:spPr bwMode="auto">
            <a:xfrm>
              <a:off x="957" y="156"/>
              <a:ext cx="221" cy="3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50" name="Line 71"/>
            <p:cNvSpPr>
              <a:spLocks noChangeShapeType="1"/>
            </p:cNvSpPr>
            <p:nvPr/>
          </p:nvSpPr>
          <p:spPr bwMode="auto">
            <a:xfrm flipH="1">
              <a:off x="110" y="125"/>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51" name="Line 72"/>
            <p:cNvSpPr>
              <a:spLocks noChangeShapeType="1"/>
            </p:cNvSpPr>
            <p:nvPr/>
          </p:nvSpPr>
          <p:spPr bwMode="auto">
            <a:xfrm flipH="1">
              <a:off x="957" y="529"/>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52" name="Line 73"/>
            <p:cNvSpPr>
              <a:spLocks noChangeShapeType="1"/>
            </p:cNvSpPr>
            <p:nvPr/>
          </p:nvSpPr>
          <p:spPr bwMode="auto">
            <a:xfrm flipV="1">
              <a:off x="624" y="94"/>
              <a:ext cx="297" cy="43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9" name="Oval 74" descr="羊皮纸"/>
            <p:cNvSpPr>
              <a:spLocks noChangeArrowheads="1"/>
            </p:cNvSpPr>
            <p:nvPr/>
          </p:nvSpPr>
          <p:spPr bwMode="auto">
            <a:xfrm>
              <a:off x="0"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5</a:t>
              </a:r>
              <a:endParaRPr lang="zh-CN" altLang="en-US" sz="2000">
                <a:solidFill>
                  <a:schemeClr val="hlink"/>
                </a:solidFill>
                <a:latin typeface="Times New Roman" pitchFamily="18" charset="0"/>
              </a:endParaRPr>
            </a:p>
          </p:txBody>
        </p:sp>
        <p:sp>
          <p:nvSpPr>
            <p:cNvPr id="79910" name="Oval 75" descr="羊皮纸"/>
            <p:cNvSpPr>
              <a:spLocks noChangeArrowheads="1"/>
            </p:cNvSpPr>
            <p:nvPr/>
          </p:nvSpPr>
          <p:spPr bwMode="auto">
            <a:xfrm>
              <a:off x="258" y="0"/>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hlink"/>
                  </a:solidFill>
                  <a:latin typeface="Times New Roman" panose="02020603050405020304" pitchFamily="18" charset="0"/>
                </a:rPr>
                <a:t>0</a:t>
              </a:r>
            </a:p>
          </p:txBody>
        </p:sp>
        <p:sp>
          <p:nvSpPr>
            <p:cNvPr id="79911" name="Oval 76" descr="羊皮纸"/>
            <p:cNvSpPr>
              <a:spLocks noChangeArrowheads="1"/>
            </p:cNvSpPr>
            <p:nvPr/>
          </p:nvSpPr>
          <p:spPr bwMode="auto">
            <a:xfrm>
              <a:off x="258" y="778"/>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4</a:t>
              </a:r>
              <a:endParaRPr lang="zh-CN" altLang="en-US" sz="2000">
                <a:solidFill>
                  <a:schemeClr val="hlink"/>
                </a:solidFill>
                <a:latin typeface="Times New Roman" pitchFamily="18" charset="0"/>
              </a:endParaRPr>
            </a:p>
          </p:txBody>
        </p:sp>
        <p:sp>
          <p:nvSpPr>
            <p:cNvPr id="79912" name="Oval 77" descr="羊皮纸"/>
            <p:cNvSpPr>
              <a:spLocks noChangeArrowheads="1"/>
            </p:cNvSpPr>
            <p:nvPr/>
          </p:nvSpPr>
          <p:spPr bwMode="auto">
            <a:xfrm>
              <a:off x="552"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6</a:t>
              </a:r>
              <a:endParaRPr lang="zh-CN" altLang="en-US" sz="2000">
                <a:solidFill>
                  <a:schemeClr val="hlink"/>
                </a:solidFill>
                <a:latin typeface="Times New Roman" pitchFamily="18" charset="0"/>
              </a:endParaRPr>
            </a:p>
          </p:txBody>
        </p:sp>
        <p:sp>
          <p:nvSpPr>
            <p:cNvPr id="79913" name="Oval 78" descr="羊皮纸"/>
            <p:cNvSpPr>
              <a:spLocks noChangeArrowheads="1"/>
            </p:cNvSpPr>
            <p:nvPr/>
          </p:nvSpPr>
          <p:spPr bwMode="auto">
            <a:xfrm>
              <a:off x="810" y="0"/>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1</a:t>
              </a:r>
              <a:endParaRPr lang="zh-CN" altLang="en-US" sz="2000">
                <a:solidFill>
                  <a:schemeClr val="hlink"/>
                </a:solidFill>
                <a:latin typeface="Times New Roman" pitchFamily="18" charset="0"/>
              </a:endParaRPr>
            </a:p>
          </p:txBody>
        </p:sp>
        <p:sp>
          <p:nvSpPr>
            <p:cNvPr id="79914" name="Oval 79" descr="羊皮纸"/>
            <p:cNvSpPr>
              <a:spLocks noChangeArrowheads="1"/>
            </p:cNvSpPr>
            <p:nvPr/>
          </p:nvSpPr>
          <p:spPr bwMode="auto">
            <a:xfrm>
              <a:off x="810" y="778"/>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3</a:t>
              </a:r>
              <a:endParaRPr lang="zh-CN" altLang="en-US" sz="2000">
                <a:solidFill>
                  <a:schemeClr val="hlink"/>
                </a:solidFill>
                <a:latin typeface="Times New Roman" pitchFamily="18" charset="0"/>
              </a:endParaRPr>
            </a:p>
          </p:txBody>
        </p:sp>
        <p:sp>
          <p:nvSpPr>
            <p:cNvPr id="79915" name="Oval 80" descr="羊皮纸"/>
            <p:cNvSpPr>
              <a:spLocks noChangeArrowheads="1"/>
            </p:cNvSpPr>
            <p:nvPr/>
          </p:nvSpPr>
          <p:spPr bwMode="auto">
            <a:xfrm flipH="1">
              <a:off x="1105"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2</a:t>
              </a:r>
              <a:endParaRPr lang="zh-CN" altLang="en-US" sz="2000">
                <a:solidFill>
                  <a:schemeClr val="hlink"/>
                </a:solidFill>
                <a:latin typeface="Times New Roman" pitchFamily="18" charset="0"/>
              </a:endParaRPr>
            </a:p>
          </p:txBody>
        </p:sp>
        <p:sp>
          <p:nvSpPr>
            <p:cNvPr id="86060" name="Text Box 81"/>
            <p:cNvSpPr txBox="1">
              <a:spLocks noChangeArrowheads="1"/>
            </p:cNvSpPr>
            <p:nvPr/>
          </p:nvSpPr>
          <p:spPr bwMode="auto">
            <a:xfrm>
              <a:off x="0" y="14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10</a:t>
              </a:r>
            </a:p>
          </p:txBody>
        </p:sp>
        <p:sp>
          <p:nvSpPr>
            <p:cNvPr id="86061" name="Text Box 82"/>
            <p:cNvSpPr txBox="1">
              <a:spLocks noChangeArrowheads="1"/>
            </p:cNvSpPr>
            <p:nvPr/>
          </p:nvSpPr>
          <p:spPr bwMode="auto">
            <a:xfrm>
              <a:off x="528" y="14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14</a:t>
              </a:r>
              <a:endParaRPr lang="zh-CN" altLang="en-US" sz="2000">
                <a:solidFill>
                  <a:srgbClr val="2BDC08"/>
                </a:solidFill>
                <a:latin typeface="Times New Roman" panose="02020603050405020304" pitchFamily="18" charset="0"/>
              </a:endParaRPr>
            </a:p>
          </p:txBody>
        </p:sp>
        <p:sp>
          <p:nvSpPr>
            <p:cNvPr id="86062" name="Text Box 83"/>
            <p:cNvSpPr txBox="1">
              <a:spLocks noChangeArrowheads="1"/>
            </p:cNvSpPr>
            <p:nvPr/>
          </p:nvSpPr>
          <p:spPr bwMode="auto">
            <a:xfrm>
              <a:off x="1008" y="14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16</a:t>
              </a:r>
            </a:p>
          </p:txBody>
        </p:sp>
        <p:sp>
          <p:nvSpPr>
            <p:cNvPr id="86063" name="Text Box 84"/>
            <p:cNvSpPr txBox="1">
              <a:spLocks noChangeArrowheads="1"/>
            </p:cNvSpPr>
            <p:nvPr/>
          </p:nvSpPr>
          <p:spPr bwMode="auto">
            <a:xfrm>
              <a:off x="1056" y="57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12</a:t>
              </a:r>
            </a:p>
          </p:txBody>
        </p:sp>
      </p:grpSp>
      <p:grpSp>
        <p:nvGrpSpPr>
          <p:cNvPr id="7" name="Group 85"/>
          <p:cNvGrpSpPr>
            <a:grpSpLocks/>
          </p:cNvGrpSpPr>
          <p:nvPr/>
        </p:nvGrpSpPr>
        <p:grpSpPr bwMode="auto">
          <a:xfrm>
            <a:off x="6256051" y="4005064"/>
            <a:ext cx="2114550" cy="1692275"/>
            <a:chOff x="0" y="0"/>
            <a:chExt cx="1332" cy="1066"/>
          </a:xfrm>
        </p:grpSpPr>
        <p:sp>
          <p:nvSpPr>
            <p:cNvPr id="86030" name="Line 86"/>
            <p:cNvSpPr>
              <a:spLocks noChangeShapeType="1"/>
            </p:cNvSpPr>
            <p:nvPr/>
          </p:nvSpPr>
          <p:spPr bwMode="auto">
            <a:xfrm>
              <a:off x="957" y="156"/>
              <a:ext cx="221" cy="3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1" name="Line 87"/>
            <p:cNvSpPr>
              <a:spLocks noChangeShapeType="1"/>
            </p:cNvSpPr>
            <p:nvPr/>
          </p:nvSpPr>
          <p:spPr bwMode="auto">
            <a:xfrm>
              <a:off x="110" y="498"/>
              <a:ext cx="258"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2" name="Line 88"/>
            <p:cNvSpPr>
              <a:spLocks noChangeShapeType="1"/>
            </p:cNvSpPr>
            <p:nvPr/>
          </p:nvSpPr>
          <p:spPr bwMode="auto">
            <a:xfrm flipH="1">
              <a:off x="110" y="125"/>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3" name="Line 89"/>
            <p:cNvSpPr>
              <a:spLocks noChangeShapeType="1"/>
            </p:cNvSpPr>
            <p:nvPr/>
          </p:nvSpPr>
          <p:spPr bwMode="auto">
            <a:xfrm>
              <a:off x="479" y="871"/>
              <a:ext cx="33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4" name="Line 90"/>
            <p:cNvSpPr>
              <a:spLocks noChangeShapeType="1"/>
            </p:cNvSpPr>
            <p:nvPr/>
          </p:nvSpPr>
          <p:spPr bwMode="auto">
            <a:xfrm flipH="1">
              <a:off x="957" y="529"/>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5" name="Line 91"/>
            <p:cNvSpPr>
              <a:spLocks noChangeShapeType="1"/>
            </p:cNvSpPr>
            <p:nvPr/>
          </p:nvSpPr>
          <p:spPr bwMode="auto">
            <a:xfrm flipV="1">
              <a:off x="672" y="94"/>
              <a:ext cx="249" cy="3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2" name="Oval 92" descr="羊皮纸"/>
            <p:cNvSpPr>
              <a:spLocks noChangeArrowheads="1"/>
            </p:cNvSpPr>
            <p:nvPr/>
          </p:nvSpPr>
          <p:spPr bwMode="auto">
            <a:xfrm>
              <a:off x="0"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5</a:t>
              </a:r>
              <a:endParaRPr lang="zh-CN" altLang="en-US" sz="2000">
                <a:solidFill>
                  <a:schemeClr val="hlink"/>
                </a:solidFill>
                <a:latin typeface="Times New Roman" pitchFamily="18" charset="0"/>
              </a:endParaRPr>
            </a:p>
          </p:txBody>
        </p:sp>
        <p:sp>
          <p:nvSpPr>
            <p:cNvPr id="79893" name="Oval 93" descr="羊皮纸"/>
            <p:cNvSpPr>
              <a:spLocks noChangeArrowheads="1"/>
            </p:cNvSpPr>
            <p:nvPr/>
          </p:nvSpPr>
          <p:spPr bwMode="auto">
            <a:xfrm>
              <a:off x="258" y="0"/>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hlink"/>
                  </a:solidFill>
                  <a:latin typeface="Times New Roman" panose="02020603050405020304" pitchFamily="18" charset="0"/>
                </a:rPr>
                <a:t>0</a:t>
              </a:r>
            </a:p>
          </p:txBody>
        </p:sp>
        <p:sp>
          <p:nvSpPr>
            <p:cNvPr id="79894" name="Oval 94" descr="羊皮纸"/>
            <p:cNvSpPr>
              <a:spLocks noChangeArrowheads="1"/>
            </p:cNvSpPr>
            <p:nvPr/>
          </p:nvSpPr>
          <p:spPr bwMode="auto">
            <a:xfrm>
              <a:off x="258" y="778"/>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4</a:t>
              </a:r>
              <a:endParaRPr lang="zh-CN" altLang="en-US" sz="2000">
                <a:solidFill>
                  <a:schemeClr val="hlink"/>
                </a:solidFill>
                <a:latin typeface="Times New Roman" pitchFamily="18" charset="0"/>
              </a:endParaRPr>
            </a:p>
          </p:txBody>
        </p:sp>
        <p:sp>
          <p:nvSpPr>
            <p:cNvPr id="79895" name="Oval 95" descr="羊皮纸"/>
            <p:cNvSpPr>
              <a:spLocks noChangeArrowheads="1"/>
            </p:cNvSpPr>
            <p:nvPr/>
          </p:nvSpPr>
          <p:spPr bwMode="auto">
            <a:xfrm>
              <a:off x="552"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6</a:t>
              </a:r>
              <a:endParaRPr lang="zh-CN" altLang="en-US" sz="2000">
                <a:solidFill>
                  <a:schemeClr val="hlink"/>
                </a:solidFill>
                <a:latin typeface="Times New Roman" pitchFamily="18" charset="0"/>
              </a:endParaRPr>
            </a:p>
          </p:txBody>
        </p:sp>
        <p:sp>
          <p:nvSpPr>
            <p:cNvPr id="79896" name="Oval 96" descr="羊皮纸"/>
            <p:cNvSpPr>
              <a:spLocks noChangeArrowheads="1"/>
            </p:cNvSpPr>
            <p:nvPr/>
          </p:nvSpPr>
          <p:spPr bwMode="auto">
            <a:xfrm>
              <a:off x="810" y="0"/>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1</a:t>
              </a:r>
              <a:endParaRPr lang="zh-CN" altLang="en-US" sz="2000">
                <a:solidFill>
                  <a:schemeClr val="hlink"/>
                </a:solidFill>
                <a:latin typeface="Times New Roman" pitchFamily="18" charset="0"/>
              </a:endParaRPr>
            </a:p>
          </p:txBody>
        </p:sp>
        <p:sp>
          <p:nvSpPr>
            <p:cNvPr id="79897" name="Oval 97" descr="羊皮纸"/>
            <p:cNvSpPr>
              <a:spLocks noChangeArrowheads="1"/>
            </p:cNvSpPr>
            <p:nvPr/>
          </p:nvSpPr>
          <p:spPr bwMode="auto">
            <a:xfrm>
              <a:off x="810" y="778"/>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3</a:t>
              </a:r>
              <a:endParaRPr lang="zh-CN" altLang="en-US" sz="2000">
                <a:solidFill>
                  <a:schemeClr val="hlink"/>
                </a:solidFill>
                <a:latin typeface="Times New Roman" pitchFamily="18" charset="0"/>
              </a:endParaRPr>
            </a:p>
          </p:txBody>
        </p:sp>
        <p:sp>
          <p:nvSpPr>
            <p:cNvPr id="79898" name="Oval 98" descr="羊皮纸"/>
            <p:cNvSpPr>
              <a:spLocks noChangeArrowheads="1"/>
            </p:cNvSpPr>
            <p:nvPr/>
          </p:nvSpPr>
          <p:spPr bwMode="auto">
            <a:xfrm flipH="1">
              <a:off x="1105"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2</a:t>
              </a:r>
              <a:endParaRPr lang="zh-CN" altLang="en-US" sz="2000">
                <a:solidFill>
                  <a:schemeClr val="hlink"/>
                </a:solidFill>
                <a:latin typeface="Times New Roman" pitchFamily="18" charset="0"/>
              </a:endParaRPr>
            </a:p>
          </p:txBody>
        </p:sp>
        <p:sp>
          <p:nvSpPr>
            <p:cNvPr id="86043" name="Text Box 99"/>
            <p:cNvSpPr txBox="1">
              <a:spLocks noChangeArrowheads="1"/>
            </p:cNvSpPr>
            <p:nvPr/>
          </p:nvSpPr>
          <p:spPr bwMode="auto">
            <a:xfrm>
              <a:off x="0" y="14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10</a:t>
              </a:r>
            </a:p>
          </p:txBody>
        </p:sp>
        <p:sp>
          <p:nvSpPr>
            <p:cNvPr id="86044" name="Text Box 100"/>
            <p:cNvSpPr txBox="1">
              <a:spLocks noChangeArrowheads="1"/>
            </p:cNvSpPr>
            <p:nvPr/>
          </p:nvSpPr>
          <p:spPr bwMode="auto">
            <a:xfrm>
              <a:off x="0" y="62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25</a:t>
              </a:r>
              <a:endParaRPr lang="zh-CN" altLang="en-US" sz="2000">
                <a:solidFill>
                  <a:srgbClr val="2BDC08"/>
                </a:solidFill>
                <a:latin typeface="Times New Roman" panose="02020603050405020304" pitchFamily="18" charset="0"/>
              </a:endParaRPr>
            </a:p>
          </p:txBody>
        </p:sp>
        <p:sp>
          <p:nvSpPr>
            <p:cNvPr id="86045" name="Text Box 101"/>
            <p:cNvSpPr txBox="1">
              <a:spLocks noChangeArrowheads="1"/>
            </p:cNvSpPr>
            <p:nvPr/>
          </p:nvSpPr>
          <p:spPr bwMode="auto">
            <a:xfrm>
              <a:off x="528" y="14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14</a:t>
              </a:r>
              <a:endParaRPr lang="zh-CN" altLang="en-US" sz="2000">
                <a:solidFill>
                  <a:srgbClr val="2BDC08"/>
                </a:solidFill>
                <a:latin typeface="Times New Roman" panose="02020603050405020304" pitchFamily="18" charset="0"/>
              </a:endParaRPr>
            </a:p>
          </p:txBody>
        </p:sp>
        <p:sp>
          <p:nvSpPr>
            <p:cNvPr id="86046" name="Text Box 102"/>
            <p:cNvSpPr txBox="1">
              <a:spLocks noChangeArrowheads="1"/>
            </p:cNvSpPr>
            <p:nvPr/>
          </p:nvSpPr>
          <p:spPr bwMode="auto">
            <a:xfrm>
              <a:off x="528" y="81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22</a:t>
              </a:r>
              <a:endParaRPr lang="zh-CN" altLang="en-US" sz="2000">
                <a:solidFill>
                  <a:srgbClr val="2BDC08"/>
                </a:solidFill>
                <a:latin typeface="Times New Roman" panose="02020603050405020304" pitchFamily="18" charset="0"/>
              </a:endParaRPr>
            </a:p>
          </p:txBody>
        </p:sp>
        <p:sp>
          <p:nvSpPr>
            <p:cNvPr id="86047" name="Text Box 103"/>
            <p:cNvSpPr txBox="1">
              <a:spLocks noChangeArrowheads="1"/>
            </p:cNvSpPr>
            <p:nvPr/>
          </p:nvSpPr>
          <p:spPr bwMode="auto">
            <a:xfrm>
              <a:off x="1008" y="14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16</a:t>
              </a:r>
            </a:p>
          </p:txBody>
        </p:sp>
        <p:sp>
          <p:nvSpPr>
            <p:cNvPr id="86048" name="Text Box 104"/>
            <p:cNvSpPr txBox="1">
              <a:spLocks noChangeArrowheads="1"/>
            </p:cNvSpPr>
            <p:nvPr/>
          </p:nvSpPr>
          <p:spPr bwMode="auto">
            <a:xfrm>
              <a:off x="1056" y="57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384794" y="763191"/>
            <a:ext cx="8518525" cy="685800"/>
          </a:xfrm>
        </p:spPr>
        <p:txBody>
          <a:bodyPr/>
          <a:lstStyle/>
          <a:p>
            <a:pPr algn="l" eaLnBrk="1" hangingPunct="1"/>
            <a:r>
              <a:rPr lang="zh-CN" altLang="en-US" sz="2800" dirty="0">
                <a:latin typeface="黑体" panose="02010609060101010101" pitchFamily="49" charset="-122"/>
                <a:ea typeface="黑体" panose="02010609060101010101" pitchFamily="49" charset="-122"/>
              </a:rPr>
              <a:t>练习：</a:t>
            </a:r>
            <a:r>
              <a:rPr lang="zh-CN" altLang="en-US" sz="2800" dirty="0">
                <a:solidFill>
                  <a:schemeClr val="tx1"/>
                </a:solidFill>
                <a:latin typeface="黑体" panose="02010609060101010101" pitchFamily="49" charset="-122"/>
                <a:ea typeface="黑体" panose="02010609060101010101" pitchFamily="49" charset="-122"/>
                <a:sym typeface="Arial" panose="020B0604020202020204" pitchFamily="34" charset="0"/>
              </a:rPr>
              <a:t>用</a:t>
            </a:r>
            <a:r>
              <a:rPr lang="en-US" altLang="zh-CN" sz="2800" dirty="0">
                <a:solidFill>
                  <a:schemeClr val="tx1"/>
                </a:solidFill>
                <a:latin typeface="黑体" panose="02010609060101010101" pitchFamily="49" charset="-122"/>
                <a:ea typeface="黑体" panose="02010609060101010101" pitchFamily="49" charset="-122"/>
                <a:sym typeface="Arial" panose="020B0604020202020204" pitchFamily="34" charset="0"/>
              </a:rPr>
              <a:t>Kruskal</a:t>
            </a:r>
            <a:r>
              <a:rPr lang="zh-CN" altLang="en-US" sz="2800" dirty="0">
                <a:solidFill>
                  <a:schemeClr val="tx1"/>
                </a:solidFill>
                <a:latin typeface="黑体" panose="02010609060101010101" pitchFamily="49" charset="-122"/>
                <a:ea typeface="黑体" panose="02010609060101010101" pitchFamily="49" charset="-122"/>
                <a:sym typeface="Arial" panose="020B0604020202020204" pitchFamily="34" charset="0"/>
              </a:rPr>
              <a:t>算法求下图的最小生成树，给出生成过程。</a:t>
            </a:r>
            <a:endParaRPr lang="zh-CN" altLang="en-US" dirty="0"/>
          </a:p>
        </p:txBody>
      </p:sp>
      <p:graphicFrame>
        <p:nvGraphicFramePr>
          <p:cNvPr id="8194" name="Object 4"/>
          <p:cNvGraphicFramePr>
            <a:graphicFrameLocks noChangeAspect="1"/>
          </p:cNvGraphicFramePr>
          <p:nvPr>
            <p:extLst>
              <p:ext uri="{D42A27DB-BD31-4B8C-83A1-F6EECF244321}">
                <p14:modId xmlns:p14="http://schemas.microsoft.com/office/powerpoint/2010/main" val="2844786920"/>
              </p:ext>
            </p:extLst>
          </p:nvPr>
        </p:nvGraphicFramePr>
        <p:xfrm>
          <a:off x="3347864" y="1844824"/>
          <a:ext cx="2592387" cy="2735263"/>
        </p:xfrm>
        <a:graphic>
          <a:graphicData uri="http://schemas.openxmlformats.org/presentationml/2006/ole">
            <mc:AlternateContent xmlns:mc="http://schemas.openxmlformats.org/markup-compatibility/2006">
              <mc:Choice xmlns:v="urn:schemas-microsoft-com:vml" Requires="v">
                <p:oleObj r:id="rId2" imgW="1854200" imgH="2616200" progId="Visio.Drawing.11">
                  <p:embed/>
                </p:oleObj>
              </mc:Choice>
              <mc:Fallback>
                <p:oleObj r:id="rId2" imgW="1854200" imgH="2616200"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b="15765"/>
                      <a:stretch>
                        <a:fillRect/>
                      </a:stretch>
                    </p:blipFill>
                    <p:spPr bwMode="auto">
                      <a:xfrm>
                        <a:off x="3347864" y="1844824"/>
                        <a:ext cx="2592387" cy="273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179388" y="44450"/>
            <a:ext cx="8856662" cy="668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class ALGraph {</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private:</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VNode	*vertices;</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int		ArcNum;</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int		VexNum;</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int		GKind;</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int		GetLocVex(char  vex[]);</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void		BFS(char vex[],bool visited[]);</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void		DFS(char vex[],bool visited[]);</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public:</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ALGraph(){};</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void CreateALGraph();</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void BFSTraverse( );</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void DFTraverse( );</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void Prim(char vex[]);</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void </a:t>
            </a:r>
            <a:r>
              <a:rPr lang="en-US" altLang="zh-CN" sz="2800" b="1">
                <a:latin typeface="黑体" panose="02010609060101010101" pitchFamily="49" charset="-122"/>
                <a:ea typeface="黑体" panose="02010609060101010101" pitchFamily="49" charset="-122"/>
                <a:sym typeface="Arial" panose="020B0604020202020204" pitchFamily="34" charset="0"/>
              </a:rPr>
              <a:t>Kruskal</a:t>
            </a:r>
            <a:r>
              <a:rPr lang="zh-CN" altLang="en-US" sz="2800" b="1">
                <a:latin typeface="黑体" panose="02010609060101010101" pitchFamily="49" charset="-122"/>
                <a:ea typeface="黑体" panose="02010609060101010101" pitchFamily="49" charset="-122"/>
                <a:sym typeface="Arial" panose="020B0604020202020204" pitchFamily="34" charset="0"/>
              </a:rPr>
              <a:t>();</a:t>
            </a:r>
            <a:r>
              <a:rPr lang="en-US" altLang="zh-CN" sz="2800" b="1">
                <a:latin typeface="黑体" panose="02010609060101010101" pitchFamily="49" charset="-122"/>
                <a:ea typeface="黑体" panose="02010609060101010101" pitchFamily="49" charset="-122"/>
                <a:sym typeface="Arial" panose="020B0604020202020204" pitchFamily="34" charset="0"/>
              </a:rPr>
              <a:t>    </a:t>
            </a:r>
            <a:endParaRPr lang="zh-CN" altLang="en-US" sz="2800" b="1">
              <a:latin typeface="黑体" panose="02010609060101010101" pitchFamily="49" charset="-122"/>
              <a:ea typeface="黑体" panose="02010609060101010101" pitchFamily="49" charset="-122"/>
              <a:sym typeface="Arial" panose="020B0604020202020204" pitchFamily="34" charset="0"/>
            </a:endParaRP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a:t>
            </a:r>
            <a:endParaRPr lang="zh-CN" altLang="en-US">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57200" y="1222648"/>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五、回路</a:t>
            </a:r>
            <a:endParaRPr lang="en-US" altLang="zh-CN" sz="3200">
              <a:latin typeface="黑体" panose="02010609060101010101" pitchFamily="49" charset="-122"/>
              <a:ea typeface="黑体" panose="02010609060101010101" pitchFamily="49" charset="-122"/>
            </a:endParaRPr>
          </a:p>
        </p:txBody>
      </p:sp>
      <p:sp>
        <p:nvSpPr>
          <p:cNvPr id="24580"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6BB2721E-4917-4A89-8C79-F304F951E882}" type="slidenum">
              <a:rPr lang="zh-CN" altLang="en-US"/>
              <a:pPr algn="r" eaLnBrk="1" hangingPunct="1">
                <a:spcBef>
                  <a:spcPct val="50000"/>
                </a:spcBef>
                <a:buFont typeface="Arial" panose="020B0604020202020204" pitchFamily="34" charset="0"/>
                <a:buNone/>
              </a:pPr>
              <a:t>11</a:t>
            </a:fld>
            <a:endParaRPr lang="en-US" altLang="zh-CN"/>
          </a:p>
        </p:txBody>
      </p:sp>
      <p:sp>
        <p:nvSpPr>
          <p:cNvPr id="24581" name="Text Box 4"/>
          <p:cNvSpPr txBox="1">
            <a:spLocks noChangeArrowheads="1"/>
          </p:cNvSpPr>
          <p:nvPr/>
        </p:nvSpPr>
        <p:spPr bwMode="auto">
          <a:xfrm>
            <a:off x="457200" y="30824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第一节　图的定义与术语</a:t>
            </a:r>
          </a:p>
        </p:txBody>
      </p:sp>
      <p:sp>
        <p:nvSpPr>
          <p:cNvPr id="13317" name="Rectangle 5"/>
          <p:cNvSpPr>
            <a:spLocks noGrp="1" noChangeArrowheads="1"/>
          </p:cNvSpPr>
          <p:nvPr>
            <p:ph type="body" idx="1"/>
          </p:nvPr>
        </p:nvSpPr>
        <p:spPr>
          <a:xfrm>
            <a:off x="117754" y="1954117"/>
            <a:ext cx="8763000" cy="4038600"/>
          </a:xfrm>
        </p:spPr>
        <p:txBody>
          <a:bodyPr/>
          <a:lstStyle/>
          <a:p>
            <a:pPr eaLnBrk="1" hangingPunct="1">
              <a:spcBef>
                <a:spcPct val="30000"/>
              </a:spcBef>
            </a:pPr>
            <a:r>
              <a:rPr lang="zh-CN" altLang="en-US" b="1" dirty="0">
                <a:solidFill>
                  <a:srgbClr val="C00000"/>
                </a:solidFill>
                <a:latin typeface="黑体" panose="02010609060101010101" pitchFamily="49" charset="-122"/>
                <a:ea typeface="黑体" panose="02010609060101010101" pitchFamily="49" charset="-122"/>
                <a:sym typeface="Symbol" panose="05050102010706020507" pitchFamily="18" charset="2"/>
              </a:rPr>
              <a:t>回路或环</a:t>
            </a:r>
            <a:r>
              <a:rPr lang="zh-CN" altLang="en-US" b="1" dirty="0">
                <a:latin typeface="黑体" panose="02010609060101010101" pitchFamily="49" charset="-122"/>
                <a:ea typeface="黑体" panose="02010609060101010101" pitchFamily="49" charset="-122"/>
                <a:sym typeface="Symbol" panose="05050102010706020507" pitchFamily="18" charset="2"/>
              </a:rPr>
              <a:t>：路径的开始顶点与最后一个顶点相同，即路径中(</a:t>
            </a:r>
            <a:r>
              <a:rPr lang="en-US" altLang="zh-CN" b="1" dirty="0">
                <a:solidFill>
                  <a:srgbClr val="C00000"/>
                </a:solidFill>
                <a:latin typeface="黑体" panose="02010609060101010101" pitchFamily="49" charset="-122"/>
                <a:ea typeface="黑体" panose="02010609060101010101" pitchFamily="49" charset="-122"/>
                <a:sym typeface="Symbol" panose="05050102010706020507" pitchFamily="18" charset="2"/>
              </a:rPr>
              <a:t>x</a:t>
            </a:r>
            <a:r>
              <a:rPr lang="en-US" altLang="zh-CN" b="1" dirty="0">
                <a:latin typeface="黑体" panose="02010609060101010101" pitchFamily="49" charset="-122"/>
                <a:ea typeface="黑体" panose="02010609060101010101" pitchFamily="49" charset="-122"/>
                <a:sym typeface="Symbol" panose="05050102010706020507" pitchFamily="18" charset="2"/>
              </a:rPr>
              <a:t>, v</a:t>
            </a:r>
            <a:r>
              <a:rPr lang="en-US" altLang="zh-CN" b="1" baseline="-25000" dirty="0">
                <a:latin typeface="黑体" panose="02010609060101010101" pitchFamily="49" charset="-122"/>
                <a:ea typeface="黑体" panose="02010609060101010101" pitchFamily="49" charset="-122"/>
                <a:sym typeface="Symbol" panose="05050102010706020507" pitchFamily="18" charset="2"/>
              </a:rPr>
              <a:t>i1</a:t>
            </a:r>
            <a:r>
              <a:rPr lang="en-US" altLang="zh-CN" b="1" dirty="0">
                <a:latin typeface="黑体" panose="02010609060101010101" pitchFamily="49" charset="-122"/>
                <a:ea typeface="黑体" panose="02010609060101010101" pitchFamily="49" charset="-122"/>
                <a:sym typeface="Symbol" panose="05050102010706020507" pitchFamily="18" charset="2"/>
              </a:rPr>
              <a:t>, v</a:t>
            </a:r>
            <a:r>
              <a:rPr lang="en-US" altLang="zh-CN" b="1" baseline="-25000" dirty="0">
                <a:latin typeface="黑体" panose="02010609060101010101" pitchFamily="49" charset="-122"/>
                <a:ea typeface="黑体" panose="02010609060101010101" pitchFamily="49" charset="-122"/>
                <a:sym typeface="Symbol" panose="05050102010706020507" pitchFamily="18" charset="2"/>
              </a:rPr>
              <a:t>i2</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Times New Roman" panose="02020603050405020304" pitchFamily="18" charset="0"/>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sym typeface="Symbol" panose="05050102010706020507" pitchFamily="18" charset="2"/>
              </a:rPr>
              <a:t>, v</a:t>
            </a:r>
            <a:r>
              <a:rPr lang="en-US" altLang="zh-CN" b="1" baseline="-25000" dirty="0">
                <a:latin typeface="黑体" panose="02010609060101010101" pitchFamily="49" charset="-122"/>
                <a:ea typeface="黑体" panose="02010609060101010101" pitchFamily="49" charset="-122"/>
                <a:sym typeface="Symbol" panose="05050102010706020507" pitchFamily="18" charset="2"/>
              </a:rPr>
              <a:t>in</a:t>
            </a:r>
            <a:r>
              <a:rPr lang="en-US" altLang="zh-CN" b="1" dirty="0">
                <a:latin typeface="黑体" panose="02010609060101010101" pitchFamily="49" charset="-122"/>
                <a:ea typeface="黑体" panose="02010609060101010101" pitchFamily="49" charset="-122"/>
                <a:sym typeface="Symbol" panose="05050102010706020507" pitchFamily="18" charset="2"/>
              </a:rPr>
              <a:t>, </a:t>
            </a:r>
            <a:r>
              <a:rPr lang="en-US" altLang="zh-CN" b="1" dirty="0">
                <a:solidFill>
                  <a:srgbClr val="C00000"/>
                </a:solidFill>
                <a:latin typeface="黑体" panose="02010609060101010101" pitchFamily="49" charset="-122"/>
                <a:ea typeface="黑体" panose="02010609060101010101" pitchFamily="49" charset="-122"/>
                <a:sym typeface="Symbol" panose="05050102010706020507" pitchFamily="18" charset="2"/>
              </a:rPr>
              <a:t>y</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a:solidFill>
                  <a:srgbClr val="C00000"/>
                </a:solidFill>
                <a:latin typeface="黑体" panose="02010609060101010101" pitchFamily="49" charset="-122"/>
                <a:ea typeface="黑体" panose="02010609060101010101" pitchFamily="49" charset="-122"/>
                <a:sym typeface="Symbol" panose="05050102010706020507" pitchFamily="18" charset="2"/>
              </a:rPr>
              <a:t>x=y</a:t>
            </a:r>
          </a:p>
          <a:p>
            <a:pPr eaLnBrk="1" hangingPunct="1">
              <a:spcBef>
                <a:spcPct val="30000"/>
              </a:spcBef>
            </a:pPr>
            <a:r>
              <a:rPr lang="zh-CN" altLang="en-US" b="1" dirty="0">
                <a:solidFill>
                  <a:srgbClr val="3333FF"/>
                </a:solidFill>
                <a:latin typeface="黑体" panose="02010609060101010101" pitchFamily="49" charset="-122"/>
                <a:ea typeface="黑体" panose="02010609060101010101" pitchFamily="49" charset="-122"/>
                <a:sym typeface="Symbol" panose="05050102010706020507" pitchFamily="18" charset="2"/>
              </a:rPr>
              <a:t>简单路径</a:t>
            </a:r>
            <a:r>
              <a:rPr lang="zh-CN" altLang="en-US" b="1" dirty="0">
                <a:latin typeface="黑体" panose="02010609060101010101" pitchFamily="49" charset="-122"/>
                <a:ea typeface="黑体" panose="02010609060101010101" pitchFamily="49" charset="-122"/>
                <a:sym typeface="Symbol" panose="05050102010706020507" pitchFamily="18" charset="2"/>
              </a:rPr>
              <a:t>：路径的顶点序列中，顶点不重复出现</a:t>
            </a:r>
          </a:p>
        </p:txBody>
      </p:sp>
      <p:grpSp>
        <p:nvGrpSpPr>
          <p:cNvPr id="2" name="Group 7"/>
          <p:cNvGrpSpPr>
            <a:grpSpLocks/>
          </p:cNvGrpSpPr>
          <p:nvPr/>
        </p:nvGrpSpPr>
        <p:grpSpPr bwMode="auto">
          <a:xfrm>
            <a:off x="2916238" y="3745186"/>
            <a:ext cx="2895600" cy="2286000"/>
            <a:chOff x="0" y="0"/>
            <a:chExt cx="1824" cy="1440"/>
          </a:xfrm>
        </p:grpSpPr>
        <p:sp>
          <p:nvSpPr>
            <p:cNvPr id="24592" name="Line 8"/>
            <p:cNvSpPr>
              <a:spLocks noChangeShapeType="1"/>
            </p:cNvSpPr>
            <p:nvPr/>
          </p:nvSpPr>
          <p:spPr bwMode="auto">
            <a:xfrm flipH="1">
              <a:off x="624" y="149"/>
              <a:ext cx="576"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4593" name="Line 9"/>
            <p:cNvSpPr>
              <a:spLocks noChangeShapeType="1"/>
            </p:cNvSpPr>
            <p:nvPr/>
          </p:nvSpPr>
          <p:spPr bwMode="auto">
            <a:xfrm>
              <a:off x="1296" y="245"/>
              <a:ext cx="0" cy="96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4594" name="Line 10"/>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4595" name="Line 11"/>
            <p:cNvSpPr>
              <a:spLocks noChangeShapeType="1"/>
            </p:cNvSpPr>
            <p:nvPr/>
          </p:nvSpPr>
          <p:spPr bwMode="auto">
            <a:xfrm flipH="1">
              <a:off x="192" y="197"/>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4596" name="Line 12"/>
            <p:cNvSpPr>
              <a:spLocks noChangeShapeType="1"/>
            </p:cNvSpPr>
            <p:nvPr/>
          </p:nvSpPr>
          <p:spPr bwMode="auto">
            <a:xfrm flipH="1" flipV="1">
              <a:off x="480" y="245"/>
              <a:ext cx="0" cy="100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4597" name="Line 13"/>
            <p:cNvSpPr>
              <a:spLocks noChangeShapeType="1"/>
            </p:cNvSpPr>
            <p:nvPr/>
          </p:nvSpPr>
          <p:spPr bwMode="auto">
            <a:xfrm flipH="1" flipV="1">
              <a:off x="528" y="197"/>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4598" name="Line 14"/>
            <p:cNvSpPr>
              <a:spLocks noChangeShapeType="1"/>
            </p:cNvSpPr>
            <p:nvPr/>
          </p:nvSpPr>
          <p:spPr bwMode="auto">
            <a:xfrm flipH="1" flipV="1">
              <a:off x="144" y="821"/>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4599" name="Line 15"/>
            <p:cNvSpPr>
              <a:spLocks noChangeShapeType="1"/>
            </p:cNvSpPr>
            <p:nvPr/>
          </p:nvSpPr>
          <p:spPr bwMode="auto">
            <a:xfrm flipH="1">
              <a:off x="528" y="1301"/>
              <a:ext cx="72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4600" name="Line 16"/>
            <p:cNvSpPr>
              <a:spLocks noChangeShapeType="1"/>
            </p:cNvSpPr>
            <p:nvPr/>
          </p:nvSpPr>
          <p:spPr bwMode="auto">
            <a:xfrm flipH="1">
              <a:off x="576" y="77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4601" name="Line 17"/>
            <p:cNvSpPr>
              <a:spLocks noChangeShapeType="1"/>
            </p:cNvSpPr>
            <p:nvPr/>
          </p:nvSpPr>
          <p:spPr bwMode="auto">
            <a:xfrm flipH="1">
              <a:off x="1344" y="82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24602" name="Group 18"/>
            <p:cNvGrpSpPr>
              <a:grpSpLocks/>
            </p:cNvGrpSpPr>
            <p:nvPr/>
          </p:nvGrpSpPr>
          <p:grpSpPr bwMode="auto">
            <a:xfrm>
              <a:off x="0" y="0"/>
              <a:ext cx="1824" cy="1440"/>
              <a:chOff x="0" y="0"/>
              <a:chExt cx="1824" cy="1440"/>
            </a:xfrm>
          </p:grpSpPr>
          <p:sp>
            <p:nvSpPr>
              <p:cNvPr id="24603"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dirty="0">
                    <a:solidFill>
                      <a:schemeClr val="bg1"/>
                    </a:solidFill>
                  </a:rPr>
                  <a:t>1</a:t>
                </a:r>
              </a:p>
            </p:txBody>
          </p:sp>
          <p:sp>
            <p:nvSpPr>
              <p:cNvPr id="24604"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4605"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dirty="0">
                    <a:solidFill>
                      <a:schemeClr val="bg1"/>
                    </a:solidFill>
                  </a:rPr>
                  <a:t>2</a:t>
                </a:r>
              </a:p>
            </p:txBody>
          </p:sp>
          <p:sp>
            <p:nvSpPr>
              <p:cNvPr id="24606"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24607"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4608"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sp>
        <p:nvSpPr>
          <p:cNvPr id="13320" name="Text Box 25"/>
          <p:cNvSpPr txBox="1">
            <a:spLocks noChangeArrowheads="1"/>
          </p:cNvSpPr>
          <p:nvPr/>
        </p:nvSpPr>
        <p:spPr bwMode="auto">
          <a:xfrm>
            <a:off x="869950" y="4888186"/>
            <a:ext cx="1828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a:t>1到1构成</a:t>
            </a:r>
            <a:r>
              <a:rPr lang="zh-CN" altLang="en-US" b="1">
                <a:solidFill>
                  <a:srgbClr val="C00000"/>
                </a:solidFill>
              </a:rPr>
              <a:t>环</a:t>
            </a:r>
            <a:r>
              <a:rPr lang="en-US" altLang="zh-CN"/>
              <a:t>(</a:t>
            </a:r>
            <a:r>
              <a:rPr lang="en-US" altLang="zh-CN">
                <a:solidFill>
                  <a:srgbClr val="C00000"/>
                </a:solidFill>
              </a:rPr>
              <a:t>1</a:t>
            </a:r>
            <a:r>
              <a:rPr lang="en-US" altLang="zh-CN"/>
              <a:t>,0,4,3,</a:t>
            </a:r>
            <a:r>
              <a:rPr lang="en-US" altLang="zh-CN">
                <a:solidFill>
                  <a:srgbClr val="C00000"/>
                </a:solidFill>
              </a:rPr>
              <a:t>1</a:t>
            </a:r>
            <a:r>
              <a:rPr lang="en-US" altLang="zh-CN"/>
              <a:t>)</a:t>
            </a:r>
          </a:p>
        </p:txBody>
      </p:sp>
      <p:sp>
        <p:nvSpPr>
          <p:cNvPr id="13321" name="Text Box 26"/>
          <p:cNvSpPr txBox="1">
            <a:spLocks noChangeArrowheads="1"/>
          </p:cNvSpPr>
          <p:nvPr/>
        </p:nvSpPr>
        <p:spPr bwMode="auto">
          <a:xfrm>
            <a:off x="6629122" y="5048523"/>
            <a:ext cx="2514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a:t>1到3是</a:t>
            </a:r>
            <a:r>
              <a:rPr lang="zh-CN" altLang="en-US">
                <a:solidFill>
                  <a:srgbClr val="3333FF"/>
                </a:solidFill>
              </a:rPr>
              <a:t>简单路径</a:t>
            </a:r>
            <a:r>
              <a:rPr lang="en-US" altLang="zh-CN"/>
              <a:t>(1,0,4,3)</a:t>
            </a:r>
          </a:p>
        </p:txBody>
      </p:sp>
      <p:grpSp>
        <p:nvGrpSpPr>
          <p:cNvPr id="4" name="组合 3">
            <a:extLst>
              <a:ext uri="{FF2B5EF4-FFF2-40B4-BE49-F238E27FC236}">
                <a16:creationId xmlns:a16="http://schemas.microsoft.com/office/drawing/2014/main" id="{364648F7-B6B6-46D0-84EB-E42AEA63A084}"/>
              </a:ext>
            </a:extLst>
          </p:cNvPr>
          <p:cNvGrpSpPr/>
          <p:nvPr/>
        </p:nvGrpSpPr>
        <p:grpSpPr>
          <a:xfrm>
            <a:off x="3619172" y="3974328"/>
            <a:ext cx="1371600" cy="1849436"/>
            <a:chOff x="3533506" y="3974328"/>
            <a:chExt cx="1371600" cy="1849436"/>
          </a:xfrm>
        </p:grpSpPr>
        <p:cxnSp>
          <p:nvCxnSpPr>
            <p:cNvPr id="3" name="直接连接符 2"/>
            <p:cNvCxnSpPr>
              <a:stCxn id="24592" idx="1"/>
            </p:cNvCxnSpPr>
            <p:nvPr/>
          </p:nvCxnSpPr>
          <p:spPr bwMode="auto">
            <a:xfrm flipV="1">
              <a:off x="3830638" y="3981724"/>
              <a:ext cx="1066800" cy="0"/>
            </a:xfrm>
            <a:prstGeom prst="line">
              <a:avLst/>
            </a:prstGeom>
            <a:ln>
              <a:solidFill>
                <a:srgbClr val="3333FF"/>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7" name="直接连接符 6"/>
            <p:cNvCxnSpPr/>
            <p:nvPr/>
          </p:nvCxnSpPr>
          <p:spPr bwMode="auto">
            <a:xfrm>
              <a:off x="4905106" y="3974328"/>
              <a:ext cx="0" cy="1827211"/>
            </a:xfrm>
            <a:prstGeom prst="line">
              <a:avLst/>
            </a:prstGeom>
            <a:ln w="38100">
              <a:solidFill>
                <a:srgbClr val="3333FF"/>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bwMode="auto">
            <a:xfrm flipH="1">
              <a:off x="3533506" y="5823764"/>
              <a:ext cx="1371600" cy="0"/>
            </a:xfrm>
            <a:prstGeom prst="line">
              <a:avLst/>
            </a:prstGeom>
            <a:ln>
              <a:solidFill>
                <a:srgbClr val="3333FF"/>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0" grpId="0"/>
      <p:bldP spid="13321"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a:t>克鲁斯卡尔算法需考虑的问题</a:t>
            </a:r>
          </a:p>
        </p:txBody>
      </p:sp>
      <p:sp>
        <p:nvSpPr>
          <p:cNvPr id="4" name="内容占位符 3"/>
          <p:cNvSpPr>
            <a:spLocks noGrp="1"/>
          </p:cNvSpPr>
          <p:nvPr>
            <p:ph sz="half" idx="1"/>
          </p:nvPr>
        </p:nvSpPr>
        <p:spPr>
          <a:ln>
            <a:solidFill>
              <a:schemeClr val="accent1"/>
            </a:solidFill>
          </a:ln>
        </p:spPr>
        <p:txBody>
          <a:bodyPr/>
          <a:lstStyle/>
          <a:p>
            <a:pPr marL="0" indent="0" algn="ctr">
              <a:buFontTx/>
              <a:buNone/>
              <a:defRPr/>
            </a:pPr>
            <a:r>
              <a:rPr lang="zh-CN" altLang="en-US" dirty="0">
                <a:solidFill>
                  <a:srgbClr val="FF0000"/>
                </a:solidFill>
              </a:rPr>
              <a:t>目标</a:t>
            </a:r>
            <a:endParaRPr lang="en-US" altLang="zh-CN" dirty="0">
              <a:solidFill>
                <a:srgbClr val="FF0000"/>
              </a:solidFill>
            </a:endParaRPr>
          </a:p>
          <a:p>
            <a:pPr>
              <a:defRPr/>
            </a:pPr>
            <a:r>
              <a:rPr lang="en-US" altLang="zh-CN" dirty="0"/>
              <a:t> </a:t>
            </a:r>
            <a:r>
              <a:rPr lang="zh-CN" altLang="en-US" dirty="0"/>
              <a:t>按照从小到大的顺序尝试每条边</a:t>
            </a:r>
            <a:endParaRPr lang="en-US" altLang="zh-CN" dirty="0"/>
          </a:p>
          <a:p>
            <a:pPr>
              <a:defRPr/>
            </a:pPr>
            <a:r>
              <a:rPr lang="en-US" altLang="zh-CN" dirty="0"/>
              <a:t> </a:t>
            </a:r>
            <a:r>
              <a:rPr lang="zh-CN" altLang="en-US" dirty="0"/>
              <a:t>判断边的顶点不在同一个联通分支</a:t>
            </a:r>
            <a:endParaRPr lang="en-US" altLang="zh-CN" dirty="0"/>
          </a:p>
          <a:p>
            <a:pPr>
              <a:defRPr/>
            </a:pPr>
            <a:endParaRPr lang="en-US" altLang="zh-CN" dirty="0"/>
          </a:p>
          <a:p>
            <a:pPr>
              <a:defRPr/>
            </a:pPr>
            <a:endParaRPr lang="en-US" altLang="zh-CN" dirty="0"/>
          </a:p>
          <a:p>
            <a:pPr>
              <a:defRPr/>
            </a:pPr>
            <a:r>
              <a:rPr lang="en-US" altLang="zh-CN" dirty="0"/>
              <a:t> </a:t>
            </a:r>
            <a:r>
              <a:rPr lang="zh-CN" altLang="en-US" dirty="0"/>
              <a:t>在生成树中加入这条边</a:t>
            </a:r>
            <a:endParaRPr lang="en-US" altLang="zh-CN" dirty="0"/>
          </a:p>
          <a:p>
            <a:pPr>
              <a:defRPr/>
            </a:pPr>
            <a:endParaRPr lang="zh-CN" altLang="en-US" dirty="0"/>
          </a:p>
        </p:txBody>
      </p:sp>
      <p:sp>
        <p:nvSpPr>
          <p:cNvPr id="5" name="内容占位符 4"/>
          <p:cNvSpPr>
            <a:spLocks noGrp="1"/>
          </p:cNvSpPr>
          <p:nvPr>
            <p:ph sz="half" idx="2"/>
          </p:nvPr>
        </p:nvSpPr>
        <p:spPr>
          <a:ln>
            <a:solidFill>
              <a:schemeClr val="accent1"/>
            </a:solidFill>
          </a:ln>
        </p:spPr>
        <p:txBody>
          <a:bodyPr/>
          <a:lstStyle/>
          <a:p>
            <a:pPr marL="0" indent="0" algn="ctr">
              <a:buFontTx/>
              <a:buNone/>
              <a:defRPr/>
            </a:pPr>
            <a:r>
              <a:rPr lang="zh-CN" altLang="en-US" dirty="0">
                <a:solidFill>
                  <a:srgbClr val="FF0000"/>
                </a:solidFill>
              </a:rPr>
              <a:t>方法</a:t>
            </a:r>
            <a:endParaRPr lang="en-US" altLang="zh-CN" dirty="0">
              <a:solidFill>
                <a:srgbClr val="FF0000"/>
              </a:solidFill>
            </a:endParaRPr>
          </a:p>
          <a:p>
            <a:pPr>
              <a:defRPr/>
            </a:pPr>
            <a:r>
              <a:rPr lang="zh-CN" altLang="en-US" dirty="0"/>
              <a:t>把边按照从小到大的顺序排序</a:t>
            </a:r>
            <a:endParaRPr lang="en-US" altLang="zh-CN" dirty="0"/>
          </a:p>
          <a:p>
            <a:pPr>
              <a:defRPr/>
            </a:pPr>
            <a:r>
              <a:rPr lang="en-US" altLang="zh-CN" dirty="0"/>
              <a:t> </a:t>
            </a:r>
            <a:r>
              <a:rPr lang="zh-CN" altLang="en-US" dirty="0"/>
              <a:t>为不同的联通分支编号，可为顶点加一个属性叫做联通分支编号</a:t>
            </a:r>
            <a:endParaRPr lang="en-US" altLang="zh-CN" dirty="0"/>
          </a:p>
          <a:p>
            <a:pPr>
              <a:defRPr/>
            </a:pPr>
            <a:r>
              <a:rPr lang="en-US" altLang="zh-CN" dirty="0"/>
              <a:t> </a:t>
            </a:r>
            <a:r>
              <a:rPr lang="zh-CN" altLang="en-US" dirty="0"/>
              <a:t>修改生成树中的顶点为同一个编号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154" name="Rectangle 2"/>
          <p:cNvSpPr>
            <a:spLocks noGrp="1" noChangeArrowheads="1"/>
          </p:cNvSpPr>
          <p:nvPr>
            <p:ph type="title"/>
          </p:nvPr>
        </p:nvSpPr>
        <p:spPr>
          <a:xfrm>
            <a:off x="685800" y="228600"/>
            <a:ext cx="7772400" cy="914400"/>
          </a:xfrm>
        </p:spPr>
        <p:txBody>
          <a:bodyPr/>
          <a:lstStyle/>
          <a:p>
            <a:r>
              <a:rPr lang="zh-CN" altLang="en-US" sz="3600" b="1" dirty="0">
                <a:solidFill>
                  <a:srgbClr val="0000CC"/>
                </a:solidFill>
              </a:rPr>
              <a:t>并查集</a:t>
            </a:r>
            <a:r>
              <a:rPr lang="en-US" sz="3600" b="1" dirty="0">
                <a:solidFill>
                  <a:srgbClr val="0000CC"/>
                </a:solidFill>
              </a:rPr>
              <a:t> (1)</a:t>
            </a:r>
            <a:endParaRPr lang="en-US" sz="3600" b="1" dirty="0">
              <a:solidFill>
                <a:srgbClr val="0000CC"/>
              </a:solidFill>
              <a:sym typeface="Symbol" pitchFamily="18" charset="2"/>
            </a:endParaRPr>
          </a:p>
        </p:txBody>
      </p:sp>
      <p:sp>
        <p:nvSpPr>
          <p:cNvPr id="1329155" name="Rectangle 3"/>
          <p:cNvSpPr>
            <a:spLocks noGrp="1" noChangeArrowheads="1"/>
          </p:cNvSpPr>
          <p:nvPr>
            <p:ph type="body" idx="1"/>
          </p:nvPr>
        </p:nvSpPr>
        <p:spPr>
          <a:xfrm>
            <a:off x="457200" y="1524000"/>
            <a:ext cx="8153400" cy="4724400"/>
          </a:xfrm>
        </p:spPr>
        <p:txBody>
          <a:bodyPr/>
          <a:lstStyle/>
          <a:p>
            <a:r>
              <a:rPr lang="zh-CN" altLang="en-US" sz="2400" b="1" dirty="0"/>
              <a:t>利用一个</a:t>
            </a:r>
            <a:r>
              <a:rPr lang="zh-CN" altLang="en-US" sz="2400" b="1" i="1" dirty="0">
                <a:solidFill>
                  <a:srgbClr val="FF0000"/>
                </a:solidFill>
              </a:rPr>
              <a:t>并查集</a:t>
            </a:r>
            <a:r>
              <a:rPr lang="zh-CN" altLang="en-US" sz="2400" b="1" dirty="0"/>
              <a:t>的</a:t>
            </a:r>
            <a:r>
              <a:rPr lang="zh-CN" altLang="en-US" sz="2400" b="1" dirty="0">
                <a:solidFill>
                  <a:srgbClr val="000099"/>
                </a:solidFill>
                <a:latin typeface="MS UI Gothic" pitchFamily="34" charset="-128"/>
                <a:ea typeface="MS UI Gothic" pitchFamily="34" charset="-128"/>
              </a:rPr>
              <a:t>数据结构</a:t>
            </a:r>
            <a:r>
              <a:rPr lang="zh-CN" altLang="en-US" sz="2400" b="1" dirty="0"/>
              <a:t>来判断是否一条边的两个端点属于不同的连通分支</a:t>
            </a:r>
            <a:endParaRPr lang="en-US" altLang="zh-CN" sz="2400" b="1" dirty="0"/>
          </a:p>
          <a:p>
            <a:r>
              <a:rPr lang="zh-CN" altLang="en-US" sz="2400" b="1" i="1" dirty="0">
                <a:solidFill>
                  <a:srgbClr val="FF0000"/>
                </a:solidFill>
              </a:rPr>
              <a:t>注意</a:t>
            </a:r>
            <a:r>
              <a:rPr lang="zh-CN" altLang="en-US" sz="2400" b="1" dirty="0"/>
              <a:t>：整棵生成树是一个连通分支</a:t>
            </a:r>
            <a:endParaRPr lang="en-US" altLang="zh-CN" sz="2400" b="1" dirty="0"/>
          </a:p>
          <a:p>
            <a:endParaRPr lang="en-US" altLang="zh-CN" sz="2400" b="1" dirty="0"/>
          </a:p>
          <a:p>
            <a:r>
              <a:rPr lang="zh-CN" altLang="en-US" sz="2400" b="1" dirty="0"/>
              <a:t>一个</a:t>
            </a:r>
            <a:r>
              <a:rPr lang="zh-CN" altLang="en-US" sz="2400" b="1" i="1" dirty="0">
                <a:solidFill>
                  <a:srgbClr val="FF0000"/>
                </a:solidFill>
              </a:rPr>
              <a:t>并查集</a:t>
            </a:r>
            <a:r>
              <a:rPr lang="zh-CN" altLang="en-US" sz="2400" b="1" dirty="0"/>
              <a:t>维护了一个由一系列</a:t>
            </a:r>
            <a:r>
              <a:rPr lang="zh-CN" altLang="en-US" sz="2400" b="1" i="1" dirty="0">
                <a:solidFill>
                  <a:srgbClr val="0000CC"/>
                </a:solidFill>
              </a:rPr>
              <a:t>不相交的集合</a:t>
            </a:r>
            <a:r>
              <a:rPr lang="zh-CN" altLang="en-US" sz="2400" b="1" dirty="0"/>
              <a:t>构成的集合</a:t>
            </a:r>
            <a:r>
              <a:rPr lang="en-US" sz="2400" b="1" dirty="0"/>
              <a:t> </a:t>
            </a:r>
            <a:r>
              <a:rPr lang="en-US" sz="2400" b="1" i="1" dirty="0"/>
              <a:t>S</a:t>
            </a:r>
            <a:r>
              <a:rPr lang="en-US" sz="2400" b="1" dirty="0"/>
              <a:t> = {</a:t>
            </a:r>
            <a:r>
              <a:rPr lang="en-US" sz="2400" b="1" i="1" dirty="0"/>
              <a:t>S</a:t>
            </a:r>
            <a:r>
              <a:rPr lang="en-US" sz="2400" b="1" baseline="-25000" dirty="0"/>
              <a:t>1</a:t>
            </a:r>
            <a:r>
              <a:rPr lang="en-US" sz="2400" b="1" dirty="0"/>
              <a:t>, </a:t>
            </a:r>
            <a:r>
              <a:rPr lang="en-US" sz="2400" b="1" i="1" dirty="0"/>
              <a:t>S</a:t>
            </a:r>
            <a:r>
              <a:rPr lang="en-US" sz="2400" b="1" baseline="-25000" dirty="0"/>
              <a:t>2</a:t>
            </a:r>
            <a:r>
              <a:rPr lang="en-US" sz="2400" b="1" dirty="0"/>
              <a:t>, …, </a:t>
            </a:r>
            <a:r>
              <a:rPr lang="en-US" sz="2400" b="1" i="1" dirty="0" err="1"/>
              <a:t>S</a:t>
            </a:r>
            <a:r>
              <a:rPr lang="en-US" sz="2400" b="1" i="1" baseline="-25000" dirty="0" err="1"/>
              <a:t>k</a:t>
            </a:r>
            <a:r>
              <a:rPr lang="en-US" sz="2400" b="1" dirty="0"/>
              <a:t>} </a:t>
            </a:r>
          </a:p>
          <a:p>
            <a:r>
              <a:rPr lang="zh-CN" altLang="en-US" sz="2400" b="1" dirty="0"/>
              <a:t>并查集基本操作：创建，查找，合并</a:t>
            </a:r>
            <a:endParaRPr lang="en-US" sz="2400" b="1" dirty="0"/>
          </a:p>
          <a:p>
            <a:r>
              <a:rPr lang="zh-CN" altLang="en-US" sz="2400" b="1" dirty="0"/>
              <a:t>每个集合都有一个</a:t>
            </a:r>
            <a:r>
              <a:rPr lang="zh-CN" altLang="en-US" sz="2400" b="1" i="1" dirty="0">
                <a:solidFill>
                  <a:srgbClr val="FF0000"/>
                </a:solidFill>
              </a:rPr>
              <a:t>代表性元素</a:t>
            </a:r>
            <a:r>
              <a:rPr lang="zh-CN" altLang="en-US" sz="2400" b="1" dirty="0"/>
              <a:t>，用于表示该集合</a:t>
            </a:r>
            <a:endParaRPr lang="en-US" altLang="zh-CN" sz="2400" b="1" dirty="0"/>
          </a:p>
          <a:p>
            <a:r>
              <a:rPr lang="zh-CN" altLang="en-US" sz="2200" b="1" dirty="0"/>
              <a:t>例如</a:t>
            </a:r>
            <a:r>
              <a:rPr lang="en-US" sz="2200" b="1" dirty="0"/>
              <a:t>: </a:t>
            </a:r>
            <a:r>
              <a:rPr lang="zh-CN" altLang="en-US" sz="2200" b="1" dirty="0"/>
              <a:t>可以用集合中</a:t>
            </a:r>
            <a:r>
              <a:rPr lang="en-US" altLang="zh-CN" sz="2200" b="1" dirty="0"/>
              <a:t>ID</a:t>
            </a:r>
            <a:r>
              <a:rPr lang="zh-CN" altLang="en-US" sz="2200" b="1" dirty="0"/>
              <a:t>最小的那个元素作为代表性元素</a:t>
            </a:r>
            <a:r>
              <a:rPr lang="en-US" sz="2200" b="1" dirty="0"/>
              <a:t>.</a:t>
            </a:r>
          </a:p>
          <a:p>
            <a:endParaRPr lang="en-US" sz="2200" b="1" dirty="0"/>
          </a:p>
          <a:p>
            <a:r>
              <a:rPr lang="zh-CN" altLang="en-US" sz="2200" b="1" dirty="0">
                <a:solidFill>
                  <a:srgbClr val="FF0000"/>
                </a:solidFill>
              </a:rPr>
              <a:t>注意：</a:t>
            </a:r>
            <a:r>
              <a:rPr lang="en-US" altLang="zh-CN" sz="2200" b="1" i="1" dirty="0"/>
              <a:t>S</a:t>
            </a:r>
            <a:r>
              <a:rPr lang="zh-CN" altLang="en-US" sz="2200" b="1" dirty="0"/>
              <a:t>中的集合都是互相不相交的</a:t>
            </a:r>
            <a:endParaRPr lang="en-US" sz="2200" b="1" dirty="0"/>
          </a:p>
          <a:p>
            <a:pPr>
              <a:buNone/>
            </a:pPr>
            <a:endParaRPr lang="en-US" sz="2400" b="1" dirty="0">
              <a:sym typeface="Symbol" pitchFamily="18" charset="2"/>
            </a:endParaRPr>
          </a:p>
        </p:txBody>
      </p:sp>
    </p:spTree>
    <p:extLst>
      <p:ext uri="{BB962C8B-B14F-4D97-AF65-F5344CB8AC3E}">
        <p14:creationId xmlns:p14="http://schemas.microsoft.com/office/powerpoint/2010/main" val="287584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2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291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91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2915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2915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291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9155"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154" name="Rectangle 2"/>
          <p:cNvSpPr>
            <a:spLocks noGrp="1" noChangeArrowheads="1"/>
          </p:cNvSpPr>
          <p:nvPr>
            <p:ph type="title"/>
          </p:nvPr>
        </p:nvSpPr>
        <p:spPr>
          <a:xfrm>
            <a:off x="685800" y="228600"/>
            <a:ext cx="7772400" cy="914400"/>
          </a:xfrm>
        </p:spPr>
        <p:txBody>
          <a:bodyPr/>
          <a:lstStyle/>
          <a:p>
            <a:r>
              <a:rPr lang="zh-CN" altLang="en-US" sz="3600" b="1" dirty="0">
                <a:solidFill>
                  <a:srgbClr val="0000CC"/>
                </a:solidFill>
              </a:rPr>
              <a:t>并查集</a:t>
            </a:r>
            <a:r>
              <a:rPr lang="en-US" sz="3600" b="1" dirty="0">
                <a:solidFill>
                  <a:srgbClr val="0000CC"/>
                </a:solidFill>
              </a:rPr>
              <a:t>(2)</a:t>
            </a:r>
            <a:endParaRPr lang="en-US" sz="3600" b="1" dirty="0">
              <a:solidFill>
                <a:srgbClr val="0000CC"/>
              </a:solidFill>
              <a:sym typeface="Symbol" pitchFamily="18" charset="2"/>
            </a:endParaRPr>
          </a:p>
        </p:txBody>
      </p:sp>
      <p:sp>
        <p:nvSpPr>
          <p:cNvPr id="1329155" name="Rectangle 3"/>
          <p:cNvSpPr>
            <a:spLocks noGrp="1" noChangeArrowheads="1"/>
          </p:cNvSpPr>
          <p:nvPr>
            <p:ph type="body" idx="1"/>
          </p:nvPr>
        </p:nvSpPr>
        <p:spPr>
          <a:xfrm>
            <a:off x="304800" y="1447800"/>
            <a:ext cx="8382000" cy="5105400"/>
          </a:xfrm>
        </p:spPr>
        <p:txBody>
          <a:bodyPr/>
          <a:lstStyle/>
          <a:p>
            <a:r>
              <a:rPr lang="zh-CN" altLang="en-US" sz="2400" b="1" dirty="0"/>
              <a:t>一个并查集支持以下操作</a:t>
            </a:r>
            <a:r>
              <a:rPr lang="en-US" sz="2400" b="1" dirty="0"/>
              <a:t>:</a:t>
            </a:r>
          </a:p>
          <a:p>
            <a:pPr marL="640080" lvl="1"/>
            <a:r>
              <a:rPr lang="en-US" sz="2200" b="1" i="1" dirty="0">
                <a:solidFill>
                  <a:srgbClr val="C00000"/>
                </a:solidFill>
              </a:rPr>
              <a:t>Make-Set</a:t>
            </a:r>
            <a:r>
              <a:rPr lang="en-US" sz="2200" b="1" dirty="0"/>
              <a:t>(</a:t>
            </a:r>
            <a:r>
              <a:rPr lang="en-US" sz="2200" b="1" i="1" dirty="0"/>
              <a:t>x</a:t>
            </a:r>
            <a:r>
              <a:rPr lang="en-US" sz="2200" b="1" dirty="0"/>
              <a:t>): </a:t>
            </a:r>
            <a:r>
              <a:rPr lang="zh-CN" altLang="en-US" sz="2200" b="1" dirty="0"/>
              <a:t>对元素</a:t>
            </a:r>
            <a:r>
              <a:rPr lang="en-US" altLang="zh-CN" sz="2200" b="1" i="1" dirty="0"/>
              <a:t>x</a:t>
            </a:r>
            <a:r>
              <a:rPr lang="zh-CN" altLang="en-US" sz="2200" b="1" dirty="0"/>
              <a:t>创建一个新的集合</a:t>
            </a:r>
            <a:r>
              <a:rPr lang="en-US" sz="2200" b="1" i="1" dirty="0"/>
              <a:t>S</a:t>
            </a:r>
            <a:r>
              <a:rPr lang="en-US" sz="2200" b="1" i="1" baseline="-25000" dirty="0"/>
              <a:t>i</a:t>
            </a:r>
            <a:r>
              <a:rPr lang="en-US" sz="2200" b="1" dirty="0"/>
              <a:t> = { </a:t>
            </a:r>
            <a:r>
              <a:rPr lang="en-US" sz="2200" b="1" i="1" dirty="0"/>
              <a:t>x</a:t>
            </a:r>
            <a:r>
              <a:rPr lang="en-US" sz="2200" b="1" dirty="0"/>
              <a:t> }, </a:t>
            </a:r>
            <a:r>
              <a:rPr lang="zh-CN" altLang="en-US" sz="2200" b="1" dirty="0"/>
              <a:t>并且把</a:t>
            </a:r>
            <a:r>
              <a:rPr lang="en-US" sz="2200" b="1" i="1" dirty="0"/>
              <a:t>S</a:t>
            </a:r>
            <a:r>
              <a:rPr lang="en-US" sz="2200" b="1" i="1" baseline="-25000" dirty="0"/>
              <a:t>i</a:t>
            </a:r>
            <a:r>
              <a:rPr lang="en-US" sz="2200" b="1" dirty="0"/>
              <a:t> </a:t>
            </a:r>
            <a:r>
              <a:rPr lang="zh-CN" altLang="en-US" sz="2200" b="1" dirty="0"/>
              <a:t>这个集合加入至并查集</a:t>
            </a:r>
            <a:r>
              <a:rPr lang="en-US" sz="2200" b="1" dirty="0"/>
              <a:t> </a:t>
            </a:r>
            <a:r>
              <a:rPr lang="en-US" sz="2200" b="1" i="1" dirty="0"/>
              <a:t>S</a:t>
            </a:r>
            <a:r>
              <a:rPr lang="zh-CN" altLang="en-US" sz="2200" b="1" dirty="0"/>
              <a:t>中</a:t>
            </a:r>
            <a:r>
              <a:rPr lang="en-US" sz="2200" b="1" dirty="0"/>
              <a:t>.</a:t>
            </a:r>
          </a:p>
          <a:p>
            <a:pPr marL="640080" lvl="1"/>
            <a:r>
              <a:rPr lang="en-US" sz="2200" b="1" i="1" dirty="0">
                <a:solidFill>
                  <a:srgbClr val="C00000"/>
                </a:solidFill>
              </a:rPr>
              <a:t>Find-Set</a:t>
            </a:r>
            <a:r>
              <a:rPr lang="en-US" sz="2200" b="1" dirty="0"/>
              <a:t>(</a:t>
            </a:r>
            <a:r>
              <a:rPr lang="en-US" sz="2200" b="1" i="1" dirty="0"/>
              <a:t>x</a:t>
            </a:r>
            <a:r>
              <a:rPr lang="en-US" sz="2200" b="1" dirty="0"/>
              <a:t>): </a:t>
            </a:r>
            <a:r>
              <a:rPr lang="zh-CN" altLang="en-US" sz="2200" b="1" dirty="0"/>
              <a:t>返回包含元素</a:t>
            </a:r>
            <a:r>
              <a:rPr lang="en-US" altLang="zh-CN" sz="2200" b="1" i="1" dirty="0"/>
              <a:t>x</a:t>
            </a:r>
            <a:r>
              <a:rPr lang="zh-CN" altLang="en-US" sz="2200" b="1" dirty="0"/>
              <a:t>的集合的那个代表性元素</a:t>
            </a:r>
            <a:endParaRPr lang="en-US" sz="2200" b="1" dirty="0"/>
          </a:p>
          <a:p>
            <a:pPr marL="914400" lvl="2"/>
            <a:r>
              <a:rPr lang="zh-CN" altLang="en-US" sz="2200" b="1" dirty="0"/>
              <a:t>对于不相交的集合，</a:t>
            </a:r>
            <a:r>
              <a:rPr lang="en-US" altLang="zh-CN" sz="2200" b="1" dirty="0"/>
              <a:t>2</a:t>
            </a:r>
            <a:r>
              <a:rPr lang="zh-CN" altLang="en-US" sz="2200" b="1" dirty="0"/>
              <a:t>个集合相等，当且仅当它们的代表性元素一样</a:t>
            </a:r>
            <a:endParaRPr lang="en-US" altLang="zh-CN" sz="2200" b="1" dirty="0"/>
          </a:p>
          <a:p>
            <a:pPr marL="914400" lvl="2"/>
            <a:r>
              <a:rPr lang="zh-CN" altLang="en-US" sz="2200" b="1" dirty="0">
                <a:solidFill>
                  <a:schemeClr val="bg2"/>
                </a:solidFill>
              </a:rPr>
              <a:t>如果</a:t>
            </a:r>
            <a:r>
              <a:rPr lang="en-US" sz="2200" b="1" i="1" dirty="0">
                <a:solidFill>
                  <a:schemeClr val="bg2"/>
                </a:solidFill>
              </a:rPr>
              <a:t>Find-Set</a:t>
            </a:r>
            <a:r>
              <a:rPr lang="en-US" sz="2200" b="1" dirty="0"/>
              <a:t>(</a:t>
            </a:r>
            <a:r>
              <a:rPr lang="en-US" sz="2200" b="1" i="1" dirty="0"/>
              <a:t>x</a:t>
            </a:r>
            <a:r>
              <a:rPr lang="en-US" sz="2200" b="1" dirty="0"/>
              <a:t>) = </a:t>
            </a:r>
            <a:r>
              <a:rPr lang="en-US" sz="2200" b="1" i="1" dirty="0">
                <a:solidFill>
                  <a:schemeClr val="bg2"/>
                </a:solidFill>
              </a:rPr>
              <a:t>Find-Set</a:t>
            </a:r>
            <a:r>
              <a:rPr lang="en-US" sz="2200" b="1" dirty="0"/>
              <a:t>(</a:t>
            </a:r>
            <a:r>
              <a:rPr lang="en-US" sz="2200" b="1" i="1" dirty="0"/>
              <a:t>y</a:t>
            </a:r>
            <a:r>
              <a:rPr lang="en-US" sz="2200" b="1" dirty="0"/>
              <a:t>), </a:t>
            </a:r>
            <a:r>
              <a:rPr lang="zh-CN" altLang="en-US" sz="2200" b="1" dirty="0"/>
              <a:t>则</a:t>
            </a:r>
            <a:r>
              <a:rPr lang="en-US" sz="2200" b="1" dirty="0"/>
              <a:t> </a:t>
            </a:r>
            <a:r>
              <a:rPr lang="en-US" sz="2200" b="1" i="1" dirty="0"/>
              <a:t>x</a:t>
            </a:r>
            <a:r>
              <a:rPr lang="en-US" sz="2200" b="1" dirty="0"/>
              <a:t> </a:t>
            </a:r>
            <a:r>
              <a:rPr lang="zh-CN" altLang="en-US" sz="2200" b="1" dirty="0"/>
              <a:t>和</a:t>
            </a:r>
            <a:r>
              <a:rPr lang="en-US" sz="2200" b="1" dirty="0"/>
              <a:t> </a:t>
            </a:r>
            <a:r>
              <a:rPr lang="en-US" sz="2200" b="1" i="1" dirty="0"/>
              <a:t>y</a:t>
            </a:r>
            <a:r>
              <a:rPr lang="en-US" sz="2200" b="1" dirty="0"/>
              <a:t> </a:t>
            </a:r>
            <a:r>
              <a:rPr lang="zh-CN" altLang="en-US" sz="2200" b="1" dirty="0"/>
              <a:t>在同一个集合中</a:t>
            </a:r>
            <a:endParaRPr lang="en-US" sz="2200" b="1" dirty="0"/>
          </a:p>
          <a:p>
            <a:pPr marL="640080" lvl="1"/>
            <a:r>
              <a:rPr lang="en-US" sz="2200" b="1" i="1" dirty="0">
                <a:solidFill>
                  <a:srgbClr val="C00000"/>
                </a:solidFill>
              </a:rPr>
              <a:t>Union</a:t>
            </a:r>
            <a:r>
              <a:rPr lang="en-US" sz="2200" b="1" dirty="0"/>
              <a:t>(</a:t>
            </a:r>
            <a:r>
              <a:rPr lang="en-US" sz="2200" b="1" i="1" dirty="0"/>
              <a:t>x</a:t>
            </a:r>
            <a:r>
              <a:rPr lang="en-US" sz="2200" b="1" dirty="0"/>
              <a:t>, </a:t>
            </a:r>
            <a:r>
              <a:rPr lang="en-US" sz="2200" b="1" i="1" dirty="0"/>
              <a:t>y</a:t>
            </a:r>
            <a:r>
              <a:rPr lang="en-US" sz="2200" b="1" dirty="0"/>
              <a:t>): </a:t>
            </a:r>
            <a:r>
              <a:rPr lang="zh-CN" altLang="en-US" sz="2200" b="1" dirty="0"/>
              <a:t>如果</a:t>
            </a:r>
            <a:r>
              <a:rPr lang="en-US" sz="2200" b="1" dirty="0"/>
              <a:t> </a:t>
            </a:r>
            <a:r>
              <a:rPr lang="en-US" sz="2200" b="1" i="1" dirty="0"/>
              <a:t>x</a:t>
            </a:r>
            <a:r>
              <a:rPr lang="en-US" sz="2200" b="1" dirty="0"/>
              <a:t> </a:t>
            </a:r>
            <a:r>
              <a:rPr lang="en-US" sz="2200" b="1" dirty="0">
                <a:sym typeface="Symbol"/>
              </a:rPr>
              <a:t></a:t>
            </a:r>
            <a:r>
              <a:rPr lang="en-US" sz="2200" b="1" dirty="0"/>
              <a:t> </a:t>
            </a:r>
            <a:r>
              <a:rPr lang="en-US" sz="2200" b="1" i="1" dirty="0" err="1"/>
              <a:t>S</a:t>
            </a:r>
            <a:r>
              <a:rPr lang="en-US" sz="2200" b="1" i="1" baseline="-25000" dirty="0" err="1"/>
              <a:t>x</a:t>
            </a:r>
            <a:r>
              <a:rPr lang="en-US" sz="2200" b="1" i="1" baseline="-25000" dirty="0"/>
              <a:t> </a:t>
            </a:r>
            <a:r>
              <a:rPr lang="en-US" sz="2200" b="1" dirty="0"/>
              <a:t>, y </a:t>
            </a:r>
            <a:r>
              <a:rPr lang="en-US" sz="2200" b="1" dirty="0">
                <a:sym typeface="Symbol"/>
              </a:rPr>
              <a:t></a:t>
            </a:r>
            <a:r>
              <a:rPr lang="en-US" sz="2200" b="1" dirty="0"/>
              <a:t> </a:t>
            </a:r>
            <a:r>
              <a:rPr lang="en-US" sz="2200" b="1" i="1" dirty="0" err="1"/>
              <a:t>S</a:t>
            </a:r>
            <a:r>
              <a:rPr lang="en-US" sz="2200" b="1" i="1" baseline="-25000" dirty="0" err="1"/>
              <a:t>y</a:t>
            </a:r>
            <a:r>
              <a:rPr lang="en-US" sz="2200" b="1" i="1" baseline="-25000" dirty="0"/>
              <a:t> </a:t>
            </a:r>
            <a:r>
              <a:rPr lang="en-US" sz="2200" b="1" dirty="0"/>
              <a:t>, </a:t>
            </a:r>
            <a:r>
              <a:rPr lang="zh-CN" altLang="en-US" sz="2200" b="1" dirty="0"/>
              <a:t>则</a:t>
            </a:r>
            <a:r>
              <a:rPr lang="en-US" sz="2200" b="1" i="1" dirty="0"/>
              <a:t>S</a:t>
            </a:r>
            <a:r>
              <a:rPr lang="en-US" sz="2200" b="1" dirty="0"/>
              <a:t> = (</a:t>
            </a:r>
            <a:r>
              <a:rPr lang="en-US" sz="2200" b="1" i="1" dirty="0"/>
              <a:t>S</a:t>
            </a:r>
            <a:r>
              <a:rPr lang="en-US" sz="2200" b="1" dirty="0"/>
              <a:t> – </a:t>
            </a:r>
            <a:r>
              <a:rPr lang="en-US" sz="2200" b="1" i="1" dirty="0" err="1"/>
              <a:t>S</a:t>
            </a:r>
            <a:r>
              <a:rPr lang="en-US" sz="2200" b="1" i="1" baseline="-25000" dirty="0" err="1"/>
              <a:t>x</a:t>
            </a:r>
            <a:r>
              <a:rPr lang="en-US" sz="2200" b="1" dirty="0"/>
              <a:t> – </a:t>
            </a:r>
            <a:r>
              <a:rPr lang="en-US" sz="2200" b="1" i="1" dirty="0" err="1"/>
              <a:t>S</a:t>
            </a:r>
            <a:r>
              <a:rPr lang="en-US" sz="2200" b="1" i="1" baseline="-25000" dirty="0" err="1"/>
              <a:t>y</a:t>
            </a:r>
            <a:r>
              <a:rPr lang="en-US" sz="2200" b="1" dirty="0"/>
              <a:t>)</a:t>
            </a:r>
            <a:r>
              <a:rPr lang="en-US" sz="2200" b="1" dirty="0">
                <a:sym typeface="Symbol"/>
              </a:rPr>
              <a:t></a:t>
            </a:r>
            <a:r>
              <a:rPr lang="en-US" altLang="zh-CN" sz="2200" b="1" dirty="0">
                <a:sym typeface="Symbol"/>
              </a:rPr>
              <a:t>{</a:t>
            </a:r>
            <a:r>
              <a:rPr lang="en-US" sz="2200" b="1" i="1" dirty="0" err="1"/>
              <a:t>S</a:t>
            </a:r>
            <a:r>
              <a:rPr lang="en-US" sz="2200" b="1" i="1" baseline="-25000" dirty="0" err="1"/>
              <a:t>x</a:t>
            </a:r>
            <a:r>
              <a:rPr lang="en-US" sz="2200" b="1" dirty="0"/>
              <a:t> </a:t>
            </a:r>
            <a:r>
              <a:rPr lang="en-US" sz="2200" b="1" dirty="0">
                <a:sym typeface="Symbol"/>
              </a:rPr>
              <a:t></a:t>
            </a:r>
            <a:r>
              <a:rPr lang="en-US" sz="2200" b="1" dirty="0"/>
              <a:t> </a:t>
            </a:r>
            <a:r>
              <a:rPr lang="en-US" sz="2200" b="1" i="1" dirty="0" err="1"/>
              <a:t>S</a:t>
            </a:r>
            <a:r>
              <a:rPr lang="en-US" sz="2200" b="1" i="1" baseline="-25000" dirty="0" err="1"/>
              <a:t>y</a:t>
            </a:r>
            <a:r>
              <a:rPr lang="en-US" sz="2200" b="1" dirty="0"/>
              <a:t> </a:t>
            </a:r>
            <a:r>
              <a:rPr lang="en-US" altLang="zh-CN" sz="2200" b="1" dirty="0"/>
              <a:t>}</a:t>
            </a:r>
            <a:r>
              <a:rPr lang="en-US" sz="2200" b="1" dirty="0"/>
              <a:t>.</a:t>
            </a:r>
          </a:p>
          <a:p>
            <a:pPr marL="914400" lvl="2"/>
            <a:r>
              <a:rPr lang="zh-CN" altLang="en-US" sz="2200" b="1" dirty="0">
                <a:solidFill>
                  <a:schemeClr val="bg2"/>
                </a:solidFill>
              </a:rPr>
              <a:t>可以先调用</a:t>
            </a:r>
            <a:r>
              <a:rPr lang="en-US" sz="2200" b="1" i="1" dirty="0">
                <a:solidFill>
                  <a:schemeClr val="bg2"/>
                </a:solidFill>
              </a:rPr>
              <a:t>Find-Set</a:t>
            </a:r>
            <a:r>
              <a:rPr lang="en-US" sz="2200" b="1" dirty="0"/>
              <a:t>(</a:t>
            </a:r>
            <a:r>
              <a:rPr lang="en-US" sz="2200" b="1" i="1" dirty="0"/>
              <a:t>x</a:t>
            </a:r>
            <a:r>
              <a:rPr lang="en-US" sz="2200" b="1" dirty="0"/>
              <a:t>) </a:t>
            </a:r>
            <a:r>
              <a:rPr lang="zh-CN" altLang="en-US" sz="2200" b="1" dirty="0"/>
              <a:t>来找到</a:t>
            </a:r>
            <a:r>
              <a:rPr lang="en-US" sz="2200" b="1" i="1" dirty="0" err="1"/>
              <a:t>S</a:t>
            </a:r>
            <a:r>
              <a:rPr lang="en-US" sz="2200" b="1" i="1" baseline="-25000" dirty="0" err="1"/>
              <a:t>x</a:t>
            </a:r>
            <a:r>
              <a:rPr lang="en-US" sz="2200" b="1" dirty="0"/>
              <a:t> </a:t>
            </a:r>
            <a:r>
              <a:rPr lang="zh-CN" altLang="en-US" sz="2200" b="1" dirty="0"/>
              <a:t>，以及调用</a:t>
            </a:r>
            <a:r>
              <a:rPr lang="en-US" sz="2200" b="1" i="1" dirty="0">
                <a:solidFill>
                  <a:schemeClr val="bg2"/>
                </a:solidFill>
              </a:rPr>
              <a:t>Find-Set</a:t>
            </a:r>
            <a:r>
              <a:rPr lang="en-US" sz="2200" b="1" dirty="0"/>
              <a:t>(</a:t>
            </a:r>
            <a:r>
              <a:rPr lang="en-US" sz="2200" b="1" i="1" dirty="0"/>
              <a:t>y</a:t>
            </a:r>
            <a:r>
              <a:rPr lang="en-US" sz="2200" b="1" dirty="0"/>
              <a:t>) </a:t>
            </a:r>
            <a:r>
              <a:rPr lang="zh-CN" altLang="en-US" sz="2200" b="1" dirty="0"/>
              <a:t>来找到</a:t>
            </a:r>
            <a:r>
              <a:rPr lang="en-US" sz="2200" b="1" i="1" dirty="0" err="1"/>
              <a:t>S</a:t>
            </a:r>
            <a:r>
              <a:rPr lang="en-US" sz="2200" b="1" i="1" baseline="-25000" dirty="0" err="1"/>
              <a:t>y</a:t>
            </a:r>
            <a:r>
              <a:rPr lang="en-US" sz="2200" b="1" i="1" baseline="-25000" dirty="0"/>
              <a:t> </a:t>
            </a:r>
            <a:r>
              <a:rPr lang="en-US" sz="2200" b="1" dirty="0"/>
              <a:t>.</a:t>
            </a:r>
          </a:p>
          <a:p>
            <a:pPr marL="914400" lvl="2"/>
            <a:r>
              <a:rPr lang="zh-CN" altLang="en-US" sz="2200" b="1" dirty="0"/>
              <a:t>在</a:t>
            </a:r>
            <a:r>
              <a:rPr lang="en-US" altLang="zh-CN" sz="2200" b="1" dirty="0"/>
              <a:t>S</a:t>
            </a:r>
            <a:r>
              <a:rPr lang="zh-CN" altLang="en-US" sz="2200" b="1" dirty="0"/>
              <a:t>中，将</a:t>
            </a:r>
            <a:r>
              <a:rPr lang="en-US" sz="2200" b="1" i="1" dirty="0" err="1"/>
              <a:t>S</a:t>
            </a:r>
            <a:r>
              <a:rPr lang="en-US" sz="2200" b="1" i="1" baseline="-25000" dirty="0" err="1"/>
              <a:t>x</a:t>
            </a:r>
            <a:r>
              <a:rPr lang="en-US" sz="2200" b="1" dirty="0"/>
              <a:t> </a:t>
            </a:r>
            <a:r>
              <a:rPr lang="zh-CN" altLang="en-US" sz="2200" b="1" dirty="0"/>
              <a:t>的集合和</a:t>
            </a:r>
            <a:r>
              <a:rPr lang="en-US" sz="2200" b="1" dirty="0"/>
              <a:t> </a:t>
            </a:r>
            <a:r>
              <a:rPr lang="en-US" sz="2200" b="1" i="1" dirty="0" err="1"/>
              <a:t>S</a:t>
            </a:r>
            <a:r>
              <a:rPr lang="en-US" sz="2200" b="1" i="1" baseline="-25000" dirty="0" err="1"/>
              <a:t>y</a:t>
            </a:r>
            <a:r>
              <a:rPr lang="en-US" sz="2200" b="1" dirty="0"/>
              <a:t> </a:t>
            </a:r>
            <a:r>
              <a:rPr lang="zh-CN" altLang="en-US" sz="2200" b="1" dirty="0"/>
              <a:t>的集合用</a:t>
            </a:r>
            <a:r>
              <a:rPr lang="en-US" sz="2200" b="1" i="1" dirty="0" err="1"/>
              <a:t>S</a:t>
            </a:r>
            <a:r>
              <a:rPr lang="en-US" sz="2200" b="1" i="1" baseline="-25000" dirty="0" err="1"/>
              <a:t>x</a:t>
            </a:r>
            <a:r>
              <a:rPr lang="en-US" sz="2200" b="1" dirty="0"/>
              <a:t> </a:t>
            </a:r>
            <a:r>
              <a:rPr lang="en-US" sz="2200" b="1" dirty="0">
                <a:sym typeface="Symbol"/>
              </a:rPr>
              <a:t></a:t>
            </a:r>
            <a:r>
              <a:rPr lang="en-US" sz="2200" b="1" dirty="0"/>
              <a:t> </a:t>
            </a:r>
            <a:r>
              <a:rPr lang="en-US" sz="2200" b="1" i="1" dirty="0" err="1"/>
              <a:t>S</a:t>
            </a:r>
            <a:r>
              <a:rPr lang="en-US" sz="2200" b="1" i="1" baseline="-25000" dirty="0" err="1"/>
              <a:t>y</a:t>
            </a:r>
            <a:r>
              <a:rPr lang="en-US" sz="2200" b="1" i="1" baseline="-25000" dirty="0"/>
              <a:t> </a:t>
            </a:r>
            <a:r>
              <a:rPr lang="zh-CN" altLang="en-US" sz="2200" b="1" dirty="0"/>
              <a:t>替换</a:t>
            </a:r>
            <a:r>
              <a:rPr lang="en-US" sz="2200" b="1" dirty="0"/>
              <a:t> </a:t>
            </a:r>
          </a:p>
          <a:p>
            <a:pPr marL="914400" lvl="2"/>
            <a:r>
              <a:rPr lang="zh-CN" altLang="en-US" sz="2200" b="1" dirty="0"/>
              <a:t>在新的集合</a:t>
            </a:r>
            <a:r>
              <a:rPr lang="en-US" sz="2200" b="1" i="1" dirty="0" err="1"/>
              <a:t>S</a:t>
            </a:r>
            <a:r>
              <a:rPr lang="en-US" sz="2200" b="1" i="1" baseline="-25000" dirty="0" err="1"/>
              <a:t>x</a:t>
            </a:r>
            <a:r>
              <a:rPr lang="en-US" sz="2200" b="1" dirty="0"/>
              <a:t> </a:t>
            </a:r>
            <a:r>
              <a:rPr lang="en-US" sz="2200" b="1" dirty="0">
                <a:sym typeface="Symbol"/>
              </a:rPr>
              <a:t></a:t>
            </a:r>
            <a:r>
              <a:rPr lang="en-US" sz="2200" b="1" dirty="0"/>
              <a:t> </a:t>
            </a:r>
            <a:r>
              <a:rPr lang="en-US" sz="2200" b="1" i="1" dirty="0" err="1"/>
              <a:t>S</a:t>
            </a:r>
            <a:r>
              <a:rPr lang="en-US" sz="2200" b="1" i="1" baseline="-25000" dirty="0" err="1"/>
              <a:t>y</a:t>
            </a:r>
            <a:r>
              <a:rPr lang="en-US" sz="2200" b="1" i="1" baseline="-25000" dirty="0"/>
              <a:t> </a:t>
            </a:r>
            <a:r>
              <a:rPr lang="zh-CN" altLang="en-US" sz="2200" b="1" dirty="0"/>
              <a:t>中选择新的代表性元素，通常都是</a:t>
            </a:r>
            <a:r>
              <a:rPr lang="en-US" altLang="zh-CN" sz="2200" b="1" i="1" dirty="0" err="1"/>
              <a:t>S</a:t>
            </a:r>
            <a:r>
              <a:rPr lang="en-US" altLang="zh-CN" sz="2200" b="1" i="1" baseline="-25000" dirty="0" err="1"/>
              <a:t>x</a:t>
            </a:r>
            <a:r>
              <a:rPr lang="zh-CN" altLang="en-US" sz="2200" b="1" dirty="0"/>
              <a:t>和</a:t>
            </a:r>
            <a:r>
              <a:rPr lang="en-US" altLang="zh-CN" sz="2200" b="1" i="1" dirty="0" err="1"/>
              <a:t>S</a:t>
            </a:r>
            <a:r>
              <a:rPr lang="en-US" altLang="zh-CN" sz="2200" b="1" i="1" baseline="-25000" dirty="0" err="1"/>
              <a:t>y</a:t>
            </a:r>
            <a:r>
              <a:rPr lang="zh-CN" altLang="en-US" sz="2200" b="1" dirty="0"/>
              <a:t>中的一个</a:t>
            </a:r>
            <a:endParaRPr lang="en-US" sz="2200" b="1" dirty="0"/>
          </a:p>
        </p:txBody>
      </p:sp>
    </p:spTree>
    <p:extLst>
      <p:ext uri="{BB962C8B-B14F-4D97-AF65-F5344CB8AC3E}">
        <p14:creationId xmlns:p14="http://schemas.microsoft.com/office/powerpoint/2010/main" val="310794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91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915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2915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2915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915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2915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2915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291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154" name="Rectangle 2"/>
          <p:cNvSpPr>
            <a:spLocks noGrp="1" noChangeArrowheads="1"/>
          </p:cNvSpPr>
          <p:nvPr>
            <p:ph type="title"/>
          </p:nvPr>
        </p:nvSpPr>
        <p:spPr>
          <a:xfrm>
            <a:off x="685800" y="228600"/>
            <a:ext cx="7772400" cy="914400"/>
          </a:xfrm>
        </p:spPr>
        <p:txBody>
          <a:bodyPr/>
          <a:lstStyle/>
          <a:p>
            <a:r>
              <a:rPr lang="zh-CN" altLang="en-US" sz="3600" b="1" dirty="0">
                <a:solidFill>
                  <a:srgbClr val="0000CC"/>
                </a:solidFill>
              </a:rPr>
              <a:t>并查集</a:t>
            </a:r>
            <a:r>
              <a:rPr lang="en-US" sz="3600" b="1" dirty="0">
                <a:solidFill>
                  <a:srgbClr val="0000CC"/>
                </a:solidFill>
              </a:rPr>
              <a:t>(3)</a:t>
            </a:r>
            <a:endParaRPr lang="en-US" sz="3600" b="1" dirty="0">
              <a:solidFill>
                <a:srgbClr val="0000CC"/>
              </a:solidFill>
              <a:sym typeface="Symbol" pitchFamily="18" charset="2"/>
            </a:endParaRPr>
          </a:p>
        </p:txBody>
      </p:sp>
      <p:sp>
        <p:nvSpPr>
          <p:cNvPr id="1329155" name="Rectangle 3"/>
          <p:cNvSpPr>
            <a:spLocks noGrp="1" noChangeArrowheads="1"/>
          </p:cNvSpPr>
          <p:nvPr>
            <p:ph type="body" idx="1"/>
          </p:nvPr>
        </p:nvSpPr>
        <p:spPr>
          <a:xfrm>
            <a:off x="304800" y="1447800"/>
            <a:ext cx="8458200" cy="5105400"/>
          </a:xfrm>
        </p:spPr>
        <p:txBody>
          <a:bodyPr/>
          <a:lstStyle/>
          <a:p>
            <a:r>
              <a:rPr lang="zh-CN" altLang="en-US" sz="2400" b="1" dirty="0"/>
              <a:t>应用</a:t>
            </a:r>
            <a:r>
              <a:rPr lang="en-US" sz="2400" b="1" dirty="0"/>
              <a:t>: </a:t>
            </a:r>
            <a:r>
              <a:rPr lang="zh-CN" altLang="en-US" sz="2400" b="1" dirty="0"/>
              <a:t>寻找无向图中所有的</a:t>
            </a:r>
            <a:r>
              <a:rPr lang="zh-CN" altLang="en-US" sz="2400" b="1" i="1" dirty="0">
                <a:solidFill>
                  <a:srgbClr val="FF0000"/>
                </a:solidFill>
              </a:rPr>
              <a:t>连通分支</a:t>
            </a:r>
            <a:endParaRPr lang="en-US" sz="2400" b="1" i="1" dirty="0">
              <a:solidFill>
                <a:srgbClr val="FF0000"/>
              </a:solidFill>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2514600"/>
            <a:ext cx="4572000" cy="2083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990600" y="5181600"/>
            <a:ext cx="7162800" cy="1107996"/>
          </a:xfrm>
          <a:prstGeom prst="rect">
            <a:avLst/>
          </a:prstGeom>
          <a:noFill/>
          <a:ln>
            <a:solidFill>
              <a:srgbClr val="C00000"/>
            </a:solidFill>
          </a:ln>
        </p:spPr>
        <p:txBody>
          <a:bodyPr wrap="square" rtlCol="0">
            <a:spAutoFit/>
          </a:bodyPr>
          <a:lstStyle/>
          <a:p>
            <a:r>
              <a:rPr lang="zh-CN" altLang="en-US" sz="2200" dirty="0"/>
              <a:t>该算法先把每个节点初始化为一个连通分支，每个连通分支用一个集合表示，然后不断地通过任意一条表</a:t>
            </a:r>
            <a:r>
              <a:rPr lang="en-US" altLang="zh-CN" sz="2200" i="1" dirty="0"/>
              <a:t>(</a:t>
            </a:r>
            <a:r>
              <a:rPr lang="en-US" altLang="zh-CN" sz="2200" i="1" dirty="0" err="1"/>
              <a:t>u,v</a:t>
            </a:r>
            <a:r>
              <a:rPr lang="en-US" altLang="zh-CN" sz="2200" i="1" dirty="0"/>
              <a:t>)</a:t>
            </a:r>
            <a:r>
              <a:rPr lang="en-US" altLang="zh-CN" sz="2200" dirty="0"/>
              <a:t>, </a:t>
            </a:r>
            <a:r>
              <a:rPr lang="zh-CN" altLang="en-US" sz="2200" dirty="0"/>
              <a:t>合并包含</a:t>
            </a:r>
            <a:r>
              <a:rPr lang="en-US" altLang="zh-CN" sz="2200" i="1" dirty="0"/>
              <a:t>u</a:t>
            </a:r>
            <a:r>
              <a:rPr lang="zh-CN" altLang="en-US" sz="2200" dirty="0"/>
              <a:t>和包含</a:t>
            </a:r>
            <a:r>
              <a:rPr lang="en-US" altLang="zh-CN" sz="2200" i="1" dirty="0"/>
              <a:t>v</a:t>
            </a:r>
            <a:r>
              <a:rPr lang="zh-CN" altLang="en-US" sz="2200" dirty="0"/>
              <a:t>的两个连通分支</a:t>
            </a:r>
            <a:endParaRPr lang="en-US" sz="2200" dirty="0"/>
          </a:p>
        </p:txBody>
      </p:sp>
    </p:spTree>
    <p:extLst>
      <p:ext uri="{BB962C8B-B14F-4D97-AF65-F5344CB8AC3E}">
        <p14:creationId xmlns:p14="http://schemas.microsoft.com/office/powerpoint/2010/main" val="194237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154" name="Rectangle 2"/>
          <p:cNvSpPr>
            <a:spLocks noGrp="1" noChangeArrowheads="1"/>
          </p:cNvSpPr>
          <p:nvPr>
            <p:ph type="title"/>
          </p:nvPr>
        </p:nvSpPr>
        <p:spPr>
          <a:xfrm>
            <a:off x="685800" y="228600"/>
            <a:ext cx="7772400" cy="914400"/>
          </a:xfrm>
        </p:spPr>
        <p:txBody>
          <a:bodyPr/>
          <a:lstStyle/>
          <a:p>
            <a:r>
              <a:rPr lang="zh-CN" altLang="en-US" sz="3600" b="1" dirty="0">
                <a:solidFill>
                  <a:srgbClr val="0000CC"/>
                </a:solidFill>
              </a:rPr>
              <a:t>并查集</a:t>
            </a:r>
            <a:r>
              <a:rPr lang="en-US" sz="3600" b="1" dirty="0">
                <a:solidFill>
                  <a:srgbClr val="0000CC"/>
                </a:solidFill>
              </a:rPr>
              <a:t>(4)</a:t>
            </a:r>
            <a:endParaRPr lang="en-US" sz="3600" b="1" dirty="0">
              <a:solidFill>
                <a:srgbClr val="0000CC"/>
              </a:solidFill>
              <a:sym typeface="Symbol" pitchFamily="18" charset="2"/>
            </a:endParaRPr>
          </a:p>
        </p:txBody>
      </p:sp>
      <p:sp>
        <p:nvSpPr>
          <p:cNvPr id="1329155" name="Rectangle 3"/>
          <p:cNvSpPr>
            <a:spLocks noGrp="1" noChangeArrowheads="1"/>
          </p:cNvSpPr>
          <p:nvPr>
            <p:ph type="body" idx="1"/>
          </p:nvPr>
        </p:nvSpPr>
        <p:spPr>
          <a:xfrm>
            <a:off x="304800" y="1371600"/>
            <a:ext cx="8458200" cy="457200"/>
          </a:xfrm>
        </p:spPr>
        <p:txBody>
          <a:bodyPr/>
          <a:lstStyle/>
          <a:p>
            <a:r>
              <a:rPr lang="zh-CN" altLang="en-US" sz="2000" b="1" dirty="0"/>
              <a:t>举例</a:t>
            </a:r>
            <a:endParaRPr lang="en-US" sz="2000" b="1" dirty="0"/>
          </a:p>
        </p:txBody>
      </p:sp>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9239" b="6355"/>
          <a:stretch/>
        </p:blipFill>
        <p:spPr bwMode="auto">
          <a:xfrm>
            <a:off x="762000" y="3352800"/>
            <a:ext cx="7435272"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27039" b="75132"/>
          <a:stretch/>
        </p:blipFill>
        <p:spPr bwMode="auto">
          <a:xfrm>
            <a:off x="2190584" y="1940976"/>
            <a:ext cx="5200816" cy="1335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929581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154" name="Rectangle 2"/>
          <p:cNvSpPr>
            <a:spLocks noGrp="1" noChangeArrowheads="1"/>
          </p:cNvSpPr>
          <p:nvPr>
            <p:ph type="title"/>
          </p:nvPr>
        </p:nvSpPr>
        <p:spPr>
          <a:xfrm>
            <a:off x="685800" y="228600"/>
            <a:ext cx="7772400" cy="914400"/>
          </a:xfrm>
        </p:spPr>
        <p:txBody>
          <a:bodyPr/>
          <a:lstStyle/>
          <a:p>
            <a:r>
              <a:rPr lang="zh-CN" altLang="en-US" sz="3600" b="1" dirty="0">
                <a:solidFill>
                  <a:srgbClr val="0000CC"/>
                </a:solidFill>
              </a:rPr>
              <a:t>并查集</a:t>
            </a:r>
            <a:r>
              <a:rPr lang="en-US" sz="3600" b="1" dirty="0">
                <a:solidFill>
                  <a:srgbClr val="0000CC"/>
                </a:solidFill>
              </a:rPr>
              <a:t>(5)</a:t>
            </a:r>
            <a:endParaRPr lang="en-US" sz="3600" b="1" dirty="0">
              <a:solidFill>
                <a:srgbClr val="0000CC"/>
              </a:solidFill>
              <a:sym typeface="Symbol" pitchFamily="18" charset="2"/>
            </a:endParaRPr>
          </a:p>
        </p:txBody>
      </p:sp>
      <p:sp>
        <p:nvSpPr>
          <p:cNvPr id="1329155" name="Rectangle 3"/>
          <p:cNvSpPr>
            <a:spLocks noGrp="1" noChangeArrowheads="1"/>
          </p:cNvSpPr>
          <p:nvPr>
            <p:ph type="body" idx="1"/>
          </p:nvPr>
        </p:nvSpPr>
        <p:spPr>
          <a:xfrm>
            <a:off x="304800" y="1447800"/>
            <a:ext cx="8458200" cy="914400"/>
          </a:xfrm>
        </p:spPr>
        <p:txBody>
          <a:bodyPr/>
          <a:lstStyle/>
          <a:p>
            <a:r>
              <a:rPr lang="zh-CN" altLang="en-US" sz="2400" b="1" dirty="0"/>
              <a:t>可以使用一个类似于链表的结构来实现并查集</a:t>
            </a:r>
            <a:endParaRPr lang="en-US" sz="2400" b="1" dirty="0"/>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30" r="55426" b="55189"/>
          <a:stretch/>
        </p:blipFill>
        <p:spPr bwMode="auto">
          <a:xfrm>
            <a:off x="609600" y="2438400"/>
            <a:ext cx="5436727"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3"/>
          <p:cNvSpPr txBox="1">
            <a:spLocks noChangeArrowheads="1"/>
          </p:cNvSpPr>
          <p:nvPr/>
        </p:nvSpPr>
        <p:spPr bwMode="auto">
          <a:xfrm>
            <a:off x="381000" y="5029200"/>
            <a:ext cx="8458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en-US" sz="2400" b="1" i="1" kern="0" dirty="0"/>
              <a:t>Make-Set</a:t>
            </a:r>
            <a:r>
              <a:rPr lang="en-US" sz="2400" b="1" kern="0" dirty="0"/>
              <a:t>(</a:t>
            </a:r>
            <a:r>
              <a:rPr lang="en-US" sz="2400" b="1" i="1" kern="0" dirty="0"/>
              <a:t>x</a:t>
            </a:r>
            <a:r>
              <a:rPr lang="en-US" sz="2400" b="1" kern="0" dirty="0"/>
              <a:t>): </a:t>
            </a:r>
            <a:r>
              <a:rPr lang="en-US" sz="2400" b="1" i="1" kern="0" dirty="0"/>
              <a:t>O</a:t>
            </a:r>
            <a:r>
              <a:rPr lang="en-US" sz="2400" b="1" kern="0" dirty="0"/>
              <a:t>(1)</a:t>
            </a:r>
          </a:p>
          <a:p>
            <a:r>
              <a:rPr lang="en-US" sz="2400" i="1" kern="0" dirty="0"/>
              <a:t>Find-Set</a:t>
            </a:r>
            <a:r>
              <a:rPr lang="en-US" sz="2400" kern="0" dirty="0"/>
              <a:t>(</a:t>
            </a:r>
            <a:r>
              <a:rPr lang="en-US" sz="2400" i="1" kern="0" dirty="0"/>
              <a:t>x</a:t>
            </a:r>
            <a:r>
              <a:rPr lang="en-US" sz="2400" kern="0" dirty="0"/>
              <a:t>) : </a:t>
            </a:r>
            <a:r>
              <a:rPr lang="en-US" sz="2400" i="1" kern="0" dirty="0"/>
              <a:t>O</a:t>
            </a:r>
            <a:r>
              <a:rPr lang="en-US" sz="2400" kern="0" dirty="0"/>
              <a:t>(1)</a:t>
            </a:r>
            <a:r>
              <a:rPr lang="zh-CN" altLang="en-US" sz="2400" kern="0" dirty="0"/>
              <a:t>，因为每个元素都指向了</a:t>
            </a:r>
            <a:r>
              <a:rPr lang="en-US" altLang="zh-CN" sz="2400" kern="0" dirty="0"/>
              <a:t>head</a:t>
            </a:r>
            <a:r>
              <a:rPr lang="zh-CN" altLang="en-US" sz="2400" kern="0" dirty="0"/>
              <a:t>，通过</a:t>
            </a:r>
            <a:r>
              <a:rPr lang="en-US" altLang="zh-CN" sz="2400" kern="0" dirty="0"/>
              <a:t>head</a:t>
            </a:r>
            <a:r>
              <a:rPr lang="zh-CN" altLang="en-US" sz="2400" kern="0" dirty="0"/>
              <a:t>只要</a:t>
            </a:r>
            <a:r>
              <a:rPr lang="en-US" altLang="zh-CN" sz="2400" i="1" kern="0" dirty="0"/>
              <a:t>O(1)</a:t>
            </a:r>
            <a:r>
              <a:rPr lang="zh-CN" altLang="en-US" sz="2400" kern="0" dirty="0"/>
              <a:t>就可以找到</a:t>
            </a:r>
            <a:r>
              <a:rPr lang="zh-CN" altLang="en-US" sz="2400" i="1" kern="0" dirty="0">
                <a:solidFill>
                  <a:srgbClr val="FF0000"/>
                </a:solidFill>
              </a:rPr>
              <a:t>代表性元素</a:t>
            </a:r>
            <a:endParaRPr lang="en-US" sz="2400" i="1" kern="0" dirty="0">
              <a:solidFill>
                <a:srgbClr val="FF0000"/>
              </a:solidFill>
            </a:endParaRPr>
          </a:p>
        </p:txBody>
      </p:sp>
      <p:sp>
        <p:nvSpPr>
          <p:cNvPr id="3" name="TextBox 2"/>
          <p:cNvSpPr txBox="1"/>
          <p:nvPr/>
        </p:nvSpPr>
        <p:spPr>
          <a:xfrm>
            <a:off x="6374821" y="2870537"/>
            <a:ext cx="2007179" cy="1785104"/>
          </a:xfrm>
          <a:prstGeom prst="rect">
            <a:avLst/>
          </a:prstGeom>
          <a:noFill/>
          <a:ln>
            <a:solidFill>
              <a:srgbClr val="C00000"/>
            </a:solidFill>
          </a:ln>
        </p:spPr>
        <p:txBody>
          <a:bodyPr wrap="square" rtlCol="0">
            <a:spAutoFit/>
          </a:bodyPr>
          <a:lstStyle/>
          <a:p>
            <a:r>
              <a:rPr lang="zh-CN" altLang="en-US" sz="2200" i="1" dirty="0"/>
              <a:t>链表中的第一个元素</a:t>
            </a:r>
            <a:r>
              <a:rPr lang="en-US" altLang="zh-CN" sz="2200" i="1" dirty="0"/>
              <a:t>(head</a:t>
            </a:r>
            <a:r>
              <a:rPr lang="zh-CN" altLang="en-US" sz="2200" i="1" dirty="0"/>
              <a:t>指向的元素</a:t>
            </a:r>
            <a:r>
              <a:rPr lang="en-US" altLang="zh-CN" sz="2200" i="1" dirty="0"/>
              <a:t>)</a:t>
            </a:r>
            <a:r>
              <a:rPr lang="zh-CN" altLang="en-US" sz="2200" i="1" dirty="0"/>
              <a:t>为集合的</a:t>
            </a:r>
            <a:r>
              <a:rPr lang="zh-CN" altLang="en-US" sz="2200" i="1" dirty="0">
                <a:solidFill>
                  <a:srgbClr val="FF0000"/>
                </a:solidFill>
              </a:rPr>
              <a:t>代表性元素</a:t>
            </a:r>
            <a:endParaRPr lang="en-US" sz="2200" i="1" dirty="0">
              <a:solidFill>
                <a:srgbClr val="FF0000"/>
              </a:solidFill>
            </a:endParaRPr>
          </a:p>
        </p:txBody>
      </p:sp>
    </p:spTree>
    <p:extLst>
      <p:ext uri="{BB962C8B-B14F-4D97-AF65-F5344CB8AC3E}">
        <p14:creationId xmlns:p14="http://schemas.microsoft.com/office/powerpoint/2010/main" val="148143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9155" grpId="0" build="p"/>
      <p:bldP spid="7" grpId="0"/>
      <p:bldP spid="3"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154" name="Rectangle 2"/>
          <p:cNvSpPr>
            <a:spLocks noGrp="1" noChangeArrowheads="1"/>
          </p:cNvSpPr>
          <p:nvPr>
            <p:ph type="title"/>
          </p:nvPr>
        </p:nvSpPr>
        <p:spPr>
          <a:xfrm>
            <a:off x="685800" y="228600"/>
            <a:ext cx="7772400" cy="914400"/>
          </a:xfrm>
        </p:spPr>
        <p:txBody>
          <a:bodyPr/>
          <a:lstStyle/>
          <a:p>
            <a:r>
              <a:rPr lang="zh-CN" altLang="en-US" sz="3600" b="1" dirty="0">
                <a:solidFill>
                  <a:srgbClr val="0000CC"/>
                </a:solidFill>
              </a:rPr>
              <a:t>并查集</a:t>
            </a:r>
            <a:r>
              <a:rPr lang="en-US" sz="3600" b="1" dirty="0">
                <a:solidFill>
                  <a:srgbClr val="0000CC"/>
                </a:solidFill>
              </a:rPr>
              <a:t>(6)</a:t>
            </a:r>
            <a:endParaRPr lang="en-US" sz="3600" b="1" dirty="0">
              <a:solidFill>
                <a:srgbClr val="0000CC"/>
              </a:solidFill>
              <a:sym typeface="Symbol" pitchFamily="18" charset="2"/>
            </a:endParaRPr>
          </a:p>
        </p:txBody>
      </p:sp>
      <p:sp>
        <p:nvSpPr>
          <p:cNvPr id="1329155" name="Rectangle 3"/>
          <p:cNvSpPr>
            <a:spLocks noGrp="1" noChangeArrowheads="1"/>
          </p:cNvSpPr>
          <p:nvPr>
            <p:ph type="body" idx="1"/>
          </p:nvPr>
        </p:nvSpPr>
        <p:spPr>
          <a:xfrm>
            <a:off x="304800" y="1447800"/>
            <a:ext cx="8458200" cy="1295400"/>
          </a:xfrm>
        </p:spPr>
        <p:txBody>
          <a:bodyPr/>
          <a:lstStyle/>
          <a:p>
            <a:r>
              <a:rPr lang="en-US" sz="2400" b="1" i="1" dirty="0"/>
              <a:t>Union</a:t>
            </a:r>
            <a:r>
              <a:rPr lang="en-US" sz="2400" b="1" dirty="0"/>
              <a:t>(x, y): </a:t>
            </a:r>
            <a:r>
              <a:rPr lang="en-US" sz="2400" b="1" i="1" dirty="0"/>
              <a:t>O</a:t>
            </a:r>
            <a:r>
              <a:rPr lang="en-US" sz="2400" b="1" dirty="0"/>
              <a:t>(</a:t>
            </a:r>
            <a:r>
              <a:rPr lang="en-US" sz="2400" b="1" i="1" dirty="0"/>
              <a:t>n</a:t>
            </a:r>
            <a:r>
              <a:rPr lang="en-US" sz="2400" b="1" dirty="0"/>
              <a:t>)</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209800"/>
            <a:ext cx="8571636" cy="3544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647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2940050" y="1600200"/>
            <a:ext cx="2486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600" b="1">
                <a:solidFill>
                  <a:srgbClr val="0000FF"/>
                </a:solidFill>
                <a:latin typeface="Times New Roman" panose="02020603050405020304" pitchFamily="18" charset="0"/>
                <a:ea typeface="楷体_GB2312" pitchFamily="1" charset="-122"/>
              </a:rPr>
              <a:t>普里姆算法</a:t>
            </a:r>
            <a:endParaRPr lang="zh-CN" altLang="en-US" sz="4000">
              <a:solidFill>
                <a:srgbClr val="0000FF"/>
              </a:solidFill>
              <a:latin typeface="Times New Roman" panose="02020603050405020304" pitchFamily="18" charset="0"/>
              <a:ea typeface="楷体_GB2312" pitchFamily="1" charset="-122"/>
            </a:endParaRPr>
          </a:p>
        </p:txBody>
      </p:sp>
      <p:sp>
        <p:nvSpPr>
          <p:cNvPr id="84995" name="Rectangle 3"/>
          <p:cNvSpPr>
            <a:spLocks noChangeArrowheads="1"/>
          </p:cNvSpPr>
          <p:nvPr/>
        </p:nvSpPr>
        <p:spPr bwMode="auto">
          <a:xfrm>
            <a:off x="5486400" y="1260475"/>
            <a:ext cx="35052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70000"/>
              </a:lnSpc>
              <a:buFont typeface="Arial" panose="020B0604020202020204" pitchFamily="34" charset="0"/>
              <a:buNone/>
            </a:pPr>
            <a:r>
              <a:rPr lang="zh-CN" altLang="en-US" sz="3600" b="1">
                <a:solidFill>
                  <a:srgbClr val="0000FF"/>
                </a:solidFill>
                <a:latin typeface="Times New Roman" panose="02020603050405020304" pitchFamily="18" charset="0"/>
                <a:ea typeface="楷体_GB2312" pitchFamily="1" charset="-122"/>
              </a:rPr>
              <a:t>克鲁斯卡尔算法</a:t>
            </a:r>
            <a:endParaRPr lang="zh-CN" altLang="en-US" sz="4000">
              <a:solidFill>
                <a:srgbClr val="000082"/>
              </a:solidFill>
              <a:latin typeface="Times New Roman" panose="02020603050405020304" pitchFamily="18" charset="0"/>
              <a:ea typeface="楷体_GB2312" pitchFamily="1" charset="-122"/>
            </a:endParaRPr>
          </a:p>
        </p:txBody>
      </p:sp>
      <p:sp>
        <p:nvSpPr>
          <p:cNvPr id="84996" name="Rectangle 4"/>
          <p:cNvSpPr>
            <a:spLocks noChangeArrowheads="1"/>
          </p:cNvSpPr>
          <p:nvPr/>
        </p:nvSpPr>
        <p:spPr bwMode="auto">
          <a:xfrm>
            <a:off x="304800" y="3032125"/>
            <a:ext cx="27479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4000" b="1">
                <a:solidFill>
                  <a:srgbClr val="0000FF"/>
                </a:solidFill>
                <a:latin typeface="Times New Roman" panose="02020603050405020304" pitchFamily="18" charset="0"/>
                <a:ea typeface="楷体_GB2312" pitchFamily="1" charset="-122"/>
              </a:rPr>
              <a:t>时间复杂度</a:t>
            </a:r>
          </a:p>
        </p:txBody>
      </p:sp>
      <p:sp>
        <p:nvSpPr>
          <p:cNvPr id="84997" name="Rectangle 5"/>
          <p:cNvSpPr>
            <a:spLocks noChangeArrowheads="1"/>
          </p:cNvSpPr>
          <p:nvPr/>
        </p:nvSpPr>
        <p:spPr bwMode="auto">
          <a:xfrm>
            <a:off x="3503613" y="3048000"/>
            <a:ext cx="13731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4000" b="1">
                <a:solidFill>
                  <a:srgbClr val="590096"/>
                </a:solidFill>
                <a:latin typeface="Times New Roman" panose="02020603050405020304" pitchFamily="18" charset="0"/>
                <a:ea typeface="楷体_GB2312" pitchFamily="1" charset="-122"/>
              </a:rPr>
              <a:t>O(n</a:t>
            </a:r>
            <a:r>
              <a:rPr lang="en-US" altLang="zh-CN" sz="4000" b="1" baseline="30000">
                <a:solidFill>
                  <a:srgbClr val="590096"/>
                </a:solidFill>
                <a:latin typeface="Times New Roman" panose="02020603050405020304" pitchFamily="18" charset="0"/>
                <a:ea typeface="楷体_GB2312" pitchFamily="1" charset="-122"/>
              </a:rPr>
              <a:t>2</a:t>
            </a:r>
            <a:r>
              <a:rPr lang="en-US" altLang="zh-CN" sz="4000" b="1">
                <a:solidFill>
                  <a:srgbClr val="590096"/>
                </a:solidFill>
                <a:latin typeface="Times New Roman" panose="02020603050405020304" pitchFamily="18" charset="0"/>
                <a:ea typeface="楷体_GB2312" pitchFamily="1" charset="-122"/>
              </a:rPr>
              <a:t>)</a:t>
            </a:r>
            <a:endParaRPr lang="en-US" altLang="zh-CN" sz="4000">
              <a:latin typeface="Times New Roman" panose="02020603050405020304" pitchFamily="18" charset="0"/>
              <a:ea typeface="楷体_GB2312" pitchFamily="1" charset="-122"/>
            </a:endParaRPr>
          </a:p>
        </p:txBody>
      </p:sp>
      <p:sp>
        <p:nvSpPr>
          <p:cNvPr id="84998" name="Rectangle 6"/>
          <p:cNvSpPr>
            <a:spLocks noChangeArrowheads="1"/>
          </p:cNvSpPr>
          <p:nvPr/>
        </p:nvSpPr>
        <p:spPr bwMode="auto">
          <a:xfrm>
            <a:off x="6248400" y="3048000"/>
            <a:ext cx="2019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4000" b="1">
                <a:solidFill>
                  <a:srgbClr val="590096"/>
                </a:solidFill>
                <a:latin typeface="Times New Roman" panose="02020603050405020304" pitchFamily="18" charset="0"/>
                <a:ea typeface="楷体_GB2312" pitchFamily="1" charset="-122"/>
              </a:rPr>
              <a:t>O(eloge)</a:t>
            </a:r>
            <a:endParaRPr lang="en-US" altLang="zh-CN" sz="4000">
              <a:latin typeface="Times New Roman" panose="02020603050405020304" pitchFamily="18" charset="0"/>
              <a:ea typeface="楷体_GB2312" pitchFamily="1" charset="-122"/>
            </a:endParaRPr>
          </a:p>
        </p:txBody>
      </p:sp>
      <p:sp>
        <p:nvSpPr>
          <p:cNvPr id="84999" name="Rectangle 7"/>
          <p:cNvSpPr>
            <a:spLocks noChangeArrowheads="1"/>
          </p:cNvSpPr>
          <p:nvPr/>
        </p:nvSpPr>
        <p:spPr bwMode="auto">
          <a:xfrm>
            <a:off x="3352800" y="4572000"/>
            <a:ext cx="1722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4000" b="1">
                <a:solidFill>
                  <a:srgbClr val="590096"/>
                </a:solidFill>
                <a:latin typeface="Times New Roman" panose="02020603050405020304" pitchFamily="18" charset="0"/>
                <a:ea typeface="楷体_GB2312" pitchFamily="1" charset="-122"/>
              </a:rPr>
              <a:t>稠密图</a:t>
            </a:r>
            <a:endParaRPr lang="zh-CN" altLang="en-US" sz="4000">
              <a:solidFill>
                <a:srgbClr val="000082"/>
              </a:solidFill>
              <a:latin typeface="Times New Roman" panose="02020603050405020304" pitchFamily="18" charset="0"/>
              <a:ea typeface="楷体_GB2312" pitchFamily="1" charset="-122"/>
            </a:endParaRPr>
          </a:p>
        </p:txBody>
      </p:sp>
      <p:sp>
        <p:nvSpPr>
          <p:cNvPr id="85000" name="Rectangle 8"/>
          <p:cNvSpPr>
            <a:spLocks noChangeArrowheads="1"/>
          </p:cNvSpPr>
          <p:nvPr/>
        </p:nvSpPr>
        <p:spPr bwMode="auto">
          <a:xfrm>
            <a:off x="6400800" y="4572000"/>
            <a:ext cx="1722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4000" b="1">
                <a:solidFill>
                  <a:srgbClr val="590096"/>
                </a:solidFill>
                <a:latin typeface="Times New Roman" panose="02020603050405020304" pitchFamily="18" charset="0"/>
                <a:ea typeface="楷体_GB2312" pitchFamily="1" charset="-122"/>
              </a:rPr>
              <a:t>稀疏图</a:t>
            </a:r>
            <a:endParaRPr lang="zh-CN" altLang="en-US" sz="4000">
              <a:solidFill>
                <a:srgbClr val="000082"/>
              </a:solidFill>
              <a:latin typeface="Times New Roman" panose="02020603050405020304" pitchFamily="18" charset="0"/>
              <a:ea typeface="楷体_GB2312" pitchFamily="1" charset="-122"/>
            </a:endParaRPr>
          </a:p>
        </p:txBody>
      </p:sp>
      <p:sp>
        <p:nvSpPr>
          <p:cNvPr id="85001" name="Rectangle 9"/>
          <p:cNvSpPr>
            <a:spLocks noChangeArrowheads="1"/>
          </p:cNvSpPr>
          <p:nvPr/>
        </p:nvSpPr>
        <p:spPr bwMode="auto">
          <a:xfrm>
            <a:off x="792163" y="1584325"/>
            <a:ext cx="1722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4000" b="1">
                <a:solidFill>
                  <a:srgbClr val="0000FF"/>
                </a:solidFill>
                <a:latin typeface="Times New Roman" panose="02020603050405020304" pitchFamily="18" charset="0"/>
                <a:ea typeface="楷体_GB2312" pitchFamily="1" charset="-122"/>
              </a:rPr>
              <a:t>算法名</a:t>
            </a:r>
            <a:endParaRPr lang="zh-CN" altLang="en-US" sz="4000">
              <a:solidFill>
                <a:srgbClr val="0000FF"/>
              </a:solidFill>
              <a:latin typeface="Times New Roman" panose="02020603050405020304" pitchFamily="18" charset="0"/>
              <a:ea typeface="楷体_GB2312" pitchFamily="1" charset="-122"/>
            </a:endParaRPr>
          </a:p>
        </p:txBody>
      </p:sp>
      <p:sp>
        <p:nvSpPr>
          <p:cNvPr id="85002" name="Text Box 10"/>
          <p:cNvSpPr txBox="1">
            <a:spLocks noChangeArrowheads="1"/>
          </p:cNvSpPr>
          <p:nvPr/>
        </p:nvSpPr>
        <p:spPr bwMode="auto">
          <a:xfrm>
            <a:off x="533400" y="4556125"/>
            <a:ext cx="223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4000" b="1">
                <a:solidFill>
                  <a:srgbClr val="0000FF"/>
                </a:solidFill>
                <a:latin typeface="Times New Roman" panose="02020603050405020304" pitchFamily="18" charset="0"/>
                <a:ea typeface="楷体_GB2312" pitchFamily="1" charset="-122"/>
              </a:rPr>
              <a:t>适应范围</a:t>
            </a:r>
            <a:endParaRPr lang="zh-CN" altLang="en-US" sz="3600">
              <a:latin typeface="Times New Roman" panose="02020603050405020304" pitchFamily="18" charset="0"/>
            </a:endParaRPr>
          </a:p>
        </p:txBody>
      </p:sp>
      <p:sp>
        <p:nvSpPr>
          <p:cNvPr id="85004" name="Text Box 12"/>
          <p:cNvSpPr txBox="1">
            <a:spLocks noChangeArrowheads="1"/>
          </p:cNvSpPr>
          <p:nvPr/>
        </p:nvSpPr>
        <p:spPr bwMode="auto">
          <a:xfrm>
            <a:off x="3244850" y="331788"/>
            <a:ext cx="3536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4400">
                <a:solidFill>
                  <a:srgbClr val="800000"/>
                </a:solidFill>
                <a:latin typeface="Times New Roman" panose="02020603050405020304" pitchFamily="18" charset="0"/>
                <a:ea typeface="隶书" panose="02010509060101010101" pitchFamily="49" charset="-122"/>
              </a:rPr>
              <a:t>比较两种算法</a:t>
            </a:r>
            <a:endParaRPr lang="zh-CN" altLang="en-US" sz="4400">
              <a:latin typeface="Times New Roman" panose="02020603050405020304" pitchFamily="18" charset="0"/>
              <a:ea typeface="隶书" panose="02010509060101010101" pitchFamily="49" charset="-122"/>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5004"/>
                                        </p:tgtEl>
                                        <p:attrNameLst>
                                          <p:attrName>style.visibility</p:attrName>
                                        </p:attrNameLst>
                                      </p:cBhvr>
                                      <p:to>
                                        <p:strVal val="visible"/>
                                      </p:to>
                                    </p:set>
                                    <p:anim calcmode="lin" valueType="num">
                                      <p:cBhvr additive="base">
                                        <p:cTn id="7" dur="500" fill="hold"/>
                                        <p:tgtEl>
                                          <p:spTgt spid="85004"/>
                                        </p:tgtEl>
                                        <p:attrNameLst>
                                          <p:attrName>ppt_x</p:attrName>
                                        </p:attrNameLst>
                                      </p:cBhvr>
                                      <p:tavLst>
                                        <p:tav tm="0">
                                          <p:val>
                                            <p:strVal val="#ppt_x"/>
                                          </p:val>
                                        </p:tav>
                                        <p:tav tm="100000">
                                          <p:val>
                                            <p:strVal val="#ppt_x"/>
                                          </p:val>
                                        </p:tav>
                                      </p:tavLst>
                                    </p:anim>
                                    <p:anim calcmode="lin" valueType="num">
                                      <p:cBhvr additive="base">
                                        <p:cTn id="8" dur="500" fill="hold"/>
                                        <p:tgtEl>
                                          <p:spTgt spid="8500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5001"/>
                                        </p:tgtEl>
                                        <p:attrNameLst>
                                          <p:attrName>style.visibility</p:attrName>
                                        </p:attrNameLst>
                                      </p:cBhvr>
                                      <p:to>
                                        <p:strVal val="visible"/>
                                      </p:to>
                                    </p:set>
                                    <p:animEffect transition="in" filter="wipe(left)">
                                      <p:cBhvr>
                                        <p:cTn id="13" dur="500"/>
                                        <p:tgtEl>
                                          <p:spTgt spid="85001"/>
                                        </p:tgtEl>
                                      </p:cBhvr>
                                    </p:animEffect>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84994"/>
                                        </p:tgtEl>
                                        <p:attrNameLst>
                                          <p:attrName>style.visibility</p:attrName>
                                        </p:attrNameLst>
                                      </p:cBhvr>
                                      <p:to>
                                        <p:strVal val="visible"/>
                                      </p:to>
                                    </p:set>
                                    <p:animEffect transition="in" filter="wipe(left)">
                                      <p:cBhvr>
                                        <p:cTn id="17" dur="500"/>
                                        <p:tgtEl>
                                          <p:spTgt spid="84994"/>
                                        </p:tgtEl>
                                      </p:cBhvr>
                                    </p:animEffect>
                                  </p:childTnLst>
                                </p:cTn>
                              </p:par>
                            </p:childTnLst>
                          </p:cTn>
                        </p:par>
                        <p:par>
                          <p:cTn id="18" fill="hold" nodeType="afterGroup">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84995"/>
                                        </p:tgtEl>
                                        <p:attrNameLst>
                                          <p:attrName>style.visibility</p:attrName>
                                        </p:attrNameLst>
                                      </p:cBhvr>
                                      <p:to>
                                        <p:strVal val="visible"/>
                                      </p:to>
                                    </p:set>
                                    <p:animEffect transition="in" filter="wipe(left)">
                                      <p:cBhvr>
                                        <p:cTn id="21" dur="500"/>
                                        <p:tgtEl>
                                          <p:spTgt spid="8499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4996"/>
                                        </p:tgtEl>
                                        <p:attrNameLst>
                                          <p:attrName>style.visibility</p:attrName>
                                        </p:attrNameLst>
                                      </p:cBhvr>
                                      <p:to>
                                        <p:strVal val="visible"/>
                                      </p:to>
                                    </p:set>
                                    <p:animEffect transition="in" filter="wipe(left)">
                                      <p:cBhvr>
                                        <p:cTn id="26" dur="500"/>
                                        <p:tgtEl>
                                          <p:spTgt spid="8499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4997"/>
                                        </p:tgtEl>
                                        <p:attrNameLst>
                                          <p:attrName>style.visibility</p:attrName>
                                        </p:attrNameLst>
                                      </p:cBhvr>
                                      <p:to>
                                        <p:strVal val="visible"/>
                                      </p:to>
                                    </p:set>
                                    <p:animEffect transition="in" filter="wipe(left)">
                                      <p:cBhvr>
                                        <p:cTn id="31" dur="500"/>
                                        <p:tgtEl>
                                          <p:spTgt spid="8499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4998"/>
                                        </p:tgtEl>
                                        <p:attrNameLst>
                                          <p:attrName>style.visibility</p:attrName>
                                        </p:attrNameLst>
                                      </p:cBhvr>
                                      <p:to>
                                        <p:strVal val="visible"/>
                                      </p:to>
                                    </p:set>
                                    <p:animEffect transition="in" filter="wipe(left)">
                                      <p:cBhvr>
                                        <p:cTn id="36" dur="500"/>
                                        <p:tgtEl>
                                          <p:spTgt spid="8499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5002"/>
                                        </p:tgtEl>
                                        <p:attrNameLst>
                                          <p:attrName>style.visibility</p:attrName>
                                        </p:attrNameLst>
                                      </p:cBhvr>
                                      <p:to>
                                        <p:strVal val="visible"/>
                                      </p:to>
                                    </p:set>
                                    <p:animEffect transition="in" filter="wipe(left)">
                                      <p:cBhvr>
                                        <p:cTn id="41" dur="500"/>
                                        <p:tgtEl>
                                          <p:spTgt spid="8500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84999"/>
                                        </p:tgtEl>
                                        <p:attrNameLst>
                                          <p:attrName>style.visibility</p:attrName>
                                        </p:attrNameLst>
                                      </p:cBhvr>
                                      <p:to>
                                        <p:strVal val="visible"/>
                                      </p:to>
                                    </p:set>
                                    <p:animEffect transition="in" filter="wipe(left)">
                                      <p:cBhvr>
                                        <p:cTn id="46" dur="500"/>
                                        <p:tgtEl>
                                          <p:spTgt spid="8499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85000"/>
                                        </p:tgtEl>
                                        <p:attrNameLst>
                                          <p:attrName>style.visibility</p:attrName>
                                        </p:attrNameLst>
                                      </p:cBhvr>
                                      <p:to>
                                        <p:strVal val="visible"/>
                                      </p:to>
                                    </p:set>
                                    <p:animEffect transition="in" filter="wipe(left)">
                                      <p:cBhvr>
                                        <p:cTn id="51" dur="500"/>
                                        <p:tgtEl>
                                          <p:spTgt spid="85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utoUpdateAnimBg="0"/>
      <p:bldP spid="84995" grpId="0" autoUpdateAnimBg="0"/>
      <p:bldP spid="84996" grpId="0" autoUpdateAnimBg="0"/>
      <p:bldP spid="84997" grpId="0" autoUpdateAnimBg="0"/>
      <p:bldP spid="84998" grpId="0" autoUpdateAnimBg="0"/>
      <p:bldP spid="84999" grpId="0" autoUpdateAnimBg="0"/>
      <p:bldP spid="85000" grpId="0" autoUpdateAnimBg="0"/>
      <p:bldP spid="85001" grpId="0" autoUpdateAnimBg="0"/>
      <p:bldP spid="85002" grpId="0" autoUpdateAnimBg="0"/>
      <p:bldP spid="85004"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rrowheads="1"/>
          </p:cNvSpPr>
          <p:nvPr/>
        </p:nvSpPr>
        <p:spPr bwMode="auto">
          <a:xfrm>
            <a:off x="240506" y="1196752"/>
            <a:ext cx="8662988"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思考：</a:t>
            </a:r>
          </a:p>
          <a:p>
            <a:pPr eaLnBrk="1" hangingPunct="1">
              <a:spcBef>
                <a:spcPct val="20000"/>
              </a:spcBef>
              <a:buClr>
                <a:schemeClr val="folHlink"/>
              </a:buClr>
              <a:buSzPct val="60000"/>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（1）从图中一个顶点到另外顶点，如何使途中经过的     顶点最少？ </a:t>
            </a:r>
            <a:r>
              <a:rPr lang="zh-CN" altLang="en-US" sz="2800" b="1">
                <a:solidFill>
                  <a:schemeClr val="bg1"/>
                </a:solidFill>
                <a:latin typeface="黑体" panose="02010609060101010101" pitchFamily="49" charset="-122"/>
                <a:ea typeface="黑体" panose="02010609060101010101" pitchFamily="49" charset="-122"/>
                <a:sym typeface="Arial" panose="020B0604020202020204" pitchFamily="34" charset="0"/>
              </a:rPr>
              <a:t>（广度优先）</a:t>
            </a:r>
          </a:p>
          <a:p>
            <a:pPr eaLnBrk="1" hangingPunct="1">
              <a:spcBef>
                <a:spcPct val="20000"/>
              </a:spcBef>
              <a:buClr>
                <a:schemeClr val="folHlink"/>
              </a:buClr>
              <a:buSzPct val="60000"/>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（2）从图中一个点出发，如何到其它点的路径最短？</a:t>
            </a:r>
          </a:p>
          <a:p>
            <a:pPr eaLnBrk="1" hangingPunct="1">
              <a:spcBef>
                <a:spcPct val="20000"/>
              </a:spcBef>
              <a:buClr>
                <a:schemeClr val="folHlink"/>
              </a:buClr>
              <a:buSzPct val="60000"/>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(单源点最短路径，本节内容）</a:t>
            </a:r>
          </a:p>
          <a:p>
            <a:pPr eaLnBrk="1" hangingPunct="1">
              <a:spcBef>
                <a:spcPct val="20000"/>
              </a:spcBef>
              <a:buClr>
                <a:schemeClr val="folHlink"/>
              </a:buClr>
              <a:buSzPct val="60000"/>
              <a:buFont typeface="Wingdings" panose="05000000000000000000" pitchFamily="2" charset="2"/>
              <a:buNone/>
            </a:pPr>
            <a:endParaRPr lang="zh-CN" altLang="en-US" sz="2800"/>
          </a:p>
        </p:txBody>
      </p:sp>
      <p:sp>
        <p:nvSpPr>
          <p:cNvPr id="88069" name="Rectangle 5"/>
          <p:cNvSpPr>
            <a:spLocks noGrp="1" noRot="1" noChangeArrowheads="1"/>
          </p:cNvSpPr>
          <p:nvPr/>
        </p:nvSpPr>
        <p:spPr bwMode="auto">
          <a:xfrm>
            <a:off x="240506" y="1196752"/>
            <a:ext cx="8662988"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Arial" panose="020B0604020202020204" pitchFamily="34" charset="0"/>
              </a:rPr>
              <a:t>思考：</a:t>
            </a:r>
          </a:p>
          <a:p>
            <a:pPr eaLnBrk="1" hangingPunct="1">
              <a:spcBef>
                <a:spcPct val="20000"/>
              </a:spcBef>
              <a:buClr>
                <a:schemeClr val="folHlink"/>
              </a:buClr>
              <a:buSzPct val="60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Arial" panose="020B0604020202020204" pitchFamily="34" charset="0"/>
              </a:rPr>
              <a:t>（1）从图中一个顶点到另外顶点，如何使途中经过的     </a:t>
            </a:r>
            <a:r>
              <a:rPr lang="zh-CN" altLang="en-US" sz="2800" b="1" dirty="0">
                <a:solidFill>
                  <a:srgbClr val="FF0000"/>
                </a:solidFill>
                <a:latin typeface="黑体" panose="02010609060101010101" pitchFamily="49" charset="-122"/>
                <a:ea typeface="黑体" panose="02010609060101010101" pitchFamily="49" charset="-122"/>
                <a:sym typeface="Arial" panose="020B0604020202020204" pitchFamily="34" charset="0"/>
              </a:rPr>
              <a:t>顶点最少</a:t>
            </a:r>
            <a:r>
              <a:rPr lang="zh-CN" altLang="en-US" sz="2800" b="1" dirty="0">
                <a:latin typeface="黑体" panose="02010609060101010101" pitchFamily="49" charset="-122"/>
                <a:ea typeface="黑体" panose="02010609060101010101" pitchFamily="49" charset="-122"/>
                <a:sym typeface="Arial" panose="020B0604020202020204" pitchFamily="34" charset="0"/>
              </a:rPr>
              <a:t>？ （广度优先）</a:t>
            </a:r>
          </a:p>
          <a:p>
            <a:pPr eaLnBrk="1" hangingPunct="1">
              <a:spcBef>
                <a:spcPct val="20000"/>
              </a:spcBef>
              <a:buClr>
                <a:schemeClr val="folHlink"/>
              </a:buClr>
              <a:buSzPct val="60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Arial" panose="020B0604020202020204" pitchFamily="34" charset="0"/>
              </a:rPr>
              <a:t>（2）从图中一个点出发，如何到其它点的</a:t>
            </a:r>
            <a:r>
              <a:rPr lang="zh-CN" altLang="en-US" sz="2800" b="1" dirty="0">
                <a:solidFill>
                  <a:srgbClr val="FF0000"/>
                </a:solidFill>
                <a:latin typeface="黑体" panose="02010609060101010101" pitchFamily="49" charset="-122"/>
                <a:ea typeface="黑体" panose="02010609060101010101" pitchFamily="49" charset="-122"/>
                <a:sym typeface="Arial" panose="020B0604020202020204" pitchFamily="34" charset="0"/>
              </a:rPr>
              <a:t>路径最短</a:t>
            </a:r>
            <a:r>
              <a:rPr lang="zh-CN" altLang="en-US" sz="2800" b="1" dirty="0">
                <a:latin typeface="黑体" panose="02010609060101010101" pitchFamily="49" charset="-122"/>
                <a:ea typeface="黑体" panose="02010609060101010101" pitchFamily="49" charset="-122"/>
                <a:sym typeface="Arial" panose="020B0604020202020204" pitchFamily="34" charset="0"/>
              </a:rPr>
              <a:t>？</a:t>
            </a:r>
          </a:p>
          <a:p>
            <a:pPr eaLnBrk="1" hangingPunct="1">
              <a:spcBef>
                <a:spcPct val="20000"/>
              </a:spcBef>
              <a:buClr>
                <a:schemeClr val="folHlink"/>
              </a:buClr>
              <a:buSzPct val="60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Arial" panose="020B0604020202020204" pitchFamily="34" charset="0"/>
              </a:rPr>
              <a:t>     (单源点最短路径，本节内容）</a:t>
            </a:r>
          </a:p>
          <a:p>
            <a:pPr eaLnBrk="1" hangingPunct="1">
              <a:spcBef>
                <a:spcPct val="20000"/>
              </a:spcBef>
              <a:buClr>
                <a:schemeClr val="folHlink"/>
              </a:buClr>
              <a:buSzPct val="60000"/>
              <a:buFont typeface="Wingdings" panose="05000000000000000000" pitchFamily="2" charset="2"/>
              <a:buNone/>
            </a:pPr>
            <a:endParaRPr lang="zh-CN" altLang="en-US" sz="2800" dirty="0"/>
          </a:p>
        </p:txBody>
      </p:sp>
      <p:sp>
        <p:nvSpPr>
          <p:cNvPr id="90116" name="Text Box 2"/>
          <p:cNvSpPr txBox="1">
            <a:spLocks noChangeArrowheads="1"/>
          </p:cNvSpPr>
          <p:nvPr/>
        </p:nvSpPr>
        <p:spPr bwMode="auto">
          <a:xfrm>
            <a:off x="8388424" y="6400800"/>
            <a:ext cx="75557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48146C9A-012A-48D4-8FA8-A9FD7FE06D08}" type="slidenum">
              <a:rPr lang="zh-CN" altLang="en-US"/>
              <a:pPr algn="r" eaLnBrk="1" hangingPunct="1">
                <a:spcBef>
                  <a:spcPct val="50000"/>
                </a:spcBef>
                <a:buFont typeface="Arial" panose="020B0604020202020204" pitchFamily="34" charset="0"/>
                <a:buNone/>
              </a:pPr>
              <a:t>118</a:t>
            </a:fld>
            <a:endParaRPr lang="en-US" altLang="zh-CN" dirty="0"/>
          </a:p>
        </p:txBody>
      </p:sp>
      <p:sp>
        <p:nvSpPr>
          <p:cNvPr id="90117" name="Text Box 3"/>
          <p:cNvSpPr txBox="1">
            <a:spLocks noChangeArrowheads="1"/>
          </p:cNvSpPr>
          <p:nvPr/>
        </p:nvSpPr>
        <p:spPr bwMode="auto">
          <a:xfrm>
            <a:off x="446881" y="202977"/>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第五节　最短路径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069">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069">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069">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8069"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23528" y="980728"/>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一、最短路径</a:t>
            </a:r>
          </a:p>
        </p:txBody>
      </p:sp>
      <p:sp>
        <p:nvSpPr>
          <p:cNvPr id="91139" name="Text Box 3"/>
          <p:cNvSpPr txBox="1">
            <a:spLocks noChangeArrowheads="1"/>
          </p:cNvSpPr>
          <p:nvPr/>
        </p:nvSpPr>
        <p:spPr bwMode="auto">
          <a:xfrm>
            <a:off x="8460432" y="6400800"/>
            <a:ext cx="68356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25DCFFB4-1D59-493B-8B15-3A74E92A796E}" type="slidenum">
              <a:rPr lang="zh-CN" altLang="en-US"/>
              <a:pPr algn="r" eaLnBrk="1" hangingPunct="1">
                <a:spcBef>
                  <a:spcPct val="50000"/>
                </a:spcBef>
                <a:buFont typeface="Arial" panose="020B0604020202020204" pitchFamily="34" charset="0"/>
                <a:buNone/>
              </a:pPr>
              <a:t>119</a:t>
            </a:fld>
            <a:endParaRPr lang="en-US" altLang="zh-CN" dirty="0"/>
          </a:p>
        </p:txBody>
      </p:sp>
      <p:sp>
        <p:nvSpPr>
          <p:cNvPr id="91140" name="Text Box 4"/>
          <p:cNvSpPr txBox="1">
            <a:spLocks noChangeArrowheads="1"/>
          </p:cNvSpPr>
          <p:nvPr/>
        </p:nvSpPr>
        <p:spPr bwMode="auto">
          <a:xfrm>
            <a:off x="596578" y="27429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第五节　最短路径</a:t>
            </a:r>
          </a:p>
        </p:txBody>
      </p:sp>
      <p:sp>
        <p:nvSpPr>
          <p:cNvPr id="87045" name="Rectangle 5"/>
          <p:cNvSpPr>
            <a:spLocks noGrp="1" noChangeArrowheads="1"/>
          </p:cNvSpPr>
          <p:nvPr>
            <p:ph type="body" idx="1"/>
          </p:nvPr>
        </p:nvSpPr>
        <p:spPr>
          <a:xfrm>
            <a:off x="247328" y="1818928"/>
            <a:ext cx="8763000" cy="4038600"/>
          </a:xfrm>
        </p:spPr>
        <p:txBody>
          <a:bodyPr/>
          <a:lstStyle/>
          <a:p>
            <a:pPr eaLnBrk="1" hangingPunct="1">
              <a:lnSpc>
                <a:spcPct val="90000"/>
              </a:lnSpc>
              <a:spcBef>
                <a:spcPct val="50000"/>
              </a:spcBef>
            </a:pPr>
            <a:r>
              <a:rPr lang="zh-CN" altLang="en-US" sz="2800" b="1">
                <a:latin typeface="黑体" panose="02010609060101010101" pitchFamily="49" charset="-122"/>
                <a:ea typeface="黑体" panose="02010609060101010101" pitchFamily="49" charset="-122"/>
              </a:rPr>
              <a:t>最短路径是求从图（或网）中某一顶点，到其余各顶点的最短路径</a:t>
            </a:r>
          </a:p>
          <a:p>
            <a:pPr eaLnBrk="1" hangingPunct="1">
              <a:lnSpc>
                <a:spcPct val="90000"/>
              </a:lnSpc>
              <a:spcBef>
                <a:spcPct val="50000"/>
              </a:spcBef>
            </a:pPr>
            <a:r>
              <a:rPr lang="zh-CN" altLang="en-US" sz="2800" b="1">
                <a:latin typeface="黑体" panose="02010609060101010101" pitchFamily="49" charset="-122"/>
                <a:ea typeface="黑体" panose="02010609060101010101" pitchFamily="49" charset="-122"/>
              </a:rPr>
              <a:t>最短路径与最小生成树主要有三点不同：</a:t>
            </a:r>
          </a:p>
          <a:p>
            <a:pPr eaLnBrk="1" hangingPunct="1">
              <a:lnSpc>
                <a:spcPct val="90000"/>
              </a:lnSpc>
              <a:spcBef>
                <a:spcPct val="50000"/>
              </a:spcBef>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1.</a:t>
            </a:r>
            <a:r>
              <a:rPr lang="zh-CN" altLang="en-US" sz="2800" b="1">
                <a:latin typeface="黑体" panose="02010609060101010101" pitchFamily="49" charset="-122"/>
                <a:ea typeface="黑体" panose="02010609060101010101" pitchFamily="49" charset="-122"/>
              </a:rPr>
              <a:t>最短路径的操作对象主要是有向图</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网</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，而最小生成树的操作对象是无向图</a:t>
            </a:r>
          </a:p>
          <a:p>
            <a:pPr eaLnBrk="1" hangingPunct="1">
              <a:lnSpc>
                <a:spcPct val="90000"/>
              </a:lnSpc>
              <a:spcBef>
                <a:spcPct val="50000"/>
              </a:spcBef>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2.</a:t>
            </a:r>
            <a:r>
              <a:rPr lang="zh-CN" altLang="en-US" sz="2800" b="1">
                <a:latin typeface="黑体" panose="02010609060101010101" pitchFamily="49" charset="-122"/>
                <a:ea typeface="黑体" panose="02010609060101010101" pitchFamily="49" charset="-122"/>
              </a:rPr>
              <a:t>最短路径有一个始点，最小生成树没有</a:t>
            </a:r>
          </a:p>
          <a:p>
            <a:pPr eaLnBrk="1" hangingPunct="1">
              <a:lnSpc>
                <a:spcPct val="90000"/>
              </a:lnSpc>
              <a:spcBef>
                <a:spcPct val="50000"/>
              </a:spcBef>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3.</a:t>
            </a:r>
            <a:r>
              <a:rPr lang="zh-CN" altLang="en-US" sz="2800" b="1">
                <a:latin typeface="黑体" panose="02010609060101010101" pitchFamily="49" charset="-122"/>
                <a:ea typeface="黑体" panose="02010609060101010101" pitchFamily="49" charset="-122"/>
              </a:rPr>
              <a:t>最短路径关心的是始点到每个顶点的路径最短，而最小生成树关心的是整个树的代价最小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7045">
                                            <p:txEl>
                                              <p:pRg st="2" end="2"/>
                                            </p:txEl>
                                          </p:spTgt>
                                        </p:tgtEl>
                                        <p:attrNameLst>
                                          <p:attrName>style.visibility</p:attrName>
                                        </p:attrNameLst>
                                      </p:cBhvr>
                                      <p:to>
                                        <p:strVal val="visible"/>
                                      </p:to>
                                    </p:set>
                                    <p:animEffect transition="in" filter="blinds(horizontal)">
                                      <p:cBhvr>
                                        <p:cTn id="7" dur="500"/>
                                        <p:tgtEl>
                                          <p:spTgt spid="8704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7045">
                                            <p:txEl>
                                              <p:pRg st="3" end="3"/>
                                            </p:txEl>
                                          </p:spTgt>
                                        </p:tgtEl>
                                        <p:attrNameLst>
                                          <p:attrName>style.visibility</p:attrName>
                                        </p:attrNameLst>
                                      </p:cBhvr>
                                      <p:to>
                                        <p:strVal val="visible"/>
                                      </p:to>
                                    </p:set>
                                    <p:animEffect transition="in" filter="blinds(horizontal)">
                                      <p:cBhvr>
                                        <p:cTn id="12" dur="500"/>
                                        <p:tgtEl>
                                          <p:spTgt spid="8704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7045">
                                            <p:txEl>
                                              <p:pRg st="4" end="4"/>
                                            </p:txEl>
                                          </p:spTgt>
                                        </p:tgtEl>
                                        <p:attrNameLst>
                                          <p:attrName>style.visibility</p:attrName>
                                        </p:attrNameLst>
                                      </p:cBhvr>
                                      <p:to>
                                        <p:strVal val="visible"/>
                                      </p:to>
                                    </p:set>
                                    <p:animEffect transition="in" filter="blinds(horizontal)">
                                      <p:cBhvr>
                                        <p:cTn id="17" dur="500"/>
                                        <p:tgtEl>
                                          <p:spTgt spid="870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0537" y="101156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六、连通</a:t>
            </a:r>
            <a:endParaRPr lang="en-US" altLang="zh-CN" sz="3200">
              <a:latin typeface="黑体" panose="02010609060101010101" pitchFamily="49" charset="-122"/>
              <a:ea typeface="黑体" panose="02010609060101010101" pitchFamily="49" charset="-122"/>
            </a:endParaRPr>
          </a:p>
        </p:txBody>
      </p:sp>
      <p:sp>
        <p:nvSpPr>
          <p:cNvPr id="2560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219C808B-F76D-4F0E-A3F5-E6D54623EE51}" type="slidenum">
              <a:rPr lang="zh-CN" altLang="en-US"/>
              <a:pPr algn="r" eaLnBrk="1" hangingPunct="1">
                <a:spcBef>
                  <a:spcPct val="50000"/>
                </a:spcBef>
                <a:buFont typeface="Arial" panose="020B0604020202020204" pitchFamily="34" charset="0"/>
                <a:buNone/>
              </a:pPr>
              <a:t>12</a:t>
            </a:fld>
            <a:endParaRPr lang="en-US" altLang="zh-CN"/>
          </a:p>
        </p:txBody>
      </p:sp>
      <p:sp>
        <p:nvSpPr>
          <p:cNvPr id="25604" name="Text Box 4"/>
          <p:cNvSpPr txBox="1">
            <a:spLocks noChangeArrowheads="1"/>
          </p:cNvSpPr>
          <p:nvPr/>
        </p:nvSpPr>
        <p:spPr bwMode="auto">
          <a:xfrm>
            <a:off x="450537" y="9716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第一节　图的定义与术语</a:t>
            </a:r>
          </a:p>
        </p:txBody>
      </p:sp>
      <p:sp>
        <p:nvSpPr>
          <p:cNvPr id="39" name="Rectangle 5"/>
          <p:cNvSpPr txBox="1">
            <a:spLocks noChangeArrowheads="1"/>
          </p:cNvSpPr>
          <p:nvPr/>
        </p:nvSpPr>
        <p:spPr bwMode="auto">
          <a:xfrm>
            <a:off x="298137" y="1781498"/>
            <a:ext cx="8763000" cy="4038600"/>
          </a:xfrm>
          <a:prstGeom prst="rect">
            <a:avLst/>
          </a:prstGeom>
          <a:noFill/>
          <a:ln>
            <a:noFill/>
          </a:ln>
          <a:effectLst/>
          <a:extLst>
            <a:ext uri="{FAA26D3D-D897-4be2-8F04-BA451C77F1D7}"/>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9pPr>
          </a:lstStyle>
          <a:p>
            <a:pPr eaLnBrk="1" hangingPunct="1">
              <a:spcBef>
                <a:spcPct val="30000"/>
              </a:spcBef>
              <a:defRPr/>
            </a:pPr>
            <a:r>
              <a:rPr lang="zh-CN" altLang="en-US" b="1" kern="0" dirty="0">
                <a:solidFill>
                  <a:srgbClr val="C00000"/>
                </a:solidFill>
                <a:latin typeface="黑体" pitchFamily="49" charset="-122"/>
                <a:ea typeface="黑体" pitchFamily="49" charset="-122"/>
                <a:sym typeface="Symbol" pitchFamily="18" charset="2"/>
              </a:rPr>
              <a:t>连通</a:t>
            </a:r>
            <a:r>
              <a:rPr lang="zh-CN" altLang="en-US" b="1" kern="0" dirty="0">
                <a:latin typeface="黑体" pitchFamily="49" charset="-122"/>
                <a:ea typeface="黑体" pitchFamily="49" charset="-122"/>
                <a:sym typeface="Symbol" pitchFamily="18" charset="2"/>
              </a:rPr>
              <a:t>：如果顶点</a:t>
            </a:r>
            <a:r>
              <a:rPr lang="en-US" altLang="zh-CN" b="1" kern="0" dirty="0">
                <a:latin typeface="黑体" pitchFamily="49" charset="-122"/>
                <a:ea typeface="黑体" pitchFamily="49" charset="-122"/>
                <a:sym typeface="Symbol" pitchFamily="18" charset="2"/>
              </a:rPr>
              <a:t>x</a:t>
            </a:r>
            <a:r>
              <a:rPr lang="zh-CN" altLang="en-US" b="1" kern="0" dirty="0">
                <a:latin typeface="黑体" pitchFamily="49" charset="-122"/>
                <a:ea typeface="黑体" pitchFamily="49" charset="-122"/>
                <a:sym typeface="Symbol" pitchFamily="18" charset="2"/>
              </a:rPr>
              <a:t>到</a:t>
            </a:r>
            <a:r>
              <a:rPr lang="en-US" altLang="zh-CN" b="1" kern="0" dirty="0">
                <a:latin typeface="黑体" pitchFamily="49" charset="-122"/>
                <a:ea typeface="黑体" pitchFamily="49" charset="-122"/>
                <a:sym typeface="Symbol" pitchFamily="18" charset="2"/>
              </a:rPr>
              <a:t>y</a:t>
            </a:r>
            <a:r>
              <a:rPr lang="zh-CN" altLang="en-US" b="1" kern="0" dirty="0">
                <a:latin typeface="黑体" pitchFamily="49" charset="-122"/>
                <a:ea typeface="黑体" pitchFamily="49" charset="-122"/>
                <a:sym typeface="Symbol" pitchFamily="18" charset="2"/>
              </a:rPr>
              <a:t>有路径，称</a:t>
            </a:r>
            <a:r>
              <a:rPr lang="en-US" altLang="zh-CN" b="1" kern="0" dirty="0">
                <a:latin typeface="黑体" pitchFamily="49" charset="-122"/>
                <a:ea typeface="黑体" pitchFamily="49" charset="-122"/>
                <a:sym typeface="Symbol" pitchFamily="18" charset="2"/>
              </a:rPr>
              <a:t>x</a:t>
            </a:r>
            <a:r>
              <a:rPr lang="zh-CN" altLang="en-US" b="1" kern="0" dirty="0">
                <a:latin typeface="黑体" pitchFamily="49" charset="-122"/>
                <a:ea typeface="黑体" pitchFamily="49" charset="-122"/>
                <a:sym typeface="Symbol" pitchFamily="18" charset="2"/>
              </a:rPr>
              <a:t>和</a:t>
            </a:r>
            <a:r>
              <a:rPr lang="en-US" altLang="zh-CN" b="1" kern="0" dirty="0">
                <a:latin typeface="黑体" pitchFamily="49" charset="-122"/>
                <a:ea typeface="黑体" pitchFamily="49" charset="-122"/>
                <a:sym typeface="Symbol" pitchFamily="18" charset="2"/>
              </a:rPr>
              <a:t>y</a:t>
            </a:r>
            <a:r>
              <a:rPr lang="zh-CN" altLang="en-US" b="1" kern="0" dirty="0">
                <a:latin typeface="黑体" pitchFamily="49" charset="-122"/>
                <a:ea typeface="黑体" pitchFamily="49" charset="-122"/>
                <a:sym typeface="Symbol" pitchFamily="18" charset="2"/>
              </a:rPr>
              <a:t>是连通的</a:t>
            </a:r>
          </a:p>
          <a:p>
            <a:pPr eaLnBrk="1" hangingPunct="1">
              <a:spcBef>
                <a:spcPct val="30000"/>
              </a:spcBef>
              <a:defRPr/>
            </a:pPr>
            <a:r>
              <a:rPr lang="zh-CN" altLang="en-US" b="1" kern="0" dirty="0">
                <a:solidFill>
                  <a:srgbClr val="3333FF"/>
                </a:solidFill>
                <a:latin typeface="黑体" pitchFamily="49" charset="-122"/>
                <a:ea typeface="黑体" pitchFamily="49" charset="-122"/>
                <a:sym typeface="Symbol" pitchFamily="18" charset="2"/>
              </a:rPr>
              <a:t>连通图</a:t>
            </a:r>
            <a:r>
              <a:rPr lang="zh-CN" altLang="en-US" b="1" kern="0" dirty="0">
                <a:latin typeface="黑体" pitchFamily="49" charset="-122"/>
                <a:ea typeface="黑体" pitchFamily="49" charset="-122"/>
                <a:sym typeface="Symbol" pitchFamily="18" charset="2"/>
              </a:rPr>
              <a:t>：图中所有顶点都连通</a:t>
            </a:r>
          </a:p>
        </p:txBody>
      </p:sp>
      <p:grpSp>
        <p:nvGrpSpPr>
          <p:cNvPr id="2" name="Group 19"/>
          <p:cNvGrpSpPr>
            <a:grpSpLocks/>
          </p:cNvGrpSpPr>
          <p:nvPr/>
        </p:nvGrpSpPr>
        <p:grpSpPr bwMode="auto">
          <a:xfrm>
            <a:off x="1200883" y="3433192"/>
            <a:ext cx="2895600" cy="2286000"/>
            <a:chOff x="0" y="0"/>
            <a:chExt cx="1824" cy="1440"/>
          </a:xfrm>
        </p:grpSpPr>
        <p:sp>
          <p:nvSpPr>
            <p:cNvPr id="25623" name="Line 20"/>
            <p:cNvSpPr>
              <a:spLocks noChangeShapeType="1"/>
            </p:cNvSpPr>
            <p:nvPr/>
          </p:nvSpPr>
          <p:spPr bwMode="auto">
            <a:xfrm flipH="1">
              <a:off x="624" y="149"/>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24" name="Line 21"/>
            <p:cNvSpPr>
              <a:spLocks noChangeShapeType="1"/>
            </p:cNvSpPr>
            <p:nvPr/>
          </p:nvSpPr>
          <p:spPr bwMode="auto">
            <a:xfrm>
              <a:off x="1296" y="245"/>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25" name="Line 22"/>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26" name="Line 23"/>
            <p:cNvSpPr>
              <a:spLocks noChangeShapeType="1"/>
            </p:cNvSpPr>
            <p:nvPr/>
          </p:nvSpPr>
          <p:spPr bwMode="auto">
            <a:xfrm flipH="1">
              <a:off x="192" y="197"/>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27" name="Line 24"/>
            <p:cNvSpPr>
              <a:spLocks noChangeShapeType="1"/>
            </p:cNvSpPr>
            <p:nvPr/>
          </p:nvSpPr>
          <p:spPr bwMode="auto">
            <a:xfrm flipH="1" flipV="1">
              <a:off x="480" y="245"/>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28" name="Line 25"/>
            <p:cNvSpPr>
              <a:spLocks noChangeShapeType="1"/>
            </p:cNvSpPr>
            <p:nvPr/>
          </p:nvSpPr>
          <p:spPr bwMode="auto">
            <a:xfrm flipH="1" flipV="1">
              <a:off x="528" y="197"/>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29" name="Line 26"/>
            <p:cNvSpPr>
              <a:spLocks noChangeShapeType="1"/>
            </p:cNvSpPr>
            <p:nvPr/>
          </p:nvSpPr>
          <p:spPr bwMode="auto">
            <a:xfrm flipH="1" flipV="1">
              <a:off x="144" y="821"/>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30" name="Line 27"/>
            <p:cNvSpPr>
              <a:spLocks noChangeShapeType="1"/>
            </p:cNvSpPr>
            <p:nvPr/>
          </p:nvSpPr>
          <p:spPr bwMode="auto">
            <a:xfrm flipH="1">
              <a:off x="528" y="1301"/>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31" name="Line 28"/>
            <p:cNvSpPr>
              <a:spLocks noChangeShapeType="1"/>
            </p:cNvSpPr>
            <p:nvPr/>
          </p:nvSpPr>
          <p:spPr bwMode="auto">
            <a:xfrm flipH="1">
              <a:off x="576" y="77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32" name="Line 29"/>
            <p:cNvSpPr>
              <a:spLocks noChangeShapeType="1"/>
            </p:cNvSpPr>
            <p:nvPr/>
          </p:nvSpPr>
          <p:spPr bwMode="auto">
            <a:xfrm flipH="1">
              <a:off x="1344" y="82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25633" name="Group 30"/>
            <p:cNvGrpSpPr>
              <a:grpSpLocks/>
            </p:cNvGrpSpPr>
            <p:nvPr/>
          </p:nvGrpSpPr>
          <p:grpSpPr bwMode="auto">
            <a:xfrm>
              <a:off x="0" y="0"/>
              <a:ext cx="1824" cy="1440"/>
              <a:chOff x="0" y="0"/>
              <a:chExt cx="1824" cy="1440"/>
            </a:xfrm>
          </p:grpSpPr>
          <p:sp>
            <p:nvSpPr>
              <p:cNvPr id="25634" name="Oval 31"/>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25635" name="Oval 32"/>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5636" name="Oval 33"/>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5637" name="Oval 34"/>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25638" name="Oval 35"/>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5639" name="Oval 36"/>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grpSp>
        <p:nvGrpSpPr>
          <p:cNvPr id="4" name="Group 7"/>
          <p:cNvGrpSpPr>
            <a:grpSpLocks/>
          </p:cNvGrpSpPr>
          <p:nvPr/>
        </p:nvGrpSpPr>
        <p:grpSpPr bwMode="auto">
          <a:xfrm>
            <a:off x="5696683" y="3356992"/>
            <a:ext cx="2819400" cy="2286000"/>
            <a:chOff x="0" y="0"/>
            <a:chExt cx="1920" cy="1536"/>
          </a:xfrm>
        </p:grpSpPr>
        <p:sp>
          <p:nvSpPr>
            <p:cNvPr id="25612" name="Line 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13" name="Line 9"/>
            <p:cNvSpPr>
              <a:spLocks noChangeShapeType="1"/>
            </p:cNvSpPr>
            <p:nvPr/>
          </p:nvSpPr>
          <p:spPr bwMode="auto">
            <a:xfrm>
              <a:off x="192" y="720"/>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14" name="Line 1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15" name="Line 1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16" name="Line 12"/>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17" name="Line 1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18" name="Oval 1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25619" name="Oval 1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5620" name="Oval 1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5621" name="Oval 1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5622" name="Oval 1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sp>
        <p:nvSpPr>
          <p:cNvPr id="14345" name="Text Box 37"/>
          <p:cNvSpPr txBox="1">
            <a:spLocks noChangeArrowheads="1"/>
          </p:cNvSpPr>
          <p:nvPr/>
        </p:nvSpPr>
        <p:spPr bwMode="auto">
          <a:xfrm>
            <a:off x="1886683" y="5719192"/>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b="1">
                <a:solidFill>
                  <a:srgbClr val="3333FF"/>
                </a:solidFill>
              </a:rPr>
              <a:t>连通图</a:t>
            </a:r>
          </a:p>
        </p:txBody>
      </p:sp>
      <p:sp>
        <p:nvSpPr>
          <p:cNvPr id="14346" name="Text Box 38"/>
          <p:cNvSpPr txBox="1">
            <a:spLocks noChangeArrowheads="1"/>
          </p:cNvSpPr>
          <p:nvPr/>
        </p:nvSpPr>
        <p:spPr bwMode="auto">
          <a:xfrm>
            <a:off x="6306283" y="5681092"/>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b="1">
                <a:solidFill>
                  <a:srgbClr val="C00000"/>
                </a:solidFill>
              </a:rPr>
              <a:t>非</a:t>
            </a:r>
            <a:r>
              <a:rPr lang="zh-CN" altLang="en-US"/>
              <a:t>连通图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5" grpId="0"/>
      <p:bldP spid="14346"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399728" y="1150640"/>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二、</a:t>
            </a:r>
            <a:r>
              <a:rPr lang="en-US" altLang="zh-CN" sz="3200">
                <a:latin typeface="黑体" panose="02010609060101010101" pitchFamily="49" charset="-122"/>
                <a:ea typeface="黑体" panose="02010609060101010101" pitchFamily="49" charset="-122"/>
              </a:rPr>
              <a:t>Dijkstra</a:t>
            </a:r>
            <a:r>
              <a:rPr lang="zh-CN" altLang="en-US" sz="3200">
                <a:latin typeface="黑体" panose="02010609060101010101" pitchFamily="49" charset="-122"/>
                <a:ea typeface="黑体" panose="02010609060101010101" pitchFamily="49" charset="-122"/>
              </a:rPr>
              <a:t>算法</a:t>
            </a:r>
          </a:p>
        </p:txBody>
      </p:sp>
      <p:sp>
        <p:nvSpPr>
          <p:cNvPr id="92163" name="Text Box 3"/>
          <p:cNvSpPr txBox="1">
            <a:spLocks noChangeArrowheads="1"/>
          </p:cNvSpPr>
          <p:nvPr/>
        </p:nvSpPr>
        <p:spPr bwMode="auto">
          <a:xfrm>
            <a:off x="8460432" y="6400800"/>
            <a:ext cx="68356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D04F4973-3E67-4AFC-9934-486850C72787}" type="slidenum">
              <a:rPr lang="zh-CN" altLang="en-US"/>
              <a:pPr algn="r" eaLnBrk="1" hangingPunct="1">
                <a:spcBef>
                  <a:spcPct val="50000"/>
                </a:spcBef>
                <a:buFont typeface="Arial" panose="020B0604020202020204" pitchFamily="34" charset="0"/>
                <a:buNone/>
              </a:pPr>
              <a:t>120</a:t>
            </a:fld>
            <a:endParaRPr lang="en-US" altLang="zh-CN" dirty="0"/>
          </a:p>
        </p:txBody>
      </p:sp>
      <p:sp>
        <p:nvSpPr>
          <p:cNvPr id="92164" name="Text Box 4"/>
          <p:cNvSpPr txBox="1">
            <a:spLocks noChangeArrowheads="1"/>
          </p:cNvSpPr>
          <p:nvPr/>
        </p:nvSpPr>
        <p:spPr bwMode="auto">
          <a:xfrm>
            <a:off x="399728" y="23624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第五节　最短路径</a:t>
            </a:r>
          </a:p>
        </p:txBody>
      </p:sp>
      <p:sp>
        <p:nvSpPr>
          <p:cNvPr id="92165" name="Rectangle 5"/>
          <p:cNvSpPr>
            <a:spLocks noGrp="1" noChangeArrowheads="1"/>
          </p:cNvSpPr>
          <p:nvPr>
            <p:ph type="body" idx="1"/>
          </p:nvPr>
        </p:nvSpPr>
        <p:spPr>
          <a:xfrm>
            <a:off x="323528" y="1988840"/>
            <a:ext cx="8763000" cy="40386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最短路径可以采用迪杰斯特拉(</a:t>
            </a:r>
            <a:r>
              <a:rPr lang="en-US" altLang="zh-CN" b="1">
                <a:latin typeface="黑体" panose="02010609060101010101" pitchFamily="49" charset="-122"/>
                <a:ea typeface="黑体" panose="02010609060101010101" pitchFamily="49" charset="-122"/>
              </a:rPr>
              <a:t>Dijkstra)</a:t>
            </a:r>
            <a:r>
              <a:rPr lang="zh-CN" altLang="en-US" b="1">
                <a:latin typeface="黑体" panose="02010609060101010101" pitchFamily="49" charset="-122"/>
                <a:ea typeface="黑体" panose="02010609060101010101" pitchFamily="49" charset="-122"/>
              </a:rPr>
              <a:t>算法求解</a:t>
            </a:r>
          </a:p>
          <a:p>
            <a:pPr eaLnBrk="1" hangingPunct="1">
              <a:spcBef>
                <a:spcPct val="70000"/>
              </a:spcBef>
            </a:pPr>
            <a:r>
              <a:rPr lang="en-US" altLang="zh-CN" b="1">
                <a:latin typeface="黑体" panose="02010609060101010101" pitchFamily="49" charset="-122"/>
                <a:ea typeface="黑体" panose="02010609060101010101" pitchFamily="49" charset="-122"/>
              </a:rPr>
              <a:t>Dijkstra</a:t>
            </a:r>
            <a:r>
              <a:rPr lang="zh-CN" altLang="en-US" b="1">
                <a:latin typeface="黑体" panose="02010609060101010101" pitchFamily="49" charset="-122"/>
                <a:ea typeface="黑体" panose="02010609060101010101" pitchFamily="49" charset="-122"/>
              </a:rPr>
              <a:t>算法采用按</a:t>
            </a:r>
            <a:r>
              <a:rPr lang="zh-CN" altLang="en-US" b="1">
                <a:solidFill>
                  <a:srgbClr val="3333FF"/>
                </a:solidFill>
                <a:latin typeface="黑体" panose="02010609060101010101" pitchFamily="49" charset="-122"/>
                <a:ea typeface="黑体" panose="02010609060101010101" pitchFamily="49" charset="-122"/>
              </a:rPr>
              <a:t>路径长度</a:t>
            </a:r>
            <a:r>
              <a:rPr lang="zh-CN" altLang="en-US" b="1">
                <a:latin typeface="黑体" panose="02010609060101010101" pitchFamily="49" charset="-122"/>
                <a:ea typeface="黑体" panose="02010609060101010101" pitchFamily="49" charset="-122"/>
              </a:rPr>
              <a:t>递增的次序产生</a:t>
            </a:r>
            <a:r>
              <a:rPr lang="zh-CN" altLang="en-US" b="1">
                <a:solidFill>
                  <a:srgbClr val="FF0000"/>
                </a:solidFill>
                <a:latin typeface="黑体" panose="02010609060101010101" pitchFamily="49" charset="-122"/>
                <a:ea typeface="黑体" panose="02010609060101010101" pitchFamily="49" charset="-122"/>
              </a:rPr>
              <a:t>最短路径</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Text Box 3"/>
          <p:cNvSpPr txBox="1">
            <a:spLocks noChangeArrowheads="1"/>
          </p:cNvSpPr>
          <p:nvPr/>
        </p:nvSpPr>
        <p:spPr bwMode="auto">
          <a:xfrm>
            <a:off x="456431" y="274389"/>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第五节　最短路径</a:t>
            </a:r>
          </a:p>
        </p:txBody>
      </p:sp>
      <p:sp>
        <p:nvSpPr>
          <p:cNvPr id="93189" name="Rectangle 5"/>
          <p:cNvSpPr>
            <a:spLocks noChangeArrowheads="1"/>
          </p:cNvSpPr>
          <p:nvPr/>
        </p:nvSpPr>
        <p:spPr bwMode="auto">
          <a:xfrm>
            <a:off x="538981" y="1701552"/>
            <a:ext cx="7848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800" b="1">
                <a:solidFill>
                  <a:srgbClr val="0000FF"/>
                </a:solidFill>
                <a:latin typeface="楷体_GB2312" pitchFamily="1" charset="-122"/>
                <a:ea typeface="楷体_GB2312" pitchFamily="1" charset="-122"/>
              </a:rPr>
              <a:t>路径长度</a:t>
            </a:r>
            <a:r>
              <a:rPr lang="zh-CN" altLang="en-US" sz="2800" b="1">
                <a:solidFill>
                  <a:srgbClr val="080808"/>
                </a:solidFill>
                <a:latin typeface="楷体_GB2312" pitchFamily="1" charset="-122"/>
                <a:ea typeface="楷体_GB2312" pitchFamily="1" charset="-122"/>
              </a:rPr>
              <a:t>:一条路径上所经过的边的数目 </a:t>
            </a:r>
          </a:p>
        </p:txBody>
      </p:sp>
      <p:sp>
        <p:nvSpPr>
          <p:cNvPr id="89094" name="Rectangle 6"/>
          <p:cNvSpPr>
            <a:spLocks noChangeArrowheads="1"/>
          </p:cNvSpPr>
          <p:nvPr/>
        </p:nvSpPr>
        <p:spPr bwMode="auto">
          <a:xfrm>
            <a:off x="465956" y="2347664"/>
            <a:ext cx="8066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800" b="1">
                <a:solidFill>
                  <a:srgbClr val="0000FF"/>
                </a:solidFill>
                <a:latin typeface="楷体_GB2312" pitchFamily="1" charset="-122"/>
                <a:ea typeface="楷体_GB2312" pitchFamily="1" charset="-122"/>
              </a:rPr>
              <a:t>带权路径长度:</a:t>
            </a:r>
            <a:r>
              <a:rPr lang="zh-CN" altLang="en-US" sz="2800" b="1">
                <a:solidFill>
                  <a:srgbClr val="080808"/>
                </a:solidFill>
                <a:latin typeface="楷体_GB2312" pitchFamily="1" charset="-122"/>
                <a:ea typeface="楷体_GB2312" pitchFamily="1" charset="-122"/>
              </a:rPr>
              <a:t>路径上所经过边的权值之和</a:t>
            </a:r>
          </a:p>
        </p:txBody>
      </p:sp>
      <p:sp>
        <p:nvSpPr>
          <p:cNvPr id="89095" name="Rectangle 7"/>
          <p:cNvSpPr>
            <a:spLocks noChangeArrowheads="1"/>
          </p:cNvSpPr>
          <p:nvPr/>
        </p:nvSpPr>
        <p:spPr bwMode="auto">
          <a:xfrm>
            <a:off x="467544" y="2996952"/>
            <a:ext cx="8569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800" b="1">
                <a:solidFill>
                  <a:srgbClr val="FF0000"/>
                </a:solidFill>
                <a:latin typeface="楷体_GB2312" pitchFamily="1" charset="-122"/>
                <a:ea typeface="楷体_GB2312" pitchFamily="1" charset="-122"/>
              </a:rPr>
              <a:t>最短路径</a:t>
            </a:r>
            <a:r>
              <a:rPr lang="zh-CN" altLang="en-US" sz="2800" b="1">
                <a:solidFill>
                  <a:srgbClr val="0000FF"/>
                </a:solidFill>
                <a:latin typeface="楷体_GB2312" pitchFamily="1" charset="-122"/>
                <a:ea typeface="楷体_GB2312" pitchFamily="1" charset="-122"/>
              </a:rPr>
              <a:t>:</a:t>
            </a:r>
            <a:r>
              <a:rPr lang="zh-CN" altLang="en-US" sz="2800" b="1">
                <a:solidFill>
                  <a:srgbClr val="080808"/>
                </a:solidFill>
                <a:latin typeface="楷体_GB2312" pitchFamily="1" charset="-122"/>
                <a:ea typeface="楷体_GB2312" pitchFamily="1" charset="-122"/>
              </a:rPr>
              <a:t>(带权)路径长度(值)最小的那条路径</a:t>
            </a:r>
          </a:p>
          <a:p>
            <a:pPr eaLnBrk="1" hangingPunct="1">
              <a:lnSpc>
                <a:spcPct val="150000"/>
              </a:lnSpc>
              <a:buFont typeface="Arial" panose="020B0604020202020204" pitchFamily="34" charset="0"/>
              <a:buNone/>
            </a:pPr>
            <a:r>
              <a:rPr lang="zh-CN" altLang="en-US" sz="2800" b="1">
                <a:solidFill>
                  <a:srgbClr val="0000FF"/>
                </a:solidFill>
                <a:latin typeface="楷体_GB2312" pitchFamily="1" charset="-122"/>
                <a:ea typeface="楷体_GB2312" pitchFamily="1" charset="-122"/>
              </a:rPr>
              <a:t>最短路径长度或最短距离:</a:t>
            </a:r>
            <a:r>
              <a:rPr lang="zh-CN" altLang="en-US" sz="2800" b="1">
                <a:solidFill>
                  <a:srgbClr val="080808"/>
                </a:solidFill>
                <a:latin typeface="楷体_GB2312" pitchFamily="1" charset="-122"/>
                <a:ea typeface="楷体_GB2312" pitchFamily="1" charset="-122"/>
                <a:sym typeface="Arial" panose="020B0604020202020204" pitchFamily="34" charset="0"/>
              </a:rPr>
              <a:t>最短路径长度 </a:t>
            </a:r>
          </a:p>
        </p:txBody>
      </p:sp>
      <p:sp>
        <p:nvSpPr>
          <p:cNvPr id="93192" name="Rectangle 8"/>
          <p:cNvSpPr>
            <a:spLocks noGrp="1" noChangeArrowheads="1"/>
          </p:cNvSpPr>
          <p:nvPr>
            <p:ph type="title"/>
          </p:nvPr>
        </p:nvSpPr>
        <p:spPr>
          <a:xfrm>
            <a:off x="107181" y="941139"/>
            <a:ext cx="8686800" cy="685800"/>
          </a:xfrm>
        </p:spPr>
        <p:txBody>
          <a:bodyPr/>
          <a:lstStyle/>
          <a:p>
            <a:pPr algn="l" eaLnBrk="1" hangingPunct="1"/>
            <a:r>
              <a:rPr lang="zh-CN" altLang="en-US" sz="3600">
                <a:latin typeface="黑体" panose="02010609060101010101" pitchFamily="49" charset="-122"/>
                <a:ea typeface="黑体" panose="02010609060101010101" pitchFamily="49" charset="-122"/>
              </a:rPr>
              <a:t> 基本概念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4"/>
                                        </p:tgtEl>
                                        <p:attrNameLst>
                                          <p:attrName>style.visibility</p:attrName>
                                        </p:attrNameLst>
                                      </p:cBhvr>
                                      <p:to>
                                        <p:strVal val="visible"/>
                                      </p:to>
                                    </p:set>
                                    <p:animEffect transition="in" filter="blinds(horizontal)">
                                      <p:cBhvr>
                                        <p:cTn id="7" dur="500"/>
                                        <p:tgtEl>
                                          <p:spTgt spid="890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095">
                                            <p:txEl>
                                              <p:pRg st="0" end="0"/>
                                            </p:txEl>
                                          </p:spTgt>
                                        </p:tgtEl>
                                        <p:attrNameLst>
                                          <p:attrName>style.visibility</p:attrName>
                                        </p:attrNameLst>
                                      </p:cBhvr>
                                      <p:to>
                                        <p:strVal val="visible"/>
                                      </p:to>
                                    </p:set>
                                    <p:animEffect transition="in" filter="blinds(horizontal)">
                                      <p:cBhvr>
                                        <p:cTn id="12" dur="500"/>
                                        <p:tgtEl>
                                          <p:spTgt spid="890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9095">
                                            <p:txEl>
                                              <p:pRg st="1" end="1"/>
                                            </p:txEl>
                                          </p:spTgt>
                                        </p:tgtEl>
                                        <p:attrNameLst>
                                          <p:attrName>style.visibility</p:attrName>
                                        </p:attrNameLst>
                                      </p:cBhvr>
                                      <p:to>
                                        <p:strVal val="visible"/>
                                      </p:to>
                                    </p:set>
                                    <p:animEffect transition="in" filter="blinds(horizontal)">
                                      <p:cBhvr>
                                        <p:cTn id="17" dur="500"/>
                                        <p:tgtEl>
                                          <p:spTgt spid="890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4" grpId="0" bldLvl="0" autoUpdateAnimBg="0"/>
      <p:bldP spid="89095" grpId="0" build="p"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250825" y="1270000"/>
            <a:ext cx="8610600"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b="1">
                <a:solidFill>
                  <a:srgbClr val="FF00FF"/>
                </a:solidFill>
              </a:rPr>
              <a:t>迪杰斯特拉</a:t>
            </a:r>
            <a:r>
              <a:rPr lang="zh-CN" altLang="en-US" b="1">
                <a:solidFill>
                  <a:srgbClr val="0000FF"/>
                </a:solidFill>
                <a:latin typeface="楷体_GB2312" pitchFamily="1" charset="-122"/>
                <a:ea typeface="楷体_GB2312" pitchFamily="1" charset="-122"/>
              </a:rPr>
              <a:t>算法的思想是：</a:t>
            </a:r>
            <a:r>
              <a:rPr lang="zh-CN" altLang="en-US" b="1">
                <a:solidFill>
                  <a:srgbClr val="FF00FF"/>
                </a:solidFill>
                <a:latin typeface="楷体_GB2312" pitchFamily="1" charset="-122"/>
                <a:ea typeface="楷体_GB2312" pitchFamily="1" charset="-122"/>
              </a:rPr>
              <a:t>按路径长度递增的顺序逐步产生最</a:t>
            </a:r>
          </a:p>
          <a:p>
            <a:pPr eaLnBrk="1" hangingPunct="1">
              <a:buFont typeface="Arial" panose="020B0604020202020204" pitchFamily="34" charset="0"/>
              <a:buNone/>
            </a:pPr>
            <a:r>
              <a:rPr lang="zh-CN" altLang="en-US" b="1">
                <a:solidFill>
                  <a:srgbClr val="FF00FF"/>
                </a:solidFill>
                <a:latin typeface="楷体_GB2312" pitchFamily="1" charset="-122"/>
                <a:ea typeface="楷体_GB2312" pitchFamily="1" charset="-122"/>
              </a:rPr>
              <a:t>短路径，</a:t>
            </a:r>
          </a:p>
          <a:p>
            <a:pPr eaLnBrk="1" hangingPunct="1">
              <a:buFont typeface="Wingdings" panose="05000000000000000000" pitchFamily="2" charset="2"/>
              <a:buAutoNum type="arabicPeriod"/>
            </a:pPr>
            <a:r>
              <a:rPr lang="zh-CN" altLang="en-US" b="1">
                <a:solidFill>
                  <a:srgbClr val="080808"/>
                </a:solidFill>
                <a:latin typeface="楷体_GB2312" pitchFamily="1" charset="-122"/>
                <a:ea typeface="楷体_GB2312" pitchFamily="1" charset="-122"/>
              </a:rPr>
              <a:t>设置两个顶点的集合U和</a:t>
            </a:r>
            <a:r>
              <a:rPr lang="en-US" altLang="zh-CN" b="1">
                <a:solidFill>
                  <a:srgbClr val="080808"/>
                </a:solidFill>
                <a:latin typeface="楷体_GB2312" pitchFamily="1" charset="-122"/>
                <a:ea typeface="楷体_GB2312" pitchFamily="1" charset="-122"/>
              </a:rPr>
              <a:t>T，</a:t>
            </a:r>
            <a:r>
              <a:rPr lang="zh-CN" altLang="en-US" b="1">
                <a:solidFill>
                  <a:srgbClr val="0000FF"/>
                </a:solidFill>
                <a:latin typeface="楷体_GB2312" pitchFamily="1" charset="-122"/>
                <a:ea typeface="楷体_GB2312" pitchFamily="1" charset="-122"/>
              </a:rPr>
              <a:t>集合U</a:t>
            </a:r>
            <a:r>
              <a:rPr lang="zh-CN" altLang="en-US" b="1">
                <a:solidFill>
                  <a:srgbClr val="080808"/>
                </a:solidFill>
                <a:latin typeface="楷体_GB2312" pitchFamily="1" charset="-122"/>
                <a:ea typeface="楷体_GB2312" pitchFamily="1" charset="-122"/>
              </a:rPr>
              <a:t>中存放已找到最短路径的顶点，</a:t>
            </a:r>
            <a:r>
              <a:rPr lang="zh-CN" altLang="en-US" b="1">
                <a:solidFill>
                  <a:srgbClr val="0000FF"/>
                </a:solidFill>
                <a:latin typeface="楷体_GB2312" pitchFamily="1" charset="-122"/>
                <a:ea typeface="楷体_GB2312" pitchFamily="1" charset="-122"/>
              </a:rPr>
              <a:t>集合</a:t>
            </a:r>
            <a:r>
              <a:rPr lang="en-US" altLang="zh-CN" b="1">
                <a:solidFill>
                  <a:srgbClr val="0000FF"/>
                </a:solidFill>
                <a:latin typeface="楷体_GB2312" pitchFamily="1" charset="-122"/>
                <a:ea typeface="楷体_GB2312" pitchFamily="1" charset="-122"/>
              </a:rPr>
              <a:t>T</a:t>
            </a:r>
            <a:r>
              <a:rPr lang="zh-CN" altLang="en-US" b="1">
                <a:solidFill>
                  <a:srgbClr val="080808"/>
                </a:solidFill>
                <a:latin typeface="楷体_GB2312" pitchFamily="1" charset="-122"/>
                <a:ea typeface="楷体_GB2312" pitchFamily="1" charset="-122"/>
              </a:rPr>
              <a:t>中存放当前还未找到最短路径的顶点。</a:t>
            </a:r>
          </a:p>
          <a:p>
            <a:pPr eaLnBrk="1" hangingPunct="1">
              <a:buFont typeface="Wingdings" panose="05000000000000000000" pitchFamily="2" charset="2"/>
              <a:buAutoNum type="arabicPeriod"/>
            </a:pPr>
            <a:r>
              <a:rPr lang="zh-CN" altLang="en-US" b="1">
                <a:solidFill>
                  <a:srgbClr val="080808"/>
                </a:solidFill>
                <a:latin typeface="楷体_GB2312" pitchFamily="1" charset="-122"/>
                <a:ea typeface="楷体_GB2312" pitchFamily="1" charset="-122"/>
              </a:rPr>
              <a:t>初始状态时，集合U中只包含源点，设为</a:t>
            </a:r>
            <a:r>
              <a:rPr lang="en-US" altLang="zh-CN" b="1">
                <a:solidFill>
                  <a:srgbClr val="080808"/>
                </a:solidFill>
                <a:latin typeface="楷体_GB2312" pitchFamily="1" charset="-122"/>
                <a:ea typeface="楷体_GB2312" pitchFamily="1" charset="-122"/>
              </a:rPr>
              <a:t>v</a:t>
            </a:r>
            <a:r>
              <a:rPr lang="en-US" altLang="zh-CN" b="1" baseline="-30000">
                <a:solidFill>
                  <a:srgbClr val="080808"/>
                </a:solidFill>
                <a:latin typeface="楷体_GB2312" pitchFamily="1" charset="-122"/>
                <a:ea typeface="楷体_GB2312" pitchFamily="1" charset="-122"/>
              </a:rPr>
              <a:t>0</a:t>
            </a:r>
            <a:r>
              <a:rPr lang="zh-CN" altLang="en-US" b="1" baseline="-30000">
                <a:solidFill>
                  <a:srgbClr val="080808"/>
                </a:solidFill>
                <a:latin typeface="楷体_GB2312" pitchFamily="1" charset="-122"/>
                <a:ea typeface="楷体_GB2312" pitchFamily="1" charset="-122"/>
              </a:rPr>
              <a:t>；</a:t>
            </a:r>
            <a:endParaRPr lang="en-US" altLang="zh-CN" b="1">
              <a:solidFill>
                <a:srgbClr val="080808"/>
              </a:solidFill>
              <a:latin typeface="楷体_GB2312" pitchFamily="1" charset="-122"/>
              <a:ea typeface="楷体_GB2312" pitchFamily="1" charset="-122"/>
            </a:endParaRPr>
          </a:p>
          <a:p>
            <a:pPr eaLnBrk="1" hangingPunct="1">
              <a:buFont typeface="Wingdings" panose="05000000000000000000" pitchFamily="2" charset="2"/>
              <a:buAutoNum type="arabicPeriod"/>
            </a:pPr>
            <a:r>
              <a:rPr lang="zh-CN" altLang="en-US" b="1">
                <a:solidFill>
                  <a:srgbClr val="080808"/>
                </a:solidFill>
                <a:latin typeface="楷体_GB2312" pitchFamily="1" charset="-122"/>
                <a:ea typeface="楷体_GB2312" pitchFamily="1" charset="-122"/>
              </a:rPr>
              <a:t>然后从集合</a:t>
            </a:r>
            <a:r>
              <a:rPr lang="en-US" altLang="zh-CN" b="1">
                <a:solidFill>
                  <a:srgbClr val="080808"/>
                </a:solidFill>
                <a:latin typeface="楷体_GB2312" pitchFamily="1" charset="-122"/>
                <a:ea typeface="楷体_GB2312" pitchFamily="1" charset="-122"/>
              </a:rPr>
              <a:t>T</a:t>
            </a:r>
            <a:r>
              <a:rPr lang="zh-CN" altLang="en-US" b="1">
                <a:solidFill>
                  <a:srgbClr val="080808"/>
                </a:solidFill>
                <a:latin typeface="楷体_GB2312" pitchFamily="1" charset="-122"/>
                <a:ea typeface="楷体_GB2312" pitchFamily="1" charset="-122"/>
              </a:rPr>
              <a:t>中选择到源点</a:t>
            </a:r>
            <a:r>
              <a:rPr lang="en-US" altLang="zh-CN" b="1">
                <a:solidFill>
                  <a:srgbClr val="080808"/>
                </a:solidFill>
                <a:latin typeface="楷体_GB2312" pitchFamily="1" charset="-122"/>
                <a:ea typeface="楷体_GB2312" pitchFamily="1" charset="-122"/>
              </a:rPr>
              <a:t>v</a:t>
            </a:r>
            <a:r>
              <a:rPr lang="en-US" altLang="zh-CN" b="1" baseline="-30000">
                <a:solidFill>
                  <a:srgbClr val="080808"/>
                </a:solidFill>
                <a:latin typeface="楷体_GB2312" pitchFamily="1" charset="-122"/>
                <a:ea typeface="楷体_GB2312" pitchFamily="1" charset="-122"/>
              </a:rPr>
              <a:t>0</a:t>
            </a:r>
            <a:r>
              <a:rPr lang="zh-CN" altLang="en-US" b="1">
                <a:solidFill>
                  <a:srgbClr val="080808"/>
                </a:solidFill>
                <a:latin typeface="楷体_GB2312" pitchFamily="1" charset="-122"/>
                <a:ea typeface="楷体_GB2312" pitchFamily="1" charset="-122"/>
              </a:rPr>
              <a:t>路径长度最短的顶点</a:t>
            </a:r>
            <a:r>
              <a:rPr lang="en-US" altLang="zh-CN" b="1">
                <a:solidFill>
                  <a:srgbClr val="080808"/>
                </a:solidFill>
                <a:latin typeface="楷体_GB2312" pitchFamily="1" charset="-122"/>
                <a:ea typeface="楷体_GB2312" pitchFamily="1" charset="-122"/>
              </a:rPr>
              <a:t>u</a:t>
            </a:r>
            <a:r>
              <a:rPr lang="zh-CN" altLang="en-US" b="1">
                <a:solidFill>
                  <a:srgbClr val="080808"/>
                </a:solidFill>
                <a:latin typeface="楷体_GB2312" pitchFamily="1" charset="-122"/>
                <a:ea typeface="楷体_GB2312" pitchFamily="1" charset="-122"/>
              </a:rPr>
              <a:t>加入到集合U中；</a:t>
            </a:r>
          </a:p>
          <a:p>
            <a:pPr eaLnBrk="1" hangingPunct="1">
              <a:buFont typeface="Wingdings" panose="05000000000000000000" pitchFamily="2" charset="2"/>
              <a:buAutoNum type="arabicPeriod"/>
            </a:pPr>
            <a:r>
              <a:rPr lang="zh-CN" altLang="en-US" b="1">
                <a:solidFill>
                  <a:srgbClr val="080808"/>
                </a:solidFill>
                <a:latin typeface="楷体_GB2312" pitchFamily="1" charset="-122"/>
                <a:ea typeface="楷体_GB2312" pitchFamily="1" charset="-122"/>
              </a:rPr>
              <a:t>集合U中每加入一个新的顶点</a:t>
            </a:r>
            <a:r>
              <a:rPr lang="en-US" altLang="zh-CN" b="1">
                <a:solidFill>
                  <a:srgbClr val="080808"/>
                </a:solidFill>
                <a:latin typeface="楷体_GB2312" pitchFamily="1" charset="-122"/>
                <a:ea typeface="楷体_GB2312" pitchFamily="1" charset="-122"/>
              </a:rPr>
              <a:t>u</a:t>
            </a:r>
            <a:r>
              <a:rPr lang="zh-CN" altLang="en-US" b="1">
                <a:solidFill>
                  <a:srgbClr val="080808"/>
                </a:solidFill>
                <a:latin typeface="楷体_GB2312" pitchFamily="1" charset="-122"/>
                <a:ea typeface="楷体_GB2312" pitchFamily="1" charset="-122"/>
              </a:rPr>
              <a:t>都要修改源点</a:t>
            </a:r>
            <a:r>
              <a:rPr lang="en-US" altLang="zh-CN" b="1">
                <a:solidFill>
                  <a:srgbClr val="080808"/>
                </a:solidFill>
                <a:latin typeface="楷体_GB2312" pitchFamily="1" charset="-122"/>
                <a:ea typeface="楷体_GB2312" pitchFamily="1" charset="-122"/>
              </a:rPr>
              <a:t>v</a:t>
            </a:r>
            <a:r>
              <a:rPr lang="en-US" altLang="zh-CN" b="1" baseline="-30000">
                <a:solidFill>
                  <a:srgbClr val="080808"/>
                </a:solidFill>
                <a:latin typeface="楷体_GB2312" pitchFamily="1" charset="-122"/>
                <a:ea typeface="楷体_GB2312" pitchFamily="1" charset="-122"/>
              </a:rPr>
              <a:t>0</a:t>
            </a:r>
            <a:r>
              <a:rPr lang="zh-CN" altLang="en-US" b="1">
                <a:solidFill>
                  <a:srgbClr val="080808"/>
                </a:solidFill>
                <a:latin typeface="楷体_GB2312" pitchFamily="1" charset="-122"/>
                <a:ea typeface="楷体_GB2312" pitchFamily="1" charset="-122"/>
              </a:rPr>
              <a:t>到集合</a:t>
            </a:r>
            <a:r>
              <a:rPr lang="en-US" altLang="zh-CN" b="1">
                <a:solidFill>
                  <a:srgbClr val="080808"/>
                </a:solidFill>
                <a:latin typeface="楷体_GB2312" pitchFamily="1" charset="-122"/>
                <a:ea typeface="楷体_GB2312" pitchFamily="1" charset="-122"/>
              </a:rPr>
              <a:t>T</a:t>
            </a:r>
            <a:r>
              <a:rPr lang="zh-CN" altLang="en-US" b="1">
                <a:solidFill>
                  <a:srgbClr val="080808"/>
                </a:solidFill>
                <a:latin typeface="楷体_GB2312" pitchFamily="1" charset="-122"/>
                <a:ea typeface="楷体_GB2312" pitchFamily="1" charset="-122"/>
              </a:rPr>
              <a:t>中剩余顶点的当前最短路径长度值，集合</a:t>
            </a:r>
            <a:r>
              <a:rPr lang="en-US" altLang="zh-CN" b="1">
                <a:solidFill>
                  <a:srgbClr val="080808"/>
                </a:solidFill>
                <a:latin typeface="楷体_GB2312" pitchFamily="1" charset="-122"/>
                <a:ea typeface="楷体_GB2312" pitchFamily="1" charset="-122"/>
              </a:rPr>
              <a:t>T</a:t>
            </a:r>
            <a:r>
              <a:rPr lang="zh-CN" altLang="en-US" b="1">
                <a:solidFill>
                  <a:srgbClr val="080808"/>
                </a:solidFill>
                <a:latin typeface="楷体_GB2312" pitchFamily="1" charset="-122"/>
                <a:ea typeface="楷体_GB2312" pitchFamily="1" charset="-122"/>
              </a:rPr>
              <a:t>中各顶点的新的当前最短路径长度值，为原来的当前最短路径长度值与从源点过顶点</a:t>
            </a:r>
            <a:r>
              <a:rPr lang="en-US" altLang="zh-CN" b="1">
                <a:solidFill>
                  <a:srgbClr val="080808"/>
                </a:solidFill>
                <a:latin typeface="楷体_GB2312" pitchFamily="1" charset="-122"/>
                <a:ea typeface="楷体_GB2312" pitchFamily="1" charset="-122"/>
              </a:rPr>
              <a:t>u</a:t>
            </a:r>
            <a:r>
              <a:rPr lang="zh-CN" altLang="en-US" b="1">
                <a:solidFill>
                  <a:srgbClr val="080808"/>
                </a:solidFill>
                <a:latin typeface="楷体_GB2312" pitchFamily="1" charset="-122"/>
                <a:ea typeface="楷体_GB2312" pitchFamily="1" charset="-122"/>
              </a:rPr>
              <a:t>到达该顶点的路径长度中的较小者。</a:t>
            </a:r>
          </a:p>
          <a:p>
            <a:pPr eaLnBrk="1" hangingPunct="1">
              <a:buFont typeface="Wingdings" panose="05000000000000000000" pitchFamily="2" charset="2"/>
              <a:buAutoNum type="arabicPeriod"/>
            </a:pPr>
            <a:r>
              <a:rPr lang="zh-CN" altLang="en-US" b="1">
                <a:solidFill>
                  <a:srgbClr val="080808"/>
                </a:solidFill>
                <a:latin typeface="楷体_GB2312" pitchFamily="1" charset="-122"/>
                <a:ea typeface="楷体_GB2312" pitchFamily="1" charset="-122"/>
              </a:rPr>
              <a:t>转到</a:t>
            </a:r>
            <a:r>
              <a:rPr lang="en-US" altLang="zh-CN" b="1">
                <a:solidFill>
                  <a:srgbClr val="080808"/>
                </a:solidFill>
                <a:latin typeface="楷体_GB2312" pitchFamily="1" charset="-122"/>
                <a:ea typeface="楷体_GB2312" pitchFamily="1" charset="-122"/>
              </a:rPr>
              <a:t>3</a:t>
            </a:r>
            <a:r>
              <a:rPr lang="zh-CN" altLang="en-US" b="1">
                <a:solidFill>
                  <a:srgbClr val="080808"/>
                </a:solidFill>
                <a:latin typeface="楷体_GB2312" pitchFamily="1" charset="-122"/>
                <a:ea typeface="楷体_GB2312" pitchFamily="1" charset="-122"/>
              </a:rPr>
              <a:t>，此过程不断重复，直到集合</a:t>
            </a:r>
            <a:r>
              <a:rPr lang="en-US" altLang="zh-CN" b="1">
                <a:solidFill>
                  <a:srgbClr val="080808"/>
                </a:solidFill>
                <a:latin typeface="楷体_GB2312" pitchFamily="1" charset="-122"/>
                <a:ea typeface="楷体_GB2312" pitchFamily="1" charset="-122"/>
              </a:rPr>
              <a:t>T</a:t>
            </a:r>
            <a:r>
              <a:rPr lang="zh-CN" altLang="en-US" b="1">
                <a:solidFill>
                  <a:srgbClr val="080808"/>
                </a:solidFill>
                <a:latin typeface="楷体_GB2312" pitchFamily="1" charset="-122"/>
                <a:ea typeface="楷体_GB2312" pitchFamily="1" charset="-122"/>
              </a:rPr>
              <a:t>中的顶点全部加入到集合U中为止。 </a:t>
            </a:r>
          </a:p>
        </p:txBody>
      </p:sp>
      <p:sp>
        <p:nvSpPr>
          <p:cNvPr id="94211" name="Rectangle 3"/>
          <p:cNvSpPr>
            <a:spLocks noChangeArrowheads="1"/>
          </p:cNvSpPr>
          <p:nvPr/>
        </p:nvSpPr>
        <p:spPr bwMode="auto">
          <a:xfrm>
            <a:off x="1547813" y="333375"/>
            <a:ext cx="6048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a:solidFill>
                  <a:srgbClr val="FF00FF"/>
                </a:solidFill>
                <a:latin typeface="楷体_GB2312" pitchFamily="1" charset="-122"/>
                <a:ea typeface="楷体_GB2312" pitchFamily="1" charset="-122"/>
              </a:rPr>
              <a:t>迪杰斯特拉(</a:t>
            </a:r>
            <a:r>
              <a:rPr lang="en-US" altLang="zh-CN" sz="3200" b="1">
                <a:solidFill>
                  <a:srgbClr val="FF00FF"/>
                </a:solidFill>
                <a:latin typeface="楷体_GB2312" pitchFamily="1" charset="-122"/>
                <a:ea typeface="楷体_GB2312" pitchFamily="1" charset="-122"/>
              </a:rPr>
              <a:t>Dijkstra)</a:t>
            </a:r>
            <a:r>
              <a:rPr lang="zh-CN" altLang="en-US" sz="3200" b="1">
                <a:solidFill>
                  <a:srgbClr val="FF00FF"/>
                </a:solidFill>
                <a:latin typeface="楷体_GB2312" pitchFamily="1" charset="-122"/>
                <a:ea typeface="楷体_GB2312" pitchFamily="1" charset="-122"/>
              </a:rPr>
              <a:t>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162">
                                            <p:txEl>
                                              <p:pRg st="0" end="0"/>
                                            </p:txEl>
                                          </p:spTgt>
                                        </p:tgtEl>
                                        <p:attrNameLst>
                                          <p:attrName>style.visibility</p:attrName>
                                        </p:attrNameLst>
                                      </p:cBhvr>
                                      <p:to>
                                        <p:strVal val="visible"/>
                                      </p:to>
                                    </p:set>
                                    <p:animEffect transition="in" filter="wipe(up)">
                                      <p:cBhvr>
                                        <p:cTn id="7" dur="500"/>
                                        <p:tgtEl>
                                          <p:spTgt spid="921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162">
                                            <p:txEl>
                                              <p:pRg st="1" end="1"/>
                                            </p:txEl>
                                          </p:spTgt>
                                        </p:tgtEl>
                                        <p:attrNameLst>
                                          <p:attrName>style.visibility</p:attrName>
                                        </p:attrNameLst>
                                      </p:cBhvr>
                                      <p:to>
                                        <p:strVal val="visible"/>
                                      </p:to>
                                    </p:set>
                                    <p:animEffect transition="in" filter="wipe(up)">
                                      <p:cBhvr>
                                        <p:cTn id="12" dur="500"/>
                                        <p:tgtEl>
                                          <p:spTgt spid="9216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2162">
                                            <p:txEl>
                                              <p:pRg st="2" end="2"/>
                                            </p:txEl>
                                          </p:spTgt>
                                        </p:tgtEl>
                                        <p:attrNameLst>
                                          <p:attrName>style.visibility</p:attrName>
                                        </p:attrNameLst>
                                      </p:cBhvr>
                                      <p:to>
                                        <p:strVal val="visible"/>
                                      </p:to>
                                    </p:set>
                                    <p:animEffect transition="in" filter="wipe(up)">
                                      <p:cBhvr>
                                        <p:cTn id="17" dur="500"/>
                                        <p:tgtEl>
                                          <p:spTgt spid="9216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2162">
                                            <p:txEl>
                                              <p:pRg st="3" end="3"/>
                                            </p:txEl>
                                          </p:spTgt>
                                        </p:tgtEl>
                                        <p:attrNameLst>
                                          <p:attrName>style.visibility</p:attrName>
                                        </p:attrNameLst>
                                      </p:cBhvr>
                                      <p:to>
                                        <p:strVal val="visible"/>
                                      </p:to>
                                    </p:set>
                                    <p:animEffect transition="in" filter="wipe(up)">
                                      <p:cBhvr>
                                        <p:cTn id="22" dur="500"/>
                                        <p:tgtEl>
                                          <p:spTgt spid="9216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2162">
                                            <p:txEl>
                                              <p:pRg st="4" end="4"/>
                                            </p:txEl>
                                          </p:spTgt>
                                        </p:tgtEl>
                                        <p:attrNameLst>
                                          <p:attrName>style.visibility</p:attrName>
                                        </p:attrNameLst>
                                      </p:cBhvr>
                                      <p:to>
                                        <p:strVal val="visible"/>
                                      </p:to>
                                    </p:set>
                                    <p:animEffect transition="in" filter="wipe(up)">
                                      <p:cBhvr>
                                        <p:cTn id="27" dur="500"/>
                                        <p:tgtEl>
                                          <p:spTgt spid="9216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2162">
                                            <p:txEl>
                                              <p:pRg st="5" end="5"/>
                                            </p:txEl>
                                          </p:spTgt>
                                        </p:tgtEl>
                                        <p:attrNameLst>
                                          <p:attrName>style.visibility</p:attrName>
                                        </p:attrNameLst>
                                      </p:cBhvr>
                                      <p:to>
                                        <p:strVal val="visible"/>
                                      </p:to>
                                    </p:set>
                                    <p:animEffect transition="in" filter="wipe(up)">
                                      <p:cBhvr>
                                        <p:cTn id="32" dur="500"/>
                                        <p:tgtEl>
                                          <p:spTgt spid="9216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2162">
                                            <p:txEl>
                                              <p:pRg st="6" end="6"/>
                                            </p:txEl>
                                          </p:spTgt>
                                        </p:tgtEl>
                                        <p:attrNameLst>
                                          <p:attrName>style.visibility</p:attrName>
                                        </p:attrNameLst>
                                      </p:cBhvr>
                                      <p:to>
                                        <p:strVal val="visible"/>
                                      </p:to>
                                    </p:set>
                                    <p:animEffect transition="in" filter="wipe(up)">
                                      <p:cBhvr>
                                        <p:cTn id="37" dur="500"/>
                                        <p:tgtEl>
                                          <p:spTgt spid="921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251520" y="1124744"/>
            <a:ext cx="7869237" cy="685800"/>
          </a:xfrm>
        </p:spPr>
        <p:txBody>
          <a:bodyPr/>
          <a:lstStyle/>
          <a:p>
            <a:pPr algn="l" eaLnBrk="1" hangingPunct="1"/>
            <a:r>
              <a:rPr lang="zh-CN" altLang="en-US" sz="3200">
                <a:solidFill>
                  <a:srgbClr val="3333FF"/>
                </a:solidFill>
                <a:latin typeface="黑体" panose="02010609060101010101" pitchFamily="49" charset="-122"/>
                <a:ea typeface="黑体" panose="02010609060101010101" pitchFamily="49" charset="-122"/>
                <a:sym typeface="Arial" panose="020B0604020202020204" pitchFamily="34" charset="0"/>
              </a:rPr>
              <a:t>例：</a:t>
            </a:r>
            <a:r>
              <a:rPr lang="zh-CN" altLang="en-US" sz="3200">
                <a:solidFill>
                  <a:schemeClr val="tx1"/>
                </a:solidFill>
                <a:latin typeface="黑体" panose="02010609060101010101" pitchFamily="49" charset="-122"/>
                <a:ea typeface="黑体" panose="02010609060101010101" pitchFamily="49" charset="-122"/>
                <a:sym typeface="Arial" panose="020B0604020202020204" pitchFamily="34" charset="0"/>
              </a:rPr>
              <a:t>求下图A顶点到各顶点的最短路径。</a:t>
            </a:r>
            <a:endParaRPr lang="zh-CN" altLang="en-US" sz="3200">
              <a:solidFill>
                <a:schemeClr val="tx1"/>
              </a:solidFill>
            </a:endParaRPr>
          </a:p>
        </p:txBody>
      </p:sp>
      <p:sp>
        <p:nvSpPr>
          <p:cNvPr id="9221" name="Text Box 4"/>
          <p:cNvSpPr txBox="1">
            <a:spLocks noChangeArrowheads="1"/>
          </p:cNvSpPr>
          <p:nvPr/>
        </p:nvSpPr>
        <p:spPr bwMode="auto">
          <a:xfrm>
            <a:off x="240407" y="346869"/>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第五节　最短路径</a:t>
            </a:r>
          </a:p>
        </p:txBody>
      </p:sp>
      <p:graphicFrame>
        <p:nvGraphicFramePr>
          <p:cNvPr id="9218" name="Object 6"/>
          <p:cNvGraphicFramePr>
            <a:graphicFrameLocks noGrp="1" noChangeAspect="1"/>
          </p:cNvGraphicFramePr>
          <p:nvPr>
            <p:ph idx="1"/>
            <p:extLst>
              <p:ext uri="{D42A27DB-BD31-4B8C-83A1-F6EECF244321}">
                <p14:modId xmlns:p14="http://schemas.microsoft.com/office/powerpoint/2010/main" val="886848835"/>
              </p:ext>
            </p:extLst>
          </p:nvPr>
        </p:nvGraphicFramePr>
        <p:xfrm>
          <a:off x="1186557" y="2637632"/>
          <a:ext cx="6553200" cy="2809875"/>
        </p:xfrm>
        <a:graphic>
          <a:graphicData uri="http://schemas.openxmlformats.org/presentationml/2006/ole">
            <mc:AlternateContent xmlns:mc="http://schemas.openxmlformats.org/markup-compatibility/2006">
              <mc:Choice xmlns:v="urn:schemas-microsoft-com:vml" Requires="v">
                <p:oleObj name="Visio" r:id="rId2" imgW="3677845" imgH="1473387" progId="Visio.Drawing.11">
                  <p:embed/>
                </p:oleObj>
              </mc:Choice>
              <mc:Fallback>
                <p:oleObj name="Visio" r:id="rId2" imgW="3677845" imgH="1473387" progId="Visio.Drawing.11">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b="15527"/>
                      <a:stretch>
                        <a:fillRect/>
                      </a:stretch>
                    </p:blipFill>
                    <p:spPr bwMode="auto">
                      <a:xfrm>
                        <a:off x="1186557" y="2637632"/>
                        <a:ext cx="6553200" cy="280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1933575" y="1819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nvGrpSpPr>
          <p:cNvPr id="95235" name="Group 3"/>
          <p:cNvGrpSpPr>
            <a:grpSpLocks/>
          </p:cNvGrpSpPr>
          <p:nvPr/>
        </p:nvGrpSpPr>
        <p:grpSpPr bwMode="auto">
          <a:xfrm>
            <a:off x="434975" y="349250"/>
            <a:ext cx="2251075" cy="2178685"/>
            <a:chOff x="0" y="0"/>
            <a:chExt cx="3545" cy="3431"/>
          </a:xfrm>
        </p:grpSpPr>
        <p:sp>
          <p:nvSpPr>
            <p:cNvPr id="95415" name="未知"/>
            <p:cNvSpPr>
              <a:spLocks/>
            </p:cNvSpPr>
            <p:nvPr/>
          </p:nvSpPr>
          <p:spPr bwMode="auto">
            <a:xfrm>
              <a:off x="0" y="0"/>
              <a:ext cx="445" cy="473"/>
            </a:xfrm>
            <a:custGeom>
              <a:avLst/>
              <a:gdLst>
                <a:gd name="T0" fmla="*/ 1683577 w 216"/>
                <a:gd name="T1" fmla="*/ 245526991 h 227"/>
                <a:gd name="T2" fmla="*/ 9358096 w 216"/>
                <a:gd name="T3" fmla="*/ 190781361 h 227"/>
                <a:gd name="T4" fmla="*/ 24935560 w 216"/>
                <a:gd name="T5" fmla="*/ 142551810 h 227"/>
                <a:gd name="T6" fmla="*/ 45190314 w 216"/>
                <a:gd name="T7" fmla="*/ 100225664 h 227"/>
                <a:gd name="T8" fmla="*/ 73721349 w 216"/>
                <a:gd name="T9" fmla="*/ 61867700 h 227"/>
                <a:gd name="T10" fmla="*/ 105835573 w 216"/>
                <a:gd name="T11" fmla="*/ 32832367 h 227"/>
                <a:gd name="T12" fmla="*/ 142578421 w 216"/>
                <a:gd name="T13" fmla="*/ 14786064 h 227"/>
                <a:gd name="T14" fmla="*/ 184191118 w 216"/>
                <a:gd name="T15" fmla="*/ 4426547 h 227"/>
                <a:gd name="T16" fmla="*/ 225700574 w 216"/>
                <a:gd name="T17" fmla="*/ 4426547 h 227"/>
                <a:gd name="T18" fmla="*/ 265201927 w 216"/>
                <a:gd name="T19" fmla="*/ 14786064 h 227"/>
                <a:gd name="T20" fmla="*/ 302273581 w 216"/>
                <a:gd name="T21" fmla="*/ 32832367 h 227"/>
                <a:gd name="T22" fmla="*/ 336070366 w 216"/>
                <a:gd name="T23" fmla="*/ 61867700 h 227"/>
                <a:gd name="T24" fmla="*/ 362072335 w 216"/>
                <a:gd name="T25" fmla="*/ 100225664 h 227"/>
                <a:gd name="T26" fmla="*/ 383142255 w 216"/>
                <a:gd name="T27" fmla="*/ 142551810 h 227"/>
                <a:gd name="T28" fmla="*/ 402325112 w 216"/>
                <a:gd name="T29" fmla="*/ 190781361 h 227"/>
                <a:gd name="T30" fmla="*/ 409890505 w 216"/>
                <a:gd name="T31" fmla="*/ 245526991 h 227"/>
                <a:gd name="T32" fmla="*/ 409890505 w 216"/>
                <a:gd name="T33" fmla="*/ 272135005 h 227"/>
                <a:gd name="T34" fmla="*/ 404014133 w 216"/>
                <a:gd name="T35" fmla="*/ 325836652 h 227"/>
                <a:gd name="T36" fmla="*/ 395151845 w 216"/>
                <a:gd name="T37" fmla="*/ 376060687 h 227"/>
                <a:gd name="T38" fmla="*/ 373683997 w 216"/>
                <a:gd name="T39" fmla="*/ 421528952 h 227"/>
                <a:gd name="T40" fmla="*/ 350790039 w 216"/>
                <a:gd name="T41" fmla="*/ 464011892 h 227"/>
                <a:gd name="T42" fmla="*/ 320460166 w 216"/>
                <a:gd name="T43" fmla="*/ 494448446 h 227"/>
                <a:gd name="T44" fmla="*/ 284694043 w 216"/>
                <a:gd name="T45" fmla="*/ 521050459 h 227"/>
                <a:gd name="T46" fmla="*/ 244956609 w 216"/>
                <a:gd name="T47" fmla="*/ 533475578 h 227"/>
                <a:gd name="T48" fmla="*/ 205260115 w 216"/>
                <a:gd name="T49" fmla="*/ 540746724 h 227"/>
                <a:gd name="T50" fmla="*/ 163126472 w 216"/>
                <a:gd name="T51" fmla="*/ 533475578 h 227"/>
                <a:gd name="T52" fmla="*/ 125236710 w 216"/>
                <a:gd name="T53" fmla="*/ 521050459 h 227"/>
                <a:gd name="T54" fmla="*/ 89405123 w 216"/>
                <a:gd name="T55" fmla="*/ 494448446 h 227"/>
                <a:gd name="T56" fmla="*/ 60789076 w 216"/>
                <a:gd name="T57" fmla="*/ 464011892 h 227"/>
                <a:gd name="T58" fmla="*/ 35783841 w 216"/>
                <a:gd name="T59" fmla="*/ 421528952 h 227"/>
                <a:gd name="T60" fmla="*/ 14721482 w 216"/>
                <a:gd name="T61" fmla="*/ 376060687 h 227"/>
                <a:gd name="T62" fmla="*/ 3468480 w 216"/>
                <a:gd name="T63" fmla="*/ 325836652 h 227"/>
                <a:gd name="T64" fmla="*/ 0 w 216"/>
                <a:gd name="T65" fmla="*/ 27213500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7"/>
                  </a:lnTo>
                  <a:lnTo>
                    <a:pt x="208" y="158"/>
                  </a:lnTo>
                  <a:lnTo>
                    <a:pt x="202" y="168"/>
                  </a:lnTo>
                  <a:lnTo>
                    <a:pt x="197" y="177"/>
                  </a:lnTo>
                  <a:lnTo>
                    <a:pt x="191" y="187"/>
                  </a:lnTo>
                  <a:lnTo>
                    <a:pt x="185" y="195"/>
                  </a:lnTo>
                  <a:lnTo>
                    <a:pt x="177" y="201"/>
                  </a:lnTo>
                  <a:lnTo>
                    <a:pt x="169" y="208"/>
                  </a:lnTo>
                  <a:lnTo>
                    <a:pt x="159" y="214"/>
                  </a:lnTo>
                  <a:lnTo>
                    <a:pt x="150" y="219"/>
                  </a:lnTo>
                  <a:lnTo>
                    <a:pt x="140" y="222"/>
                  </a:lnTo>
                  <a:lnTo>
                    <a:pt x="129" y="224"/>
                  </a:lnTo>
                  <a:lnTo>
                    <a:pt x="119" y="227"/>
                  </a:lnTo>
                  <a:lnTo>
                    <a:pt x="108" y="227"/>
                  </a:lnTo>
                  <a:lnTo>
                    <a:pt x="97" y="227"/>
                  </a:lnTo>
                  <a:lnTo>
                    <a:pt x="86" y="224"/>
                  </a:lnTo>
                  <a:lnTo>
                    <a:pt x="75" y="222"/>
                  </a:lnTo>
                  <a:lnTo>
                    <a:pt x="66" y="219"/>
                  </a:lnTo>
                  <a:lnTo>
                    <a:pt x="56" y="214"/>
                  </a:lnTo>
                  <a:lnTo>
                    <a:pt x="47" y="208"/>
                  </a:lnTo>
                  <a:lnTo>
                    <a:pt x="39" y="201"/>
                  </a:lnTo>
                  <a:lnTo>
                    <a:pt x="32" y="195"/>
                  </a:lnTo>
                  <a:lnTo>
                    <a:pt x="24" y="187"/>
                  </a:lnTo>
                  <a:lnTo>
                    <a:pt x="19" y="177"/>
                  </a:lnTo>
                  <a:lnTo>
                    <a:pt x="13" y="168"/>
                  </a:lnTo>
                  <a:lnTo>
                    <a:pt x="8" y="158"/>
                  </a:lnTo>
                  <a:lnTo>
                    <a:pt x="5" y="147"/>
                  </a:lnTo>
                  <a:lnTo>
                    <a:pt x="2" y="137"/>
                  </a:lnTo>
                  <a:lnTo>
                    <a:pt x="1" y="126"/>
                  </a:lnTo>
                  <a:lnTo>
                    <a:pt x="0" y="114"/>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416" name="未知"/>
            <p:cNvSpPr>
              <a:spLocks/>
            </p:cNvSpPr>
            <p:nvPr/>
          </p:nvSpPr>
          <p:spPr bwMode="auto">
            <a:xfrm>
              <a:off x="0" y="0"/>
              <a:ext cx="445" cy="473"/>
            </a:xfrm>
            <a:custGeom>
              <a:avLst/>
              <a:gdLst>
                <a:gd name="T0" fmla="*/ 1683577 w 216"/>
                <a:gd name="T1" fmla="*/ 245526991 h 227"/>
                <a:gd name="T2" fmla="*/ 9358096 w 216"/>
                <a:gd name="T3" fmla="*/ 190781361 h 227"/>
                <a:gd name="T4" fmla="*/ 24935560 w 216"/>
                <a:gd name="T5" fmla="*/ 142551810 h 227"/>
                <a:gd name="T6" fmla="*/ 45190314 w 216"/>
                <a:gd name="T7" fmla="*/ 100225664 h 227"/>
                <a:gd name="T8" fmla="*/ 73721349 w 216"/>
                <a:gd name="T9" fmla="*/ 61867700 h 227"/>
                <a:gd name="T10" fmla="*/ 105835573 w 216"/>
                <a:gd name="T11" fmla="*/ 32832367 h 227"/>
                <a:gd name="T12" fmla="*/ 142578421 w 216"/>
                <a:gd name="T13" fmla="*/ 14786064 h 227"/>
                <a:gd name="T14" fmla="*/ 184191118 w 216"/>
                <a:gd name="T15" fmla="*/ 4426547 h 227"/>
                <a:gd name="T16" fmla="*/ 225700574 w 216"/>
                <a:gd name="T17" fmla="*/ 4426547 h 227"/>
                <a:gd name="T18" fmla="*/ 265201927 w 216"/>
                <a:gd name="T19" fmla="*/ 14786064 h 227"/>
                <a:gd name="T20" fmla="*/ 302273581 w 216"/>
                <a:gd name="T21" fmla="*/ 32832367 h 227"/>
                <a:gd name="T22" fmla="*/ 336070366 w 216"/>
                <a:gd name="T23" fmla="*/ 61867700 h 227"/>
                <a:gd name="T24" fmla="*/ 362072335 w 216"/>
                <a:gd name="T25" fmla="*/ 100225664 h 227"/>
                <a:gd name="T26" fmla="*/ 383142255 w 216"/>
                <a:gd name="T27" fmla="*/ 142551810 h 227"/>
                <a:gd name="T28" fmla="*/ 402325112 w 216"/>
                <a:gd name="T29" fmla="*/ 190781361 h 227"/>
                <a:gd name="T30" fmla="*/ 409890505 w 216"/>
                <a:gd name="T31" fmla="*/ 245526991 h 227"/>
                <a:gd name="T32" fmla="*/ 409890505 w 216"/>
                <a:gd name="T33" fmla="*/ 272135005 h 227"/>
                <a:gd name="T34" fmla="*/ 404014133 w 216"/>
                <a:gd name="T35" fmla="*/ 325836652 h 227"/>
                <a:gd name="T36" fmla="*/ 395151845 w 216"/>
                <a:gd name="T37" fmla="*/ 376060687 h 227"/>
                <a:gd name="T38" fmla="*/ 373683997 w 216"/>
                <a:gd name="T39" fmla="*/ 421528952 h 227"/>
                <a:gd name="T40" fmla="*/ 350790039 w 216"/>
                <a:gd name="T41" fmla="*/ 464011892 h 227"/>
                <a:gd name="T42" fmla="*/ 320460166 w 216"/>
                <a:gd name="T43" fmla="*/ 494448446 h 227"/>
                <a:gd name="T44" fmla="*/ 284694043 w 216"/>
                <a:gd name="T45" fmla="*/ 521050459 h 227"/>
                <a:gd name="T46" fmla="*/ 244956609 w 216"/>
                <a:gd name="T47" fmla="*/ 533475578 h 227"/>
                <a:gd name="T48" fmla="*/ 205260115 w 216"/>
                <a:gd name="T49" fmla="*/ 540746724 h 227"/>
                <a:gd name="T50" fmla="*/ 163126472 w 216"/>
                <a:gd name="T51" fmla="*/ 533475578 h 227"/>
                <a:gd name="T52" fmla="*/ 125236710 w 216"/>
                <a:gd name="T53" fmla="*/ 521050459 h 227"/>
                <a:gd name="T54" fmla="*/ 89405123 w 216"/>
                <a:gd name="T55" fmla="*/ 494448446 h 227"/>
                <a:gd name="T56" fmla="*/ 60789076 w 216"/>
                <a:gd name="T57" fmla="*/ 464011892 h 227"/>
                <a:gd name="T58" fmla="*/ 35783841 w 216"/>
                <a:gd name="T59" fmla="*/ 421528952 h 227"/>
                <a:gd name="T60" fmla="*/ 14721482 w 216"/>
                <a:gd name="T61" fmla="*/ 376060687 h 227"/>
                <a:gd name="T62" fmla="*/ 3468480 w 216"/>
                <a:gd name="T63" fmla="*/ 325836652 h 227"/>
                <a:gd name="T64" fmla="*/ 0 w 216"/>
                <a:gd name="T65" fmla="*/ 27213500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7"/>
                  </a:lnTo>
                  <a:lnTo>
                    <a:pt x="208" y="158"/>
                  </a:lnTo>
                  <a:lnTo>
                    <a:pt x="202" y="168"/>
                  </a:lnTo>
                  <a:lnTo>
                    <a:pt x="197" y="177"/>
                  </a:lnTo>
                  <a:lnTo>
                    <a:pt x="191" y="187"/>
                  </a:lnTo>
                  <a:lnTo>
                    <a:pt x="185" y="195"/>
                  </a:lnTo>
                  <a:lnTo>
                    <a:pt x="177" y="201"/>
                  </a:lnTo>
                  <a:lnTo>
                    <a:pt x="169" y="208"/>
                  </a:lnTo>
                  <a:lnTo>
                    <a:pt x="159" y="214"/>
                  </a:lnTo>
                  <a:lnTo>
                    <a:pt x="150" y="219"/>
                  </a:lnTo>
                  <a:lnTo>
                    <a:pt x="140" y="222"/>
                  </a:lnTo>
                  <a:lnTo>
                    <a:pt x="129" y="224"/>
                  </a:lnTo>
                  <a:lnTo>
                    <a:pt x="119" y="227"/>
                  </a:lnTo>
                  <a:lnTo>
                    <a:pt x="108" y="227"/>
                  </a:lnTo>
                  <a:lnTo>
                    <a:pt x="97" y="227"/>
                  </a:lnTo>
                  <a:lnTo>
                    <a:pt x="86" y="224"/>
                  </a:lnTo>
                  <a:lnTo>
                    <a:pt x="75" y="222"/>
                  </a:lnTo>
                  <a:lnTo>
                    <a:pt x="66" y="219"/>
                  </a:lnTo>
                  <a:lnTo>
                    <a:pt x="56" y="214"/>
                  </a:lnTo>
                  <a:lnTo>
                    <a:pt x="47" y="208"/>
                  </a:lnTo>
                  <a:lnTo>
                    <a:pt x="39" y="201"/>
                  </a:lnTo>
                  <a:lnTo>
                    <a:pt x="32" y="195"/>
                  </a:lnTo>
                  <a:lnTo>
                    <a:pt x="24" y="187"/>
                  </a:lnTo>
                  <a:lnTo>
                    <a:pt x="19" y="177"/>
                  </a:lnTo>
                  <a:lnTo>
                    <a:pt x="13" y="168"/>
                  </a:lnTo>
                  <a:lnTo>
                    <a:pt x="8" y="158"/>
                  </a:lnTo>
                  <a:lnTo>
                    <a:pt x="5" y="147"/>
                  </a:lnTo>
                  <a:lnTo>
                    <a:pt x="2" y="137"/>
                  </a:lnTo>
                  <a:lnTo>
                    <a:pt x="1" y="126"/>
                  </a:lnTo>
                  <a:lnTo>
                    <a:pt x="0" y="11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417" name="Rectangle 6"/>
            <p:cNvSpPr>
              <a:spLocks noChangeArrowheads="1"/>
            </p:cNvSpPr>
            <p:nvPr/>
          </p:nvSpPr>
          <p:spPr bwMode="auto">
            <a:xfrm>
              <a:off x="160" y="95"/>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E</a:t>
              </a:r>
              <a:endParaRPr lang="en-US" altLang="zh-CN" sz="1200" b="1" dirty="0">
                <a:solidFill>
                  <a:srgbClr val="FF0000"/>
                </a:solidFill>
                <a:latin typeface="Times New Roman" panose="02020603050405020304" pitchFamily="18" charset="0"/>
                <a:ea typeface="楷体_GB2312" pitchFamily="1" charset="-122"/>
              </a:endParaRPr>
            </a:p>
          </p:txBody>
        </p:sp>
        <p:sp>
          <p:nvSpPr>
            <p:cNvPr id="95418" name="未知"/>
            <p:cNvSpPr>
              <a:spLocks/>
            </p:cNvSpPr>
            <p:nvPr/>
          </p:nvSpPr>
          <p:spPr bwMode="auto">
            <a:xfrm>
              <a:off x="0" y="2250"/>
              <a:ext cx="445" cy="470"/>
            </a:xfrm>
            <a:custGeom>
              <a:avLst/>
              <a:gdLst>
                <a:gd name="T0" fmla="*/ 1683577 w 216"/>
                <a:gd name="T1" fmla="*/ 215573165 h 227"/>
                <a:gd name="T2" fmla="*/ 9358096 w 216"/>
                <a:gd name="T3" fmla="*/ 168127477 h 227"/>
                <a:gd name="T4" fmla="*/ 24935560 w 216"/>
                <a:gd name="T5" fmla="*/ 125620506 h 227"/>
                <a:gd name="T6" fmla="*/ 45190314 w 216"/>
                <a:gd name="T7" fmla="*/ 88042712 h 227"/>
                <a:gd name="T8" fmla="*/ 73721349 w 216"/>
                <a:gd name="T9" fmla="*/ 54755838 h 227"/>
                <a:gd name="T10" fmla="*/ 105835573 w 216"/>
                <a:gd name="T11" fmla="*/ 29303304 h 227"/>
                <a:gd name="T12" fmla="*/ 142578421 w 216"/>
                <a:gd name="T13" fmla="*/ 12349853 h 227"/>
                <a:gd name="T14" fmla="*/ 184191118 w 216"/>
                <a:gd name="T15" fmla="*/ 3971138 h 227"/>
                <a:gd name="T16" fmla="*/ 225700574 w 216"/>
                <a:gd name="T17" fmla="*/ 3971138 h 227"/>
                <a:gd name="T18" fmla="*/ 265201927 w 216"/>
                <a:gd name="T19" fmla="*/ 12349853 h 227"/>
                <a:gd name="T20" fmla="*/ 302273581 w 216"/>
                <a:gd name="T21" fmla="*/ 29303304 h 227"/>
                <a:gd name="T22" fmla="*/ 336070366 w 216"/>
                <a:gd name="T23" fmla="*/ 54755838 h 227"/>
                <a:gd name="T24" fmla="*/ 362072335 w 216"/>
                <a:gd name="T25" fmla="*/ 88042712 h 227"/>
                <a:gd name="T26" fmla="*/ 383142255 w 216"/>
                <a:gd name="T27" fmla="*/ 125620506 h 227"/>
                <a:gd name="T28" fmla="*/ 402325112 w 216"/>
                <a:gd name="T29" fmla="*/ 168127477 h 227"/>
                <a:gd name="T30" fmla="*/ 409890505 w 216"/>
                <a:gd name="T31" fmla="*/ 215573165 h 227"/>
                <a:gd name="T32" fmla="*/ 409890505 w 216"/>
                <a:gd name="T33" fmla="*/ 238990240 h 227"/>
                <a:gd name="T34" fmla="*/ 404014133 w 216"/>
                <a:gd name="T35" fmla="*/ 287478193 h 227"/>
                <a:gd name="T36" fmla="*/ 395151845 w 216"/>
                <a:gd name="T37" fmla="*/ 331155401 h 227"/>
                <a:gd name="T38" fmla="*/ 373683997 w 216"/>
                <a:gd name="T39" fmla="*/ 370600209 h 227"/>
                <a:gd name="T40" fmla="*/ 350790039 w 216"/>
                <a:gd name="T41" fmla="*/ 408827241 h 227"/>
                <a:gd name="T42" fmla="*/ 320460166 w 216"/>
                <a:gd name="T43" fmla="*/ 436217525 h 227"/>
                <a:gd name="T44" fmla="*/ 284694043 w 216"/>
                <a:gd name="T45" fmla="*/ 458639973 h 227"/>
                <a:gd name="T46" fmla="*/ 244956609 w 216"/>
                <a:gd name="T47" fmla="*/ 471911212 h 227"/>
                <a:gd name="T48" fmla="*/ 205260115 w 216"/>
                <a:gd name="T49" fmla="*/ 475882301 h 227"/>
                <a:gd name="T50" fmla="*/ 163126472 w 216"/>
                <a:gd name="T51" fmla="*/ 471911212 h 227"/>
                <a:gd name="T52" fmla="*/ 125236710 w 216"/>
                <a:gd name="T53" fmla="*/ 458639973 h 227"/>
                <a:gd name="T54" fmla="*/ 89405123 w 216"/>
                <a:gd name="T55" fmla="*/ 436217525 h 227"/>
                <a:gd name="T56" fmla="*/ 60789076 w 216"/>
                <a:gd name="T57" fmla="*/ 408827241 h 227"/>
                <a:gd name="T58" fmla="*/ 35783841 w 216"/>
                <a:gd name="T59" fmla="*/ 370600209 h 227"/>
                <a:gd name="T60" fmla="*/ 14721482 w 216"/>
                <a:gd name="T61" fmla="*/ 331155401 h 227"/>
                <a:gd name="T62" fmla="*/ 3468480 w 216"/>
                <a:gd name="T63" fmla="*/ 287478193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1"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6" y="214"/>
                  </a:lnTo>
                  <a:lnTo>
                    <a:pt x="47" y="208"/>
                  </a:lnTo>
                  <a:lnTo>
                    <a:pt x="39" y="202"/>
                  </a:lnTo>
                  <a:lnTo>
                    <a:pt x="32" y="195"/>
                  </a:lnTo>
                  <a:lnTo>
                    <a:pt x="24" y="187"/>
                  </a:lnTo>
                  <a:lnTo>
                    <a:pt x="19" y="177"/>
                  </a:lnTo>
                  <a:lnTo>
                    <a:pt x="13" y="168"/>
                  </a:lnTo>
                  <a:lnTo>
                    <a:pt x="8" y="158"/>
                  </a:lnTo>
                  <a:lnTo>
                    <a:pt x="5" y="148"/>
                  </a:lnTo>
                  <a:lnTo>
                    <a:pt x="2" y="137"/>
                  </a:lnTo>
                  <a:lnTo>
                    <a:pt x="1" y="126"/>
                  </a:lnTo>
                  <a:lnTo>
                    <a:pt x="0" y="114"/>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419" name="未知"/>
            <p:cNvSpPr>
              <a:spLocks/>
            </p:cNvSpPr>
            <p:nvPr/>
          </p:nvSpPr>
          <p:spPr bwMode="auto">
            <a:xfrm>
              <a:off x="0" y="2250"/>
              <a:ext cx="445" cy="470"/>
            </a:xfrm>
            <a:custGeom>
              <a:avLst/>
              <a:gdLst>
                <a:gd name="T0" fmla="*/ 1683577 w 216"/>
                <a:gd name="T1" fmla="*/ 215573165 h 227"/>
                <a:gd name="T2" fmla="*/ 9358096 w 216"/>
                <a:gd name="T3" fmla="*/ 168127477 h 227"/>
                <a:gd name="T4" fmla="*/ 24935560 w 216"/>
                <a:gd name="T5" fmla="*/ 125620506 h 227"/>
                <a:gd name="T6" fmla="*/ 45190314 w 216"/>
                <a:gd name="T7" fmla="*/ 88042712 h 227"/>
                <a:gd name="T8" fmla="*/ 73721349 w 216"/>
                <a:gd name="T9" fmla="*/ 54755838 h 227"/>
                <a:gd name="T10" fmla="*/ 105835573 w 216"/>
                <a:gd name="T11" fmla="*/ 29303304 h 227"/>
                <a:gd name="T12" fmla="*/ 142578421 w 216"/>
                <a:gd name="T13" fmla="*/ 12349853 h 227"/>
                <a:gd name="T14" fmla="*/ 184191118 w 216"/>
                <a:gd name="T15" fmla="*/ 3971138 h 227"/>
                <a:gd name="T16" fmla="*/ 225700574 w 216"/>
                <a:gd name="T17" fmla="*/ 3971138 h 227"/>
                <a:gd name="T18" fmla="*/ 265201927 w 216"/>
                <a:gd name="T19" fmla="*/ 12349853 h 227"/>
                <a:gd name="T20" fmla="*/ 302273581 w 216"/>
                <a:gd name="T21" fmla="*/ 29303304 h 227"/>
                <a:gd name="T22" fmla="*/ 336070366 w 216"/>
                <a:gd name="T23" fmla="*/ 54755838 h 227"/>
                <a:gd name="T24" fmla="*/ 362072335 w 216"/>
                <a:gd name="T25" fmla="*/ 88042712 h 227"/>
                <a:gd name="T26" fmla="*/ 383142255 w 216"/>
                <a:gd name="T27" fmla="*/ 125620506 h 227"/>
                <a:gd name="T28" fmla="*/ 402325112 w 216"/>
                <a:gd name="T29" fmla="*/ 168127477 h 227"/>
                <a:gd name="T30" fmla="*/ 409890505 w 216"/>
                <a:gd name="T31" fmla="*/ 215573165 h 227"/>
                <a:gd name="T32" fmla="*/ 409890505 w 216"/>
                <a:gd name="T33" fmla="*/ 238990240 h 227"/>
                <a:gd name="T34" fmla="*/ 404014133 w 216"/>
                <a:gd name="T35" fmla="*/ 287478193 h 227"/>
                <a:gd name="T36" fmla="*/ 395151845 w 216"/>
                <a:gd name="T37" fmla="*/ 331155401 h 227"/>
                <a:gd name="T38" fmla="*/ 373683997 w 216"/>
                <a:gd name="T39" fmla="*/ 370600209 h 227"/>
                <a:gd name="T40" fmla="*/ 350790039 w 216"/>
                <a:gd name="T41" fmla="*/ 408827241 h 227"/>
                <a:gd name="T42" fmla="*/ 320460166 w 216"/>
                <a:gd name="T43" fmla="*/ 436217525 h 227"/>
                <a:gd name="T44" fmla="*/ 284694043 w 216"/>
                <a:gd name="T45" fmla="*/ 458639973 h 227"/>
                <a:gd name="T46" fmla="*/ 244956609 w 216"/>
                <a:gd name="T47" fmla="*/ 471911212 h 227"/>
                <a:gd name="T48" fmla="*/ 205260115 w 216"/>
                <a:gd name="T49" fmla="*/ 475882301 h 227"/>
                <a:gd name="T50" fmla="*/ 163126472 w 216"/>
                <a:gd name="T51" fmla="*/ 471911212 h 227"/>
                <a:gd name="T52" fmla="*/ 125236710 w 216"/>
                <a:gd name="T53" fmla="*/ 458639973 h 227"/>
                <a:gd name="T54" fmla="*/ 89405123 w 216"/>
                <a:gd name="T55" fmla="*/ 436217525 h 227"/>
                <a:gd name="T56" fmla="*/ 60789076 w 216"/>
                <a:gd name="T57" fmla="*/ 408827241 h 227"/>
                <a:gd name="T58" fmla="*/ 35783841 w 216"/>
                <a:gd name="T59" fmla="*/ 370600209 h 227"/>
                <a:gd name="T60" fmla="*/ 14721482 w 216"/>
                <a:gd name="T61" fmla="*/ 331155401 h 227"/>
                <a:gd name="T62" fmla="*/ 3468480 w 216"/>
                <a:gd name="T63" fmla="*/ 287478193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1"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6" y="214"/>
                  </a:lnTo>
                  <a:lnTo>
                    <a:pt x="47" y="208"/>
                  </a:lnTo>
                  <a:lnTo>
                    <a:pt x="39" y="202"/>
                  </a:lnTo>
                  <a:lnTo>
                    <a:pt x="32" y="195"/>
                  </a:lnTo>
                  <a:lnTo>
                    <a:pt x="24" y="187"/>
                  </a:lnTo>
                  <a:lnTo>
                    <a:pt x="19" y="177"/>
                  </a:lnTo>
                  <a:lnTo>
                    <a:pt x="13" y="168"/>
                  </a:lnTo>
                  <a:lnTo>
                    <a:pt x="8" y="158"/>
                  </a:lnTo>
                  <a:lnTo>
                    <a:pt x="5" y="148"/>
                  </a:lnTo>
                  <a:lnTo>
                    <a:pt x="2" y="137"/>
                  </a:lnTo>
                  <a:lnTo>
                    <a:pt x="1" y="126"/>
                  </a:lnTo>
                  <a:lnTo>
                    <a:pt x="0" y="11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420" name="Rectangle 9"/>
            <p:cNvSpPr>
              <a:spLocks noChangeArrowheads="1"/>
            </p:cNvSpPr>
            <p:nvPr/>
          </p:nvSpPr>
          <p:spPr bwMode="auto">
            <a:xfrm>
              <a:off x="160" y="2345"/>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F</a:t>
              </a:r>
            </a:p>
          </p:txBody>
        </p:sp>
        <p:sp>
          <p:nvSpPr>
            <p:cNvPr id="95421" name="未知"/>
            <p:cNvSpPr>
              <a:spLocks/>
            </p:cNvSpPr>
            <p:nvPr/>
          </p:nvSpPr>
          <p:spPr bwMode="auto">
            <a:xfrm>
              <a:off x="888" y="1115"/>
              <a:ext cx="442" cy="468"/>
            </a:xfrm>
            <a:custGeom>
              <a:avLst/>
              <a:gdLst>
                <a:gd name="T0" fmla="*/ 1530783 w 216"/>
                <a:gd name="T1" fmla="*/ 197964392 h 227"/>
                <a:gd name="T2" fmla="*/ 7940391 w 216"/>
                <a:gd name="T3" fmla="*/ 153956603 h 227"/>
                <a:gd name="T4" fmla="*/ 21853431 w 216"/>
                <a:gd name="T5" fmla="*/ 114196225 h 227"/>
                <a:gd name="T6" fmla="*/ 39587686 w 216"/>
                <a:gd name="T7" fmla="*/ 81090697 h 227"/>
                <a:gd name="T8" fmla="*/ 65023240 w 216"/>
                <a:gd name="T9" fmla="*/ 50284331 h 227"/>
                <a:gd name="T10" fmla="*/ 93017433 w 216"/>
                <a:gd name="T11" fmla="*/ 25262864 h 227"/>
                <a:gd name="T12" fmla="*/ 123829343 w 216"/>
                <a:gd name="T13" fmla="*/ 9448184 h 227"/>
                <a:gd name="T14" fmla="*/ 160327499 w 216"/>
                <a:gd name="T15" fmla="*/ 1705089 h 227"/>
                <a:gd name="T16" fmla="*/ 197456012 w 216"/>
                <a:gd name="T17" fmla="*/ 1705089 h 227"/>
                <a:gd name="T18" fmla="*/ 231449273 w 216"/>
                <a:gd name="T19" fmla="*/ 9448184 h 227"/>
                <a:gd name="T20" fmla="*/ 263230570 w 216"/>
                <a:gd name="T21" fmla="*/ 25262864 h 227"/>
                <a:gd name="T22" fmla="*/ 293199930 w 216"/>
                <a:gd name="T23" fmla="*/ 50284331 h 227"/>
                <a:gd name="T24" fmla="*/ 318146010 w 216"/>
                <a:gd name="T25" fmla="*/ 81090697 h 227"/>
                <a:gd name="T26" fmla="*/ 334399295 w 216"/>
                <a:gd name="T27" fmla="*/ 114196225 h 227"/>
                <a:gd name="T28" fmla="*/ 351395663 w 216"/>
                <a:gd name="T29" fmla="*/ 153956603 h 227"/>
                <a:gd name="T30" fmla="*/ 357826205 w 216"/>
                <a:gd name="T31" fmla="*/ 197964392 h 227"/>
                <a:gd name="T32" fmla="*/ 357826205 w 216"/>
                <a:gd name="T33" fmla="*/ 217466965 h 227"/>
                <a:gd name="T34" fmla="*/ 352926358 w 216"/>
                <a:gd name="T35" fmla="*/ 261336210 h 227"/>
                <a:gd name="T36" fmla="*/ 345074083 w 216"/>
                <a:gd name="T37" fmla="*/ 304166701 h 227"/>
                <a:gd name="T38" fmla="*/ 326454036 w 216"/>
                <a:gd name="T39" fmla="*/ 340917399 h 227"/>
                <a:gd name="T40" fmla="*/ 307150886 w 216"/>
                <a:gd name="T41" fmla="*/ 373622599 h 227"/>
                <a:gd name="T42" fmla="*/ 280226742 w 216"/>
                <a:gd name="T43" fmla="*/ 400394930 h 227"/>
                <a:gd name="T44" fmla="*/ 248492133 w 216"/>
                <a:gd name="T45" fmla="*/ 421902571 h 227"/>
                <a:gd name="T46" fmla="*/ 213701963 w 216"/>
                <a:gd name="T47" fmla="*/ 431203258 h 227"/>
                <a:gd name="T48" fmla="*/ 178925282 w 216"/>
                <a:gd name="T49" fmla="*/ 437153809 h 227"/>
                <a:gd name="T50" fmla="*/ 142532780 w 216"/>
                <a:gd name="T51" fmla="*/ 431203258 h 227"/>
                <a:gd name="T52" fmla="*/ 109292130 w 216"/>
                <a:gd name="T53" fmla="*/ 421902571 h 227"/>
                <a:gd name="T54" fmla="*/ 77599757 w 216"/>
                <a:gd name="T55" fmla="*/ 400394930 h 227"/>
                <a:gd name="T56" fmla="*/ 52657819 w 216"/>
                <a:gd name="T57" fmla="*/ 373622599 h 227"/>
                <a:gd name="T58" fmla="*/ 31776067 w 216"/>
                <a:gd name="T59" fmla="*/ 340917399 h 227"/>
                <a:gd name="T60" fmla="*/ 13116539 w 216"/>
                <a:gd name="T61" fmla="*/ 304166701 h 227"/>
                <a:gd name="T62" fmla="*/ 3132436 w 216"/>
                <a:gd name="T63" fmla="*/ 261336210 h 227"/>
                <a:gd name="T64" fmla="*/ 0 w 216"/>
                <a:gd name="T65" fmla="*/ 21746696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8" y="69"/>
                  </a:lnTo>
                  <a:lnTo>
                    <a:pt x="13" y="59"/>
                  </a:lnTo>
                  <a:lnTo>
                    <a:pt x="19" y="50"/>
                  </a:lnTo>
                  <a:lnTo>
                    <a:pt x="24" y="42"/>
                  </a:lnTo>
                  <a:lnTo>
                    <a:pt x="32" y="34"/>
                  </a:lnTo>
                  <a:lnTo>
                    <a:pt x="39" y="26"/>
                  </a:lnTo>
                  <a:lnTo>
                    <a:pt x="47" y="19"/>
                  </a:lnTo>
                  <a:lnTo>
                    <a:pt x="56" y="13"/>
                  </a:lnTo>
                  <a:lnTo>
                    <a:pt x="66" y="9"/>
                  </a:lnTo>
                  <a:lnTo>
                    <a:pt x="75" y="5"/>
                  </a:lnTo>
                  <a:lnTo>
                    <a:pt x="86" y="3"/>
                  </a:lnTo>
                  <a:lnTo>
                    <a:pt x="97" y="1"/>
                  </a:lnTo>
                  <a:lnTo>
                    <a:pt x="108" y="0"/>
                  </a:lnTo>
                  <a:lnTo>
                    <a:pt x="119" y="1"/>
                  </a:lnTo>
                  <a:lnTo>
                    <a:pt x="129" y="3"/>
                  </a:lnTo>
                  <a:lnTo>
                    <a:pt x="140" y="5"/>
                  </a:lnTo>
                  <a:lnTo>
                    <a:pt x="150" y="9"/>
                  </a:lnTo>
                  <a:lnTo>
                    <a:pt x="159" y="13"/>
                  </a:lnTo>
                  <a:lnTo>
                    <a:pt x="169" y="19"/>
                  </a:lnTo>
                  <a:lnTo>
                    <a:pt x="177" y="26"/>
                  </a:lnTo>
                  <a:lnTo>
                    <a:pt x="185" y="34"/>
                  </a:lnTo>
                  <a:lnTo>
                    <a:pt x="192" y="42"/>
                  </a:lnTo>
                  <a:lnTo>
                    <a:pt x="197" y="50"/>
                  </a:lnTo>
                  <a:lnTo>
                    <a:pt x="202" y="59"/>
                  </a:lnTo>
                  <a:lnTo>
                    <a:pt x="208" y="69"/>
                  </a:lnTo>
                  <a:lnTo>
                    <a:pt x="212" y="80"/>
                  </a:lnTo>
                  <a:lnTo>
                    <a:pt x="213" y="90"/>
                  </a:lnTo>
                  <a:lnTo>
                    <a:pt x="216" y="103"/>
                  </a:lnTo>
                  <a:lnTo>
                    <a:pt x="216" y="113"/>
                  </a:lnTo>
                  <a:lnTo>
                    <a:pt x="216" y="126"/>
                  </a:lnTo>
                  <a:lnTo>
                    <a:pt x="213" y="136"/>
                  </a:lnTo>
                  <a:lnTo>
                    <a:pt x="212" y="147"/>
                  </a:lnTo>
                  <a:lnTo>
                    <a:pt x="208" y="158"/>
                  </a:lnTo>
                  <a:lnTo>
                    <a:pt x="202" y="167"/>
                  </a:lnTo>
                  <a:lnTo>
                    <a:pt x="197" y="177"/>
                  </a:lnTo>
                  <a:lnTo>
                    <a:pt x="192" y="186"/>
                  </a:lnTo>
                  <a:lnTo>
                    <a:pt x="185" y="194"/>
                  </a:lnTo>
                  <a:lnTo>
                    <a:pt x="177" y="201"/>
                  </a:lnTo>
                  <a:lnTo>
                    <a:pt x="169" y="208"/>
                  </a:lnTo>
                  <a:lnTo>
                    <a:pt x="159" y="213"/>
                  </a:lnTo>
                  <a:lnTo>
                    <a:pt x="150" y="219"/>
                  </a:lnTo>
                  <a:lnTo>
                    <a:pt x="140" y="221"/>
                  </a:lnTo>
                  <a:lnTo>
                    <a:pt x="129" y="224"/>
                  </a:lnTo>
                  <a:lnTo>
                    <a:pt x="119" y="227"/>
                  </a:lnTo>
                  <a:lnTo>
                    <a:pt x="108" y="227"/>
                  </a:lnTo>
                  <a:lnTo>
                    <a:pt x="97" y="227"/>
                  </a:lnTo>
                  <a:lnTo>
                    <a:pt x="86" y="224"/>
                  </a:lnTo>
                  <a:lnTo>
                    <a:pt x="75" y="221"/>
                  </a:lnTo>
                  <a:lnTo>
                    <a:pt x="66" y="219"/>
                  </a:lnTo>
                  <a:lnTo>
                    <a:pt x="56" y="213"/>
                  </a:lnTo>
                  <a:lnTo>
                    <a:pt x="47" y="208"/>
                  </a:lnTo>
                  <a:lnTo>
                    <a:pt x="39" y="201"/>
                  </a:lnTo>
                  <a:lnTo>
                    <a:pt x="32" y="194"/>
                  </a:lnTo>
                  <a:lnTo>
                    <a:pt x="24" y="186"/>
                  </a:lnTo>
                  <a:lnTo>
                    <a:pt x="19" y="177"/>
                  </a:lnTo>
                  <a:lnTo>
                    <a:pt x="13" y="167"/>
                  </a:lnTo>
                  <a:lnTo>
                    <a:pt x="8" y="158"/>
                  </a:lnTo>
                  <a:lnTo>
                    <a:pt x="5" y="147"/>
                  </a:lnTo>
                  <a:lnTo>
                    <a:pt x="2" y="136"/>
                  </a:lnTo>
                  <a:lnTo>
                    <a:pt x="1" y="126"/>
                  </a:lnTo>
                  <a:lnTo>
                    <a:pt x="0" y="113"/>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422" name="未知"/>
            <p:cNvSpPr>
              <a:spLocks/>
            </p:cNvSpPr>
            <p:nvPr/>
          </p:nvSpPr>
          <p:spPr bwMode="auto">
            <a:xfrm>
              <a:off x="888" y="1115"/>
              <a:ext cx="442" cy="468"/>
            </a:xfrm>
            <a:custGeom>
              <a:avLst/>
              <a:gdLst>
                <a:gd name="T0" fmla="*/ 1530783 w 216"/>
                <a:gd name="T1" fmla="*/ 197964392 h 227"/>
                <a:gd name="T2" fmla="*/ 7940391 w 216"/>
                <a:gd name="T3" fmla="*/ 153956603 h 227"/>
                <a:gd name="T4" fmla="*/ 21853431 w 216"/>
                <a:gd name="T5" fmla="*/ 114196225 h 227"/>
                <a:gd name="T6" fmla="*/ 39587686 w 216"/>
                <a:gd name="T7" fmla="*/ 81090697 h 227"/>
                <a:gd name="T8" fmla="*/ 65023240 w 216"/>
                <a:gd name="T9" fmla="*/ 50284331 h 227"/>
                <a:gd name="T10" fmla="*/ 93017433 w 216"/>
                <a:gd name="T11" fmla="*/ 25262864 h 227"/>
                <a:gd name="T12" fmla="*/ 123829343 w 216"/>
                <a:gd name="T13" fmla="*/ 9448184 h 227"/>
                <a:gd name="T14" fmla="*/ 160327499 w 216"/>
                <a:gd name="T15" fmla="*/ 1705089 h 227"/>
                <a:gd name="T16" fmla="*/ 197456012 w 216"/>
                <a:gd name="T17" fmla="*/ 1705089 h 227"/>
                <a:gd name="T18" fmla="*/ 231449273 w 216"/>
                <a:gd name="T19" fmla="*/ 9448184 h 227"/>
                <a:gd name="T20" fmla="*/ 263230570 w 216"/>
                <a:gd name="T21" fmla="*/ 25262864 h 227"/>
                <a:gd name="T22" fmla="*/ 293199930 w 216"/>
                <a:gd name="T23" fmla="*/ 50284331 h 227"/>
                <a:gd name="T24" fmla="*/ 318146010 w 216"/>
                <a:gd name="T25" fmla="*/ 81090697 h 227"/>
                <a:gd name="T26" fmla="*/ 334399295 w 216"/>
                <a:gd name="T27" fmla="*/ 114196225 h 227"/>
                <a:gd name="T28" fmla="*/ 351395663 w 216"/>
                <a:gd name="T29" fmla="*/ 153956603 h 227"/>
                <a:gd name="T30" fmla="*/ 357826205 w 216"/>
                <a:gd name="T31" fmla="*/ 197964392 h 227"/>
                <a:gd name="T32" fmla="*/ 357826205 w 216"/>
                <a:gd name="T33" fmla="*/ 217466965 h 227"/>
                <a:gd name="T34" fmla="*/ 352926358 w 216"/>
                <a:gd name="T35" fmla="*/ 261336210 h 227"/>
                <a:gd name="T36" fmla="*/ 345074083 w 216"/>
                <a:gd name="T37" fmla="*/ 304166701 h 227"/>
                <a:gd name="T38" fmla="*/ 326454036 w 216"/>
                <a:gd name="T39" fmla="*/ 340917399 h 227"/>
                <a:gd name="T40" fmla="*/ 307150886 w 216"/>
                <a:gd name="T41" fmla="*/ 373622599 h 227"/>
                <a:gd name="T42" fmla="*/ 280226742 w 216"/>
                <a:gd name="T43" fmla="*/ 400394930 h 227"/>
                <a:gd name="T44" fmla="*/ 248492133 w 216"/>
                <a:gd name="T45" fmla="*/ 421902571 h 227"/>
                <a:gd name="T46" fmla="*/ 213701963 w 216"/>
                <a:gd name="T47" fmla="*/ 431203258 h 227"/>
                <a:gd name="T48" fmla="*/ 178925282 w 216"/>
                <a:gd name="T49" fmla="*/ 437153809 h 227"/>
                <a:gd name="T50" fmla="*/ 142532780 w 216"/>
                <a:gd name="T51" fmla="*/ 431203258 h 227"/>
                <a:gd name="T52" fmla="*/ 109292130 w 216"/>
                <a:gd name="T53" fmla="*/ 421902571 h 227"/>
                <a:gd name="T54" fmla="*/ 77599757 w 216"/>
                <a:gd name="T55" fmla="*/ 400394930 h 227"/>
                <a:gd name="T56" fmla="*/ 52657819 w 216"/>
                <a:gd name="T57" fmla="*/ 373622599 h 227"/>
                <a:gd name="T58" fmla="*/ 31776067 w 216"/>
                <a:gd name="T59" fmla="*/ 340917399 h 227"/>
                <a:gd name="T60" fmla="*/ 13116539 w 216"/>
                <a:gd name="T61" fmla="*/ 304166701 h 227"/>
                <a:gd name="T62" fmla="*/ 3132436 w 216"/>
                <a:gd name="T63" fmla="*/ 261336210 h 227"/>
                <a:gd name="T64" fmla="*/ 0 w 216"/>
                <a:gd name="T65" fmla="*/ 21746696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8" y="69"/>
                  </a:lnTo>
                  <a:lnTo>
                    <a:pt x="13" y="59"/>
                  </a:lnTo>
                  <a:lnTo>
                    <a:pt x="19" y="50"/>
                  </a:lnTo>
                  <a:lnTo>
                    <a:pt x="24" y="42"/>
                  </a:lnTo>
                  <a:lnTo>
                    <a:pt x="32" y="34"/>
                  </a:lnTo>
                  <a:lnTo>
                    <a:pt x="39" y="26"/>
                  </a:lnTo>
                  <a:lnTo>
                    <a:pt x="47" y="19"/>
                  </a:lnTo>
                  <a:lnTo>
                    <a:pt x="56" y="13"/>
                  </a:lnTo>
                  <a:lnTo>
                    <a:pt x="66" y="9"/>
                  </a:lnTo>
                  <a:lnTo>
                    <a:pt x="75" y="5"/>
                  </a:lnTo>
                  <a:lnTo>
                    <a:pt x="86" y="3"/>
                  </a:lnTo>
                  <a:lnTo>
                    <a:pt x="97" y="1"/>
                  </a:lnTo>
                  <a:lnTo>
                    <a:pt x="108" y="0"/>
                  </a:lnTo>
                  <a:lnTo>
                    <a:pt x="119" y="1"/>
                  </a:lnTo>
                  <a:lnTo>
                    <a:pt x="129" y="3"/>
                  </a:lnTo>
                  <a:lnTo>
                    <a:pt x="140" y="5"/>
                  </a:lnTo>
                  <a:lnTo>
                    <a:pt x="150" y="9"/>
                  </a:lnTo>
                  <a:lnTo>
                    <a:pt x="159" y="13"/>
                  </a:lnTo>
                  <a:lnTo>
                    <a:pt x="169" y="19"/>
                  </a:lnTo>
                  <a:lnTo>
                    <a:pt x="177" y="26"/>
                  </a:lnTo>
                  <a:lnTo>
                    <a:pt x="185" y="34"/>
                  </a:lnTo>
                  <a:lnTo>
                    <a:pt x="192" y="42"/>
                  </a:lnTo>
                  <a:lnTo>
                    <a:pt x="197" y="50"/>
                  </a:lnTo>
                  <a:lnTo>
                    <a:pt x="202" y="59"/>
                  </a:lnTo>
                  <a:lnTo>
                    <a:pt x="208" y="69"/>
                  </a:lnTo>
                  <a:lnTo>
                    <a:pt x="212" y="80"/>
                  </a:lnTo>
                  <a:lnTo>
                    <a:pt x="213" y="90"/>
                  </a:lnTo>
                  <a:lnTo>
                    <a:pt x="216" y="103"/>
                  </a:lnTo>
                  <a:lnTo>
                    <a:pt x="216" y="113"/>
                  </a:lnTo>
                  <a:lnTo>
                    <a:pt x="216" y="126"/>
                  </a:lnTo>
                  <a:lnTo>
                    <a:pt x="213" y="136"/>
                  </a:lnTo>
                  <a:lnTo>
                    <a:pt x="212" y="147"/>
                  </a:lnTo>
                  <a:lnTo>
                    <a:pt x="208" y="158"/>
                  </a:lnTo>
                  <a:lnTo>
                    <a:pt x="202" y="167"/>
                  </a:lnTo>
                  <a:lnTo>
                    <a:pt x="197" y="177"/>
                  </a:lnTo>
                  <a:lnTo>
                    <a:pt x="192" y="186"/>
                  </a:lnTo>
                  <a:lnTo>
                    <a:pt x="185" y="194"/>
                  </a:lnTo>
                  <a:lnTo>
                    <a:pt x="177" y="201"/>
                  </a:lnTo>
                  <a:lnTo>
                    <a:pt x="169" y="208"/>
                  </a:lnTo>
                  <a:lnTo>
                    <a:pt x="159" y="213"/>
                  </a:lnTo>
                  <a:lnTo>
                    <a:pt x="150" y="219"/>
                  </a:lnTo>
                  <a:lnTo>
                    <a:pt x="140" y="221"/>
                  </a:lnTo>
                  <a:lnTo>
                    <a:pt x="129" y="224"/>
                  </a:lnTo>
                  <a:lnTo>
                    <a:pt x="119" y="227"/>
                  </a:lnTo>
                  <a:lnTo>
                    <a:pt x="108" y="227"/>
                  </a:lnTo>
                  <a:lnTo>
                    <a:pt x="97" y="227"/>
                  </a:lnTo>
                  <a:lnTo>
                    <a:pt x="86" y="224"/>
                  </a:lnTo>
                  <a:lnTo>
                    <a:pt x="75" y="221"/>
                  </a:lnTo>
                  <a:lnTo>
                    <a:pt x="66" y="219"/>
                  </a:lnTo>
                  <a:lnTo>
                    <a:pt x="56" y="213"/>
                  </a:lnTo>
                  <a:lnTo>
                    <a:pt x="47" y="208"/>
                  </a:lnTo>
                  <a:lnTo>
                    <a:pt x="39" y="201"/>
                  </a:lnTo>
                  <a:lnTo>
                    <a:pt x="32" y="194"/>
                  </a:lnTo>
                  <a:lnTo>
                    <a:pt x="24" y="186"/>
                  </a:lnTo>
                  <a:lnTo>
                    <a:pt x="19" y="177"/>
                  </a:lnTo>
                  <a:lnTo>
                    <a:pt x="13" y="167"/>
                  </a:lnTo>
                  <a:lnTo>
                    <a:pt x="8" y="158"/>
                  </a:lnTo>
                  <a:lnTo>
                    <a:pt x="5" y="147"/>
                  </a:lnTo>
                  <a:lnTo>
                    <a:pt x="2" y="136"/>
                  </a:lnTo>
                  <a:lnTo>
                    <a:pt x="1" y="126"/>
                  </a:lnTo>
                  <a:lnTo>
                    <a:pt x="0" y="11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423" name="Rectangle 12"/>
            <p:cNvSpPr>
              <a:spLocks noChangeArrowheads="1"/>
            </p:cNvSpPr>
            <p:nvPr/>
          </p:nvSpPr>
          <p:spPr bwMode="auto">
            <a:xfrm>
              <a:off x="1048" y="1210"/>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D</a:t>
              </a:r>
            </a:p>
          </p:txBody>
        </p:sp>
        <p:sp>
          <p:nvSpPr>
            <p:cNvPr id="95424" name="未知"/>
            <p:cNvSpPr>
              <a:spLocks/>
            </p:cNvSpPr>
            <p:nvPr/>
          </p:nvSpPr>
          <p:spPr bwMode="auto">
            <a:xfrm>
              <a:off x="2218" y="0"/>
              <a:ext cx="442" cy="473"/>
            </a:xfrm>
            <a:custGeom>
              <a:avLst/>
              <a:gdLst>
                <a:gd name="T0" fmla="*/ 1530783 w 216"/>
                <a:gd name="T1" fmla="*/ 245526991 h 227"/>
                <a:gd name="T2" fmla="*/ 7940391 w 216"/>
                <a:gd name="T3" fmla="*/ 190781361 h 227"/>
                <a:gd name="T4" fmla="*/ 21853431 w 216"/>
                <a:gd name="T5" fmla="*/ 142551810 h 227"/>
                <a:gd name="T6" fmla="*/ 39587686 w 216"/>
                <a:gd name="T7" fmla="*/ 100225664 h 227"/>
                <a:gd name="T8" fmla="*/ 65023240 w 216"/>
                <a:gd name="T9" fmla="*/ 61867700 h 227"/>
                <a:gd name="T10" fmla="*/ 94595667 w 216"/>
                <a:gd name="T11" fmla="*/ 32832367 h 227"/>
                <a:gd name="T12" fmla="*/ 123829343 w 216"/>
                <a:gd name="T13" fmla="*/ 14786064 h 227"/>
                <a:gd name="T14" fmla="*/ 160327499 w 216"/>
                <a:gd name="T15" fmla="*/ 4426547 h 227"/>
                <a:gd name="T16" fmla="*/ 197456012 w 216"/>
                <a:gd name="T17" fmla="*/ 4426547 h 227"/>
                <a:gd name="T18" fmla="*/ 231449273 w 216"/>
                <a:gd name="T19" fmla="*/ 14786064 h 227"/>
                <a:gd name="T20" fmla="*/ 263230570 w 216"/>
                <a:gd name="T21" fmla="*/ 32832367 h 227"/>
                <a:gd name="T22" fmla="*/ 293199930 w 216"/>
                <a:gd name="T23" fmla="*/ 61867700 h 227"/>
                <a:gd name="T24" fmla="*/ 318146010 w 216"/>
                <a:gd name="T25" fmla="*/ 100225664 h 227"/>
                <a:gd name="T26" fmla="*/ 334399295 w 216"/>
                <a:gd name="T27" fmla="*/ 142551810 h 227"/>
                <a:gd name="T28" fmla="*/ 351395663 w 216"/>
                <a:gd name="T29" fmla="*/ 190781361 h 227"/>
                <a:gd name="T30" fmla="*/ 357826205 w 216"/>
                <a:gd name="T31" fmla="*/ 245526991 h 227"/>
                <a:gd name="T32" fmla="*/ 357826205 w 216"/>
                <a:gd name="T33" fmla="*/ 272135005 h 227"/>
                <a:gd name="T34" fmla="*/ 352926358 w 216"/>
                <a:gd name="T35" fmla="*/ 325836652 h 227"/>
                <a:gd name="T36" fmla="*/ 345074083 w 216"/>
                <a:gd name="T37" fmla="*/ 376060687 h 227"/>
                <a:gd name="T38" fmla="*/ 326454036 w 216"/>
                <a:gd name="T39" fmla="*/ 421528952 h 227"/>
                <a:gd name="T40" fmla="*/ 307150886 w 216"/>
                <a:gd name="T41" fmla="*/ 464011892 h 227"/>
                <a:gd name="T42" fmla="*/ 280226742 w 216"/>
                <a:gd name="T43" fmla="*/ 494448446 h 227"/>
                <a:gd name="T44" fmla="*/ 248492133 w 216"/>
                <a:gd name="T45" fmla="*/ 521050459 h 227"/>
                <a:gd name="T46" fmla="*/ 213701963 w 216"/>
                <a:gd name="T47" fmla="*/ 533475578 h 227"/>
                <a:gd name="T48" fmla="*/ 178925282 w 216"/>
                <a:gd name="T49" fmla="*/ 540746724 h 227"/>
                <a:gd name="T50" fmla="*/ 142532780 w 216"/>
                <a:gd name="T51" fmla="*/ 533475578 h 227"/>
                <a:gd name="T52" fmla="*/ 109292130 w 216"/>
                <a:gd name="T53" fmla="*/ 521050459 h 227"/>
                <a:gd name="T54" fmla="*/ 77599757 w 216"/>
                <a:gd name="T55" fmla="*/ 494448446 h 227"/>
                <a:gd name="T56" fmla="*/ 52657819 w 216"/>
                <a:gd name="T57" fmla="*/ 464011892 h 227"/>
                <a:gd name="T58" fmla="*/ 31776067 w 216"/>
                <a:gd name="T59" fmla="*/ 421528952 h 227"/>
                <a:gd name="T60" fmla="*/ 13116539 w 216"/>
                <a:gd name="T61" fmla="*/ 376060687 h 227"/>
                <a:gd name="T62" fmla="*/ 4806988 w 216"/>
                <a:gd name="T63" fmla="*/ 325836652 h 227"/>
                <a:gd name="T64" fmla="*/ 0 w 216"/>
                <a:gd name="T65" fmla="*/ 27213500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7"/>
                  </a:lnTo>
                  <a:lnTo>
                    <a:pt x="208" y="158"/>
                  </a:lnTo>
                  <a:lnTo>
                    <a:pt x="202" y="168"/>
                  </a:lnTo>
                  <a:lnTo>
                    <a:pt x="197" y="177"/>
                  </a:lnTo>
                  <a:lnTo>
                    <a:pt x="192" y="187"/>
                  </a:lnTo>
                  <a:lnTo>
                    <a:pt x="185" y="195"/>
                  </a:lnTo>
                  <a:lnTo>
                    <a:pt x="177" y="201"/>
                  </a:lnTo>
                  <a:lnTo>
                    <a:pt x="169" y="208"/>
                  </a:lnTo>
                  <a:lnTo>
                    <a:pt x="159" y="214"/>
                  </a:lnTo>
                  <a:lnTo>
                    <a:pt x="150" y="219"/>
                  </a:lnTo>
                  <a:lnTo>
                    <a:pt x="140" y="222"/>
                  </a:lnTo>
                  <a:lnTo>
                    <a:pt x="129" y="224"/>
                  </a:lnTo>
                  <a:lnTo>
                    <a:pt x="119" y="227"/>
                  </a:lnTo>
                  <a:lnTo>
                    <a:pt x="108" y="227"/>
                  </a:lnTo>
                  <a:lnTo>
                    <a:pt x="97" y="227"/>
                  </a:lnTo>
                  <a:lnTo>
                    <a:pt x="86" y="224"/>
                  </a:lnTo>
                  <a:lnTo>
                    <a:pt x="75" y="222"/>
                  </a:lnTo>
                  <a:lnTo>
                    <a:pt x="66" y="219"/>
                  </a:lnTo>
                  <a:lnTo>
                    <a:pt x="57" y="214"/>
                  </a:lnTo>
                  <a:lnTo>
                    <a:pt x="47" y="208"/>
                  </a:lnTo>
                  <a:lnTo>
                    <a:pt x="39" y="201"/>
                  </a:lnTo>
                  <a:lnTo>
                    <a:pt x="32" y="195"/>
                  </a:lnTo>
                  <a:lnTo>
                    <a:pt x="24" y="187"/>
                  </a:lnTo>
                  <a:lnTo>
                    <a:pt x="19" y="177"/>
                  </a:lnTo>
                  <a:lnTo>
                    <a:pt x="13" y="168"/>
                  </a:lnTo>
                  <a:lnTo>
                    <a:pt x="8" y="158"/>
                  </a:lnTo>
                  <a:lnTo>
                    <a:pt x="5" y="147"/>
                  </a:lnTo>
                  <a:lnTo>
                    <a:pt x="3" y="137"/>
                  </a:lnTo>
                  <a:lnTo>
                    <a:pt x="1" y="126"/>
                  </a:lnTo>
                  <a:lnTo>
                    <a:pt x="0" y="114"/>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425" name="未知"/>
            <p:cNvSpPr>
              <a:spLocks/>
            </p:cNvSpPr>
            <p:nvPr/>
          </p:nvSpPr>
          <p:spPr bwMode="auto">
            <a:xfrm>
              <a:off x="2218" y="0"/>
              <a:ext cx="442" cy="473"/>
            </a:xfrm>
            <a:custGeom>
              <a:avLst/>
              <a:gdLst>
                <a:gd name="T0" fmla="*/ 1530783 w 216"/>
                <a:gd name="T1" fmla="*/ 245526991 h 227"/>
                <a:gd name="T2" fmla="*/ 7940391 w 216"/>
                <a:gd name="T3" fmla="*/ 190781361 h 227"/>
                <a:gd name="T4" fmla="*/ 21853431 w 216"/>
                <a:gd name="T5" fmla="*/ 142551810 h 227"/>
                <a:gd name="T6" fmla="*/ 39587686 w 216"/>
                <a:gd name="T7" fmla="*/ 100225664 h 227"/>
                <a:gd name="T8" fmla="*/ 65023240 w 216"/>
                <a:gd name="T9" fmla="*/ 61867700 h 227"/>
                <a:gd name="T10" fmla="*/ 94595667 w 216"/>
                <a:gd name="T11" fmla="*/ 32832367 h 227"/>
                <a:gd name="T12" fmla="*/ 123829343 w 216"/>
                <a:gd name="T13" fmla="*/ 14786064 h 227"/>
                <a:gd name="T14" fmla="*/ 160327499 w 216"/>
                <a:gd name="T15" fmla="*/ 4426547 h 227"/>
                <a:gd name="T16" fmla="*/ 197456012 w 216"/>
                <a:gd name="T17" fmla="*/ 4426547 h 227"/>
                <a:gd name="T18" fmla="*/ 231449273 w 216"/>
                <a:gd name="T19" fmla="*/ 14786064 h 227"/>
                <a:gd name="T20" fmla="*/ 263230570 w 216"/>
                <a:gd name="T21" fmla="*/ 32832367 h 227"/>
                <a:gd name="T22" fmla="*/ 293199930 w 216"/>
                <a:gd name="T23" fmla="*/ 61867700 h 227"/>
                <a:gd name="T24" fmla="*/ 318146010 w 216"/>
                <a:gd name="T25" fmla="*/ 100225664 h 227"/>
                <a:gd name="T26" fmla="*/ 334399295 w 216"/>
                <a:gd name="T27" fmla="*/ 142551810 h 227"/>
                <a:gd name="T28" fmla="*/ 351395663 w 216"/>
                <a:gd name="T29" fmla="*/ 190781361 h 227"/>
                <a:gd name="T30" fmla="*/ 357826205 w 216"/>
                <a:gd name="T31" fmla="*/ 245526991 h 227"/>
                <a:gd name="T32" fmla="*/ 357826205 w 216"/>
                <a:gd name="T33" fmla="*/ 272135005 h 227"/>
                <a:gd name="T34" fmla="*/ 352926358 w 216"/>
                <a:gd name="T35" fmla="*/ 325836652 h 227"/>
                <a:gd name="T36" fmla="*/ 345074083 w 216"/>
                <a:gd name="T37" fmla="*/ 376060687 h 227"/>
                <a:gd name="T38" fmla="*/ 326454036 w 216"/>
                <a:gd name="T39" fmla="*/ 421528952 h 227"/>
                <a:gd name="T40" fmla="*/ 307150886 w 216"/>
                <a:gd name="T41" fmla="*/ 464011892 h 227"/>
                <a:gd name="T42" fmla="*/ 280226742 w 216"/>
                <a:gd name="T43" fmla="*/ 494448446 h 227"/>
                <a:gd name="T44" fmla="*/ 248492133 w 216"/>
                <a:gd name="T45" fmla="*/ 521050459 h 227"/>
                <a:gd name="T46" fmla="*/ 213701963 w 216"/>
                <a:gd name="T47" fmla="*/ 533475578 h 227"/>
                <a:gd name="T48" fmla="*/ 178925282 w 216"/>
                <a:gd name="T49" fmla="*/ 540746724 h 227"/>
                <a:gd name="T50" fmla="*/ 142532780 w 216"/>
                <a:gd name="T51" fmla="*/ 533475578 h 227"/>
                <a:gd name="T52" fmla="*/ 109292130 w 216"/>
                <a:gd name="T53" fmla="*/ 521050459 h 227"/>
                <a:gd name="T54" fmla="*/ 77599757 w 216"/>
                <a:gd name="T55" fmla="*/ 494448446 h 227"/>
                <a:gd name="T56" fmla="*/ 52657819 w 216"/>
                <a:gd name="T57" fmla="*/ 464011892 h 227"/>
                <a:gd name="T58" fmla="*/ 31776067 w 216"/>
                <a:gd name="T59" fmla="*/ 421528952 h 227"/>
                <a:gd name="T60" fmla="*/ 13116539 w 216"/>
                <a:gd name="T61" fmla="*/ 376060687 h 227"/>
                <a:gd name="T62" fmla="*/ 4806988 w 216"/>
                <a:gd name="T63" fmla="*/ 325836652 h 227"/>
                <a:gd name="T64" fmla="*/ 0 w 216"/>
                <a:gd name="T65" fmla="*/ 27213500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7"/>
                  </a:lnTo>
                  <a:lnTo>
                    <a:pt x="208" y="158"/>
                  </a:lnTo>
                  <a:lnTo>
                    <a:pt x="202" y="168"/>
                  </a:lnTo>
                  <a:lnTo>
                    <a:pt x="197" y="177"/>
                  </a:lnTo>
                  <a:lnTo>
                    <a:pt x="192" y="187"/>
                  </a:lnTo>
                  <a:lnTo>
                    <a:pt x="185" y="195"/>
                  </a:lnTo>
                  <a:lnTo>
                    <a:pt x="177" y="201"/>
                  </a:lnTo>
                  <a:lnTo>
                    <a:pt x="169" y="208"/>
                  </a:lnTo>
                  <a:lnTo>
                    <a:pt x="159" y="214"/>
                  </a:lnTo>
                  <a:lnTo>
                    <a:pt x="150" y="219"/>
                  </a:lnTo>
                  <a:lnTo>
                    <a:pt x="140" y="222"/>
                  </a:lnTo>
                  <a:lnTo>
                    <a:pt x="129" y="224"/>
                  </a:lnTo>
                  <a:lnTo>
                    <a:pt x="119" y="227"/>
                  </a:lnTo>
                  <a:lnTo>
                    <a:pt x="108" y="227"/>
                  </a:lnTo>
                  <a:lnTo>
                    <a:pt x="97" y="227"/>
                  </a:lnTo>
                  <a:lnTo>
                    <a:pt x="86" y="224"/>
                  </a:lnTo>
                  <a:lnTo>
                    <a:pt x="75" y="222"/>
                  </a:lnTo>
                  <a:lnTo>
                    <a:pt x="66" y="219"/>
                  </a:lnTo>
                  <a:lnTo>
                    <a:pt x="57" y="214"/>
                  </a:lnTo>
                  <a:lnTo>
                    <a:pt x="47" y="208"/>
                  </a:lnTo>
                  <a:lnTo>
                    <a:pt x="39" y="201"/>
                  </a:lnTo>
                  <a:lnTo>
                    <a:pt x="32" y="195"/>
                  </a:lnTo>
                  <a:lnTo>
                    <a:pt x="24" y="187"/>
                  </a:lnTo>
                  <a:lnTo>
                    <a:pt x="19" y="177"/>
                  </a:lnTo>
                  <a:lnTo>
                    <a:pt x="13" y="168"/>
                  </a:lnTo>
                  <a:lnTo>
                    <a:pt x="8" y="158"/>
                  </a:lnTo>
                  <a:lnTo>
                    <a:pt x="5" y="147"/>
                  </a:lnTo>
                  <a:lnTo>
                    <a:pt x="3" y="137"/>
                  </a:lnTo>
                  <a:lnTo>
                    <a:pt x="1" y="126"/>
                  </a:lnTo>
                  <a:lnTo>
                    <a:pt x="0" y="11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426" name="Rectangle 15"/>
            <p:cNvSpPr>
              <a:spLocks noChangeArrowheads="1"/>
            </p:cNvSpPr>
            <p:nvPr/>
          </p:nvSpPr>
          <p:spPr bwMode="auto">
            <a:xfrm>
              <a:off x="2378" y="95"/>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B</a:t>
              </a:r>
            </a:p>
          </p:txBody>
        </p:sp>
        <p:sp>
          <p:nvSpPr>
            <p:cNvPr id="95427" name="未知"/>
            <p:cNvSpPr>
              <a:spLocks/>
            </p:cNvSpPr>
            <p:nvPr/>
          </p:nvSpPr>
          <p:spPr bwMode="auto">
            <a:xfrm>
              <a:off x="2218" y="2250"/>
              <a:ext cx="442" cy="470"/>
            </a:xfrm>
            <a:custGeom>
              <a:avLst/>
              <a:gdLst>
                <a:gd name="T0" fmla="*/ 1530783 w 216"/>
                <a:gd name="T1" fmla="*/ 215573165 h 227"/>
                <a:gd name="T2" fmla="*/ 7940391 w 216"/>
                <a:gd name="T3" fmla="*/ 168127477 h 227"/>
                <a:gd name="T4" fmla="*/ 21853431 w 216"/>
                <a:gd name="T5" fmla="*/ 125620506 h 227"/>
                <a:gd name="T6" fmla="*/ 39587686 w 216"/>
                <a:gd name="T7" fmla="*/ 88042712 h 227"/>
                <a:gd name="T8" fmla="*/ 65023240 w 216"/>
                <a:gd name="T9" fmla="*/ 54755838 h 227"/>
                <a:gd name="T10" fmla="*/ 94595667 w 216"/>
                <a:gd name="T11" fmla="*/ 29303304 h 227"/>
                <a:gd name="T12" fmla="*/ 123829343 w 216"/>
                <a:gd name="T13" fmla="*/ 12349853 h 227"/>
                <a:gd name="T14" fmla="*/ 160327499 w 216"/>
                <a:gd name="T15" fmla="*/ 3971138 h 227"/>
                <a:gd name="T16" fmla="*/ 197456012 w 216"/>
                <a:gd name="T17" fmla="*/ 3971138 h 227"/>
                <a:gd name="T18" fmla="*/ 231449273 w 216"/>
                <a:gd name="T19" fmla="*/ 12349853 h 227"/>
                <a:gd name="T20" fmla="*/ 263230570 w 216"/>
                <a:gd name="T21" fmla="*/ 29303304 h 227"/>
                <a:gd name="T22" fmla="*/ 293199930 w 216"/>
                <a:gd name="T23" fmla="*/ 54755838 h 227"/>
                <a:gd name="T24" fmla="*/ 318146010 w 216"/>
                <a:gd name="T25" fmla="*/ 88042712 h 227"/>
                <a:gd name="T26" fmla="*/ 334399295 w 216"/>
                <a:gd name="T27" fmla="*/ 125620506 h 227"/>
                <a:gd name="T28" fmla="*/ 351395663 w 216"/>
                <a:gd name="T29" fmla="*/ 168127477 h 227"/>
                <a:gd name="T30" fmla="*/ 357826205 w 216"/>
                <a:gd name="T31" fmla="*/ 215573165 h 227"/>
                <a:gd name="T32" fmla="*/ 357826205 w 216"/>
                <a:gd name="T33" fmla="*/ 238990240 h 227"/>
                <a:gd name="T34" fmla="*/ 352926358 w 216"/>
                <a:gd name="T35" fmla="*/ 287478193 h 227"/>
                <a:gd name="T36" fmla="*/ 345074083 w 216"/>
                <a:gd name="T37" fmla="*/ 331155401 h 227"/>
                <a:gd name="T38" fmla="*/ 326454036 w 216"/>
                <a:gd name="T39" fmla="*/ 370600209 h 227"/>
                <a:gd name="T40" fmla="*/ 307150886 w 216"/>
                <a:gd name="T41" fmla="*/ 408827241 h 227"/>
                <a:gd name="T42" fmla="*/ 280226742 w 216"/>
                <a:gd name="T43" fmla="*/ 436217525 h 227"/>
                <a:gd name="T44" fmla="*/ 248492133 w 216"/>
                <a:gd name="T45" fmla="*/ 458639973 h 227"/>
                <a:gd name="T46" fmla="*/ 213701963 w 216"/>
                <a:gd name="T47" fmla="*/ 471911212 h 227"/>
                <a:gd name="T48" fmla="*/ 178925282 w 216"/>
                <a:gd name="T49" fmla="*/ 475882301 h 227"/>
                <a:gd name="T50" fmla="*/ 142532780 w 216"/>
                <a:gd name="T51" fmla="*/ 471911212 h 227"/>
                <a:gd name="T52" fmla="*/ 109292130 w 216"/>
                <a:gd name="T53" fmla="*/ 458639973 h 227"/>
                <a:gd name="T54" fmla="*/ 77599757 w 216"/>
                <a:gd name="T55" fmla="*/ 436217525 h 227"/>
                <a:gd name="T56" fmla="*/ 52657819 w 216"/>
                <a:gd name="T57" fmla="*/ 408827241 h 227"/>
                <a:gd name="T58" fmla="*/ 31776067 w 216"/>
                <a:gd name="T59" fmla="*/ 370600209 h 227"/>
                <a:gd name="T60" fmla="*/ 13116539 w 216"/>
                <a:gd name="T61" fmla="*/ 331155401 h 227"/>
                <a:gd name="T62" fmla="*/ 4806988 w 216"/>
                <a:gd name="T63" fmla="*/ 287478193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2"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7" y="214"/>
                  </a:lnTo>
                  <a:lnTo>
                    <a:pt x="47" y="208"/>
                  </a:lnTo>
                  <a:lnTo>
                    <a:pt x="39" y="202"/>
                  </a:lnTo>
                  <a:lnTo>
                    <a:pt x="32" y="195"/>
                  </a:lnTo>
                  <a:lnTo>
                    <a:pt x="24" y="187"/>
                  </a:lnTo>
                  <a:lnTo>
                    <a:pt x="19" y="177"/>
                  </a:lnTo>
                  <a:lnTo>
                    <a:pt x="13" y="168"/>
                  </a:lnTo>
                  <a:lnTo>
                    <a:pt x="8" y="158"/>
                  </a:lnTo>
                  <a:lnTo>
                    <a:pt x="5" y="148"/>
                  </a:lnTo>
                  <a:lnTo>
                    <a:pt x="3" y="137"/>
                  </a:lnTo>
                  <a:lnTo>
                    <a:pt x="1" y="126"/>
                  </a:lnTo>
                  <a:lnTo>
                    <a:pt x="0" y="114"/>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428" name="未知"/>
            <p:cNvSpPr>
              <a:spLocks/>
            </p:cNvSpPr>
            <p:nvPr/>
          </p:nvSpPr>
          <p:spPr bwMode="auto">
            <a:xfrm>
              <a:off x="2218" y="2250"/>
              <a:ext cx="442" cy="470"/>
            </a:xfrm>
            <a:custGeom>
              <a:avLst/>
              <a:gdLst>
                <a:gd name="T0" fmla="*/ 1530783 w 216"/>
                <a:gd name="T1" fmla="*/ 215573165 h 227"/>
                <a:gd name="T2" fmla="*/ 7940391 w 216"/>
                <a:gd name="T3" fmla="*/ 168127477 h 227"/>
                <a:gd name="T4" fmla="*/ 21853431 w 216"/>
                <a:gd name="T5" fmla="*/ 125620506 h 227"/>
                <a:gd name="T6" fmla="*/ 39587686 w 216"/>
                <a:gd name="T7" fmla="*/ 88042712 h 227"/>
                <a:gd name="T8" fmla="*/ 65023240 w 216"/>
                <a:gd name="T9" fmla="*/ 54755838 h 227"/>
                <a:gd name="T10" fmla="*/ 94595667 w 216"/>
                <a:gd name="T11" fmla="*/ 29303304 h 227"/>
                <a:gd name="T12" fmla="*/ 123829343 w 216"/>
                <a:gd name="T13" fmla="*/ 12349853 h 227"/>
                <a:gd name="T14" fmla="*/ 160327499 w 216"/>
                <a:gd name="T15" fmla="*/ 3971138 h 227"/>
                <a:gd name="T16" fmla="*/ 197456012 w 216"/>
                <a:gd name="T17" fmla="*/ 3971138 h 227"/>
                <a:gd name="T18" fmla="*/ 231449273 w 216"/>
                <a:gd name="T19" fmla="*/ 12349853 h 227"/>
                <a:gd name="T20" fmla="*/ 263230570 w 216"/>
                <a:gd name="T21" fmla="*/ 29303304 h 227"/>
                <a:gd name="T22" fmla="*/ 293199930 w 216"/>
                <a:gd name="T23" fmla="*/ 54755838 h 227"/>
                <a:gd name="T24" fmla="*/ 318146010 w 216"/>
                <a:gd name="T25" fmla="*/ 88042712 h 227"/>
                <a:gd name="T26" fmla="*/ 334399295 w 216"/>
                <a:gd name="T27" fmla="*/ 125620506 h 227"/>
                <a:gd name="T28" fmla="*/ 351395663 w 216"/>
                <a:gd name="T29" fmla="*/ 168127477 h 227"/>
                <a:gd name="T30" fmla="*/ 357826205 w 216"/>
                <a:gd name="T31" fmla="*/ 215573165 h 227"/>
                <a:gd name="T32" fmla="*/ 357826205 w 216"/>
                <a:gd name="T33" fmla="*/ 238990240 h 227"/>
                <a:gd name="T34" fmla="*/ 352926358 w 216"/>
                <a:gd name="T35" fmla="*/ 287478193 h 227"/>
                <a:gd name="T36" fmla="*/ 345074083 w 216"/>
                <a:gd name="T37" fmla="*/ 331155401 h 227"/>
                <a:gd name="T38" fmla="*/ 326454036 w 216"/>
                <a:gd name="T39" fmla="*/ 370600209 h 227"/>
                <a:gd name="T40" fmla="*/ 307150886 w 216"/>
                <a:gd name="T41" fmla="*/ 408827241 h 227"/>
                <a:gd name="T42" fmla="*/ 280226742 w 216"/>
                <a:gd name="T43" fmla="*/ 436217525 h 227"/>
                <a:gd name="T44" fmla="*/ 248492133 w 216"/>
                <a:gd name="T45" fmla="*/ 458639973 h 227"/>
                <a:gd name="T46" fmla="*/ 213701963 w 216"/>
                <a:gd name="T47" fmla="*/ 471911212 h 227"/>
                <a:gd name="T48" fmla="*/ 178925282 w 216"/>
                <a:gd name="T49" fmla="*/ 475882301 h 227"/>
                <a:gd name="T50" fmla="*/ 142532780 w 216"/>
                <a:gd name="T51" fmla="*/ 471911212 h 227"/>
                <a:gd name="T52" fmla="*/ 109292130 w 216"/>
                <a:gd name="T53" fmla="*/ 458639973 h 227"/>
                <a:gd name="T54" fmla="*/ 77599757 w 216"/>
                <a:gd name="T55" fmla="*/ 436217525 h 227"/>
                <a:gd name="T56" fmla="*/ 52657819 w 216"/>
                <a:gd name="T57" fmla="*/ 408827241 h 227"/>
                <a:gd name="T58" fmla="*/ 31776067 w 216"/>
                <a:gd name="T59" fmla="*/ 370600209 h 227"/>
                <a:gd name="T60" fmla="*/ 13116539 w 216"/>
                <a:gd name="T61" fmla="*/ 331155401 h 227"/>
                <a:gd name="T62" fmla="*/ 4806988 w 216"/>
                <a:gd name="T63" fmla="*/ 287478193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2"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7" y="214"/>
                  </a:lnTo>
                  <a:lnTo>
                    <a:pt x="47" y="208"/>
                  </a:lnTo>
                  <a:lnTo>
                    <a:pt x="39" y="202"/>
                  </a:lnTo>
                  <a:lnTo>
                    <a:pt x="32" y="195"/>
                  </a:lnTo>
                  <a:lnTo>
                    <a:pt x="24" y="187"/>
                  </a:lnTo>
                  <a:lnTo>
                    <a:pt x="19" y="177"/>
                  </a:lnTo>
                  <a:lnTo>
                    <a:pt x="13" y="168"/>
                  </a:lnTo>
                  <a:lnTo>
                    <a:pt x="8" y="158"/>
                  </a:lnTo>
                  <a:lnTo>
                    <a:pt x="5" y="148"/>
                  </a:lnTo>
                  <a:lnTo>
                    <a:pt x="3" y="137"/>
                  </a:lnTo>
                  <a:lnTo>
                    <a:pt x="1" y="126"/>
                  </a:lnTo>
                  <a:lnTo>
                    <a:pt x="0" y="11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429" name="Rectangle 18"/>
            <p:cNvSpPr>
              <a:spLocks noChangeArrowheads="1"/>
            </p:cNvSpPr>
            <p:nvPr/>
          </p:nvSpPr>
          <p:spPr bwMode="auto">
            <a:xfrm>
              <a:off x="2378" y="2345"/>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C</a:t>
              </a:r>
            </a:p>
          </p:txBody>
        </p:sp>
        <p:sp>
          <p:nvSpPr>
            <p:cNvPr id="95430" name="未知"/>
            <p:cNvSpPr>
              <a:spLocks/>
            </p:cNvSpPr>
            <p:nvPr/>
          </p:nvSpPr>
          <p:spPr bwMode="auto">
            <a:xfrm>
              <a:off x="3103" y="1115"/>
              <a:ext cx="442" cy="468"/>
            </a:xfrm>
            <a:custGeom>
              <a:avLst/>
              <a:gdLst>
                <a:gd name="T0" fmla="*/ 1530783 w 216"/>
                <a:gd name="T1" fmla="*/ 197964392 h 227"/>
                <a:gd name="T2" fmla="*/ 7940391 w 216"/>
                <a:gd name="T3" fmla="*/ 153956603 h 227"/>
                <a:gd name="T4" fmla="*/ 21853431 w 216"/>
                <a:gd name="T5" fmla="*/ 114196225 h 227"/>
                <a:gd name="T6" fmla="*/ 39587686 w 216"/>
                <a:gd name="T7" fmla="*/ 81090697 h 227"/>
                <a:gd name="T8" fmla="*/ 65023240 w 216"/>
                <a:gd name="T9" fmla="*/ 50284331 h 227"/>
                <a:gd name="T10" fmla="*/ 94595667 w 216"/>
                <a:gd name="T11" fmla="*/ 25262864 h 227"/>
                <a:gd name="T12" fmla="*/ 123829343 w 216"/>
                <a:gd name="T13" fmla="*/ 9448184 h 227"/>
                <a:gd name="T14" fmla="*/ 160327499 w 216"/>
                <a:gd name="T15" fmla="*/ 1705089 h 227"/>
                <a:gd name="T16" fmla="*/ 197456012 w 216"/>
                <a:gd name="T17" fmla="*/ 1705089 h 227"/>
                <a:gd name="T18" fmla="*/ 231449273 w 216"/>
                <a:gd name="T19" fmla="*/ 9448184 h 227"/>
                <a:gd name="T20" fmla="*/ 263230570 w 216"/>
                <a:gd name="T21" fmla="*/ 25262864 h 227"/>
                <a:gd name="T22" fmla="*/ 293199930 w 216"/>
                <a:gd name="T23" fmla="*/ 50284331 h 227"/>
                <a:gd name="T24" fmla="*/ 318146010 w 216"/>
                <a:gd name="T25" fmla="*/ 81090697 h 227"/>
                <a:gd name="T26" fmla="*/ 334399295 w 216"/>
                <a:gd name="T27" fmla="*/ 114196225 h 227"/>
                <a:gd name="T28" fmla="*/ 351395663 w 216"/>
                <a:gd name="T29" fmla="*/ 153956603 h 227"/>
                <a:gd name="T30" fmla="*/ 357826205 w 216"/>
                <a:gd name="T31" fmla="*/ 197964392 h 227"/>
                <a:gd name="T32" fmla="*/ 357826205 w 216"/>
                <a:gd name="T33" fmla="*/ 217466965 h 227"/>
                <a:gd name="T34" fmla="*/ 352926358 w 216"/>
                <a:gd name="T35" fmla="*/ 261336210 h 227"/>
                <a:gd name="T36" fmla="*/ 345074083 w 216"/>
                <a:gd name="T37" fmla="*/ 304166701 h 227"/>
                <a:gd name="T38" fmla="*/ 326454036 w 216"/>
                <a:gd name="T39" fmla="*/ 340917399 h 227"/>
                <a:gd name="T40" fmla="*/ 307150886 w 216"/>
                <a:gd name="T41" fmla="*/ 373622599 h 227"/>
                <a:gd name="T42" fmla="*/ 280226742 w 216"/>
                <a:gd name="T43" fmla="*/ 400394930 h 227"/>
                <a:gd name="T44" fmla="*/ 248492133 w 216"/>
                <a:gd name="T45" fmla="*/ 421902571 h 227"/>
                <a:gd name="T46" fmla="*/ 215293294 w 216"/>
                <a:gd name="T47" fmla="*/ 431203258 h 227"/>
                <a:gd name="T48" fmla="*/ 178925282 w 216"/>
                <a:gd name="T49" fmla="*/ 437153809 h 227"/>
                <a:gd name="T50" fmla="*/ 142532780 w 216"/>
                <a:gd name="T51" fmla="*/ 431203258 h 227"/>
                <a:gd name="T52" fmla="*/ 109292130 w 216"/>
                <a:gd name="T53" fmla="*/ 421902571 h 227"/>
                <a:gd name="T54" fmla="*/ 77599757 w 216"/>
                <a:gd name="T55" fmla="*/ 400394930 h 227"/>
                <a:gd name="T56" fmla="*/ 52657819 w 216"/>
                <a:gd name="T57" fmla="*/ 373622599 h 227"/>
                <a:gd name="T58" fmla="*/ 31776067 w 216"/>
                <a:gd name="T59" fmla="*/ 340917399 h 227"/>
                <a:gd name="T60" fmla="*/ 13116539 w 216"/>
                <a:gd name="T61" fmla="*/ 304166701 h 227"/>
                <a:gd name="T62" fmla="*/ 4806988 w 216"/>
                <a:gd name="T63" fmla="*/ 261336210 h 227"/>
                <a:gd name="T64" fmla="*/ 0 w 216"/>
                <a:gd name="T65" fmla="*/ 21746696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3" y="90"/>
                  </a:lnTo>
                  <a:lnTo>
                    <a:pt x="5" y="80"/>
                  </a:lnTo>
                  <a:lnTo>
                    <a:pt x="8" y="69"/>
                  </a:lnTo>
                  <a:lnTo>
                    <a:pt x="13" y="59"/>
                  </a:lnTo>
                  <a:lnTo>
                    <a:pt x="19" y="50"/>
                  </a:lnTo>
                  <a:lnTo>
                    <a:pt x="24" y="42"/>
                  </a:lnTo>
                  <a:lnTo>
                    <a:pt x="32" y="34"/>
                  </a:lnTo>
                  <a:lnTo>
                    <a:pt x="39" y="26"/>
                  </a:lnTo>
                  <a:lnTo>
                    <a:pt x="47" y="19"/>
                  </a:lnTo>
                  <a:lnTo>
                    <a:pt x="57" y="13"/>
                  </a:lnTo>
                  <a:lnTo>
                    <a:pt x="66" y="9"/>
                  </a:lnTo>
                  <a:lnTo>
                    <a:pt x="75" y="5"/>
                  </a:lnTo>
                  <a:lnTo>
                    <a:pt x="86" y="3"/>
                  </a:lnTo>
                  <a:lnTo>
                    <a:pt x="97" y="1"/>
                  </a:lnTo>
                  <a:lnTo>
                    <a:pt x="108" y="0"/>
                  </a:lnTo>
                  <a:lnTo>
                    <a:pt x="119" y="1"/>
                  </a:lnTo>
                  <a:lnTo>
                    <a:pt x="130" y="3"/>
                  </a:lnTo>
                  <a:lnTo>
                    <a:pt x="140" y="5"/>
                  </a:lnTo>
                  <a:lnTo>
                    <a:pt x="150" y="9"/>
                  </a:lnTo>
                  <a:lnTo>
                    <a:pt x="159" y="13"/>
                  </a:lnTo>
                  <a:lnTo>
                    <a:pt x="169" y="19"/>
                  </a:lnTo>
                  <a:lnTo>
                    <a:pt x="177" y="26"/>
                  </a:lnTo>
                  <a:lnTo>
                    <a:pt x="185" y="34"/>
                  </a:lnTo>
                  <a:lnTo>
                    <a:pt x="192" y="42"/>
                  </a:lnTo>
                  <a:lnTo>
                    <a:pt x="197" y="50"/>
                  </a:lnTo>
                  <a:lnTo>
                    <a:pt x="202" y="59"/>
                  </a:lnTo>
                  <a:lnTo>
                    <a:pt x="208" y="69"/>
                  </a:lnTo>
                  <a:lnTo>
                    <a:pt x="212" y="80"/>
                  </a:lnTo>
                  <a:lnTo>
                    <a:pt x="213" y="90"/>
                  </a:lnTo>
                  <a:lnTo>
                    <a:pt x="216" y="103"/>
                  </a:lnTo>
                  <a:lnTo>
                    <a:pt x="216" y="113"/>
                  </a:lnTo>
                  <a:lnTo>
                    <a:pt x="216" y="126"/>
                  </a:lnTo>
                  <a:lnTo>
                    <a:pt x="213" y="136"/>
                  </a:lnTo>
                  <a:lnTo>
                    <a:pt x="212" y="147"/>
                  </a:lnTo>
                  <a:lnTo>
                    <a:pt x="208" y="158"/>
                  </a:lnTo>
                  <a:lnTo>
                    <a:pt x="202" y="167"/>
                  </a:lnTo>
                  <a:lnTo>
                    <a:pt x="197" y="177"/>
                  </a:lnTo>
                  <a:lnTo>
                    <a:pt x="192" y="186"/>
                  </a:lnTo>
                  <a:lnTo>
                    <a:pt x="185" y="194"/>
                  </a:lnTo>
                  <a:lnTo>
                    <a:pt x="177" y="201"/>
                  </a:lnTo>
                  <a:lnTo>
                    <a:pt x="169" y="208"/>
                  </a:lnTo>
                  <a:lnTo>
                    <a:pt x="159" y="213"/>
                  </a:lnTo>
                  <a:lnTo>
                    <a:pt x="150" y="219"/>
                  </a:lnTo>
                  <a:lnTo>
                    <a:pt x="140" y="221"/>
                  </a:lnTo>
                  <a:lnTo>
                    <a:pt x="130" y="224"/>
                  </a:lnTo>
                  <a:lnTo>
                    <a:pt x="119" y="227"/>
                  </a:lnTo>
                  <a:lnTo>
                    <a:pt x="108" y="227"/>
                  </a:lnTo>
                  <a:lnTo>
                    <a:pt x="97" y="227"/>
                  </a:lnTo>
                  <a:lnTo>
                    <a:pt x="86" y="224"/>
                  </a:lnTo>
                  <a:lnTo>
                    <a:pt x="75" y="221"/>
                  </a:lnTo>
                  <a:lnTo>
                    <a:pt x="66" y="219"/>
                  </a:lnTo>
                  <a:lnTo>
                    <a:pt x="57" y="213"/>
                  </a:lnTo>
                  <a:lnTo>
                    <a:pt x="47" y="208"/>
                  </a:lnTo>
                  <a:lnTo>
                    <a:pt x="39" y="201"/>
                  </a:lnTo>
                  <a:lnTo>
                    <a:pt x="32" y="194"/>
                  </a:lnTo>
                  <a:lnTo>
                    <a:pt x="24" y="186"/>
                  </a:lnTo>
                  <a:lnTo>
                    <a:pt x="19" y="177"/>
                  </a:lnTo>
                  <a:lnTo>
                    <a:pt x="13" y="167"/>
                  </a:lnTo>
                  <a:lnTo>
                    <a:pt x="8" y="158"/>
                  </a:lnTo>
                  <a:lnTo>
                    <a:pt x="5" y="147"/>
                  </a:lnTo>
                  <a:lnTo>
                    <a:pt x="3" y="136"/>
                  </a:lnTo>
                  <a:lnTo>
                    <a:pt x="1" y="126"/>
                  </a:lnTo>
                  <a:lnTo>
                    <a:pt x="0" y="113"/>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431" name="未知"/>
            <p:cNvSpPr>
              <a:spLocks/>
            </p:cNvSpPr>
            <p:nvPr/>
          </p:nvSpPr>
          <p:spPr bwMode="auto">
            <a:xfrm>
              <a:off x="3103" y="1115"/>
              <a:ext cx="442" cy="468"/>
            </a:xfrm>
            <a:custGeom>
              <a:avLst/>
              <a:gdLst>
                <a:gd name="T0" fmla="*/ 1530783 w 216"/>
                <a:gd name="T1" fmla="*/ 197964392 h 227"/>
                <a:gd name="T2" fmla="*/ 7940391 w 216"/>
                <a:gd name="T3" fmla="*/ 153956603 h 227"/>
                <a:gd name="T4" fmla="*/ 21853431 w 216"/>
                <a:gd name="T5" fmla="*/ 114196225 h 227"/>
                <a:gd name="T6" fmla="*/ 39587686 w 216"/>
                <a:gd name="T7" fmla="*/ 81090697 h 227"/>
                <a:gd name="T8" fmla="*/ 65023240 w 216"/>
                <a:gd name="T9" fmla="*/ 50284331 h 227"/>
                <a:gd name="T10" fmla="*/ 94595667 w 216"/>
                <a:gd name="T11" fmla="*/ 25262864 h 227"/>
                <a:gd name="T12" fmla="*/ 123829343 w 216"/>
                <a:gd name="T13" fmla="*/ 9448184 h 227"/>
                <a:gd name="T14" fmla="*/ 160327499 w 216"/>
                <a:gd name="T15" fmla="*/ 1705089 h 227"/>
                <a:gd name="T16" fmla="*/ 197456012 w 216"/>
                <a:gd name="T17" fmla="*/ 1705089 h 227"/>
                <a:gd name="T18" fmla="*/ 231449273 w 216"/>
                <a:gd name="T19" fmla="*/ 9448184 h 227"/>
                <a:gd name="T20" fmla="*/ 263230570 w 216"/>
                <a:gd name="T21" fmla="*/ 25262864 h 227"/>
                <a:gd name="T22" fmla="*/ 293199930 w 216"/>
                <a:gd name="T23" fmla="*/ 50284331 h 227"/>
                <a:gd name="T24" fmla="*/ 318146010 w 216"/>
                <a:gd name="T25" fmla="*/ 81090697 h 227"/>
                <a:gd name="T26" fmla="*/ 334399295 w 216"/>
                <a:gd name="T27" fmla="*/ 114196225 h 227"/>
                <a:gd name="T28" fmla="*/ 351395663 w 216"/>
                <a:gd name="T29" fmla="*/ 153956603 h 227"/>
                <a:gd name="T30" fmla="*/ 357826205 w 216"/>
                <a:gd name="T31" fmla="*/ 197964392 h 227"/>
                <a:gd name="T32" fmla="*/ 357826205 w 216"/>
                <a:gd name="T33" fmla="*/ 217466965 h 227"/>
                <a:gd name="T34" fmla="*/ 352926358 w 216"/>
                <a:gd name="T35" fmla="*/ 261336210 h 227"/>
                <a:gd name="T36" fmla="*/ 345074083 w 216"/>
                <a:gd name="T37" fmla="*/ 304166701 h 227"/>
                <a:gd name="T38" fmla="*/ 326454036 w 216"/>
                <a:gd name="T39" fmla="*/ 340917399 h 227"/>
                <a:gd name="T40" fmla="*/ 307150886 w 216"/>
                <a:gd name="T41" fmla="*/ 373622599 h 227"/>
                <a:gd name="T42" fmla="*/ 280226742 w 216"/>
                <a:gd name="T43" fmla="*/ 400394930 h 227"/>
                <a:gd name="T44" fmla="*/ 248492133 w 216"/>
                <a:gd name="T45" fmla="*/ 421902571 h 227"/>
                <a:gd name="T46" fmla="*/ 215293294 w 216"/>
                <a:gd name="T47" fmla="*/ 431203258 h 227"/>
                <a:gd name="T48" fmla="*/ 178925282 w 216"/>
                <a:gd name="T49" fmla="*/ 437153809 h 227"/>
                <a:gd name="T50" fmla="*/ 142532780 w 216"/>
                <a:gd name="T51" fmla="*/ 431203258 h 227"/>
                <a:gd name="T52" fmla="*/ 109292130 w 216"/>
                <a:gd name="T53" fmla="*/ 421902571 h 227"/>
                <a:gd name="T54" fmla="*/ 77599757 w 216"/>
                <a:gd name="T55" fmla="*/ 400394930 h 227"/>
                <a:gd name="T56" fmla="*/ 52657819 w 216"/>
                <a:gd name="T57" fmla="*/ 373622599 h 227"/>
                <a:gd name="T58" fmla="*/ 31776067 w 216"/>
                <a:gd name="T59" fmla="*/ 340917399 h 227"/>
                <a:gd name="T60" fmla="*/ 13116539 w 216"/>
                <a:gd name="T61" fmla="*/ 304166701 h 227"/>
                <a:gd name="T62" fmla="*/ 4806988 w 216"/>
                <a:gd name="T63" fmla="*/ 261336210 h 227"/>
                <a:gd name="T64" fmla="*/ 0 w 216"/>
                <a:gd name="T65" fmla="*/ 21746696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3" y="90"/>
                  </a:lnTo>
                  <a:lnTo>
                    <a:pt x="5" y="80"/>
                  </a:lnTo>
                  <a:lnTo>
                    <a:pt x="8" y="69"/>
                  </a:lnTo>
                  <a:lnTo>
                    <a:pt x="13" y="59"/>
                  </a:lnTo>
                  <a:lnTo>
                    <a:pt x="19" y="50"/>
                  </a:lnTo>
                  <a:lnTo>
                    <a:pt x="24" y="42"/>
                  </a:lnTo>
                  <a:lnTo>
                    <a:pt x="32" y="34"/>
                  </a:lnTo>
                  <a:lnTo>
                    <a:pt x="39" y="26"/>
                  </a:lnTo>
                  <a:lnTo>
                    <a:pt x="47" y="19"/>
                  </a:lnTo>
                  <a:lnTo>
                    <a:pt x="57" y="13"/>
                  </a:lnTo>
                  <a:lnTo>
                    <a:pt x="66" y="9"/>
                  </a:lnTo>
                  <a:lnTo>
                    <a:pt x="75" y="5"/>
                  </a:lnTo>
                  <a:lnTo>
                    <a:pt x="86" y="3"/>
                  </a:lnTo>
                  <a:lnTo>
                    <a:pt x="97" y="1"/>
                  </a:lnTo>
                  <a:lnTo>
                    <a:pt x="108" y="0"/>
                  </a:lnTo>
                  <a:lnTo>
                    <a:pt x="119" y="1"/>
                  </a:lnTo>
                  <a:lnTo>
                    <a:pt x="130" y="3"/>
                  </a:lnTo>
                  <a:lnTo>
                    <a:pt x="140" y="5"/>
                  </a:lnTo>
                  <a:lnTo>
                    <a:pt x="150" y="9"/>
                  </a:lnTo>
                  <a:lnTo>
                    <a:pt x="159" y="13"/>
                  </a:lnTo>
                  <a:lnTo>
                    <a:pt x="169" y="19"/>
                  </a:lnTo>
                  <a:lnTo>
                    <a:pt x="177" y="26"/>
                  </a:lnTo>
                  <a:lnTo>
                    <a:pt x="185" y="34"/>
                  </a:lnTo>
                  <a:lnTo>
                    <a:pt x="192" y="42"/>
                  </a:lnTo>
                  <a:lnTo>
                    <a:pt x="197" y="50"/>
                  </a:lnTo>
                  <a:lnTo>
                    <a:pt x="202" y="59"/>
                  </a:lnTo>
                  <a:lnTo>
                    <a:pt x="208" y="69"/>
                  </a:lnTo>
                  <a:lnTo>
                    <a:pt x="212" y="80"/>
                  </a:lnTo>
                  <a:lnTo>
                    <a:pt x="213" y="90"/>
                  </a:lnTo>
                  <a:lnTo>
                    <a:pt x="216" y="103"/>
                  </a:lnTo>
                  <a:lnTo>
                    <a:pt x="216" y="113"/>
                  </a:lnTo>
                  <a:lnTo>
                    <a:pt x="216" y="126"/>
                  </a:lnTo>
                  <a:lnTo>
                    <a:pt x="213" y="136"/>
                  </a:lnTo>
                  <a:lnTo>
                    <a:pt x="212" y="147"/>
                  </a:lnTo>
                  <a:lnTo>
                    <a:pt x="208" y="158"/>
                  </a:lnTo>
                  <a:lnTo>
                    <a:pt x="202" y="167"/>
                  </a:lnTo>
                  <a:lnTo>
                    <a:pt x="197" y="177"/>
                  </a:lnTo>
                  <a:lnTo>
                    <a:pt x="192" y="186"/>
                  </a:lnTo>
                  <a:lnTo>
                    <a:pt x="185" y="194"/>
                  </a:lnTo>
                  <a:lnTo>
                    <a:pt x="177" y="201"/>
                  </a:lnTo>
                  <a:lnTo>
                    <a:pt x="169" y="208"/>
                  </a:lnTo>
                  <a:lnTo>
                    <a:pt x="159" y="213"/>
                  </a:lnTo>
                  <a:lnTo>
                    <a:pt x="150" y="219"/>
                  </a:lnTo>
                  <a:lnTo>
                    <a:pt x="140" y="221"/>
                  </a:lnTo>
                  <a:lnTo>
                    <a:pt x="130" y="224"/>
                  </a:lnTo>
                  <a:lnTo>
                    <a:pt x="119" y="227"/>
                  </a:lnTo>
                  <a:lnTo>
                    <a:pt x="108" y="227"/>
                  </a:lnTo>
                  <a:lnTo>
                    <a:pt x="97" y="227"/>
                  </a:lnTo>
                  <a:lnTo>
                    <a:pt x="86" y="224"/>
                  </a:lnTo>
                  <a:lnTo>
                    <a:pt x="75" y="221"/>
                  </a:lnTo>
                  <a:lnTo>
                    <a:pt x="66" y="219"/>
                  </a:lnTo>
                  <a:lnTo>
                    <a:pt x="57" y="213"/>
                  </a:lnTo>
                  <a:lnTo>
                    <a:pt x="47" y="208"/>
                  </a:lnTo>
                  <a:lnTo>
                    <a:pt x="39" y="201"/>
                  </a:lnTo>
                  <a:lnTo>
                    <a:pt x="32" y="194"/>
                  </a:lnTo>
                  <a:lnTo>
                    <a:pt x="24" y="186"/>
                  </a:lnTo>
                  <a:lnTo>
                    <a:pt x="19" y="177"/>
                  </a:lnTo>
                  <a:lnTo>
                    <a:pt x="13" y="167"/>
                  </a:lnTo>
                  <a:lnTo>
                    <a:pt x="8" y="158"/>
                  </a:lnTo>
                  <a:lnTo>
                    <a:pt x="5" y="147"/>
                  </a:lnTo>
                  <a:lnTo>
                    <a:pt x="3" y="136"/>
                  </a:lnTo>
                  <a:lnTo>
                    <a:pt x="1" y="126"/>
                  </a:lnTo>
                  <a:lnTo>
                    <a:pt x="0" y="11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432" name="Rectangle 21"/>
            <p:cNvSpPr>
              <a:spLocks noChangeArrowheads="1"/>
            </p:cNvSpPr>
            <p:nvPr/>
          </p:nvSpPr>
          <p:spPr bwMode="auto">
            <a:xfrm>
              <a:off x="3263" y="1210"/>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A</a:t>
              </a:r>
            </a:p>
          </p:txBody>
        </p:sp>
        <p:sp>
          <p:nvSpPr>
            <p:cNvPr id="95433" name="未知"/>
            <p:cNvSpPr>
              <a:spLocks noEditPoints="1"/>
            </p:cNvSpPr>
            <p:nvPr/>
          </p:nvSpPr>
          <p:spPr bwMode="auto">
            <a:xfrm>
              <a:off x="1613" y="1348"/>
              <a:ext cx="1495" cy="2"/>
            </a:xfrm>
            <a:custGeom>
              <a:avLst/>
              <a:gdLst>
                <a:gd name="T0" fmla="*/ 1325905357 w 727"/>
                <a:gd name="T1" fmla="*/ 0 h 3"/>
                <a:gd name="T2" fmla="*/ 1329169268 w 727"/>
                <a:gd name="T3" fmla="*/ 1 h 3"/>
                <a:gd name="T4" fmla="*/ 1265282950 w 727"/>
                <a:gd name="T5" fmla="*/ 1 h 3"/>
                <a:gd name="T6" fmla="*/ 1270986371 w 727"/>
                <a:gd name="T7" fmla="*/ 0 h 3"/>
                <a:gd name="T8" fmla="*/ 1206911589 w 727"/>
                <a:gd name="T9" fmla="*/ 1 h 3"/>
                <a:gd name="T10" fmla="*/ 1206911589 w 727"/>
                <a:gd name="T11" fmla="*/ 0 h 3"/>
                <a:gd name="T12" fmla="*/ 1206911589 w 727"/>
                <a:gd name="T13" fmla="*/ 1 h 3"/>
                <a:gd name="T14" fmla="*/ 1144584579 w 727"/>
                <a:gd name="T15" fmla="*/ 1 h 3"/>
                <a:gd name="T16" fmla="*/ 1149817365 w 727"/>
                <a:gd name="T17" fmla="*/ 1 h 3"/>
                <a:gd name="T18" fmla="*/ 1088432941 w 727"/>
                <a:gd name="T19" fmla="*/ 1 h 3"/>
                <a:gd name="T20" fmla="*/ 1088432941 w 727"/>
                <a:gd name="T21" fmla="*/ 0 h 3"/>
                <a:gd name="T22" fmla="*/ 1088432941 w 727"/>
                <a:gd name="T23" fmla="*/ 1 h 3"/>
                <a:gd name="T24" fmla="*/ 1024546097 w 727"/>
                <a:gd name="T25" fmla="*/ 0 h 3"/>
                <a:gd name="T26" fmla="*/ 1029579890 w 727"/>
                <a:gd name="T27" fmla="*/ 1 h 3"/>
                <a:gd name="T28" fmla="*/ 964017396 w 727"/>
                <a:gd name="T29" fmla="*/ 1 h 3"/>
                <a:gd name="T30" fmla="*/ 969002757 w 727"/>
                <a:gd name="T31" fmla="*/ 0 h 3"/>
                <a:gd name="T32" fmla="*/ 905093803 w 727"/>
                <a:gd name="T33" fmla="*/ 1 h 3"/>
                <a:gd name="T34" fmla="*/ 905093803 w 727"/>
                <a:gd name="T35" fmla="*/ 0 h 3"/>
                <a:gd name="T36" fmla="*/ 905093803 w 727"/>
                <a:gd name="T37" fmla="*/ 1 h 3"/>
                <a:gd name="T38" fmla="*/ 842846285 w 727"/>
                <a:gd name="T39" fmla="*/ 1 h 3"/>
                <a:gd name="T40" fmla="*/ 848548126 w 727"/>
                <a:gd name="T41" fmla="*/ 1 h 3"/>
                <a:gd name="T42" fmla="*/ 786311137 w 727"/>
                <a:gd name="T43" fmla="*/ 1 h 3"/>
                <a:gd name="T44" fmla="*/ 786311137 w 727"/>
                <a:gd name="T45" fmla="*/ 0 h 3"/>
                <a:gd name="T46" fmla="*/ 786311137 w 727"/>
                <a:gd name="T47" fmla="*/ 1 h 3"/>
                <a:gd name="T48" fmla="*/ 722147914 w 727"/>
                <a:gd name="T49" fmla="*/ 0 h 3"/>
                <a:gd name="T50" fmla="*/ 727367012 w 727"/>
                <a:gd name="T51" fmla="*/ 1 h 3"/>
                <a:gd name="T52" fmla="*/ 663458585 w 727"/>
                <a:gd name="T53" fmla="*/ 1 h 3"/>
                <a:gd name="T54" fmla="*/ 667644287 w 727"/>
                <a:gd name="T55" fmla="*/ 0 h 3"/>
                <a:gd name="T56" fmla="*/ 603751126 w 727"/>
                <a:gd name="T57" fmla="*/ 1 h 3"/>
                <a:gd name="T58" fmla="*/ 603751126 w 727"/>
                <a:gd name="T59" fmla="*/ 0 h 3"/>
                <a:gd name="T60" fmla="*/ 603751126 w 727"/>
                <a:gd name="T61" fmla="*/ 1 h 3"/>
                <a:gd name="T62" fmla="*/ 543227032 w 727"/>
                <a:gd name="T63" fmla="*/ 1 h 3"/>
                <a:gd name="T64" fmla="*/ 547002113 w 727"/>
                <a:gd name="T65" fmla="*/ 1 h 3"/>
                <a:gd name="T66" fmla="*/ 486344699 w 727"/>
                <a:gd name="T67" fmla="*/ 1 h 3"/>
                <a:gd name="T68" fmla="*/ 486344699 w 727"/>
                <a:gd name="T69" fmla="*/ 0 h 3"/>
                <a:gd name="T70" fmla="*/ 486344699 w 727"/>
                <a:gd name="T71" fmla="*/ 1 h 3"/>
                <a:gd name="T72" fmla="*/ 420790102 w 727"/>
                <a:gd name="T73" fmla="*/ 0 h 3"/>
                <a:gd name="T74" fmla="*/ 426020519 w 727"/>
                <a:gd name="T75" fmla="*/ 1 h 3"/>
                <a:gd name="T76" fmla="*/ 361911518 w 727"/>
                <a:gd name="T77" fmla="*/ 1 h 3"/>
                <a:gd name="T78" fmla="*/ 367081132 w 727"/>
                <a:gd name="T79" fmla="*/ 0 h 3"/>
                <a:gd name="T80" fmla="*/ 304931531 w 727"/>
                <a:gd name="T81" fmla="*/ 1 h 3"/>
                <a:gd name="T82" fmla="*/ 304931531 w 727"/>
                <a:gd name="T83" fmla="*/ 0 h 3"/>
                <a:gd name="T84" fmla="*/ 304931531 w 727"/>
                <a:gd name="T85" fmla="*/ 1 h 3"/>
                <a:gd name="T86" fmla="*/ 240833520 w 727"/>
                <a:gd name="T87" fmla="*/ 1 h 3"/>
                <a:gd name="T88" fmla="*/ 248981321 w 727"/>
                <a:gd name="T89" fmla="*/ 1 h 3"/>
                <a:gd name="T90" fmla="*/ 185094872 w 727"/>
                <a:gd name="T91" fmla="*/ 1 h 3"/>
                <a:gd name="T92" fmla="*/ 185094872 w 727"/>
                <a:gd name="T93" fmla="*/ 0 h 3"/>
                <a:gd name="T94" fmla="*/ 185094872 w 727"/>
                <a:gd name="T95" fmla="*/ 1 h 3"/>
                <a:gd name="T96" fmla="*/ 121076583 w 727"/>
                <a:gd name="T97" fmla="*/ 0 h 3"/>
                <a:gd name="T98" fmla="*/ 124461838 w 727"/>
                <a:gd name="T99" fmla="*/ 1 h 3"/>
                <a:gd name="T100" fmla="*/ 60524242 w 727"/>
                <a:gd name="T101" fmla="*/ 1 h 3"/>
                <a:gd name="T102" fmla="*/ 65853432 w 727"/>
                <a:gd name="T103" fmla="*/ 0 h 3"/>
                <a:gd name="T104" fmla="*/ 3384561 w 727"/>
                <a:gd name="T105" fmla="*/ 1 h 3"/>
                <a:gd name="T106" fmla="*/ 3384561 w 727"/>
                <a:gd name="T107" fmla="*/ 0 h 3"/>
                <a:gd name="T108" fmla="*/ 3384561 w 727"/>
                <a:gd name="T109" fmla="*/ 1 h 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27"/>
                <a:gd name="T166" fmla="*/ 0 h 3"/>
                <a:gd name="T167" fmla="*/ 727 w 727"/>
                <a:gd name="T168" fmla="*/ 3 h 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27" h="3">
                  <a:moveTo>
                    <a:pt x="726" y="3"/>
                  </a:moveTo>
                  <a:lnTo>
                    <a:pt x="726" y="3"/>
                  </a:lnTo>
                  <a:lnTo>
                    <a:pt x="725" y="3"/>
                  </a:lnTo>
                  <a:lnTo>
                    <a:pt x="725" y="1"/>
                  </a:lnTo>
                  <a:lnTo>
                    <a:pt x="725" y="0"/>
                  </a:lnTo>
                  <a:lnTo>
                    <a:pt x="726" y="0"/>
                  </a:lnTo>
                  <a:lnTo>
                    <a:pt x="727" y="0"/>
                  </a:lnTo>
                  <a:lnTo>
                    <a:pt x="727" y="1"/>
                  </a:lnTo>
                  <a:lnTo>
                    <a:pt x="727" y="3"/>
                  </a:lnTo>
                  <a:lnTo>
                    <a:pt x="726" y="3"/>
                  </a:lnTo>
                  <a:close/>
                  <a:moveTo>
                    <a:pt x="693" y="3"/>
                  </a:moveTo>
                  <a:lnTo>
                    <a:pt x="693" y="3"/>
                  </a:lnTo>
                  <a:lnTo>
                    <a:pt x="692" y="3"/>
                  </a:lnTo>
                  <a:lnTo>
                    <a:pt x="691" y="1"/>
                  </a:lnTo>
                  <a:lnTo>
                    <a:pt x="692" y="0"/>
                  </a:lnTo>
                  <a:lnTo>
                    <a:pt x="693" y="0"/>
                  </a:lnTo>
                  <a:lnTo>
                    <a:pt x="695" y="0"/>
                  </a:lnTo>
                  <a:lnTo>
                    <a:pt x="695" y="1"/>
                  </a:lnTo>
                  <a:lnTo>
                    <a:pt x="695" y="3"/>
                  </a:lnTo>
                  <a:lnTo>
                    <a:pt x="693" y="3"/>
                  </a:lnTo>
                  <a:close/>
                  <a:moveTo>
                    <a:pt x="660" y="3"/>
                  </a:moveTo>
                  <a:lnTo>
                    <a:pt x="660" y="3"/>
                  </a:lnTo>
                  <a:lnTo>
                    <a:pt x="658" y="3"/>
                  </a:lnTo>
                  <a:lnTo>
                    <a:pt x="658" y="1"/>
                  </a:lnTo>
                  <a:lnTo>
                    <a:pt x="658" y="0"/>
                  </a:lnTo>
                  <a:lnTo>
                    <a:pt x="660" y="0"/>
                  </a:lnTo>
                  <a:lnTo>
                    <a:pt x="661" y="0"/>
                  </a:lnTo>
                  <a:lnTo>
                    <a:pt x="662" y="1"/>
                  </a:lnTo>
                  <a:lnTo>
                    <a:pt x="661" y="3"/>
                  </a:lnTo>
                  <a:lnTo>
                    <a:pt x="660" y="3"/>
                  </a:lnTo>
                  <a:close/>
                  <a:moveTo>
                    <a:pt x="627" y="3"/>
                  </a:moveTo>
                  <a:lnTo>
                    <a:pt x="627" y="3"/>
                  </a:lnTo>
                  <a:lnTo>
                    <a:pt x="626" y="3"/>
                  </a:lnTo>
                  <a:lnTo>
                    <a:pt x="626" y="1"/>
                  </a:lnTo>
                  <a:lnTo>
                    <a:pt x="626" y="0"/>
                  </a:lnTo>
                  <a:lnTo>
                    <a:pt x="627" y="0"/>
                  </a:lnTo>
                  <a:lnTo>
                    <a:pt x="629" y="0"/>
                  </a:lnTo>
                  <a:lnTo>
                    <a:pt x="629" y="1"/>
                  </a:lnTo>
                  <a:lnTo>
                    <a:pt x="629" y="3"/>
                  </a:lnTo>
                  <a:lnTo>
                    <a:pt x="627" y="3"/>
                  </a:lnTo>
                  <a:close/>
                  <a:moveTo>
                    <a:pt x="595" y="3"/>
                  </a:moveTo>
                  <a:lnTo>
                    <a:pt x="595" y="3"/>
                  </a:lnTo>
                  <a:lnTo>
                    <a:pt x="594" y="3"/>
                  </a:lnTo>
                  <a:lnTo>
                    <a:pt x="592" y="1"/>
                  </a:lnTo>
                  <a:lnTo>
                    <a:pt x="594" y="0"/>
                  </a:lnTo>
                  <a:lnTo>
                    <a:pt x="595" y="0"/>
                  </a:lnTo>
                  <a:lnTo>
                    <a:pt x="596" y="0"/>
                  </a:lnTo>
                  <a:lnTo>
                    <a:pt x="596" y="1"/>
                  </a:lnTo>
                  <a:lnTo>
                    <a:pt x="596" y="3"/>
                  </a:lnTo>
                  <a:lnTo>
                    <a:pt x="595" y="3"/>
                  </a:lnTo>
                  <a:close/>
                  <a:moveTo>
                    <a:pt x="561" y="3"/>
                  </a:moveTo>
                  <a:lnTo>
                    <a:pt x="561" y="3"/>
                  </a:lnTo>
                  <a:lnTo>
                    <a:pt x="560" y="3"/>
                  </a:lnTo>
                  <a:lnTo>
                    <a:pt x="560" y="1"/>
                  </a:lnTo>
                  <a:lnTo>
                    <a:pt x="560" y="0"/>
                  </a:lnTo>
                  <a:lnTo>
                    <a:pt x="561" y="0"/>
                  </a:lnTo>
                  <a:lnTo>
                    <a:pt x="563" y="0"/>
                  </a:lnTo>
                  <a:lnTo>
                    <a:pt x="564" y="1"/>
                  </a:lnTo>
                  <a:lnTo>
                    <a:pt x="563" y="3"/>
                  </a:lnTo>
                  <a:lnTo>
                    <a:pt x="561" y="3"/>
                  </a:lnTo>
                  <a:close/>
                  <a:moveTo>
                    <a:pt x="529" y="3"/>
                  </a:moveTo>
                  <a:lnTo>
                    <a:pt x="529" y="3"/>
                  </a:lnTo>
                  <a:lnTo>
                    <a:pt x="527" y="3"/>
                  </a:lnTo>
                  <a:lnTo>
                    <a:pt x="526" y="1"/>
                  </a:lnTo>
                  <a:lnTo>
                    <a:pt x="527" y="0"/>
                  </a:lnTo>
                  <a:lnTo>
                    <a:pt x="529" y="0"/>
                  </a:lnTo>
                  <a:lnTo>
                    <a:pt x="530" y="0"/>
                  </a:lnTo>
                  <a:lnTo>
                    <a:pt x="530" y="1"/>
                  </a:lnTo>
                  <a:lnTo>
                    <a:pt x="530" y="3"/>
                  </a:lnTo>
                  <a:lnTo>
                    <a:pt x="529" y="3"/>
                  </a:lnTo>
                  <a:close/>
                  <a:moveTo>
                    <a:pt x="495" y="3"/>
                  </a:moveTo>
                  <a:lnTo>
                    <a:pt x="495" y="3"/>
                  </a:lnTo>
                  <a:lnTo>
                    <a:pt x="494" y="3"/>
                  </a:lnTo>
                  <a:lnTo>
                    <a:pt x="494" y="1"/>
                  </a:lnTo>
                  <a:lnTo>
                    <a:pt x="494" y="0"/>
                  </a:lnTo>
                  <a:lnTo>
                    <a:pt x="495" y="0"/>
                  </a:lnTo>
                  <a:lnTo>
                    <a:pt x="496" y="0"/>
                  </a:lnTo>
                  <a:lnTo>
                    <a:pt x="498" y="1"/>
                  </a:lnTo>
                  <a:lnTo>
                    <a:pt x="496" y="3"/>
                  </a:lnTo>
                  <a:lnTo>
                    <a:pt x="495" y="3"/>
                  </a:lnTo>
                  <a:close/>
                  <a:moveTo>
                    <a:pt x="463" y="3"/>
                  </a:moveTo>
                  <a:lnTo>
                    <a:pt x="463" y="3"/>
                  </a:lnTo>
                  <a:lnTo>
                    <a:pt x="461" y="3"/>
                  </a:lnTo>
                  <a:lnTo>
                    <a:pt x="461" y="1"/>
                  </a:lnTo>
                  <a:lnTo>
                    <a:pt x="461" y="0"/>
                  </a:lnTo>
                  <a:lnTo>
                    <a:pt x="463" y="0"/>
                  </a:lnTo>
                  <a:lnTo>
                    <a:pt x="464" y="0"/>
                  </a:lnTo>
                  <a:lnTo>
                    <a:pt x="464" y="1"/>
                  </a:lnTo>
                  <a:lnTo>
                    <a:pt x="464" y="3"/>
                  </a:lnTo>
                  <a:lnTo>
                    <a:pt x="463" y="3"/>
                  </a:lnTo>
                  <a:close/>
                  <a:moveTo>
                    <a:pt x="430" y="3"/>
                  </a:moveTo>
                  <a:lnTo>
                    <a:pt x="430" y="3"/>
                  </a:lnTo>
                  <a:lnTo>
                    <a:pt x="429" y="3"/>
                  </a:lnTo>
                  <a:lnTo>
                    <a:pt x="428" y="1"/>
                  </a:lnTo>
                  <a:lnTo>
                    <a:pt x="429" y="0"/>
                  </a:lnTo>
                  <a:lnTo>
                    <a:pt x="430" y="0"/>
                  </a:lnTo>
                  <a:lnTo>
                    <a:pt x="432" y="0"/>
                  </a:lnTo>
                  <a:lnTo>
                    <a:pt x="432" y="1"/>
                  </a:lnTo>
                  <a:lnTo>
                    <a:pt x="432" y="3"/>
                  </a:lnTo>
                  <a:lnTo>
                    <a:pt x="430" y="3"/>
                  </a:lnTo>
                  <a:close/>
                  <a:moveTo>
                    <a:pt x="396" y="3"/>
                  </a:moveTo>
                  <a:lnTo>
                    <a:pt x="396" y="3"/>
                  </a:lnTo>
                  <a:lnTo>
                    <a:pt x="395" y="3"/>
                  </a:lnTo>
                  <a:lnTo>
                    <a:pt x="395" y="1"/>
                  </a:lnTo>
                  <a:lnTo>
                    <a:pt x="395" y="0"/>
                  </a:lnTo>
                  <a:lnTo>
                    <a:pt x="396" y="0"/>
                  </a:lnTo>
                  <a:lnTo>
                    <a:pt x="398" y="0"/>
                  </a:lnTo>
                  <a:lnTo>
                    <a:pt x="399" y="1"/>
                  </a:lnTo>
                  <a:lnTo>
                    <a:pt x="398" y="3"/>
                  </a:lnTo>
                  <a:lnTo>
                    <a:pt x="396" y="3"/>
                  </a:lnTo>
                  <a:close/>
                  <a:moveTo>
                    <a:pt x="364" y="3"/>
                  </a:moveTo>
                  <a:lnTo>
                    <a:pt x="364" y="3"/>
                  </a:lnTo>
                  <a:lnTo>
                    <a:pt x="363" y="3"/>
                  </a:lnTo>
                  <a:lnTo>
                    <a:pt x="363" y="1"/>
                  </a:lnTo>
                  <a:lnTo>
                    <a:pt x="363" y="0"/>
                  </a:lnTo>
                  <a:lnTo>
                    <a:pt x="364" y="0"/>
                  </a:lnTo>
                  <a:lnTo>
                    <a:pt x="365" y="0"/>
                  </a:lnTo>
                  <a:lnTo>
                    <a:pt x="365" y="1"/>
                  </a:lnTo>
                  <a:lnTo>
                    <a:pt x="365" y="3"/>
                  </a:lnTo>
                  <a:lnTo>
                    <a:pt x="364" y="3"/>
                  </a:lnTo>
                  <a:close/>
                  <a:moveTo>
                    <a:pt x="330" y="3"/>
                  </a:moveTo>
                  <a:lnTo>
                    <a:pt x="330" y="3"/>
                  </a:lnTo>
                  <a:lnTo>
                    <a:pt x="329" y="1"/>
                  </a:lnTo>
                  <a:lnTo>
                    <a:pt x="330" y="0"/>
                  </a:lnTo>
                  <a:lnTo>
                    <a:pt x="332" y="0"/>
                  </a:lnTo>
                  <a:lnTo>
                    <a:pt x="333" y="1"/>
                  </a:lnTo>
                  <a:lnTo>
                    <a:pt x="332" y="3"/>
                  </a:lnTo>
                  <a:lnTo>
                    <a:pt x="330" y="3"/>
                  </a:lnTo>
                  <a:close/>
                  <a:moveTo>
                    <a:pt x="298" y="3"/>
                  </a:moveTo>
                  <a:lnTo>
                    <a:pt x="298" y="3"/>
                  </a:lnTo>
                  <a:lnTo>
                    <a:pt x="297" y="3"/>
                  </a:lnTo>
                  <a:lnTo>
                    <a:pt x="297" y="1"/>
                  </a:lnTo>
                  <a:lnTo>
                    <a:pt x="297" y="0"/>
                  </a:lnTo>
                  <a:lnTo>
                    <a:pt x="298" y="0"/>
                  </a:lnTo>
                  <a:lnTo>
                    <a:pt x="299" y="0"/>
                  </a:lnTo>
                  <a:lnTo>
                    <a:pt x="299" y="1"/>
                  </a:lnTo>
                  <a:lnTo>
                    <a:pt x="299" y="3"/>
                  </a:lnTo>
                  <a:lnTo>
                    <a:pt x="298" y="3"/>
                  </a:lnTo>
                  <a:close/>
                  <a:moveTo>
                    <a:pt x="266" y="3"/>
                  </a:moveTo>
                  <a:lnTo>
                    <a:pt x="266" y="3"/>
                  </a:lnTo>
                  <a:lnTo>
                    <a:pt x="264" y="3"/>
                  </a:lnTo>
                  <a:lnTo>
                    <a:pt x="263" y="1"/>
                  </a:lnTo>
                  <a:lnTo>
                    <a:pt x="264" y="0"/>
                  </a:lnTo>
                  <a:lnTo>
                    <a:pt x="266" y="0"/>
                  </a:lnTo>
                  <a:lnTo>
                    <a:pt x="267" y="0"/>
                  </a:lnTo>
                  <a:lnTo>
                    <a:pt x="267" y="1"/>
                  </a:lnTo>
                  <a:lnTo>
                    <a:pt x="267" y="3"/>
                  </a:lnTo>
                  <a:lnTo>
                    <a:pt x="266" y="3"/>
                  </a:lnTo>
                  <a:close/>
                  <a:moveTo>
                    <a:pt x="232" y="3"/>
                  </a:moveTo>
                  <a:lnTo>
                    <a:pt x="232" y="3"/>
                  </a:lnTo>
                  <a:lnTo>
                    <a:pt x="230" y="3"/>
                  </a:lnTo>
                  <a:lnTo>
                    <a:pt x="230" y="1"/>
                  </a:lnTo>
                  <a:lnTo>
                    <a:pt x="230" y="0"/>
                  </a:lnTo>
                  <a:lnTo>
                    <a:pt x="232" y="0"/>
                  </a:lnTo>
                  <a:lnTo>
                    <a:pt x="233" y="0"/>
                  </a:lnTo>
                  <a:lnTo>
                    <a:pt x="234" y="1"/>
                  </a:lnTo>
                  <a:lnTo>
                    <a:pt x="233" y="3"/>
                  </a:lnTo>
                  <a:lnTo>
                    <a:pt x="232" y="3"/>
                  </a:lnTo>
                  <a:close/>
                  <a:moveTo>
                    <a:pt x="199" y="3"/>
                  </a:moveTo>
                  <a:lnTo>
                    <a:pt x="199" y="3"/>
                  </a:lnTo>
                  <a:lnTo>
                    <a:pt x="198" y="3"/>
                  </a:lnTo>
                  <a:lnTo>
                    <a:pt x="198" y="1"/>
                  </a:lnTo>
                  <a:lnTo>
                    <a:pt x="198" y="0"/>
                  </a:lnTo>
                  <a:lnTo>
                    <a:pt x="199" y="0"/>
                  </a:lnTo>
                  <a:lnTo>
                    <a:pt x="201" y="0"/>
                  </a:lnTo>
                  <a:lnTo>
                    <a:pt x="201" y="1"/>
                  </a:lnTo>
                  <a:lnTo>
                    <a:pt x="201" y="3"/>
                  </a:lnTo>
                  <a:lnTo>
                    <a:pt x="199" y="3"/>
                  </a:lnTo>
                  <a:close/>
                  <a:moveTo>
                    <a:pt x="167" y="3"/>
                  </a:moveTo>
                  <a:lnTo>
                    <a:pt x="167" y="3"/>
                  </a:lnTo>
                  <a:lnTo>
                    <a:pt x="166" y="3"/>
                  </a:lnTo>
                  <a:lnTo>
                    <a:pt x="164" y="1"/>
                  </a:lnTo>
                  <a:lnTo>
                    <a:pt x="166" y="0"/>
                  </a:lnTo>
                  <a:lnTo>
                    <a:pt x="167" y="0"/>
                  </a:lnTo>
                  <a:lnTo>
                    <a:pt x="168" y="1"/>
                  </a:lnTo>
                  <a:lnTo>
                    <a:pt x="167" y="3"/>
                  </a:lnTo>
                  <a:close/>
                  <a:moveTo>
                    <a:pt x="133" y="3"/>
                  </a:moveTo>
                  <a:lnTo>
                    <a:pt x="133" y="3"/>
                  </a:lnTo>
                  <a:lnTo>
                    <a:pt x="132" y="3"/>
                  </a:lnTo>
                  <a:lnTo>
                    <a:pt x="132" y="1"/>
                  </a:lnTo>
                  <a:lnTo>
                    <a:pt x="132" y="0"/>
                  </a:lnTo>
                  <a:lnTo>
                    <a:pt x="133" y="0"/>
                  </a:lnTo>
                  <a:lnTo>
                    <a:pt x="135" y="0"/>
                  </a:lnTo>
                  <a:lnTo>
                    <a:pt x="136" y="1"/>
                  </a:lnTo>
                  <a:lnTo>
                    <a:pt x="135" y="3"/>
                  </a:lnTo>
                  <a:lnTo>
                    <a:pt x="133" y="3"/>
                  </a:lnTo>
                  <a:close/>
                  <a:moveTo>
                    <a:pt x="101" y="3"/>
                  </a:moveTo>
                  <a:lnTo>
                    <a:pt x="101" y="3"/>
                  </a:lnTo>
                  <a:lnTo>
                    <a:pt x="99" y="3"/>
                  </a:lnTo>
                  <a:lnTo>
                    <a:pt x="98" y="1"/>
                  </a:lnTo>
                  <a:lnTo>
                    <a:pt x="99" y="0"/>
                  </a:lnTo>
                  <a:lnTo>
                    <a:pt x="101" y="0"/>
                  </a:lnTo>
                  <a:lnTo>
                    <a:pt x="102" y="0"/>
                  </a:lnTo>
                  <a:lnTo>
                    <a:pt x="102" y="1"/>
                  </a:lnTo>
                  <a:lnTo>
                    <a:pt x="102" y="3"/>
                  </a:lnTo>
                  <a:lnTo>
                    <a:pt x="101" y="3"/>
                  </a:lnTo>
                  <a:close/>
                  <a:moveTo>
                    <a:pt x="67" y="3"/>
                  </a:moveTo>
                  <a:lnTo>
                    <a:pt x="67" y="3"/>
                  </a:lnTo>
                  <a:lnTo>
                    <a:pt x="66" y="3"/>
                  </a:lnTo>
                  <a:lnTo>
                    <a:pt x="66" y="1"/>
                  </a:lnTo>
                  <a:lnTo>
                    <a:pt x="66" y="0"/>
                  </a:lnTo>
                  <a:lnTo>
                    <a:pt x="67" y="0"/>
                  </a:lnTo>
                  <a:lnTo>
                    <a:pt x="68" y="0"/>
                  </a:lnTo>
                  <a:lnTo>
                    <a:pt x="70" y="1"/>
                  </a:lnTo>
                  <a:lnTo>
                    <a:pt x="68" y="3"/>
                  </a:lnTo>
                  <a:lnTo>
                    <a:pt x="67" y="3"/>
                  </a:lnTo>
                  <a:close/>
                  <a:moveTo>
                    <a:pt x="35" y="3"/>
                  </a:moveTo>
                  <a:lnTo>
                    <a:pt x="35" y="3"/>
                  </a:lnTo>
                  <a:lnTo>
                    <a:pt x="33" y="3"/>
                  </a:lnTo>
                  <a:lnTo>
                    <a:pt x="33" y="1"/>
                  </a:lnTo>
                  <a:lnTo>
                    <a:pt x="33" y="0"/>
                  </a:lnTo>
                  <a:lnTo>
                    <a:pt x="35" y="0"/>
                  </a:lnTo>
                  <a:lnTo>
                    <a:pt x="36" y="0"/>
                  </a:lnTo>
                  <a:lnTo>
                    <a:pt x="36" y="1"/>
                  </a:lnTo>
                  <a:lnTo>
                    <a:pt x="36" y="3"/>
                  </a:lnTo>
                  <a:lnTo>
                    <a:pt x="35" y="3"/>
                  </a:lnTo>
                  <a:close/>
                  <a:moveTo>
                    <a:pt x="2" y="3"/>
                  </a:moveTo>
                  <a:lnTo>
                    <a:pt x="2" y="3"/>
                  </a:lnTo>
                  <a:lnTo>
                    <a:pt x="1" y="3"/>
                  </a:lnTo>
                  <a:lnTo>
                    <a:pt x="0" y="1"/>
                  </a:lnTo>
                  <a:lnTo>
                    <a:pt x="1" y="0"/>
                  </a:lnTo>
                  <a:lnTo>
                    <a:pt x="2" y="0"/>
                  </a:lnTo>
                  <a:lnTo>
                    <a:pt x="4" y="0"/>
                  </a:lnTo>
                  <a:lnTo>
                    <a:pt x="4" y="1"/>
                  </a:lnTo>
                  <a:lnTo>
                    <a:pt x="4" y="3"/>
                  </a:lnTo>
                  <a:lnTo>
                    <a:pt x="2" y="3"/>
                  </a:lnTo>
                  <a:close/>
                </a:path>
              </a:pathLst>
            </a:custGeom>
            <a:solidFill>
              <a:srgbClr val="000000"/>
            </a:solidFill>
            <a:ln w="2857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434" name="未知"/>
            <p:cNvSpPr>
              <a:spLocks/>
            </p:cNvSpPr>
            <p:nvPr/>
          </p:nvSpPr>
          <p:spPr bwMode="auto">
            <a:xfrm>
              <a:off x="1330" y="1265"/>
              <a:ext cx="263" cy="173"/>
            </a:xfrm>
            <a:custGeom>
              <a:avLst/>
              <a:gdLst>
                <a:gd name="T0" fmla="*/ 267492688 w 127"/>
                <a:gd name="T1" fmla="*/ 198844176 h 83"/>
                <a:gd name="T2" fmla="*/ 0 w 127"/>
                <a:gd name="T3" fmla="*/ 97596142 h 83"/>
                <a:gd name="T4" fmla="*/ 267492688 w 127"/>
                <a:gd name="T5" fmla="*/ 0 h 83"/>
                <a:gd name="T6" fmla="*/ 267492688 w 127"/>
                <a:gd name="T7" fmla="*/ 198844176 h 83"/>
                <a:gd name="T8" fmla="*/ 0 60000 65536"/>
                <a:gd name="T9" fmla="*/ 0 60000 65536"/>
                <a:gd name="T10" fmla="*/ 0 60000 65536"/>
                <a:gd name="T11" fmla="*/ 0 60000 65536"/>
                <a:gd name="T12" fmla="*/ 0 w 127"/>
                <a:gd name="T13" fmla="*/ 0 h 83"/>
                <a:gd name="T14" fmla="*/ 127 w 127"/>
                <a:gd name="T15" fmla="*/ 83 h 83"/>
              </a:gdLst>
              <a:ahLst/>
              <a:cxnLst>
                <a:cxn ang="T8">
                  <a:pos x="T0" y="T1"/>
                </a:cxn>
                <a:cxn ang="T9">
                  <a:pos x="T2" y="T3"/>
                </a:cxn>
                <a:cxn ang="T10">
                  <a:pos x="T4" y="T5"/>
                </a:cxn>
                <a:cxn ang="T11">
                  <a:pos x="T6" y="T7"/>
                </a:cxn>
              </a:cxnLst>
              <a:rect l="T12" t="T13" r="T14" b="T15"/>
              <a:pathLst>
                <a:path w="127" h="83">
                  <a:moveTo>
                    <a:pt x="127" y="83"/>
                  </a:moveTo>
                  <a:lnTo>
                    <a:pt x="0" y="41"/>
                  </a:lnTo>
                  <a:lnTo>
                    <a:pt x="127" y="0"/>
                  </a:lnTo>
                  <a:lnTo>
                    <a:pt x="127" y="83"/>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435" name="未知"/>
            <p:cNvSpPr>
              <a:spLocks noEditPoints="1"/>
            </p:cNvSpPr>
            <p:nvPr/>
          </p:nvSpPr>
          <p:spPr bwMode="auto">
            <a:xfrm>
              <a:off x="2763" y="1538"/>
              <a:ext cx="435" cy="537"/>
            </a:xfrm>
            <a:custGeom>
              <a:avLst/>
              <a:gdLst>
                <a:gd name="T0" fmla="*/ 367462549 w 212"/>
                <a:gd name="T1" fmla="*/ 6437884 h 258"/>
                <a:gd name="T2" fmla="*/ 365898782 w 212"/>
                <a:gd name="T3" fmla="*/ 0 h 258"/>
                <a:gd name="T4" fmla="*/ 371121670 w 212"/>
                <a:gd name="T5" fmla="*/ 0 h 258"/>
                <a:gd name="T6" fmla="*/ 371121670 w 212"/>
                <a:gd name="T7" fmla="*/ 6437884 h 258"/>
                <a:gd name="T8" fmla="*/ 330857425 w 212"/>
                <a:gd name="T9" fmla="*/ 65149658 h 258"/>
                <a:gd name="T10" fmla="*/ 327578872 w 212"/>
                <a:gd name="T11" fmla="*/ 60146086 h 258"/>
                <a:gd name="T12" fmla="*/ 332640497 w 212"/>
                <a:gd name="T13" fmla="*/ 60146086 h 258"/>
                <a:gd name="T14" fmla="*/ 332640497 w 212"/>
                <a:gd name="T15" fmla="*/ 65149658 h 258"/>
                <a:gd name="T16" fmla="*/ 296014099 w 212"/>
                <a:gd name="T17" fmla="*/ 125187878 h 258"/>
                <a:gd name="T18" fmla="*/ 292754193 w 212"/>
                <a:gd name="T19" fmla="*/ 118730960 h 258"/>
                <a:gd name="T20" fmla="*/ 297557117 w 212"/>
                <a:gd name="T21" fmla="*/ 118730960 h 258"/>
                <a:gd name="T22" fmla="*/ 297557117 w 212"/>
                <a:gd name="T23" fmla="*/ 125187878 h 258"/>
                <a:gd name="T24" fmla="*/ 259268527 w 212"/>
                <a:gd name="T25" fmla="*/ 186980414 h 258"/>
                <a:gd name="T26" fmla="*/ 256128386 w 212"/>
                <a:gd name="T27" fmla="*/ 178873833 h 258"/>
                <a:gd name="T28" fmla="*/ 259268527 w 212"/>
                <a:gd name="T29" fmla="*/ 174585694 h 258"/>
                <a:gd name="T30" fmla="*/ 262710837 w 212"/>
                <a:gd name="T31" fmla="*/ 181036618 h 258"/>
                <a:gd name="T32" fmla="*/ 222826634 w 212"/>
                <a:gd name="T33" fmla="*/ 245074962 h 258"/>
                <a:gd name="T34" fmla="*/ 218208872 w 212"/>
                <a:gd name="T35" fmla="*/ 234986893 h 258"/>
                <a:gd name="T36" fmla="*/ 224425332 w 212"/>
                <a:gd name="T37" fmla="*/ 234986893 h 258"/>
                <a:gd name="T38" fmla="*/ 224425332 w 212"/>
                <a:gd name="T39" fmla="*/ 241948940 h 258"/>
                <a:gd name="T40" fmla="*/ 185820062 w 212"/>
                <a:gd name="T41" fmla="*/ 305200883 h 258"/>
                <a:gd name="T42" fmla="*/ 183335605 w 212"/>
                <a:gd name="T43" fmla="*/ 295184614 h 258"/>
                <a:gd name="T44" fmla="*/ 185820062 w 212"/>
                <a:gd name="T45" fmla="*/ 295184614 h 258"/>
                <a:gd name="T46" fmla="*/ 189691003 w 212"/>
                <a:gd name="T47" fmla="*/ 301141998 h 258"/>
                <a:gd name="T48" fmla="*/ 148489784 w 212"/>
                <a:gd name="T49" fmla="*/ 361286769 h 258"/>
                <a:gd name="T50" fmla="*/ 146709207 w 212"/>
                <a:gd name="T51" fmla="*/ 353844368 h 258"/>
                <a:gd name="T52" fmla="*/ 150078634 w 212"/>
                <a:gd name="T53" fmla="*/ 353844368 h 258"/>
                <a:gd name="T54" fmla="*/ 150078634 w 212"/>
                <a:gd name="T55" fmla="*/ 361286769 h 258"/>
                <a:gd name="T56" fmla="*/ 113452465 w 212"/>
                <a:gd name="T57" fmla="*/ 421967041 h 258"/>
                <a:gd name="T58" fmla="*/ 110193938 w 212"/>
                <a:gd name="T59" fmla="*/ 413922002 h 258"/>
                <a:gd name="T60" fmla="*/ 114993251 w 212"/>
                <a:gd name="T61" fmla="*/ 413922002 h 258"/>
                <a:gd name="T62" fmla="*/ 114993251 w 212"/>
                <a:gd name="T63" fmla="*/ 421967041 h 258"/>
                <a:gd name="T64" fmla="*/ 75110296 w 212"/>
                <a:gd name="T65" fmla="*/ 480024156 h 258"/>
                <a:gd name="T66" fmla="*/ 73141733 w 212"/>
                <a:gd name="T67" fmla="*/ 475700717 h 258"/>
                <a:gd name="T68" fmla="*/ 76986475 w 212"/>
                <a:gd name="T69" fmla="*/ 475700717 h 258"/>
                <a:gd name="T70" fmla="*/ 76986475 w 212"/>
                <a:gd name="T71" fmla="*/ 480024156 h 258"/>
                <a:gd name="T72" fmla="*/ 39885828 w 212"/>
                <a:gd name="T73" fmla="*/ 540195835 h 258"/>
                <a:gd name="T74" fmla="*/ 36605469 w 212"/>
                <a:gd name="T75" fmla="*/ 533750107 h 258"/>
                <a:gd name="T76" fmla="*/ 41952192 w 212"/>
                <a:gd name="T77" fmla="*/ 533750107 h 258"/>
                <a:gd name="T78" fmla="*/ 41952192 w 212"/>
                <a:gd name="T79" fmla="*/ 540195835 h 258"/>
                <a:gd name="T80" fmla="*/ 1599639 w 212"/>
                <a:gd name="T81" fmla="*/ 600855993 h 258"/>
                <a:gd name="T82" fmla="*/ 0 w 212"/>
                <a:gd name="T83" fmla="*/ 593954155 h 258"/>
                <a:gd name="T84" fmla="*/ 5040575 w 212"/>
                <a:gd name="T85" fmla="*/ 593954155 h 258"/>
                <a:gd name="T86" fmla="*/ 5040575 w 212"/>
                <a:gd name="T87" fmla="*/ 596044475 h 2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2"/>
                <a:gd name="T133" fmla="*/ 0 h 258"/>
                <a:gd name="T134" fmla="*/ 212 w 212"/>
                <a:gd name="T135" fmla="*/ 258 h 25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2" h="258">
                  <a:moveTo>
                    <a:pt x="212" y="3"/>
                  </a:moveTo>
                  <a:lnTo>
                    <a:pt x="212" y="3"/>
                  </a:lnTo>
                  <a:lnTo>
                    <a:pt x="210" y="3"/>
                  </a:lnTo>
                  <a:lnTo>
                    <a:pt x="209" y="3"/>
                  </a:lnTo>
                  <a:lnTo>
                    <a:pt x="209" y="1"/>
                  </a:lnTo>
                  <a:lnTo>
                    <a:pt x="209" y="0"/>
                  </a:lnTo>
                  <a:lnTo>
                    <a:pt x="210" y="0"/>
                  </a:lnTo>
                  <a:lnTo>
                    <a:pt x="212" y="0"/>
                  </a:lnTo>
                  <a:lnTo>
                    <a:pt x="212" y="1"/>
                  </a:lnTo>
                  <a:lnTo>
                    <a:pt x="212" y="3"/>
                  </a:lnTo>
                  <a:close/>
                  <a:moveTo>
                    <a:pt x="190" y="28"/>
                  </a:moveTo>
                  <a:lnTo>
                    <a:pt x="190" y="28"/>
                  </a:lnTo>
                  <a:lnTo>
                    <a:pt x="189" y="28"/>
                  </a:lnTo>
                  <a:lnTo>
                    <a:pt x="187" y="27"/>
                  </a:lnTo>
                  <a:lnTo>
                    <a:pt x="187" y="26"/>
                  </a:lnTo>
                  <a:lnTo>
                    <a:pt x="189" y="24"/>
                  </a:lnTo>
                  <a:lnTo>
                    <a:pt x="190" y="26"/>
                  </a:lnTo>
                  <a:lnTo>
                    <a:pt x="192" y="27"/>
                  </a:lnTo>
                  <a:lnTo>
                    <a:pt x="190" y="28"/>
                  </a:lnTo>
                  <a:close/>
                  <a:moveTo>
                    <a:pt x="170" y="54"/>
                  </a:moveTo>
                  <a:lnTo>
                    <a:pt x="170" y="54"/>
                  </a:lnTo>
                  <a:lnTo>
                    <a:pt x="169" y="54"/>
                  </a:lnTo>
                  <a:lnTo>
                    <a:pt x="167" y="54"/>
                  </a:lnTo>
                  <a:lnTo>
                    <a:pt x="167" y="53"/>
                  </a:lnTo>
                  <a:lnTo>
                    <a:pt x="167" y="51"/>
                  </a:lnTo>
                  <a:lnTo>
                    <a:pt x="169" y="50"/>
                  </a:lnTo>
                  <a:lnTo>
                    <a:pt x="170" y="51"/>
                  </a:lnTo>
                  <a:lnTo>
                    <a:pt x="170" y="53"/>
                  </a:lnTo>
                  <a:lnTo>
                    <a:pt x="170" y="54"/>
                  </a:lnTo>
                  <a:close/>
                  <a:moveTo>
                    <a:pt x="150" y="78"/>
                  </a:moveTo>
                  <a:lnTo>
                    <a:pt x="150" y="78"/>
                  </a:lnTo>
                  <a:lnTo>
                    <a:pt x="148" y="80"/>
                  </a:lnTo>
                  <a:lnTo>
                    <a:pt x="147" y="80"/>
                  </a:lnTo>
                  <a:lnTo>
                    <a:pt x="146" y="78"/>
                  </a:lnTo>
                  <a:lnTo>
                    <a:pt x="146" y="77"/>
                  </a:lnTo>
                  <a:lnTo>
                    <a:pt x="147" y="75"/>
                  </a:lnTo>
                  <a:lnTo>
                    <a:pt x="148" y="75"/>
                  </a:lnTo>
                  <a:lnTo>
                    <a:pt x="150" y="77"/>
                  </a:lnTo>
                  <a:lnTo>
                    <a:pt x="150" y="78"/>
                  </a:lnTo>
                  <a:close/>
                  <a:moveTo>
                    <a:pt x="128" y="104"/>
                  </a:moveTo>
                  <a:lnTo>
                    <a:pt x="128" y="104"/>
                  </a:lnTo>
                  <a:lnTo>
                    <a:pt x="127" y="105"/>
                  </a:lnTo>
                  <a:lnTo>
                    <a:pt x="125" y="104"/>
                  </a:lnTo>
                  <a:lnTo>
                    <a:pt x="125" y="102"/>
                  </a:lnTo>
                  <a:lnTo>
                    <a:pt x="125" y="101"/>
                  </a:lnTo>
                  <a:lnTo>
                    <a:pt x="127" y="101"/>
                  </a:lnTo>
                  <a:lnTo>
                    <a:pt x="128" y="101"/>
                  </a:lnTo>
                  <a:lnTo>
                    <a:pt x="128" y="102"/>
                  </a:lnTo>
                  <a:lnTo>
                    <a:pt x="128" y="104"/>
                  </a:lnTo>
                  <a:close/>
                  <a:moveTo>
                    <a:pt x="108" y="129"/>
                  </a:moveTo>
                  <a:lnTo>
                    <a:pt x="108" y="129"/>
                  </a:lnTo>
                  <a:lnTo>
                    <a:pt x="106" y="131"/>
                  </a:lnTo>
                  <a:lnTo>
                    <a:pt x="105" y="129"/>
                  </a:lnTo>
                  <a:lnTo>
                    <a:pt x="104" y="128"/>
                  </a:lnTo>
                  <a:lnTo>
                    <a:pt x="105" y="127"/>
                  </a:lnTo>
                  <a:lnTo>
                    <a:pt x="106" y="127"/>
                  </a:lnTo>
                  <a:lnTo>
                    <a:pt x="108" y="128"/>
                  </a:lnTo>
                  <a:lnTo>
                    <a:pt x="108" y="129"/>
                  </a:lnTo>
                  <a:close/>
                  <a:moveTo>
                    <a:pt x="86" y="155"/>
                  </a:moveTo>
                  <a:lnTo>
                    <a:pt x="86" y="155"/>
                  </a:lnTo>
                  <a:lnTo>
                    <a:pt x="85" y="155"/>
                  </a:lnTo>
                  <a:lnTo>
                    <a:pt x="84" y="155"/>
                  </a:lnTo>
                  <a:lnTo>
                    <a:pt x="84" y="154"/>
                  </a:lnTo>
                  <a:lnTo>
                    <a:pt x="84" y="152"/>
                  </a:lnTo>
                  <a:lnTo>
                    <a:pt x="85" y="152"/>
                  </a:lnTo>
                  <a:lnTo>
                    <a:pt x="86" y="152"/>
                  </a:lnTo>
                  <a:lnTo>
                    <a:pt x="86" y="154"/>
                  </a:lnTo>
                  <a:lnTo>
                    <a:pt x="86" y="155"/>
                  </a:lnTo>
                  <a:close/>
                  <a:moveTo>
                    <a:pt x="66" y="181"/>
                  </a:moveTo>
                  <a:lnTo>
                    <a:pt x="66" y="181"/>
                  </a:lnTo>
                  <a:lnTo>
                    <a:pt x="65" y="181"/>
                  </a:lnTo>
                  <a:lnTo>
                    <a:pt x="63" y="181"/>
                  </a:lnTo>
                  <a:lnTo>
                    <a:pt x="62" y="179"/>
                  </a:lnTo>
                  <a:lnTo>
                    <a:pt x="63" y="178"/>
                  </a:lnTo>
                  <a:lnTo>
                    <a:pt x="65" y="178"/>
                  </a:lnTo>
                  <a:lnTo>
                    <a:pt x="66" y="178"/>
                  </a:lnTo>
                  <a:lnTo>
                    <a:pt x="66" y="179"/>
                  </a:lnTo>
                  <a:lnTo>
                    <a:pt x="66" y="181"/>
                  </a:lnTo>
                  <a:close/>
                  <a:moveTo>
                    <a:pt x="44" y="206"/>
                  </a:moveTo>
                  <a:lnTo>
                    <a:pt x="44" y="206"/>
                  </a:lnTo>
                  <a:lnTo>
                    <a:pt x="43" y="206"/>
                  </a:lnTo>
                  <a:lnTo>
                    <a:pt x="42" y="206"/>
                  </a:lnTo>
                  <a:lnTo>
                    <a:pt x="42" y="205"/>
                  </a:lnTo>
                  <a:lnTo>
                    <a:pt x="42" y="204"/>
                  </a:lnTo>
                  <a:lnTo>
                    <a:pt x="43" y="202"/>
                  </a:lnTo>
                  <a:lnTo>
                    <a:pt x="44" y="204"/>
                  </a:lnTo>
                  <a:lnTo>
                    <a:pt x="46" y="205"/>
                  </a:lnTo>
                  <a:lnTo>
                    <a:pt x="44" y="206"/>
                  </a:lnTo>
                  <a:close/>
                  <a:moveTo>
                    <a:pt x="24" y="232"/>
                  </a:moveTo>
                  <a:lnTo>
                    <a:pt x="24" y="232"/>
                  </a:lnTo>
                  <a:lnTo>
                    <a:pt x="23" y="232"/>
                  </a:lnTo>
                  <a:lnTo>
                    <a:pt x="21" y="232"/>
                  </a:lnTo>
                  <a:lnTo>
                    <a:pt x="20" y="231"/>
                  </a:lnTo>
                  <a:lnTo>
                    <a:pt x="21" y="229"/>
                  </a:lnTo>
                  <a:lnTo>
                    <a:pt x="23" y="228"/>
                  </a:lnTo>
                  <a:lnTo>
                    <a:pt x="24" y="229"/>
                  </a:lnTo>
                  <a:lnTo>
                    <a:pt x="24" y="231"/>
                  </a:lnTo>
                  <a:lnTo>
                    <a:pt x="24" y="232"/>
                  </a:lnTo>
                  <a:close/>
                  <a:moveTo>
                    <a:pt x="3" y="256"/>
                  </a:moveTo>
                  <a:lnTo>
                    <a:pt x="3" y="256"/>
                  </a:lnTo>
                  <a:lnTo>
                    <a:pt x="1" y="258"/>
                  </a:lnTo>
                  <a:lnTo>
                    <a:pt x="0" y="258"/>
                  </a:lnTo>
                  <a:lnTo>
                    <a:pt x="0" y="256"/>
                  </a:lnTo>
                  <a:lnTo>
                    <a:pt x="0" y="255"/>
                  </a:lnTo>
                  <a:lnTo>
                    <a:pt x="1" y="254"/>
                  </a:lnTo>
                  <a:lnTo>
                    <a:pt x="3" y="255"/>
                  </a:lnTo>
                  <a:lnTo>
                    <a:pt x="4" y="255"/>
                  </a:lnTo>
                  <a:lnTo>
                    <a:pt x="3" y="256"/>
                  </a:lnTo>
                  <a:close/>
                </a:path>
              </a:pathLst>
            </a:custGeom>
            <a:solidFill>
              <a:srgbClr val="000000"/>
            </a:solidFill>
            <a:ln w="2857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436" name="未知"/>
            <p:cNvSpPr>
              <a:spLocks/>
            </p:cNvSpPr>
            <p:nvPr/>
          </p:nvSpPr>
          <p:spPr bwMode="auto">
            <a:xfrm>
              <a:off x="2583" y="2043"/>
              <a:ext cx="230" cy="262"/>
            </a:xfrm>
            <a:custGeom>
              <a:avLst/>
              <a:gdLst>
                <a:gd name="T0" fmla="*/ 199094057 w 112"/>
                <a:gd name="T1" fmla="*/ 169589279 h 124"/>
                <a:gd name="T2" fmla="*/ 0 w 112"/>
                <a:gd name="T3" fmla="*/ 390343663 h 124"/>
                <a:gd name="T4" fmla="*/ 84024267 w 112"/>
                <a:gd name="T5" fmla="*/ 0 h 124"/>
                <a:gd name="T6" fmla="*/ 199094057 w 112"/>
                <a:gd name="T7" fmla="*/ 169589279 h 124"/>
                <a:gd name="T8" fmla="*/ 0 60000 65536"/>
                <a:gd name="T9" fmla="*/ 0 60000 65536"/>
                <a:gd name="T10" fmla="*/ 0 60000 65536"/>
                <a:gd name="T11" fmla="*/ 0 60000 65536"/>
                <a:gd name="T12" fmla="*/ 0 w 112"/>
                <a:gd name="T13" fmla="*/ 0 h 124"/>
                <a:gd name="T14" fmla="*/ 112 w 112"/>
                <a:gd name="T15" fmla="*/ 124 h 124"/>
              </a:gdLst>
              <a:ahLst/>
              <a:cxnLst>
                <a:cxn ang="T8">
                  <a:pos x="T0" y="T1"/>
                </a:cxn>
                <a:cxn ang="T9">
                  <a:pos x="T2" y="T3"/>
                </a:cxn>
                <a:cxn ang="T10">
                  <a:pos x="T4" y="T5"/>
                </a:cxn>
                <a:cxn ang="T11">
                  <a:pos x="T6" y="T7"/>
                </a:cxn>
              </a:cxnLst>
              <a:rect l="T12" t="T13" r="T14" b="T15"/>
              <a:pathLst>
                <a:path w="112" h="124">
                  <a:moveTo>
                    <a:pt x="112" y="54"/>
                  </a:moveTo>
                  <a:lnTo>
                    <a:pt x="0" y="124"/>
                  </a:lnTo>
                  <a:lnTo>
                    <a:pt x="47" y="0"/>
                  </a:lnTo>
                  <a:lnTo>
                    <a:pt x="112" y="54"/>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437" name="Rectangle 26"/>
            <p:cNvSpPr>
              <a:spLocks noChangeArrowheads="1"/>
            </p:cNvSpPr>
            <p:nvPr/>
          </p:nvSpPr>
          <p:spPr bwMode="auto">
            <a:xfrm>
              <a:off x="3008" y="1883"/>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5</a:t>
              </a:r>
              <a:endParaRPr lang="zh-CN" altLang="en-US" sz="1200" b="1" dirty="0">
                <a:solidFill>
                  <a:srgbClr val="FF0000"/>
                </a:solidFill>
                <a:latin typeface="Times New Roman" panose="02020603050405020304" pitchFamily="18" charset="0"/>
                <a:ea typeface="楷体_GB2312" pitchFamily="1" charset="-122"/>
              </a:endParaRPr>
            </a:p>
          </p:txBody>
        </p:sp>
        <p:sp>
          <p:nvSpPr>
            <p:cNvPr id="95438" name="Rectangle 27"/>
            <p:cNvSpPr>
              <a:spLocks noChangeArrowheads="1"/>
            </p:cNvSpPr>
            <p:nvPr/>
          </p:nvSpPr>
          <p:spPr bwMode="auto">
            <a:xfrm>
              <a:off x="1873" y="1368"/>
              <a:ext cx="242"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30</a:t>
              </a:r>
            </a:p>
          </p:txBody>
        </p:sp>
        <p:sp>
          <p:nvSpPr>
            <p:cNvPr id="95439" name="Rectangle 28"/>
            <p:cNvSpPr>
              <a:spLocks noChangeArrowheads="1"/>
            </p:cNvSpPr>
            <p:nvPr/>
          </p:nvSpPr>
          <p:spPr bwMode="auto">
            <a:xfrm>
              <a:off x="1100" y="3140"/>
              <a:ext cx="364"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a:t>
              </a:r>
              <a:r>
                <a:rPr lang="en-US" altLang="zh-CN" sz="1200" b="1" dirty="0">
                  <a:solidFill>
                    <a:srgbClr val="FF0000"/>
                  </a:solidFill>
                  <a:latin typeface="宋体" panose="02010600030101010101" pitchFamily="2" charset="-122"/>
                </a:rPr>
                <a:t>a)</a:t>
              </a:r>
            </a:p>
          </p:txBody>
        </p:sp>
      </p:grpSp>
      <p:grpSp>
        <p:nvGrpSpPr>
          <p:cNvPr id="3" name="Group 29"/>
          <p:cNvGrpSpPr>
            <a:grpSpLocks/>
          </p:cNvGrpSpPr>
          <p:nvPr/>
        </p:nvGrpSpPr>
        <p:grpSpPr bwMode="auto">
          <a:xfrm>
            <a:off x="3786188" y="304800"/>
            <a:ext cx="2251710" cy="2223135"/>
            <a:chOff x="0" y="0"/>
            <a:chExt cx="3545" cy="3501"/>
          </a:xfrm>
        </p:grpSpPr>
        <p:sp>
          <p:nvSpPr>
            <p:cNvPr id="95384" name="未知"/>
            <p:cNvSpPr>
              <a:spLocks/>
            </p:cNvSpPr>
            <p:nvPr/>
          </p:nvSpPr>
          <p:spPr bwMode="auto">
            <a:xfrm>
              <a:off x="0" y="0"/>
              <a:ext cx="442" cy="475"/>
            </a:xfrm>
            <a:custGeom>
              <a:avLst/>
              <a:gdLst>
                <a:gd name="T0" fmla="*/ 3132436 w 216"/>
                <a:gd name="T1" fmla="*/ 267497229 h 227"/>
                <a:gd name="T2" fmla="*/ 9836523 w 216"/>
                <a:gd name="T3" fmla="*/ 206432885 h 227"/>
                <a:gd name="T4" fmla="*/ 23404769 w 216"/>
                <a:gd name="T5" fmla="*/ 152120555 h 227"/>
                <a:gd name="T6" fmla="*/ 41188741 w 216"/>
                <a:gd name="T7" fmla="*/ 108927557 h 227"/>
                <a:gd name="T8" fmla="*/ 66567097 w 216"/>
                <a:gd name="T9" fmla="*/ 66772628 h 227"/>
                <a:gd name="T10" fmla="*/ 94595667 w 216"/>
                <a:gd name="T11" fmla="*/ 33107926 h 227"/>
                <a:gd name="T12" fmla="*/ 126287255 w 216"/>
                <a:gd name="T13" fmla="*/ 12460268 h 227"/>
                <a:gd name="T14" fmla="*/ 162676581 w 216"/>
                <a:gd name="T15" fmla="*/ 2317450 h 227"/>
                <a:gd name="T16" fmla="*/ 197456012 w 216"/>
                <a:gd name="T17" fmla="*/ 2317450 h 227"/>
                <a:gd name="T18" fmla="*/ 233841049 w 216"/>
                <a:gd name="T19" fmla="*/ 12460268 h 227"/>
                <a:gd name="T20" fmla="*/ 264740311 w 216"/>
                <a:gd name="T21" fmla="*/ 33107926 h 227"/>
                <a:gd name="T22" fmla="*/ 293199930 w 216"/>
                <a:gd name="T23" fmla="*/ 66772628 h 227"/>
                <a:gd name="T24" fmla="*/ 318146010 w 216"/>
                <a:gd name="T25" fmla="*/ 108927557 h 227"/>
                <a:gd name="T26" fmla="*/ 335929989 w 216"/>
                <a:gd name="T27" fmla="*/ 152120555 h 227"/>
                <a:gd name="T28" fmla="*/ 351395663 w 216"/>
                <a:gd name="T29" fmla="*/ 206432885 h 227"/>
                <a:gd name="T30" fmla="*/ 357826205 w 216"/>
                <a:gd name="T31" fmla="*/ 267497229 h 227"/>
                <a:gd name="T32" fmla="*/ 357826205 w 216"/>
                <a:gd name="T33" fmla="*/ 292370649 h 227"/>
                <a:gd name="T34" fmla="*/ 356202526 w 216"/>
                <a:gd name="T35" fmla="*/ 352475852 h 227"/>
                <a:gd name="T36" fmla="*/ 345074083 w 216"/>
                <a:gd name="T37" fmla="*/ 409931837 h 227"/>
                <a:gd name="T38" fmla="*/ 328077714 w 216"/>
                <a:gd name="T39" fmla="*/ 458030516 h 227"/>
                <a:gd name="T40" fmla="*/ 307150886 w 216"/>
                <a:gd name="T41" fmla="*/ 502995988 h 227"/>
                <a:gd name="T42" fmla="*/ 280226742 w 216"/>
                <a:gd name="T43" fmla="*/ 538294798 h 227"/>
                <a:gd name="T44" fmla="*/ 248492133 w 216"/>
                <a:gd name="T45" fmla="*/ 566772359 h 227"/>
                <a:gd name="T46" fmla="*/ 215293294 w 216"/>
                <a:gd name="T47" fmla="*/ 580407625 h 227"/>
                <a:gd name="T48" fmla="*/ 178925282 w 216"/>
                <a:gd name="T49" fmla="*/ 588006284 h 227"/>
                <a:gd name="T50" fmla="*/ 144047890 w 216"/>
                <a:gd name="T51" fmla="*/ 580407625 h 227"/>
                <a:gd name="T52" fmla="*/ 110842862 w 216"/>
                <a:gd name="T53" fmla="*/ 566772359 h 227"/>
                <a:gd name="T54" fmla="*/ 79498130 w 216"/>
                <a:gd name="T55" fmla="*/ 538294798 h 227"/>
                <a:gd name="T56" fmla="*/ 54923248 w 216"/>
                <a:gd name="T57" fmla="*/ 502995988 h 227"/>
                <a:gd name="T58" fmla="*/ 31776067 w 216"/>
                <a:gd name="T59" fmla="*/ 458030516 h 227"/>
                <a:gd name="T60" fmla="*/ 13116539 w 216"/>
                <a:gd name="T61" fmla="*/ 409931837 h 227"/>
                <a:gd name="T62" fmla="*/ 4806988 w 216"/>
                <a:gd name="T63" fmla="*/ 352475852 h 227"/>
                <a:gd name="T64" fmla="*/ 0 w 216"/>
                <a:gd name="T65" fmla="*/ 2923706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2" y="103"/>
                  </a:lnTo>
                  <a:lnTo>
                    <a:pt x="3" y="90"/>
                  </a:lnTo>
                  <a:lnTo>
                    <a:pt x="6" y="80"/>
                  </a:lnTo>
                  <a:lnTo>
                    <a:pt x="8" y="69"/>
                  </a:lnTo>
                  <a:lnTo>
                    <a:pt x="14" y="59"/>
                  </a:lnTo>
                  <a:lnTo>
                    <a:pt x="19" y="50"/>
                  </a:lnTo>
                  <a:lnTo>
                    <a:pt x="25" y="42"/>
                  </a:lnTo>
                  <a:lnTo>
                    <a:pt x="33" y="34"/>
                  </a:lnTo>
                  <a:lnTo>
                    <a:pt x="40" y="26"/>
                  </a:lnTo>
                  <a:lnTo>
                    <a:pt x="48" y="19"/>
                  </a:lnTo>
                  <a:lnTo>
                    <a:pt x="57" y="13"/>
                  </a:lnTo>
                  <a:lnTo>
                    <a:pt x="67" y="9"/>
                  </a:lnTo>
                  <a:lnTo>
                    <a:pt x="76" y="5"/>
                  </a:lnTo>
                  <a:lnTo>
                    <a:pt x="87" y="3"/>
                  </a:lnTo>
                  <a:lnTo>
                    <a:pt x="98" y="1"/>
                  </a:lnTo>
                  <a:lnTo>
                    <a:pt x="108" y="0"/>
                  </a:lnTo>
                  <a:lnTo>
                    <a:pt x="119" y="1"/>
                  </a:lnTo>
                  <a:lnTo>
                    <a:pt x="130" y="3"/>
                  </a:lnTo>
                  <a:lnTo>
                    <a:pt x="141" y="5"/>
                  </a:lnTo>
                  <a:lnTo>
                    <a:pt x="150" y="9"/>
                  </a:lnTo>
                  <a:lnTo>
                    <a:pt x="160" y="13"/>
                  </a:lnTo>
                  <a:lnTo>
                    <a:pt x="169" y="19"/>
                  </a:lnTo>
                  <a:lnTo>
                    <a:pt x="177" y="26"/>
                  </a:lnTo>
                  <a:lnTo>
                    <a:pt x="185" y="34"/>
                  </a:lnTo>
                  <a:lnTo>
                    <a:pt x="192" y="42"/>
                  </a:lnTo>
                  <a:lnTo>
                    <a:pt x="198" y="50"/>
                  </a:lnTo>
                  <a:lnTo>
                    <a:pt x="203" y="59"/>
                  </a:lnTo>
                  <a:lnTo>
                    <a:pt x="208" y="69"/>
                  </a:lnTo>
                  <a:lnTo>
                    <a:pt x="212" y="80"/>
                  </a:lnTo>
                  <a:lnTo>
                    <a:pt x="215" y="90"/>
                  </a:lnTo>
                  <a:lnTo>
                    <a:pt x="216" y="103"/>
                  </a:lnTo>
                  <a:lnTo>
                    <a:pt x="216" y="113"/>
                  </a:lnTo>
                  <a:lnTo>
                    <a:pt x="216" y="125"/>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8" y="158"/>
                  </a:lnTo>
                  <a:lnTo>
                    <a:pt x="6" y="147"/>
                  </a:lnTo>
                  <a:lnTo>
                    <a:pt x="3" y="136"/>
                  </a:lnTo>
                  <a:lnTo>
                    <a:pt x="2" y="125"/>
                  </a:lnTo>
                  <a:lnTo>
                    <a:pt x="0" y="113"/>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85" name="未知"/>
            <p:cNvSpPr>
              <a:spLocks/>
            </p:cNvSpPr>
            <p:nvPr/>
          </p:nvSpPr>
          <p:spPr bwMode="auto">
            <a:xfrm>
              <a:off x="0" y="0"/>
              <a:ext cx="442" cy="475"/>
            </a:xfrm>
            <a:custGeom>
              <a:avLst/>
              <a:gdLst>
                <a:gd name="T0" fmla="*/ 3132436 w 216"/>
                <a:gd name="T1" fmla="*/ 267497229 h 227"/>
                <a:gd name="T2" fmla="*/ 9836523 w 216"/>
                <a:gd name="T3" fmla="*/ 206432885 h 227"/>
                <a:gd name="T4" fmla="*/ 23404769 w 216"/>
                <a:gd name="T5" fmla="*/ 152120555 h 227"/>
                <a:gd name="T6" fmla="*/ 41188741 w 216"/>
                <a:gd name="T7" fmla="*/ 108927557 h 227"/>
                <a:gd name="T8" fmla="*/ 66567097 w 216"/>
                <a:gd name="T9" fmla="*/ 66772628 h 227"/>
                <a:gd name="T10" fmla="*/ 94595667 w 216"/>
                <a:gd name="T11" fmla="*/ 33107926 h 227"/>
                <a:gd name="T12" fmla="*/ 126287255 w 216"/>
                <a:gd name="T13" fmla="*/ 12460268 h 227"/>
                <a:gd name="T14" fmla="*/ 162676581 w 216"/>
                <a:gd name="T15" fmla="*/ 2317450 h 227"/>
                <a:gd name="T16" fmla="*/ 197456012 w 216"/>
                <a:gd name="T17" fmla="*/ 2317450 h 227"/>
                <a:gd name="T18" fmla="*/ 233841049 w 216"/>
                <a:gd name="T19" fmla="*/ 12460268 h 227"/>
                <a:gd name="T20" fmla="*/ 264740311 w 216"/>
                <a:gd name="T21" fmla="*/ 33107926 h 227"/>
                <a:gd name="T22" fmla="*/ 293199930 w 216"/>
                <a:gd name="T23" fmla="*/ 66772628 h 227"/>
                <a:gd name="T24" fmla="*/ 318146010 w 216"/>
                <a:gd name="T25" fmla="*/ 108927557 h 227"/>
                <a:gd name="T26" fmla="*/ 335929989 w 216"/>
                <a:gd name="T27" fmla="*/ 152120555 h 227"/>
                <a:gd name="T28" fmla="*/ 351395663 w 216"/>
                <a:gd name="T29" fmla="*/ 206432885 h 227"/>
                <a:gd name="T30" fmla="*/ 357826205 w 216"/>
                <a:gd name="T31" fmla="*/ 267497229 h 227"/>
                <a:gd name="T32" fmla="*/ 357826205 w 216"/>
                <a:gd name="T33" fmla="*/ 292370649 h 227"/>
                <a:gd name="T34" fmla="*/ 356202526 w 216"/>
                <a:gd name="T35" fmla="*/ 352475852 h 227"/>
                <a:gd name="T36" fmla="*/ 345074083 w 216"/>
                <a:gd name="T37" fmla="*/ 409931837 h 227"/>
                <a:gd name="T38" fmla="*/ 328077714 w 216"/>
                <a:gd name="T39" fmla="*/ 458030516 h 227"/>
                <a:gd name="T40" fmla="*/ 307150886 w 216"/>
                <a:gd name="T41" fmla="*/ 502995988 h 227"/>
                <a:gd name="T42" fmla="*/ 280226742 w 216"/>
                <a:gd name="T43" fmla="*/ 538294798 h 227"/>
                <a:gd name="T44" fmla="*/ 248492133 w 216"/>
                <a:gd name="T45" fmla="*/ 566772359 h 227"/>
                <a:gd name="T46" fmla="*/ 215293294 w 216"/>
                <a:gd name="T47" fmla="*/ 580407625 h 227"/>
                <a:gd name="T48" fmla="*/ 178925282 w 216"/>
                <a:gd name="T49" fmla="*/ 588006284 h 227"/>
                <a:gd name="T50" fmla="*/ 144047890 w 216"/>
                <a:gd name="T51" fmla="*/ 580407625 h 227"/>
                <a:gd name="T52" fmla="*/ 110842862 w 216"/>
                <a:gd name="T53" fmla="*/ 566772359 h 227"/>
                <a:gd name="T54" fmla="*/ 79498130 w 216"/>
                <a:gd name="T55" fmla="*/ 538294798 h 227"/>
                <a:gd name="T56" fmla="*/ 54923248 w 216"/>
                <a:gd name="T57" fmla="*/ 502995988 h 227"/>
                <a:gd name="T58" fmla="*/ 31776067 w 216"/>
                <a:gd name="T59" fmla="*/ 458030516 h 227"/>
                <a:gd name="T60" fmla="*/ 13116539 w 216"/>
                <a:gd name="T61" fmla="*/ 409931837 h 227"/>
                <a:gd name="T62" fmla="*/ 4806988 w 216"/>
                <a:gd name="T63" fmla="*/ 352475852 h 227"/>
                <a:gd name="T64" fmla="*/ 0 w 216"/>
                <a:gd name="T65" fmla="*/ 2923706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2" y="103"/>
                  </a:lnTo>
                  <a:lnTo>
                    <a:pt x="3" y="90"/>
                  </a:lnTo>
                  <a:lnTo>
                    <a:pt x="6" y="80"/>
                  </a:lnTo>
                  <a:lnTo>
                    <a:pt x="8" y="69"/>
                  </a:lnTo>
                  <a:lnTo>
                    <a:pt x="14" y="59"/>
                  </a:lnTo>
                  <a:lnTo>
                    <a:pt x="19" y="50"/>
                  </a:lnTo>
                  <a:lnTo>
                    <a:pt x="25" y="42"/>
                  </a:lnTo>
                  <a:lnTo>
                    <a:pt x="33" y="34"/>
                  </a:lnTo>
                  <a:lnTo>
                    <a:pt x="40" y="26"/>
                  </a:lnTo>
                  <a:lnTo>
                    <a:pt x="48" y="19"/>
                  </a:lnTo>
                  <a:lnTo>
                    <a:pt x="57" y="13"/>
                  </a:lnTo>
                  <a:lnTo>
                    <a:pt x="67" y="9"/>
                  </a:lnTo>
                  <a:lnTo>
                    <a:pt x="76" y="5"/>
                  </a:lnTo>
                  <a:lnTo>
                    <a:pt x="87" y="3"/>
                  </a:lnTo>
                  <a:lnTo>
                    <a:pt x="98" y="1"/>
                  </a:lnTo>
                  <a:lnTo>
                    <a:pt x="108" y="0"/>
                  </a:lnTo>
                  <a:lnTo>
                    <a:pt x="119" y="1"/>
                  </a:lnTo>
                  <a:lnTo>
                    <a:pt x="130" y="3"/>
                  </a:lnTo>
                  <a:lnTo>
                    <a:pt x="141" y="5"/>
                  </a:lnTo>
                  <a:lnTo>
                    <a:pt x="150" y="9"/>
                  </a:lnTo>
                  <a:lnTo>
                    <a:pt x="160" y="13"/>
                  </a:lnTo>
                  <a:lnTo>
                    <a:pt x="169" y="19"/>
                  </a:lnTo>
                  <a:lnTo>
                    <a:pt x="177" y="26"/>
                  </a:lnTo>
                  <a:lnTo>
                    <a:pt x="185" y="34"/>
                  </a:lnTo>
                  <a:lnTo>
                    <a:pt x="192" y="42"/>
                  </a:lnTo>
                  <a:lnTo>
                    <a:pt x="198" y="50"/>
                  </a:lnTo>
                  <a:lnTo>
                    <a:pt x="203" y="59"/>
                  </a:lnTo>
                  <a:lnTo>
                    <a:pt x="208" y="69"/>
                  </a:lnTo>
                  <a:lnTo>
                    <a:pt x="212" y="80"/>
                  </a:lnTo>
                  <a:lnTo>
                    <a:pt x="215" y="90"/>
                  </a:lnTo>
                  <a:lnTo>
                    <a:pt x="216" y="103"/>
                  </a:lnTo>
                  <a:lnTo>
                    <a:pt x="216" y="113"/>
                  </a:lnTo>
                  <a:lnTo>
                    <a:pt x="216" y="125"/>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8" y="158"/>
                  </a:lnTo>
                  <a:lnTo>
                    <a:pt x="6" y="147"/>
                  </a:lnTo>
                  <a:lnTo>
                    <a:pt x="3" y="136"/>
                  </a:lnTo>
                  <a:lnTo>
                    <a:pt x="2" y="125"/>
                  </a:lnTo>
                  <a:lnTo>
                    <a:pt x="0" y="11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86" name="Rectangle 32"/>
            <p:cNvSpPr>
              <a:spLocks noChangeArrowheads="1"/>
            </p:cNvSpPr>
            <p:nvPr/>
          </p:nvSpPr>
          <p:spPr bwMode="auto">
            <a:xfrm>
              <a:off x="155" y="95"/>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E</a:t>
              </a:r>
            </a:p>
          </p:txBody>
        </p:sp>
        <p:sp>
          <p:nvSpPr>
            <p:cNvPr id="95387" name="未知"/>
            <p:cNvSpPr>
              <a:spLocks/>
            </p:cNvSpPr>
            <p:nvPr/>
          </p:nvSpPr>
          <p:spPr bwMode="auto">
            <a:xfrm>
              <a:off x="0" y="2253"/>
              <a:ext cx="442" cy="470"/>
            </a:xfrm>
            <a:custGeom>
              <a:avLst/>
              <a:gdLst>
                <a:gd name="T0" fmla="*/ 3132436 w 216"/>
                <a:gd name="T1" fmla="*/ 215573165 h 227"/>
                <a:gd name="T2" fmla="*/ 9836523 w 216"/>
                <a:gd name="T3" fmla="*/ 168127477 h 227"/>
                <a:gd name="T4" fmla="*/ 23404769 w 216"/>
                <a:gd name="T5" fmla="*/ 123731165 h 227"/>
                <a:gd name="T6" fmla="*/ 41188741 w 216"/>
                <a:gd name="T7" fmla="*/ 88042712 h 227"/>
                <a:gd name="T8" fmla="*/ 66567097 w 216"/>
                <a:gd name="T9" fmla="*/ 54755838 h 227"/>
                <a:gd name="T10" fmla="*/ 94595667 w 216"/>
                <a:gd name="T11" fmla="*/ 29303304 h 227"/>
                <a:gd name="T12" fmla="*/ 126287255 w 216"/>
                <a:gd name="T13" fmla="*/ 10140796 h 227"/>
                <a:gd name="T14" fmla="*/ 162676581 w 216"/>
                <a:gd name="T15" fmla="*/ 1917975 h 227"/>
                <a:gd name="T16" fmla="*/ 197456012 w 216"/>
                <a:gd name="T17" fmla="*/ 1917975 h 227"/>
                <a:gd name="T18" fmla="*/ 233841049 w 216"/>
                <a:gd name="T19" fmla="*/ 10140796 h 227"/>
                <a:gd name="T20" fmla="*/ 264740311 w 216"/>
                <a:gd name="T21" fmla="*/ 29303304 h 227"/>
                <a:gd name="T22" fmla="*/ 293199930 w 216"/>
                <a:gd name="T23" fmla="*/ 54755838 h 227"/>
                <a:gd name="T24" fmla="*/ 318146010 w 216"/>
                <a:gd name="T25" fmla="*/ 88042712 h 227"/>
                <a:gd name="T26" fmla="*/ 335929989 w 216"/>
                <a:gd name="T27" fmla="*/ 123731165 h 227"/>
                <a:gd name="T28" fmla="*/ 351395663 w 216"/>
                <a:gd name="T29" fmla="*/ 168127477 h 227"/>
                <a:gd name="T30" fmla="*/ 357826205 w 216"/>
                <a:gd name="T31" fmla="*/ 215573165 h 227"/>
                <a:gd name="T32" fmla="*/ 357826205 w 216"/>
                <a:gd name="T33" fmla="*/ 236676333 h 227"/>
                <a:gd name="T34" fmla="*/ 356202526 w 216"/>
                <a:gd name="T35" fmla="*/ 285473302 h 227"/>
                <a:gd name="T36" fmla="*/ 345074083 w 216"/>
                <a:gd name="T37" fmla="*/ 331155401 h 227"/>
                <a:gd name="T38" fmla="*/ 328077714 w 216"/>
                <a:gd name="T39" fmla="*/ 370600209 h 227"/>
                <a:gd name="T40" fmla="*/ 307150886 w 216"/>
                <a:gd name="T41" fmla="*/ 406862368 h 227"/>
                <a:gd name="T42" fmla="*/ 280226742 w 216"/>
                <a:gd name="T43" fmla="*/ 436217525 h 227"/>
                <a:gd name="T44" fmla="*/ 248492133 w 216"/>
                <a:gd name="T45" fmla="*/ 458639973 h 227"/>
                <a:gd name="T46" fmla="*/ 215293294 w 216"/>
                <a:gd name="T47" fmla="*/ 469917452 h 227"/>
                <a:gd name="T48" fmla="*/ 178925282 w 216"/>
                <a:gd name="T49" fmla="*/ 475882301 h 227"/>
                <a:gd name="T50" fmla="*/ 144047890 w 216"/>
                <a:gd name="T51" fmla="*/ 469917452 h 227"/>
                <a:gd name="T52" fmla="*/ 110842862 w 216"/>
                <a:gd name="T53" fmla="*/ 458639973 h 227"/>
                <a:gd name="T54" fmla="*/ 79498130 w 216"/>
                <a:gd name="T55" fmla="*/ 436217525 h 227"/>
                <a:gd name="T56" fmla="*/ 54923248 w 216"/>
                <a:gd name="T57" fmla="*/ 406862368 h 227"/>
                <a:gd name="T58" fmla="*/ 31776067 w 216"/>
                <a:gd name="T59" fmla="*/ 370600209 h 227"/>
                <a:gd name="T60" fmla="*/ 13116539 w 216"/>
                <a:gd name="T61" fmla="*/ 331155401 h 227"/>
                <a:gd name="T62" fmla="*/ 4806988 w 216"/>
                <a:gd name="T63" fmla="*/ 285473302 h 227"/>
                <a:gd name="T64" fmla="*/ 0 w 216"/>
                <a:gd name="T65" fmla="*/ 23667633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2" y="103"/>
                  </a:lnTo>
                  <a:lnTo>
                    <a:pt x="3" y="91"/>
                  </a:lnTo>
                  <a:lnTo>
                    <a:pt x="6" y="80"/>
                  </a:lnTo>
                  <a:lnTo>
                    <a:pt x="8" y="69"/>
                  </a:lnTo>
                  <a:lnTo>
                    <a:pt x="14" y="59"/>
                  </a:lnTo>
                  <a:lnTo>
                    <a:pt x="19" y="50"/>
                  </a:lnTo>
                  <a:lnTo>
                    <a:pt x="25" y="42"/>
                  </a:lnTo>
                  <a:lnTo>
                    <a:pt x="33" y="34"/>
                  </a:lnTo>
                  <a:lnTo>
                    <a:pt x="40" y="26"/>
                  </a:lnTo>
                  <a:lnTo>
                    <a:pt x="48" y="19"/>
                  </a:lnTo>
                  <a:lnTo>
                    <a:pt x="57" y="14"/>
                  </a:lnTo>
                  <a:lnTo>
                    <a:pt x="67" y="10"/>
                  </a:lnTo>
                  <a:lnTo>
                    <a:pt x="76" y="5"/>
                  </a:lnTo>
                  <a:lnTo>
                    <a:pt x="87" y="3"/>
                  </a:lnTo>
                  <a:lnTo>
                    <a:pt x="98" y="1"/>
                  </a:lnTo>
                  <a:lnTo>
                    <a:pt x="108" y="0"/>
                  </a:lnTo>
                  <a:lnTo>
                    <a:pt x="119" y="1"/>
                  </a:lnTo>
                  <a:lnTo>
                    <a:pt x="130" y="3"/>
                  </a:lnTo>
                  <a:lnTo>
                    <a:pt x="141" y="5"/>
                  </a:lnTo>
                  <a:lnTo>
                    <a:pt x="150" y="10"/>
                  </a:lnTo>
                  <a:lnTo>
                    <a:pt x="160" y="14"/>
                  </a:lnTo>
                  <a:lnTo>
                    <a:pt x="169" y="19"/>
                  </a:lnTo>
                  <a:lnTo>
                    <a:pt x="177" y="26"/>
                  </a:lnTo>
                  <a:lnTo>
                    <a:pt x="185" y="34"/>
                  </a:lnTo>
                  <a:lnTo>
                    <a:pt x="192" y="42"/>
                  </a:lnTo>
                  <a:lnTo>
                    <a:pt x="198" y="50"/>
                  </a:lnTo>
                  <a:lnTo>
                    <a:pt x="203" y="59"/>
                  </a:lnTo>
                  <a:lnTo>
                    <a:pt x="208" y="69"/>
                  </a:lnTo>
                  <a:lnTo>
                    <a:pt x="212" y="80"/>
                  </a:lnTo>
                  <a:lnTo>
                    <a:pt x="215" y="91"/>
                  </a:lnTo>
                  <a:lnTo>
                    <a:pt x="216" y="103"/>
                  </a:lnTo>
                  <a:lnTo>
                    <a:pt x="216" y="113"/>
                  </a:lnTo>
                  <a:lnTo>
                    <a:pt x="216" y="126"/>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8" y="158"/>
                  </a:lnTo>
                  <a:lnTo>
                    <a:pt x="6" y="147"/>
                  </a:lnTo>
                  <a:lnTo>
                    <a:pt x="3" y="136"/>
                  </a:lnTo>
                  <a:lnTo>
                    <a:pt x="2" y="126"/>
                  </a:lnTo>
                  <a:lnTo>
                    <a:pt x="0" y="113"/>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88" name="未知"/>
            <p:cNvSpPr>
              <a:spLocks/>
            </p:cNvSpPr>
            <p:nvPr/>
          </p:nvSpPr>
          <p:spPr bwMode="auto">
            <a:xfrm>
              <a:off x="0" y="2253"/>
              <a:ext cx="442" cy="470"/>
            </a:xfrm>
            <a:custGeom>
              <a:avLst/>
              <a:gdLst>
                <a:gd name="T0" fmla="*/ 3132436 w 216"/>
                <a:gd name="T1" fmla="*/ 215573165 h 227"/>
                <a:gd name="T2" fmla="*/ 9836523 w 216"/>
                <a:gd name="T3" fmla="*/ 168127477 h 227"/>
                <a:gd name="T4" fmla="*/ 23404769 w 216"/>
                <a:gd name="T5" fmla="*/ 123731165 h 227"/>
                <a:gd name="T6" fmla="*/ 41188741 w 216"/>
                <a:gd name="T7" fmla="*/ 88042712 h 227"/>
                <a:gd name="T8" fmla="*/ 66567097 w 216"/>
                <a:gd name="T9" fmla="*/ 54755838 h 227"/>
                <a:gd name="T10" fmla="*/ 94595667 w 216"/>
                <a:gd name="T11" fmla="*/ 29303304 h 227"/>
                <a:gd name="T12" fmla="*/ 126287255 w 216"/>
                <a:gd name="T13" fmla="*/ 10140796 h 227"/>
                <a:gd name="T14" fmla="*/ 162676581 w 216"/>
                <a:gd name="T15" fmla="*/ 1917975 h 227"/>
                <a:gd name="T16" fmla="*/ 197456012 w 216"/>
                <a:gd name="T17" fmla="*/ 1917975 h 227"/>
                <a:gd name="T18" fmla="*/ 233841049 w 216"/>
                <a:gd name="T19" fmla="*/ 10140796 h 227"/>
                <a:gd name="T20" fmla="*/ 264740311 w 216"/>
                <a:gd name="T21" fmla="*/ 29303304 h 227"/>
                <a:gd name="T22" fmla="*/ 293199930 w 216"/>
                <a:gd name="T23" fmla="*/ 54755838 h 227"/>
                <a:gd name="T24" fmla="*/ 318146010 w 216"/>
                <a:gd name="T25" fmla="*/ 88042712 h 227"/>
                <a:gd name="T26" fmla="*/ 335929989 w 216"/>
                <a:gd name="T27" fmla="*/ 123731165 h 227"/>
                <a:gd name="T28" fmla="*/ 351395663 w 216"/>
                <a:gd name="T29" fmla="*/ 168127477 h 227"/>
                <a:gd name="T30" fmla="*/ 357826205 w 216"/>
                <a:gd name="T31" fmla="*/ 215573165 h 227"/>
                <a:gd name="T32" fmla="*/ 357826205 w 216"/>
                <a:gd name="T33" fmla="*/ 236676333 h 227"/>
                <a:gd name="T34" fmla="*/ 356202526 w 216"/>
                <a:gd name="T35" fmla="*/ 285473302 h 227"/>
                <a:gd name="T36" fmla="*/ 345074083 w 216"/>
                <a:gd name="T37" fmla="*/ 331155401 h 227"/>
                <a:gd name="T38" fmla="*/ 328077714 w 216"/>
                <a:gd name="T39" fmla="*/ 370600209 h 227"/>
                <a:gd name="T40" fmla="*/ 307150886 w 216"/>
                <a:gd name="T41" fmla="*/ 406862368 h 227"/>
                <a:gd name="T42" fmla="*/ 280226742 w 216"/>
                <a:gd name="T43" fmla="*/ 436217525 h 227"/>
                <a:gd name="T44" fmla="*/ 248492133 w 216"/>
                <a:gd name="T45" fmla="*/ 458639973 h 227"/>
                <a:gd name="T46" fmla="*/ 215293294 w 216"/>
                <a:gd name="T47" fmla="*/ 469917452 h 227"/>
                <a:gd name="T48" fmla="*/ 178925282 w 216"/>
                <a:gd name="T49" fmla="*/ 475882301 h 227"/>
                <a:gd name="T50" fmla="*/ 144047890 w 216"/>
                <a:gd name="T51" fmla="*/ 469917452 h 227"/>
                <a:gd name="T52" fmla="*/ 110842862 w 216"/>
                <a:gd name="T53" fmla="*/ 458639973 h 227"/>
                <a:gd name="T54" fmla="*/ 79498130 w 216"/>
                <a:gd name="T55" fmla="*/ 436217525 h 227"/>
                <a:gd name="T56" fmla="*/ 54923248 w 216"/>
                <a:gd name="T57" fmla="*/ 406862368 h 227"/>
                <a:gd name="T58" fmla="*/ 31776067 w 216"/>
                <a:gd name="T59" fmla="*/ 370600209 h 227"/>
                <a:gd name="T60" fmla="*/ 13116539 w 216"/>
                <a:gd name="T61" fmla="*/ 331155401 h 227"/>
                <a:gd name="T62" fmla="*/ 4806988 w 216"/>
                <a:gd name="T63" fmla="*/ 285473302 h 227"/>
                <a:gd name="T64" fmla="*/ 0 w 216"/>
                <a:gd name="T65" fmla="*/ 23667633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2" y="103"/>
                  </a:lnTo>
                  <a:lnTo>
                    <a:pt x="3" y="91"/>
                  </a:lnTo>
                  <a:lnTo>
                    <a:pt x="6" y="80"/>
                  </a:lnTo>
                  <a:lnTo>
                    <a:pt x="8" y="69"/>
                  </a:lnTo>
                  <a:lnTo>
                    <a:pt x="14" y="59"/>
                  </a:lnTo>
                  <a:lnTo>
                    <a:pt x="19" y="50"/>
                  </a:lnTo>
                  <a:lnTo>
                    <a:pt x="25" y="42"/>
                  </a:lnTo>
                  <a:lnTo>
                    <a:pt x="33" y="34"/>
                  </a:lnTo>
                  <a:lnTo>
                    <a:pt x="40" y="26"/>
                  </a:lnTo>
                  <a:lnTo>
                    <a:pt x="48" y="19"/>
                  </a:lnTo>
                  <a:lnTo>
                    <a:pt x="57" y="14"/>
                  </a:lnTo>
                  <a:lnTo>
                    <a:pt x="67" y="10"/>
                  </a:lnTo>
                  <a:lnTo>
                    <a:pt x="76" y="5"/>
                  </a:lnTo>
                  <a:lnTo>
                    <a:pt x="87" y="3"/>
                  </a:lnTo>
                  <a:lnTo>
                    <a:pt x="98" y="1"/>
                  </a:lnTo>
                  <a:lnTo>
                    <a:pt x="108" y="0"/>
                  </a:lnTo>
                  <a:lnTo>
                    <a:pt x="119" y="1"/>
                  </a:lnTo>
                  <a:lnTo>
                    <a:pt x="130" y="3"/>
                  </a:lnTo>
                  <a:lnTo>
                    <a:pt x="141" y="5"/>
                  </a:lnTo>
                  <a:lnTo>
                    <a:pt x="150" y="10"/>
                  </a:lnTo>
                  <a:lnTo>
                    <a:pt x="160" y="14"/>
                  </a:lnTo>
                  <a:lnTo>
                    <a:pt x="169" y="19"/>
                  </a:lnTo>
                  <a:lnTo>
                    <a:pt x="177" y="26"/>
                  </a:lnTo>
                  <a:lnTo>
                    <a:pt x="185" y="34"/>
                  </a:lnTo>
                  <a:lnTo>
                    <a:pt x="192" y="42"/>
                  </a:lnTo>
                  <a:lnTo>
                    <a:pt x="198" y="50"/>
                  </a:lnTo>
                  <a:lnTo>
                    <a:pt x="203" y="59"/>
                  </a:lnTo>
                  <a:lnTo>
                    <a:pt x="208" y="69"/>
                  </a:lnTo>
                  <a:lnTo>
                    <a:pt x="212" y="80"/>
                  </a:lnTo>
                  <a:lnTo>
                    <a:pt x="215" y="91"/>
                  </a:lnTo>
                  <a:lnTo>
                    <a:pt x="216" y="103"/>
                  </a:lnTo>
                  <a:lnTo>
                    <a:pt x="216" y="113"/>
                  </a:lnTo>
                  <a:lnTo>
                    <a:pt x="216" y="126"/>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8" y="158"/>
                  </a:lnTo>
                  <a:lnTo>
                    <a:pt x="6" y="147"/>
                  </a:lnTo>
                  <a:lnTo>
                    <a:pt x="3" y="136"/>
                  </a:lnTo>
                  <a:lnTo>
                    <a:pt x="2" y="126"/>
                  </a:lnTo>
                  <a:lnTo>
                    <a:pt x="0" y="11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89" name="Rectangle 35"/>
            <p:cNvSpPr>
              <a:spLocks noChangeArrowheads="1"/>
            </p:cNvSpPr>
            <p:nvPr/>
          </p:nvSpPr>
          <p:spPr bwMode="auto">
            <a:xfrm>
              <a:off x="155" y="2345"/>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F</a:t>
              </a:r>
            </a:p>
          </p:txBody>
        </p:sp>
        <p:sp>
          <p:nvSpPr>
            <p:cNvPr id="95390" name="未知"/>
            <p:cNvSpPr>
              <a:spLocks/>
            </p:cNvSpPr>
            <p:nvPr/>
          </p:nvSpPr>
          <p:spPr bwMode="auto">
            <a:xfrm>
              <a:off x="885" y="1118"/>
              <a:ext cx="445" cy="470"/>
            </a:xfrm>
            <a:custGeom>
              <a:avLst/>
              <a:gdLst>
                <a:gd name="T0" fmla="*/ 3468480 w 216"/>
                <a:gd name="T1" fmla="*/ 233453945 h 226"/>
                <a:gd name="T2" fmla="*/ 11237026 w 216"/>
                <a:gd name="T3" fmla="*/ 180417861 h 226"/>
                <a:gd name="T4" fmla="*/ 26844082 w 216"/>
                <a:gd name="T5" fmla="*/ 135379629 h 226"/>
                <a:gd name="T6" fmla="*/ 47694015 w 216"/>
                <a:gd name="T7" fmla="*/ 93665202 h 226"/>
                <a:gd name="T8" fmla="*/ 75502601 w 216"/>
                <a:gd name="T9" fmla="*/ 57258046 h 226"/>
                <a:gd name="T10" fmla="*/ 107867409 w 216"/>
                <a:gd name="T11" fmla="*/ 29497101 h 226"/>
                <a:gd name="T12" fmla="*/ 144267179 w 216"/>
                <a:gd name="T13" fmla="*/ 11244714 h 226"/>
                <a:gd name="T14" fmla="*/ 185974677 w 216"/>
                <a:gd name="T15" fmla="*/ 2067164 h 226"/>
                <a:gd name="T16" fmla="*/ 225700574 w 216"/>
                <a:gd name="T17" fmla="*/ 2067164 h 226"/>
                <a:gd name="T18" fmla="*/ 266893322 w 216"/>
                <a:gd name="T19" fmla="*/ 11244714 h 226"/>
                <a:gd name="T20" fmla="*/ 303961548 w 216"/>
                <a:gd name="T21" fmla="*/ 29497101 h 226"/>
                <a:gd name="T22" fmla="*/ 336070366 w 216"/>
                <a:gd name="T23" fmla="*/ 57258046 h 226"/>
                <a:gd name="T24" fmla="*/ 364686693 w 216"/>
                <a:gd name="T25" fmla="*/ 93665202 h 226"/>
                <a:gd name="T26" fmla="*/ 384938868 w 216"/>
                <a:gd name="T27" fmla="*/ 135379629 h 226"/>
                <a:gd name="T28" fmla="*/ 402325112 w 216"/>
                <a:gd name="T29" fmla="*/ 180417861 h 226"/>
                <a:gd name="T30" fmla="*/ 409890505 w 216"/>
                <a:gd name="T31" fmla="*/ 233453945 h 226"/>
                <a:gd name="T32" fmla="*/ 409890505 w 216"/>
                <a:gd name="T33" fmla="*/ 258864750 h 226"/>
                <a:gd name="T34" fmla="*/ 408082817 w 216"/>
                <a:gd name="T35" fmla="*/ 311913677 h 226"/>
                <a:gd name="T36" fmla="*/ 395151845 w 216"/>
                <a:gd name="T37" fmla="*/ 362019490 h 226"/>
                <a:gd name="T38" fmla="*/ 376000369 w 216"/>
                <a:gd name="T39" fmla="*/ 402967676 h 226"/>
                <a:gd name="T40" fmla="*/ 350790039 w 216"/>
                <a:gd name="T41" fmla="*/ 443760138 h 226"/>
                <a:gd name="T42" fmla="*/ 320460166 w 216"/>
                <a:gd name="T43" fmla="*/ 476559840 h 226"/>
                <a:gd name="T44" fmla="*/ 284694043 w 216"/>
                <a:gd name="T45" fmla="*/ 498686203 h 226"/>
                <a:gd name="T46" fmla="*/ 246639961 w 216"/>
                <a:gd name="T47" fmla="*/ 512927083 h 226"/>
                <a:gd name="T48" fmla="*/ 205260115 w 216"/>
                <a:gd name="T49" fmla="*/ 517351237 h 226"/>
                <a:gd name="T50" fmla="*/ 164911613 w 216"/>
                <a:gd name="T51" fmla="*/ 512927083 h 226"/>
                <a:gd name="T52" fmla="*/ 126922567 w 216"/>
                <a:gd name="T53" fmla="*/ 498686203 h 226"/>
                <a:gd name="T54" fmla="*/ 91090584 w 216"/>
                <a:gd name="T55" fmla="*/ 476559840 h 226"/>
                <a:gd name="T56" fmla="*/ 62483306 w 216"/>
                <a:gd name="T57" fmla="*/ 443760138 h 226"/>
                <a:gd name="T58" fmla="*/ 35783841 w 216"/>
                <a:gd name="T59" fmla="*/ 402967676 h 226"/>
                <a:gd name="T60" fmla="*/ 17369243 w 216"/>
                <a:gd name="T61" fmla="*/ 362019490 h 226"/>
                <a:gd name="T62" fmla="*/ 5454378 w 216"/>
                <a:gd name="T63" fmla="*/ 311913677 h 226"/>
                <a:gd name="T64" fmla="*/ 0 w 216"/>
                <a:gd name="T65" fmla="*/ 258864750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2" y="102"/>
                  </a:lnTo>
                  <a:lnTo>
                    <a:pt x="3" y="90"/>
                  </a:lnTo>
                  <a:lnTo>
                    <a:pt x="6" y="79"/>
                  </a:lnTo>
                  <a:lnTo>
                    <a:pt x="9" y="68"/>
                  </a:lnTo>
                  <a:lnTo>
                    <a:pt x="14" y="59"/>
                  </a:lnTo>
                  <a:lnTo>
                    <a:pt x="19" y="50"/>
                  </a:lnTo>
                  <a:lnTo>
                    <a:pt x="25" y="41"/>
                  </a:lnTo>
                  <a:lnTo>
                    <a:pt x="33" y="33"/>
                  </a:lnTo>
                  <a:lnTo>
                    <a:pt x="40" y="25"/>
                  </a:lnTo>
                  <a:lnTo>
                    <a:pt x="48" y="18"/>
                  </a:lnTo>
                  <a:lnTo>
                    <a:pt x="57" y="13"/>
                  </a:lnTo>
                  <a:lnTo>
                    <a:pt x="67" y="9"/>
                  </a:lnTo>
                  <a:lnTo>
                    <a:pt x="76" y="5"/>
                  </a:lnTo>
                  <a:lnTo>
                    <a:pt x="87" y="2"/>
                  </a:lnTo>
                  <a:lnTo>
                    <a:pt x="98" y="1"/>
                  </a:lnTo>
                  <a:lnTo>
                    <a:pt x="108" y="0"/>
                  </a:lnTo>
                  <a:lnTo>
                    <a:pt x="119" y="1"/>
                  </a:lnTo>
                  <a:lnTo>
                    <a:pt x="130" y="2"/>
                  </a:lnTo>
                  <a:lnTo>
                    <a:pt x="141" y="5"/>
                  </a:lnTo>
                  <a:lnTo>
                    <a:pt x="150" y="9"/>
                  </a:lnTo>
                  <a:lnTo>
                    <a:pt x="160" y="13"/>
                  </a:lnTo>
                  <a:lnTo>
                    <a:pt x="169" y="18"/>
                  </a:lnTo>
                  <a:lnTo>
                    <a:pt x="177" y="25"/>
                  </a:lnTo>
                  <a:lnTo>
                    <a:pt x="185" y="33"/>
                  </a:lnTo>
                  <a:lnTo>
                    <a:pt x="192" y="41"/>
                  </a:lnTo>
                  <a:lnTo>
                    <a:pt x="198" y="50"/>
                  </a:lnTo>
                  <a:lnTo>
                    <a:pt x="203" y="59"/>
                  </a:lnTo>
                  <a:lnTo>
                    <a:pt x="208" y="68"/>
                  </a:lnTo>
                  <a:lnTo>
                    <a:pt x="212" y="79"/>
                  </a:lnTo>
                  <a:lnTo>
                    <a:pt x="215" y="90"/>
                  </a:lnTo>
                  <a:lnTo>
                    <a:pt x="216" y="102"/>
                  </a:lnTo>
                  <a:lnTo>
                    <a:pt x="216" y="113"/>
                  </a:lnTo>
                  <a:lnTo>
                    <a:pt x="216" y="125"/>
                  </a:lnTo>
                  <a:lnTo>
                    <a:pt x="215" y="136"/>
                  </a:lnTo>
                  <a:lnTo>
                    <a:pt x="212" y="147"/>
                  </a:lnTo>
                  <a:lnTo>
                    <a:pt x="208" y="158"/>
                  </a:lnTo>
                  <a:lnTo>
                    <a:pt x="203" y="167"/>
                  </a:lnTo>
                  <a:lnTo>
                    <a:pt x="198" y="176"/>
                  </a:lnTo>
                  <a:lnTo>
                    <a:pt x="192" y="186"/>
                  </a:lnTo>
                  <a:lnTo>
                    <a:pt x="185" y="194"/>
                  </a:lnTo>
                  <a:lnTo>
                    <a:pt x="177" y="201"/>
                  </a:lnTo>
                  <a:lnTo>
                    <a:pt x="169" y="208"/>
                  </a:lnTo>
                  <a:lnTo>
                    <a:pt x="160" y="213"/>
                  </a:lnTo>
                  <a:lnTo>
                    <a:pt x="150" y="218"/>
                  </a:lnTo>
                  <a:lnTo>
                    <a:pt x="141" y="221"/>
                  </a:lnTo>
                  <a:lnTo>
                    <a:pt x="130" y="224"/>
                  </a:lnTo>
                  <a:lnTo>
                    <a:pt x="119" y="226"/>
                  </a:lnTo>
                  <a:lnTo>
                    <a:pt x="108" y="226"/>
                  </a:lnTo>
                  <a:lnTo>
                    <a:pt x="98" y="226"/>
                  </a:lnTo>
                  <a:lnTo>
                    <a:pt x="87" y="224"/>
                  </a:lnTo>
                  <a:lnTo>
                    <a:pt x="76" y="221"/>
                  </a:lnTo>
                  <a:lnTo>
                    <a:pt x="67" y="218"/>
                  </a:lnTo>
                  <a:lnTo>
                    <a:pt x="57" y="213"/>
                  </a:lnTo>
                  <a:lnTo>
                    <a:pt x="48" y="208"/>
                  </a:lnTo>
                  <a:lnTo>
                    <a:pt x="40" y="201"/>
                  </a:lnTo>
                  <a:lnTo>
                    <a:pt x="33" y="194"/>
                  </a:lnTo>
                  <a:lnTo>
                    <a:pt x="25" y="186"/>
                  </a:lnTo>
                  <a:lnTo>
                    <a:pt x="19" y="176"/>
                  </a:lnTo>
                  <a:lnTo>
                    <a:pt x="14" y="167"/>
                  </a:lnTo>
                  <a:lnTo>
                    <a:pt x="9" y="158"/>
                  </a:lnTo>
                  <a:lnTo>
                    <a:pt x="6" y="147"/>
                  </a:lnTo>
                  <a:lnTo>
                    <a:pt x="3" y="136"/>
                  </a:lnTo>
                  <a:lnTo>
                    <a:pt x="2" y="125"/>
                  </a:lnTo>
                  <a:lnTo>
                    <a:pt x="0" y="113"/>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91" name="未知"/>
            <p:cNvSpPr>
              <a:spLocks/>
            </p:cNvSpPr>
            <p:nvPr/>
          </p:nvSpPr>
          <p:spPr bwMode="auto">
            <a:xfrm>
              <a:off x="885" y="1118"/>
              <a:ext cx="445" cy="470"/>
            </a:xfrm>
            <a:custGeom>
              <a:avLst/>
              <a:gdLst>
                <a:gd name="T0" fmla="*/ 3468480 w 216"/>
                <a:gd name="T1" fmla="*/ 233453945 h 226"/>
                <a:gd name="T2" fmla="*/ 11237026 w 216"/>
                <a:gd name="T3" fmla="*/ 180417861 h 226"/>
                <a:gd name="T4" fmla="*/ 26844082 w 216"/>
                <a:gd name="T5" fmla="*/ 135379629 h 226"/>
                <a:gd name="T6" fmla="*/ 47694015 w 216"/>
                <a:gd name="T7" fmla="*/ 93665202 h 226"/>
                <a:gd name="T8" fmla="*/ 75502601 w 216"/>
                <a:gd name="T9" fmla="*/ 57258046 h 226"/>
                <a:gd name="T10" fmla="*/ 107867409 w 216"/>
                <a:gd name="T11" fmla="*/ 29497101 h 226"/>
                <a:gd name="T12" fmla="*/ 144267179 w 216"/>
                <a:gd name="T13" fmla="*/ 11244714 h 226"/>
                <a:gd name="T14" fmla="*/ 185974677 w 216"/>
                <a:gd name="T15" fmla="*/ 2067164 h 226"/>
                <a:gd name="T16" fmla="*/ 225700574 w 216"/>
                <a:gd name="T17" fmla="*/ 2067164 h 226"/>
                <a:gd name="T18" fmla="*/ 266893322 w 216"/>
                <a:gd name="T19" fmla="*/ 11244714 h 226"/>
                <a:gd name="T20" fmla="*/ 303961548 w 216"/>
                <a:gd name="T21" fmla="*/ 29497101 h 226"/>
                <a:gd name="T22" fmla="*/ 336070366 w 216"/>
                <a:gd name="T23" fmla="*/ 57258046 h 226"/>
                <a:gd name="T24" fmla="*/ 364686693 w 216"/>
                <a:gd name="T25" fmla="*/ 93665202 h 226"/>
                <a:gd name="T26" fmla="*/ 384938868 w 216"/>
                <a:gd name="T27" fmla="*/ 135379629 h 226"/>
                <a:gd name="T28" fmla="*/ 402325112 w 216"/>
                <a:gd name="T29" fmla="*/ 180417861 h 226"/>
                <a:gd name="T30" fmla="*/ 409890505 w 216"/>
                <a:gd name="T31" fmla="*/ 233453945 h 226"/>
                <a:gd name="T32" fmla="*/ 409890505 w 216"/>
                <a:gd name="T33" fmla="*/ 258864750 h 226"/>
                <a:gd name="T34" fmla="*/ 408082817 w 216"/>
                <a:gd name="T35" fmla="*/ 311913677 h 226"/>
                <a:gd name="T36" fmla="*/ 395151845 w 216"/>
                <a:gd name="T37" fmla="*/ 362019490 h 226"/>
                <a:gd name="T38" fmla="*/ 376000369 w 216"/>
                <a:gd name="T39" fmla="*/ 402967676 h 226"/>
                <a:gd name="T40" fmla="*/ 350790039 w 216"/>
                <a:gd name="T41" fmla="*/ 443760138 h 226"/>
                <a:gd name="T42" fmla="*/ 320460166 w 216"/>
                <a:gd name="T43" fmla="*/ 476559840 h 226"/>
                <a:gd name="T44" fmla="*/ 284694043 w 216"/>
                <a:gd name="T45" fmla="*/ 498686203 h 226"/>
                <a:gd name="T46" fmla="*/ 246639961 w 216"/>
                <a:gd name="T47" fmla="*/ 512927083 h 226"/>
                <a:gd name="T48" fmla="*/ 205260115 w 216"/>
                <a:gd name="T49" fmla="*/ 517351237 h 226"/>
                <a:gd name="T50" fmla="*/ 164911613 w 216"/>
                <a:gd name="T51" fmla="*/ 512927083 h 226"/>
                <a:gd name="T52" fmla="*/ 126922567 w 216"/>
                <a:gd name="T53" fmla="*/ 498686203 h 226"/>
                <a:gd name="T54" fmla="*/ 91090584 w 216"/>
                <a:gd name="T55" fmla="*/ 476559840 h 226"/>
                <a:gd name="T56" fmla="*/ 62483306 w 216"/>
                <a:gd name="T57" fmla="*/ 443760138 h 226"/>
                <a:gd name="T58" fmla="*/ 35783841 w 216"/>
                <a:gd name="T59" fmla="*/ 402967676 h 226"/>
                <a:gd name="T60" fmla="*/ 17369243 w 216"/>
                <a:gd name="T61" fmla="*/ 362019490 h 226"/>
                <a:gd name="T62" fmla="*/ 5454378 w 216"/>
                <a:gd name="T63" fmla="*/ 311913677 h 226"/>
                <a:gd name="T64" fmla="*/ 0 w 216"/>
                <a:gd name="T65" fmla="*/ 258864750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2" y="102"/>
                  </a:lnTo>
                  <a:lnTo>
                    <a:pt x="3" y="90"/>
                  </a:lnTo>
                  <a:lnTo>
                    <a:pt x="6" y="79"/>
                  </a:lnTo>
                  <a:lnTo>
                    <a:pt x="9" y="68"/>
                  </a:lnTo>
                  <a:lnTo>
                    <a:pt x="14" y="59"/>
                  </a:lnTo>
                  <a:lnTo>
                    <a:pt x="19" y="50"/>
                  </a:lnTo>
                  <a:lnTo>
                    <a:pt x="25" y="41"/>
                  </a:lnTo>
                  <a:lnTo>
                    <a:pt x="33" y="33"/>
                  </a:lnTo>
                  <a:lnTo>
                    <a:pt x="40" y="25"/>
                  </a:lnTo>
                  <a:lnTo>
                    <a:pt x="48" y="18"/>
                  </a:lnTo>
                  <a:lnTo>
                    <a:pt x="57" y="13"/>
                  </a:lnTo>
                  <a:lnTo>
                    <a:pt x="67" y="9"/>
                  </a:lnTo>
                  <a:lnTo>
                    <a:pt x="76" y="5"/>
                  </a:lnTo>
                  <a:lnTo>
                    <a:pt x="87" y="2"/>
                  </a:lnTo>
                  <a:lnTo>
                    <a:pt x="98" y="1"/>
                  </a:lnTo>
                  <a:lnTo>
                    <a:pt x="108" y="0"/>
                  </a:lnTo>
                  <a:lnTo>
                    <a:pt x="119" y="1"/>
                  </a:lnTo>
                  <a:lnTo>
                    <a:pt x="130" y="2"/>
                  </a:lnTo>
                  <a:lnTo>
                    <a:pt x="141" y="5"/>
                  </a:lnTo>
                  <a:lnTo>
                    <a:pt x="150" y="9"/>
                  </a:lnTo>
                  <a:lnTo>
                    <a:pt x="160" y="13"/>
                  </a:lnTo>
                  <a:lnTo>
                    <a:pt x="169" y="18"/>
                  </a:lnTo>
                  <a:lnTo>
                    <a:pt x="177" y="25"/>
                  </a:lnTo>
                  <a:lnTo>
                    <a:pt x="185" y="33"/>
                  </a:lnTo>
                  <a:lnTo>
                    <a:pt x="192" y="41"/>
                  </a:lnTo>
                  <a:lnTo>
                    <a:pt x="198" y="50"/>
                  </a:lnTo>
                  <a:lnTo>
                    <a:pt x="203" y="59"/>
                  </a:lnTo>
                  <a:lnTo>
                    <a:pt x="208" y="68"/>
                  </a:lnTo>
                  <a:lnTo>
                    <a:pt x="212" y="79"/>
                  </a:lnTo>
                  <a:lnTo>
                    <a:pt x="215" y="90"/>
                  </a:lnTo>
                  <a:lnTo>
                    <a:pt x="216" y="102"/>
                  </a:lnTo>
                  <a:lnTo>
                    <a:pt x="216" y="113"/>
                  </a:lnTo>
                  <a:lnTo>
                    <a:pt x="216" y="125"/>
                  </a:lnTo>
                  <a:lnTo>
                    <a:pt x="215" y="136"/>
                  </a:lnTo>
                  <a:lnTo>
                    <a:pt x="212" y="147"/>
                  </a:lnTo>
                  <a:lnTo>
                    <a:pt x="208" y="158"/>
                  </a:lnTo>
                  <a:lnTo>
                    <a:pt x="203" y="167"/>
                  </a:lnTo>
                  <a:lnTo>
                    <a:pt x="198" y="176"/>
                  </a:lnTo>
                  <a:lnTo>
                    <a:pt x="192" y="186"/>
                  </a:lnTo>
                  <a:lnTo>
                    <a:pt x="185" y="194"/>
                  </a:lnTo>
                  <a:lnTo>
                    <a:pt x="177" y="201"/>
                  </a:lnTo>
                  <a:lnTo>
                    <a:pt x="169" y="208"/>
                  </a:lnTo>
                  <a:lnTo>
                    <a:pt x="160" y="213"/>
                  </a:lnTo>
                  <a:lnTo>
                    <a:pt x="150" y="218"/>
                  </a:lnTo>
                  <a:lnTo>
                    <a:pt x="141" y="221"/>
                  </a:lnTo>
                  <a:lnTo>
                    <a:pt x="130" y="224"/>
                  </a:lnTo>
                  <a:lnTo>
                    <a:pt x="119" y="226"/>
                  </a:lnTo>
                  <a:lnTo>
                    <a:pt x="108" y="226"/>
                  </a:lnTo>
                  <a:lnTo>
                    <a:pt x="98" y="226"/>
                  </a:lnTo>
                  <a:lnTo>
                    <a:pt x="87" y="224"/>
                  </a:lnTo>
                  <a:lnTo>
                    <a:pt x="76" y="221"/>
                  </a:lnTo>
                  <a:lnTo>
                    <a:pt x="67" y="218"/>
                  </a:lnTo>
                  <a:lnTo>
                    <a:pt x="57" y="213"/>
                  </a:lnTo>
                  <a:lnTo>
                    <a:pt x="48" y="208"/>
                  </a:lnTo>
                  <a:lnTo>
                    <a:pt x="40" y="201"/>
                  </a:lnTo>
                  <a:lnTo>
                    <a:pt x="33" y="194"/>
                  </a:lnTo>
                  <a:lnTo>
                    <a:pt x="25" y="186"/>
                  </a:lnTo>
                  <a:lnTo>
                    <a:pt x="19" y="176"/>
                  </a:lnTo>
                  <a:lnTo>
                    <a:pt x="14" y="167"/>
                  </a:lnTo>
                  <a:lnTo>
                    <a:pt x="9" y="158"/>
                  </a:lnTo>
                  <a:lnTo>
                    <a:pt x="6" y="147"/>
                  </a:lnTo>
                  <a:lnTo>
                    <a:pt x="3" y="136"/>
                  </a:lnTo>
                  <a:lnTo>
                    <a:pt x="2" y="125"/>
                  </a:lnTo>
                  <a:lnTo>
                    <a:pt x="0" y="11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92" name="Rectangle 38"/>
            <p:cNvSpPr>
              <a:spLocks noChangeArrowheads="1"/>
            </p:cNvSpPr>
            <p:nvPr/>
          </p:nvSpPr>
          <p:spPr bwMode="auto">
            <a:xfrm>
              <a:off x="1042" y="1213"/>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D</a:t>
              </a:r>
            </a:p>
          </p:txBody>
        </p:sp>
        <p:sp>
          <p:nvSpPr>
            <p:cNvPr id="95393" name="未知"/>
            <p:cNvSpPr>
              <a:spLocks/>
            </p:cNvSpPr>
            <p:nvPr/>
          </p:nvSpPr>
          <p:spPr bwMode="auto">
            <a:xfrm>
              <a:off x="2215" y="0"/>
              <a:ext cx="442" cy="475"/>
            </a:xfrm>
            <a:custGeom>
              <a:avLst/>
              <a:gdLst>
                <a:gd name="T0" fmla="*/ 2876282 w 217"/>
                <a:gd name="T1" fmla="*/ 267497229 h 227"/>
                <a:gd name="T2" fmla="*/ 8798873 w 217"/>
                <a:gd name="T3" fmla="*/ 206432885 h 227"/>
                <a:gd name="T4" fmla="*/ 21409064 w 217"/>
                <a:gd name="T5" fmla="*/ 152120555 h 227"/>
                <a:gd name="T6" fmla="*/ 37915963 w 217"/>
                <a:gd name="T7" fmla="*/ 108927557 h 227"/>
                <a:gd name="T8" fmla="*/ 60029319 w 217"/>
                <a:gd name="T9" fmla="*/ 66772628 h 227"/>
                <a:gd name="T10" fmla="*/ 86028379 w 217"/>
                <a:gd name="T11" fmla="*/ 33107926 h 227"/>
                <a:gd name="T12" fmla="*/ 115169443 w 217"/>
                <a:gd name="T13" fmla="*/ 12460268 h 227"/>
                <a:gd name="T14" fmla="*/ 148250914 w 217"/>
                <a:gd name="T15" fmla="*/ 2317450 h 227"/>
                <a:gd name="T16" fmla="*/ 179507450 w 217"/>
                <a:gd name="T17" fmla="*/ 2317450 h 227"/>
                <a:gd name="T18" fmla="*/ 213139396 w 217"/>
                <a:gd name="T19" fmla="*/ 12460268 h 227"/>
                <a:gd name="T20" fmla="*/ 241770363 w 217"/>
                <a:gd name="T21" fmla="*/ 33107926 h 227"/>
                <a:gd name="T22" fmla="*/ 267626892 w 217"/>
                <a:gd name="T23" fmla="*/ 66772628 h 227"/>
                <a:gd name="T24" fmla="*/ 289864708 w 217"/>
                <a:gd name="T25" fmla="*/ 108927557 h 227"/>
                <a:gd name="T26" fmla="*/ 306286604 w 217"/>
                <a:gd name="T27" fmla="*/ 152120555 h 227"/>
                <a:gd name="T28" fmla="*/ 320412611 w 217"/>
                <a:gd name="T29" fmla="*/ 206432885 h 227"/>
                <a:gd name="T30" fmla="*/ 327778178 w 217"/>
                <a:gd name="T31" fmla="*/ 267497229 h 227"/>
                <a:gd name="T32" fmla="*/ 327778178 w 217"/>
                <a:gd name="T33" fmla="*/ 292370649 h 227"/>
                <a:gd name="T34" fmla="*/ 324858388 w 217"/>
                <a:gd name="T35" fmla="*/ 352475852 h 227"/>
                <a:gd name="T36" fmla="*/ 314682011 w 217"/>
                <a:gd name="T37" fmla="*/ 409931837 h 227"/>
                <a:gd name="T38" fmla="*/ 299006031 w 217"/>
                <a:gd name="T39" fmla="*/ 458030516 h 227"/>
                <a:gd name="T40" fmla="*/ 279641923 w 217"/>
                <a:gd name="T41" fmla="*/ 502995988 h 227"/>
                <a:gd name="T42" fmla="*/ 255335824 w 217"/>
                <a:gd name="T43" fmla="*/ 538294798 h 227"/>
                <a:gd name="T44" fmla="*/ 226893356 w 217"/>
                <a:gd name="T45" fmla="*/ 566772359 h 227"/>
                <a:gd name="T46" fmla="*/ 196728319 w 217"/>
                <a:gd name="T47" fmla="*/ 580407625 h 227"/>
                <a:gd name="T48" fmla="*/ 163306383 w 217"/>
                <a:gd name="T49" fmla="*/ 588006284 h 227"/>
                <a:gd name="T50" fmla="*/ 131391498 w 217"/>
                <a:gd name="T51" fmla="*/ 580407625 h 227"/>
                <a:gd name="T52" fmla="*/ 100842618 w 217"/>
                <a:gd name="T53" fmla="*/ 566772359 h 227"/>
                <a:gd name="T54" fmla="*/ 72783863 w 217"/>
                <a:gd name="T55" fmla="*/ 538294798 h 227"/>
                <a:gd name="T56" fmla="*/ 49508663 w 217"/>
                <a:gd name="T57" fmla="*/ 502995988 h 227"/>
                <a:gd name="T58" fmla="*/ 28793290 w 217"/>
                <a:gd name="T59" fmla="*/ 458030516 h 227"/>
                <a:gd name="T60" fmla="*/ 13452223 w 217"/>
                <a:gd name="T61" fmla="*/ 409931837 h 227"/>
                <a:gd name="T62" fmla="*/ 4319811 w 217"/>
                <a:gd name="T63" fmla="*/ 352475852 h 227"/>
                <a:gd name="T64" fmla="*/ 0 w 217"/>
                <a:gd name="T65" fmla="*/ 2923706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7"/>
                <a:gd name="T100" fmla="*/ 0 h 227"/>
                <a:gd name="T101" fmla="*/ 217 w 217"/>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7" h="227">
                  <a:moveTo>
                    <a:pt x="0" y="113"/>
                  </a:moveTo>
                  <a:lnTo>
                    <a:pt x="2" y="103"/>
                  </a:lnTo>
                  <a:lnTo>
                    <a:pt x="3" y="90"/>
                  </a:lnTo>
                  <a:lnTo>
                    <a:pt x="6" y="80"/>
                  </a:lnTo>
                  <a:lnTo>
                    <a:pt x="9" y="69"/>
                  </a:lnTo>
                  <a:lnTo>
                    <a:pt x="14" y="59"/>
                  </a:lnTo>
                  <a:lnTo>
                    <a:pt x="19" y="50"/>
                  </a:lnTo>
                  <a:lnTo>
                    <a:pt x="25" y="42"/>
                  </a:lnTo>
                  <a:lnTo>
                    <a:pt x="33" y="34"/>
                  </a:lnTo>
                  <a:lnTo>
                    <a:pt x="40" y="26"/>
                  </a:lnTo>
                  <a:lnTo>
                    <a:pt x="48" y="19"/>
                  </a:lnTo>
                  <a:lnTo>
                    <a:pt x="57" y="13"/>
                  </a:lnTo>
                  <a:lnTo>
                    <a:pt x="67" y="9"/>
                  </a:lnTo>
                  <a:lnTo>
                    <a:pt x="76" y="5"/>
                  </a:lnTo>
                  <a:lnTo>
                    <a:pt x="87" y="3"/>
                  </a:lnTo>
                  <a:lnTo>
                    <a:pt x="98" y="1"/>
                  </a:lnTo>
                  <a:lnTo>
                    <a:pt x="108" y="0"/>
                  </a:lnTo>
                  <a:lnTo>
                    <a:pt x="119" y="1"/>
                  </a:lnTo>
                  <a:lnTo>
                    <a:pt x="130" y="3"/>
                  </a:lnTo>
                  <a:lnTo>
                    <a:pt x="141" y="5"/>
                  </a:lnTo>
                  <a:lnTo>
                    <a:pt x="150" y="9"/>
                  </a:lnTo>
                  <a:lnTo>
                    <a:pt x="160" y="13"/>
                  </a:lnTo>
                  <a:lnTo>
                    <a:pt x="169" y="19"/>
                  </a:lnTo>
                  <a:lnTo>
                    <a:pt x="177" y="26"/>
                  </a:lnTo>
                  <a:lnTo>
                    <a:pt x="185" y="34"/>
                  </a:lnTo>
                  <a:lnTo>
                    <a:pt x="192" y="42"/>
                  </a:lnTo>
                  <a:lnTo>
                    <a:pt x="198" y="50"/>
                  </a:lnTo>
                  <a:lnTo>
                    <a:pt x="203" y="59"/>
                  </a:lnTo>
                  <a:lnTo>
                    <a:pt x="208" y="69"/>
                  </a:lnTo>
                  <a:lnTo>
                    <a:pt x="212" y="80"/>
                  </a:lnTo>
                  <a:lnTo>
                    <a:pt x="215" y="90"/>
                  </a:lnTo>
                  <a:lnTo>
                    <a:pt x="217" y="103"/>
                  </a:lnTo>
                  <a:lnTo>
                    <a:pt x="217" y="113"/>
                  </a:lnTo>
                  <a:lnTo>
                    <a:pt x="217" y="125"/>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9" y="158"/>
                  </a:lnTo>
                  <a:lnTo>
                    <a:pt x="6" y="147"/>
                  </a:lnTo>
                  <a:lnTo>
                    <a:pt x="3" y="136"/>
                  </a:lnTo>
                  <a:lnTo>
                    <a:pt x="2" y="125"/>
                  </a:lnTo>
                  <a:lnTo>
                    <a:pt x="0" y="113"/>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94" name="未知"/>
            <p:cNvSpPr>
              <a:spLocks/>
            </p:cNvSpPr>
            <p:nvPr/>
          </p:nvSpPr>
          <p:spPr bwMode="auto">
            <a:xfrm>
              <a:off x="2215" y="0"/>
              <a:ext cx="442" cy="475"/>
            </a:xfrm>
            <a:custGeom>
              <a:avLst/>
              <a:gdLst>
                <a:gd name="T0" fmla="*/ 2876282 w 217"/>
                <a:gd name="T1" fmla="*/ 267497229 h 227"/>
                <a:gd name="T2" fmla="*/ 8798873 w 217"/>
                <a:gd name="T3" fmla="*/ 206432885 h 227"/>
                <a:gd name="T4" fmla="*/ 21409064 w 217"/>
                <a:gd name="T5" fmla="*/ 152120555 h 227"/>
                <a:gd name="T6" fmla="*/ 37915963 w 217"/>
                <a:gd name="T7" fmla="*/ 108927557 h 227"/>
                <a:gd name="T8" fmla="*/ 60029319 w 217"/>
                <a:gd name="T9" fmla="*/ 66772628 h 227"/>
                <a:gd name="T10" fmla="*/ 86028379 w 217"/>
                <a:gd name="T11" fmla="*/ 33107926 h 227"/>
                <a:gd name="T12" fmla="*/ 115169443 w 217"/>
                <a:gd name="T13" fmla="*/ 12460268 h 227"/>
                <a:gd name="T14" fmla="*/ 148250914 w 217"/>
                <a:gd name="T15" fmla="*/ 2317450 h 227"/>
                <a:gd name="T16" fmla="*/ 179507450 w 217"/>
                <a:gd name="T17" fmla="*/ 2317450 h 227"/>
                <a:gd name="T18" fmla="*/ 213139396 w 217"/>
                <a:gd name="T19" fmla="*/ 12460268 h 227"/>
                <a:gd name="T20" fmla="*/ 241770363 w 217"/>
                <a:gd name="T21" fmla="*/ 33107926 h 227"/>
                <a:gd name="T22" fmla="*/ 267626892 w 217"/>
                <a:gd name="T23" fmla="*/ 66772628 h 227"/>
                <a:gd name="T24" fmla="*/ 289864708 w 217"/>
                <a:gd name="T25" fmla="*/ 108927557 h 227"/>
                <a:gd name="T26" fmla="*/ 306286604 w 217"/>
                <a:gd name="T27" fmla="*/ 152120555 h 227"/>
                <a:gd name="T28" fmla="*/ 320412611 w 217"/>
                <a:gd name="T29" fmla="*/ 206432885 h 227"/>
                <a:gd name="T30" fmla="*/ 327778178 w 217"/>
                <a:gd name="T31" fmla="*/ 267497229 h 227"/>
                <a:gd name="T32" fmla="*/ 327778178 w 217"/>
                <a:gd name="T33" fmla="*/ 292370649 h 227"/>
                <a:gd name="T34" fmla="*/ 324858388 w 217"/>
                <a:gd name="T35" fmla="*/ 352475852 h 227"/>
                <a:gd name="T36" fmla="*/ 314682011 w 217"/>
                <a:gd name="T37" fmla="*/ 409931837 h 227"/>
                <a:gd name="T38" fmla="*/ 299006031 w 217"/>
                <a:gd name="T39" fmla="*/ 458030516 h 227"/>
                <a:gd name="T40" fmla="*/ 279641923 w 217"/>
                <a:gd name="T41" fmla="*/ 502995988 h 227"/>
                <a:gd name="T42" fmla="*/ 255335824 w 217"/>
                <a:gd name="T43" fmla="*/ 538294798 h 227"/>
                <a:gd name="T44" fmla="*/ 226893356 w 217"/>
                <a:gd name="T45" fmla="*/ 566772359 h 227"/>
                <a:gd name="T46" fmla="*/ 196728319 w 217"/>
                <a:gd name="T47" fmla="*/ 580407625 h 227"/>
                <a:gd name="T48" fmla="*/ 163306383 w 217"/>
                <a:gd name="T49" fmla="*/ 588006284 h 227"/>
                <a:gd name="T50" fmla="*/ 131391498 w 217"/>
                <a:gd name="T51" fmla="*/ 580407625 h 227"/>
                <a:gd name="T52" fmla="*/ 100842618 w 217"/>
                <a:gd name="T53" fmla="*/ 566772359 h 227"/>
                <a:gd name="T54" fmla="*/ 72783863 w 217"/>
                <a:gd name="T55" fmla="*/ 538294798 h 227"/>
                <a:gd name="T56" fmla="*/ 49508663 w 217"/>
                <a:gd name="T57" fmla="*/ 502995988 h 227"/>
                <a:gd name="T58" fmla="*/ 28793290 w 217"/>
                <a:gd name="T59" fmla="*/ 458030516 h 227"/>
                <a:gd name="T60" fmla="*/ 13452223 w 217"/>
                <a:gd name="T61" fmla="*/ 409931837 h 227"/>
                <a:gd name="T62" fmla="*/ 4319811 w 217"/>
                <a:gd name="T63" fmla="*/ 352475852 h 227"/>
                <a:gd name="T64" fmla="*/ 0 w 217"/>
                <a:gd name="T65" fmla="*/ 2923706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7"/>
                <a:gd name="T100" fmla="*/ 0 h 227"/>
                <a:gd name="T101" fmla="*/ 217 w 217"/>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7" h="227">
                  <a:moveTo>
                    <a:pt x="0" y="113"/>
                  </a:moveTo>
                  <a:lnTo>
                    <a:pt x="2" y="103"/>
                  </a:lnTo>
                  <a:lnTo>
                    <a:pt x="3" y="90"/>
                  </a:lnTo>
                  <a:lnTo>
                    <a:pt x="6" y="80"/>
                  </a:lnTo>
                  <a:lnTo>
                    <a:pt x="9" y="69"/>
                  </a:lnTo>
                  <a:lnTo>
                    <a:pt x="14" y="59"/>
                  </a:lnTo>
                  <a:lnTo>
                    <a:pt x="19" y="50"/>
                  </a:lnTo>
                  <a:lnTo>
                    <a:pt x="25" y="42"/>
                  </a:lnTo>
                  <a:lnTo>
                    <a:pt x="33" y="34"/>
                  </a:lnTo>
                  <a:lnTo>
                    <a:pt x="40" y="26"/>
                  </a:lnTo>
                  <a:lnTo>
                    <a:pt x="48" y="19"/>
                  </a:lnTo>
                  <a:lnTo>
                    <a:pt x="57" y="13"/>
                  </a:lnTo>
                  <a:lnTo>
                    <a:pt x="67" y="9"/>
                  </a:lnTo>
                  <a:lnTo>
                    <a:pt x="76" y="5"/>
                  </a:lnTo>
                  <a:lnTo>
                    <a:pt x="87" y="3"/>
                  </a:lnTo>
                  <a:lnTo>
                    <a:pt x="98" y="1"/>
                  </a:lnTo>
                  <a:lnTo>
                    <a:pt x="108" y="0"/>
                  </a:lnTo>
                  <a:lnTo>
                    <a:pt x="119" y="1"/>
                  </a:lnTo>
                  <a:lnTo>
                    <a:pt x="130" y="3"/>
                  </a:lnTo>
                  <a:lnTo>
                    <a:pt x="141" y="5"/>
                  </a:lnTo>
                  <a:lnTo>
                    <a:pt x="150" y="9"/>
                  </a:lnTo>
                  <a:lnTo>
                    <a:pt x="160" y="13"/>
                  </a:lnTo>
                  <a:lnTo>
                    <a:pt x="169" y="19"/>
                  </a:lnTo>
                  <a:lnTo>
                    <a:pt x="177" y="26"/>
                  </a:lnTo>
                  <a:lnTo>
                    <a:pt x="185" y="34"/>
                  </a:lnTo>
                  <a:lnTo>
                    <a:pt x="192" y="42"/>
                  </a:lnTo>
                  <a:lnTo>
                    <a:pt x="198" y="50"/>
                  </a:lnTo>
                  <a:lnTo>
                    <a:pt x="203" y="59"/>
                  </a:lnTo>
                  <a:lnTo>
                    <a:pt x="208" y="69"/>
                  </a:lnTo>
                  <a:lnTo>
                    <a:pt x="212" y="80"/>
                  </a:lnTo>
                  <a:lnTo>
                    <a:pt x="215" y="90"/>
                  </a:lnTo>
                  <a:lnTo>
                    <a:pt x="217" y="103"/>
                  </a:lnTo>
                  <a:lnTo>
                    <a:pt x="217" y="113"/>
                  </a:lnTo>
                  <a:lnTo>
                    <a:pt x="217" y="125"/>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9" y="158"/>
                  </a:lnTo>
                  <a:lnTo>
                    <a:pt x="6" y="147"/>
                  </a:lnTo>
                  <a:lnTo>
                    <a:pt x="3" y="136"/>
                  </a:lnTo>
                  <a:lnTo>
                    <a:pt x="2" y="125"/>
                  </a:lnTo>
                  <a:lnTo>
                    <a:pt x="0" y="11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95" name="Rectangle 41"/>
            <p:cNvSpPr>
              <a:spLocks noChangeArrowheads="1"/>
            </p:cNvSpPr>
            <p:nvPr/>
          </p:nvSpPr>
          <p:spPr bwMode="auto">
            <a:xfrm>
              <a:off x="2372" y="95"/>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B</a:t>
              </a:r>
            </a:p>
          </p:txBody>
        </p:sp>
        <p:sp>
          <p:nvSpPr>
            <p:cNvPr id="95396" name="未知"/>
            <p:cNvSpPr>
              <a:spLocks/>
            </p:cNvSpPr>
            <p:nvPr/>
          </p:nvSpPr>
          <p:spPr bwMode="auto">
            <a:xfrm>
              <a:off x="2215" y="2253"/>
              <a:ext cx="442" cy="470"/>
            </a:xfrm>
            <a:custGeom>
              <a:avLst/>
              <a:gdLst>
                <a:gd name="T0" fmla="*/ 2876282 w 217"/>
                <a:gd name="T1" fmla="*/ 215573165 h 227"/>
                <a:gd name="T2" fmla="*/ 8798873 w 217"/>
                <a:gd name="T3" fmla="*/ 168127477 h 227"/>
                <a:gd name="T4" fmla="*/ 21409064 w 217"/>
                <a:gd name="T5" fmla="*/ 123731165 h 227"/>
                <a:gd name="T6" fmla="*/ 37915963 w 217"/>
                <a:gd name="T7" fmla="*/ 88042712 h 227"/>
                <a:gd name="T8" fmla="*/ 60029319 w 217"/>
                <a:gd name="T9" fmla="*/ 54755838 h 227"/>
                <a:gd name="T10" fmla="*/ 86028379 w 217"/>
                <a:gd name="T11" fmla="*/ 29303304 h 227"/>
                <a:gd name="T12" fmla="*/ 115169443 w 217"/>
                <a:gd name="T13" fmla="*/ 10140796 h 227"/>
                <a:gd name="T14" fmla="*/ 148250914 w 217"/>
                <a:gd name="T15" fmla="*/ 1917975 h 227"/>
                <a:gd name="T16" fmla="*/ 179507450 w 217"/>
                <a:gd name="T17" fmla="*/ 1917975 h 227"/>
                <a:gd name="T18" fmla="*/ 213139396 w 217"/>
                <a:gd name="T19" fmla="*/ 10140796 h 227"/>
                <a:gd name="T20" fmla="*/ 241770363 w 217"/>
                <a:gd name="T21" fmla="*/ 29303304 h 227"/>
                <a:gd name="T22" fmla="*/ 267626892 w 217"/>
                <a:gd name="T23" fmla="*/ 54755838 h 227"/>
                <a:gd name="T24" fmla="*/ 289864708 w 217"/>
                <a:gd name="T25" fmla="*/ 88042712 h 227"/>
                <a:gd name="T26" fmla="*/ 306286604 w 217"/>
                <a:gd name="T27" fmla="*/ 123731165 h 227"/>
                <a:gd name="T28" fmla="*/ 320412611 w 217"/>
                <a:gd name="T29" fmla="*/ 168127477 h 227"/>
                <a:gd name="T30" fmla="*/ 327778178 w 217"/>
                <a:gd name="T31" fmla="*/ 215573165 h 227"/>
                <a:gd name="T32" fmla="*/ 327778178 w 217"/>
                <a:gd name="T33" fmla="*/ 236676333 h 227"/>
                <a:gd name="T34" fmla="*/ 324858388 w 217"/>
                <a:gd name="T35" fmla="*/ 285473302 h 227"/>
                <a:gd name="T36" fmla="*/ 314682011 w 217"/>
                <a:gd name="T37" fmla="*/ 331155401 h 227"/>
                <a:gd name="T38" fmla="*/ 299006031 w 217"/>
                <a:gd name="T39" fmla="*/ 370600209 h 227"/>
                <a:gd name="T40" fmla="*/ 279641923 w 217"/>
                <a:gd name="T41" fmla="*/ 406862368 h 227"/>
                <a:gd name="T42" fmla="*/ 255335824 w 217"/>
                <a:gd name="T43" fmla="*/ 436217525 h 227"/>
                <a:gd name="T44" fmla="*/ 226893356 w 217"/>
                <a:gd name="T45" fmla="*/ 458639973 h 227"/>
                <a:gd name="T46" fmla="*/ 196728319 w 217"/>
                <a:gd name="T47" fmla="*/ 469917452 h 227"/>
                <a:gd name="T48" fmla="*/ 163306383 w 217"/>
                <a:gd name="T49" fmla="*/ 475882301 h 227"/>
                <a:gd name="T50" fmla="*/ 131391498 w 217"/>
                <a:gd name="T51" fmla="*/ 469917452 h 227"/>
                <a:gd name="T52" fmla="*/ 100842618 w 217"/>
                <a:gd name="T53" fmla="*/ 458639973 h 227"/>
                <a:gd name="T54" fmla="*/ 72783863 w 217"/>
                <a:gd name="T55" fmla="*/ 436217525 h 227"/>
                <a:gd name="T56" fmla="*/ 49508663 w 217"/>
                <a:gd name="T57" fmla="*/ 406862368 h 227"/>
                <a:gd name="T58" fmla="*/ 28793290 w 217"/>
                <a:gd name="T59" fmla="*/ 370600209 h 227"/>
                <a:gd name="T60" fmla="*/ 13452223 w 217"/>
                <a:gd name="T61" fmla="*/ 331155401 h 227"/>
                <a:gd name="T62" fmla="*/ 4319811 w 217"/>
                <a:gd name="T63" fmla="*/ 285473302 h 227"/>
                <a:gd name="T64" fmla="*/ 0 w 217"/>
                <a:gd name="T65" fmla="*/ 23667633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7"/>
                <a:gd name="T100" fmla="*/ 0 h 227"/>
                <a:gd name="T101" fmla="*/ 217 w 217"/>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7" h="227">
                  <a:moveTo>
                    <a:pt x="0" y="113"/>
                  </a:moveTo>
                  <a:lnTo>
                    <a:pt x="2" y="103"/>
                  </a:lnTo>
                  <a:lnTo>
                    <a:pt x="3" y="91"/>
                  </a:lnTo>
                  <a:lnTo>
                    <a:pt x="6" y="80"/>
                  </a:lnTo>
                  <a:lnTo>
                    <a:pt x="9" y="69"/>
                  </a:lnTo>
                  <a:lnTo>
                    <a:pt x="14" y="59"/>
                  </a:lnTo>
                  <a:lnTo>
                    <a:pt x="19" y="50"/>
                  </a:lnTo>
                  <a:lnTo>
                    <a:pt x="25" y="42"/>
                  </a:lnTo>
                  <a:lnTo>
                    <a:pt x="33" y="34"/>
                  </a:lnTo>
                  <a:lnTo>
                    <a:pt x="40" y="26"/>
                  </a:lnTo>
                  <a:lnTo>
                    <a:pt x="48" y="19"/>
                  </a:lnTo>
                  <a:lnTo>
                    <a:pt x="57" y="14"/>
                  </a:lnTo>
                  <a:lnTo>
                    <a:pt x="67" y="10"/>
                  </a:lnTo>
                  <a:lnTo>
                    <a:pt x="76" y="5"/>
                  </a:lnTo>
                  <a:lnTo>
                    <a:pt x="87" y="3"/>
                  </a:lnTo>
                  <a:lnTo>
                    <a:pt x="98" y="1"/>
                  </a:lnTo>
                  <a:lnTo>
                    <a:pt x="108" y="0"/>
                  </a:lnTo>
                  <a:lnTo>
                    <a:pt x="119" y="1"/>
                  </a:lnTo>
                  <a:lnTo>
                    <a:pt x="130" y="3"/>
                  </a:lnTo>
                  <a:lnTo>
                    <a:pt x="141" y="5"/>
                  </a:lnTo>
                  <a:lnTo>
                    <a:pt x="150" y="10"/>
                  </a:lnTo>
                  <a:lnTo>
                    <a:pt x="160" y="14"/>
                  </a:lnTo>
                  <a:lnTo>
                    <a:pt x="169" y="19"/>
                  </a:lnTo>
                  <a:lnTo>
                    <a:pt x="177" y="26"/>
                  </a:lnTo>
                  <a:lnTo>
                    <a:pt x="185" y="34"/>
                  </a:lnTo>
                  <a:lnTo>
                    <a:pt x="192" y="42"/>
                  </a:lnTo>
                  <a:lnTo>
                    <a:pt x="198" y="50"/>
                  </a:lnTo>
                  <a:lnTo>
                    <a:pt x="203" y="59"/>
                  </a:lnTo>
                  <a:lnTo>
                    <a:pt x="208" y="69"/>
                  </a:lnTo>
                  <a:lnTo>
                    <a:pt x="212" y="80"/>
                  </a:lnTo>
                  <a:lnTo>
                    <a:pt x="215" y="91"/>
                  </a:lnTo>
                  <a:lnTo>
                    <a:pt x="217" y="103"/>
                  </a:lnTo>
                  <a:lnTo>
                    <a:pt x="217" y="113"/>
                  </a:lnTo>
                  <a:lnTo>
                    <a:pt x="217" y="126"/>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9" y="158"/>
                  </a:lnTo>
                  <a:lnTo>
                    <a:pt x="6" y="147"/>
                  </a:lnTo>
                  <a:lnTo>
                    <a:pt x="3" y="136"/>
                  </a:lnTo>
                  <a:lnTo>
                    <a:pt x="2" y="126"/>
                  </a:lnTo>
                  <a:lnTo>
                    <a:pt x="0" y="113"/>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97" name="未知"/>
            <p:cNvSpPr>
              <a:spLocks/>
            </p:cNvSpPr>
            <p:nvPr/>
          </p:nvSpPr>
          <p:spPr bwMode="auto">
            <a:xfrm>
              <a:off x="2215" y="2253"/>
              <a:ext cx="442" cy="470"/>
            </a:xfrm>
            <a:custGeom>
              <a:avLst/>
              <a:gdLst>
                <a:gd name="T0" fmla="*/ 2876282 w 217"/>
                <a:gd name="T1" fmla="*/ 215573165 h 227"/>
                <a:gd name="T2" fmla="*/ 8798873 w 217"/>
                <a:gd name="T3" fmla="*/ 168127477 h 227"/>
                <a:gd name="T4" fmla="*/ 21409064 w 217"/>
                <a:gd name="T5" fmla="*/ 123731165 h 227"/>
                <a:gd name="T6" fmla="*/ 37915963 w 217"/>
                <a:gd name="T7" fmla="*/ 88042712 h 227"/>
                <a:gd name="T8" fmla="*/ 60029319 w 217"/>
                <a:gd name="T9" fmla="*/ 54755838 h 227"/>
                <a:gd name="T10" fmla="*/ 86028379 w 217"/>
                <a:gd name="T11" fmla="*/ 29303304 h 227"/>
                <a:gd name="T12" fmla="*/ 115169443 w 217"/>
                <a:gd name="T13" fmla="*/ 10140796 h 227"/>
                <a:gd name="T14" fmla="*/ 148250914 w 217"/>
                <a:gd name="T15" fmla="*/ 1917975 h 227"/>
                <a:gd name="T16" fmla="*/ 179507450 w 217"/>
                <a:gd name="T17" fmla="*/ 1917975 h 227"/>
                <a:gd name="T18" fmla="*/ 213139396 w 217"/>
                <a:gd name="T19" fmla="*/ 10140796 h 227"/>
                <a:gd name="T20" fmla="*/ 241770363 w 217"/>
                <a:gd name="T21" fmla="*/ 29303304 h 227"/>
                <a:gd name="T22" fmla="*/ 267626892 w 217"/>
                <a:gd name="T23" fmla="*/ 54755838 h 227"/>
                <a:gd name="T24" fmla="*/ 289864708 w 217"/>
                <a:gd name="T25" fmla="*/ 88042712 h 227"/>
                <a:gd name="T26" fmla="*/ 306286604 w 217"/>
                <a:gd name="T27" fmla="*/ 123731165 h 227"/>
                <a:gd name="T28" fmla="*/ 320412611 w 217"/>
                <a:gd name="T29" fmla="*/ 168127477 h 227"/>
                <a:gd name="T30" fmla="*/ 327778178 w 217"/>
                <a:gd name="T31" fmla="*/ 215573165 h 227"/>
                <a:gd name="T32" fmla="*/ 327778178 w 217"/>
                <a:gd name="T33" fmla="*/ 236676333 h 227"/>
                <a:gd name="T34" fmla="*/ 324858388 w 217"/>
                <a:gd name="T35" fmla="*/ 285473302 h 227"/>
                <a:gd name="T36" fmla="*/ 314682011 w 217"/>
                <a:gd name="T37" fmla="*/ 331155401 h 227"/>
                <a:gd name="T38" fmla="*/ 299006031 w 217"/>
                <a:gd name="T39" fmla="*/ 370600209 h 227"/>
                <a:gd name="T40" fmla="*/ 279641923 w 217"/>
                <a:gd name="T41" fmla="*/ 406862368 h 227"/>
                <a:gd name="T42" fmla="*/ 255335824 w 217"/>
                <a:gd name="T43" fmla="*/ 436217525 h 227"/>
                <a:gd name="T44" fmla="*/ 226893356 w 217"/>
                <a:gd name="T45" fmla="*/ 458639973 h 227"/>
                <a:gd name="T46" fmla="*/ 196728319 w 217"/>
                <a:gd name="T47" fmla="*/ 469917452 h 227"/>
                <a:gd name="T48" fmla="*/ 163306383 w 217"/>
                <a:gd name="T49" fmla="*/ 475882301 h 227"/>
                <a:gd name="T50" fmla="*/ 131391498 w 217"/>
                <a:gd name="T51" fmla="*/ 469917452 h 227"/>
                <a:gd name="T52" fmla="*/ 100842618 w 217"/>
                <a:gd name="T53" fmla="*/ 458639973 h 227"/>
                <a:gd name="T54" fmla="*/ 72783863 w 217"/>
                <a:gd name="T55" fmla="*/ 436217525 h 227"/>
                <a:gd name="T56" fmla="*/ 49508663 w 217"/>
                <a:gd name="T57" fmla="*/ 406862368 h 227"/>
                <a:gd name="T58" fmla="*/ 28793290 w 217"/>
                <a:gd name="T59" fmla="*/ 370600209 h 227"/>
                <a:gd name="T60" fmla="*/ 13452223 w 217"/>
                <a:gd name="T61" fmla="*/ 331155401 h 227"/>
                <a:gd name="T62" fmla="*/ 4319811 w 217"/>
                <a:gd name="T63" fmla="*/ 285473302 h 227"/>
                <a:gd name="T64" fmla="*/ 0 w 217"/>
                <a:gd name="T65" fmla="*/ 23667633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7"/>
                <a:gd name="T100" fmla="*/ 0 h 227"/>
                <a:gd name="T101" fmla="*/ 217 w 217"/>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7" h="227">
                  <a:moveTo>
                    <a:pt x="0" y="113"/>
                  </a:moveTo>
                  <a:lnTo>
                    <a:pt x="2" y="103"/>
                  </a:lnTo>
                  <a:lnTo>
                    <a:pt x="3" y="91"/>
                  </a:lnTo>
                  <a:lnTo>
                    <a:pt x="6" y="80"/>
                  </a:lnTo>
                  <a:lnTo>
                    <a:pt x="9" y="69"/>
                  </a:lnTo>
                  <a:lnTo>
                    <a:pt x="14" y="59"/>
                  </a:lnTo>
                  <a:lnTo>
                    <a:pt x="19" y="50"/>
                  </a:lnTo>
                  <a:lnTo>
                    <a:pt x="25" y="42"/>
                  </a:lnTo>
                  <a:lnTo>
                    <a:pt x="33" y="34"/>
                  </a:lnTo>
                  <a:lnTo>
                    <a:pt x="40" y="26"/>
                  </a:lnTo>
                  <a:lnTo>
                    <a:pt x="48" y="19"/>
                  </a:lnTo>
                  <a:lnTo>
                    <a:pt x="57" y="14"/>
                  </a:lnTo>
                  <a:lnTo>
                    <a:pt x="67" y="10"/>
                  </a:lnTo>
                  <a:lnTo>
                    <a:pt x="76" y="5"/>
                  </a:lnTo>
                  <a:lnTo>
                    <a:pt x="87" y="3"/>
                  </a:lnTo>
                  <a:lnTo>
                    <a:pt x="98" y="1"/>
                  </a:lnTo>
                  <a:lnTo>
                    <a:pt x="108" y="0"/>
                  </a:lnTo>
                  <a:lnTo>
                    <a:pt x="119" y="1"/>
                  </a:lnTo>
                  <a:lnTo>
                    <a:pt x="130" y="3"/>
                  </a:lnTo>
                  <a:lnTo>
                    <a:pt x="141" y="5"/>
                  </a:lnTo>
                  <a:lnTo>
                    <a:pt x="150" y="10"/>
                  </a:lnTo>
                  <a:lnTo>
                    <a:pt x="160" y="14"/>
                  </a:lnTo>
                  <a:lnTo>
                    <a:pt x="169" y="19"/>
                  </a:lnTo>
                  <a:lnTo>
                    <a:pt x="177" y="26"/>
                  </a:lnTo>
                  <a:lnTo>
                    <a:pt x="185" y="34"/>
                  </a:lnTo>
                  <a:lnTo>
                    <a:pt x="192" y="42"/>
                  </a:lnTo>
                  <a:lnTo>
                    <a:pt x="198" y="50"/>
                  </a:lnTo>
                  <a:lnTo>
                    <a:pt x="203" y="59"/>
                  </a:lnTo>
                  <a:lnTo>
                    <a:pt x="208" y="69"/>
                  </a:lnTo>
                  <a:lnTo>
                    <a:pt x="212" y="80"/>
                  </a:lnTo>
                  <a:lnTo>
                    <a:pt x="215" y="91"/>
                  </a:lnTo>
                  <a:lnTo>
                    <a:pt x="217" y="103"/>
                  </a:lnTo>
                  <a:lnTo>
                    <a:pt x="217" y="113"/>
                  </a:lnTo>
                  <a:lnTo>
                    <a:pt x="217" y="126"/>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9" y="158"/>
                  </a:lnTo>
                  <a:lnTo>
                    <a:pt x="6" y="147"/>
                  </a:lnTo>
                  <a:lnTo>
                    <a:pt x="3" y="136"/>
                  </a:lnTo>
                  <a:lnTo>
                    <a:pt x="2" y="126"/>
                  </a:lnTo>
                  <a:lnTo>
                    <a:pt x="0" y="11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98" name="Rectangle 44"/>
            <p:cNvSpPr>
              <a:spLocks noChangeArrowheads="1"/>
            </p:cNvSpPr>
            <p:nvPr/>
          </p:nvSpPr>
          <p:spPr bwMode="auto">
            <a:xfrm>
              <a:off x="2372" y="2345"/>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C</a:t>
              </a:r>
            </a:p>
          </p:txBody>
        </p:sp>
        <p:sp>
          <p:nvSpPr>
            <p:cNvPr id="95399" name="未知"/>
            <p:cNvSpPr>
              <a:spLocks/>
            </p:cNvSpPr>
            <p:nvPr/>
          </p:nvSpPr>
          <p:spPr bwMode="auto">
            <a:xfrm>
              <a:off x="3102" y="1118"/>
              <a:ext cx="443" cy="470"/>
            </a:xfrm>
            <a:custGeom>
              <a:avLst/>
              <a:gdLst>
                <a:gd name="T0" fmla="*/ 1579886 w 216"/>
                <a:gd name="T1" fmla="*/ 233453945 h 226"/>
                <a:gd name="T2" fmla="*/ 8601087 w 216"/>
                <a:gd name="T3" fmla="*/ 180417861 h 226"/>
                <a:gd name="T4" fmla="*/ 22741784 w 216"/>
                <a:gd name="T5" fmla="*/ 135379629 h 226"/>
                <a:gd name="T6" fmla="*/ 41140037 w 216"/>
                <a:gd name="T7" fmla="*/ 93665202 h 226"/>
                <a:gd name="T8" fmla="*/ 67520745 w 216"/>
                <a:gd name="T9" fmla="*/ 57258046 h 226"/>
                <a:gd name="T10" fmla="*/ 97336293 w 216"/>
                <a:gd name="T11" fmla="*/ 29497101 h 226"/>
                <a:gd name="T12" fmla="*/ 130257091 w 216"/>
                <a:gd name="T13" fmla="*/ 11244714 h 226"/>
                <a:gd name="T14" fmla="*/ 168228842 w 216"/>
                <a:gd name="T15" fmla="*/ 2067164 h 226"/>
                <a:gd name="T16" fmla="*/ 204406902 w 216"/>
                <a:gd name="T17" fmla="*/ 2067164 h 226"/>
                <a:gd name="T18" fmla="*/ 242829495 w 216"/>
                <a:gd name="T19" fmla="*/ 11244714 h 226"/>
                <a:gd name="T20" fmla="*/ 275743730 w 216"/>
                <a:gd name="T21" fmla="*/ 29497101 h 226"/>
                <a:gd name="T22" fmla="*/ 305076491 w 216"/>
                <a:gd name="T23" fmla="*/ 57258046 h 226"/>
                <a:gd name="T24" fmla="*/ 331395540 w 216"/>
                <a:gd name="T25" fmla="*/ 93665202 h 226"/>
                <a:gd name="T26" fmla="*/ 349945356 w 216"/>
                <a:gd name="T27" fmla="*/ 135379629 h 226"/>
                <a:gd name="T28" fmla="*/ 365995471 w 216"/>
                <a:gd name="T29" fmla="*/ 180417861 h 226"/>
                <a:gd name="T30" fmla="*/ 374642566 w 216"/>
                <a:gd name="T31" fmla="*/ 233453945 h 226"/>
                <a:gd name="T32" fmla="*/ 374642566 w 216"/>
                <a:gd name="T33" fmla="*/ 258864750 h 226"/>
                <a:gd name="T34" fmla="*/ 371001435 w 216"/>
                <a:gd name="T35" fmla="*/ 311913677 h 226"/>
                <a:gd name="T36" fmla="*/ 359360580 w 216"/>
                <a:gd name="T37" fmla="*/ 362019490 h 226"/>
                <a:gd name="T38" fmla="*/ 341719865 w 216"/>
                <a:gd name="T39" fmla="*/ 402967676 h 226"/>
                <a:gd name="T40" fmla="*/ 318600653 w 216"/>
                <a:gd name="T41" fmla="*/ 443760138 h 226"/>
                <a:gd name="T42" fmla="*/ 291837948 w 216"/>
                <a:gd name="T43" fmla="*/ 476559840 h 226"/>
                <a:gd name="T44" fmla="*/ 258924632 w 216"/>
                <a:gd name="T45" fmla="*/ 498686203 h 226"/>
                <a:gd name="T46" fmla="*/ 223903622 w 216"/>
                <a:gd name="T47" fmla="*/ 512927083 h 226"/>
                <a:gd name="T48" fmla="*/ 187541536 w 216"/>
                <a:gd name="T49" fmla="*/ 517351237 h 226"/>
                <a:gd name="T50" fmla="*/ 148750498 w 216"/>
                <a:gd name="T51" fmla="*/ 512927083 h 226"/>
                <a:gd name="T52" fmla="*/ 114162216 w 216"/>
                <a:gd name="T53" fmla="*/ 498686203 h 226"/>
                <a:gd name="T54" fmla="*/ 81240106 w 216"/>
                <a:gd name="T55" fmla="*/ 476559840 h 226"/>
                <a:gd name="T56" fmla="*/ 55663738 w 216"/>
                <a:gd name="T57" fmla="*/ 443760138 h 226"/>
                <a:gd name="T58" fmla="*/ 31326810 w 216"/>
                <a:gd name="T59" fmla="*/ 402967676 h 226"/>
                <a:gd name="T60" fmla="*/ 13629363 w 216"/>
                <a:gd name="T61" fmla="*/ 362019490 h 226"/>
                <a:gd name="T62" fmla="*/ 3240229 w 216"/>
                <a:gd name="T63" fmla="*/ 311913677 h 226"/>
                <a:gd name="T64" fmla="*/ 0 w 216"/>
                <a:gd name="T65" fmla="*/ 258864750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8" y="50"/>
                  </a:lnTo>
                  <a:lnTo>
                    <a:pt x="24" y="41"/>
                  </a:lnTo>
                  <a:lnTo>
                    <a:pt x="32" y="33"/>
                  </a:lnTo>
                  <a:lnTo>
                    <a:pt x="39" y="25"/>
                  </a:lnTo>
                  <a:lnTo>
                    <a:pt x="47" y="18"/>
                  </a:lnTo>
                  <a:lnTo>
                    <a:pt x="56" y="13"/>
                  </a:lnTo>
                  <a:lnTo>
                    <a:pt x="66" y="9"/>
                  </a:lnTo>
                  <a:lnTo>
                    <a:pt x="75" y="5"/>
                  </a:lnTo>
                  <a:lnTo>
                    <a:pt x="86" y="2"/>
                  </a:lnTo>
                  <a:lnTo>
                    <a:pt x="97" y="1"/>
                  </a:lnTo>
                  <a:lnTo>
                    <a:pt x="108" y="0"/>
                  </a:lnTo>
                  <a:lnTo>
                    <a:pt x="118" y="1"/>
                  </a:lnTo>
                  <a:lnTo>
                    <a:pt x="129" y="2"/>
                  </a:lnTo>
                  <a:lnTo>
                    <a:pt x="140" y="5"/>
                  </a:lnTo>
                  <a:lnTo>
                    <a:pt x="149" y="9"/>
                  </a:lnTo>
                  <a:lnTo>
                    <a:pt x="159" y="13"/>
                  </a:lnTo>
                  <a:lnTo>
                    <a:pt x="168" y="18"/>
                  </a:lnTo>
                  <a:lnTo>
                    <a:pt x="176" y="25"/>
                  </a:lnTo>
                  <a:lnTo>
                    <a:pt x="184" y="33"/>
                  </a:lnTo>
                  <a:lnTo>
                    <a:pt x="191" y="41"/>
                  </a:lnTo>
                  <a:lnTo>
                    <a:pt x="197" y="50"/>
                  </a:lnTo>
                  <a:lnTo>
                    <a:pt x="202" y="59"/>
                  </a:lnTo>
                  <a:lnTo>
                    <a:pt x="207" y="68"/>
                  </a:lnTo>
                  <a:lnTo>
                    <a:pt x="211" y="79"/>
                  </a:lnTo>
                  <a:lnTo>
                    <a:pt x="214" y="90"/>
                  </a:lnTo>
                  <a:lnTo>
                    <a:pt x="216" y="102"/>
                  </a:lnTo>
                  <a:lnTo>
                    <a:pt x="216" y="113"/>
                  </a:lnTo>
                  <a:lnTo>
                    <a:pt x="216" y="125"/>
                  </a:lnTo>
                  <a:lnTo>
                    <a:pt x="214" y="136"/>
                  </a:lnTo>
                  <a:lnTo>
                    <a:pt x="211" y="147"/>
                  </a:lnTo>
                  <a:lnTo>
                    <a:pt x="207" y="158"/>
                  </a:lnTo>
                  <a:lnTo>
                    <a:pt x="202" y="167"/>
                  </a:lnTo>
                  <a:lnTo>
                    <a:pt x="197" y="176"/>
                  </a:lnTo>
                  <a:lnTo>
                    <a:pt x="191" y="186"/>
                  </a:lnTo>
                  <a:lnTo>
                    <a:pt x="184" y="194"/>
                  </a:lnTo>
                  <a:lnTo>
                    <a:pt x="176" y="201"/>
                  </a:lnTo>
                  <a:lnTo>
                    <a:pt x="168" y="208"/>
                  </a:lnTo>
                  <a:lnTo>
                    <a:pt x="159" y="213"/>
                  </a:lnTo>
                  <a:lnTo>
                    <a:pt x="149" y="218"/>
                  </a:lnTo>
                  <a:lnTo>
                    <a:pt x="140" y="221"/>
                  </a:lnTo>
                  <a:lnTo>
                    <a:pt x="129" y="224"/>
                  </a:lnTo>
                  <a:lnTo>
                    <a:pt x="118" y="226"/>
                  </a:lnTo>
                  <a:lnTo>
                    <a:pt x="108" y="226"/>
                  </a:lnTo>
                  <a:lnTo>
                    <a:pt x="97" y="226"/>
                  </a:lnTo>
                  <a:lnTo>
                    <a:pt x="86" y="224"/>
                  </a:lnTo>
                  <a:lnTo>
                    <a:pt x="75" y="221"/>
                  </a:lnTo>
                  <a:lnTo>
                    <a:pt x="66" y="218"/>
                  </a:lnTo>
                  <a:lnTo>
                    <a:pt x="56" y="213"/>
                  </a:lnTo>
                  <a:lnTo>
                    <a:pt x="47" y="208"/>
                  </a:lnTo>
                  <a:lnTo>
                    <a:pt x="39" y="201"/>
                  </a:lnTo>
                  <a:lnTo>
                    <a:pt x="32" y="194"/>
                  </a:lnTo>
                  <a:lnTo>
                    <a:pt x="24" y="186"/>
                  </a:lnTo>
                  <a:lnTo>
                    <a:pt x="18" y="176"/>
                  </a:lnTo>
                  <a:lnTo>
                    <a:pt x="13" y="167"/>
                  </a:lnTo>
                  <a:lnTo>
                    <a:pt x="8" y="158"/>
                  </a:lnTo>
                  <a:lnTo>
                    <a:pt x="5" y="147"/>
                  </a:lnTo>
                  <a:lnTo>
                    <a:pt x="2" y="136"/>
                  </a:lnTo>
                  <a:lnTo>
                    <a:pt x="1" y="125"/>
                  </a:lnTo>
                  <a:lnTo>
                    <a:pt x="0" y="113"/>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400" name="未知"/>
            <p:cNvSpPr>
              <a:spLocks/>
            </p:cNvSpPr>
            <p:nvPr/>
          </p:nvSpPr>
          <p:spPr bwMode="auto">
            <a:xfrm>
              <a:off x="3102" y="1118"/>
              <a:ext cx="443" cy="470"/>
            </a:xfrm>
            <a:custGeom>
              <a:avLst/>
              <a:gdLst>
                <a:gd name="T0" fmla="*/ 1579886 w 216"/>
                <a:gd name="T1" fmla="*/ 233453945 h 226"/>
                <a:gd name="T2" fmla="*/ 8601087 w 216"/>
                <a:gd name="T3" fmla="*/ 180417861 h 226"/>
                <a:gd name="T4" fmla="*/ 22741784 w 216"/>
                <a:gd name="T5" fmla="*/ 135379629 h 226"/>
                <a:gd name="T6" fmla="*/ 41140037 w 216"/>
                <a:gd name="T7" fmla="*/ 93665202 h 226"/>
                <a:gd name="T8" fmla="*/ 67520745 w 216"/>
                <a:gd name="T9" fmla="*/ 57258046 h 226"/>
                <a:gd name="T10" fmla="*/ 97336293 w 216"/>
                <a:gd name="T11" fmla="*/ 29497101 h 226"/>
                <a:gd name="T12" fmla="*/ 130257091 w 216"/>
                <a:gd name="T13" fmla="*/ 11244714 h 226"/>
                <a:gd name="T14" fmla="*/ 168228842 w 216"/>
                <a:gd name="T15" fmla="*/ 2067164 h 226"/>
                <a:gd name="T16" fmla="*/ 204406902 w 216"/>
                <a:gd name="T17" fmla="*/ 2067164 h 226"/>
                <a:gd name="T18" fmla="*/ 242829495 w 216"/>
                <a:gd name="T19" fmla="*/ 11244714 h 226"/>
                <a:gd name="T20" fmla="*/ 275743730 w 216"/>
                <a:gd name="T21" fmla="*/ 29497101 h 226"/>
                <a:gd name="T22" fmla="*/ 305076491 w 216"/>
                <a:gd name="T23" fmla="*/ 57258046 h 226"/>
                <a:gd name="T24" fmla="*/ 331395540 w 216"/>
                <a:gd name="T25" fmla="*/ 93665202 h 226"/>
                <a:gd name="T26" fmla="*/ 349945356 w 216"/>
                <a:gd name="T27" fmla="*/ 135379629 h 226"/>
                <a:gd name="T28" fmla="*/ 365995471 w 216"/>
                <a:gd name="T29" fmla="*/ 180417861 h 226"/>
                <a:gd name="T30" fmla="*/ 374642566 w 216"/>
                <a:gd name="T31" fmla="*/ 233453945 h 226"/>
                <a:gd name="T32" fmla="*/ 374642566 w 216"/>
                <a:gd name="T33" fmla="*/ 258864750 h 226"/>
                <a:gd name="T34" fmla="*/ 371001435 w 216"/>
                <a:gd name="T35" fmla="*/ 311913677 h 226"/>
                <a:gd name="T36" fmla="*/ 359360580 w 216"/>
                <a:gd name="T37" fmla="*/ 362019490 h 226"/>
                <a:gd name="T38" fmla="*/ 341719865 w 216"/>
                <a:gd name="T39" fmla="*/ 402967676 h 226"/>
                <a:gd name="T40" fmla="*/ 318600653 w 216"/>
                <a:gd name="T41" fmla="*/ 443760138 h 226"/>
                <a:gd name="T42" fmla="*/ 291837948 w 216"/>
                <a:gd name="T43" fmla="*/ 476559840 h 226"/>
                <a:gd name="T44" fmla="*/ 258924632 w 216"/>
                <a:gd name="T45" fmla="*/ 498686203 h 226"/>
                <a:gd name="T46" fmla="*/ 223903622 w 216"/>
                <a:gd name="T47" fmla="*/ 512927083 h 226"/>
                <a:gd name="T48" fmla="*/ 187541536 w 216"/>
                <a:gd name="T49" fmla="*/ 517351237 h 226"/>
                <a:gd name="T50" fmla="*/ 148750498 w 216"/>
                <a:gd name="T51" fmla="*/ 512927083 h 226"/>
                <a:gd name="T52" fmla="*/ 114162216 w 216"/>
                <a:gd name="T53" fmla="*/ 498686203 h 226"/>
                <a:gd name="T54" fmla="*/ 81240106 w 216"/>
                <a:gd name="T55" fmla="*/ 476559840 h 226"/>
                <a:gd name="T56" fmla="*/ 55663738 w 216"/>
                <a:gd name="T57" fmla="*/ 443760138 h 226"/>
                <a:gd name="T58" fmla="*/ 31326810 w 216"/>
                <a:gd name="T59" fmla="*/ 402967676 h 226"/>
                <a:gd name="T60" fmla="*/ 13629363 w 216"/>
                <a:gd name="T61" fmla="*/ 362019490 h 226"/>
                <a:gd name="T62" fmla="*/ 3240229 w 216"/>
                <a:gd name="T63" fmla="*/ 311913677 h 226"/>
                <a:gd name="T64" fmla="*/ 0 w 216"/>
                <a:gd name="T65" fmla="*/ 258864750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8" y="50"/>
                  </a:lnTo>
                  <a:lnTo>
                    <a:pt x="24" y="41"/>
                  </a:lnTo>
                  <a:lnTo>
                    <a:pt x="32" y="33"/>
                  </a:lnTo>
                  <a:lnTo>
                    <a:pt x="39" y="25"/>
                  </a:lnTo>
                  <a:lnTo>
                    <a:pt x="47" y="18"/>
                  </a:lnTo>
                  <a:lnTo>
                    <a:pt x="56" y="13"/>
                  </a:lnTo>
                  <a:lnTo>
                    <a:pt x="66" y="9"/>
                  </a:lnTo>
                  <a:lnTo>
                    <a:pt x="75" y="5"/>
                  </a:lnTo>
                  <a:lnTo>
                    <a:pt x="86" y="2"/>
                  </a:lnTo>
                  <a:lnTo>
                    <a:pt x="97" y="1"/>
                  </a:lnTo>
                  <a:lnTo>
                    <a:pt x="108" y="0"/>
                  </a:lnTo>
                  <a:lnTo>
                    <a:pt x="118" y="1"/>
                  </a:lnTo>
                  <a:lnTo>
                    <a:pt x="129" y="2"/>
                  </a:lnTo>
                  <a:lnTo>
                    <a:pt x="140" y="5"/>
                  </a:lnTo>
                  <a:lnTo>
                    <a:pt x="149" y="9"/>
                  </a:lnTo>
                  <a:lnTo>
                    <a:pt x="159" y="13"/>
                  </a:lnTo>
                  <a:lnTo>
                    <a:pt x="168" y="18"/>
                  </a:lnTo>
                  <a:lnTo>
                    <a:pt x="176" y="25"/>
                  </a:lnTo>
                  <a:lnTo>
                    <a:pt x="184" y="33"/>
                  </a:lnTo>
                  <a:lnTo>
                    <a:pt x="191" y="41"/>
                  </a:lnTo>
                  <a:lnTo>
                    <a:pt x="197" y="50"/>
                  </a:lnTo>
                  <a:lnTo>
                    <a:pt x="202" y="59"/>
                  </a:lnTo>
                  <a:lnTo>
                    <a:pt x="207" y="68"/>
                  </a:lnTo>
                  <a:lnTo>
                    <a:pt x="211" y="79"/>
                  </a:lnTo>
                  <a:lnTo>
                    <a:pt x="214" y="90"/>
                  </a:lnTo>
                  <a:lnTo>
                    <a:pt x="216" y="102"/>
                  </a:lnTo>
                  <a:lnTo>
                    <a:pt x="216" y="113"/>
                  </a:lnTo>
                  <a:lnTo>
                    <a:pt x="216" y="125"/>
                  </a:lnTo>
                  <a:lnTo>
                    <a:pt x="214" y="136"/>
                  </a:lnTo>
                  <a:lnTo>
                    <a:pt x="211" y="147"/>
                  </a:lnTo>
                  <a:lnTo>
                    <a:pt x="207" y="158"/>
                  </a:lnTo>
                  <a:lnTo>
                    <a:pt x="202" y="167"/>
                  </a:lnTo>
                  <a:lnTo>
                    <a:pt x="197" y="176"/>
                  </a:lnTo>
                  <a:lnTo>
                    <a:pt x="191" y="186"/>
                  </a:lnTo>
                  <a:lnTo>
                    <a:pt x="184" y="194"/>
                  </a:lnTo>
                  <a:lnTo>
                    <a:pt x="176" y="201"/>
                  </a:lnTo>
                  <a:lnTo>
                    <a:pt x="168" y="208"/>
                  </a:lnTo>
                  <a:lnTo>
                    <a:pt x="159" y="213"/>
                  </a:lnTo>
                  <a:lnTo>
                    <a:pt x="149" y="218"/>
                  </a:lnTo>
                  <a:lnTo>
                    <a:pt x="140" y="221"/>
                  </a:lnTo>
                  <a:lnTo>
                    <a:pt x="129" y="224"/>
                  </a:lnTo>
                  <a:lnTo>
                    <a:pt x="118" y="226"/>
                  </a:lnTo>
                  <a:lnTo>
                    <a:pt x="108" y="226"/>
                  </a:lnTo>
                  <a:lnTo>
                    <a:pt x="97" y="226"/>
                  </a:lnTo>
                  <a:lnTo>
                    <a:pt x="86" y="224"/>
                  </a:lnTo>
                  <a:lnTo>
                    <a:pt x="75" y="221"/>
                  </a:lnTo>
                  <a:lnTo>
                    <a:pt x="66" y="218"/>
                  </a:lnTo>
                  <a:lnTo>
                    <a:pt x="56" y="213"/>
                  </a:lnTo>
                  <a:lnTo>
                    <a:pt x="47" y="208"/>
                  </a:lnTo>
                  <a:lnTo>
                    <a:pt x="39" y="201"/>
                  </a:lnTo>
                  <a:lnTo>
                    <a:pt x="32" y="194"/>
                  </a:lnTo>
                  <a:lnTo>
                    <a:pt x="24" y="186"/>
                  </a:lnTo>
                  <a:lnTo>
                    <a:pt x="18" y="176"/>
                  </a:lnTo>
                  <a:lnTo>
                    <a:pt x="13" y="167"/>
                  </a:lnTo>
                  <a:lnTo>
                    <a:pt x="8" y="158"/>
                  </a:lnTo>
                  <a:lnTo>
                    <a:pt x="5" y="147"/>
                  </a:lnTo>
                  <a:lnTo>
                    <a:pt x="2" y="136"/>
                  </a:lnTo>
                  <a:lnTo>
                    <a:pt x="1" y="125"/>
                  </a:lnTo>
                  <a:lnTo>
                    <a:pt x="0" y="11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401" name="Rectangle 47"/>
            <p:cNvSpPr>
              <a:spLocks noChangeArrowheads="1"/>
            </p:cNvSpPr>
            <p:nvPr/>
          </p:nvSpPr>
          <p:spPr bwMode="auto">
            <a:xfrm>
              <a:off x="3257" y="1213"/>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A</a:t>
              </a:r>
            </a:p>
          </p:txBody>
        </p:sp>
        <p:sp>
          <p:nvSpPr>
            <p:cNvPr id="95402" name="未知"/>
            <p:cNvSpPr>
              <a:spLocks noEditPoints="1"/>
            </p:cNvSpPr>
            <p:nvPr/>
          </p:nvSpPr>
          <p:spPr bwMode="auto">
            <a:xfrm>
              <a:off x="1612" y="1350"/>
              <a:ext cx="1493" cy="10"/>
            </a:xfrm>
            <a:custGeom>
              <a:avLst/>
              <a:gdLst>
                <a:gd name="T0" fmla="*/ 1221761280 w 729"/>
                <a:gd name="T1" fmla="*/ 0 h 4"/>
                <a:gd name="T2" fmla="*/ 1227071295 w 729"/>
                <a:gd name="T3" fmla="*/ 193722548 h 4"/>
                <a:gd name="T4" fmla="*/ 1167667069 w 729"/>
                <a:gd name="T5" fmla="*/ 193722548 h 4"/>
                <a:gd name="T6" fmla="*/ 1170836930 w 729"/>
                <a:gd name="T7" fmla="*/ 0 h 4"/>
                <a:gd name="T8" fmla="*/ 1112517986 w 729"/>
                <a:gd name="T9" fmla="*/ 368072304 h 4"/>
                <a:gd name="T10" fmla="*/ 1112517986 w 729"/>
                <a:gd name="T11" fmla="*/ 0 h 4"/>
                <a:gd name="T12" fmla="*/ 1112517986 w 729"/>
                <a:gd name="T13" fmla="*/ 368072304 h 4"/>
                <a:gd name="T14" fmla="*/ 1056667664 w 729"/>
                <a:gd name="T15" fmla="*/ 116711424 h 4"/>
                <a:gd name="T16" fmla="*/ 1059892051 w 729"/>
                <a:gd name="T17" fmla="*/ 116711424 h 4"/>
                <a:gd name="T18" fmla="*/ 1004827379 w 729"/>
                <a:gd name="T19" fmla="*/ 368072304 h 4"/>
                <a:gd name="T20" fmla="*/ 1004827379 w 729"/>
                <a:gd name="T21" fmla="*/ 0 h 4"/>
                <a:gd name="T22" fmla="*/ 1004827379 w 729"/>
                <a:gd name="T23" fmla="*/ 368072304 h 4"/>
                <a:gd name="T24" fmla="*/ 943812008 w 729"/>
                <a:gd name="T25" fmla="*/ 0 h 4"/>
                <a:gd name="T26" fmla="*/ 948497593 w 729"/>
                <a:gd name="T27" fmla="*/ 193722548 h 4"/>
                <a:gd name="T28" fmla="*/ 889504936 w 729"/>
                <a:gd name="T29" fmla="*/ 193722548 h 4"/>
                <a:gd name="T30" fmla="*/ 894367207 w 729"/>
                <a:gd name="T31" fmla="*/ 0 h 4"/>
                <a:gd name="T32" fmla="*/ 836135295 w 729"/>
                <a:gd name="T33" fmla="*/ 368072304 h 4"/>
                <a:gd name="T34" fmla="*/ 836135295 w 729"/>
                <a:gd name="T35" fmla="*/ 0 h 4"/>
                <a:gd name="T36" fmla="*/ 836135295 w 729"/>
                <a:gd name="T37" fmla="*/ 368072304 h 4"/>
                <a:gd name="T38" fmla="*/ 778191743 w 729"/>
                <a:gd name="T39" fmla="*/ 116711424 h 4"/>
                <a:gd name="T40" fmla="*/ 783558906 w 729"/>
                <a:gd name="T41" fmla="*/ 116711424 h 4"/>
                <a:gd name="T42" fmla="*/ 726465229 w 729"/>
                <a:gd name="T43" fmla="*/ 368072304 h 4"/>
                <a:gd name="T44" fmla="*/ 726465229 w 729"/>
                <a:gd name="T45" fmla="*/ 0 h 4"/>
                <a:gd name="T46" fmla="*/ 726465229 w 729"/>
                <a:gd name="T47" fmla="*/ 368072304 h 4"/>
                <a:gd name="T48" fmla="*/ 667337828 w 729"/>
                <a:gd name="T49" fmla="*/ 0 h 4"/>
                <a:gd name="T50" fmla="*/ 670518175 w 729"/>
                <a:gd name="T51" fmla="*/ 193722548 h 4"/>
                <a:gd name="T52" fmla="*/ 611550159 w 729"/>
                <a:gd name="T53" fmla="*/ 193722548 h 4"/>
                <a:gd name="T54" fmla="*/ 617159020 w 729"/>
                <a:gd name="T55" fmla="*/ 0 h 4"/>
                <a:gd name="T56" fmla="*/ 559733467 w 729"/>
                <a:gd name="T57" fmla="*/ 368072304 h 4"/>
                <a:gd name="T58" fmla="*/ 559733467 w 729"/>
                <a:gd name="T59" fmla="*/ 0 h 4"/>
                <a:gd name="T60" fmla="*/ 559733467 w 729"/>
                <a:gd name="T61" fmla="*/ 368072304 h 4"/>
                <a:gd name="T62" fmla="*/ 500219795 w 729"/>
                <a:gd name="T63" fmla="*/ 116711424 h 4"/>
                <a:gd name="T64" fmla="*/ 507109236 w 729"/>
                <a:gd name="T65" fmla="*/ 116711424 h 4"/>
                <a:gd name="T66" fmla="*/ 448489087 w 729"/>
                <a:gd name="T67" fmla="*/ 368072304 h 4"/>
                <a:gd name="T68" fmla="*/ 448489087 w 729"/>
                <a:gd name="T69" fmla="*/ 0 h 4"/>
                <a:gd name="T70" fmla="*/ 448489087 w 729"/>
                <a:gd name="T71" fmla="*/ 368072304 h 4"/>
                <a:gd name="T72" fmla="*/ 389383445 w 729"/>
                <a:gd name="T73" fmla="*/ 0 h 4"/>
                <a:gd name="T74" fmla="*/ 394114906 w 729"/>
                <a:gd name="T75" fmla="*/ 193722548 h 4"/>
                <a:gd name="T76" fmla="*/ 335827943 w 729"/>
                <a:gd name="T77" fmla="*/ 193722548 h 4"/>
                <a:gd name="T78" fmla="*/ 339182354 w 729"/>
                <a:gd name="T79" fmla="*/ 0 h 4"/>
                <a:gd name="T80" fmla="*/ 283253651 w 729"/>
                <a:gd name="T81" fmla="*/ 368072304 h 4"/>
                <a:gd name="T82" fmla="*/ 283253651 w 729"/>
                <a:gd name="T83" fmla="*/ 0 h 4"/>
                <a:gd name="T84" fmla="*/ 283253651 w 729"/>
                <a:gd name="T85" fmla="*/ 368072304 h 4"/>
                <a:gd name="T86" fmla="*/ 222209509 w 729"/>
                <a:gd name="T87" fmla="*/ 116711424 h 4"/>
                <a:gd name="T88" fmla="*/ 231140014 w 729"/>
                <a:gd name="T89" fmla="*/ 116711424 h 4"/>
                <a:gd name="T90" fmla="*/ 170299232 w 729"/>
                <a:gd name="T91" fmla="*/ 368072304 h 4"/>
                <a:gd name="T92" fmla="*/ 170299232 w 729"/>
                <a:gd name="T93" fmla="*/ 0 h 4"/>
                <a:gd name="T94" fmla="*/ 170299232 w 729"/>
                <a:gd name="T95" fmla="*/ 368072304 h 4"/>
                <a:gd name="T96" fmla="*/ 110851129 w 729"/>
                <a:gd name="T97" fmla="*/ 0 h 4"/>
                <a:gd name="T98" fmla="*/ 116085057 w 729"/>
                <a:gd name="T99" fmla="*/ 193722548 h 4"/>
                <a:gd name="T100" fmla="*/ 57481898 w 729"/>
                <a:gd name="T101" fmla="*/ 193722548 h 4"/>
                <a:gd name="T102" fmla="*/ 62522363 w 729"/>
                <a:gd name="T103" fmla="*/ 0 h 4"/>
                <a:gd name="T104" fmla="*/ 4862798 w 729"/>
                <a:gd name="T105" fmla="*/ 368072304 h 4"/>
                <a:gd name="T106" fmla="*/ 4862798 w 729"/>
                <a:gd name="T107" fmla="*/ 0 h 4"/>
                <a:gd name="T108" fmla="*/ 4862798 w 729"/>
                <a:gd name="T109" fmla="*/ 368072304 h 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29"/>
                <a:gd name="T166" fmla="*/ 0 h 4"/>
                <a:gd name="T167" fmla="*/ 729 w 729"/>
                <a:gd name="T168" fmla="*/ 4 h 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29" h="4">
                  <a:moveTo>
                    <a:pt x="727" y="4"/>
                  </a:moveTo>
                  <a:lnTo>
                    <a:pt x="727" y="4"/>
                  </a:lnTo>
                  <a:lnTo>
                    <a:pt x="725" y="2"/>
                  </a:lnTo>
                  <a:lnTo>
                    <a:pt x="725" y="1"/>
                  </a:lnTo>
                  <a:lnTo>
                    <a:pt x="725" y="0"/>
                  </a:lnTo>
                  <a:lnTo>
                    <a:pt x="727" y="0"/>
                  </a:lnTo>
                  <a:lnTo>
                    <a:pt x="728" y="0"/>
                  </a:lnTo>
                  <a:lnTo>
                    <a:pt x="729" y="1"/>
                  </a:lnTo>
                  <a:lnTo>
                    <a:pt x="728" y="2"/>
                  </a:lnTo>
                  <a:lnTo>
                    <a:pt x="727" y="4"/>
                  </a:lnTo>
                  <a:close/>
                  <a:moveTo>
                    <a:pt x="694" y="4"/>
                  </a:moveTo>
                  <a:lnTo>
                    <a:pt x="694" y="4"/>
                  </a:lnTo>
                  <a:lnTo>
                    <a:pt x="693" y="2"/>
                  </a:lnTo>
                  <a:lnTo>
                    <a:pt x="691" y="1"/>
                  </a:lnTo>
                  <a:lnTo>
                    <a:pt x="693" y="0"/>
                  </a:lnTo>
                  <a:lnTo>
                    <a:pt x="694" y="0"/>
                  </a:lnTo>
                  <a:lnTo>
                    <a:pt x="695" y="0"/>
                  </a:lnTo>
                  <a:lnTo>
                    <a:pt x="695" y="1"/>
                  </a:lnTo>
                  <a:lnTo>
                    <a:pt x="695" y="2"/>
                  </a:lnTo>
                  <a:lnTo>
                    <a:pt x="694" y="4"/>
                  </a:lnTo>
                  <a:close/>
                  <a:moveTo>
                    <a:pt x="660" y="4"/>
                  </a:moveTo>
                  <a:lnTo>
                    <a:pt x="660" y="4"/>
                  </a:lnTo>
                  <a:lnTo>
                    <a:pt x="659" y="2"/>
                  </a:lnTo>
                  <a:lnTo>
                    <a:pt x="659" y="1"/>
                  </a:lnTo>
                  <a:lnTo>
                    <a:pt x="659" y="0"/>
                  </a:lnTo>
                  <a:lnTo>
                    <a:pt x="660" y="0"/>
                  </a:lnTo>
                  <a:lnTo>
                    <a:pt x="662" y="0"/>
                  </a:lnTo>
                  <a:lnTo>
                    <a:pt x="663" y="1"/>
                  </a:lnTo>
                  <a:lnTo>
                    <a:pt x="662" y="2"/>
                  </a:lnTo>
                  <a:lnTo>
                    <a:pt x="660" y="4"/>
                  </a:lnTo>
                  <a:close/>
                  <a:moveTo>
                    <a:pt x="628" y="4"/>
                  </a:moveTo>
                  <a:lnTo>
                    <a:pt x="628" y="4"/>
                  </a:lnTo>
                  <a:lnTo>
                    <a:pt x="627" y="2"/>
                  </a:lnTo>
                  <a:lnTo>
                    <a:pt x="627" y="1"/>
                  </a:lnTo>
                  <a:lnTo>
                    <a:pt x="627" y="0"/>
                  </a:lnTo>
                  <a:lnTo>
                    <a:pt x="628" y="0"/>
                  </a:lnTo>
                  <a:lnTo>
                    <a:pt x="629" y="0"/>
                  </a:lnTo>
                  <a:lnTo>
                    <a:pt x="629" y="1"/>
                  </a:lnTo>
                  <a:lnTo>
                    <a:pt x="629" y="2"/>
                  </a:lnTo>
                  <a:lnTo>
                    <a:pt x="628" y="4"/>
                  </a:lnTo>
                  <a:close/>
                  <a:moveTo>
                    <a:pt x="596" y="4"/>
                  </a:moveTo>
                  <a:lnTo>
                    <a:pt x="596" y="4"/>
                  </a:lnTo>
                  <a:lnTo>
                    <a:pt x="594" y="2"/>
                  </a:lnTo>
                  <a:lnTo>
                    <a:pt x="593" y="1"/>
                  </a:lnTo>
                  <a:lnTo>
                    <a:pt x="594" y="0"/>
                  </a:lnTo>
                  <a:lnTo>
                    <a:pt x="596" y="0"/>
                  </a:lnTo>
                  <a:lnTo>
                    <a:pt x="597" y="0"/>
                  </a:lnTo>
                  <a:lnTo>
                    <a:pt x="597" y="1"/>
                  </a:lnTo>
                  <a:lnTo>
                    <a:pt x="597" y="2"/>
                  </a:lnTo>
                  <a:lnTo>
                    <a:pt x="596" y="4"/>
                  </a:lnTo>
                  <a:close/>
                  <a:moveTo>
                    <a:pt x="562" y="4"/>
                  </a:moveTo>
                  <a:lnTo>
                    <a:pt x="562" y="4"/>
                  </a:lnTo>
                  <a:lnTo>
                    <a:pt x="560" y="2"/>
                  </a:lnTo>
                  <a:lnTo>
                    <a:pt x="560" y="1"/>
                  </a:lnTo>
                  <a:lnTo>
                    <a:pt x="560" y="0"/>
                  </a:lnTo>
                  <a:lnTo>
                    <a:pt x="562" y="0"/>
                  </a:lnTo>
                  <a:lnTo>
                    <a:pt x="563" y="0"/>
                  </a:lnTo>
                  <a:lnTo>
                    <a:pt x="565" y="1"/>
                  </a:lnTo>
                  <a:lnTo>
                    <a:pt x="563" y="2"/>
                  </a:lnTo>
                  <a:lnTo>
                    <a:pt x="562" y="4"/>
                  </a:lnTo>
                  <a:close/>
                  <a:moveTo>
                    <a:pt x="529" y="4"/>
                  </a:moveTo>
                  <a:lnTo>
                    <a:pt x="529" y="4"/>
                  </a:lnTo>
                  <a:lnTo>
                    <a:pt x="528" y="2"/>
                  </a:lnTo>
                  <a:lnTo>
                    <a:pt x="527" y="1"/>
                  </a:lnTo>
                  <a:lnTo>
                    <a:pt x="528" y="0"/>
                  </a:lnTo>
                  <a:lnTo>
                    <a:pt x="529" y="0"/>
                  </a:lnTo>
                  <a:lnTo>
                    <a:pt x="531" y="0"/>
                  </a:lnTo>
                  <a:lnTo>
                    <a:pt x="531" y="1"/>
                  </a:lnTo>
                  <a:lnTo>
                    <a:pt x="531" y="2"/>
                  </a:lnTo>
                  <a:lnTo>
                    <a:pt x="529" y="4"/>
                  </a:lnTo>
                  <a:close/>
                  <a:moveTo>
                    <a:pt x="496" y="4"/>
                  </a:moveTo>
                  <a:lnTo>
                    <a:pt x="496" y="4"/>
                  </a:lnTo>
                  <a:lnTo>
                    <a:pt x="494" y="2"/>
                  </a:lnTo>
                  <a:lnTo>
                    <a:pt x="494" y="1"/>
                  </a:lnTo>
                  <a:lnTo>
                    <a:pt x="494" y="0"/>
                  </a:lnTo>
                  <a:lnTo>
                    <a:pt x="496" y="0"/>
                  </a:lnTo>
                  <a:lnTo>
                    <a:pt x="497" y="0"/>
                  </a:lnTo>
                  <a:lnTo>
                    <a:pt x="498" y="1"/>
                  </a:lnTo>
                  <a:lnTo>
                    <a:pt x="497" y="2"/>
                  </a:lnTo>
                  <a:lnTo>
                    <a:pt x="496" y="4"/>
                  </a:lnTo>
                  <a:close/>
                  <a:moveTo>
                    <a:pt x="463" y="4"/>
                  </a:moveTo>
                  <a:lnTo>
                    <a:pt x="463" y="4"/>
                  </a:lnTo>
                  <a:lnTo>
                    <a:pt x="462" y="2"/>
                  </a:lnTo>
                  <a:lnTo>
                    <a:pt x="462" y="1"/>
                  </a:lnTo>
                  <a:lnTo>
                    <a:pt x="462" y="0"/>
                  </a:lnTo>
                  <a:lnTo>
                    <a:pt x="463" y="0"/>
                  </a:lnTo>
                  <a:lnTo>
                    <a:pt x="465" y="0"/>
                  </a:lnTo>
                  <a:lnTo>
                    <a:pt x="465" y="1"/>
                  </a:lnTo>
                  <a:lnTo>
                    <a:pt x="465" y="2"/>
                  </a:lnTo>
                  <a:lnTo>
                    <a:pt x="463" y="4"/>
                  </a:lnTo>
                  <a:close/>
                  <a:moveTo>
                    <a:pt x="431" y="4"/>
                  </a:moveTo>
                  <a:lnTo>
                    <a:pt x="431" y="4"/>
                  </a:lnTo>
                  <a:lnTo>
                    <a:pt x="429" y="2"/>
                  </a:lnTo>
                  <a:lnTo>
                    <a:pt x="428" y="1"/>
                  </a:lnTo>
                  <a:lnTo>
                    <a:pt x="429" y="0"/>
                  </a:lnTo>
                  <a:lnTo>
                    <a:pt x="431" y="0"/>
                  </a:lnTo>
                  <a:lnTo>
                    <a:pt x="432" y="0"/>
                  </a:lnTo>
                  <a:lnTo>
                    <a:pt x="432" y="1"/>
                  </a:lnTo>
                  <a:lnTo>
                    <a:pt x="432" y="2"/>
                  </a:lnTo>
                  <a:lnTo>
                    <a:pt x="431" y="4"/>
                  </a:lnTo>
                  <a:close/>
                  <a:moveTo>
                    <a:pt x="397" y="4"/>
                  </a:moveTo>
                  <a:lnTo>
                    <a:pt x="397" y="4"/>
                  </a:lnTo>
                  <a:lnTo>
                    <a:pt x="396" y="2"/>
                  </a:lnTo>
                  <a:lnTo>
                    <a:pt x="396" y="1"/>
                  </a:lnTo>
                  <a:lnTo>
                    <a:pt x="396" y="0"/>
                  </a:lnTo>
                  <a:lnTo>
                    <a:pt x="397" y="0"/>
                  </a:lnTo>
                  <a:lnTo>
                    <a:pt x="398" y="0"/>
                  </a:lnTo>
                  <a:lnTo>
                    <a:pt x="400" y="1"/>
                  </a:lnTo>
                  <a:lnTo>
                    <a:pt x="398" y="2"/>
                  </a:lnTo>
                  <a:lnTo>
                    <a:pt x="397" y="4"/>
                  </a:lnTo>
                  <a:close/>
                  <a:moveTo>
                    <a:pt x="365" y="4"/>
                  </a:moveTo>
                  <a:lnTo>
                    <a:pt x="365" y="4"/>
                  </a:lnTo>
                  <a:lnTo>
                    <a:pt x="363" y="2"/>
                  </a:lnTo>
                  <a:lnTo>
                    <a:pt x="363" y="1"/>
                  </a:lnTo>
                  <a:lnTo>
                    <a:pt x="363" y="0"/>
                  </a:lnTo>
                  <a:lnTo>
                    <a:pt x="365" y="0"/>
                  </a:lnTo>
                  <a:lnTo>
                    <a:pt x="366" y="0"/>
                  </a:lnTo>
                  <a:lnTo>
                    <a:pt x="366" y="1"/>
                  </a:lnTo>
                  <a:lnTo>
                    <a:pt x="366" y="2"/>
                  </a:lnTo>
                  <a:lnTo>
                    <a:pt x="365" y="4"/>
                  </a:lnTo>
                  <a:close/>
                  <a:moveTo>
                    <a:pt x="332" y="4"/>
                  </a:moveTo>
                  <a:lnTo>
                    <a:pt x="332" y="4"/>
                  </a:lnTo>
                  <a:lnTo>
                    <a:pt x="331" y="2"/>
                  </a:lnTo>
                  <a:lnTo>
                    <a:pt x="330" y="1"/>
                  </a:lnTo>
                  <a:lnTo>
                    <a:pt x="331" y="0"/>
                  </a:lnTo>
                  <a:lnTo>
                    <a:pt x="332" y="0"/>
                  </a:lnTo>
                  <a:lnTo>
                    <a:pt x="334" y="1"/>
                  </a:lnTo>
                  <a:lnTo>
                    <a:pt x="332" y="2"/>
                  </a:lnTo>
                  <a:lnTo>
                    <a:pt x="332" y="4"/>
                  </a:lnTo>
                  <a:close/>
                  <a:moveTo>
                    <a:pt x="299" y="4"/>
                  </a:moveTo>
                  <a:lnTo>
                    <a:pt x="299" y="4"/>
                  </a:lnTo>
                  <a:lnTo>
                    <a:pt x="297" y="2"/>
                  </a:lnTo>
                  <a:lnTo>
                    <a:pt x="297" y="1"/>
                  </a:lnTo>
                  <a:lnTo>
                    <a:pt x="297" y="0"/>
                  </a:lnTo>
                  <a:lnTo>
                    <a:pt x="299" y="0"/>
                  </a:lnTo>
                  <a:lnTo>
                    <a:pt x="300" y="0"/>
                  </a:lnTo>
                  <a:lnTo>
                    <a:pt x="301" y="1"/>
                  </a:lnTo>
                  <a:lnTo>
                    <a:pt x="300" y="2"/>
                  </a:lnTo>
                  <a:lnTo>
                    <a:pt x="299" y="4"/>
                  </a:lnTo>
                  <a:close/>
                  <a:moveTo>
                    <a:pt x="266" y="4"/>
                  </a:moveTo>
                  <a:lnTo>
                    <a:pt x="266" y="4"/>
                  </a:lnTo>
                  <a:lnTo>
                    <a:pt x="265" y="2"/>
                  </a:lnTo>
                  <a:lnTo>
                    <a:pt x="263" y="1"/>
                  </a:lnTo>
                  <a:lnTo>
                    <a:pt x="265" y="0"/>
                  </a:lnTo>
                  <a:lnTo>
                    <a:pt x="266" y="0"/>
                  </a:lnTo>
                  <a:lnTo>
                    <a:pt x="267" y="0"/>
                  </a:lnTo>
                  <a:lnTo>
                    <a:pt x="267" y="1"/>
                  </a:lnTo>
                  <a:lnTo>
                    <a:pt x="267" y="2"/>
                  </a:lnTo>
                  <a:lnTo>
                    <a:pt x="266" y="4"/>
                  </a:lnTo>
                  <a:close/>
                  <a:moveTo>
                    <a:pt x="232" y="4"/>
                  </a:moveTo>
                  <a:lnTo>
                    <a:pt x="232" y="4"/>
                  </a:lnTo>
                  <a:lnTo>
                    <a:pt x="231" y="2"/>
                  </a:lnTo>
                  <a:lnTo>
                    <a:pt x="231" y="1"/>
                  </a:lnTo>
                  <a:lnTo>
                    <a:pt x="231" y="0"/>
                  </a:lnTo>
                  <a:lnTo>
                    <a:pt x="232" y="0"/>
                  </a:lnTo>
                  <a:lnTo>
                    <a:pt x="234" y="0"/>
                  </a:lnTo>
                  <a:lnTo>
                    <a:pt x="235" y="1"/>
                  </a:lnTo>
                  <a:lnTo>
                    <a:pt x="234" y="2"/>
                  </a:lnTo>
                  <a:lnTo>
                    <a:pt x="232" y="4"/>
                  </a:lnTo>
                  <a:close/>
                  <a:moveTo>
                    <a:pt x="200" y="4"/>
                  </a:moveTo>
                  <a:lnTo>
                    <a:pt x="200" y="4"/>
                  </a:lnTo>
                  <a:lnTo>
                    <a:pt x="199" y="2"/>
                  </a:lnTo>
                  <a:lnTo>
                    <a:pt x="199" y="1"/>
                  </a:lnTo>
                  <a:lnTo>
                    <a:pt x="199" y="0"/>
                  </a:lnTo>
                  <a:lnTo>
                    <a:pt x="200" y="0"/>
                  </a:lnTo>
                  <a:lnTo>
                    <a:pt x="201" y="0"/>
                  </a:lnTo>
                  <a:lnTo>
                    <a:pt x="201" y="1"/>
                  </a:lnTo>
                  <a:lnTo>
                    <a:pt x="201" y="2"/>
                  </a:lnTo>
                  <a:lnTo>
                    <a:pt x="200" y="4"/>
                  </a:lnTo>
                  <a:close/>
                  <a:moveTo>
                    <a:pt x="168" y="4"/>
                  </a:moveTo>
                  <a:lnTo>
                    <a:pt x="168" y="4"/>
                  </a:lnTo>
                  <a:lnTo>
                    <a:pt x="166" y="2"/>
                  </a:lnTo>
                  <a:lnTo>
                    <a:pt x="165" y="1"/>
                  </a:lnTo>
                  <a:lnTo>
                    <a:pt x="166" y="0"/>
                  </a:lnTo>
                  <a:lnTo>
                    <a:pt x="168" y="0"/>
                  </a:lnTo>
                  <a:lnTo>
                    <a:pt x="169" y="1"/>
                  </a:lnTo>
                  <a:lnTo>
                    <a:pt x="168" y="2"/>
                  </a:lnTo>
                  <a:lnTo>
                    <a:pt x="168" y="4"/>
                  </a:lnTo>
                  <a:close/>
                  <a:moveTo>
                    <a:pt x="134" y="4"/>
                  </a:moveTo>
                  <a:lnTo>
                    <a:pt x="134" y="4"/>
                  </a:lnTo>
                  <a:lnTo>
                    <a:pt x="132" y="2"/>
                  </a:lnTo>
                  <a:lnTo>
                    <a:pt x="132" y="1"/>
                  </a:lnTo>
                  <a:lnTo>
                    <a:pt x="132" y="0"/>
                  </a:lnTo>
                  <a:lnTo>
                    <a:pt x="134" y="0"/>
                  </a:lnTo>
                  <a:lnTo>
                    <a:pt x="135" y="0"/>
                  </a:lnTo>
                  <a:lnTo>
                    <a:pt x="137" y="1"/>
                  </a:lnTo>
                  <a:lnTo>
                    <a:pt x="135" y="2"/>
                  </a:lnTo>
                  <a:lnTo>
                    <a:pt x="134" y="4"/>
                  </a:lnTo>
                  <a:close/>
                  <a:moveTo>
                    <a:pt x="101" y="4"/>
                  </a:moveTo>
                  <a:lnTo>
                    <a:pt x="101" y="4"/>
                  </a:lnTo>
                  <a:lnTo>
                    <a:pt x="100" y="2"/>
                  </a:lnTo>
                  <a:lnTo>
                    <a:pt x="99" y="1"/>
                  </a:lnTo>
                  <a:lnTo>
                    <a:pt x="100" y="0"/>
                  </a:lnTo>
                  <a:lnTo>
                    <a:pt x="101" y="0"/>
                  </a:lnTo>
                  <a:lnTo>
                    <a:pt x="103" y="0"/>
                  </a:lnTo>
                  <a:lnTo>
                    <a:pt x="103" y="1"/>
                  </a:lnTo>
                  <a:lnTo>
                    <a:pt x="103" y="2"/>
                  </a:lnTo>
                  <a:lnTo>
                    <a:pt x="101" y="4"/>
                  </a:lnTo>
                  <a:close/>
                  <a:moveTo>
                    <a:pt x="68" y="4"/>
                  </a:moveTo>
                  <a:lnTo>
                    <a:pt x="68" y="4"/>
                  </a:lnTo>
                  <a:lnTo>
                    <a:pt x="66" y="2"/>
                  </a:lnTo>
                  <a:lnTo>
                    <a:pt x="66" y="1"/>
                  </a:lnTo>
                  <a:lnTo>
                    <a:pt x="66" y="0"/>
                  </a:lnTo>
                  <a:lnTo>
                    <a:pt x="68" y="0"/>
                  </a:lnTo>
                  <a:lnTo>
                    <a:pt x="69" y="0"/>
                  </a:lnTo>
                  <a:lnTo>
                    <a:pt x="70" y="1"/>
                  </a:lnTo>
                  <a:lnTo>
                    <a:pt x="69" y="2"/>
                  </a:lnTo>
                  <a:lnTo>
                    <a:pt x="68" y="4"/>
                  </a:lnTo>
                  <a:close/>
                  <a:moveTo>
                    <a:pt x="35" y="4"/>
                  </a:moveTo>
                  <a:lnTo>
                    <a:pt x="35" y="4"/>
                  </a:lnTo>
                  <a:lnTo>
                    <a:pt x="34" y="2"/>
                  </a:lnTo>
                  <a:lnTo>
                    <a:pt x="34" y="1"/>
                  </a:lnTo>
                  <a:lnTo>
                    <a:pt x="34" y="0"/>
                  </a:lnTo>
                  <a:lnTo>
                    <a:pt x="35" y="0"/>
                  </a:lnTo>
                  <a:lnTo>
                    <a:pt x="37" y="0"/>
                  </a:lnTo>
                  <a:lnTo>
                    <a:pt x="37" y="1"/>
                  </a:lnTo>
                  <a:lnTo>
                    <a:pt x="37" y="2"/>
                  </a:lnTo>
                  <a:lnTo>
                    <a:pt x="35" y="4"/>
                  </a:lnTo>
                  <a:close/>
                  <a:moveTo>
                    <a:pt x="3" y="4"/>
                  </a:moveTo>
                  <a:lnTo>
                    <a:pt x="3" y="4"/>
                  </a:lnTo>
                  <a:lnTo>
                    <a:pt x="2" y="2"/>
                  </a:lnTo>
                  <a:lnTo>
                    <a:pt x="0" y="1"/>
                  </a:lnTo>
                  <a:lnTo>
                    <a:pt x="2" y="0"/>
                  </a:lnTo>
                  <a:lnTo>
                    <a:pt x="3" y="0"/>
                  </a:lnTo>
                  <a:lnTo>
                    <a:pt x="4" y="0"/>
                  </a:lnTo>
                  <a:lnTo>
                    <a:pt x="4" y="1"/>
                  </a:lnTo>
                  <a:lnTo>
                    <a:pt x="4" y="2"/>
                  </a:lnTo>
                  <a:lnTo>
                    <a:pt x="3" y="4"/>
                  </a:lnTo>
                  <a:close/>
                </a:path>
              </a:pathLst>
            </a:custGeom>
            <a:solidFill>
              <a:srgbClr val="000000"/>
            </a:solidFill>
            <a:ln w="2857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403" name="未知"/>
            <p:cNvSpPr>
              <a:spLocks/>
            </p:cNvSpPr>
            <p:nvPr/>
          </p:nvSpPr>
          <p:spPr bwMode="auto">
            <a:xfrm>
              <a:off x="1330" y="1268"/>
              <a:ext cx="257" cy="170"/>
            </a:xfrm>
            <a:custGeom>
              <a:avLst/>
              <a:gdLst>
                <a:gd name="T0" fmla="*/ 168357349 w 127"/>
                <a:gd name="T1" fmla="*/ 111604895 h 84"/>
                <a:gd name="T2" fmla="*/ 0 w 127"/>
                <a:gd name="T3" fmla="*/ 55768383 h 84"/>
                <a:gd name="T4" fmla="*/ 168357349 w 127"/>
                <a:gd name="T5" fmla="*/ 0 h 84"/>
                <a:gd name="T6" fmla="*/ 168357349 w 127"/>
                <a:gd name="T7" fmla="*/ 111604895 h 84"/>
                <a:gd name="T8" fmla="*/ 0 60000 65536"/>
                <a:gd name="T9" fmla="*/ 0 60000 65536"/>
                <a:gd name="T10" fmla="*/ 0 60000 65536"/>
                <a:gd name="T11" fmla="*/ 0 60000 65536"/>
                <a:gd name="T12" fmla="*/ 0 w 127"/>
                <a:gd name="T13" fmla="*/ 0 h 84"/>
                <a:gd name="T14" fmla="*/ 127 w 127"/>
                <a:gd name="T15" fmla="*/ 84 h 84"/>
              </a:gdLst>
              <a:ahLst/>
              <a:cxnLst>
                <a:cxn ang="T8">
                  <a:pos x="T0" y="T1"/>
                </a:cxn>
                <a:cxn ang="T9">
                  <a:pos x="T2" y="T3"/>
                </a:cxn>
                <a:cxn ang="T10">
                  <a:pos x="T4" y="T5"/>
                </a:cxn>
                <a:cxn ang="T11">
                  <a:pos x="T6" y="T7"/>
                </a:cxn>
              </a:cxnLst>
              <a:rect l="T12" t="T13" r="T14" b="T15"/>
              <a:pathLst>
                <a:path w="127" h="84">
                  <a:moveTo>
                    <a:pt x="127" y="84"/>
                  </a:moveTo>
                  <a:lnTo>
                    <a:pt x="0" y="42"/>
                  </a:lnTo>
                  <a:lnTo>
                    <a:pt x="127" y="0"/>
                  </a:lnTo>
                  <a:lnTo>
                    <a:pt x="127" y="84"/>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404" name="未知"/>
            <p:cNvSpPr>
              <a:spLocks noEditPoints="1"/>
            </p:cNvSpPr>
            <p:nvPr/>
          </p:nvSpPr>
          <p:spPr bwMode="auto">
            <a:xfrm>
              <a:off x="725" y="2488"/>
              <a:ext cx="1495" cy="7"/>
            </a:xfrm>
            <a:custGeom>
              <a:avLst/>
              <a:gdLst>
                <a:gd name="T0" fmla="*/ 1254909060 w 729"/>
                <a:gd name="T1" fmla="*/ 0 h 4"/>
                <a:gd name="T2" fmla="*/ 1260198889 w 729"/>
                <a:gd name="T3" fmla="*/ 218004 h 4"/>
                <a:gd name="T4" fmla="*/ 1199322805 w 729"/>
                <a:gd name="T5" fmla="*/ 218004 h 4"/>
                <a:gd name="T6" fmla="*/ 1202556762 w 729"/>
                <a:gd name="T7" fmla="*/ 0 h 4"/>
                <a:gd name="T8" fmla="*/ 1142146871 w 729"/>
                <a:gd name="T9" fmla="*/ 289119 h 4"/>
                <a:gd name="T10" fmla="*/ 1142146871 w 729"/>
                <a:gd name="T11" fmla="*/ 0 h 4"/>
                <a:gd name="T12" fmla="*/ 1142146871 w 729"/>
                <a:gd name="T13" fmla="*/ 289119 h 4"/>
                <a:gd name="T14" fmla="*/ 1085298795 w 729"/>
                <a:gd name="T15" fmla="*/ 94411 h 4"/>
                <a:gd name="T16" fmla="*/ 1088551652 w 729"/>
                <a:gd name="T17" fmla="*/ 94411 h 4"/>
                <a:gd name="T18" fmla="*/ 1031386743 w 729"/>
                <a:gd name="T19" fmla="*/ 289119 h 4"/>
                <a:gd name="T20" fmla="*/ 1031386743 w 729"/>
                <a:gd name="T21" fmla="*/ 0 h 4"/>
                <a:gd name="T22" fmla="*/ 1031386743 w 729"/>
                <a:gd name="T23" fmla="*/ 289119 h 4"/>
                <a:gd name="T24" fmla="*/ 968718857 w 729"/>
                <a:gd name="T25" fmla="*/ 0 h 4"/>
                <a:gd name="T26" fmla="*/ 975027173 w 729"/>
                <a:gd name="T27" fmla="*/ 218004 h 4"/>
                <a:gd name="T28" fmla="*/ 914129039 w 729"/>
                <a:gd name="T29" fmla="*/ 218004 h 4"/>
                <a:gd name="T30" fmla="*/ 918937449 w 729"/>
                <a:gd name="T31" fmla="*/ 0 h 4"/>
                <a:gd name="T32" fmla="*/ 858538059 w 729"/>
                <a:gd name="T33" fmla="*/ 289119 h 4"/>
                <a:gd name="T34" fmla="*/ 858538059 w 729"/>
                <a:gd name="T35" fmla="*/ 0 h 4"/>
                <a:gd name="T36" fmla="*/ 858538059 w 729"/>
                <a:gd name="T37" fmla="*/ 289119 h 4"/>
                <a:gd name="T38" fmla="*/ 799369777 w 729"/>
                <a:gd name="T39" fmla="*/ 94411 h 4"/>
                <a:gd name="T40" fmla="*/ 805041276 w 729"/>
                <a:gd name="T41" fmla="*/ 94411 h 4"/>
                <a:gd name="T42" fmla="*/ 746219489 w 729"/>
                <a:gd name="T43" fmla="*/ 289119 h 4"/>
                <a:gd name="T44" fmla="*/ 746219489 w 729"/>
                <a:gd name="T45" fmla="*/ 0 h 4"/>
                <a:gd name="T46" fmla="*/ 746219489 w 729"/>
                <a:gd name="T47" fmla="*/ 289119 h 4"/>
                <a:gd name="T48" fmla="*/ 685316105 w 729"/>
                <a:gd name="T49" fmla="*/ 0 h 4"/>
                <a:gd name="T50" fmla="*/ 688553736 w 729"/>
                <a:gd name="T51" fmla="*/ 218004 h 4"/>
                <a:gd name="T52" fmla="*/ 628006823 w 729"/>
                <a:gd name="T53" fmla="*/ 218004 h 4"/>
                <a:gd name="T54" fmla="*/ 633771770 w 729"/>
                <a:gd name="T55" fmla="*/ 0 h 4"/>
                <a:gd name="T56" fmla="*/ 574926884 w 729"/>
                <a:gd name="T57" fmla="*/ 289119 h 4"/>
                <a:gd name="T58" fmla="*/ 574926884 w 729"/>
                <a:gd name="T59" fmla="*/ 0 h 4"/>
                <a:gd name="T60" fmla="*/ 574926884 w 729"/>
                <a:gd name="T61" fmla="*/ 289119 h 4"/>
                <a:gd name="T62" fmla="*/ 514002631 w 729"/>
                <a:gd name="T63" fmla="*/ 94411 h 4"/>
                <a:gd name="T64" fmla="*/ 520642480 w 729"/>
                <a:gd name="T65" fmla="*/ 94411 h 4"/>
                <a:gd name="T66" fmla="*/ 461024279 w 729"/>
                <a:gd name="T67" fmla="*/ 289119 h 4"/>
                <a:gd name="T68" fmla="*/ 461024279 w 729"/>
                <a:gd name="T69" fmla="*/ 0 h 4"/>
                <a:gd name="T70" fmla="*/ 461024279 w 729"/>
                <a:gd name="T71" fmla="*/ 289119 h 4"/>
                <a:gd name="T72" fmla="*/ 399934260 w 729"/>
                <a:gd name="T73" fmla="*/ 0 h 4"/>
                <a:gd name="T74" fmla="*/ 404958443 w 729"/>
                <a:gd name="T75" fmla="*/ 218004 h 4"/>
                <a:gd name="T76" fmla="*/ 344386854 w 729"/>
                <a:gd name="T77" fmla="*/ 218004 h 4"/>
                <a:gd name="T78" fmla="*/ 347795371 w 729"/>
                <a:gd name="T79" fmla="*/ 0 h 4"/>
                <a:gd name="T80" fmla="*/ 291434751 w 729"/>
                <a:gd name="T81" fmla="*/ 289119 h 4"/>
                <a:gd name="T82" fmla="*/ 291434751 w 729"/>
                <a:gd name="T83" fmla="*/ 0 h 4"/>
                <a:gd name="T84" fmla="*/ 291434751 w 729"/>
                <a:gd name="T85" fmla="*/ 289119 h 4"/>
                <a:gd name="T86" fmla="*/ 228807881 w 729"/>
                <a:gd name="T87" fmla="*/ 94411 h 4"/>
                <a:gd name="T88" fmla="*/ 235447861 w 729"/>
                <a:gd name="T89" fmla="*/ 94411 h 4"/>
                <a:gd name="T90" fmla="*/ 174993083 w 729"/>
                <a:gd name="T91" fmla="*/ 289119 h 4"/>
                <a:gd name="T92" fmla="*/ 174993083 w 729"/>
                <a:gd name="T93" fmla="*/ 0 h 4"/>
                <a:gd name="T94" fmla="*/ 174993083 w 729"/>
                <a:gd name="T95" fmla="*/ 289119 h 4"/>
                <a:gd name="T96" fmla="*/ 114003830 w 729"/>
                <a:gd name="T97" fmla="*/ 0 h 4"/>
                <a:gd name="T98" fmla="*/ 119768778 w 729"/>
                <a:gd name="T99" fmla="*/ 218004 h 4"/>
                <a:gd name="T100" fmla="*/ 59219781 w 729"/>
                <a:gd name="T101" fmla="*/ 218004 h 4"/>
                <a:gd name="T102" fmla="*/ 64178011 w 729"/>
                <a:gd name="T103" fmla="*/ 0 h 4"/>
                <a:gd name="T104" fmla="*/ 5002188 w 729"/>
                <a:gd name="T105" fmla="*/ 289119 h 4"/>
                <a:gd name="T106" fmla="*/ 5002188 w 729"/>
                <a:gd name="T107" fmla="*/ 0 h 4"/>
                <a:gd name="T108" fmla="*/ 5002188 w 729"/>
                <a:gd name="T109" fmla="*/ 289119 h 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29"/>
                <a:gd name="T166" fmla="*/ 0 h 4"/>
                <a:gd name="T167" fmla="*/ 729 w 729"/>
                <a:gd name="T168" fmla="*/ 4 h 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29" h="4">
                  <a:moveTo>
                    <a:pt x="726" y="4"/>
                  </a:moveTo>
                  <a:lnTo>
                    <a:pt x="726" y="4"/>
                  </a:lnTo>
                  <a:lnTo>
                    <a:pt x="725" y="3"/>
                  </a:lnTo>
                  <a:lnTo>
                    <a:pt x="725" y="1"/>
                  </a:lnTo>
                  <a:lnTo>
                    <a:pt x="725" y="0"/>
                  </a:lnTo>
                  <a:lnTo>
                    <a:pt x="726" y="0"/>
                  </a:lnTo>
                  <a:lnTo>
                    <a:pt x="728" y="0"/>
                  </a:lnTo>
                  <a:lnTo>
                    <a:pt x="729" y="1"/>
                  </a:lnTo>
                  <a:lnTo>
                    <a:pt x="728" y="3"/>
                  </a:lnTo>
                  <a:lnTo>
                    <a:pt x="726" y="4"/>
                  </a:lnTo>
                  <a:close/>
                  <a:moveTo>
                    <a:pt x="694" y="4"/>
                  </a:moveTo>
                  <a:lnTo>
                    <a:pt x="694" y="4"/>
                  </a:lnTo>
                  <a:lnTo>
                    <a:pt x="693" y="3"/>
                  </a:lnTo>
                  <a:lnTo>
                    <a:pt x="691" y="1"/>
                  </a:lnTo>
                  <a:lnTo>
                    <a:pt x="693" y="0"/>
                  </a:lnTo>
                  <a:lnTo>
                    <a:pt x="694" y="0"/>
                  </a:lnTo>
                  <a:lnTo>
                    <a:pt x="695" y="0"/>
                  </a:lnTo>
                  <a:lnTo>
                    <a:pt x="695" y="1"/>
                  </a:lnTo>
                  <a:lnTo>
                    <a:pt x="695" y="3"/>
                  </a:lnTo>
                  <a:lnTo>
                    <a:pt x="694" y="4"/>
                  </a:lnTo>
                  <a:close/>
                  <a:moveTo>
                    <a:pt x="660" y="4"/>
                  </a:moveTo>
                  <a:lnTo>
                    <a:pt x="660" y="4"/>
                  </a:lnTo>
                  <a:lnTo>
                    <a:pt x="659" y="3"/>
                  </a:lnTo>
                  <a:lnTo>
                    <a:pt x="659" y="1"/>
                  </a:lnTo>
                  <a:lnTo>
                    <a:pt x="659" y="0"/>
                  </a:lnTo>
                  <a:lnTo>
                    <a:pt x="660" y="0"/>
                  </a:lnTo>
                  <a:lnTo>
                    <a:pt x="662" y="0"/>
                  </a:lnTo>
                  <a:lnTo>
                    <a:pt x="663" y="1"/>
                  </a:lnTo>
                  <a:lnTo>
                    <a:pt x="662" y="3"/>
                  </a:lnTo>
                  <a:lnTo>
                    <a:pt x="660" y="4"/>
                  </a:lnTo>
                  <a:close/>
                  <a:moveTo>
                    <a:pt x="628" y="4"/>
                  </a:moveTo>
                  <a:lnTo>
                    <a:pt x="628" y="4"/>
                  </a:lnTo>
                  <a:lnTo>
                    <a:pt x="627" y="3"/>
                  </a:lnTo>
                  <a:lnTo>
                    <a:pt x="627" y="1"/>
                  </a:lnTo>
                  <a:lnTo>
                    <a:pt x="627" y="0"/>
                  </a:lnTo>
                  <a:lnTo>
                    <a:pt x="628" y="0"/>
                  </a:lnTo>
                  <a:lnTo>
                    <a:pt x="629" y="0"/>
                  </a:lnTo>
                  <a:lnTo>
                    <a:pt x="629" y="1"/>
                  </a:lnTo>
                  <a:lnTo>
                    <a:pt x="629" y="3"/>
                  </a:lnTo>
                  <a:lnTo>
                    <a:pt x="628" y="4"/>
                  </a:lnTo>
                  <a:close/>
                  <a:moveTo>
                    <a:pt x="596" y="4"/>
                  </a:moveTo>
                  <a:lnTo>
                    <a:pt x="596" y="4"/>
                  </a:lnTo>
                  <a:lnTo>
                    <a:pt x="594" y="3"/>
                  </a:lnTo>
                  <a:lnTo>
                    <a:pt x="593" y="1"/>
                  </a:lnTo>
                  <a:lnTo>
                    <a:pt x="594" y="0"/>
                  </a:lnTo>
                  <a:lnTo>
                    <a:pt x="596" y="0"/>
                  </a:lnTo>
                  <a:lnTo>
                    <a:pt x="597" y="0"/>
                  </a:lnTo>
                  <a:lnTo>
                    <a:pt x="597" y="1"/>
                  </a:lnTo>
                  <a:lnTo>
                    <a:pt x="597" y="3"/>
                  </a:lnTo>
                  <a:lnTo>
                    <a:pt x="596" y="4"/>
                  </a:lnTo>
                  <a:close/>
                  <a:moveTo>
                    <a:pt x="562" y="4"/>
                  </a:moveTo>
                  <a:lnTo>
                    <a:pt x="562" y="4"/>
                  </a:lnTo>
                  <a:lnTo>
                    <a:pt x="560" y="3"/>
                  </a:lnTo>
                  <a:lnTo>
                    <a:pt x="560" y="1"/>
                  </a:lnTo>
                  <a:lnTo>
                    <a:pt x="560" y="0"/>
                  </a:lnTo>
                  <a:lnTo>
                    <a:pt x="562" y="0"/>
                  </a:lnTo>
                  <a:lnTo>
                    <a:pt x="563" y="0"/>
                  </a:lnTo>
                  <a:lnTo>
                    <a:pt x="564" y="1"/>
                  </a:lnTo>
                  <a:lnTo>
                    <a:pt x="563" y="3"/>
                  </a:lnTo>
                  <a:lnTo>
                    <a:pt x="562" y="4"/>
                  </a:lnTo>
                  <a:close/>
                  <a:moveTo>
                    <a:pt x="529" y="4"/>
                  </a:moveTo>
                  <a:lnTo>
                    <a:pt x="529" y="4"/>
                  </a:lnTo>
                  <a:lnTo>
                    <a:pt x="528" y="3"/>
                  </a:lnTo>
                  <a:lnTo>
                    <a:pt x="527" y="1"/>
                  </a:lnTo>
                  <a:lnTo>
                    <a:pt x="528" y="0"/>
                  </a:lnTo>
                  <a:lnTo>
                    <a:pt x="529" y="0"/>
                  </a:lnTo>
                  <a:lnTo>
                    <a:pt x="531" y="0"/>
                  </a:lnTo>
                  <a:lnTo>
                    <a:pt x="531" y="1"/>
                  </a:lnTo>
                  <a:lnTo>
                    <a:pt x="531" y="3"/>
                  </a:lnTo>
                  <a:lnTo>
                    <a:pt x="529" y="4"/>
                  </a:lnTo>
                  <a:close/>
                  <a:moveTo>
                    <a:pt x="496" y="4"/>
                  </a:moveTo>
                  <a:lnTo>
                    <a:pt x="496" y="4"/>
                  </a:lnTo>
                  <a:lnTo>
                    <a:pt x="494" y="3"/>
                  </a:lnTo>
                  <a:lnTo>
                    <a:pt x="494" y="1"/>
                  </a:lnTo>
                  <a:lnTo>
                    <a:pt x="494" y="0"/>
                  </a:lnTo>
                  <a:lnTo>
                    <a:pt x="496" y="0"/>
                  </a:lnTo>
                  <a:lnTo>
                    <a:pt x="497" y="0"/>
                  </a:lnTo>
                  <a:lnTo>
                    <a:pt x="498" y="1"/>
                  </a:lnTo>
                  <a:lnTo>
                    <a:pt x="497" y="3"/>
                  </a:lnTo>
                  <a:lnTo>
                    <a:pt x="496" y="4"/>
                  </a:lnTo>
                  <a:close/>
                  <a:moveTo>
                    <a:pt x="463" y="4"/>
                  </a:moveTo>
                  <a:lnTo>
                    <a:pt x="463" y="4"/>
                  </a:lnTo>
                  <a:lnTo>
                    <a:pt x="462" y="3"/>
                  </a:lnTo>
                  <a:lnTo>
                    <a:pt x="462" y="1"/>
                  </a:lnTo>
                  <a:lnTo>
                    <a:pt x="462" y="0"/>
                  </a:lnTo>
                  <a:lnTo>
                    <a:pt x="463" y="0"/>
                  </a:lnTo>
                  <a:lnTo>
                    <a:pt x="465" y="0"/>
                  </a:lnTo>
                  <a:lnTo>
                    <a:pt x="465" y="1"/>
                  </a:lnTo>
                  <a:lnTo>
                    <a:pt x="465" y="3"/>
                  </a:lnTo>
                  <a:lnTo>
                    <a:pt x="463" y="4"/>
                  </a:lnTo>
                  <a:close/>
                  <a:moveTo>
                    <a:pt x="431" y="4"/>
                  </a:moveTo>
                  <a:lnTo>
                    <a:pt x="431" y="4"/>
                  </a:lnTo>
                  <a:lnTo>
                    <a:pt x="429" y="3"/>
                  </a:lnTo>
                  <a:lnTo>
                    <a:pt x="428" y="1"/>
                  </a:lnTo>
                  <a:lnTo>
                    <a:pt x="429" y="0"/>
                  </a:lnTo>
                  <a:lnTo>
                    <a:pt x="431" y="0"/>
                  </a:lnTo>
                  <a:lnTo>
                    <a:pt x="432" y="0"/>
                  </a:lnTo>
                  <a:lnTo>
                    <a:pt x="432" y="1"/>
                  </a:lnTo>
                  <a:lnTo>
                    <a:pt x="432" y="3"/>
                  </a:lnTo>
                  <a:lnTo>
                    <a:pt x="431" y="4"/>
                  </a:lnTo>
                  <a:close/>
                  <a:moveTo>
                    <a:pt x="397" y="4"/>
                  </a:moveTo>
                  <a:lnTo>
                    <a:pt x="397" y="4"/>
                  </a:lnTo>
                  <a:lnTo>
                    <a:pt x="396" y="3"/>
                  </a:lnTo>
                  <a:lnTo>
                    <a:pt x="396" y="1"/>
                  </a:lnTo>
                  <a:lnTo>
                    <a:pt x="396" y="0"/>
                  </a:lnTo>
                  <a:lnTo>
                    <a:pt x="397" y="0"/>
                  </a:lnTo>
                  <a:lnTo>
                    <a:pt x="398" y="0"/>
                  </a:lnTo>
                  <a:lnTo>
                    <a:pt x="400" y="1"/>
                  </a:lnTo>
                  <a:lnTo>
                    <a:pt x="398" y="3"/>
                  </a:lnTo>
                  <a:lnTo>
                    <a:pt x="397" y="4"/>
                  </a:lnTo>
                  <a:close/>
                  <a:moveTo>
                    <a:pt x="365" y="4"/>
                  </a:moveTo>
                  <a:lnTo>
                    <a:pt x="365" y="4"/>
                  </a:lnTo>
                  <a:lnTo>
                    <a:pt x="363" y="3"/>
                  </a:lnTo>
                  <a:lnTo>
                    <a:pt x="363" y="1"/>
                  </a:lnTo>
                  <a:lnTo>
                    <a:pt x="363" y="0"/>
                  </a:lnTo>
                  <a:lnTo>
                    <a:pt x="365" y="0"/>
                  </a:lnTo>
                  <a:lnTo>
                    <a:pt x="366" y="0"/>
                  </a:lnTo>
                  <a:lnTo>
                    <a:pt x="366" y="1"/>
                  </a:lnTo>
                  <a:lnTo>
                    <a:pt x="366" y="3"/>
                  </a:lnTo>
                  <a:lnTo>
                    <a:pt x="365" y="4"/>
                  </a:lnTo>
                  <a:close/>
                  <a:moveTo>
                    <a:pt x="332" y="4"/>
                  </a:moveTo>
                  <a:lnTo>
                    <a:pt x="332" y="4"/>
                  </a:lnTo>
                  <a:lnTo>
                    <a:pt x="331" y="3"/>
                  </a:lnTo>
                  <a:lnTo>
                    <a:pt x="330" y="1"/>
                  </a:lnTo>
                  <a:lnTo>
                    <a:pt x="331" y="0"/>
                  </a:lnTo>
                  <a:lnTo>
                    <a:pt x="332" y="0"/>
                  </a:lnTo>
                  <a:lnTo>
                    <a:pt x="334" y="1"/>
                  </a:lnTo>
                  <a:lnTo>
                    <a:pt x="332" y="3"/>
                  </a:lnTo>
                  <a:lnTo>
                    <a:pt x="332" y="4"/>
                  </a:lnTo>
                  <a:close/>
                  <a:moveTo>
                    <a:pt x="298" y="4"/>
                  </a:moveTo>
                  <a:lnTo>
                    <a:pt x="298" y="4"/>
                  </a:lnTo>
                  <a:lnTo>
                    <a:pt x="297" y="3"/>
                  </a:lnTo>
                  <a:lnTo>
                    <a:pt x="297" y="1"/>
                  </a:lnTo>
                  <a:lnTo>
                    <a:pt x="297" y="0"/>
                  </a:lnTo>
                  <a:lnTo>
                    <a:pt x="298" y="0"/>
                  </a:lnTo>
                  <a:lnTo>
                    <a:pt x="300" y="0"/>
                  </a:lnTo>
                  <a:lnTo>
                    <a:pt x="301" y="1"/>
                  </a:lnTo>
                  <a:lnTo>
                    <a:pt x="300" y="3"/>
                  </a:lnTo>
                  <a:lnTo>
                    <a:pt x="298" y="4"/>
                  </a:lnTo>
                  <a:close/>
                  <a:moveTo>
                    <a:pt x="266" y="4"/>
                  </a:moveTo>
                  <a:lnTo>
                    <a:pt x="266" y="4"/>
                  </a:lnTo>
                  <a:lnTo>
                    <a:pt x="265" y="3"/>
                  </a:lnTo>
                  <a:lnTo>
                    <a:pt x="263" y="1"/>
                  </a:lnTo>
                  <a:lnTo>
                    <a:pt x="265" y="0"/>
                  </a:lnTo>
                  <a:lnTo>
                    <a:pt x="266" y="0"/>
                  </a:lnTo>
                  <a:lnTo>
                    <a:pt x="267" y="0"/>
                  </a:lnTo>
                  <a:lnTo>
                    <a:pt x="267" y="1"/>
                  </a:lnTo>
                  <a:lnTo>
                    <a:pt x="267" y="3"/>
                  </a:lnTo>
                  <a:lnTo>
                    <a:pt x="266" y="4"/>
                  </a:lnTo>
                  <a:close/>
                  <a:moveTo>
                    <a:pt x="232" y="4"/>
                  </a:moveTo>
                  <a:lnTo>
                    <a:pt x="232" y="4"/>
                  </a:lnTo>
                  <a:lnTo>
                    <a:pt x="231" y="3"/>
                  </a:lnTo>
                  <a:lnTo>
                    <a:pt x="231" y="1"/>
                  </a:lnTo>
                  <a:lnTo>
                    <a:pt x="231" y="0"/>
                  </a:lnTo>
                  <a:lnTo>
                    <a:pt x="232" y="0"/>
                  </a:lnTo>
                  <a:lnTo>
                    <a:pt x="234" y="0"/>
                  </a:lnTo>
                  <a:lnTo>
                    <a:pt x="235" y="1"/>
                  </a:lnTo>
                  <a:lnTo>
                    <a:pt x="234" y="3"/>
                  </a:lnTo>
                  <a:lnTo>
                    <a:pt x="232" y="4"/>
                  </a:lnTo>
                  <a:close/>
                  <a:moveTo>
                    <a:pt x="200" y="4"/>
                  </a:moveTo>
                  <a:lnTo>
                    <a:pt x="200" y="4"/>
                  </a:lnTo>
                  <a:lnTo>
                    <a:pt x="199" y="3"/>
                  </a:lnTo>
                  <a:lnTo>
                    <a:pt x="199" y="1"/>
                  </a:lnTo>
                  <a:lnTo>
                    <a:pt x="199" y="0"/>
                  </a:lnTo>
                  <a:lnTo>
                    <a:pt x="200" y="0"/>
                  </a:lnTo>
                  <a:lnTo>
                    <a:pt x="201" y="0"/>
                  </a:lnTo>
                  <a:lnTo>
                    <a:pt x="201" y="1"/>
                  </a:lnTo>
                  <a:lnTo>
                    <a:pt x="201" y="3"/>
                  </a:lnTo>
                  <a:lnTo>
                    <a:pt x="200" y="4"/>
                  </a:lnTo>
                  <a:close/>
                  <a:moveTo>
                    <a:pt x="168" y="4"/>
                  </a:moveTo>
                  <a:lnTo>
                    <a:pt x="168" y="4"/>
                  </a:lnTo>
                  <a:lnTo>
                    <a:pt x="166" y="3"/>
                  </a:lnTo>
                  <a:lnTo>
                    <a:pt x="165" y="1"/>
                  </a:lnTo>
                  <a:lnTo>
                    <a:pt x="166" y="0"/>
                  </a:lnTo>
                  <a:lnTo>
                    <a:pt x="168" y="0"/>
                  </a:lnTo>
                  <a:lnTo>
                    <a:pt x="169" y="1"/>
                  </a:lnTo>
                  <a:lnTo>
                    <a:pt x="168" y="3"/>
                  </a:lnTo>
                  <a:lnTo>
                    <a:pt x="168" y="4"/>
                  </a:lnTo>
                  <a:close/>
                  <a:moveTo>
                    <a:pt x="134" y="4"/>
                  </a:moveTo>
                  <a:lnTo>
                    <a:pt x="134" y="4"/>
                  </a:lnTo>
                  <a:lnTo>
                    <a:pt x="132" y="3"/>
                  </a:lnTo>
                  <a:lnTo>
                    <a:pt x="132" y="1"/>
                  </a:lnTo>
                  <a:lnTo>
                    <a:pt x="132" y="0"/>
                  </a:lnTo>
                  <a:lnTo>
                    <a:pt x="134" y="0"/>
                  </a:lnTo>
                  <a:lnTo>
                    <a:pt x="135" y="0"/>
                  </a:lnTo>
                  <a:lnTo>
                    <a:pt x="136" y="1"/>
                  </a:lnTo>
                  <a:lnTo>
                    <a:pt x="135" y="3"/>
                  </a:lnTo>
                  <a:lnTo>
                    <a:pt x="134" y="4"/>
                  </a:lnTo>
                  <a:close/>
                  <a:moveTo>
                    <a:pt x="101" y="4"/>
                  </a:moveTo>
                  <a:lnTo>
                    <a:pt x="101" y="4"/>
                  </a:lnTo>
                  <a:lnTo>
                    <a:pt x="100" y="3"/>
                  </a:lnTo>
                  <a:lnTo>
                    <a:pt x="99" y="1"/>
                  </a:lnTo>
                  <a:lnTo>
                    <a:pt x="100" y="0"/>
                  </a:lnTo>
                  <a:lnTo>
                    <a:pt x="101" y="0"/>
                  </a:lnTo>
                  <a:lnTo>
                    <a:pt x="103" y="0"/>
                  </a:lnTo>
                  <a:lnTo>
                    <a:pt x="103" y="1"/>
                  </a:lnTo>
                  <a:lnTo>
                    <a:pt x="103" y="3"/>
                  </a:lnTo>
                  <a:lnTo>
                    <a:pt x="101" y="4"/>
                  </a:lnTo>
                  <a:close/>
                  <a:moveTo>
                    <a:pt x="68" y="4"/>
                  </a:moveTo>
                  <a:lnTo>
                    <a:pt x="68" y="4"/>
                  </a:lnTo>
                  <a:lnTo>
                    <a:pt x="66" y="3"/>
                  </a:lnTo>
                  <a:lnTo>
                    <a:pt x="66" y="1"/>
                  </a:lnTo>
                  <a:lnTo>
                    <a:pt x="66" y="0"/>
                  </a:lnTo>
                  <a:lnTo>
                    <a:pt x="68" y="0"/>
                  </a:lnTo>
                  <a:lnTo>
                    <a:pt x="69" y="0"/>
                  </a:lnTo>
                  <a:lnTo>
                    <a:pt x="70" y="1"/>
                  </a:lnTo>
                  <a:lnTo>
                    <a:pt x="69" y="3"/>
                  </a:lnTo>
                  <a:lnTo>
                    <a:pt x="68" y="4"/>
                  </a:lnTo>
                  <a:close/>
                  <a:moveTo>
                    <a:pt x="35" y="4"/>
                  </a:moveTo>
                  <a:lnTo>
                    <a:pt x="35" y="4"/>
                  </a:lnTo>
                  <a:lnTo>
                    <a:pt x="34" y="3"/>
                  </a:lnTo>
                  <a:lnTo>
                    <a:pt x="34" y="1"/>
                  </a:lnTo>
                  <a:lnTo>
                    <a:pt x="34" y="0"/>
                  </a:lnTo>
                  <a:lnTo>
                    <a:pt x="35" y="0"/>
                  </a:lnTo>
                  <a:lnTo>
                    <a:pt x="37" y="0"/>
                  </a:lnTo>
                  <a:lnTo>
                    <a:pt x="37" y="1"/>
                  </a:lnTo>
                  <a:lnTo>
                    <a:pt x="37" y="3"/>
                  </a:lnTo>
                  <a:lnTo>
                    <a:pt x="35" y="4"/>
                  </a:lnTo>
                  <a:close/>
                  <a:moveTo>
                    <a:pt x="3" y="4"/>
                  </a:moveTo>
                  <a:lnTo>
                    <a:pt x="3" y="4"/>
                  </a:lnTo>
                  <a:lnTo>
                    <a:pt x="1" y="3"/>
                  </a:lnTo>
                  <a:lnTo>
                    <a:pt x="0" y="1"/>
                  </a:lnTo>
                  <a:lnTo>
                    <a:pt x="1" y="0"/>
                  </a:lnTo>
                  <a:lnTo>
                    <a:pt x="3" y="0"/>
                  </a:lnTo>
                  <a:lnTo>
                    <a:pt x="4" y="0"/>
                  </a:lnTo>
                  <a:lnTo>
                    <a:pt x="4" y="1"/>
                  </a:lnTo>
                  <a:lnTo>
                    <a:pt x="4" y="3"/>
                  </a:lnTo>
                  <a:lnTo>
                    <a:pt x="3" y="4"/>
                  </a:lnTo>
                  <a:close/>
                </a:path>
              </a:pathLst>
            </a:custGeom>
            <a:solidFill>
              <a:srgbClr val="000000"/>
            </a:solidFill>
            <a:ln w="2857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405" name="未知"/>
            <p:cNvSpPr>
              <a:spLocks/>
            </p:cNvSpPr>
            <p:nvPr/>
          </p:nvSpPr>
          <p:spPr bwMode="auto">
            <a:xfrm>
              <a:off x="442" y="2400"/>
              <a:ext cx="260" cy="173"/>
            </a:xfrm>
            <a:custGeom>
              <a:avLst/>
              <a:gdLst>
                <a:gd name="T0" fmla="*/ 212232864 w 127"/>
                <a:gd name="T1" fmla="*/ 198844176 h 83"/>
                <a:gd name="T2" fmla="*/ 0 w 127"/>
                <a:gd name="T3" fmla="*/ 97596142 h 83"/>
                <a:gd name="T4" fmla="*/ 212232864 w 127"/>
                <a:gd name="T5" fmla="*/ 0 h 83"/>
                <a:gd name="T6" fmla="*/ 212232864 w 127"/>
                <a:gd name="T7" fmla="*/ 198844176 h 83"/>
                <a:gd name="T8" fmla="*/ 0 60000 65536"/>
                <a:gd name="T9" fmla="*/ 0 60000 65536"/>
                <a:gd name="T10" fmla="*/ 0 60000 65536"/>
                <a:gd name="T11" fmla="*/ 0 60000 65536"/>
                <a:gd name="T12" fmla="*/ 0 w 127"/>
                <a:gd name="T13" fmla="*/ 0 h 83"/>
                <a:gd name="T14" fmla="*/ 127 w 127"/>
                <a:gd name="T15" fmla="*/ 83 h 83"/>
              </a:gdLst>
              <a:ahLst/>
              <a:cxnLst>
                <a:cxn ang="T8">
                  <a:pos x="T0" y="T1"/>
                </a:cxn>
                <a:cxn ang="T9">
                  <a:pos x="T2" y="T3"/>
                </a:cxn>
                <a:cxn ang="T10">
                  <a:pos x="T4" y="T5"/>
                </a:cxn>
                <a:cxn ang="T11">
                  <a:pos x="T6" y="T7"/>
                </a:cxn>
              </a:cxnLst>
              <a:rect l="T12" t="T13" r="T14" b="T15"/>
              <a:pathLst>
                <a:path w="127" h="83">
                  <a:moveTo>
                    <a:pt x="127" y="83"/>
                  </a:moveTo>
                  <a:lnTo>
                    <a:pt x="0" y="41"/>
                  </a:lnTo>
                  <a:lnTo>
                    <a:pt x="127" y="0"/>
                  </a:lnTo>
                  <a:lnTo>
                    <a:pt x="127" y="83"/>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406" name="Line 52"/>
            <p:cNvSpPr>
              <a:spLocks noChangeShapeType="1"/>
            </p:cNvSpPr>
            <p:nvPr/>
          </p:nvSpPr>
          <p:spPr bwMode="auto">
            <a:xfrm flipH="1">
              <a:off x="2727" y="1543"/>
              <a:ext cx="465" cy="57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600">
                <a:solidFill>
                  <a:srgbClr val="FF0000"/>
                </a:solidFill>
              </a:endParaRPr>
            </a:p>
          </p:txBody>
        </p:sp>
        <p:sp>
          <p:nvSpPr>
            <p:cNvPr id="95407" name="未知"/>
            <p:cNvSpPr>
              <a:spLocks/>
            </p:cNvSpPr>
            <p:nvPr/>
          </p:nvSpPr>
          <p:spPr bwMode="auto">
            <a:xfrm>
              <a:off x="2577" y="2045"/>
              <a:ext cx="230" cy="260"/>
            </a:xfrm>
            <a:custGeom>
              <a:avLst/>
              <a:gdLst>
                <a:gd name="T0" fmla="*/ 199094057 w 112"/>
                <a:gd name="T1" fmla="*/ 125831549 h 125"/>
                <a:gd name="T2" fmla="*/ 0 w 112"/>
                <a:gd name="T3" fmla="*/ 287207528 h 125"/>
                <a:gd name="T4" fmla="*/ 85630061 w 112"/>
                <a:gd name="T5" fmla="*/ 0 h 125"/>
                <a:gd name="T6" fmla="*/ 199094057 w 112"/>
                <a:gd name="T7" fmla="*/ 125831549 h 125"/>
                <a:gd name="T8" fmla="*/ 0 60000 65536"/>
                <a:gd name="T9" fmla="*/ 0 60000 65536"/>
                <a:gd name="T10" fmla="*/ 0 60000 65536"/>
                <a:gd name="T11" fmla="*/ 0 60000 65536"/>
                <a:gd name="T12" fmla="*/ 0 w 112"/>
                <a:gd name="T13" fmla="*/ 0 h 125"/>
                <a:gd name="T14" fmla="*/ 112 w 112"/>
                <a:gd name="T15" fmla="*/ 125 h 125"/>
              </a:gdLst>
              <a:ahLst/>
              <a:cxnLst>
                <a:cxn ang="T8">
                  <a:pos x="T0" y="T1"/>
                </a:cxn>
                <a:cxn ang="T9">
                  <a:pos x="T2" y="T3"/>
                </a:cxn>
                <a:cxn ang="T10">
                  <a:pos x="T4" y="T5"/>
                </a:cxn>
                <a:cxn ang="T11">
                  <a:pos x="T6" y="T7"/>
                </a:cxn>
              </a:cxnLst>
              <a:rect l="T12" t="T13" r="T14" b="T15"/>
              <a:pathLst>
                <a:path w="112" h="125">
                  <a:moveTo>
                    <a:pt x="112" y="55"/>
                  </a:moveTo>
                  <a:lnTo>
                    <a:pt x="0" y="125"/>
                  </a:lnTo>
                  <a:lnTo>
                    <a:pt x="48" y="0"/>
                  </a:lnTo>
                  <a:lnTo>
                    <a:pt x="112" y="55"/>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408" name="Rectangle 54"/>
            <p:cNvSpPr>
              <a:spLocks noChangeArrowheads="1"/>
            </p:cNvSpPr>
            <p:nvPr/>
          </p:nvSpPr>
          <p:spPr bwMode="auto">
            <a:xfrm>
              <a:off x="3002" y="1888"/>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5</a:t>
              </a:r>
            </a:p>
          </p:txBody>
        </p:sp>
        <p:sp>
          <p:nvSpPr>
            <p:cNvPr id="95409" name="Rectangle 55"/>
            <p:cNvSpPr>
              <a:spLocks noChangeArrowheads="1"/>
            </p:cNvSpPr>
            <p:nvPr/>
          </p:nvSpPr>
          <p:spPr bwMode="auto">
            <a:xfrm>
              <a:off x="1682" y="1370"/>
              <a:ext cx="242"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30</a:t>
              </a:r>
            </a:p>
          </p:txBody>
        </p:sp>
        <p:sp>
          <p:nvSpPr>
            <p:cNvPr id="95410" name="Rectangle 56"/>
            <p:cNvSpPr>
              <a:spLocks noChangeArrowheads="1"/>
            </p:cNvSpPr>
            <p:nvPr/>
          </p:nvSpPr>
          <p:spPr bwMode="auto">
            <a:xfrm>
              <a:off x="1452" y="2495"/>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7</a:t>
              </a:r>
            </a:p>
          </p:txBody>
        </p:sp>
        <p:sp>
          <p:nvSpPr>
            <p:cNvPr id="95411" name="未知"/>
            <p:cNvSpPr>
              <a:spLocks noEditPoints="1"/>
            </p:cNvSpPr>
            <p:nvPr/>
          </p:nvSpPr>
          <p:spPr bwMode="auto">
            <a:xfrm>
              <a:off x="2432" y="738"/>
              <a:ext cx="8" cy="1520"/>
            </a:xfrm>
            <a:custGeom>
              <a:avLst/>
              <a:gdLst>
                <a:gd name="T0" fmla="*/ 3145728 w 4"/>
                <a:gd name="T1" fmla="*/ 1749058585 h 729"/>
                <a:gd name="T2" fmla="*/ 0 w 4"/>
                <a:gd name="T3" fmla="*/ 1753636215 h 729"/>
                <a:gd name="T4" fmla="*/ 0 w 4"/>
                <a:gd name="T5" fmla="*/ 1669313032 h 729"/>
                <a:gd name="T6" fmla="*/ 3145728 w 4"/>
                <a:gd name="T7" fmla="*/ 1675915793 h 729"/>
                <a:gd name="T8" fmla="*/ 0 w 4"/>
                <a:gd name="T9" fmla="*/ 1591597947 h 729"/>
                <a:gd name="T10" fmla="*/ 4194304 w 4"/>
                <a:gd name="T11" fmla="*/ 1591597947 h 729"/>
                <a:gd name="T12" fmla="*/ 0 w 4"/>
                <a:gd name="T13" fmla="*/ 1591597947 h 729"/>
                <a:gd name="T14" fmla="*/ 1048576 w 4"/>
                <a:gd name="T15" fmla="*/ 1509258261 h 729"/>
                <a:gd name="T16" fmla="*/ 1048576 w 4"/>
                <a:gd name="T17" fmla="*/ 1516013681 h 729"/>
                <a:gd name="T18" fmla="*/ 0 w 4"/>
                <a:gd name="T19" fmla="*/ 1435653222 h 729"/>
                <a:gd name="T20" fmla="*/ 4194304 w 4"/>
                <a:gd name="T21" fmla="*/ 1435653222 h 729"/>
                <a:gd name="T22" fmla="*/ 0 w 4"/>
                <a:gd name="T23" fmla="*/ 1435653222 h 729"/>
                <a:gd name="T24" fmla="*/ 3145728 w 4"/>
                <a:gd name="T25" fmla="*/ 1350768511 h 729"/>
                <a:gd name="T26" fmla="*/ 0 w 4"/>
                <a:gd name="T27" fmla="*/ 1357931732 h 729"/>
                <a:gd name="T28" fmla="*/ 0 w 4"/>
                <a:gd name="T29" fmla="*/ 1273601076 h 729"/>
                <a:gd name="T30" fmla="*/ 3145728 w 4"/>
                <a:gd name="T31" fmla="*/ 1278182976 h 729"/>
                <a:gd name="T32" fmla="*/ 0 w 4"/>
                <a:gd name="T33" fmla="*/ 1193851253 h 729"/>
                <a:gd name="T34" fmla="*/ 4194304 w 4"/>
                <a:gd name="T35" fmla="*/ 1193851253 h 729"/>
                <a:gd name="T36" fmla="*/ 0 w 4"/>
                <a:gd name="T37" fmla="*/ 1193851253 h 729"/>
                <a:gd name="T38" fmla="*/ 1048576 w 4"/>
                <a:gd name="T39" fmla="*/ 1111559873 h 729"/>
                <a:gd name="T40" fmla="*/ 1048576 w 4"/>
                <a:gd name="T41" fmla="*/ 1118163702 h 729"/>
                <a:gd name="T42" fmla="*/ 0 w 4"/>
                <a:gd name="T43" fmla="*/ 1037389569 h 729"/>
                <a:gd name="T44" fmla="*/ 4194304 w 4"/>
                <a:gd name="T45" fmla="*/ 1037389569 h 729"/>
                <a:gd name="T46" fmla="*/ 0 w 4"/>
                <a:gd name="T47" fmla="*/ 1037389569 h 729"/>
                <a:gd name="T48" fmla="*/ 3145728 w 4"/>
                <a:gd name="T49" fmla="*/ 953038630 h 729"/>
                <a:gd name="T50" fmla="*/ 0 w 4"/>
                <a:gd name="T51" fmla="*/ 960189041 h 729"/>
                <a:gd name="T52" fmla="*/ 0 w 4"/>
                <a:gd name="T53" fmla="*/ 875301661 h 729"/>
                <a:gd name="T54" fmla="*/ 3145728 w 4"/>
                <a:gd name="T55" fmla="*/ 882474491 h 729"/>
                <a:gd name="T56" fmla="*/ 0 w 4"/>
                <a:gd name="T57" fmla="*/ 800611997 h 729"/>
                <a:gd name="T58" fmla="*/ 4194304 w 4"/>
                <a:gd name="T59" fmla="*/ 800611997 h 729"/>
                <a:gd name="T60" fmla="*/ 0 w 4"/>
                <a:gd name="T61" fmla="*/ 800611997 h 729"/>
                <a:gd name="T62" fmla="*/ 1048576 w 4"/>
                <a:gd name="T63" fmla="*/ 716192201 h 729"/>
                <a:gd name="T64" fmla="*/ 1048576 w 4"/>
                <a:gd name="T65" fmla="*/ 726061647 h 729"/>
                <a:gd name="T66" fmla="*/ 0 w 4"/>
                <a:gd name="T67" fmla="*/ 641724586 h 729"/>
                <a:gd name="T68" fmla="*/ 4194304 w 4"/>
                <a:gd name="T69" fmla="*/ 641724586 h 729"/>
                <a:gd name="T70" fmla="*/ 0 w 4"/>
                <a:gd name="T71" fmla="*/ 641724586 h 729"/>
                <a:gd name="T72" fmla="*/ 3145728 w 4"/>
                <a:gd name="T73" fmla="*/ 557346291 h 729"/>
                <a:gd name="T74" fmla="*/ 0 w 4"/>
                <a:gd name="T75" fmla="*/ 561977431 h 729"/>
                <a:gd name="T76" fmla="*/ 0 w 4"/>
                <a:gd name="T77" fmla="*/ 477605274 h 729"/>
                <a:gd name="T78" fmla="*/ 3145728 w 4"/>
                <a:gd name="T79" fmla="*/ 484771165 h 729"/>
                <a:gd name="T80" fmla="*/ 0 w 4"/>
                <a:gd name="T81" fmla="*/ 402813126 h 729"/>
                <a:gd name="T82" fmla="*/ 4194304 w 4"/>
                <a:gd name="T83" fmla="*/ 402813126 h 729"/>
                <a:gd name="T84" fmla="*/ 0 w 4"/>
                <a:gd name="T85" fmla="*/ 402813126 h 729"/>
                <a:gd name="T86" fmla="*/ 1048576 w 4"/>
                <a:gd name="T87" fmla="*/ 317983927 h 729"/>
                <a:gd name="T88" fmla="*/ 1048576 w 4"/>
                <a:gd name="T89" fmla="*/ 328320958 h 729"/>
                <a:gd name="T90" fmla="*/ 0 w 4"/>
                <a:gd name="T91" fmla="*/ 243995839 h 729"/>
                <a:gd name="T92" fmla="*/ 4194304 w 4"/>
                <a:gd name="T93" fmla="*/ 243995839 h 729"/>
                <a:gd name="T94" fmla="*/ 0 w 4"/>
                <a:gd name="T95" fmla="*/ 243995839 h 729"/>
                <a:gd name="T96" fmla="*/ 3145728 w 4"/>
                <a:gd name="T97" fmla="*/ 159604333 h 729"/>
                <a:gd name="T98" fmla="*/ 0 w 4"/>
                <a:gd name="T99" fmla="*/ 166500402 h 729"/>
                <a:gd name="T100" fmla="*/ 0 w 4"/>
                <a:gd name="T101" fmla="*/ 79854410 h 729"/>
                <a:gd name="T102" fmla="*/ 3145728 w 4"/>
                <a:gd name="T103" fmla="*/ 86532566 h 729"/>
                <a:gd name="T104" fmla="*/ 0 w 4"/>
                <a:gd name="T105" fmla="*/ 4461253 h 729"/>
                <a:gd name="T106" fmla="*/ 4194304 w 4"/>
                <a:gd name="T107" fmla="*/ 4461253 h 729"/>
                <a:gd name="T108" fmla="*/ 0 w 4"/>
                <a:gd name="T109" fmla="*/ 4461253 h 72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
                <a:gd name="T166" fmla="*/ 0 h 729"/>
                <a:gd name="T167" fmla="*/ 4 w 4"/>
                <a:gd name="T168" fmla="*/ 729 h 72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 h="729">
                  <a:moveTo>
                    <a:pt x="0" y="726"/>
                  </a:moveTo>
                  <a:lnTo>
                    <a:pt x="0" y="726"/>
                  </a:lnTo>
                  <a:lnTo>
                    <a:pt x="0" y="725"/>
                  </a:lnTo>
                  <a:lnTo>
                    <a:pt x="1" y="725"/>
                  </a:lnTo>
                  <a:lnTo>
                    <a:pt x="3" y="725"/>
                  </a:lnTo>
                  <a:lnTo>
                    <a:pt x="4" y="726"/>
                  </a:lnTo>
                  <a:lnTo>
                    <a:pt x="3" y="727"/>
                  </a:lnTo>
                  <a:lnTo>
                    <a:pt x="1" y="729"/>
                  </a:lnTo>
                  <a:lnTo>
                    <a:pt x="0" y="727"/>
                  </a:lnTo>
                  <a:lnTo>
                    <a:pt x="0" y="726"/>
                  </a:lnTo>
                  <a:close/>
                  <a:moveTo>
                    <a:pt x="0" y="694"/>
                  </a:moveTo>
                  <a:lnTo>
                    <a:pt x="0" y="694"/>
                  </a:lnTo>
                  <a:lnTo>
                    <a:pt x="0" y="692"/>
                  </a:lnTo>
                  <a:lnTo>
                    <a:pt x="1" y="691"/>
                  </a:lnTo>
                  <a:lnTo>
                    <a:pt x="3" y="692"/>
                  </a:lnTo>
                  <a:lnTo>
                    <a:pt x="4" y="694"/>
                  </a:lnTo>
                  <a:lnTo>
                    <a:pt x="3" y="695"/>
                  </a:lnTo>
                  <a:lnTo>
                    <a:pt x="1" y="695"/>
                  </a:lnTo>
                  <a:lnTo>
                    <a:pt x="0" y="695"/>
                  </a:lnTo>
                  <a:lnTo>
                    <a:pt x="0" y="694"/>
                  </a:lnTo>
                  <a:close/>
                  <a:moveTo>
                    <a:pt x="0" y="660"/>
                  </a:moveTo>
                  <a:lnTo>
                    <a:pt x="0" y="660"/>
                  </a:lnTo>
                  <a:lnTo>
                    <a:pt x="0" y="659"/>
                  </a:lnTo>
                  <a:lnTo>
                    <a:pt x="1" y="659"/>
                  </a:lnTo>
                  <a:lnTo>
                    <a:pt x="3" y="659"/>
                  </a:lnTo>
                  <a:lnTo>
                    <a:pt x="4" y="660"/>
                  </a:lnTo>
                  <a:lnTo>
                    <a:pt x="3" y="661"/>
                  </a:lnTo>
                  <a:lnTo>
                    <a:pt x="1" y="663"/>
                  </a:lnTo>
                  <a:lnTo>
                    <a:pt x="0" y="661"/>
                  </a:lnTo>
                  <a:lnTo>
                    <a:pt x="0" y="660"/>
                  </a:lnTo>
                  <a:close/>
                  <a:moveTo>
                    <a:pt x="0" y="627"/>
                  </a:moveTo>
                  <a:lnTo>
                    <a:pt x="0" y="627"/>
                  </a:lnTo>
                  <a:lnTo>
                    <a:pt x="0" y="626"/>
                  </a:lnTo>
                  <a:lnTo>
                    <a:pt x="1" y="626"/>
                  </a:lnTo>
                  <a:lnTo>
                    <a:pt x="3" y="626"/>
                  </a:lnTo>
                  <a:lnTo>
                    <a:pt x="4" y="627"/>
                  </a:lnTo>
                  <a:lnTo>
                    <a:pt x="3" y="629"/>
                  </a:lnTo>
                  <a:lnTo>
                    <a:pt x="1" y="629"/>
                  </a:lnTo>
                  <a:lnTo>
                    <a:pt x="0" y="629"/>
                  </a:lnTo>
                  <a:lnTo>
                    <a:pt x="0" y="627"/>
                  </a:lnTo>
                  <a:close/>
                  <a:moveTo>
                    <a:pt x="0" y="595"/>
                  </a:moveTo>
                  <a:lnTo>
                    <a:pt x="0" y="595"/>
                  </a:lnTo>
                  <a:lnTo>
                    <a:pt x="0" y="594"/>
                  </a:lnTo>
                  <a:lnTo>
                    <a:pt x="1" y="592"/>
                  </a:lnTo>
                  <a:lnTo>
                    <a:pt x="3" y="594"/>
                  </a:lnTo>
                  <a:lnTo>
                    <a:pt x="4" y="595"/>
                  </a:lnTo>
                  <a:lnTo>
                    <a:pt x="3" y="596"/>
                  </a:lnTo>
                  <a:lnTo>
                    <a:pt x="1" y="596"/>
                  </a:lnTo>
                  <a:lnTo>
                    <a:pt x="0" y="596"/>
                  </a:lnTo>
                  <a:lnTo>
                    <a:pt x="0" y="595"/>
                  </a:lnTo>
                  <a:close/>
                  <a:moveTo>
                    <a:pt x="0" y="561"/>
                  </a:moveTo>
                  <a:lnTo>
                    <a:pt x="0" y="561"/>
                  </a:lnTo>
                  <a:lnTo>
                    <a:pt x="0" y="560"/>
                  </a:lnTo>
                  <a:lnTo>
                    <a:pt x="1" y="560"/>
                  </a:lnTo>
                  <a:lnTo>
                    <a:pt x="3" y="560"/>
                  </a:lnTo>
                  <a:lnTo>
                    <a:pt x="4" y="561"/>
                  </a:lnTo>
                  <a:lnTo>
                    <a:pt x="3" y="563"/>
                  </a:lnTo>
                  <a:lnTo>
                    <a:pt x="1" y="564"/>
                  </a:lnTo>
                  <a:lnTo>
                    <a:pt x="0" y="563"/>
                  </a:lnTo>
                  <a:lnTo>
                    <a:pt x="0" y="561"/>
                  </a:lnTo>
                  <a:close/>
                  <a:moveTo>
                    <a:pt x="0" y="529"/>
                  </a:moveTo>
                  <a:lnTo>
                    <a:pt x="0" y="529"/>
                  </a:lnTo>
                  <a:lnTo>
                    <a:pt x="0" y="528"/>
                  </a:lnTo>
                  <a:lnTo>
                    <a:pt x="1" y="526"/>
                  </a:lnTo>
                  <a:lnTo>
                    <a:pt x="3" y="528"/>
                  </a:lnTo>
                  <a:lnTo>
                    <a:pt x="4" y="529"/>
                  </a:lnTo>
                  <a:lnTo>
                    <a:pt x="3" y="530"/>
                  </a:lnTo>
                  <a:lnTo>
                    <a:pt x="1" y="530"/>
                  </a:lnTo>
                  <a:lnTo>
                    <a:pt x="0" y="530"/>
                  </a:lnTo>
                  <a:lnTo>
                    <a:pt x="0" y="529"/>
                  </a:lnTo>
                  <a:close/>
                  <a:moveTo>
                    <a:pt x="0" y="495"/>
                  </a:moveTo>
                  <a:lnTo>
                    <a:pt x="0" y="495"/>
                  </a:lnTo>
                  <a:lnTo>
                    <a:pt x="0" y="494"/>
                  </a:lnTo>
                  <a:lnTo>
                    <a:pt x="1" y="494"/>
                  </a:lnTo>
                  <a:lnTo>
                    <a:pt x="3" y="494"/>
                  </a:lnTo>
                  <a:lnTo>
                    <a:pt x="4" y="495"/>
                  </a:lnTo>
                  <a:lnTo>
                    <a:pt x="3" y="497"/>
                  </a:lnTo>
                  <a:lnTo>
                    <a:pt x="1" y="498"/>
                  </a:lnTo>
                  <a:lnTo>
                    <a:pt x="0" y="497"/>
                  </a:lnTo>
                  <a:lnTo>
                    <a:pt x="0" y="495"/>
                  </a:lnTo>
                  <a:close/>
                  <a:moveTo>
                    <a:pt x="0" y="463"/>
                  </a:moveTo>
                  <a:lnTo>
                    <a:pt x="0" y="463"/>
                  </a:lnTo>
                  <a:lnTo>
                    <a:pt x="0" y="461"/>
                  </a:lnTo>
                  <a:lnTo>
                    <a:pt x="1" y="461"/>
                  </a:lnTo>
                  <a:lnTo>
                    <a:pt x="3" y="461"/>
                  </a:lnTo>
                  <a:lnTo>
                    <a:pt x="4" y="463"/>
                  </a:lnTo>
                  <a:lnTo>
                    <a:pt x="3" y="464"/>
                  </a:lnTo>
                  <a:lnTo>
                    <a:pt x="1" y="464"/>
                  </a:lnTo>
                  <a:lnTo>
                    <a:pt x="0" y="464"/>
                  </a:lnTo>
                  <a:lnTo>
                    <a:pt x="0" y="463"/>
                  </a:lnTo>
                  <a:close/>
                  <a:moveTo>
                    <a:pt x="0" y="430"/>
                  </a:moveTo>
                  <a:lnTo>
                    <a:pt x="0" y="430"/>
                  </a:lnTo>
                  <a:lnTo>
                    <a:pt x="0" y="429"/>
                  </a:lnTo>
                  <a:lnTo>
                    <a:pt x="1" y="428"/>
                  </a:lnTo>
                  <a:lnTo>
                    <a:pt x="3" y="429"/>
                  </a:lnTo>
                  <a:lnTo>
                    <a:pt x="4" y="430"/>
                  </a:lnTo>
                  <a:lnTo>
                    <a:pt x="3" y="432"/>
                  </a:lnTo>
                  <a:lnTo>
                    <a:pt x="1" y="432"/>
                  </a:lnTo>
                  <a:lnTo>
                    <a:pt x="0" y="432"/>
                  </a:lnTo>
                  <a:lnTo>
                    <a:pt x="0" y="430"/>
                  </a:lnTo>
                  <a:close/>
                  <a:moveTo>
                    <a:pt x="0" y="397"/>
                  </a:moveTo>
                  <a:lnTo>
                    <a:pt x="0" y="397"/>
                  </a:lnTo>
                  <a:lnTo>
                    <a:pt x="0" y="395"/>
                  </a:lnTo>
                  <a:lnTo>
                    <a:pt x="1" y="395"/>
                  </a:lnTo>
                  <a:lnTo>
                    <a:pt x="3" y="395"/>
                  </a:lnTo>
                  <a:lnTo>
                    <a:pt x="4" y="397"/>
                  </a:lnTo>
                  <a:lnTo>
                    <a:pt x="3" y="398"/>
                  </a:lnTo>
                  <a:lnTo>
                    <a:pt x="1" y="399"/>
                  </a:lnTo>
                  <a:lnTo>
                    <a:pt x="0" y="398"/>
                  </a:lnTo>
                  <a:lnTo>
                    <a:pt x="0" y="397"/>
                  </a:lnTo>
                  <a:close/>
                  <a:moveTo>
                    <a:pt x="0" y="364"/>
                  </a:moveTo>
                  <a:lnTo>
                    <a:pt x="0" y="364"/>
                  </a:lnTo>
                  <a:lnTo>
                    <a:pt x="0" y="363"/>
                  </a:lnTo>
                  <a:lnTo>
                    <a:pt x="1" y="363"/>
                  </a:lnTo>
                  <a:lnTo>
                    <a:pt x="3" y="363"/>
                  </a:lnTo>
                  <a:lnTo>
                    <a:pt x="4" y="364"/>
                  </a:lnTo>
                  <a:lnTo>
                    <a:pt x="3" y="366"/>
                  </a:lnTo>
                  <a:lnTo>
                    <a:pt x="1" y="366"/>
                  </a:lnTo>
                  <a:lnTo>
                    <a:pt x="0" y="366"/>
                  </a:lnTo>
                  <a:lnTo>
                    <a:pt x="0" y="364"/>
                  </a:lnTo>
                  <a:close/>
                  <a:moveTo>
                    <a:pt x="0" y="332"/>
                  </a:moveTo>
                  <a:lnTo>
                    <a:pt x="0" y="332"/>
                  </a:lnTo>
                  <a:lnTo>
                    <a:pt x="0" y="330"/>
                  </a:lnTo>
                  <a:lnTo>
                    <a:pt x="1" y="329"/>
                  </a:lnTo>
                  <a:lnTo>
                    <a:pt x="3" y="330"/>
                  </a:lnTo>
                  <a:lnTo>
                    <a:pt x="4" y="332"/>
                  </a:lnTo>
                  <a:lnTo>
                    <a:pt x="3" y="332"/>
                  </a:lnTo>
                  <a:lnTo>
                    <a:pt x="1" y="333"/>
                  </a:lnTo>
                  <a:lnTo>
                    <a:pt x="0" y="332"/>
                  </a:lnTo>
                  <a:close/>
                  <a:moveTo>
                    <a:pt x="0" y="298"/>
                  </a:moveTo>
                  <a:lnTo>
                    <a:pt x="0" y="298"/>
                  </a:lnTo>
                  <a:lnTo>
                    <a:pt x="0" y="297"/>
                  </a:lnTo>
                  <a:lnTo>
                    <a:pt x="1" y="297"/>
                  </a:lnTo>
                  <a:lnTo>
                    <a:pt x="3" y="297"/>
                  </a:lnTo>
                  <a:lnTo>
                    <a:pt x="4" y="298"/>
                  </a:lnTo>
                  <a:lnTo>
                    <a:pt x="3" y="299"/>
                  </a:lnTo>
                  <a:lnTo>
                    <a:pt x="1" y="301"/>
                  </a:lnTo>
                  <a:lnTo>
                    <a:pt x="0" y="299"/>
                  </a:lnTo>
                  <a:lnTo>
                    <a:pt x="0" y="298"/>
                  </a:lnTo>
                  <a:close/>
                  <a:moveTo>
                    <a:pt x="0" y="266"/>
                  </a:moveTo>
                  <a:lnTo>
                    <a:pt x="0" y="266"/>
                  </a:lnTo>
                  <a:lnTo>
                    <a:pt x="0" y="264"/>
                  </a:lnTo>
                  <a:lnTo>
                    <a:pt x="1" y="263"/>
                  </a:lnTo>
                  <a:lnTo>
                    <a:pt x="3" y="264"/>
                  </a:lnTo>
                  <a:lnTo>
                    <a:pt x="4" y="266"/>
                  </a:lnTo>
                  <a:lnTo>
                    <a:pt x="3" y="267"/>
                  </a:lnTo>
                  <a:lnTo>
                    <a:pt x="1" y="267"/>
                  </a:lnTo>
                  <a:lnTo>
                    <a:pt x="0" y="267"/>
                  </a:lnTo>
                  <a:lnTo>
                    <a:pt x="0" y="266"/>
                  </a:lnTo>
                  <a:close/>
                  <a:moveTo>
                    <a:pt x="0" y="232"/>
                  </a:moveTo>
                  <a:lnTo>
                    <a:pt x="0" y="232"/>
                  </a:lnTo>
                  <a:lnTo>
                    <a:pt x="0" y="231"/>
                  </a:lnTo>
                  <a:lnTo>
                    <a:pt x="1" y="231"/>
                  </a:lnTo>
                  <a:lnTo>
                    <a:pt x="3" y="231"/>
                  </a:lnTo>
                  <a:lnTo>
                    <a:pt x="4" y="232"/>
                  </a:lnTo>
                  <a:lnTo>
                    <a:pt x="3" y="233"/>
                  </a:lnTo>
                  <a:lnTo>
                    <a:pt x="1" y="235"/>
                  </a:lnTo>
                  <a:lnTo>
                    <a:pt x="0" y="233"/>
                  </a:lnTo>
                  <a:lnTo>
                    <a:pt x="0" y="232"/>
                  </a:lnTo>
                  <a:close/>
                  <a:moveTo>
                    <a:pt x="0" y="199"/>
                  </a:moveTo>
                  <a:lnTo>
                    <a:pt x="0" y="199"/>
                  </a:lnTo>
                  <a:lnTo>
                    <a:pt x="0" y="198"/>
                  </a:lnTo>
                  <a:lnTo>
                    <a:pt x="1" y="198"/>
                  </a:lnTo>
                  <a:lnTo>
                    <a:pt x="3" y="198"/>
                  </a:lnTo>
                  <a:lnTo>
                    <a:pt x="4" y="199"/>
                  </a:lnTo>
                  <a:lnTo>
                    <a:pt x="3" y="201"/>
                  </a:lnTo>
                  <a:lnTo>
                    <a:pt x="1" y="201"/>
                  </a:lnTo>
                  <a:lnTo>
                    <a:pt x="0" y="201"/>
                  </a:lnTo>
                  <a:lnTo>
                    <a:pt x="0" y="199"/>
                  </a:lnTo>
                  <a:close/>
                  <a:moveTo>
                    <a:pt x="0" y="167"/>
                  </a:moveTo>
                  <a:lnTo>
                    <a:pt x="0" y="167"/>
                  </a:lnTo>
                  <a:lnTo>
                    <a:pt x="0" y="166"/>
                  </a:lnTo>
                  <a:lnTo>
                    <a:pt x="1" y="164"/>
                  </a:lnTo>
                  <a:lnTo>
                    <a:pt x="3" y="166"/>
                  </a:lnTo>
                  <a:lnTo>
                    <a:pt x="4" y="167"/>
                  </a:lnTo>
                  <a:lnTo>
                    <a:pt x="3" y="167"/>
                  </a:lnTo>
                  <a:lnTo>
                    <a:pt x="1" y="168"/>
                  </a:lnTo>
                  <a:lnTo>
                    <a:pt x="0" y="167"/>
                  </a:lnTo>
                  <a:close/>
                  <a:moveTo>
                    <a:pt x="0" y="133"/>
                  </a:moveTo>
                  <a:lnTo>
                    <a:pt x="0" y="133"/>
                  </a:lnTo>
                  <a:lnTo>
                    <a:pt x="0" y="132"/>
                  </a:lnTo>
                  <a:lnTo>
                    <a:pt x="1" y="132"/>
                  </a:lnTo>
                  <a:lnTo>
                    <a:pt x="3" y="132"/>
                  </a:lnTo>
                  <a:lnTo>
                    <a:pt x="4" y="133"/>
                  </a:lnTo>
                  <a:lnTo>
                    <a:pt x="3" y="135"/>
                  </a:lnTo>
                  <a:lnTo>
                    <a:pt x="1" y="136"/>
                  </a:lnTo>
                  <a:lnTo>
                    <a:pt x="0" y="135"/>
                  </a:lnTo>
                  <a:lnTo>
                    <a:pt x="0" y="133"/>
                  </a:lnTo>
                  <a:close/>
                  <a:moveTo>
                    <a:pt x="0" y="101"/>
                  </a:moveTo>
                  <a:lnTo>
                    <a:pt x="0" y="101"/>
                  </a:lnTo>
                  <a:lnTo>
                    <a:pt x="0" y="100"/>
                  </a:lnTo>
                  <a:lnTo>
                    <a:pt x="1" y="98"/>
                  </a:lnTo>
                  <a:lnTo>
                    <a:pt x="3" y="100"/>
                  </a:lnTo>
                  <a:lnTo>
                    <a:pt x="4" y="101"/>
                  </a:lnTo>
                  <a:lnTo>
                    <a:pt x="3" y="102"/>
                  </a:lnTo>
                  <a:lnTo>
                    <a:pt x="1" y="102"/>
                  </a:lnTo>
                  <a:lnTo>
                    <a:pt x="0" y="102"/>
                  </a:lnTo>
                  <a:lnTo>
                    <a:pt x="0" y="101"/>
                  </a:lnTo>
                  <a:close/>
                  <a:moveTo>
                    <a:pt x="0" y="67"/>
                  </a:moveTo>
                  <a:lnTo>
                    <a:pt x="0" y="67"/>
                  </a:lnTo>
                  <a:lnTo>
                    <a:pt x="0" y="66"/>
                  </a:lnTo>
                  <a:lnTo>
                    <a:pt x="1" y="66"/>
                  </a:lnTo>
                  <a:lnTo>
                    <a:pt x="3" y="66"/>
                  </a:lnTo>
                  <a:lnTo>
                    <a:pt x="4" y="67"/>
                  </a:lnTo>
                  <a:lnTo>
                    <a:pt x="3" y="69"/>
                  </a:lnTo>
                  <a:lnTo>
                    <a:pt x="1" y="70"/>
                  </a:lnTo>
                  <a:lnTo>
                    <a:pt x="0" y="69"/>
                  </a:lnTo>
                  <a:lnTo>
                    <a:pt x="0" y="67"/>
                  </a:lnTo>
                  <a:close/>
                  <a:moveTo>
                    <a:pt x="0" y="35"/>
                  </a:moveTo>
                  <a:lnTo>
                    <a:pt x="0" y="35"/>
                  </a:lnTo>
                  <a:lnTo>
                    <a:pt x="0" y="33"/>
                  </a:lnTo>
                  <a:lnTo>
                    <a:pt x="1" y="33"/>
                  </a:lnTo>
                  <a:lnTo>
                    <a:pt x="3" y="33"/>
                  </a:lnTo>
                  <a:lnTo>
                    <a:pt x="4" y="35"/>
                  </a:lnTo>
                  <a:lnTo>
                    <a:pt x="3" y="36"/>
                  </a:lnTo>
                  <a:lnTo>
                    <a:pt x="1" y="36"/>
                  </a:lnTo>
                  <a:lnTo>
                    <a:pt x="0" y="36"/>
                  </a:lnTo>
                  <a:lnTo>
                    <a:pt x="0" y="35"/>
                  </a:lnTo>
                  <a:close/>
                  <a:moveTo>
                    <a:pt x="0" y="2"/>
                  </a:moveTo>
                  <a:lnTo>
                    <a:pt x="0" y="2"/>
                  </a:lnTo>
                  <a:lnTo>
                    <a:pt x="0" y="1"/>
                  </a:lnTo>
                  <a:lnTo>
                    <a:pt x="1" y="0"/>
                  </a:lnTo>
                  <a:lnTo>
                    <a:pt x="3" y="1"/>
                  </a:lnTo>
                  <a:lnTo>
                    <a:pt x="4" y="2"/>
                  </a:lnTo>
                  <a:lnTo>
                    <a:pt x="3" y="4"/>
                  </a:lnTo>
                  <a:lnTo>
                    <a:pt x="1" y="4"/>
                  </a:lnTo>
                  <a:lnTo>
                    <a:pt x="0" y="4"/>
                  </a:lnTo>
                  <a:lnTo>
                    <a:pt x="0" y="2"/>
                  </a:lnTo>
                  <a:close/>
                </a:path>
              </a:pathLst>
            </a:custGeom>
            <a:solidFill>
              <a:srgbClr val="000000"/>
            </a:solidFill>
            <a:ln w="2857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412" name="未知"/>
            <p:cNvSpPr>
              <a:spLocks/>
            </p:cNvSpPr>
            <p:nvPr/>
          </p:nvSpPr>
          <p:spPr bwMode="auto">
            <a:xfrm>
              <a:off x="2350" y="475"/>
              <a:ext cx="172" cy="263"/>
            </a:xfrm>
            <a:custGeom>
              <a:avLst/>
              <a:gdLst>
                <a:gd name="T0" fmla="*/ 0 w 83"/>
                <a:gd name="T1" fmla="*/ 267492688 h 127"/>
                <a:gd name="T2" fmla="*/ 87456505 w 83"/>
                <a:gd name="T3" fmla="*/ 0 h 127"/>
                <a:gd name="T4" fmla="*/ 176883309 w 83"/>
                <a:gd name="T5" fmla="*/ 267492688 h 127"/>
                <a:gd name="T6" fmla="*/ 0 w 83"/>
                <a:gd name="T7" fmla="*/ 267492688 h 127"/>
                <a:gd name="T8" fmla="*/ 0 60000 65536"/>
                <a:gd name="T9" fmla="*/ 0 60000 65536"/>
                <a:gd name="T10" fmla="*/ 0 60000 65536"/>
                <a:gd name="T11" fmla="*/ 0 60000 65536"/>
                <a:gd name="T12" fmla="*/ 0 w 83"/>
                <a:gd name="T13" fmla="*/ 0 h 127"/>
                <a:gd name="T14" fmla="*/ 83 w 83"/>
                <a:gd name="T15" fmla="*/ 127 h 127"/>
              </a:gdLst>
              <a:ahLst/>
              <a:cxnLst>
                <a:cxn ang="T8">
                  <a:pos x="T0" y="T1"/>
                </a:cxn>
                <a:cxn ang="T9">
                  <a:pos x="T2" y="T3"/>
                </a:cxn>
                <a:cxn ang="T10">
                  <a:pos x="T4" y="T5"/>
                </a:cxn>
                <a:cxn ang="T11">
                  <a:pos x="T6" y="T7"/>
                </a:cxn>
              </a:cxnLst>
              <a:rect l="T12" t="T13" r="T14" b="T15"/>
              <a:pathLst>
                <a:path w="83" h="127">
                  <a:moveTo>
                    <a:pt x="0" y="127"/>
                  </a:moveTo>
                  <a:lnTo>
                    <a:pt x="41" y="0"/>
                  </a:lnTo>
                  <a:lnTo>
                    <a:pt x="83" y="127"/>
                  </a:lnTo>
                  <a:lnTo>
                    <a:pt x="0" y="127"/>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413" name="Rectangle 59"/>
            <p:cNvSpPr>
              <a:spLocks noChangeArrowheads="1"/>
            </p:cNvSpPr>
            <p:nvPr/>
          </p:nvSpPr>
          <p:spPr bwMode="auto">
            <a:xfrm>
              <a:off x="2497" y="830"/>
              <a:ext cx="242"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15</a:t>
              </a:r>
            </a:p>
          </p:txBody>
        </p:sp>
        <p:sp>
          <p:nvSpPr>
            <p:cNvPr id="95414" name="Rectangle 60"/>
            <p:cNvSpPr>
              <a:spLocks noChangeArrowheads="1"/>
            </p:cNvSpPr>
            <p:nvPr/>
          </p:nvSpPr>
          <p:spPr bwMode="auto">
            <a:xfrm>
              <a:off x="1272" y="3210"/>
              <a:ext cx="363"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a:t>
              </a:r>
              <a:r>
                <a:rPr lang="en-US" altLang="zh-CN" sz="1200" b="1" dirty="0">
                  <a:solidFill>
                    <a:srgbClr val="FF0000"/>
                  </a:solidFill>
                  <a:latin typeface="宋体" panose="02010600030101010101" pitchFamily="2" charset="-122"/>
                </a:rPr>
                <a:t>b)</a:t>
              </a:r>
            </a:p>
          </p:txBody>
        </p:sp>
      </p:grpSp>
      <p:grpSp>
        <p:nvGrpSpPr>
          <p:cNvPr id="4" name="Group 61"/>
          <p:cNvGrpSpPr>
            <a:grpSpLocks/>
          </p:cNvGrpSpPr>
          <p:nvPr/>
        </p:nvGrpSpPr>
        <p:grpSpPr bwMode="auto">
          <a:xfrm>
            <a:off x="6683375" y="304800"/>
            <a:ext cx="2308225" cy="2223135"/>
            <a:chOff x="0" y="0"/>
            <a:chExt cx="3635" cy="3501"/>
          </a:xfrm>
        </p:grpSpPr>
        <p:sp>
          <p:nvSpPr>
            <p:cNvPr id="95347" name="未知"/>
            <p:cNvSpPr>
              <a:spLocks/>
            </p:cNvSpPr>
            <p:nvPr/>
          </p:nvSpPr>
          <p:spPr bwMode="auto">
            <a:xfrm>
              <a:off x="90" y="0"/>
              <a:ext cx="443" cy="475"/>
            </a:xfrm>
            <a:custGeom>
              <a:avLst/>
              <a:gdLst>
                <a:gd name="T0" fmla="*/ 1579886 w 216"/>
                <a:gd name="T1" fmla="*/ 267497229 h 227"/>
                <a:gd name="T2" fmla="*/ 8601087 w 216"/>
                <a:gd name="T3" fmla="*/ 206432885 h 227"/>
                <a:gd name="T4" fmla="*/ 22741784 w 216"/>
                <a:gd name="T5" fmla="*/ 152120555 h 227"/>
                <a:gd name="T6" fmla="*/ 41140037 w 216"/>
                <a:gd name="T7" fmla="*/ 108927557 h 227"/>
                <a:gd name="T8" fmla="*/ 67520745 w 216"/>
                <a:gd name="T9" fmla="*/ 66772628 h 227"/>
                <a:gd name="T10" fmla="*/ 97336293 w 216"/>
                <a:gd name="T11" fmla="*/ 33107926 h 227"/>
                <a:gd name="T12" fmla="*/ 130257091 w 216"/>
                <a:gd name="T13" fmla="*/ 12460268 h 227"/>
                <a:gd name="T14" fmla="*/ 168228842 w 216"/>
                <a:gd name="T15" fmla="*/ 2317450 h 227"/>
                <a:gd name="T16" fmla="*/ 204406902 w 216"/>
                <a:gd name="T17" fmla="*/ 2317450 h 227"/>
                <a:gd name="T18" fmla="*/ 242829495 w 216"/>
                <a:gd name="T19" fmla="*/ 12460268 h 227"/>
                <a:gd name="T20" fmla="*/ 275743730 w 216"/>
                <a:gd name="T21" fmla="*/ 33107926 h 227"/>
                <a:gd name="T22" fmla="*/ 305076491 w 216"/>
                <a:gd name="T23" fmla="*/ 66772628 h 227"/>
                <a:gd name="T24" fmla="*/ 331395540 w 216"/>
                <a:gd name="T25" fmla="*/ 108927557 h 227"/>
                <a:gd name="T26" fmla="*/ 349945356 w 216"/>
                <a:gd name="T27" fmla="*/ 152120555 h 227"/>
                <a:gd name="T28" fmla="*/ 367586333 w 216"/>
                <a:gd name="T29" fmla="*/ 206432885 h 227"/>
                <a:gd name="T30" fmla="*/ 374642566 w 216"/>
                <a:gd name="T31" fmla="*/ 267497229 h 227"/>
                <a:gd name="T32" fmla="*/ 374642566 w 216"/>
                <a:gd name="T33" fmla="*/ 292370649 h 227"/>
                <a:gd name="T34" fmla="*/ 371001435 w 216"/>
                <a:gd name="T35" fmla="*/ 352475852 h 227"/>
                <a:gd name="T36" fmla="*/ 361221310 w 216"/>
                <a:gd name="T37" fmla="*/ 409931837 h 227"/>
                <a:gd name="T38" fmla="*/ 341719865 w 216"/>
                <a:gd name="T39" fmla="*/ 458030516 h 227"/>
                <a:gd name="T40" fmla="*/ 320307023 w 216"/>
                <a:gd name="T41" fmla="*/ 502995988 h 227"/>
                <a:gd name="T42" fmla="*/ 291837948 w 216"/>
                <a:gd name="T43" fmla="*/ 538294798 h 227"/>
                <a:gd name="T44" fmla="*/ 258924632 w 216"/>
                <a:gd name="T45" fmla="*/ 566772359 h 227"/>
                <a:gd name="T46" fmla="*/ 223903622 w 216"/>
                <a:gd name="T47" fmla="*/ 580407625 h 227"/>
                <a:gd name="T48" fmla="*/ 187541536 w 216"/>
                <a:gd name="T49" fmla="*/ 588006284 h 227"/>
                <a:gd name="T50" fmla="*/ 148750498 w 216"/>
                <a:gd name="T51" fmla="*/ 580407625 h 227"/>
                <a:gd name="T52" fmla="*/ 114162216 w 216"/>
                <a:gd name="T53" fmla="*/ 566772359 h 227"/>
                <a:gd name="T54" fmla="*/ 81240106 w 216"/>
                <a:gd name="T55" fmla="*/ 538294798 h 227"/>
                <a:gd name="T56" fmla="*/ 55663738 w 216"/>
                <a:gd name="T57" fmla="*/ 502995988 h 227"/>
                <a:gd name="T58" fmla="*/ 31326810 w 216"/>
                <a:gd name="T59" fmla="*/ 458030516 h 227"/>
                <a:gd name="T60" fmla="*/ 13629363 w 216"/>
                <a:gd name="T61" fmla="*/ 409931837 h 227"/>
                <a:gd name="T62" fmla="*/ 3240229 w 216"/>
                <a:gd name="T63" fmla="*/ 352475852 h 227"/>
                <a:gd name="T64" fmla="*/ 0 w 216"/>
                <a:gd name="T65" fmla="*/ 2923706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8" y="69"/>
                  </a:lnTo>
                  <a:lnTo>
                    <a:pt x="13" y="59"/>
                  </a:lnTo>
                  <a:lnTo>
                    <a:pt x="18" y="50"/>
                  </a:lnTo>
                  <a:lnTo>
                    <a:pt x="24" y="42"/>
                  </a:lnTo>
                  <a:lnTo>
                    <a:pt x="32" y="34"/>
                  </a:lnTo>
                  <a:lnTo>
                    <a:pt x="39" y="26"/>
                  </a:lnTo>
                  <a:lnTo>
                    <a:pt x="47" y="19"/>
                  </a:lnTo>
                  <a:lnTo>
                    <a:pt x="56" y="13"/>
                  </a:lnTo>
                  <a:lnTo>
                    <a:pt x="66" y="9"/>
                  </a:lnTo>
                  <a:lnTo>
                    <a:pt x="75" y="5"/>
                  </a:lnTo>
                  <a:lnTo>
                    <a:pt x="86" y="3"/>
                  </a:lnTo>
                  <a:lnTo>
                    <a:pt x="97" y="1"/>
                  </a:lnTo>
                  <a:lnTo>
                    <a:pt x="108" y="0"/>
                  </a:lnTo>
                  <a:lnTo>
                    <a:pt x="118" y="1"/>
                  </a:lnTo>
                  <a:lnTo>
                    <a:pt x="129" y="3"/>
                  </a:lnTo>
                  <a:lnTo>
                    <a:pt x="140" y="5"/>
                  </a:lnTo>
                  <a:lnTo>
                    <a:pt x="149" y="9"/>
                  </a:lnTo>
                  <a:lnTo>
                    <a:pt x="159" y="13"/>
                  </a:lnTo>
                  <a:lnTo>
                    <a:pt x="168" y="19"/>
                  </a:lnTo>
                  <a:lnTo>
                    <a:pt x="176" y="26"/>
                  </a:lnTo>
                  <a:lnTo>
                    <a:pt x="185" y="34"/>
                  </a:lnTo>
                  <a:lnTo>
                    <a:pt x="191" y="42"/>
                  </a:lnTo>
                  <a:lnTo>
                    <a:pt x="197" y="50"/>
                  </a:lnTo>
                  <a:lnTo>
                    <a:pt x="202" y="59"/>
                  </a:lnTo>
                  <a:lnTo>
                    <a:pt x="208" y="69"/>
                  </a:lnTo>
                  <a:lnTo>
                    <a:pt x="212" y="80"/>
                  </a:lnTo>
                  <a:lnTo>
                    <a:pt x="214" y="90"/>
                  </a:lnTo>
                  <a:lnTo>
                    <a:pt x="216" y="103"/>
                  </a:lnTo>
                  <a:lnTo>
                    <a:pt x="216" y="113"/>
                  </a:lnTo>
                  <a:lnTo>
                    <a:pt x="216" y="125"/>
                  </a:lnTo>
                  <a:lnTo>
                    <a:pt x="214" y="136"/>
                  </a:lnTo>
                  <a:lnTo>
                    <a:pt x="212" y="147"/>
                  </a:lnTo>
                  <a:lnTo>
                    <a:pt x="208" y="158"/>
                  </a:lnTo>
                  <a:lnTo>
                    <a:pt x="202" y="167"/>
                  </a:lnTo>
                  <a:lnTo>
                    <a:pt x="197" y="177"/>
                  </a:lnTo>
                  <a:lnTo>
                    <a:pt x="191" y="186"/>
                  </a:lnTo>
                  <a:lnTo>
                    <a:pt x="185" y="194"/>
                  </a:lnTo>
                  <a:lnTo>
                    <a:pt x="176" y="201"/>
                  </a:lnTo>
                  <a:lnTo>
                    <a:pt x="168" y="208"/>
                  </a:lnTo>
                  <a:lnTo>
                    <a:pt x="159" y="213"/>
                  </a:lnTo>
                  <a:lnTo>
                    <a:pt x="149" y="219"/>
                  </a:lnTo>
                  <a:lnTo>
                    <a:pt x="140" y="221"/>
                  </a:lnTo>
                  <a:lnTo>
                    <a:pt x="129" y="224"/>
                  </a:lnTo>
                  <a:lnTo>
                    <a:pt x="118" y="227"/>
                  </a:lnTo>
                  <a:lnTo>
                    <a:pt x="108" y="227"/>
                  </a:lnTo>
                  <a:lnTo>
                    <a:pt x="97" y="227"/>
                  </a:lnTo>
                  <a:lnTo>
                    <a:pt x="86" y="224"/>
                  </a:lnTo>
                  <a:lnTo>
                    <a:pt x="75" y="221"/>
                  </a:lnTo>
                  <a:lnTo>
                    <a:pt x="66" y="219"/>
                  </a:lnTo>
                  <a:lnTo>
                    <a:pt x="56" y="213"/>
                  </a:lnTo>
                  <a:lnTo>
                    <a:pt x="47" y="208"/>
                  </a:lnTo>
                  <a:lnTo>
                    <a:pt x="39" y="201"/>
                  </a:lnTo>
                  <a:lnTo>
                    <a:pt x="32" y="194"/>
                  </a:lnTo>
                  <a:lnTo>
                    <a:pt x="24" y="186"/>
                  </a:lnTo>
                  <a:lnTo>
                    <a:pt x="18" y="177"/>
                  </a:lnTo>
                  <a:lnTo>
                    <a:pt x="13" y="167"/>
                  </a:lnTo>
                  <a:lnTo>
                    <a:pt x="8" y="158"/>
                  </a:lnTo>
                  <a:lnTo>
                    <a:pt x="5" y="147"/>
                  </a:lnTo>
                  <a:lnTo>
                    <a:pt x="2" y="136"/>
                  </a:lnTo>
                  <a:lnTo>
                    <a:pt x="1" y="125"/>
                  </a:lnTo>
                  <a:lnTo>
                    <a:pt x="0" y="113"/>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48" name="未知"/>
            <p:cNvSpPr>
              <a:spLocks/>
            </p:cNvSpPr>
            <p:nvPr/>
          </p:nvSpPr>
          <p:spPr bwMode="auto">
            <a:xfrm>
              <a:off x="90" y="0"/>
              <a:ext cx="443" cy="475"/>
            </a:xfrm>
            <a:custGeom>
              <a:avLst/>
              <a:gdLst>
                <a:gd name="T0" fmla="*/ 1579886 w 216"/>
                <a:gd name="T1" fmla="*/ 267497229 h 227"/>
                <a:gd name="T2" fmla="*/ 8601087 w 216"/>
                <a:gd name="T3" fmla="*/ 206432885 h 227"/>
                <a:gd name="T4" fmla="*/ 22741784 w 216"/>
                <a:gd name="T5" fmla="*/ 152120555 h 227"/>
                <a:gd name="T6" fmla="*/ 41140037 w 216"/>
                <a:gd name="T7" fmla="*/ 108927557 h 227"/>
                <a:gd name="T8" fmla="*/ 67520745 w 216"/>
                <a:gd name="T9" fmla="*/ 66772628 h 227"/>
                <a:gd name="T10" fmla="*/ 97336293 w 216"/>
                <a:gd name="T11" fmla="*/ 33107926 h 227"/>
                <a:gd name="T12" fmla="*/ 130257091 w 216"/>
                <a:gd name="T13" fmla="*/ 12460268 h 227"/>
                <a:gd name="T14" fmla="*/ 168228842 w 216"/>
                <a:gd name="T15" fmla="*/ 2317450 h 227"/>
                <a:gd name="T16" fmla="*/ 204406902 w 216"/>
                <a:gd name="T17" fmla="*/ 2317450 h 227"/>
                <a:gd name="T18" fmla="*/ 242829495 w 216"/>
                <a:gd name="T19" fmla="*/ 12460268 h 227"/>
                <a:gd name="T20" fmla="*/ 275743730 w 216"/>
                <a:gd name="T21" fmla="*/ 33107926 h 227"/>
                <a:gd name="T22" fmla="*/ 305076491 w 216"/>
                <a:gd name="T23" fmla="*/ 66772628 h 227"/>
                <a:gd name="T24" fmla="*/ 331395540 w 216"/>
                <a:gd name="T25" fmla="*/ 108927557 h 227"/>
                <a:gd name="T26" fmla="*/ 349945356 w 216"/>
                <a:gd name="T27" fmla="*/ 152120555 h 227"/>
                <a:gd name="T28" fmla="*/ 367586333 w 216"/>
                <a:gd name="T29" fmla="*/ 206432885 h 227"/>
                <a:gd name="T30" fmla="*/ 374642566 w 216"/>
                <a:gd name="T31" fmla="*/ 267497229 h 227"/>
                <a:gd name="T32" fmla="*/ 374642566 w 216"/>
                <a:gd name="T33" fmla="*/ 292370649 h 227"/>
                <a:gd name="T34" fmla="*/ 371001435 w 216"/>
                <a:gd name="T35" fmla="*/ 352475852 h 227"/>
                <a:gd name="T36" fmla="*/ 361221310 w 216"/>
                <a:gd name="T37" fmla="*/ 409931837 h 227"/>
                <a:gd name="T38" fmla="*/ 341719865 w 216"/>
                <a:gd name="T39" fmla="*/ 458030516 h 227"/>
                <a:gd name="T40" fmla="*/ 320307023 w 216"/>
                <a:gd name="T41" fmla="*/ 502995988 h 227"/>
                <a:gd name="T42" fmla="*/ 291837948 w 216"/>
                <a:gd name="T43" fmla="*/ 538294798 h 227"/>
                <a:gd name="T44" fmla="*/ 258924632 w 216"/>
                <a:gd name="T45" fmla="*/ 566772359 h 227"/>
                <a:gd name="T46" fmla="*/ 223903622 w 216"/>
                <a:gd name="T47" fmla="*/ 580407625 h 227"/>
                <a:gd name="T48" fmla="*/ 187541536 w 216"/>
                <a:gd name="T49" fmla="*/ 588006284 h 227"/>
                <a:gd name="T50" fmla="*/ 148750498 w 216"/>
                <a:gd name="T51" fmla="*/ 580407625 h 227"/>
                <a:gd name="T52" fmla="*/ 114162216 w 216"/>
                <a:gd name="T53" fmla="*/ 566772359 h 227"/>
                <a:gd name="T54" fmla="*/ 81240106 w 216"/>
                <a:gd name="T55" fmla="*/ 538294798 h 227"/>
                <a:gd name="T56" fmla="*/ 55663738 w 216"/>
                <a:gd name="T57" fmla="*/ 502995988 h 227"/>
                <a:gd name="T58" fmla="*/ 31326810 w 216"/>
                <a:gd name="T59" fmla="*/ 458030516 h 227"/>
                <a:gd name="T60" fmla="*/ 13629363 w 216"/>
                <a:gd name="T61" fmla="*/ 409931837 h 227"/>
                <a:gd name="T62" fmla="*/ 3240229 w 216"/>
                <a:gd name="T63" fmla="*/ 352475852 h 227"/>
                <a:gd name="T64" fmla="*/ 0 w 216"/>
                <a:gd name="T65" fmla="*/ 2923706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8" y="69"/>
                  </a:lnTo>
                  <a:lnTo>
                    <a:pt x="13" y="59"/>
                  </a:lnTo>
                  <a:lnTo>
                    <a:pt x="18" y="50"/>
                  </a:lnTo>
                  <a:lnTo>
                    <a:pt x="24" y="42"/>
                  </a:lnTo>
                  <a:lnTo>
                    <a:pt x="32" y="34"/>
                  </a:lnTo>
                  <a:lnTo>
                    <a:pt x="39" y="26"/>
                  </a:lnTo>
                  <a:lnTo>
                    <a:pt x="47" y="19"/>
                  </a:lnTo>
                  <a:lnTo>
                    <a:pt x="56" y="13"/>
                  </a:lnTo>
                  <a:lnTo>
                    <a:pt x="66" y="9"/>
                  </a:lnTo>
                  <a:lnTo>
                    <a:pt x="75" y="5"/>
                  </a:lnTo>
                  <a:lnTo>
                    <a:pt x="86" y="3"/>
                  </a:lnTo>
                  <a:lnTo>
                    <a:pt x="97" y="1"/>
                  </a:lnTo>
                  <a:lnTo>
                    <a:pt x="108" y="0"/>
                  </a:lnTo>
                  <a:lnTo>
                    <a:pt x="118" y="1"/>
                  </a:lnTo>
                  <a:lnTo>
                    <a:pt x="129" y="3"/>
                  </a:lnTo>
                  <a:lnTo>
                    <a:pt x="140" y="5"/>
                  </a:lnTo>
                  <a:lnTo>
                    <a:pt x="149" y="9"/>
                  </a:lnTo>
                  <a:lnTo>
                    <a:pt x="159" y="13"/>
                  </a:lnTo>
                  <a:lnTo>
                    <a:pt x="168" y="19"/>
                  </a:lnTo>
                  <a:lnTo>
                    <a:pt x="176" y="26"/>
                  </a:lnTo>
                  <a:lnTo>
                    <a:pt x="185" y="34"/>
                  </a:lnTo>
                  <a:lnTo>
                    <a:pt x="191" y="42"/>
                  </a:lnTo>
                  <a:lnTo>
                    <a:pt x="197" y="50"/>
                  </a:lnTo>
                  <a:lnTo>
                    <a:pt x="202" y="59"/>
                  </a:lnTo>
                  <a:lnTo>
                    <a:pt x="208" y="69"/>
                  </a:lnTo>
                  <a:lnTo>
                    <a:pt x="212" y="80"/>
                  </a:lnTo>
                  <a:lnTo>
                    <a:pt x="214" y="90"/>
                  </a:lnTo>
                  <a:lnTo>
                    <a:pt x="216" y="103"/>
                  </a:lnTo>
                  <a:lnTo>
                    <a:pt x="216" y="113"/>
                  </a:lnTo>
                  <a:lnTo>
                    <a:pt x="216" y="125"/>
                  </a:lnTo>
                  <a:lnTo>
                    <a:pt x="214" y="136"/>
                  </a:lnTo>
                  <a:lnTo>
                    <a:pt x="212" y="147"/>
                  </a:lnTo>
                  <a:lnTo>
                    <a:pt x="208" y="158"/>
                  </a:lnTo>
                  <a:lnTo>
                    <a:pt x="202" y="167"/>
                  </a:lnTo>
                  <a:lnTo>
                    <a:pt x="197" y="177"/>
                  </a:lnTo>
                  <a:lnTo>
                    <a:pt x="191" y="186"/>
                  </a:lnTo>
                  <a:lnTo>
                    <a:pt x="185" y="194"/>
                  </a:lnTo>
                  <a:lnTo>
                    <a:pt x="176" y="201"/>
                  </a:lnTo>
                  <a:lnTo>
                    <a:pt x="168" y="208"/>
                  </a:lnTo>
                  <a:lnTo>
                    <a:pt x="159" y="213"/>
                  </a:lnTo>
                  <a:lnTo>
                    <a:pt x="149" y="219"/>
                  </a:lnTo>
                  <a:lnTo>
                    <a:pt x="140" y="221"/>
                  </a:lnTo>
                  <a:lnTo>
                    <a:pt x="129" y="224"/>
                  </a:lnTo>
                  <a:lnTo>
                    <a:pt x="118" y="227"/>
                  </a:lnTo>
                  <a:lnTo>
                    <a:pt x="108" y="227"/>
                  </a:lnTo>
                  <a:lnTo>
                    <a:pt x="97" y="227"/>
                  </a:lnTo>
                  <a:lnTo>
                    <a:pt x="86" y="224"/>
                  </a:lnTo>
                  <a:lnTo>
                    <a:pt x="75" y="221"/>
                  </a:lnTo>
                  <a:lnTo>
                    <a:pt x="66" y="219"/>
                  </a:lnTo>
                  <a:lnTo>
                    <a:pt x="56" y="213"/>
                  </a:lnTo>
                  <a:lnTo>
                    <a:pt x="47" y="208"/>
                  </a:lnTo>
                  <a:lnTo>
                    <a:pt x="39" y="201"/>
                  </a:lnTo>
                  <a:lnTo>
                    <a:pt x="32" y="194"/>
                  </a:lnTo>
                  <a:lnTo>
                    <a:pt x="24" y="186"/>
                  </a:lnTo>
                  <a:lnTo>
                    <a:pt x="18" y="177"/>
                  </a:lnTo>
                  <a:lnTo>
                    <a:pt x="13" y="167"/>
                  </a:lnTo>
                  <a:lnTo>
                    <a:pt x="8" y="158"/>
                  </a:lnTo>
                  <a:lnTo>
                    <a:pt x="5" y="147"/>
                  </a:lnTo>
                  <a:lnTo>
                    <a:pt x="2" y="136"/>
                  </a:lnTo>
                  <a:lnTo>
                    <a:pt x="1" y="125"/>
                  </a:lnTo>
                  <a:lnTo>
                    <a:pt x="0" y="11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49" name="Rectangle 64"/>
            <p:cNvSpPr>
              <a:spLocks noChangeArrowheads="1"/>
            </p:cNvSpPr>
            <p:nvPr/>
          </p:nvSpPr>
          <p:spPr bwMode="auto">
            <a:xfrm>
              <a:off x="245" y="95"/>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E</a:t>
              </a:r>
            </a:p>
          </p:txBody>
        </p:sp>
        <p:sp>
          <p:nvSpPr>
            <p:cNvPr id="95350" name="未知"/>
            <p:cNvSpPr>
              <a:spLocks/>
            </p:cNvSpPr>
            <p:nvPr/>
          </p:nvSpPr>
          <p:spPr bwMode="auto">
            <a:xfrm>
              <a:off x="90" y="2253"/>
              <a:ext cx="443" cy="470"/>
            </a:xfrm>
            <a:custGeom>
              <a:avLst/>
              <a:gdLst>
                <a:gd name="T0" fmla="*/ 1579886 w 216"/>
                <a:gd name="T1" fmla="*/ 215573165 h 227"/>
                <a:gd name="T2" fmla="*/ 8601087 w 216"/>
                <a:gd name="T3" fmla="*/ 168127477 h 227"/>
                <a:gd name="T4" fmla="*/ 22741784 w 216"/>
                <a:gd name="T5" fmla="*/ 123731165 h 227"/>
                <a:gd name="T6" fmla="*/ 41140037 w 216"/>
                <a:gd name="T7" fmla="*/ 88042712 h 227"/>
                <a:gd name="T8" fmla="*/ 67520745 w 216"/>
                <a:gd name="T9" fmla="*/ 54755838 h 227"/>
                <a:gd name="T10" fmla="*/ 97336293 w 216"/>
                <a:gd name="T11" fmla="*/ 29303304 h 227"/>
                <a:gd name="T12" fmla="*/ 130257091 w 216"/>
                <a:gd name="T13" fmla="*/ 10140796 h 227"/>
                <a:gd name="T14" fmla="*/ 168228842 w 216"/>
                <a:gd name="T15" fmla="*/ 1917975 h 227"/>
                <a:gd name="T16" fmla="*/ 204406902 w 216"/>
                <a:gd name="T17" fmla="*/ 1917975 h 227"/>
                <a:gd name="T18" fmla="*/ 242829495 w 216"/>
                <a:gd name="T19" fmla="*/ 10140796 h 227"/>
                <a:gd name="T20" fmla="*/ 275743730 w 216"/>
                <a:gd name="T21" fmla="*/ 29303304 h 227"/>
                <a:gd name="T22" fmla="*/ 305076491 w 216"/>
                <a:gd name="T23" fmla="*/ 54755838 h 227"/>
                <a:gd name="T24" fmla="*/ 331395540 w 216"/>
                <a:gd name="T25" fmla="*/ 88042712 h 227"/>
                <a:gd name="T26" fmla="*/ 349945356 w 216"/>
                <a:gd name="T27" fmla="*/ 123731165 h 227"/>
                <a:gd name="T28" fmla="*/ 367586333 w 216"/>
                <a:gd name="T29" fmla="*/ 168127477 h 227"/>
                <a:gd name="T30" fmla="*/ 374642566 w 216"/>
                <a:gd name="T31" fmla="*/ 215573165 h 227"/>
                <a:gd name="T32" fmla="*/ 374642566 w 216"/>
                <a:gd name="T33" fmla="*/ 236676333 h 227"/>
                <a:gd name="T34" fmla="*/ 371001435 w 216"/>
                <a:gd name="T35" fmla="*/ 285473302 h 227"/>
                <a:gd name="T36" fmla="*/ 361221310 w 216"/>
                <a:gd name="T37" fmla="*/ 331155401 h 227"/>
                <a:gd name="T38" fmla="*/ 341719865 w 216"/>
                <a:gd name="T39" fmla="*/ 370600209 h 227"/>
                <a:gd name="T40" fmla="*/ 320307023 w 216"/>
                <a:gd name="T41" fmla="*/ 406862368 h 227"/>
                <a:gd name="T42" fmla="*/ 291837948 w 216"/>
                <a:gd name="T43" fmla="*/ 436217525 h 227"/>
                <a:gd name="T44" fmla="*/ 258924632 w 216"/>
                <a:gd name="T45" fmla="*/ 458639973 h 227"/>
                <a:gd name="T46" fmla="*/ 223903622 w 216"/>
                <a:gd name="T47" fmla="*/ 469917452 h 227"/>
                <a:gd name="T48" fmla="*/ 187541536 w 216"/>
                <a:gd name="T49" fmla="*/ 475882301 h 227"/>
                <a:gd name="T50" fmla="*/ 148750498 w 216"/>
                <a:gd name="T51" fmla="*/ 469917452 h 227"/>
                <a:gd name="T52" fmla="*/ 114162216 w 216"/>
                <a:gd name="T53" fmla="*/ 458639973 h 227"/>
                <a:gd name="T54" fmla="*/ 81240106 w 216"/>
                <a:gd name="T55" fmla="*/ 436217525 h 227"/>
                <a:gd name="T56" fmla="*/ 55663738 w 216"/>
                <a:gd name="T57" fmla="*/ 406862368 h 227"/>
                <a:gd name="T58" fmla="*/ 31326810 w 216"/>
                <a:gd name="T59" fmla="*/ 370600209 h 227"/>
                <a:gd name="T60" fmla="*/ 13629363 w 216"/>
                <a:gd name="T61" fmla="*/ 331155401 h 227"/>
                <a:gd name="T62" fmla="*/ 3240229 w 216"/>
                <a:gd name="T63" fmla="*/ 285473302 h 227"/>
                <a:gd name="T64" fmla="*/ 0 w 216"/>
                <a:gd name="T65" fmla="*/ 23667633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1"/>
                  </a:lnTo>
                  <a:lnTo>
                    <a:pt x="5" y="80"/>
                  </a:lnTo>
                  <a:lnTo>
                    <a:pt x="8" y="69"/>
                  </a:lnTo>
                  <a:lnTo>
                    <a:pt x="13" y="59"/>
                  </a:lnTo>
                  <a:lnTo>
                    <a:pt x="18" y="50"/>
                  </a:lnTo>
                  <a:lnTo>
                    <a:pt x="24" y="42"/>
                  </a:lnTo>
                  <a:lnTo>
                    <a:pt x="32" y="34"/>
                  </a:lnTo>
                  <a:lnTo>
                    <a:pt x="39" y="26"/>
                  </a:lnTo>
                  <a:lnTo>
                    <a:pt x="47" y="19"/>
                  </a:lnTo>
                  <a:lnTo>
                    <a:pt x="56" y="14"/>
                  </a:lnTo>
                  <a:lnTo>
                    <a:pt x="66" y="10"/>
                  </a:lnTo>
                  <a:lnTo>
                    <a:pt x="75" y="5"/>
                  </a:lnTo>
                  <a:lnTo>
                    <a:pt x="86" y="3"/>
                  </a:lnTo>
                  <a:lnTo>
                    <a:pt x="97" y="1"/>
                  </a:lnTo>
                  <a:lnTo>
                    <a:pt x="108" y="0"/>
                  </a:lnTo>
                  <a:lnTo>
                    <a:pt x="118" y="1"/>
                  </a:lnTo>
                  <a:lnTo>
                    <a:pt x="129" y="3"/>
                  </a:lnTo>
                  <a:lnTo>
                    <a:pt x="140" y="5"/>
                  </a:lnTo>
                  <a:lnTo>
                    <a:pt x="149" y="10"/>
                  </a:lnTo>
                  <a:lnTo>
                    <a:pt x="159" y="14"/>
                  </a:lnTo>
                  <a:lnTo>
                    <a:pt x="168" y="19"/>
                  </a:lnTo>
                  <a:lnTo>
                    <a:pt x="176" y="26"/>
                  </a:lnTo>
                  <a:lnTo>
                    <a:pt x="185" y="34"/>
                  </a:lnTo>
                  <a:lnTo>
                    <a:pt x="191" y="42"/>
                  </a:lnTo>
                  <a:lnTo>
                    <a:pt x="197" y="50"/>
                  </a:lnTo>
                  <a:lnTo>
                    <a:pt x="202" y="59"/>
                  </a:lnTo>
                  <a:lnTo>
                    <a:pt x="208" y="69"/>
                  </a:lnTo>
                  <a:lnTo>
                    <a:pt x="212" y="80"/>
                  </a:lnTo>
                  <a:lnTo>
                    <a:pt x="214" y="91"/>
                  </a:lnTo>
                  <a:lnTo>
                    <a:pt x="216" y="103"/>
                  </a:lnTo>
                  <a:lnTo>
                    <a:pt x="216" y="113"/>
                  </a:lnTo>
                  <a:lnTo>
                    <a:pt x="216" y="126"/>
                  </a:lnTo>
                  <a:lnTo>
                    <a:pt x="214" y="136"/>
                  </a:lnTo>
                  <a:lnTo>
                    <a:pt x="212" y="147"/>
                  </a:lnTo>
                  <a:lnTo>
                    <a:pt x="208" y="158"/>
                  </a:lnTo>
                  <a:lnTo>
                    <a:pt x="202" y="167"/>
                  </a:lnTo>
                  <a:lnTo>
                    <a:pt x="197" y="177"/>
                  </a:lnTo>
                  <a:lnTo>
                    <a:pt x="191" y="186"/>
                  </a:lnTo>
                  <a:lnTo>
                    <a:pt x="185" y="194"/>
                  </a:lnTo>
                  <a:lnTo>
                    <a:pt x="176" y="201"/>
                  </a:lnTo>
                  <a:lnTo>
                    <a:pt x="168" y="208"/>
                  </a:lnTo>
                  <a:lnTo>
                    <a:pt x="159" y="213"/>
                  </a:lnTo>
                  <a:lnTo>
                    <a:pt x="149" y="219"/>
                  </a:lnTo>
                  <a:lnTo>
                    <a:pt x="140" y="221"/>
                  </a:lnTo>
                  <a:lnTo>
                    <a:pt x="129" y="224"/>
                  </a:lnTo>
                  <a:lnTo>
                    <a:pt x="118" y="227"/>
                  </a:lnTo>
                  <a:lnTo>
                    <a:pt x="108" y="227"/>
                  </a:lnTo>
                  <a:lnTo>
                    <a:pt x="97" y="227"/>
                  </a:lnTo>
                  <a:lnTo>
                    <a:pt x="86" y="224"/>
                  </a:lnTo>
                  <a:lnTo>
                    <a:pt x="75" y="221"/>
                  </a:lnTo>
                  <a:lnTo>
                    <a:pt x="66" y="219"/>
                  </a:lnTo>
                  <a:lnTo>
                    <a:pt x="56" y="213"/>
                  </a:lnTo>
                  <a:lnTo>
                    <a:pt x="47" y="208"/>
                  </a:lnTo>
                  <a:lnTo>
                    <a:pt x="39" y="201"/>
                  </a:lnTo>
                  <a:lnTo>
                    <a:pt x="32" y="194"/>
                  </a:lnTo>
                  <a:lnTo>
                    <a:pt x="24" y="186"/>
                  </a:lnTo>
                  <a:lnTo>
                    <a:pt x="18" y="177"/>
                  </a:lnTo>
                  <a:lnTo>
                    <a:pt x="13" y="167"/>
                  </a:lnTo>
                  <a:lnTo>
                    <a:pt x="8" y="158"/>
                  </a:lnTo>
                  <a:lnTo>
                    <a:pt x="5" y="147"/>
                  </a:lnTo>
                  <a:lnTo>
                    <a:pt x="2" y="136"/>
                  </a:lnTo>
                  <a:lnTo>
                    <a:pt x="1" y="126"/>
                  </a:lnTo>
                  <a:lnTo>
                    <a:pt x="0" y="113"/>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51" name="未知"/>
            <p:cNvSpPr>
              <a:spLocks/>
            </p:cNvSpPr>
            <p:nvPr/>
          </p:nvSpPr>
          <p:spPr bwMode="auto">
            <a:xfrm>
              <a:off x="90" y="2253"/>
              <a:ext cx="443" cy="470"/>
            </a:xfrm>
            <a:custGeom>
              <a:avLst/>
              <a:gdLst>
                <a:gd name="T0" fmla="*/ 1579886 w 216"/>
                <a:gd name="T1" fmla="*/ 215573165 h 227"/>
                <a:gd name="T2" fmla="*/ 8601087 w 216"/>
                <a:gd name="T3" fmla="*/ 168127477 h 227"/>
                <a:gd name="T4" fmla="*/ 22741784 w 216"/>
                <a:gd name="T5" fmla="*/ 123731165 h 227"/>
                <a:gd name="T6" fmla="*/ 41140037 w 216"/>
                <a:gd name="T7" fmla="*/ 88042712 h 227"/>
                <a:gd name="T8" fmla="*/ 67520745 w 216"/>
                <a:gd name="T9" fmla="*/ 54755838 h 227"/>
                <a:gd name="T10" fmla="*/ 97336293 w 216"/>
                <a:gd name="T11" fmla="*/ 29303304 h 227"/>
                <a:gd name="T12" fmla="*/ 130257091 w 216"/>
                <a:gd name="T13" fmla="*/ 10140796 h 227"/>
                <a:gd name="T14" fmla="*/ 168228842 w 216"/>
                <a:gd name="T15" fmla="*/ 1917975 h 227"/>
                <a:gd name="T16" fmla="*/ 204406902 w 216"/>
                <a:gd name="T17" fmla="*/ 1917975 h 227"/>
                <a:gd name="T18" fmla="*/ 242829495 w 216"/>
                <a:gd name="T19" fmla="*/ 10140796 h 227"/>
                <a:gd name="T20" fmla="*/ 275743730 w 216"/>
                <a:gd name="T21" fmla="*/ 29303304 h 227"/>
                <a:gd name="T22" fmla="*/ 305076491 w 216"/>
                <a:gd name="T23" fmla="*/ 54755838 h 227"/>
                <a:gd name="T24" fmla="*/ 331395540 w 216"/>
                <a:gd name="T25" fmla="*/ 88042712 h 227"/>
                <a:gd name="T26" fmla="*/ 349945356 w 216"/>
                <a:gd name="T27" fmla="*/ 123731165 h 227"/>
                <a:gd name="T28" fmla="*/ 367586333 w 216"/>
                <a:gd name="T29" fmla="*/ 168127477 h 227"/>
                <a:gd name="T30" fmla="*/ 374642566 w 216"/>
                <a:gd name="T31" fmla="*/ 215573165 h 227"/>
                <a:gd name="T32" fmla="*/ 374642566 w 216"/>
                <a:gd name="T33" fmla="*/ 236676333 h 227"/>
                <a:gd name="T34" fmla="*/ 371001435 w 216"/>
                <a:gd name="T35" fmla="*/ 285473302 h 227"/>
                <a:gd name="T36" fmla="*/ 361221310 w 216"/>
                <a:gd name="T37" fmla="*/ 331155401 h 227"/>
                <a:gd name="T38" fmla="*/ 341719865 w 216"/>
                <a:gd name="T39" fmla="*/ 370600209 h 227"/>
                <a:gd name="T40" fmla="*/ 320307023 w 216"/>
                <a:gd name="T41" fmla="*/ 406862368 h 227"/>
                <a:gd name="T42" fmla="*/ 291837948 w 216"/>
                <a:gd name="T43" fmla="*/ 436217525 h 227"/>
                <a:gd name="T44" fmla="*/ 258924632 w 216"/>
                <a:gd name="T45" fmla="*/ 458639973 h 227"/>
                <a:gd name="T46" fmla="*/ 223903622 w 216"/>
                <a:gd name="T47" fmla="*/ 469917452 h 227"/>
                <a:gd name="T48" fmla="*/ 187541536 w 216"/>
                <a:gd name="T49" fmla="*/ 475882301 h 227"/>
                <a:gd name="T50" fmla="*/ 148750498 w 216"/>
                <a:gd name="T51" fmla="*/ 469917452 h 227"/>
                <a:gd name="T52" fmla="*/ 114162216 w 216"/>
                <a:gd name="T53" fmla="*/ 458639973 h 227"/>
                <a:gd name="T54" fmla="*/ 81240106 w 216"/>
                <a:gd name="T55" fmla="*/ 436217525 h 227"/>
                <a:gd name="T56" fmla="*/ 55663738 w 216"/>
                <a:gd name="T57" fmla="*/ 406862368 h 227"/>
                <a:gd name="T58" fmla="*/ 31326810 w 216"/>
                <a:gd name="T59" fmla="*/ 370600209 h 227"/>
                <a:gd name="T60" fmla="*/ 13629363 w 216"/>
                <a:gd name="T61" fmla="*/ 331155401 h 227"/>
                <a:gd name="T62" fmla="*/ 3240229 w 216"/>
                <a:gd name="T63" fmla="*/ 285473302 h 227"/>
                <a:gd name="T64" fmla="*/ 0 w 216"/>
                <a:gd name="T65" fmla="*/ 23667633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1"/>
                  </a:lnTo>
                  <a:lnTo>
                    <a:pt x="5" y="80"/>
                  </a:lnTo>
                  <a:lnTo>
                    <a:pt x="8" y="69"/>
                  </a:lnTo>
                  <a:lnTo>
                    <a:pt x="13" y="59"/>
                  </a:lnTo>
                  <a:lnTo>
                    <a:pt x="18" y="50"/>
                  </a:lnTo>
                  <a:lnTo>
                    <a:pt x="24" y="42"/>
                  </a:lnTo>
                  <a:lnTo>
                    <a:pt x="32" y="34"/>
                  </a:lnTo>
                  <a:lnTo>
                    <a:pt x="39" y="26"/>
                  </a:lnTo>
                  <a:lnTo>
                    <a:pt x="47" y="19"/>
                  </a:lnTo>
                  <a:lnTo>
                    <a:pt x="56" y="14"/>
                  </a:lnTo>
                  <a:lnTo>
                    <a:pt x="66" y="10"/>
                  </a:lnTo>
                  <a:lnTo>
                    <a:pt x="75" y="5"/>
                  </a:lnTo>
                  <a:lnTo>
                    <a:pt x="86" y="3"/>
                  </a:lnTo>
                  <a:lnTo>
                    <a:pt x="97" y="1"/>
                  </a:lnTo>
                  <a:lnTo>
                    <a:pt x="108" y="0"/>
                  </a:lnTo>
                  <a:lnTo>
                    <a:pt x="118" y="1"/>
                  </a:lnTo>
                  <a:lnTo>
                    <a:pt x="129" y="3"/>
                  </a:lnTo>
                  <a:lnTo>
                    <a:pt x="140" y="5"/>
                  </a:lnTo>
                  <a:lnTo>
                    <a:pt x="149" y="10"/>
                  </a:lnTo>
                  <a:lnTo>
                    <a:pt x="159" y="14"/>
                  </a:lnTo>
                  <a:lnTo>
                    <a:pt x="168" y="19"/>
                  </a:lnTo>
                  <a:lnTo>
                    <a:pt x="176" y="26"/>
                  </a:lnTo>
                  <a:lnTo>
                    <a:pt x="185" y="34"/>
                  </a:lnTo>
                  <a:lnTo>
                    <a:pt x="191" y="42"/>
                  </a:lnTo>
                  <a:lnTo>
                    <a:pt x="197" y="50"/>
                  </a:lnTo>
                  <a:lnTo>
                    <a:pt x="202" y="59"/>
                  </a:lnTo>
                  <a:lnTo>
                    <a:pt x="208" y="69"/>
                  </a:lnTo>
                  <a:lnTo>
                    <a:pt x="212" y="80"/>
                  </a:lnTo>
                  <a:lnTo>
                    <a:pt x="214" y="91"/>
                  </a:lnTo>
                  <a:lnTo>
                    <a:pt x="216" y="103"/>
                  </a:lnTo>
                  <a:lnTo>
                    <a:pt x="216" y="113"/>
                  </a:lnTo>
                  <a:lnTo>
                    <a:pt x="216" y="126"/>
                  </a:lnTo>
                  <a:lnTo>
                    <a:pt x="214" y="136"/>
                  </a:lnTo>
                  <a:lnTo>
                    <a:pt x="212" y="147"/>
                  </a:lnTo>
                  <a:lnTo>
                    <a:pt x="208" y="158"/>
                  </a:lnTo>
                  <a:lnTo>
                    <a:pt x="202" y="167"/>
                  </a:lnTo>
                  <a:lnTo>
                    <a:pt x="197" y="177"/>
                  </a:lnTo>
                  <a:lnTo>
                    <a:pt x="191" y="186"/>
                  </a:lnTo>
                  <a:lnTo>
                    <a:pt x="185" y="194"/>
                  </a:lnTo>
                  <a:lnTo>
                    <a:pt x="176" y="201"/>
                  </a:lnTo>
                  <a:lnTo>
                    <a:pt x="168" y="208"/>
                  </a:lnTo>
                  <a:lnTo>
                    <a:pt x="159" y="213"/>
                  </a:lnTo>
                  <a:lnTo>
                    <a:pt x="149" y="219"/>
                  </a:lnTo>
                  <a:lnTo>
                    <a:pt x="140" y="221"/>
                  </a:lnTo>
                  <a:lnTo>
                    <a:pt x="129" y="224"/>
                  </a:lnTo>
                  <a:lnTo>
                    <a:pt x="118" y="227"/>
                  </a:lnTo>
                  <a:lnTo>
                    <a:pt x="108" y="227"/>
                  </a:lnTo>
                  <a:lnTo>
                    <a:pt x="97" y="227"/>
                  </a:lnTo>
                  <a:lnTo>
                    <a:pt x="86" y="224"/>
                  </a:lnTo>
                  <a:lnTo>
                    <a:pt x="75" y="221"/>
                  </a:lnTo>
                  <a:lnTo>
                    <a:pt x="66" y="219"/>
                  </a:lnTo>
                  <a:lnTo>
                    <a:pt x="56" y="213"/>
                  </a:lnTo>
                  <a:lnTo>
                    <a:pt x="47" y="208"/>
                  </a:lnTo>
                  <a:lnTo>
                    <a:pt x="39" y="201"/>
                  </a:lnTo>
                  <a:lnTo>
                    <a:pt x="32" y="194"/>
                  </a:lnTo>
                  <a:lnTo>
                    <a:pt x="24" y="186"/>
                  </a:lnTo>
                  <a:lnTo>
                    <a:pt x="18" y="177"/>
                  </a:lnTo>
                  <a:lnTo>
                    <a:pt x="13" y="167"/>
                  </a:lnTo>
                  <a:lnTo>
                    <a:pt x="8" y="158"/>
                  </a:lnTo>
                  <a:lnTo>
                    <a:pt x="5" y="147"/>
                  </a:lnTo>
                  <a:lnTo>
                    <a:pt x="2" y="136"/>
                  </a:lnTo>
                  <a:lnTo>
                    <a:pt x="1" y="126"/>
                  </a:lnTo>
                  <a:lnTo>
                    <a:pt x="0" y="11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52" name="Rectangle 67"/>
            <p:cNvSpPr>
              <a:spLocks noChangeArrowheads="1"/>
            </p:cNvSpPr>
            <p:nvPr/>
          </p:nvSpPr>
          <p:spPr bwMode="auto">
            <a:xfrm>
              <a:off x="245" y="2345"/>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F</a:t>
              </a:r>
            </a:p>
          </p:txBody>
        </p:sp>
        <p:sp>
          <p:nvSpPr>
            <p:cNvPr id="95353" name="未知"/>
            <p:cNvSpPr>
              <a:spLocks/>
            </p:cNvSpPr>
            <p:nvPr/>
          </p:nvSpPr>
          <p:spPr bwMode="auto">
            <a:xfrm>
              <a:off x="978" y="1118"/>
              <a:ext cx="442" cy="470"/>
            </a:xfrm>
            <a:custGeom>
              <a:avLst/>
              <a:gdLst>
                <a:gd name="T0" fmla="*/ 1530783 w 216"/>
                <a:gd name="T1" fmla="*/ 233453945 h 226"/>
                <a:gd name="T2" fmla="*/ 7940391 w 216"/>
                <a:gd name="T3" fmla="*/ 180417861 h 226"/>
                <a:gd name="T4" fmla="*/ 21853431 w 216"/>
                <a:gd name="T5" fmla="*/ 135379629 h 226"/>
                <a:gd name="T6" fmla="*/ 41188741 w 216"/>
                <a:gd name="T7" fmla="*/ 93665202 h 226"/>
                <a:gd name="T8" fmla="*/ 65023240 w 216"/>
                <a:gd name="T9" fmla="*/ 57258046 h 226"/>
                <a:gd name="T10" fmla="*/ 93017433 w 216"/>
                <a:gd name="T11" fmla="*/ 29497101 h 226"/>
                <a:gd name="T12" fmla="*/ 123829343 w 216"/>
                <a:gd name="T13" fmla="*/ 11244714 h 226"/>
                <a:gd name="T14" fmla="*/ 160327499 w 216"/>
                <a:gd name="T15" fmla="*/ 2067164 h 226"/>
                <a:gd name="T16" fmla="*/ 195190484 w 216"/>
                <a:gd name="T17" fmla="*/ 2067164 h 226"/>
                <a:gd name="T18" fmla="*/ 231449273 w 216"/>
                <a:gd name="T19" fmla="*/ 11244714 h 226"/>
                <a:gd name="T20" fmla="*/ 263230570 w 216"/>
                <a:gd name="T21" fmla="*/ 29497101 h 226"/>
                <a:gd name="T22" fmla="*/ 291664258 w 216"/>
                <a:gd name="T23" fmla="*/ 57258046 h 226"/>
                <a:gd name="T24" fmla="*/ 316604838 w 216"/>
                <a:gd name="T25" fmla="*/ 93665202 h 226"/>
                <a:gd name="T26" fmla="*/ 335929989 w 216"/>
                <a:gd name="T27" fmla="*/ 135379629 h 226"/>
                <a:gd name="T28" fmla="*/ 351395663 w 216"/>
                <a:gd name="T29" fmla="*/ 180417861 h 226"/>
                <a:gd name="T30" fmla="*/ 357826205 w 216"/>
                <a:gd name="T31" fmla="*/ 233453945 h 226"/>
                <a:gd name="T32" fmla="*/ 357826205 w 216"/>
                <a:gd name="T33" fmla="*/ 258864750 h 226"/>
                <a:gd name="T34" fmla="*/ 354527772 w 216"/>
                <a:gd name="T35" fmla="*/ 311913677 h 226"/>
                <a:gd name="T36" fmla="*/ 345074083 w 216"/>
                <a:gd name="T37" fmla="*/ 362019490 h 226"/>
                <a:gd name="T38" fmla="*/ 328077714 w 216"/>
                <a:gd name="T39" fmla="*/ 402967676 h 226"/>
                <a:gd name="T40" fmla="*/ 307150886 w 216"/>
                <a:gd name="T41" fmla="*/ 443760138 h 226"/>
                <a:gd name="T42" fmla="*/ 278738218 w 216"/>
                <a:gd name="T43" fmla="*/ 476559840 h 226"/>
                <a:gd name="T44" fmla="*/ 246982786 w 216"/>
                <a:gd name="T45" fmla="*/ 498686203 h 226"/>
                <a:gd name="T46" fmla="*/ 213701963 w 216"/>
                <a:gd name="T47" fmla="*/ 514997012 h 226"/>
                <a:gd name="T48" fmla="*/ 178925282 w 216"/>
                <a:gd name="T49" fmla="*/ 517351237 h 226"/>
                <a:gd name="T50" fmla="*/ 142532780 w 216"/>
                <a:gd name="T51" fmla="*/ 514997012 h 226"/>
                <a:gd name="T52" fmla="*/ 109292130 w 216"/>
                <a:gd name="T53" fmla="*/ 498686203 h 226"/>
                <a:gd name="T54" fmla="*/ 79498130 w 216"/>
                <a:gd name="T55" fmla="*/ 476559840 h 226"/>
                <a:gd name="T56" fmla="*/ 52657819 w 216"/>
                <a:gd name="T57" fmla="*/ 443760138 h 226"/>
                <a:gd name="T58" fmla="*/ 31776067 w 216"/>
                <a:gd name="T59" fmla="*/ 402967676 h 226"/>
                <a:gd name="T60" fmla="*/ 14738523 w 216"/>
                <a:gd name="T61" fmla="*/ 362019490 h 226"/>
                <a:gd name="T62" fmla="*/ 3132436 w 216"/>
                <a:gd name="T63" fmla="*/ 311913677 h 226"/>
                <a:gd name="T64" fmla="*/ 0 w 216"/>
                <a:gd name="T65" fmla="*/ 258864750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9" y="70"/>
                  </a:lnTo>
                  <a:lnTo>
                    <a:pt x="13" y="59"/>
                  </a:lnTo>
                  <a:lnTo>
                    <a:pt x="19" y="50"/>
                  </a:lnTo>
                  <a:lnTo>
                    <a:pt x="25" y="41"/>
                  </a:lnTo>
                  <a:lnTo>
                    <a:pt x="32" y="33"/>
                  </a:lnTo>
                  <a:lnTo>
                    <a:pt x="39" y="25"/>
                  </a:lnTo>
                  <a:lnTo>
                    <a:pt x="48" y="20"/>
                  </a:lnTo>
                  <a:lnTo>
                    <a:pt x="56" y="13"/>
                  </a:lnTo>
                  <a:lnTo>
                    <a:pt x="66" y="9"/>
                  </a:lnTo>
                  <a:lnTo>
                    <a:pt x="75" y="5"/>
                  </a:lnTo>
                  <a:lnTo>
                    <a:pt x="86" y="2"/>
                  </a:lnTo>
                  <a:lnTo>
                    <a:pt x="97" y="1"/>
                  </a:lnTo>
                  <a:lnTo>
                    <a:pt x="108" y="0"/>
                  </a:lnTo>
                  <a:lnTo>
                    <a:pt x="118" y="1"/>
                  </a:lnTo>
                  <a:lnTo>
                    <a:pt x="129" y="2"/>
                  </a:lnTo>
                  <a:lnTo>
                    <a:pt x="140" y="5"/>
                  </a:lnTo>
                  <a:lnTo>
                    <a:pt x="149" y="9"/>
                  </a:lnTo>
                  <a:lnTo>
                    <a:pt x="159" y="13"/>
                  </a:lnTo>
                  <a:lnTo>
                    <a:pt x="168" y="20"/>
                  </a:lnTo>
                  <a:lnTo>
                    <a:pt x="176" y="25"/>
                  </a:lnTo>
                  <a:lnTo>
                    <a:pt x="185" y="33"/>
                  </a:lnTo>
                  <a:lnTo>
                    <a:pt x="191" y="41"/>
                  </a:lnTo>
                  <a:lnTo>
                    <a:pt x="198" y="50"/>
                  </a:lnTo>
                  <a:lnTo>
                    <a:pt x="203" y="59"/>
                  </a:lnTo>
                  <a:lnTo>
                    <a:pt x="208" y="70"/>
                  </a:lnTo>
                  <a:lnTo>
                    <a:pt x="212" y="79"/>
                  </a:lnTo>
                  <a:lnTo>
                    <a:pt x="214" y="90"/>
                  </a:lnTo>
                  <a:lnTo>
                    <a:pt x="216" y="102"/>
                  </a:lnTo>
                  <a:lnTo>
                    <a:pt x="216" y="113"/>
                  </a:lnTo>
                  <a:lnTo>
                    <a:pt x="216" y="125"/>
                  </a:lnTo>
                  <a:lnTo>
                    <a:pt x="214" y="136"/>
                  </a:lnTo>
                  <a:lnTo>
                    <a:pt x="212" y="147"/>
                  </a:lnTo>
                  <a:lnTo>
                    <a:pt x="208" y="158"/>
                  </a:lnTo>
                  <a:lnTo>
                    <a:pt x="203" y="167"/>
                  </a:lnTo>
                  <a:lnTo>
                    <a:pt x="198" y="176"/>
                  </a:lnTo>
                  <a:lnTo>
                    <a:pt x="191" y="186"/>
                  </a:lnTo>
                  <a:lnTo>
                    <a:pt x="185" y="194"/>
                  </a:lnTo>
                  <a:lnTo>
                    <a:pt x="176" y="201"/>
                  </a:lnTo>
                  <a:lnTo>
                    <a:pt x="168" y="208"/>
                  </a:lnTo>
                  <a:lnTo>
                    <a:pt x="159" y="213"/>
                  </a:lnTo>
                  <a:lnTo>
                    <a:pt x="149" y="218"/>
                  </a:lnTo>
                  <a:lnTo>
                    <a:pt x="140" y="221"/>
                  </a:lnTo>
                  <a:lnTo>
                    <a:pt x="129" y="225"/>
                  </a:lnTo>
                  <a:lnTo>
                    <a:pt x="118" y="226"/>
                  </a:lnTo>
                  <a:lnTo>
                    <a:pt x="108" y="226"/>
                  </a:lnTo>
                  <a:lnTo>
                    <a:pt x="97" y="226"/>
                  </a:lnTo>
                  <a:lnTo>
                    <a:pt x="86" y="225"/>
                  </a:lnTo>
                  <a:lnTo>
                    <a:pt x="75" y="221"/>
                  </a:lnTo>
                  <a:lnTo>
                    <a:pt x="66" y="218"/>
                  </a:lnTo>
                  <a:lnTo>
                    <a:pt x="56" y="213"/>
                  </a:lnTo>
                  <a:lnTo>
                    <a:pt x="48" y="208"/>
                  </a:lnTo>
                  <a:lnTo>
                    <a:pt x="39" y="201"/>
                  </a:lnTo>
                  <a:lnTo>
                    <a:pt x="32" y="194"/>
                  </a:lnTo>
                  <a:lnTo>
                    <a:pt x="25" y="186"/>
                  </a:lnTo>
                  <a:lnTo>
                    <a:pt x="19" y="176"/>
                  </a:lnTo>
                  <a:lnTo>
                    <a:pt x="13" y="167"/>
                  </a:lnTo>
                  <a:lnTo>
                    <a:pt x="9" y="158"/>
                  </a:lnTo>
                  <a:lnTo>
                    <a:pt x="5" y="147"/>
                  </a:lnTo>
                  <a:lnTo>
                    <a:pt x="2" y="136"/>
                  </a:lnTo>
                  <a:lnTo>
                    <a:pt x="1" y="125"/>
                  </a:lnTo>
                  <a:lnTo>
                    <a:pt x="0" y="113"/>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54" name="未知"/>
            <p:cNvSpPr>
              <a:spLocks/>
            </p:cNvSpPr>
            <p:nvPr/>
          </p:nvSpPr>
          <p:spPr bwMode="auto">
            <a:xfrm>
              <a:off x="978" y="1118"/>
              <a:ext cx="442" cy="470"/>
            </a:xfrm>
            <a:custGeom>
              <a:avLst/>
              <a:gdLst>
                <a:gd name="T0" fmla="*/ 1530783 w 216"/>
                <a:gd name="T1" fmla="*/ 233453945 h 226"/>
                <a:gd name="T2" fmla="*/ 7940391 w 216"/>
                <a:gd name="T3" fmla="*/ 180417861 h 226"/>
                <a:gd name="T4" fmla="*/ 21853431 w 216"/>
                <a:gd name="T5" fmla="*/ 135379629 h 226"/>
                <a:gd name="T6" fmla="*/ 41188741 w 216"/>
                <a:gd name="T7" fmla="*/ 93665202 h 226"/>
                <a:gd name="T8" fmla="*/ 65023240 w 216"/>
                <a:gd name="T9" fmla="*/ 57258046 h 226"/>
                <a:gd name="T10" fmla="*/ 93017433 w 216"/>
                <a:gd name="T11" fmla="*/ 29497101 h 226"/>
                <a:gd name="T12" fmla="*/ 123829343 w 216"/>
                <a:gd name="T13" fmla="*/ 11244714 h 226"/>
                <a:gd name="T14" fmla="*/ 160327499 w 216"/>
                <a:gd name="T15" fmla="*/ 2067164 h 226"/>
                <a:gd name="T16" fmla="*/ 195190484 w 216"/>
                <a:gd name="T17" fmla="*/ 2067164 h 226"/>
                <a:gd name="T18" fmla="*/ 231449273 w 216"/>
                <a:gd name="T19" fmla="*/ 11244714 h 226"/>
                <a:gd name="T20" fmla="*/ 263230570 w 216"/>
                <a:gd name="T21" fmla="*/ 29497101 h 226"/>
                <a:gd name="T22" fmla="*/ 291664258 w 216"/>
                <a:gd name="T23" fmla="*/ 57258046 h 226"/>
                <a:gd name="T24" fmla="*/ 316604838 w 216"/>
                <a:gd name="T25" fmla="*/ 93665202 h 226"/>
                <a:gd name="T26" fmla="*/ 335929989 w 216"/>
                <a:gd name="T27" fmla="*/ 135379629 h 226"/>
                <a:gd name="T28" fmla="*/ 351395663 w 216"/>
                <a:gd name="T29" fmla="*/ 180417861 h 226"/>
                <a:gd name="T30" fmla="*/ 357826205 w 216"/>
                <a:gd name="T31" fmla="*/ 233453945 h 226"/>
                <a:gd name="T32" fmla="*/ 357826205 w 216"/>
                <a:gd name="T33" fmla="*/ 258864750 h 226"/>
                <a:gd name="T34" fmla="*/ 354527772 w 216"/>
                <a:gd name="T35" fmla="*/ 311913677 h 226"/>
                <a:gd name="T36" fmla="*/ 345074083 w 216"/>
                <a:gd name="T37" fmla="*/ 362019490 h 226"/>
                <a:gd name="T38" fmla="*/ 328077714 w 216"/>
                <a:gd name="T39" fmla="*/ 402967676 h 226"/>
                <a:gd name="T40" fmla="*/ 307150886 w 216"/>
                <a:gd name="T41" fmla="*/ 443760138 h 226"/>
                <a:gd name="T42" fmla="*/ 278738218 w 216"/>
                <a:gd name="T43" fmla="*/ 476559840 h 226"/>
                <a:gd name="T44" fmla="*/ 246982786 w 216"/>
                <a:gd name="T45" fmla="*/ 498686203 h 226"/>
                <a:gd name="T46" fmla="*/ 213701963 w 216"/>
                <a:gd name="T47" fmla="*/ 514997012 h 226"/>
                <a:gd name="T48" fmla="*/ 178925282 w 216"/>
                <a:gd name="T49" fmla="*/ 517351237 h 226"/>
                <a:gd name="T50" fmla="*/ 142532780 w 216"/>
                <a:gd name="T51" fmla="*/ 514997012 h 226"/>
                <a:gd name="T52" fmla="*/ 109292130 w 216"/>
                <a:gd name="T53" fmla="*/ 498686203 h 226"/>
                <a:gd name="T54" fmla="*/ 79498130 w 216"/>
                <a:gd name="T55" fmla="*/ 476559840 h 226"/>
                <a:gd name="T56" fmla="*/ 52657819 w 216"/>
                <a:gd name="T57" fmla="*/ 443760138 h 226"/>
                <a:gd name="T58" fmla="*/ 31776067 w 216"/>
                <a:gd name="T59" fmla="*/ 402967676 h 226"/>
                <a:gd name="T60" fmla="*/ 14738523 w 216"/>
                <a:gd name="T61" fmla="*/ 362019490 h 226"/>
                <a:gd name="T62" fmla="*/ 3132436 w 216"/>
                <a:gd name="T63" fmla="*/ 311913677 h 226"/>
                <a:gd name="T64" fmla="*/ 0 w 216"/>
                <a:gd name="T65" fmla="*/ 258864750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9" y="70"/>
                  </a:lnTo>
                  <a:lnTo>
                    <a:pt x="13" y="59"/>
                  </a:lnTo>
                  <a:lnTo>
                    <a:pt x="19" y="50"/>
                  </a:lnTo>
                  <a:lnTo>
                    <a:pt x="25" y="41"/>
                  </a:lnTo>
                  <a:lnTo>
                    <a:pt x="32" y="33"/>
                  </a:lnTo>
                  <a:lnTo>
                    <a:pt x="39" y="25"/>
                  </a:lnTo>
                  <a:lnTo>
                    <a:pt x="48" y="20"/>
                  </a:lnTo>
                  <a:lnTo>
                    <a:pt x="56" y="13"/>
                  </a:lnTo>
                  <a:lnTo>
                    <a:pt x="66" y="9"/>
                  </a:lnTo>
                  <a:lnTo>
                    <a:pt x="75" y="5"/>
                  </a:lnTo>
                  <a:lnTo>
                    <a:pt x="86" y="2"/>
                  </a:lnTo>
                  <a:lnTo>
                    <a:pt x="97" y="1"/>
                  </a:lnTo>
                  <a:lnTo>
                    <a:pt x="108" y="0"/>
                  </a:lnTo>
                  <a:lnTo>
                    <a:pt x="118" y="1"/>
                  </a:lnTo>
                  <a:lnTo>
                    <a:pt x="129" y="2"/>
                  </a:lnTo>
                  <a:lnTo>
                    <a:pt x="140" y="5"/>
                  </a:lnTo>
                  <a:lnTo>
                    <a:pt x="149" y="9"/>
                  </a:lnTo>
                  <a:lnTo>
                    <a:pt x="159" y="13"/>
                  </a:lnTo>
                  <a:lnTo>
                    <a:pt x="168" y="20"/>
                  </a:lnTo>
                  <a:lnTo>
                    <a:pt x="176" y="25"/>
                  </a:lnTo>
                  <a:lnTo>
                    <a:pt x="185" y="33"/>
                  </a:lnTo>
                  <a:lnTo>
                    <a:pt x="191" y="41"/>
                  </a:lnTo>
                  <a:lnTo>
                    <a:pt x="198" y="50"/>
                  </a:lnTo>
                  <a:lnTo>
                    <a:pt x="203" y="59"/>
                  </a:lnTo>
                  <a:lnTo>
                    <a:pt x="208" y="70"/>
                  </a:lnTo>
                  <a:lnTo>
                    <a:pt x="212" y="79"/>
                  </a:lnTo>
                  <a:lnTo>
                    <a:pt x="214" y="90"/>
                  </a:lnTo>
                  <a:lnTo>
                    <a:pt x="216" y="102"/>
                  </a:lnTo>
                  <a:lnTo>
                    <a:pt x="216" y="113"/>
                  </a:lnTo>
                  <a:lnTo>
                    <a:pt x="216" y="125"/>
                  </a:lnTo>
                  <a:lnTo>
                    <a:pt x="214" y="136"/>
                  </a:lnTo>
                  <a:lnTo>
                    <a:pt x="212" y="147"/>
                  </a:lnTo>
                  <a:lnTo>
                    <a:pt x="208" y="158"/>
                  </a:lnTo>
                  <a:lnTo>
                    <a:pt x="203" y="167"/>
                  </a:lnTo>
                  <a:lnTo>
                    <a:pt x="198" y="176"/>
                  </a:lnTo>
                  <a:lnTo>
                    <a:pt x="191" y="186"/>
                  </a:lnTo>
                  <a:lnTo>
                    <a:pt x="185" y="194"/>
                  </a:lnTo>
                  <a:lnTo>
                    <a:pt x="176" y="201"/>
                  </a:lnTo>
                  <a:lnTo>
                    <a:pt x="168" y="208"/>
                  </a:lnTo>
                  <a:lnTo>
                    <a:pt x="159" y="213"/>
                  </a:lnTo>
                  <a:lnTo>
                    <a:pt x="149" y="218"/>
                  </a:lnTo>
                  <a:lnTo>
                    <a:pt x="140" y="221"/>
                  </a:lnTo>
                  <a:lnTo>
                    <a:pt x="129" y="225"/>
                  </a:lnTo>
                  <a:lnTo>
                    <a:pt x="118" y="226"/>
                  </a:lnTo>
                  <a:lnTo>
                    <a:pt x="108" y="226"/>
                  </a:lnTo>
                  <a:lnTo>
                    <a:pt x="97" y="226"/>
                  </a:lnTo>
                  <a:lnTo>
                    <a:pt x="86" y="225"/>
                  </a:lnTo>
                  <a:lnTo>
                    <a:pt x="75" y="221"/>
                  </a:lnTo>
                  <a:lnTo>
                    <a:pt x="66" y="218"/>
                  </a:lnTo>
                  <a:lnTo>
                    <a:pt x="56" y="213"/>
                  </a:lnTo>
                  <a:lnTo>
                    <a:pt x="48" y="208"/>
                  </a:lnTo>
                  <a:lnTo>
                    <a:pt x="39" y="201"/>
                  </a:lnTo>
                  <a:lnTo>
                    <a:pt x="32" y="194"/>
                  </a:lnTo>
                  <a:lnTo>
                    <a:pt x="25" y="186"/>
                  </a:lnTo>
                  <a:lnTo>
                    <a:pt x="19" y="176"/>
                  </a:lnTo>
                  <a:lnTo>
                    <a:pt x="13" y="167"/>
                  </a:lnTo>
                  <a:lnTo>
                    <a:pt x="9" y="158"/>
                  </a:lnTo>
                  <a:lnTo>
                    <a:pt x="5" y="147"/>
                  </a:lnTo>
                  <a:lnTo>
                    <a:pt x="2" y="136"/>
                  </a:lnTo>
                  <a:lnTo>
                    <a:pt x="1" y="125"/>
                  </a:lnTo>
                  <a:lnTo>
                    <a:pt x="0" y="11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55" name="Rectangle 70"/>
            <p:cNvSpPr>
              <a:spLocks noChangeArrowheads="1"/>
            </p:cNvSpPr>
            <p:nvPr/>
          </p:nvSpPr>
          <p:spPr bwMode="auto">
            <a:xfrm>
              <a:off x="1133" y="1213"/>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D</a:t>
              </a:r>
            </a:p>
          </p:txBody>
        </p:sp>
        <p:sp>
          <p:nvSpPr>
            <p:cNvPr id="95356" name="未知"/>
            <p:cNvSpPr>
              <a:spLocks/>
            </p:cNvSpPr>
            <p:nvPr/>
          </p:nvSpPr>
          <p:spPr bwMode="auto">
            <a:xfrm>
              <a:off x="2305" y="0"/>
              <a:ext cx="445" cy="475"/>
            </a:xfrm>
            <a:custGeom>
              <a:avLst/>
              <a:gdLst>
                <a:gd name="T0" fmla="*/ 1683577 w 216"/>
                <a:gd name="T1" fmla="*/ 267497229 h 227"/>
                <a:gd name="T2" fmla="*/ 9358096 w 216"/>
                <a:gd name="T3" fmla="*/ 206432885 h 227"/>
                <a:gd name="T4" fmla="*/ 24935560 w 216"/>
                <a:gd name="T5" fmla="*/ 152120555 h 227"/>
                <a:gd name="T6" fmla="*/ 47694015 w 216"/>
                <a:gd name="T7" fmla="*/ 108927557 h 227"/>
                <a:gd name="T8" fmla="*/ 73721349 w 216"/>
                <a:gd name="T9" fmla="*/ 66772628 h 227"/>
                <a:gd name="T10" fmla="*/ 105835573 w 216"/>
                <a:gd name="T11" fmla="*/ 33107926 h 227"/>
                <a:gd name="T12" fmla="*/ 142578421 w 216"/>
                <a:gd name="T13" fmla="*/ 12460268 h 227"/>
                <a:gd name="T14" fmla="*/ 184191118 w 216"/>
                <a:gd name="T15" fmla="*/ 2317450 h 227"/>
                <a:gd name="T16" fmla="*/ 225700574 w 216"/>
                <a:gd name="T17" fmla="*/ 2317450 h 227"/>
                <a:gd name="T18" fmla="*/ 265201927 w 216"/>
                <a:gd name="T19" fmla="*/ 12460268 h 227"/>
                <a:gd name="T20" fmla="*/ 302273581 w 216"/>
                <a:gd name="T21" fmla="*/ 33107926 h 227"/>
                <a:gd name="T22" fmla="*/ 336070366 w 216"/>
                <a:gd name="T23" fmla="*/ 66772628 h 227"/>
                <a:gd name="T24" fmla="*/ 362072335 w 216"/>
                <a:gd name="T25" fmla="*/ 108927557 h 227"/>
                <a:gd name="T26" fmla="*/ 386621297 w 216"/>
                <a:gd name="T27" fmla="*/ 152120555 h 227"/>
                <a:gd name="T28" fmla="*/ 402325112 w 216"/>
                <a:gd name="T29" fmla="*/ 206432885 h 227"/>
                <a:gd name="T30" fmla="*/ 409890505 w 216"/>
                <a:gd name="T31" fmla="*/ 267497229 h 227"/>
                <a:gd name="T32" fmla="*/ 409890505 w 216"/>
                <a:gd name="T33" fmla="*/ 292370649 h 227"/>
                <a:gd name="T34" fmla="*/ 406399860 w 216"/>
                <a:gd name="T35" fmla="*/ 352475852 h 227"/>
                <a:gd name="T36" fmla="*/ 395151845 w 216"/>
                <a:gd name="T37" fmla="*/ 409931837 h 227"/>
                <a:gd name="T38" fmla="*/ 376000369 w 216"/>
                <a:gd name="T39" fmla="*/ 458030516 h 227"/>
                <a:gd name="T40" fmla="*/ 350790039 w 216"/>
                <a:gd name="T41" fmla="*/ 502995988 h 227"/>
                <a:gd name="T42" fmla="*/ 318678848 w 216"/>
                <a:gd name="T43" fmla="*/ 538294798 h 227"/>
                <a:gd name="T44" fmla="*/ 284694043 w 216"/>
                <a:gd name="T45" fmla="*/ 566772359 h 227"/>
                <a:gd name="T46" fmla="*/ 244956609 w 216"/>
                <a:gd name="T47" fmla="*/ 583258529 h 227"/>
                <a:gd name="T48" fmla="*/ 205260115 w 216"/>
                <a:gd name="T49" fmla="*/ 588006284 h 227"/>
                <a:gd name="T50" fmla="*/ 163126472 w 216"/>
                <a:gd name="T51" fmla="*/ 583258529 h 227"/>
                <a:gd name="T52" fmla="*/ 125236710 w 216"/>
                <a:gd name="T53" fmla="*/ 566772359 h 227"/>
                <a:gd name="T54" fmla="*/ 91090584 w 216"/>
                <a:gd name="T55" fmla="*/ 538294798 h 227"/>
                <a:gd name="T56" fmla="*/ 60789076 w 216"/>
                <a:gd name="T57" fmla="*/ 502995988 h 227"/>
                <a:gd name="T58" fmla="*/ 35783841 w 216"/>
                <a:gd name="T59" fmla="*/ 458030516 h 227"/>
                <a:gd name="T60" fmla="*/ 17369243 w 216"/>
                <a:gd name="T61" fmla="*/ 409931837 h 227"/>
                <a:gd name="T62" fmla="*/ 3468480 w 216"/>
                <a:gd name="T63" fmla="*/ 352475852 h 227"/>
                <a:gd name="T64" fmla="*/ 0 w 216"/>
                <a:gd name="T65" fmla="*/ 2923706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9" y="70"/>
                  </a:lnTo>
                  <a:lnTo>
                    <a:pt x="13" y="59"/>
                  </a:lnTo>
                  <a:lnTo>
                    <a:pt x="19" y="50"/>
                  </a:lnTo>
                  <a:lnTo>
                    <a:pt x="25" y="42"/>
                  </a:lnTo>
                  <a:lnTo>
                    <a:pt x="32" y="34"/>
                  </a:lnTo>
                  <a:lnTo>
                    <a:pt x="39" y="26"/>
                  </a:lnTo>
                  <a:lnTo>
                    <a:pt x="48" y="20"/>
                  </a:lnTo>
                  <a:lnTo>
                    <a:pt x="56" y="13"/>
                  </a:lnTo>
                  <a:lnTo>
                    <a:pt x="66" y="9"/>
                  </a:lnTo>
                  <a:lnTo>
                    <a:pt x="75" y="5"/>
                  </a:lnTo>
                  <a:lnTo>
                    <a:pt x="86" y="3"/>
                  </a:lnTo>
                  <a:lnTo>
                    <a:pt x="97" y="1"/>
                  </a:lnTo>
                  <a:lnTo>
                    <a:pt x="108" y="0"/>
                  </a:lnTo>
                  <a:lnTo>
                    <a:pt x="119" y="1"/>
                  </a:lnTo>
                  <a:lnTo>
                    <a:pt x="129" y="3"/>
                  </a:lnTo>
                  <a:lnTo>
                    <a:pt x="140" y="5"/>
                  </a:lnTo>
                  <a:lnTo>
                    <a:pt x="150" y="9"/>
                  </a:lnTo>
                  <a:lnTo>
                    <a:pt x="159" y="13"/>
                  </a:lnTo>
                  <a:lnTo>
                    <a:pt x="168" y="20"/>
                  </a:lnTo>
                  <a:lnTo>
                    <a:pt x="177" y="26"/>
                  </a:lnTo>
                  <a:lnTo>
                    <a:pt x="185" y="34"/>
                  </a:lnTo>
                  <a:lnTo>
                    <a:pt x="191" y="42"/>
                  </a:lnTo>
                  <a:lnTo>
                    <a:pt x="198" y="50"/>
                  </a:lnTo>
                  <a:lnTo>
                    <a:pt x="204" y="59"/>
                  </a:lnTo>
                  <a:lnTo>
                    <a:pt x="208" y="70"/>
                  </a:lnTo>
                  <a:lnTo>
                    <a:pt x="212" y="80"/>
                  </a:lnTo>
                  <a:lnTo>
                    <a:pt x="214" y="90"/>
                  </a:lnTo>
                  <a:lnTo>
                    <a:pt x="216" y="103"/>
                  </a:lnTo>
                  <a:lnTo>
                    <a:pt x="216" y="113"/>
                  </a:lnTo>
                  <a:lnTo>
                    <a:pt x="216" y="125"/>
                  </a:lnTo>
                  <a:lnTo>
                    <a:pt x="214" y="136"/>
                  </a:lnTo>
                  <a:lnTo>
                    <a:pt x="212" y="147"/>
                  </a:lnTo>
                  <a:lnTo>
                    <a:pt x="208" y="158"/>
                  </a:lnTo>
                  <a:lnTo>
                    <a:pt x="204" y="167"/>
                  </a:lnTo>
                  <a:lnTo>
                    <a:pt x="198" y="177"/>
                  </a:lnTo>
                  <a:lnTo>
                    <a:pt x="191" y="186"/>
                  </a:lnTo>
                  <a:lnTo>
                    <a:pt x="185" y="194"/>
                  </a:lnTo>
                  <a:lnTo>
                    <a:pt x="177" y="201"/>
                  </a:lnTo>
                  <a:lnTo>
                    <a:pt x="168" y="208"/>
                  </a:lnTo>
                  <a:lnTo>
                    <a:pt x="159" y="213"/>
                  </a:lnTo>
                  <a:lnTo>
                    <a:pt x="150" y="219"/>
                  </a:lnTo>
                  <a:lnTo>
                    <a:pt x="140" y="221"/>
                  </a:lnTo>
                  <a:lnTo>
                    <a:pt x="129" y="225"/>
                  </a:lnTo>
                  <a:lnTo>
                    <a:pt x="119" y="227"/>
                  </a:lnTo>
                  <a:lnTo>
                    <a:pt x="108" y="227"/>
                  </a:lnTo>
                  <a:lnTo>
                    <a:pt x="97" y="227"/>
                  </a:lnTo>
                  <a:lnTo>
                    <a:pt x="86" y="225"/>
                  </a:lnTo>
                  <a:lnTo>
                    <a:pt x="75" y="221"/>
                  </a:lnTo>
                  <a:lnTo>
                    <a:pt x="66" y="219"/>
                  </a:lnTo>
                  <a:lnTo>
                    <a:pt x="56" y="213"/>
                  </a:lnTo>
                  <a:lnTo>
                    <a:pt x="48" y="208"/>
                  </a:lnTo>
                  <a:lnTo>
                    <a:pt x="39" y="201"/>
                  </a:lnTo>
                  <a:lnTo>
                    <a:pt x="32" y="194"/>
                  </a:lnTo>
                  <a:lnTo>
                    <a:pt x="25" y="186"/>
                  </a:lnTo>
                  <a:lnTo>
                    <a:pt x="19" y="177"/>
                  </a:lnTo>
                  <a:lnTo>
                    <a:pt x="13" y="167"/>
                  </a:lnTo>
                  <a:lnTo>
                    <a:pt x="9" y="158"/>
                  </a:lnTo>
                  <a:lnTo>
                    <a:pt x="5" y="147"/>
                  </a:lnTo>
                  <a:lnTo>
                    <a:pt x="2" y="136"/>
                  </a:lnTo>
                  <a:lnTo>
                    <a:pt x="1" y="125"/>
                  </a:lnTo>
                  <a:lnTo>
                    <a:pt x="0" y="113"/>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57" name="未知"/>
            <p:cNvSpPr>
              <a:spLocks/>
            </p:cNvSpPr>
            <p:nvPr/>
          </p:nvSpPr>
          <p:spPr bwMode="auto">
            <a:xfrm>
              <a:off x="2305" y="0"/>
              <a:ext cx="445" cy="475"/>
            </a:xfrm>
            <a:custGeom>
              <a:avLst/>
              <a:gdLst>
                <a:gd name="T0" fmla="*/ 1683577 w 216"/>
                <a:gd name="T1" fmla="*/ 267497229 h 227"/>
                <a:gd name="T2" fmla="*/ 9358096 w 216"/>
                <a:gd name="T3" fmla="*/ 206432885 h 227"/>
                <a:gd name="T4" fmla="*/ 24935560 w 216"/>
                <a:gd name="T5" fmla="*/ 152120555 h 227"/>
                <a:gd name="T6" fmla="*/ 47694015 w 216"/>
                <a:gd name="T7" fmla="*/ 108927557 h 227"/>
                <a:gd name="T8" fmla="*/ 73721349 w 216"/>
                <a:gd name="T9" fmla="*/ 66772628 h 227"/>
                <a:gd name="T10" fmla="*/ 105835573 w 216"/>
                <a:gd name="T11" fmla="*/ 33107926 h 227"/>
                <a:gd name="T12" fmla="*/ 142578421 w 216"/>
                <a:gd name="T13" fmla="*/ 12460268 h 227"/>
                <a:gd name="T14" fmla="*/ 184191118 w 216"/>
                <a:gd name="T15" fmla="*/ 2317450 h 227"/>
                <a:gd name="T16" fmla="*/ 225700574 w 216"/>
                <a:gd name="T17" fmla="*/ 2317450 h 227"/>
                <a:gd name="T18" fmla="*/ 265201927 w 216"/>
                <a:gd name="T19" fmla="*/ 12460268 h 227"/>
                <a:gd name="T20" fmla="*/ 302273581 w 216"/>
                <a:gd name="T21" fmla="*/ 33107926 h 227"/>
                <a:gd name="T22" fmla="*/ 336070366 w 216"/>
                <a:gd name="T23" fmla="*/ 66772628 h 227"/>
                <a:gd name="T24" fmla="*/ 362072335 w 216"/>
                <a:gd name="T25" fmla="*/ 108927557 h 227"/>
                <a:gd name="T26" fmla="*/ 386621297 w 216"/>
                <a:gd name="T27" fmla="*/ 152120555 h 227"/>
                <a:gd name="T28" fmla="*/ 402325112 w 216"/>
                <a:gd name="T29" fmla="*/ 206432885 h 227"/>
                <a:gd name="T30" fmla="*/ 409890505 w 216"/>
                <a:gd name="T31" fmla="*/ 267497229 h 227"/>
                <a:gd name="T32" fmla="*/ 409890505 w 216"/>
                <a:gd name="T33" fmla="*/ 292370649 h 227"/>
                <a:gd name="T34" fmla="*/ 406399860 w 216"/>
                <a:gd name="T35" fmla="*/ 352475852 h 227"/>
                <a:gd name="T36" fmla="*/ 395151845 w 216"/>
                <a:gd name="T37" fmla="*/ 409931837 h 227"/>
                <a:gd name="T38" fmla="*/ 376000369 w 216"/>
                <a:gd name="T39" fmla="*/ 458030516 h 227"/>
                <a:gd name="T40" fmla="*/ 350790039 w 216"/>
                <a:gd name="T41" fmla="*/ 502995988 h 227"/>
                <a:gd name="T42" fmla="*/ 318678848 w 216"/>
                <a:gd name="T43" fmla="*/ 538294798 h 227"/>
                <a:gd name="T44" fmla="*/ 284694043 w 216"/>
                <a:gd name="T45" fmla="*/ 566772359 h 227"/>
                <a:gd name="T46" fmla="*/ 244956609 w 216"/>
                <a:gd name="T47" fmla="*/ 583258529 h 227"/>
                <a:gd name="T48" fmla="*/ 205260115 w 216"/>
                <a:gd name="T49" fmla="*/ 588006284 h 227"/>
                <a:gd name="T50" fmla="*/ 163126472 w 216"/>
                <a:gd name="T51" fmla="*/ 583258529 h 227"/>
                <a:gd name="T52" fmla="*/ 125236710 w 216"/>
                <a:gd name="T53" fmla="*/ 566772359 h 227"/>
                <a:gd name="T54" fmla="*/ 91090584 w 216"/>
                <a:gd name="T55" fmla="*/ 538294798 h 227"/>
                <a:gd name="T56" fmla="*/ 60789076 w 216"/>
                <a:gd name="T57" fmla="*/ 502995988 h 227"/>
                <a:gd name="T58" fmla="*/ 35783841 w 216"/>
                <a:gd name="T59" fmla="*/ 458030516 h 227"/>
                <a:gd name="T60" fmla="*/ 17369243 w 216"/>
                <a:gd name="T61" fmla="*/ 409931837 h 227"/>
                <a:gd name="T62" fmla="*/ 3468480 w 216"/>
                <a:gd name="T63" fmla="*/ 352475852 h 227"/>
                <a:gd name="T64" fmla="*/ 0 w 216"/>
                <a:gd name="T65" fmla="*/ 2923706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9" y="70"/>
                  </a:lnTo>
                  <a:lnTo>
                    <a:pt x="13" y="59"/>
                  </a:lnTo>
                  <a:lnTo>
                    <a:pt x="19" y="50"/>
                  </a:lnTo>
                  <a:lnTo>
                    <a:pt x="25" y="42"/>
                  </a:lnTo>
                  <a:lnTo>
                    <a:pt x="32" y="34"/>
                  </a:lnTo>
                  <a:lnTo>
                    <a:pt x="39" y="26"/>
                  </a:lnTo>
                  <a:lnTo>
                    <a:pt x="48" y="20"/>
                  </a:lnTo>
                  <a:lnTo>
                    <a:pt x="56" y="13"/>
                  </a:lnTo>
                  <a:lnTo>
                    <a:pt x="66" y="9"/>
                  </a:lnTo>
                  <a:lnTo>
                    <a:pt x="75" y="5"/>
                  </a:lnTo>
                  <a:lnTo>
                    <a:pt x="86" y="3"/>
                  </a:lnTo>
                  <a:lnTo>
                    <a:pt x="97" y="1"/>
                  </a:lnTo>
                  <a:lnTo>
                    <a:pt x="108" y="0"/>
                  </a:lnTo>
                  <a:lnTo>
                    <a:pt x="119" y="1"/>
                  </a:lnTo>
                  <a:lnTo>
                    <a:pt x="129" y="3"/>
                  </a:lnTo>
                  <a:lnTo>
                    <a:pt x="140" y="5"/>
                  </a:lnTo>
                  <a:lnTo>
                    <a:pt x="150" y="9"/>
                  </a:lnTo>
                  <a:lnTo>
                    <a:pt x="159" y="13"/>
                  </a:lnTo>
                  <a:lnTo>
                    <a:pt x="168" y="20"/>
                  </a:lnTo>
                  <a:lnTo>
                    <a:pt x="177" y="26"/>
                  </a:lnTo>
                  <a:lnTo>
                    <a:pt x="185" y="34"/>
                  </a:lnTo>
                  <a:lnTo>
                    <a:pt x="191" y="42"/>
                  </a:lnTo>
                  <a:lnTo>
                    <a:pt x="198" y="50"/>
                  </a:lnTo>
                  <a:lnTo>
                    <a:pt x="204" y="59"/>
                  </a:lnTo>
                  <a:lnTo>
                    <a:pt x="208" y="70"/>
                  </a:lnTo>
                  <a:lnTo>
                    <a:pt x="212" y="80"/>
                  </a:lnTo>
                  <a:lnTo>
                    <a:pt x="214" y="90"/>
                  </a:lnTo>
                  <a:lnTo>
                    <a:pt x="216" y="103"/>
                  </a:lnTo>
                  <a:lnTo>
                    <a:pt x="216" y="113"/>
                  </a:lnTo>
                  <a:lnTo>
                    <a:pt x="216" y="125"/>
                  </a:lnTo>
                  <a:lnTo>
                    <a:pt x="214" y="136"/>
                  </a:lnTo>
                  <a:lnTo>
                    <a:pt x="212" y="147"/>
                  </a:lnTo>
                  <a:lnTo>
                    <a:pt x="208" y="158"/>
                  </a:lnTo>
                  <a:lnTo>
                    <a:pt x="204" y="167"/>
                  </a:lnTo>
                  <a:lnTo>
                    <a:pt x="198" y="177"/>
                  </a:lnTo>
                  <a:lnTo>
                    <a:pt x="191" y="186"/>
                  </a:lnTo>
                  <a:lnTo>
                    <a:pt x="185" y="194"/>
                  </a:lnTo>
                  <a:lnTo>
                    <a:pt x="177" y="201"/>
                  </a:lnTo>
                  <a:lnTo>
                    <a:pt x="168" y="208"/>
                  </a:lnTo>
                  <a:lnTo>
                    <a:pt x="159" y="213"/>
                  </a:lnTo>
                  <a:lnTo>
                    <a:pt x="150" y="219"/>
                  </a:lnTo>
                  <a:lnTo>
                    <a:pt x="140" y="221"/>
                  </a:lnTo>
                  <a:lnTo>
                    <a:pt x="129" y="225"/>
                  </a:lnTo>
                  <a:lnTo>
                    <a:pt x="119" y="227"/>
                  </a:lnTo>
                  <a:lnTo>
                    <a:pt x="108" y="227"/>
                  </a:lnTo>
                  <a:lnTo>
                    <a:pt x="97" y="227"/>
                  </a:lnTo>
                  <a:lnTo>
                    <a:pt x="86" y="225"/>
                  </a:lnTo>
                  <a:lnTo>
                    <a:pt x="75" y="221"/>
                  </a:lnTo>
                  <a:lnTo>
                    <a:pt x="66" y="219"/>
                  </a:lnTo>
                  <a:lnTo>
                    <a:pt x="56" y="213"/>
                  </a:lnTo>
                  <a:lnTo>
                    <a:pt x="48" y="208"/>
                  </a:lnTo>
                  <a:lnTo>
                    <a:pt x="39" y="201"/>
                  </a:lnTo>
                  <a:lnTo>
                    <a:pt x="32" y="194"/>
                  </a:lnTo>
                  <a:lnTo>
                    <a:pt x="25" y="186"/>
                  </a:lnTo>
                  <a:lnTo>
                    <a:pt x="19" y="177"/>
                  </a:lnTo>
                  <a:lnTo>
                    <a:pt x="13" y="167"/>
                  </a:lnTo>
                  <a:lnTo>
                    <a:pt x="9" y="158"/>
                  </a:lnTo>
                  <a:lnTo>
                    <a:pt x="5" y="147"/>
                  </a:lnTo>
                  <a:lnTo>
                    <a:pt x="2" y="136"/>
                  </a:lnTo>
                  <a:lnTo>
                    <a:pt x="1" y="125"/>
                  </a:lnTo>
                  <a:lnTo>
                    <a:pt x="0" y="11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58" name="Rectangle 73"/>
            <p:cNvSpPr>
              <a:spLocks noChangeArrowheads="1"/>
            </p:cNvSpPr>
            <p:nvPr/>
          </p:nvSpPr>
          <p:spPr bwMode="auto">
            <a:xfrm>
              <a:off x="2463" y="95"/>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B</a:t>
              </a:r>
            </a:p>
          </p:txBody>
        </p:sp>
        <p:sp>
          <p:nvSpPr>
            <p:cNvPr id="95359" name="未知"/>
            <p:cNvSpPr>
              <a:spLocks/>
            </p:cNvSpPr>
            <p:nvPr/>
          </p:nvSpPr>
          <p:spPr bwMode="auto">
            <a:xfrm>
              <a:off x="2305" y="2253"/>
              <a:ext cx="445" cy="470"/>
            </a:xfrm>
            <a:custGeom>
              <a:avLst/>
              <a:gdLst>
                <a:gd name="T0" fmla="*/ 1683577 w 216"/>
                <a:gd name="T1" fmla="*/ 215573165 h 227"/>
                <a:gd name="T2" fmla="*/ 9358096 w 216"/>
                <a:gd name="T3" fmla="*/ 168127477 h 227"/>
                <a:gd name="T4" fmla="*/ 24935560 w 216"/>
                <a:gd name="T5" fmla="*/ 123731165 h 227"/>
                <a:gd name="T6" fmla="*/ 47694015 w 216"/>
                <a:gd name="T7" fmla="*/ 88042712 h 227"/>
                <a:gd name="T8" fmla="*/ 73721349 w 216"/>
                <a:gd name="T9" fmla="*/ 54755838 h 227"/>
                <a:gd name="T10" fmla="*/ 105835573 w 216"/>
                <a:gd name="T11" fmla="*/ 29303304 h 227"/>
                <a:gd name="T12" fmla="*/ 142578421 w 216"/>
                <a:gd name="T13" fmla="*/ 10140796 h 227"/>
                <a:gd name="T14" fmla="*/ 184191118 w 216"/>
                <a:gd name="T15" fmla="*/ 1917975 h 227"/>
                <a:gd name="T16" fmla="*/ 225700574 w 216"/>
                <a:gd name="T17" fmla="*/ 1917975 h 227"/>
                <a:gd name="T18" fmla="*/ 265201927 w 216"/>
                <a:gd name="T19" fmla="*/ 10140796 h 227"/>
                <a:gd name="T20" fmla="*/ 302273581 w 216"/>
                <a:gd name="T21" fmla="*/ 29303304 h 227"/>
                <a:gd name="T22" fmla="*/ 336070366 w 216"/>
                <a:gd name="T23" fmla="*/ 54755838 h 227"/>
                <a:gd name="T24" fmla="*/ 362072335 w 216"/>
                <a:gd name="T25" fmla="*/ 88042712 h 227"/>
                <a:gd name="T26" fmla="*/ 386621297 w 216"/>
                <a:gd name="T27" fmla="*/ 123731165 h 227"/>
                <a:gd name="T28" fmla="*/ 402325112 w 216"/>
                <a:gd name="T29" fmla="*/ 168127477 h 227"/>
                <a:gd name="T30" fmla="*/ 409890505 w 216"/>
                <a:gd name="T31" fmla="*/ 215573165 h 227"/>
                <a:gd name="T32" fmla="*/ 409890505 w 216"/>
                <a:gd name="T33" fmla="*/ 236676333 h 227"/>
                <a:gd name="T34" fmla="*/ 406399860 w 216"/>
                <a:gd name="T35" fmla="*/ 285473302 h 227"/>
                <a:gd name="T36" fmla="*/ 395151845 w 216"/>
                <a:gd name="T37" fmla="*/ 331155401 h 227"/>
                <a:gd name="T38" fmla="*/ 376000369 w 216"/>
                <a:gd name="T39" fmla="*/ 370600209 h 227"/>
                <a:gd name="T40" fmla="*/ 350790039 w 216"/>
                <a:gd name="T41" fmla="*/ 406862368 h 227"/>
                <a:gd name="T42" fmla="*/ 318678848 w 216"/>
                <a:gd name="T43" fmla="*/ 436217525 h 227"/>
                <a:gd name="T44" fmla="*/ 284694043 w 216"/>
                <a:gd name="T45" fmla="*/ 458639973 h 227"/>
                <a:gd name="T46" fmla="*/ 244956609 w 216"/>
                <a:gd name="T47" fmla="*/ 473725022 h 227"/>
                <a:gd name="T48" fmla="*/ 205260115 w 216"/>
                <a:gd name="T49" fmla="*/ 475882301 h 227"/>
                <a:gd name="T50" fmla="*/ 163126472 w 216"/>
                <a:gd name="T51" fmla="*/ 473725022 h 227"/>
                <a:gd name="T52" fmla="*/ 125236710 w 216"/>
                <a:gd name="T53" fmla="*/ 458639973 h 227"/>
                <a:gd name="T54" fmla="*/ 91090584 w 216"/>
                <a:gd name="T55" fmla="*/ 436217525 h 227"/>
                <a:gd name="T56" fmla="*/ 60789076 w 216"/>
                <a:gd name="T57" fmla="*/ 406862368 h 227"/>
                <a:gd name="T58" fmla="*/ 35783841 w 216"/>
                <a:gd name="T59" fmla="*/ 370600209 h 227"/>
                <a:gd name="T60" fmla="*/ 17369243 w 216"/>
                <a:gd name="T61" fmla="*/ 331155401 h 227"/>
                <a:gd name="T62" fmla="*/ 3468480 w 216"/>
                <a:gd name="T63" fmla="*/ 285473302 h 227"/>
                <a:gd name="T64" fmla="*/ 0 w 216"/>
                <a:gd name="T65" fmla="*/ 23667633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1"/>
                  </a:lnTo>
                  <a:lnTo>
                    <a:pt x="5" y="80"/>
                  </a:lnTo>
                  <a:lnTo>
                    <a:pt x="9" y="70"/>
                  </a:lnTo>
                  <a:lnTo>
                    <a:pt x="13" y="59"/>
                  </a:lnTo>
                  <a:lnTo>
                    <a:pt x="19" y="50"/>
                  </a:lnTo>
                  <a:lnTo>
                    <a:pt x="25" y="42"/>
                  </a:lnTo>
                  <a:lnTo>
                    <a:pt x="32" y="34"/>
                  </a:lnTo>
                  <a:lnTo>
                    <a:pt x="39" y="26"/>
                  </a:lnTo>
                  <a:lnTo>
                    <a:pt x="48" y="20"/>
                  </a:lnTo>
                  <a:lnTo>
                    <a:pt x="56" y="14"/>
                  </a:lnTo>
                  <a:lnTo>
                    <a:pt x="66" y="10"/>
                  </a:lnTo>
                  <a:lnTo>
                    <a:pt x="75" y="5"/>
                  </a:lnTo>
                  <a:lnTo>
                    <a:pt x="86" y="3"/>
                  </a:lnTo>
                  <a:lnTo>
                    <a:pt x="97" y="1"/>
                  </a:lnTo>
                  <a:lnTo>
                    <a:pt x="108" y="0"/>
                  </a:lnTo>
                  <a:lnTo>
                    <a:pt x="119" y="1"/>
                  </a:lnTo>
                  <a:lnTo>
                    <a:pt x="129" y="3"/>
                  </a:lnTo>
                  <a:lnTo>
                    <a:pt x="140" y="5"/>
                  </a:lnTo>
                  <a:lnTo>
                    <a:pt x="150" y="10"/>
                  </a:lnTo>
                  <a:lnTo>
                    <a:pt x="159" y="14"/>
                  </a:lnTo>
                  <a:lnTo>
                    <a:pt x="168" y="20"/>
                  </a:lnTo>
                  <a:lnTo>
                    <a:pt x="177" y="26"/>
                  </a:lnTo>
                  <a:lnTo>
                    <a:pt x="185" y="34"/>
                  </a:lnTo>
                  <a:lnTo>
                    <a:pt x="191" y="42"/>
                  </a:lnTo>
                  <a:lnTo>
                    <a:pt x="198" y="50"/>
                  </a:lnTo>
                  <a:lnTo>
                    <a:pt x="204" y="59"/>
                  </a:lnTo>
                  <a:lnTo>
                    <a:pt x="208" y="70"/>
                  </a:lnTo>
                  <a:lnTo>
                    <a:pt x="212" y="80"/>
                  </a:lnTo>
                  <a:lnTo>
                    <a:pt x="214" y="91"/>
                  </a:lnTo>
                  <a:lnTo>
                    <a:pt x="216" y="103"/>
                  </a:lnTo>
                  <a:lnTo>
                    <a:pt x="216" y="113"/>
                  </a:lnTo>
                  <a:lnTo>
                    <a:pt x="216" y="126"/>
                  </a:lnTo>
                  <a:lnTo>
                    <a:pt x="214" y="136"/>
                  </a:lnTo>
                  <a:lnTo>
                    <a:pt x="212" y="147"/>
                  </a:lnTo>
                  <a:lnTo>
                    <a:pt x="208" y="158"/>
                  </a:lnTo>
                  <a:lnTo>
                    <a:pt x="204" y="167"/>
                  </a:lnTo>
                  <a:lnTo>
                    <a:pt x="198" y="177"/>
                  </a:lnTo>
                  <a:lnTo>
                    <a:pt x="191" y="186"/>
                  </a:lnTo>
                  <a:lnTo>
                    <a:pt x="185" y="194"/>
                  </a:lnTo>
                  <a:lnTo>
                    <a:pt x="177" y="201"/>
                  </a:lnTo>
                  <a:lnTo>
                    <a:pt x="168" y="208"/>
                  </a:lnTo>
                  <a:lnTo>
                    <a:pt x="159" y="213"/>
                  </a:lnTo>
                  <a:lnTo>
                    <a:pt x="150" y="219"/>
                  </a:lnTo>
                  <a:lnTo>
                    <a:pt x="140" y="221"/>
                  </a:lnTo>
                  <a:lnTo>
                    <a:pt x="129" y="226"/>
                  </a:lnTo>
                  <a:lnTo>
                    <a:pt x="119" y="227"/>
                  </a:lnTo>
                  <a:lnTo>
                    <a:pt x="108" y="227"/>
                  </a:lnTo>
                  <a:lnTo>
                    <a:pt x="97" y="227"/>
                  </a:lnTo>
                  <a:lnTo>
                    <a:pt x="86" y="226"/>
                  </a:lnTo>
                  <a:lnTo>
                    <a:pt x="75" y="221"/>
                  </a:lnTo>
                  <a:lnTo>
                    <a:pt x="66" y="219"/>
                  </a:lnTo>
                  <a:lnTo>
                    <a:pt x="56" y="213"/>
                  </a:lnTo>
                  <a:lnTo>
                    <a:pt x="48" y="208"/>
                  </a:lnTo>
                  <a:lnTo>
                    <a:pt x="39" y="201"/>
                  </a:lnTo>
                  <a:lnTo>
                    <a:pt x="32" y="194"/>
                  </a:lnTo>
                  <a:lnTo>
                    <a:pt x="25" y="186"/>
                  </a:lnTo>
                  <a:lnTo>
                    <a:pt x="19" y="177"/>
                  </a:lnTo>
                  <a:lnTo>
                    <a:pt x="13" y="167"/>
                  </a:lnTo>
                  <a:lnTo>
                    <a:pt x="9" y="158"/>
                  </a:lnTo>
                  <a:lnTo>
                    <a:pt x="5" y="147"/>
                  </a:lnTo>
                  <a:lnTo>
                    <a:pt x="2" y="136"/>
                  </a:lnTo>
                  <a:lnTo>
                    <a:pt x="1" y="126"/>
                  </a:lnTo>
                  <a:lnTo>
                    <a:pt x="0" y="113"/>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60" name="未知"/>
            <p:cNvSpPr>
              <a:spLocks/>
            </p:cNvSpPr>
            <p:nvPr/>
          </p:nvSpPr>
          <p:spPr bwMode="auto">
            <a:xfrm>
              <a:off x="2305" y="2253"/>
              <a:ext cx="445" cy="470"/>
            </a:xfrm>
            <a:custGeom>
              <a:avLst/>
              <a:gdLst>
                <a:gd name="T0" fmla="*/ 1683577 w 216"/>
                <a:gd name="T1" fmla="*/ 215573165 h 227"/>
                <a:gd name="T2" fmla="*/ 9358096 w 216"/>
                <a:gd name="T3" fmla="*/ 168127477 h 227"/>
                <a:gd name="T4" fmla="*/ 24935560 w 216"/>
                <a:gd name="T5" fmla="*/ 123731165 h 227"/>
                <a:gd name="T6" fmla="*/ 47694015 w 216"/>
                <a:gd name="T7" fmla="*/ 88042712 h 227"/>
                <a:gd name="T8" fmla="*/ 73721349 w 216"/>
                <a:gd name="T9" fmla="*/ 54755838 h 227"/>
                <a:gd name="T10" fmla="*/ 105835573 w 216"/>
                <a:gd name="T11" fmla="*/ 29303304 h 227"/>
                <a:gd name="T12" fmla="*/ 142578421 w 216"/>
                <a:gd name="T13" fmla="*/ 10140796 h 227"/>
                <a:gd name="T14" fmla="*/ 184191118 w 216"/>
                <a:gd name="T15" fmla="*/ 1917975 h 227"/>
                <a:gd name="T16" fmla="*/ 225700574 w 216"/>
                <a:gd name="T17" fmla="*/ 1917975 h 227"/>
                <a:gd name="T18" fmla="*/ 265201927 w 216"/>
                <a:gd name="T19" fmla="*/ 10140796 h 227"/>
                <a:gd name="T20" fmla="*/ 302273581 w 216"/>
                <a:gd name="T21" fmla="*/ 29303304 h 227"/>
                <a:gd name="T22" fmla="*/ 336070366 w 216"/>
                <a:gd name="T23" fmla="*/ 54755838 h 227"/>
                <a:gd name="T24" fmla="*/ 362072335 w 216"/>
                <a:gd name="T25" fmla="*/ 88042712 h 227"/>
                <a:gd name="T26" fmla="*/ 386621297 w 216"/>
                <a:gd name="T27" fmla="*/ 123731165 h 227"/>
                <a:gd name="T28" fmla="*/ 402325112 w 216"/>
                <a:gd name="T29" fmla="*/ 168127477 h 227"/>
                <a:gd name="T30" fmla="*/ 409890505 w 216"/>
                <a:gd name="T31" fmla="*/ 215573165 h 227"/>
                <a:gd name="T32" fmla="*/ 409890505 w 216"/>
                <a:gd name="T33" fmla="*/ 236676333 h 227"/>
                <a:gd name="T34" fmla="*/ 406399860 w 216"/>
                <a:gd name="T35" fmla="*/ 285473302 h 227"/>
                <a:gd name="T36" fmla="*/ 395151845 w 216"/>
                <a:gd name="T37" fmla="*/ 331155401 h 227"/>
                <a:gd name="T38" fmla="*/ 376000369 w 216"/>
                <a:gd name="T39" fmla="*/ 370600209 h 227"/>
                <a:gd name="T40" fmla="*/ 350790039 w 216"/>
                <a:gd name="T41" fmla="*/ 406862368 h 227"/>
                <a:gd name="T42" fmla="*/ 318678848 w 216"/>
                <a:gd name="T43" fmla="*/ 436217525 h 227"/>
                <a:gd name="T44" fmla="*/ 284694043 w 216"/>
                <a:gd name="T45" fmla="*/ 458639973 h 227"/>
                <a:gd name="T46" fmla="*/ 244956609 w 216"/>
                <a:gd name="T47" fmla="*/ 473725022 h 227"/>
                <a:gd name="T48" fmla="*/ 205260115 w 216"/>
                <a:gd name="T49" fmla="*/ 475882301 h 227"/>
                <a:gd name="T50" fmla="*/ 163126472 w 216"/>
                <a:gd name="T51" fmla="*/ 473725022 h 227"/>
                <a:gd name="T52" fmla="*/ 125236710 w 216"/>
                <a:gd name="T53" fmla="*/ 458639973 h 227"/>
                <a:gd name="T54" fmla="*/ 91090584 w 216"/>
                <a:gd name="T55" fmla="*/ 436217525 h 227"/>
                <a:gd name="T56" fmla="*/ 60789076 w 216"/>
                <a:gd name="T57" fmla="*/ 406862368 h 227"/>
                <a:gd name="T58" fmla="*/ 35783841 w 216"/>
                <a:gd name="T59" fmla="*/ 370600209 h 227"/>
                <a:gd name="T60" fmla="*/ 17369243 w 216"/>
                <a:gd name="T61" fmla="*/ 331155401 h 227"/>
                <a:gd name="T62" fmla="*/ 3468480 w 216"/>
                <a:gd name="T63" fmla="*/ 285473302 h 227"/>
                <a:gd name="T64" fmla="*/ 0 w 216"/>
                <a:gd name="T65" fmla="*/ 23667633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1"/>
                  </a:lnTo>
                  <a:lnTo>
                    <a:pt x="5" y="80"/>
                  </a:lnTo>
                  <a:lnTo>
                    <a:pt x="9" y="70"/>
                  </a:lnTo>
                  <a:lnTo>
                    <a:pt x="13" y="59"/>
                  </a:lnTo>
                  <a:lnTo>
                    <a:pt x="19" y="50"/>
                  </a:lnTo>
                  <a:lnTo>
                    <a:pt x="25" y="42"/>
                  </a:lnTo>
                  <a:lnTo>
                    <a:pt x="32" y="34"/>
                  </a:lnTo>
                  <a:lnTo>
                    <a:pt x="39" y="26"/>
                  </a:lnTo>
                  <a:lnTo>
                    <a:pt x="48" y="20"/>
                  </a:lnTo>
                  <a:lnTo>
                    <a:pt x="56" y="14"/>
                  </a:lnTo>
                  <a:lnTo>
                    <a:pt x="66" y="10"/>
                  </a:lnTo>
                  <a:lnTo>
                    <a:pt x="75" y="5"/>
                  </a:lnTo>
                  <a:lnTo>
                    <a:pt x="86" y="3"/>
                  </a:lnTo>
                  <a:lnTo>
                    <a:pt x="97" y="1"/>
                  </a:lnTo>
                  <a:lnTo>
                    <a:pt x="108" y="0"/>
                  </a:lnTo>
                  <a:lnTo>
                    <a:pt x="119" y="1"/>
                  </a:lnTo>
                  <a:lnTo>
                    <a:pt x="129" y="3"/>
                  </a:lnTo>
                  <a:lnTo>
                    <a:pt x="140" y="5"/>
                  </a:lnTo>
                  <a:lnTo>
                    <a:pt x="150" y="10"/>
                  </a:lnTo>
                  <a:lnTo>
                    <a:pt x="159" y="14"/>
                  </a:lnTo>
                  <a:lnTo>
                    <a:pt x="168" y="20"/>
                  </a:lnTo>
                  <a:lnTo>
                    <a:pt x="177" y="26"/>
                  </a:lnTo>
                  <a:lnTo>
                    <a:pt x="185" y="34"/>
                  </a:lnTo>
                  <a:lnTo>
                    <a:pt x="191" y="42"/>
                  </a:lnTo>
                  <a:lnTo>
                    <a:pt x="198" y="50"/>
                  </a:lnTo>
                  <a:lnTo>
                    <a:pt x="204" y="59"/>
                  </a:lnTo>
                  <a:lnTo>
                    <a:pt x="208" y="70"/>
                  </a:lnTo>
                  <a:lnTo>
                    <a:pt x="212" y="80"/>
                  </a:lnTo>
                  <a:lnTo>
                    <a:pt x="214" y="91"/>
                  </a:lnTo>
                  <a:lnTo>
                    <a:pt x="216" y="103"/>
                  </a:lnTo>
                  <a:lnTo>
                    <a:pt x="216" y="113"/>
                  </a:lnTo>
                  <a:lnTo>
                    <a:pt x="216" y="126"/>
                  </a:lnTo>
                  <a:lnTo>
                    <a:pt x="214" y="136"/>
                  </a:lnTo>
                  <a:lnTo>
                    <a:pt x="212" y="147"/>
                  </a:lnTo>
                  <a:lnTo>
                    <a:pt x="208" y="158"/>
                  </a:lnTo>
                  <a:lnTo>
                    <a:pt x="204" y="167"/>
                  </a:lnTo>
                  <a:lnTo>
                    <a:pt x="198" y="177"/>
                  </a:lnTo>
                  <a:lnTo>
                    <a:pt x="191" y="186"/>
                  </a:lnTo>
                  <a:lnTo>
                    <a:pt x="185" y="194"/>
                  </a:lnTo>
                  <a:lnTo>
                    <a:pt x="177" y="201"/>
                  </a:lnTo>
                  <a:lnTo>
                    <a:pt x="168" y="208"/>
                  </a:lnTo>
                  <a:lnTo>
                    <a:pt x="159" y="213"/>
                  </a:lnTo>
                  <a:lnTo>
                    <a:pt x="150" y="219"/>
                  </a:lnTo>
                  <a:lnTo>
                    <a:pt x="140" y="221"/>
                  </a:lnTo>
                  <a:lnTo>
                    <a:pt x="129" y="226"/>
                  </a:lnTo>
                  <a:lnTo>
                    <a:pt x="119" y="227"/>
                  </a:lnTo>
                  <a:lnTo>
                    <a:pt x="108" y="227"/>
                  </a:lnTo>
                  <a:lnTo>
                    <a:pt x="97" y="227"/>
                  </a:lnTo>
                  <a:lnTo>
                    <a:pt x="86" y="226"/>
                  </a:lnTo>
                  <a:lnTo>
                    <a:pt x="75" y="221"/>
                  </a:lnTo>
                  <a:lnTo>
                    <a:pt x="66" y="219"/>
                  </a:lnTo>
                  <a:lnTo>
                    <a:pt x="56" y="213"/>
                  </a:lnTo>
                  <a:lnTo>
                    <a:pt x="48" y="208"/>
                  </a:lnTo>
                  <a:lnTo>
                    <a:pt x="39" y="201"/>
                  </a:lnTo>
                  <a:lnTo>
                    <a:pt x="32" y="194"/>
                  </a:lnTo>
                  <a:lnTo>
                    <a:pt x="25" y="186"/>
                  </a:lnTo>
                  <a:lnTo>
                    <a:pt x="19" y="177"/>
                  </a:lnTo>
                  <a:lnTo>
                    <a:pt x="13" y="167"/>
                  </a:lnTo>
                  <a:lnTo>
                    <a:pt x="9" y="158"/>
                  </a:lnTo>
                  <a:lnTo>
                    <a:pt x="5" y="147"/>
                  </a:lnTo>
                  <a:lnTo>
                    <a:pt x="2" y="136"/>
                  </a:lnTo>
                  <a:lnTo>
                    <a:pt x="1" y="126"/>
                  </a:lnTo>
                  <a:lnTo>
                    <a:pt x="0" y="11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61" name="Rectangle 76"/>
            <p:cNvSpPr>
              <a:spLocks noChangeArrowheads="1"/>
            </p:cNvSpPr>
            <p:nvPr/>
          </p:nvSpPr>
          <p:spPr bwMode="auto">
            <a:xfrm>
              <a:off x="2463" y="2345"/>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C</a:t>
              </a:r>
            </a:p>
          </p:txBody>
        </p:sp>
        <p:sp>
          <p:nvSpPr>
            <p:cNvPr id="95362" name="未知"/>
            <p:cNvSpPr>
              <a:spLocks/>
            </p:cNvSpPr>
            <p:nvPr/>
          </p:nvSpPr>
          <p:spPr bwMode="auto">
            <a:xfrm>
              <a:off x="3193" y="1118"/>
              <a:ext cx="442" cy="470"/>
            </a:xfrm>
            <a:custGeom>
              <a:avLst/>
              <a:gdLst>
                <a:gd name="T0" fmla="*/ 1530783 w 216"/>
                <a:gd name="T1" fmla="*/ 233453945 h 226"/>
                <a:gd name="T2" fmla="*/ 7940391 w 216"/>
                <a:gd name="T3" fmla="*/ 180417861 h 226"/>
                <a:gd name="T4" fmla="*/ 21853431 w 216"/>
                <a:gd name="T5" fmla="*/ 135379629 h 226"/>
                <a:gd name="T6" fmla="*/ 41188741 w 216"/>
                <a:gd name="T7" fmla="*/ 93665202 h 226"/>
                <a:gd name="T8" fmla="*/ 65023240 w 216"/>
                <a:gd name="T9" fmla="*/ 57258046 h 226"/>
                <a:gd name="T10" fmla="*/ 93017433 w 216"/>
                <a:gd name="T11" fmla="*/ 29497101 h 226"/>
                <a:gd name="T12" fmla="*/ 123829343 w 216"/>
                <a:gd name="T13" fmla="*/ 11244714 h 226"/>
                <a:gd name="T14" fmla="*/ 160327499 w 216"/>
                <a:gd name="T15" fmla="*/ 2067164 h 226"/>
                <a:gd name="T16" fmla="*/ 197456012 w 216"/>
                <a:gd name="T17" fmla="*/ 2067164 h 226"/>
                <a:gd name="T18" fmla="*/ 231449273 w 216"/>
                <a:gd name="T19" fmla="*/ 11244714 h 226"/>
                <a:gd name="T20" fmla="*/ 263230570 w 216"/>
                <a:gd name="T21" fmla="*/ 29497101 h 226"/>
                <a:gd name="T22" fmla="*/ 293199930 w 216"/>
                <a:gd name="T23" fmla="*/ 57258046 h 226"/>
                <a:gd name="T24" fmla="*/ 316604838 w 216"/>
                <a:gd name="T25" fmla="*/ 93665202 h 226"/>
                <a:gd name="T26" fmla="*/ 337483995 w 216"/>
                <a:gd name="T27" fmla="*/ 135379629 h 226"/>
                <a:gd name="T28" fmla="*/ 351395663 w 216"/>
                <a:gd name="T29" fmla="*/ 180417861 h 226"/>
                <a:gd name="T30" fmla="*/ 357826205 w 216"/>
                <a:gd name="T31" fmla="*/ 233453945 h 226"/>
                <a:gd name="T32" fmla="*/ 357826205 w 216"/>
                <a:gd name="T33" fmla="*/ 258864750 h 226"/>
                <a:gd name="T34" fmla="*/ 354527772 w 216"/>
                <a:gd name="T35" fmla="*/ 311913677 h 226"/>
                <a:gd name="T36" fmla="*/ 345074083 w 216"/>
                <a:gd name="T37" fmla="*/ 362019490 h 226"/>
                <a:gd name="T38" fmla="*/ 328077714 w 216"/>
                <a:gd name="T39" fmla="*/ 402967676 h 226"/>
                <a:gd name="T40" fmla="*/ 307150886 w 216"/>
                <a:gd name="T41" fmla="*/ 443760138 h 226"/>
                <a:gd name="T42" fmla="*/ 278738218 w 216"/>
                <a:gd name="T43" fmla="*/ 476559840 h 226"/>
                <a:gd name="T44" fmla="*/ 248492133 w 216"/>
                <a:gd name="T45" fmla="*/ 498686203 h 226"/>
                <a:gd name="T46" fmla="*/ 213701963 w 216"/>
                <a:gd name="T47" fmla="*/ 514997012 h 226"/>
                <a:gd name="T48" fmla="*/ 178925282 w 216"/>
                <a:gd name="T49" fmla="*/ 517351237 h 226"/>
                <a:gd name="T50" fmla="*/ 142532780 w 216"/>
                <a:gd name="T51" fmla="*/ 514997012 h 226"/>
                <a:gd name="T52" fmla="*/ 109292130 w 216"/>
                <a:gd name="T53" fmla="*/ 498686203 h 226"/>
                <a:gd name="T54" fmla="*/ 79498130 w 216"/>
                <a:gd name="T55" fmla="*/ 476559840 h 226"/>
                <a:gd name="T56" fmla="*/ 52657819 w 216"/>
                <a:gd name="T57" fmla="*/ 443760138 h 226"/>
                <a:gd name="T58" fmla="*/ 31776067 w 216"/>
                <a:gd name="T59" fmla="*/ 402967676 h 226"/>
                <a:gd name="T60" fmla="*/ 14738523 w 216"/>
                <a:gd name="T61" fmla="*/ 362019490 h 226"/>
                <a:gd name="T62" fmla="*/ 3132436 w 216"/>
                <a:gd name="T63" fmla="*/ 311913677 h 226"/>
                <a:gd name="T64" fmla="*/ 0 w 216"/>
                <a:gd name="T65" fmla="*/ 258864750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9" y="70"/>
                  </a:lnTo>
                  <a:lnTo>
                    <a:pt x="13" y="59"/>
                  </a:lnTo>
                  <a:lnTo>
                    <a:pt x="19" y="50"/>
                  </a:lnTo>
                  <a:lnTo>
                    <a:pt x="25" y="41"/>
                  </a:lnTo>
                  <a:lnTo>
                    <a:pt x="32" y="33"/>
                  </a:lnTo>
                  <a:lnTo>
                    <a:pt x="39" y="25"/>
                  </a:lnTo>
                  <a:lnTo>
                    <a:pt x="48" y="20"/>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8" y="20"/>
                  </a:lnTo>
                  <a:lnTo>
                    <a:pt x="177" y="25"/>
                  </a:lnTo>
                  <a:lnTo>
                    <a:pt x="185" y="33"/>
                  </a:lnTo>
                  <a:lnTo>
                    <a:pt x="191" y="41"/>
                  </a:lnTo>
                  <a:lnTo>
                    <a:pt x="198" y="50"/>
                  </a:lnTo>
                  <a:lnTo>
                    <a:pt x="204" y="59"/>
                  </a:lnTo>
                  <a:lnTo>
                    <a:pt x="208" y="70"/>
                  </a:lnTo>
                  <a:lnTo>
                    <a:pt x="212" y="79"/>
                  </a:lnTo>
                  <a:lnTo>
                    <a:pt x="214" y="90"/>
                  </a:lnTo>
                  <a:lnTo>
                    <a:pt x="216" y="102"/>
                  </a:lnTo>
                  <a:lnTo>
                    <a:pt x="216" y="113"/>
                  </a:lnTo>
                  <a:lnTo>
                    <a:pt x="216" y="125"/>
                  </a:lnTo>
                  <a:lnTo>
                    <a:pt x="214" y="136"/>
                  </a:lnTo>
                  <a:lnTo>
                    <a:pt x="212" y="147"/>
                  </a:lnTo>
                  <a:lnTo>
                    <a:pt x="208" y="158"/>
                  </a:lnTo>
                  <a:lnTo>
                    <a:pt x="204" y="167"/>
                  </a:lnTo>
                  <a:lnTo>
                    <a:pt x="198" y="176"/>
                  </a:lnTo>
                  <a:lnTo>
                    <a:pt x="191" y="186"/>
                  </a:lnTo>
                  <a:lnTo>
                    <a:pt x="185" y="194"/>
                  </a:lnTo>
                  <a:lnTo>
                    <a:pt x="177" y="201"/>
                  </a:lnTo>
                  <a:lnTo>
                    <a:pt x="168" y="208"/>
                  </a:lnTo>
                  <a:lnTo>
                    <a:pt x="159" y="213"/>
                  </a:lnTo>
                  <a:lnTo>
                    <a:pt x="150" y="218"/>
                  </a:lnTo>
                  <a:lnTo>
                    <a:pt x="140" y="221"/>
                  </a:lnTo>
                  <a:lnTo>
                    <a:pt x="129" y="225"/>
                  </a:lnTo>
                  <a:lnTo>
                    <a:pt x="119" y="226"/>
                  </a:lnTo>
                  <a:lnTo>
                    <a:pt x="108" y="226"/>
                  </a:lnTo>
                  <a:lnTo>
                    <a:pt x="97" y="226"/>
                  </a:lnTo>
                  <a:lnTo>
                    <a:pt x="86" y="225"/>
                  </a:lnTo>
                  <a:lnTo>
                    <a:pt x="75" y="221"/>
                  </a:lnTo>
                  <a:lnTo>
                    <a:pt x="66" y="218"/>
                  </a:lnTo>
                  <a:lnTo>
                    <a:pt x="56" y="213"/>
                  </a:lnTo>
                  <a:lnTo>
                    <a:pt x="48" y="208"/>
                  </a:lnTo>
                  <a:lnTo>
                    <a:pt x="39" y="201"/>
                  </a:lnTo>
                  <a:lnTo>
                    <a:pt x="32" y="194"/>
                  </a:lnTo>
                  <a:lnTo>
                    <a:pt x="25" y="186"/>
                  </a:lnTo>
                  <a:lnTo>
                    <a:pt x="19" y="176"/>
                  </a:lnTo>
                  <a:lnTo>
                    <a:pt x="13" y="167"/>
                  </a:lnTo>
                  <a:lnTo>
                    <a:pt x="9" y="158"/>
                  </a:lnTo>
                  <a:lnTo>
                    <a:pt x="5" y="147"/>
                  </a:lnTo>
                  <a:lnTo>
                    <a:pt x="2" y="136"/>
                  </a:lnTo>
                  <a:lnTo>
                    <a:pt x="1" y="125"/>
                  </a:lnTo>
                  <a:lnTo>
                    <a:pt x="0" y="113"/>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63" name="未知"/>
            <p:cNvSpPr>
              <a:spLocks/>
            </p:cNvSpPr>
            <p:nvPr/>
          </p:nvSpPr>
          <p:spPr bwMode="auto">
            <a:xfrm>
              <a:off x="3193" y="1118"/>
              <a:ext cx="442" cy="470"/>
            </a:xfrm>
            <a:custGeom>
              <a:avLst/>
              <a:gdLst>
                <a:gd name="T0" fmla="*/ 1530783 w 216"/>
                <a:gd name="T1" fmla="*/ 233453945 h 226"/>
                <a:gd name="T2" fmla="*/ 7940391 w 216"/>
                <a:gd name="T3" fmla="*/ 180417861 h 226"/>
                <a:gd name="T4" fmla="*/ 21853431 w 216"/>
                <a:gd name="T5" fmla="*/ 135379629 h 226"/>
                <a:gd name="T6" fmla="*/ 41188741 w 216"/>
                <a:gd name="T7" fmla="*/ 93665202 h 226"/>
                <a:gd name="T8" fmla="*/ 65023240 w 216"/>
                <a:gd name="T9" fmla="*/ 57258046 h 226"/>
                <a:gd name="T10" fmla="*/ 93017433 w 216"/>
                <a:gd name="T11" fmla="*/ 29497101 h 226"/>
                <a:gd name="T12" fmla="*/ 123829343 w 216"/>
                <a:gd name="T13" fmla="*/ 11244714 h 226"/>
                <a:gd name="T14" fmla="*/ 160327499 w 216"/>
                <a:gd name="T15" fmla="*/ 2067164 h 226"/>
                <a:gd name="T16" fmla="*/ 197456012 w 216"/>
                <a:gd name="T17" fmla="*/ 2067164 h 226"/>
                <a:gd name="T18" fmla="*/ 231449273 w 216"/>
                <a:gd name="T19" fmla="*/ 11244714 h 226"/>
                <a:gd name="T20" fmla="*/ 263230570 w 216"/>
                <a:gd name="T21" fmla="*/ 29497101 h 226"/>
                <a:gd name="T22" fmla="*/ 293199930 w 216"/>
                <a:gd name="T23" fmla="*/ 57258046 h 226"/>
                <a:gd name="T24" fmla="*/ 316604838 w 216"/>
                <a:gd name="T25" fmla="*/ 93665202 h 226"/>
                <a:gd name="T26" fmla="*/ 337483995 w 216"/>
                <a:gd name="T27" fmla="*/ 135379629 h 226"/>
                <a:gd name="T28" fmla="*/ 351395663 w 216"/>
                <a:gd name="T29" fmla="*/ 180417861 h 226"/>
                <a:gd name="T30" fmla="*/ 357826205 w 216"/>
                <a:gd name="T31" fmla="*/ 233453945 h 226"/>
                <a:gd name="T32" fmla="*/ 357826205 w 216"/>
                <a:gd name="T33" fmla="*/ 258864750 h 226"/>
                <a:gd name="T34" fmla="*/ 354527772 w 216"/>
                <a:gd name="T35" fmla="*/ 311913677 h 226"/>
                <a:gd name="T36" fmla="*/ 345074083 w 216"/>
                <a:gd name="T37" fmla="*/ 362019490 h 226"/>
                <a:gd name="T38" fmla="*/ 328077714 w 216"/>
                <a:gd name="T39" fmla="*/ 402967676 h 226"/>
                <a:gd name="T40" fmla="*/ 307150886 w 216"/>
                <a:gd name="T41" fmla="*/ 443760138 h 226"/>
                <a:gd name="T42" fmla="*/ 278738218 w 216"/>
                <a:gd name="T43" fmla="*/ 476559840 h 226"/>
                <a:gd name="T44" fmla="*/ 248492133 w 216"/>
                <a:gd name="T45" fmla="*/ 498686203 h 226"/>
                <a:gd name="T46" fmla="*/ 213701963 w 216"/>
                <a:gd name="T47" fmla="*/ 514997012 h 226"/>
                <a:gd name="T48" fmla="*/ 178925282 w 216"/>
                <a:gd name="T49" fmla="*/ 517351237 h 226"/>
                <a:gd name="T50" fmla="*/ 142532780 w 216"/>
                <a:gd name="T51" fmla="*/ 514997012 h 226"/>
                <a:gd name="T52" fmla="*/ 109292130 w 216"/>
                <a:gd name="T53" fmla="*/ 498686203 h 226"/>
                <a:gd name="T54" fmla="*/ 79498130 w 216"/>
                <a:gd name="T55" fmla="*/ 476559840 h 226"/>
                <a:gd name="T56" fmla="*/ 52657819 w 216"/>
                <a:gd name="T57" fmla="*/ 443760138 h 226"/>
                <a:gd name="T58" fmla="*/ 31776067 w 216"/>
                <a:gd name="T59" fmla="*/ 402967676 h 226"/>
                <a:gd name="T60" fmla="*/ 14738523 w 216"/>
                <a:gd name="T61" fmla="*/ 362019490 h 226"/>
                <a:gd name="T62" fmla="*/ 3132436 w 216"/>
                <a:gd name="T63" fmla="*/ 311913677 h 226"/>
                <a:gd name="T64" fmla="*/ 0 w 216"/>
                <a:gd name="T65" fmla="*/ 258864750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9" y="70"/>
                  </a:lnTo>
                  <a:lnTo>
                    <a:pt x="13" y="59"/>
                  </a:lnTo>
                  <a:lnTo>
                    <a:pt x="19" y="50"/>
                  </a:lnTo>
                  <a:lnTo>
                    <a:pt x="25" y="41"/>
                  </a:lnTo>
                  <a:lnTo>
                    <a:pt x="32" y="33"/>
                  </a:lnTo>
                  <a:lnTo>
                    <a:pt x="39" y="25"/>
                  </a:lnTo>
                  <a:lnTo>
                    <a:pt x="48" y="20"/>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8" y="20"/>
                  </a:lnTo>
                  <a:lnTo>
                    <a:pt x="177" y="25"/>
                  </a:lnTo>
                  <a:lnTo>
                    <a:pt x="185" y="33"/>
                  </a:lnTo>
                  <a:lnTo>
                    <a:pt x="191" y="41"/>
                  </a:lnTo>
                  <a:lnTo>
                    <a:pt x="198" y="50"/>
                  </a:lnTo>
                  <a:lnTo>
                    <a:pt x="204" y="59"/>
                  </a:lnTo>
                  <a:lnTo>
                    <a:pt x="208" y="70"/>
                  </a:lnTo>
                  <a:lnTo>
                    <a:pt x="212" y="79"/>
                  </a:lnTo>
                  <a:lnTo>
                    <a:pt x="214" y="90"/>
                  </a:lnTo>
                  <a:lnTo>
                    <a:pt x="216" y="102"/>
                  </a:lnTo>
                  <a:lnTo>
                    <a:pt x="216" y="113"/>
                  </a:lnTo>
                  <a:lnTo>
                    <a:pt x="216" y="125"/>
                  </a:lnTo>
                  <a:lnTo>
                    <a:pt x="214" y="136"/>
                  </a:lnTo>
                  <a:lnTo>
                    <a:pt x="212" y="147"/>
                  </a:lnTo>
                  <a:lnTo>
                    <a:pt x="208" y="158"/>
                  </a:lnTo>
                  <a:lnTo>
                    <a:pt x="204" y="167"/>
                  </a:lnTo>
                  <a:lnTo>
                    <a:pt x="198" y="176"/>
                  </a:lnTo>
                  <a:lnTo>
                    <a:pt x="191" y="186"/>
                  </a:lnTo>
                  <a:lnTo>
                    <a:pt x="185" y="194"/>
                  </a:lnTo>
                  <a:lnTo>
                    <a:pt x="177" y="201"/>
                  </a:lnTo>
                  <a:lnTo>
                    <a:pt x="168" y="208"/>
                  </a:lnTo>
                  <a:lnTo>
                    <a:pt x="159" y="213"/>
                  </a:lnTo>
                  <a:lnTo>
                    <a:pt x="150" y="218"/>
                  </a:lnTo>
                  <a:lnTo>
                    <a:pt x="140" y="221"/>
                  </a:lnTo>
                  <a:lnTo>
                    <a:pt x="129" y="225"/>
                  </a:lnTo>
                  <a:lnTo>
                    <a:pt x="119" y="226"/>
                  </a:lnTo>
                  <a:lnTo>
                    <a:pt x="108" y="226"/>
                  </a:lnTo>
                  <a:lnTo>
                    <a:pt x="97" y="226"/>
                  </a:lnTo>
                  <a:lnTo>
                    <a:pt x="86" y="225"/>
                  </a:lnTo>
                  <a:lnTo>
                    <a:pt x="75" y="221"/>
                  </a:lnTo>
                  <a:lnTo>
                    <a:pt x="66" y="218"/>
                  </a:lnTo>
                  <a:lnTo>
                    <a:pt x="56" y="213"/>
                  </a:lnTo>
                  <a:lnTo>
                    <a:pt x="48" y="208"/>
                  </a:lnTo>
                  <a:lnTo>
                    <a:pt x="39" y="201"/>
                  </a:lnTo>
                  <a:lnTo>
                    <a:pt x="32" y="194"/>
                  </a:lnTo>
                  <a:lnTo>
                    <a:pt x="25" y="186"/>
                  </a:lnTo>
                  <a:lnTo>
                    <a:pt x="19" y="176"/>
                  </a:lnTo>
                  <a:lnTo>
                    <a:pt x="13" y="167"/>
                  </a:lnTo>
                  <a:lnTo>
                    <a:pt x="9" y="158"/>
                  </a:lnTo>
                  <a:lnTo>
                    <a:pt x="5" y="147"/>
                  </a:lnTo>
                  <a:lnTo>
                    <a:pt x="2" y="136"/>
                  </a:lnTo>
                  <a:lnTo>
                    <a:pt x="1" y="125"/>
                  </a:lnTo>
                  <a:lnTo>
                    <a:pt x="0" y="11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64" name="Rectangle 79"/>
            <p:cNvSpPr>
              <a:spLocks noChangeArrowheads="1"/>
            </p:cNvSpPr>
            <p:nvPr/>
          </p:nvSpPr>
          <p:spPr bwMode="auto">
            <a:xfrm>
              <a:off x="3348" y="1213"/>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A</a:t>
              </a:r>
            </a:p>
          </p:txBody>
        </p:sp>
        <p:sp>
          <p:nvSpPr>
            <p:cNvPr id="95365" name="未知"/>
            <p:cNvSpPr>
              <a:spLocks noEditPoints="1"/>
            </p:cNvSpPr>
            <p:nvPr/>
          </p:nvSpPr>
          <p:spPr bwMode="auto">
            <a:xfrm>
              <a:off x="1703" y="1350"/>
              <a:ext cx="1492" cy="10"/>
            </a:xfrm>
            <a:custGeom>
              <a:avLst/>
              <a:gdLst>
                <a:gd name="T0" fmla="*/ 1205609341 w 729"/>
                <a:gd name="T1" fmla="*/ 116711424 h 4"/>
                <a:gd name="T2" fmla="*/ 1210293360 w 729"/>
                <a:gd name="T3" fmla="*/ 0 h 4"/>
                <a:gd name="T4" fmla="*/ 1153616732 w 729"/>
                <a:gd name="T5" fmla="*/ 368072304 h 4"/>
                <a:gd name="T6" fmla="*/ 1153616732 w 729"/>
                <a:gd name="T7" fmla="*/ 0 h 4"/>
                <a:gd name="T8" fmla="*/ 1156722645 w 729"/>
                <a:gd name="T9" fmla="*/ 193722548 h 4"/>
                <a:gd name="T10" fmla="*/ 1096055956 w 729"/>
                <a:gd name="T11" fmla="*/ 193722548 h 4"/>
                <a:gd name="T12" fmla="*/ 1100744952 w 729"/>
                <a:gd name="T13" fmla="*/ 0 h 4"/>
                <a:gd name="T14" fmla="*/ 1100744952 w 729"/>
                <a:gd name="T15" fmla="*/ 368072304 h 4"/>
                <a:gd name="T16" fmla="*/ 1044068062 w 729"/>
                <a:gd name="T17" fmla="*/ 0 h 4"/>
                <a:gd name="T18" fmla="*/ 1047173975 w 729"/>
                <a:gd name="T19" fmla="*/ 193722548 h 4"/>
                <a:gd name="T20" fmla="*/ 986423194 w 729"/>
                <a:gd name="T21" fmla="*/ 116711424 h 4"/>
                <a:gd name="T22" fmla="*/ 992899086 w 729"/>
                <a:gd name="T23" fmla="*/ 0 h 4"/>
                <a:gd name="T24" fmla="*/ 991083112 w 729"/>
                <a:gd name="T25" fmla="*/ 368072304 h 4"/>
                <a:gd name="T26" fmla="*/ 934498697 w 729"/>
                <a:gd name="T27" fmla="*/ 0 h 4"/>
                <a:gd name="T28" fmla="*/ 936044842 w 729"/>
                <a:gd name="T29" fmla="*/ 193722548 h 4"/>
                <a:gd name="T30" fmla="*/ 878007020 w 729"/>
                <a:gd name="T31" fmla="*/ 116711424 h 4"/>
                <a:gd name="T32" fmla="*/ 883262656 w 729"/>
                <a:gd name="T33" fmla="*/ 0 h 4"/>
                <a:gd name="T34" fmla="*/ 881724370 w 729"/>
                <a:gd name="T35" fmla="*/ 368072304 h 4"/>
                <a:gd name="T36" fmla="*/ 822967702 w 729"/>
                <a:gd name="T37" fmla="*/ 116711424 h 4"/>
                <a:gd name="T38" fmla="*/ 826106100 w 729"/>
                <a:gd name="T39" fmla="*/ 0 h 4"/>
                <a:gd name="T40" fmla="*/ 769998994 w 729"/>
                <a:gd name="T41" fmla="*/ 368072304 h 4"/>
                <a:gd name="T42" fmla="*/ 769998994 w 729"/>
                <a:gd name="T43" fmla="*/ 0 h 4"/>
                <a:gd name="T44" fmla="*/ 773327581 w 729"/>
                <a:gd name="T45" fmla="*/ 193722548 h 4"/>
                <a:gd name="T46" fmla="*/ 711783556 w 729"/>
                <a:gd name="T47" fmla="*/ 193722548 h 4"/>
                <a:gd name="T48" fmla="*/ 716473338 w 729"/>
                <a:gd name="T49" fmla="*/ 0 h 4"/>
                <a:gd name="T50" fmla="*/ 716473338 w 729"/>
                <a:gd name="T51" fmla="*/ 368072304 h 4"/>
                <a:gd name="T52" fmla="*/ 660611960 w 729"/>
                <a:gd name="T53" fmla="*/ 0 h 4"/>
                <a:gd name="T54" fmla="*/ 665246204 w 729"/>
                <a:gd name="T55" fmla="*/ 116711424 h 4"/>
                <a:gd name="T56" fmla="*/ 606902925 w 729"/>
                <a:gd name="T57" fmla="*/ 368072304 h 4"/>
                <a:gd name="T58" fmla="*/ 605383500 w 729"/>
                <a:gd name="T59" fmla="*/ 0 h 4"/>
                <a:gd name="T60" fmla="*/ 608391961 w 729"/>
                <a:gd name="T61" fmla="*/ 193722548 h 4"/>
                <a:gd name="T62" fmla="*/ 548146650 w 729"/>
                <a:gd name="T63" fmla="*/ 116711424 h 4"/>
                <a:gd name="T64" fmla="*/ 555708276 w 729"/>
                <a:gd name="T65" fmla="*/ 0 h 4"/>
                <a:gd name="T66" fmla="*/ 551857320 w 729"/>
                <a:gd name="T67" fmla="*/ 368072304 h 4"/>
                <a:gd name="T68" fmla="*/ 493820677 w 729"/>
                <a:gd name="T69" fmla="*/ 116711424 h 4"/>
                <a:gd name="T70" fmla="*/ 499075266 w 729"/>
                <a:gd name="T71" fmla="*/ 0 h 4"/>
                <a:gd name="T72" fmla="*/ 441791916 w 729"/>
                <a:gd name="T73" fmla="*/ 368072304 h 4"/>
                <a:gd name="T74" fmla="*/ 441791916 w 729"/>
                <a:gd name="T75" fmla="*/ 0 h 4"/>
                <a:gd name="T76" fmla="*/ 441791916 w 729"/>
                <a:gd name="T77" fmla="*/ 368072304 h 4"/>
                <a:gd name="T78" fmla="*/ 387512835 w 729"/>
                <a:gd name="T79" fmla="*/ 0 h 4"/>
                <a:gd name="T80" fmla="*/ 390608793 w 729"/>
                <a:gd name="T81" fmla="*/ 116711424 h 4"/>
                <a:gd name="T82" fmla="*/ 332284375 w 729"/>
                <a:gd name="T83" fmla="*/ 368072304 h 4"/>
                <a:gd name="T84" fmla="*/ 330746613 w 729"/>
                <a:gd name="T85" fmla="*/ 0 h 4"/>
                <a:gd name="T86" fmla="*/ 335380334 w 729"/>
                <a:gd name="T87" fmla="*/ 193722548 h 4"/>
                <a:gd name="T88" fmla="*/ 274637084 w 729"/>
                <a:gd name="T89" fmla="*/ 116711424 h 4"/>
                <a:gd name="T90" fmla="*/ 281060647 w 729"/>
                <a:gd name="T91" fmla="*/ 0 h 4"/>
                <a:gd name="T92" fmla="*/ 279497474 w 729"/>
                <a:gd name="T93" fmla="*/ 368072304 h 4"/>
                <a:gd name="T94" fmla="*/ 221111166 w 729"/>
                <a:gd name="T95" fmla="*/ 116711424 h 4"/>
                <a:gd name="T96" fmla="*/ 224205945 w 729"/>
                <a:gd name="T97" fmla="*/ 0 h 4"/>
                <a:gd name="T98" fmla="*/ 169928305 w 729"/>
                <a:gd name="T99" fmla="*/ 368072304 h 4"/>
                <a:gd name="T100" fmla="*/ 169928305 w 729"/>
                <a:gd name="T101" fmla="*/ 0 h 4"/>
                <a:gd name="T102" fmla="*/ 171418651 w 729"/>
                <a:gd name="T103" fmla="*/ 193722548 h 4"/>
                <a:gd name="T104" fmla="*/ 111174617 w 729"/>
                <a:gd name="T105" fmla="*/ 193722548 h 4"/>
                <a:gd name="T106" fmla="*/ 114636744 w 729"/>
                <a:gd name="T107" fmla="*/ 0 h 4"/>
                <a:gd name="T108" fmla="*/ 114636744 w 729"/>
                <a:gd name="T109" fmla="*/ 368072304 h 4"/>
                <a:gd name="T110" fmla="*/ 58387470 w 729"/>
                <a:gd name="T111" fmla="*/ 0 h 4"/>
                <a:gd name="T112" fmla="*/ 63393254 w 729"/>
                <a:gd name="T113" fmla="*/ 116711424 h 4"/>
                <a:gd name="T114" fmla="*/ 4818669 w 729"/>
                <a:gd name="T115" fmla="*/ 368072304 h 4"/>
                <a:gd name="T116" fmla="*/ 3136925 w 729"/>
                <a:gd name="T117" fmla="*/ 0 h 4"/>
                <a:gd name="T118" fmla="*/ 6420152 w 729"/>
                <a:gd name="T119" fmla="*/ 193722548 h 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29"/>
                <a:gd name="T181" fmla="*/ 0 h 4"/>
                <a:gd name="T182" fmla="*/ 729 w 729"/>
                <a:gd name="T183" fmla="*/ 4 h 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29" h="4">
                  <a:moveTo>
                    <a:pt x="727" y="4"/>
                  </a:moveTo>
                  <a:lnTo>
                    <a:pt x="727" y="4"/>
                  </a:lnTo>
                  <a:lnTo>
                    <a:pt x="725" y="2"/>
                  </a:lnTo>
                  <a:lnTo>
                    <a:pt x="725" y="1"/>
                  </a:lnTo>
                  <a:lnTo>
                    <a:pt x="725" y="0"/>
                  </a:lnTo>
                  <a:lnTo>
                    <a:pt x="727" y="0"/>
                  </a:lnTo>
                  <a:lnTo>
                    <a:pt x="728" y="0"/>
                  </a:lnTo>
                  <a:lnTo>
                    <a:pt x="729" y="1"/>
                  </a:lnTo>
                  <a:lnTo>
                    <a:pt x="728" y="2"/>
                  </a:lnTo>
                  <a:lnTo>
                    <a:pt x="727" y="4"/>
                  </a:lnTo>
                  <a:close/>
                  <a:moveTo>
                    <a:pt x="694" y="4"/>
                  </a:moveTo>
                  <a:lnTo>
                    <a:pt x="694" y="4"/>
                  </a:lnTo>
                  <a:lnTo>
                    <a:pt x="693" y="2"/>
                  </a:lnTo>
                  <a:lnTo>
                    <a:pt x="693" y="1"/>
                  </a:lnTo>
                  <a:lnTo>
                    <a:pt x="693" y="0"/>
                  </a:lnTo>
                  <a:lnTo>
                    <a:pt x="694" y="0"/>
                  </a:lnTo>
                  <a:lnTo>
                    <a:pt x="696" y="0"/>
                  </a:lnTo>
                  <a:lnTo>
                    <a:pt x="696" y="1"/>
                  </a:lnTo>
                  <a:lnTo>
                    <a:pt x="696" y="2"/>
                  </a:lnTo>
                  <a:lnTo>
                    <a:pt x="694" y="4"/>
                  </a:lnTo>
                  <a:close/>
                  <a:moveTo>
                    <a:pt x="662" y="4"/>
                  </a:moveTo>
                  <a:lnTo>
                    <a:pt x="662" y="4"/>
                  </a:lnTo>
                  <a:lnTo>
                    <a:pt x="659" y="2"/>
                  </a:lnTo>
                  <a:lnTo>
                    <a:pt x="659" y="1"/>
                  </a:lnTo>
                  <a:lnTo>
                    <a:pt x="659" y="0"/>
                  </a:lnTo>
                  <a:lnTo>
                    <a:pt x="661" y="0"/>
                  </a:lnTo>
                  <a:lnTo>
                    <a:pt x="662" y="0"/>
                  </a:lnTo>
                  <a:lnTo>
                    <a:pt x="663" y="1"/>
                  </a:lnTo>
                  <a:lnTo>
                    <a:pt x="662" y="2"/>
                  </a:lnTo>
                  <a:lnTo>
                    <a:pt x="662" y="4"/>
                  </a:lnTo>
                  <a:close/>
                  <a:moveTo>
                    <a:pt x="628" y="4"/>
                  </a:moveTo>
                  <a:lnTo>
                    <a:pt x="628" y="4"/>
                  </a:lnTo>
                  <a:lnTo>
                    <a:pt x="627" y="2"/>
                  </a:lnTo>
                  <a:lnTo>
                    <a:pt x="627" y="1"/>
                  </a:lnTo>
                  <a:lnTo>
                    <a:pt x="627" y="0"/>
                  </a:lnTo>
                  <a:lnTo>
                    <a:pt x="628" y="0"/>
                  </a:lnTo>
                  <a:lnTo>
                    <a:pt x="630" y="0"/>
                  </a:lnTo>
                  <a:lnTo>
                    <a:pt x="630" y="1"/>
                  </a:lnTo>
                  <a:lnTo>
                    <a:pt x="630" y="2"/>
                  </a:lnTo>
                  <a:lnTo>
                    <a:pt x="628" y="4"/>
                  </a:lnTo>
                  <a:close/>
                  <a:moveTo>
                    <a:pt x="596" y="4"/>
                  </a:moveTo>
                  <a:lnTo>
                    <a:pt x="596" y="4"/>
                  </a:lnTo>
                  <a:lnTo>
                    <a:pt x="594" y="2"/>
                  </a:lnTo>
                  <a:lnTo>
                    <a:pt x="593" y="1"/>
                  </a:lnTo>
                  <a:lnTo>
                    <a:pt x="594" y="0"/>
                  </a:lnTo>
                  <a:lnTo>
                    <a:pt x="596" y="0"/>
                  </a:lnTo>
                  <a:lnTo>
                    <a:pt x="597" y="0"/>
                  </a:lnTo>
                  <a:lnTo>
                    <a:pt x="597" y="1"/>
                  </a:lnTo>
                  <a:lnTo>
                    <a:pt x="597" y="2"/>
                  </a:lnTo>
                  <a:lnTo>
                    <a:pt x="596" y="4"/>
                  </a:lnTo>
                  <a:close/>
                  <a:moveTo>
                    <a:pt x="562" y="4"/>
                  </a:moveTo>
                  <a:lnTo>
                    <a:pt x="562" y="4"/>
                  </a:lnTo>
                  <a:lnTo>
                    <a:pt x="561" y="2"/>
                  </a:lnTo>
                  <a:lnTo>
                    <a:pt x="561" y="1"/>
                  </a:lnTo>
                  <a:lnTo>
                    <a:pt x="561" y="0"/>
                  </a:lnTo>
                  <a:lnTo>
                    <a:pt x="562" y="0"/>
                  </a:lnTo>
                  <a:lnTo>
                    <a:pt x="563" y="0"/>
                  </a:lnTo>
                  <a:lnTo>
                    <a:pt x="565" y="1"/>
                  </a:lnTo>
                  <a:lnTo>
                    <a:pt x="563" y="2"/>
                  </a:lnTo>
                  <a:lnTo>
                    <a:pt x="562" y="4"/>
                  </a:lnTo>
                  <a:close/>
                  <a:moveTo>
                    <a:pt x="530" y="4"/>
                  </a:moveTo>
                  <a:lnTo>
                    <a:pt x="530" y="4"/>
                  </a:lnTo>
                  <a:lnTo>
                    <a:pt x="528" y="2"/>
                  </a:lnTo>
                  <a:lnTo>
                    <a:pt x="528" y="1"/>
                  </a:lnTo>
                  <a:lnTo>
                    <a:pt x="528" y="0"/>
                  </a:lnTo>
                  <a:lnTo>
                    <a:pt x="530" y="0"/>
                  </a:lnTo>
                  <a:lnTo>
                    <a:pt x="531" y="0"/>
                  </a:lnTo>
                  <a:lnTo>
                    <a:pt x="531" y="1"/>
                  </a:lnTo>
                  <a:lnTo>
                    <a:pt x="531" y="2"/>
                  </a:lnTo>
                  <a:lnTo>
                    <a:pt x="530" y="4"/>
                  </a:lnTo>
                  <a:close/>
                  <a:moveTo>
                    <a:pt x="497" y="4"/>
                  </a:moveTo>
                  <a:lnTo>
                    <a:pt x="497" y="4"/>
                  </a:lnTo>
                  <a:lnTo>
                    <a:pt x="495" y="2"/>
                  </a:lnTo>
                  <a:lnTo>
                    <a:pt x="495" y="1"/>
                  </a:lnTo>
                  <a:lnTo>
                    <a:pt x="495" y="0"/>
                  </a:lnTo>
                  <a:lnTo>
                    <a:pt x="496" y="0"/>
                  </a:lnTo>
                  <a:lnTo>
                    <a:pt x="497" y="0"/>
                  </a:lnTo>
                  <a:lnTo>
                    <a:pt x="499" y="1"/>
                  </a:lnTo>
                  <a:lnTo>
                    <a:pt x="497" y="2"/>
                  </a:lnTo>
                  <a:lnTo>
                    <a:pt x="497" y="4"/>
                  </a:lnTo>
                  <a:close/>
                  <a:moveTo>
                    <a:pt x="463" y="4"/>
                  </a:moveTo>
                  <a:lnTo>
                    <a:pt x="463" y="4"/>
                  </a:lnTo>
                  <a:lnTo>
                    <a:pt x="462" y="2"/>
                  </a:lnTo>
                  <a:lnTo>
                    <a:pt x="462" y="1"/>
                  </a:lnTo>
                  <a:lnTo>
                    <a:pt x="462" y="0"/>
                  </a:lnTo>
                  <a:lnTo>
                    <a:pt x="463" y="0"/>
                  </a:lnTo>
                  <a:lnTo>
                    <a:pt x="465" y="0"/>
                  </a:lnTo>
                  <a:lnTo>
                    <a:pt x="465" y="1"/>
                  </a:lnTo>
                  <a:lnTo>
                    <a:pt x="466" y="1"/>
                  </a:lnTo>
                  <a:lnTo>
                    <a:pt x="465" y="2"/>
                  </a:lnTo>
                  <a:lnTo>
                    <a:pt x="463" y="4"/>
                  </a:lnTo>
                  <a:close/>
                  <a:moveTo>
                    <a:pt x="431" y="4"/>
                  </a:moveTo>
                  <a:lnTo>
                    <a:pt x="431" y="4"/>
                  </a:lnTo>
                  <a:lnTo>
                    <a:pt x="430" y="2"/>
                  </a:lnTo>
                  <a:lnTo>
                    <a:pt x="428" y="2"/>
                  </a:lnTo>
                  <a:lnTo>
                    <a:pt x="428" y="1"/>
                  </a:lnTo>
                  <a:lnTo>
                    <a:pt x="430" y="0"/>
                  </a:lnTo>
                  <a:lnTo>
                    <a:pt x="431" y="0"/>
                  </a:lnTo>
                  <a:lnTo>
                    <a:pt x="432" y="0"/>
                  </a:lnTo>
                  <a:lnTo>
                    <a:pt x="432" y="1"/>
                  </a:lnTo>
                  <a:lnTo>
                    <a:pt x="432" y="2"/>
                  </a:lnTo>
                  <a:lnTo>
                    <a:pt x="431" y="4"/>
                  </a:lnTo>
                  <a:close/>
                  <a:moveTo>
                    <a:pt x="397" y="4"/>
                  </a:moveTo>
                  <a:lnTo>
                    <a:pt x="397" y="4"/>
                  </a:lnTo>
                  <a:lnTo>
                    <a:pt x="396" y="2"/>
                  </a:lnTo>
                  <a:lnTo>
                    <a:pt x="396" y="1"/>
                  </a:lnTo>
                  <a:lnTo>
                    <a:pt x="396" y="0"/>
                  </a:lnTo>
                  <a:lnTo>
                    <a:pt x="397" y="0"/>
                  </a:lnTo>
                  <a:lnTo>
                    <a:pt x="399" y="0"/>
                  </a:lnTo>
                  <a:lnTo>
                    <a:pt x="400" y="1"/>
                  </a:lnTo>
                  <a:lnTo>
                    <a:pt x="400" y="2"/>
                  </a:lnTo>
                  <a:lnTo>
                    <a:pt x="399" y="2"/>
                  </a:lnTo>
                  <a:lnTo>
                    <a:pt x="397" y="4"/>
                  </a:lnTo>
                  <a:close/>
                  <a:moveTo>
                    <a:pt x="365" y="4"/>
                  </a:moveTo>
                  <a:lnTo>
                    <a:pt x="365" y="4"/>
                  </a:lnTo>
                  <a:lnTo>
                    <a:pt x="364" y="2"/>
                  </a:lnTo>
                  <a:lnTo>
                    <a:pt x="364" y="1"/>
                  </a:lnTo>
                  <a:lnTo>
                    <a:pt x="364" y="0"/>
                  </a:lnTo>
                  <a:lnTo>
                    <a:pt x="365" y="0"/>
                  </a:lnTo>
                  <a:lnTo>
                    <a:pt x="366" y="0"/>
                  </a:lnTo>
                  <a:lnTo>
                    <a:pt x="366" y="1"/>
                  </a:lnTo>
                  <a:lnTo>
                    <a:pt x="366" y="2"/>
                  </a:lnTo>
                  <a:lnTo>
                    <a:pt x="365" y="4"/>
                  </a:lnTo>
                  <a:close/>
                  <a:moveTo>
                    <a:pt x="332" y="4"/>
                  </a:moveTo>
                  <a:lnTo>
                    <a:pt x="332" y="4"/>
                  </a:lnTo>
                  <a:lnTo>
                    <a:pt x="331" y="2"/>
                  </a:lnTo>
                  <a:lnTo>
                    <a:pt x="330" y="1"/>
                  </a:lnTo>
                  <a:lnTo>
                    <a:pt x="331" y="0"/>
                  </a:lnTo>
                  <a:lnTo>
                    <a:pt x="332" y="0"/>
                  </a:lnTo>
                  <a:lnTo>
                    <a:pt x="334" y="0"/>
                  </a:lnTo>
                  <a:lnTo>
                    <a:pt x="334" y="1"/>
                  </a:lnTo>
                  <a:lnTo>
                    <a:pt x="334" y="2"/>
                  </a:lnTo>
                  <a:lnTo>
                    <a:pt x="332" y="4"/>
                  </a:lnTo>
                  <a:close/>
                  <a:moveTo>
                    <a:pt x="299" y="4"/>
                  </a:moveTo>
                  <a:lnTo>
                    <a:pt x="299" y="4"/>
                  </a:lnTo>
                  <a:lnTo>
                    <a:pt x="297" y="2"/>
                  </a:lnTo>
                  <a:lnTo>
                    <a:pt x="297" y="1"/>
                  </a:lnTo>
                  <a:lnTo>
                    <a:pt x="297" y="0"/>
                  </a:lnTo>
                  <a:lnTo>
                    <a:pt x="299" y="0"/>
                  </a:lnTo>
                  <a:lnTo>
                    <a:pt x="300" y="0"/>
                  </a:lnTo>
                  <a:lnTo>
                    <a:pt x="301" y="1"/>
                  </a:lnTo>
                  <a:lnTo>
                    <a:pt x="300" y="2"/>
                  </a:lnTo>
                  <a:lnTo>
                    <a:pt x="299" y="4"/>
                  </a:lnTo>
                  <a:close/>
                  <a:moveTo>
                    <a:pt x="266" y="4"/>
                  </a:moveTo>
                  <a:lnTo>
                    <a:pt x="266" y="4"/>
                  </a:lnTo>
                  <a:lnTo>
                    <a:pt x="265" y="2"/>
                  </a:lnTo>
                  <a:lnTo>
                    <a:pt x="265" y="1"/>
                  </a:lnTo>
                  <a:lnTo>
                    <a:pt x="265" y="0"/>
                  </a:lnTo>
                  <a:lnTo>
                    <a:pt x="266" y="0"/>
                  </a:lnTo>
                  <a:lnTo>
                    <a:pt x="268" y="0"/>
                  </a:lnTo>
                  <a:lnTo>
                    <a:pt x="268" y="1"/>
                  </a:lnTo>
                  <a:lnTo>
                    <a:pt x="268" y="2"/>
                  </a:lnTo>
                  <a:lnTo>
                    <a:pt x="266" y="4"/>
                  </a:lnTo>
                  <a:close/>
                  <a:moveTo>
                    <a:pt x="233" y="4"/>
                  </a:moveTo>
                  <a:lnTo>
                    <a:pt x="233" y="4"/>
                  </a:lnTo>
                  <a:lnTo>
                    <a:pt x="231" y="2"/>
                  </a:lnTo>
                  <a:lnTo>
                    <a:pt x="231" y="1"/>
                  </a:lnTo>
                  <a:lnTo>
                    <a:pt x="231" y="0"/>
                  </a:lnTo>
                  <a:lnTo>
                    <a:pt x="233" y="0"/>
                  </a:lnTo>
                  <a:lnTo>
                    <a:pt x="234" y="0"/>
                  </a:lnTo>
                  <a:lnTo>
                    <a:pt x="235" y="1"/>
                  </a:lnTo>
                  <a:lnTo>
                    <a:pt x="235" y="2"/>
                  </a:lnTo>
                  <a:lnTo>
                    <a:pt x="234" y="2"/>
                  </a:lnTo>
                  <a:lnTo>
                    <a:pt x="233" y="4"/>
                  </a:lnTo>
                  <a:close/>
                  <a:moveTo>
                    <a:pt x="200" y="4"/>
                  </a:moveTo>
                  <a:lnTo>
                    <a:pt x="200" y="4"/>
                  </a:lnTo>
                  <a:lnTo>
                    <a:pt x="199" y="2"/>
                  </a:lnTo>
                  <a:lnTo>
                    <a:pt x="199" y="1"/>
                  </a:lnTo>
                  <a:lnTo>
                    <a:pt x="199" y="0"/>
                  </a:lnTo>
                  <a:lnTo>
                    <a:pt x="200" y="0"/>
                  </a:lnTo>
                  <a:lnTo>
                    <a:pt x="202" y="0"/>
                  </a:lnTo>
                  <a:lnTo>
                    <a:pt x="202" y="1"/>
                  </a:lnTo>
                  <a:lnTo>
                    <a:pt x="202" y="2"/>
                  </a:lnTo>
                  <a:lnTo>
                    <a:pt x="200" y="4"/>
                  </a:lnTo>
                  <a:close/>
                  <a:moveTo>
                    <a:pt x="168" y="4"/>
                  </a:moveTo>
                  <a:lnTo>
                    <a:pt x="168" y="4"/>
                  </a:lnTo>
                  <a:lnTo>
                    <a:pt x="166" y="2"/>
                  </a:lnTo>
                  <a:lnTo>
                    <a:pt x="165" y="1"/>
                  </a:lnTo>
                  <a:lnTo>
                    <a:pt x="166" y="0"/>
                  </a:lnTo>
                  <a:lnTo>
                    <a:pt x="168" y="0"/>
                  </a:lnTo>
                  <a:lnTo>
                    <a:pt x="169" y="0"/>
                  </a:lnTo>
                  <a:lnTo>
                    <a:pt x="169" y="1"/>
                  </a:lnTo>
                  <a:lnTo>
                    <a:pt x="169" y="2"/>
                  </a:lnTo>
                  <a:lnTo>
                    <a:pt x="168" y="4"/>
                  </a:lnTo>
                  <a:close/>
                  <a:moveTo>
                    <a:pt x="134" y="4"/>
                  </a:moveTo>
                  <a:lnTo>
                    <a:pt x="134" y="4"/>
                  </a:lnTo>
                  <a:lnTo>
                    <a:pt x="133" y="2"/>
                  </a:lnTo>
                  <a:lnTo>
                    <a:pt x="133" y="1"/>
                  </a:lnTo>
                  <a:lnTo>
                    <a:pt x="133" y="0"/>
                  </a:lnTo>
                  <a:lnTo>
                    <a:pt x="134" y="0"/>
                  </a:lnTo>
                  <a:lnTo>
                    <a:pt x="135" y="0"/>
                  </a:lnTo>
                  <a:lnTo>
                    <a:pt x="137" y="1"/>
                  </a:lnTo>
                  <a:lnTo>
                    <a:pt x="135" y="2"/>
                  </a:lnTo>
                  <a:lnTo>
                    <a:pt x="134" y="4"/>
                  </a:lnTo>
                  <a:close/>
                  <a:moveTo>
                    <a:pt x="102" y="4"/>
                  </a:moveTo>
                  <a:lnTo>
                    <a:pt x="102" y="4"/>
                  </a:lnTo>
                  <a:lnTo>
                    <a:pt x="100" y="2"/>
                  </a:lnTo>
                  <a:lnTo>
                    <a:pt x="100" y="1"/>
                  </a:lnTo>
                  <a:lnTo>
                    <a:pt x="100" y="0"/>
                  </a:lnTo>
                  <a:lnTo>
                    <a:pt x="102" y="0"/>
                  </a:lnTo>
                  <a:lnTo>
                    <a:pt x="103" y="0"/>
                  </a:lnTo>
                  <a:lnTo>
                    <a:pt x="103" y="1"/>
                  </a:lnTo>
                  <a:lnTo>
                    <a:pt x="103" y="2"/>
                  </a:lnTo>
                  <a:lnTo>
                    <a:pt x="102" y="4"/>
                  </a:lnTo>
                  <a:close/>
                  <a:moveTo>
                    <a:pt x="69" y="4"/>
                  </a:moveTo>
                  <a:lnTo>
                    <a:pt x="69" y="4"/>
                  </a:lnTo>
                  <a:lnTo>
                    <a:pt x="67" y="2"/>
                  </a:lnTo>
                  <a:lnTo>
                    <a:pt x="67" y="1"/>
                  </a:lnTo>
                  <a:lnTo>
                    <a:pt x="67" y="0"/>
                  </a:lnTo>
                  <a:lnTo>
                    <a:pt x="68" y="0"/>
                  </a:lnTo>
                  <a:lnTo>
                    <a:pt x="69" y="0"/>
                  </a:lnTo>
                  <a:lnTo>
                    <a:pt x="71" y="1"/>
                  </a:lnTo>
                  <a:lnTo>
                    <a:pt x="69" y="2"/>
                  </a:lnTo>
                  <a:lnTo>
                    <a:pt x="69" y="4"/>
                  </a:lnTo>
                  <a:close/>
                  <a:moveTo>
                    <a:pt x="35" y="4"/>
                  </a:moveTo>
                  <a:lnTo>
                    <a:pt x="35" y="4"/>
                  </a:lnTo>
                  <a:lnTo>
                    <a:pt x="34" y="2"/>
                  </a:lnTo>
                  <a:lnTo>
                    <a:pt x="34" y="1"/>
                  </a:lnTo>
                  <a:lnTo>
                    <a:pt x="34" y="0"/>
                  </a:lnTo>
                  <a:lnTo>
                    <a:pt x="35" y="0"/>
                  </a:lnTo>
                  <a:lnTo>
                    <a:pt x="37" y="0"/>
                  </a:lnTo>
                  <a:lnTo>
                    <a:pt x="37" y="1"/>
                  </a:lnTo>
                  <a:lnTo>
                    <a:pt x="38" y="1"/>
                  </a:lnTo>
                  <a:lnTo>
                    <a:pt x="37" y="2"/>
                  </a:lnTo>
                  <a:lnTo>
                    <a:pt x="35" y="4"/>
                  </a:lnTo>
                  <a:close/>
                  <a:moveTo>
                    <a:pt x="3" y="4"/>
                  </a:moveTo>
                  <a:lnTo>
                    <a:pt x="3" y="4"/>
                  </a:lnTo>
                  <a:lnTo>
                    <a:pt x="2" y="2"/>
                  </a:lnTo>
                  <a:lnTo>
                    <a:pt x="0" y="2"/>
                  </a:lnTo>
                  <a:lnTo>
                    <a:pt x="0" y="1"/>
                  </a:lnTo>
                  <a:lnTo>
                    <a:pt x="2" y="0"/>
                  </a:lnTo>
                  <a:lnTo>
                    <a:pt x="3" y="0"/>
                  </a:lnTo>
                  <a:lnTo>
                    <a:pt x="4" y="0"/>
                  </a:lnTo>
                  <a:lnTo>
                    <a:pt x="4" y="1"/>
                  </a:lnTo>
                  <a:lnTo>
                    <a:pt x="4" y="2"/>
                  </a:lnTo>
                  <a:lnTo>
                    <a:pt x="3" y="4"/>
                  </a:lnTo>
                  <a:close/>
                </a:path>
              </a:pathLst>
            </a:custGeom>
            <a:solidFill>
              <a:srgbClr val="000000"/>
            </a:solidFill>
            <a:ln w="2857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66" name="未知"/>
            <p:cNvSpPr>
              <a:spLocks/>
            </p:cNvSpPr>
            <p:nvPr/>
          </p:nvSpPr>
          <p:spPr bwMode="auto">
            <a:xfrm>
              <a:off x="1420" y="1268"/>
              <a:ext cx="258" cy="170"/>
            </a:xfrm>
            <a:custGeom>
              <a:avLst/>
              <a:gdLst>
                <a:gd name="T0" fmla="*/ 182081226 w 127"/>
                <a:gd name="T1" fmla="*/ 111604895 h 84"/>
                <a:gd name="T2" fmla="*/ 0 w 127"/>
                <a:gd name="T3" fmla="*/ 55768383 h 84"/>
                <a:gd name="T4" fmla="*/ 182081226 w 127"/>
                <a:gd name="T5" fmla="*/ 0 h 84"/>
                <a:gd name="T6" fmla="*/ 182081226 w 127"/>
                <a:gd name="T7" fmla="*/ 111604895 h 84"/>
                <a:gd name="T8" fmla="*/ 0 60000 65536"/>
                <a:gd name="T9" fmla="*/ 0 60000 65536"/>
                <a:gd name="T10" fmla="*/ 0 60000 65536"/>
                <a:gd name="T11" fmla="*/ 0 60000 65536"/>
                <a:gd name="T12" fmla="*/ 0 w 127"/>
                <a:gd name="T13" fmla="*/ 0 h 84"/>
                <a:gd name="T14" fmla="*/ 127 w 127"/>
                <a:gd name="T15" fmla="*/ 84 h 84"/>
              </a:gdLst>
              <a:ahLst/>
              <a:cxnLst>
                <a:cxn ang="T8">
                  <a:pos x="T0" y="T1"/>
                </a:cxn>
                <a:cxn ang="T9">
                  <a:pos x="T2" y="T3"/>
                </a:cxn>
                <a:cxn ang="T10">
                  <a:pos x="T4" y="T5"/>
                </a:cxn>
                <a:cxn ang="T11">
                  <a:pos x="T6" y="T7"/>
                </a:cxn>
              </a:cxnLst>
              <a:rect l="T12" t="T13" r="T14" b="T15"/>
              <a:pathLst>
                <a:path w="127" h="84">
                  <a:moveTo>
                    <a:pt x="127" y="84"/>
                  </a:moveTo>
                  <a:lnTo>
                    <a:pt x="0" y="42"/>
                  </a:lnTo>
                  <a:lnTo>
                    <a:pt x="127" y="0"/>
                  </a:lnTo>
                  <a:lnTo>
                    <a:pt x="127" y="84"/>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67" name="未知"/>
            <p:cNvSpPr>
              <a:spLocks noEditPoints="1"/>
            </p:cNvSpPr>
            <p:nvPr/>
          </p:nvSpPr>
          <p:spPr bwMode="auto">
            <a:xfrm>
              <a:off x="395" y="1800"/>
              <a:ext cx="430" cy="543"/>
            </a:xfrm>
            <a:custGeom>
              <a:avLst/>
              <a:gdLst>
                <a:gd name="T0" fmla="*/ 2921139 w 211"/>
                <a:gd name="T1" fmla="*/ 689630439 h 259"/>
                <a:gd name="T2" fmla="*/ 4351858 w 211"/>
                <a:gd name="T3" fmla="*/ 696857241 h 259"/>
                <a:gd name="T4" fmla="*/ 0 w 211"/>
                <a:gd name="T5" fmla="*/ 696857241 h 259"/>
                <a:gd name="T6" fmla="*/ 0 w 211"/>
                <a:gd name="T7" fmla="*/ 689630439 h 259"/>
                <a:gd name="T8" fmla="*/ 33692304 w 211"/>
                <a:gd name="T9" fmla="*/ 621521918 h 259"/>
                <a:gd name="T10" fmla="*/ 36832624 w 211"/>
                <a:gd name="T11" fmla="*/ 626498832 h 259"/>
                <a:gd name="T12" fmla="*/ 33692304 w 211"/>
                <a:gd name="T13" fmla="*/ 633212002 h 259"/>
                <a:gd name="T14" fmla="*/ 30799607 w 211"/>
                <a:gd name="T15" fmla="*/ 623836212 h 259"/>
                <a:gd name="T16" fmla="*/ 64448838 w 211"/>
                <a:gd name="T17" fmla="*/ 554611469 h 259"/>
                <a:gd name="T18" fmla="*/ 65828783 w 211"/>
                <a:gd name="T19" fmla="*/ 552390025 h 259"/>
                <a:gd name="T20" fmla="*/ 68662021 w 211"/>
                <a:gd name="T21" fmla="*/ 559644737 h 259"/>
                <a:gd name="T22" fmla="*/ 65828783 w 211"/>
                <a:gd name="T23" fmla="*/ 562306282 h 259"/>
                <a:gd name="T24" fmla="*/ 64448838 w 211"/>
                <a:gd name="T25" fmla="*/ 554611469 h 259"/>
                <a:gd name="T26" fmla="*/ 94513272 w 211"/>
                <a:gd name="T27" fmla="*/ 486884549 h 259"/>
                <a:gd name="T28" fmla="*/ 98838867 w 211"/>
                <a:gd name="T29" fmla="*/ 486884549 h 259"/>
                <a:gd name="T30" fmla="*/ 97366351 w 211"/>
                <a:gd name="T31" fmla="*/ 495408043 h 259"/>
                <a:gd name="T32" fmla="*/ 94513272 w 211"/>
                <a:gd name="T33" fmla="*/ 486884549 h 259"/>
                <a:gd name="T34" fmla="*/ 126460983 w 211"/>
                <a:gd name="T35" fmla="*/ 417110616 h 259"/>
                <a:gd name="T36" fmla="*/ 132763517 w 211"/>
                <a:gd name="T37" fmla="*/ 417110616 h 259"/>
                <a:gd name="T38" fmla="*/ 129679322 w 211"/>
                <a:gd name="T39" fmla="*/ 424883253 h 259"/>
                <a:gd name="T40" fmla="*/ 126460983 w 211"/>
                <a:gd name="T41" fmla="*/ 422691329 h 259"/>
                <a:gd name="T42" fmla="*/ 126460983 w 211"/>
                <a:gd name="T43" fmla="*/ 417110616 h 259"/>
                <a:gd name="T44" fmla="*/ 160380840 w 211"/>
                <a:gd name="T45" fmla="*/ 344091197 h 259"/>
                <a:gd name="T46" fmla="*/ 163197661 w 211"/>
                <a:gd name="T47" fmla="*/ 346753280 h 259"/>
                <a:gd name="T48" fmla="*/ 160380840 w 211"/>
                <a:gd name="T49" fmla="*/ 355850786 h 259"/>
                <a:gd name="T50" fmla="*/ 158698599 w 211"/>
                <a:gd name="T51" fmla="*/ 346753280 h 259"/>
                <a:gd name="T52" fmla="*/ 189756932 w 211"/>
                <a:gd name="T53" fmla="*/ 279748436 h 259"/>
                <a:gd name="T54" fmla="*/ 195530391 w 211"/>
                <a:gd name="T55" fmla="*/ 279748436 h 259"/>
                <a:gd name="T56" fmla="*/ 194077831 w 211"/>
                <a:gd name="T57" fmla="*/ 282089902 h 259"/>
                <a:gd name="T58" fmla="*/ 189756932 w 211"/>
                <a:gd name="T59" fmla="*/ 282089902 h 259"/>
                <a:gd name="T60" fmla="*/ 220929909 w 211"/>
                <a:gd name="T61" fmla="*/ 210658541 h 259"/>
                <a:gd name="T62" fmla="*/ 224527594 w 211"/>
                <a:gd name="T63" fmla="*/ 207001532 h 259"/>
                <a:gd name="T64" fmla="*/ 228011807 w 211"/>
                <a:gd name="T65" fmla="*/ 215498325 h 259"/>
                <a:gd name="T66" fmla="*/ 223147812 w 211"/>
                <a:gd name="T67" fmla="*/ 217911374 h 259"/>
                <a:gd name="T68" fmla="*/ 220929909 w 211"/>
                <a:gd name="T69" fmla="*/ 210658541 h 259"/>
                <a:gd name="T70" fmla="*/ 256162803 w 211"/>
                <a:gd name="T71" fmla="*/ 137213813 h 259"/>
                <a:gd name="T72" fmla="*/ 257716704 w 211"/>
                <a:gd name="T73" fmla="*/ 142534590 h 259"/>
                <a:gd name="T74" fmla="*/ 256162803 w 211"/>
                <a:gd name="T75" fmla="*/ 147512308 h 259"/>
                <a:gd name="T76" fmla="*/ 253192600 w 211"/>
                <a:gd name="T77" fmla="*/ 142534590 h 259"/>
                <a:gd name="T78" fmla="*/ 283779506 w 211"/>
                <a:gd name="T79" fmla="*/ 73568708 h 259"/>
                <a:gd name="T80" fmla="*/ 288643632 w 211"/>
                <a:gd name="T81" fmla="*/ 70360389 h 259"/>
                <a:gd name="T82" fmla="*/ 288643632 w 211"/>
                <a:gd name="T83" fmla="*/ 75941101 h 259"/>
                <a:gd name="T84" fmla="*/ 283779506 w 211"/>
                <a:gd name="T85" fmla="*/ 80959543 h 259"/>
                <a:gd name="T86" fmla="*/ 283779506 w 211"/>
                <a:gd name="T87" fmla="*/ 73568708 h 259"/>
                <a:gd name="T88" fmla="*/ 317640835 w 211"/>
                <a:gd name="T89" fmla="*/ 0 h 259"/>
                <a:gd name="T90" fmla="*/ 321986646 w 211"/>
                <a:gd name="T91" fmla="*/ 7983490 h 259"/>
                <a:gd name="T92" fmla="*/ 317640835 w 211"/>
                <a:gd name="T93" fmla="*/ 10435738 h 259"/>
                <a:gd name="T94" fmla="*/ 316122409 w 211"/>
                <a:gd name="T95" fmla="*/ 2374233 h 25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1"/>
                <a:gd name="T145" fmla="*/ 0 h 259"/>
                <a:gd name="T146" fmla="*/ 211 w 211"/>
                <a:gd name="T147" fmla="*/ 259 h 25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1" h="259">
                  <a:moveTo>
                    <a:pt x="0" y="256"/>
                  </a:moveTo>
                  <a:lnTo>
                    <a:pt x="0" y="256"/>
                  </a:lnTo>
                  <a:lnTo>
                    <a:pt x="2" y="256"/>
                  </a:lnTo>
                  <a:lnTo>
                    <a:pt x="3" y="256"/>
                  </a:lnTo>
                  <a:lnTo>
                    <a:pt x="3" y="258"/>
                  </a:lnTo>
                  <a:lnTo>
                    <a:pt x="3" y="259"/>
                  </a:lnTo>
                  <a:lnTo>
                    <a:pt x="2" y="259"/>
                  </a:lnTo>
                  <a:lnTo>
                    <a:pt x="0" y="259"/>
                  </a:lnTo>
                  <a:lnTo>
                    <a:pt x="0" y="258"/>
                  </a:lnTo>
                  <a:lnTo>
                    <a:pt x="0" y="256"/>
                  </a:lnTo>
                  <a:close/>
                  <a:moveTo>
                    <a:pt x="20" y="231"/>
                  </a:moveTo>
                  <a:lnTo>
                    <a:pt x="20" y="231"/>
                  </a:lnTo>
                  <a:lnTo>
                    <a:pt x="22" y="231"/>
                  </a:lnTo>
                  <a:lnTo>
                    <a:pt x="23" y="231"/>
                  </a:lnTo>
                  <a:lnTo>
                    <a:pt x="24" y="232"/>
                  </a:lnTo>
                  <a:lnTo>
                    <a:pt x="24" y="233"/>
                  </a:lnTo>
                  <a:lnTo>
                    <a:pt x="23" y="235"/>
                  </a:lnTo>
                  <a:lnTo>
                    <a:pt x="22" y="235"/>
                  </a:lnTo>
                  <a:lnTo>
                    <a:pt x="22" y="233"/>
                  </a:lnTo>
                  <a:lnTo>
                    <a:pt x="20" y="232"/>
                  </a:lnTo>
                  <a:lnTo>
                    <a:pt x="20" y="231"/>
                  </a:lnTo>
                  <a:close/>
                  <a:moveTo>
                    <a:pt x="42" y="206"/>
                  </a:moveTo>
                  <a:lnTo>
                    <a:pt x="42" y="206"/>
                  </a:lnTo>
                  <a:lnTo>
                    <a:pt x="43" y="205"/>
                  </a:lnTo>
                  <a:lnTo>
                    <a:pt x="45" y="205"/>
                  </a:lnTo>
                  <a:lnTo>
                    <a:pt x="45" y="206"/>
                  </a:lnTo>
                  <a:lnTo>
                    <a:pt x="45" y="208"/>
                  </a:lnTo>
                  <a:lnTo>
                    <a:pt x="43" y="209"/>
                  </a:lnTo>
                  <a:lnTo>
                    <a:pt x="42" y="208"/>
                  </a:lnTo>
                  <a:lnTo>
                    <a:pt x="41" y="208"/>
                  </a:lnTo>
                  <a:lnTo>
                    <a:pt x="42" y="206"/>
                  </a:lnTo>
                  <a:close/>
                  <a:moveTo>
                    <a:pt x="62" y="181"/>
                  </a:moveTo>
                  <a:lnTo>
                    <a:pt x="62" y="181"/>
                  </a:lnTo>
                  <a:lnTo>
                    <a:pt x="64" y="179"/>
                  </a:lnTo>
                  <a:lnTo>
                    <a:pt x="65" y="179"/>
                  </a:lnTo>
                  <a:lnTo>
                    <a:pt x="65" y="181"/>
                  </a:lnTo>
                  <a:lnTo>
                    <a:pt x="65" y="182"/>
                  </a:lnTo>
                  <a:lnTo>
                    <a:pt x="64" y="184"/>
                  </a:lnTo>
                  <a:lnTo>
                    <a:pt x="62" y="182"/>
                  </a:lnTo>
                  <a:lnTo>
                    <a:pt x="62" y="181"/>
                  </a:lnTo>
                  <a:close/>
                  <a:moveTo>
                    <a:pt x="83" y="155"/>
                  </a:moveTo>
                  <a:lnTo>
                    <a:pt x="83" y="155"/>
                  </a:lnTo>
                  <a:lnTo>
                    <a:pt x="84" y="154"/>
                  </a:lnTo>
                  <a:lnTo>
                    <a:pt x="85" y="154"/>
                  </a:lnTo>
                  <a:lnTo>
                    <a:pt x="87" y="155"/>
                  </a:lnTo>
                  <a:lnTo>
                    <a:pt x="87" y="157"/>
                  </a:lnTo>
                  <a:lnTo>
                    <a:pt x="85" y="158"/>
                  </a:lnTo>
                  <a:lnTo>
                    <a:pt x="84" y="158"/>
                  </a:lnTo>
                  <a:lnTo>
                    <a:pt x="84" y="157"/>
                  </a:lnTo>
                  <a:lnTo>
                    <a:pt x="83" y="157"/>
                  </a:lnTo>
                  <a:lnTo>
                    <a:pt x="83" y="155"/>
                  </a:lnTo>
                  <a:close/>
                  <a:moveTo>
                    <a:pt x="104" y="129"/>
                  </a:moveTo>
                  <a:lnTo>
                    <a:pt x="104" y="129"/>
                  </a:lnTo>
                  <a:lnTo>
                    <a:pt x="105" y="128"/>
                  </a:lnTo>
                  <a:lnTo>
                    <a:pt x="107" y="128"/>
                  </a:lnTo>
                  <a:lnTo>
                    <a:pt x="107" y="129"/>
                  </a:lnTo>
                  <a:lnTo>
                    <a:pt x="107" y="131"/>
                  </a:lnTo>
                  <a:lnTo>
                    <a:pt x="105" y="132"/>
                  </a:lnTo>
                  <a:lnTo>
                    <a:pt x="104" y="132"/>
                  </a:lnTo>
                  <a:lnTo>
                    <a:pt x="103" y="131"/>
                  </a:lnTo>
                  <a:lnTo>
                    <a:pt x="104" y="129"/>
                  </a:lnTo>
                  <a:close/>
                  <a:moveTo>
                    <a:pt x="124" y="104"/>
                  </a:moveTo>
                  <a:lnTo>
                    <a:pt x="124" y="104"/>
                  </a:lnTo>
                  <a:lnTo>
                    <a:pt x="126" y="102"/>
                  </a:lnTo>
                  <a:lnTo>
                    <a:pt x="127" y="102"/>
                  </a:lnTo>
                  <a:lnTo>
                    <a:pt x="128" y="104"/>
                  </a:lnTo>
                  <a:lnTo>
                    <a:pt x="128" y="105"/>
                  </a:lnTo>
                  <a:lnTo>
                    <a:pt x="127" y="105"/>
                  </a:lnTo>
                  <a:lnTo>
                    <a:pt x="126" y="107"/>
                  </a:lnTo>
                  <a:lnTo>
                    <a:pt x="124" y="107"/>
                  </a:lnTo>
                  <a:lnTo>
                    <a:pt x="124" y="105"/>
                  </a:lnTo>
                  <a:lnTo>
                    <a:pt x="124" y="104"/>
                  </a:lnTo>
                  <a:close/>
                  <a:moveTo>
                    <a:pt x="145" y="78"/>
                  </a:moveTo>
                  <a:lnTo>
                    <a:pt x="145" y="78"/>
                  </a:lnTo>
                  <a:lnTo>
                    <a:pt x="146" y="77"/>
                  </a:lnTo>
                  <a:lnTo>
                    <a:pt x="147" y="77"/>
                  </a:lnTo>
                  <a:lnTo>
                    <a:pt x="149" y="78"/>
                  </a:lnTo>
                  <a:lnTo>
                    <a:pt x="149" y="80"/>
                  </a:lnTo>
                  <a:lnTo>
                    <a:pt x="147" y="81"/>
                  </a:lnTo>
                  <a:lnTo>
                    <a:pt x="146" y="81"/>
                  </a:lnTo>
                  <a:lnTo>
                    <a:pt x="145" y="80"/>
                  </a:lnTo>
                  <a:lnTo>
                    <a:pt x="145" y="78"/>
                  </a:lnTo>
                  <a:close/>
                  <a:moveTo>
                    <a:pt x="166" y="53"/>
                  </a:moveTo>
                  <a:lnTo>
                    <a:pt x="166" y="53"/>
                  </a:lnTo>
                  <a:lnTo>
                    <a:pt x="168" y="51"/>
                  </a:lnTo>
                  <a:lnTo>
                    <a:pt x="169" y="51"/>
                  </a:lnTo>
                  <a:lnTo>
                    <a:pt x="169" y="53"/>
                  </a:lnTo>
                  <a:lnTo>
                    <a:pt x="169" y="54"/>
                  </a:lnTo>
                  <a:lnTo>
                    <a:pt x="168" y="55"/>
                  </a:lnTo>
                  <a:lnTo>
                    <a:pt x="166" y="55"/>
                  </a:lnTo>
                  <a:lnTo>
                    <a:pt x="166" y="54"/>
                  </a:lnTo>
                  <a:lnTo>
                    <a:pt x="166" y="53"/>
                  </a:lnTo>
                  <a:close/>
                  <a:moveTo>
                    <a:pt x="186" y="27"/>
                  </a:moveTo>
                  <a:lnTo>
                    <a:pt x="186" y="27"/>
                  </a:lnTo>
                  <a:lnTo>
                    <a:pt x="188" y="26"/>
                  </a:lnTo>
                  <a:lnTo>
                    <a:pt x="189" y="26"/>
                  </a:lnTo>
                  <a:lnTo>
                    <a:pt x="191" y="27"/>
                  </a:lnTo>
                  <a:lnTo>
                    <a:pt x="191" y="28"/>
                  </a:lnTo>
                  <a:lnTo>
                    <a:pt x="189" y="28"/>
                  </a:lnTo>
                  <a:lnTo>
                    <a:pt x="188" y="30"/>
                  </a:lnTo>
                  <a:lnTo>
                    <a:pt x="186" y="30"/>
                  </a:lnTo>
                  <a:lnTo>
                    <a:pt x="186" y="28"/>
                  </a:lnTo>
                  <a:lnTo>
                    <a:pt x="186" y="27"/>
                  </a:lnTo>
                  <a:close/>
                  <a:moveTo>
                    <a:pt x="207" y="1"/>
                  </a:moveTo>
                  <a:lnTo>
                    <a:pt x="207" y="1"/>
                  </a:lnTo>
                  <a:lnTo>
                    <a:pt x="208" y="0"/>
                  </a:lnTo>
                  <a:lnTo>
                    <a:pt x="209" y="0"/>
                  </a:lnTo>
                  <a:lnTo>
                    <a:pt x="211" y="1"/>
                  </a:lnTo>
                  <a:lnTo>
                    <a:pt x="211" y="3"/>
                  </a:lnTo>
                  <a:lnTo>
                    <a:pt x="209" y="4"/>
                  </a:lnTo>
                  <a:lnTo>
                    <a:pt x="208" y="4"/>
                  </a:lnTo>
                  <a:lnTo>
                    <a:pt x="207" y="3"/>
                  </a:lnTo>
                  <a:lnTo>
                    <a:pt x="207" y="1"/>
                  </a:lnTo>
                  <a:close/>
                </a:path>
              </a:pathLst>
            </a:custGeom>
            <a:solidFill>
              <a:srgbClr val="000000"/>
            </a:solidFill>
            <a:ln w="2857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68" name="未知"/>
            <p:cNvSpPr>
              <a:spLocks/>
            </p:cNvSpPr>
            <p:nvPr/>
          </p:nvSpPr>
          <p:spPr bwMode="auto">
            <a:xfrm>
              <a:off x="840" y="1545"/>
              <a:ext cx="230" cy="263"/>
            </a:xfrm>
            <a:custGeom>
              <a:avLst/>
              <a:gdLst>
                <a:gd name="T0" fmla="*/ 0 w 112"/>
                <a:gd name="T1" fmla="*/ 176935470 h 126"/>
                <a:gd name="T2" fmla="*/ 199094057 w 112"/>
                <a:gd name="T3" fmla="*/ 0 h 126"/>
                <a:gd name="T4" fmla="*/ 115260953 w 112"/>
                <a:gd name="T5" fmla="*/ 310559275 h 126"/>
                <a:gd name="T6" fmla="*/ 0 w 112"/>
                <a:gd name="T7" fmla="*/ 176935470 h 126"/>
                <a:gd name="T8" fmla="*/ 0 60000 65536"/>
                <a:gd name="T9" fmla="*/ 0 60000 65536"/>
                <a:gd name="T10" fmla="*/ 0 60000 65536"/>
                <a:gd name="T11" fmla="*/ 0 60000 65536"/>
                <a:gd name="T12" fmla="*/ 0 w 112"/>
                <a:gd name="T13" fmla="*/ 0 h 126"/>
                <a:gd name="T14" fmla="*/ 112 w 112"/>
                <a:gd name="T15" fmla="*/ 126 h 126"/>
              </a:gdLst>
              <a:ahLst/>
              <a:cxnLst>
                <a:cxn ang="T8">
                  <a:pos x="T0" y="T1"/>
                </a:cxn>
                <a:cxn ang="T9">
                  <a:pos x="T2" y="T3"/>
                </a:cxn>
                <a:cxn ang="T10">
                  <a:pos x="T4" y="T5"/>
                </a:cxn>
                <a:cxn ang="T11">
                  <a:pos x="T6" y="T7"/>
                </a:cxn>
              </a:cxnLst>
              <a:rect l="T12" t="T13" r="T14" b="T15"/>
              <a:pathLst>
                <a:path w="112" h="126">
                  <a:moveTo>
                    <a:pt x="0" y="72"/>
                  </a:moveTo>
                  <a:lnTo>
                    <a:pt x="112" y="0"/>
                  </a:lnTo>
                  <a:lnTo>
                    <a:pt x="65" y="126"/>
                  </a:lnTo>
                  <a:lnTo>
                    <a:pt x="0" y="72"/>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69" name="未知"/>
            <p:cNvSpPr>
              <a:spLocks noEditPoints="1"/>
            </p:cNvSpPr>
            <p:nvPr/>
          </p:nvSpPr>
          <p:spPr bwMode="auto">
            <a:xfrm>
              <a:off x="308" y="738"/>
              <a:ext cx="7" cy="1520"/>
            </a:xfrm>
            <a:custGeom>
              <a:avLst/>
              <a:gdLst>
                <a:gd name="T0" fmla="*/ 218004 w 4"/>
                <a:gd name="T1" fmla="*/ 1749058585 h 729"/>
                <a:gd name="T2" fmla="*/ 0 w 4"/>
                <a:gd name="T3" fmla="*/ 1753636215 h 729"/>
                <a:gd name="T4" fmla="*/ 0 w 4"/>
                <a:gd name="T5" fmla="*/ 1669313032 h 729"/>
                <a:gd name="T6" fmla="*/ 218004 w 4"/>
                <a:gd name="T7" fmla="*/ 1675915793 h 729"/>
                <a:gd name="T8" fmla="*/ 0 w 4"/>
                <a:gd name="T9" fmla="*/ 1591597947 h 729"/>
                <a:gd name="T10" fmla="*/ 289119 w 4"/>
                <a:gd name="T11" fmla="*/ 1591597947 h 729"/>
                <a:gd name="T12" fmla="*/ 0 w 4"/>
                <a:gd name="T13" fmla="*/ 1591597947 h 729"/>
                <a:gd name="T14" fmla="*/ 165219 w 4"/>
                <a:gd name="T15" fmla="*/ 1509258261 h 729"/>
                <a:gd name="T16" fmla="*/ 165219 w 4"/>
                <a:gd name="T17" fmla="*/ 1516013681 h 729"/>
                <a:gd name="T18" fmla="*/ 0 w 4"/>
                <a:gd name="T19" fmla="*/ 1435653222 h 729"/>
                <a:gd name="T20" fmla="*/ 289119 w 4"/>
                <a:gd name="T21" fmla="*/ 1435653222 h 729"/>
                <a:gd name="T22" fmla="*/ 0 w 4"/>
                <a:gd name="T23" fmla="*/ 1435653222 h 729"/>
                <a:gd name="T24" fmla="*/ 218004 w 4"/>
                <a:gd name="T25" fmla="*/ 1350768511 h 729"/>
                <a:gd name="T26" fmla="*/ 0 w 4"/>
                <a:gd name="T27" fmla="*/ 1357931732 h 729"/>
                <a:gd name="T28" fmla="*/ 0 w 4"/>
                <a:gd name="T29" fmla="*/ 1273601076 h 729"/>
                <a:gd name="T30" fmla="*/ 218004 w 4"/>
                <a:gd name="T31" fmla="*/ 1278182976 h 729"/>
                <a:gd name="T32" fmla="*/ 0 w 4"/>
                <a:gd name="T33" fmla="*/ 1193851253 h 729"/>
                <a:gd name="T34" fmla="*/ 289119 w 4"/>
                <a:gd name="T35" fmla="*/ 1193851253 h 729"/>
                <a:gd name="T36" fmla="*/ 0 w 4"/>
                <a:gd name="T37" fmla="*/ 1193851253 h 729"/>
                <a:gd name="T38" fmla="*/ 165219 w 4"/>
                <a:gd name="T39" fmla="*/ 1111559873 h 729"/>
                <a:gd name="T40" fmla="*/ 165219 w 4"/>
                <a:gd name="T41" fmla="*/ 1118163702 h 729"/>
                <a:gd name="T42" fmla="*/ 0 w 4"/>
                <a:gd name="T43" fmla="*/ 1037389569 h 729"/>
                <a:gd name="T44" fmla="*/ 289119 w 4"/>
                <a:gd name="T45" fmla="*/ 1037389569 h 729"/>
                <a:gd name="T46" fmla="*/ 0 w 4"/>
                <a:gd name="T47" fmla="*/ 1037389569 h 729"/>
                <a:gd name="T48" fmla="*/ 218004 w 4"/>
                <a:gd name="T49" fmla="*/ 953038630 h 729"/>
                <a:gd name="T50" fmla="*/ 0 w 4"/>
                <a:gd name="T51" fmla="*/ 960189041 h 729"/>
                <a:gd name="T52" fmla="*/ 0 w 4"/>
                <a:gd name="T53" fmla="*/ 875301661 h 729"/>
                <a:gd name="T54" fmla="*/ 218004 w 4"/>
                <a:gd name="T55" fmla="*/ 882474491 h 729"/>
                <a:gd name="T56" fmla="*/ 0 w 4"/>
                <a:gd name="T57" fmla="*/ 800611997 h 729"/>
                <a:gd name="T58" fmla="*/ 289119 w 4"/>
                <a:gd name="T59" fmla="*/ 800611997 h 729"/>
                <a:gd name="T60" fmla="*/ 0 w 4"/>
                <a:gd name="T61" fmla="*/ 800611997 h 729"/>
                <a:gd name="T62" fmla="*/ 165219 w 4"/>
                <a:gd name="T63" fmla="*/ 716192201 h 729"/>
                <a:gd name="T64" fmla="*/ 165219 w 4"/>
                <a:gd name="T65" fmla="*/ 726061647 h 729"/>
                <a:gd name="T66" fmla="*/ 0 w 4"/>
                <a:gd name="T67" fmla="*/ 641724586 h 729"/>
                <a:gd name="T68" fmla="*/ 289119 w 4"/>
                <a:gd name="T69" fmla="*/ 641724586 h 729"/>
                <a:gd name="T70" fmla="*/ 0 w 4"/>
                <a:gd name="T71" fmla="*/ 641724586 h 729"/>
                <a:gd name="T72" fmla="*/ 218004 w 4"/>
                <a:gd name="T73" fmla="*/ 557346291 h 729"/>
                <a:gd name="T74" fmla="*/ 0 w 4"/>
                <a:gd name="T75" fmla="*/ 561977431 h 729"/>
                <a:gd name="T76" fmla="*/ 0 w 4"/>
                <a:gd name="T77" fmla="*/ 477605274 h 729"/>
                <a:gd name="T78" fmla="*/ 218004 w 4"/>
                <a:gd name="T79" fmla="*/ 484771165 h 729"/>
                <a:gd name="T80" fmla="*/ 0 w 4"/>
                <a:gd name="T81" fmla="*/ 402813126 h 729"/>
                <a:gd name="T82" fmla="*/ 289119 w 4"/>
                <a:gd name="T83" fmla="*/ 402813126 h 729"/>
                <a:gd name="T84" fmla="*/ 0 w 4"/>
                <a:gd name="T85" fmla="*/ 402813126 h 729"/>
                <a:gd name="T86" fmla="*/ 165219 w 4"/>
                <a:gd name="T87" fmla="*/ 317983927 h 729"/>
                <a:gd name="T88" fmla="*/ 165219 w 4"/>
                <a:gd name="T89" fmla="*/ 328320958 h 729"/>
                <a:gd name="T90" fmla="*/ 0 w 4"/>
                <a:gd name="T91" fmla="*/ 243995839 h 729"/>
                <a:gd name="T92" fmla="*/ 289119 w 4"/>
                <a:gd name="T93" fmla="*/ 243995839 h 729"/>
                <a:gd name="T94" fmla="*/ 0 w 4"/>
                <a:gd name="T95" fmla="*/ 243995839 h 729"/>
                <a:gd name="T96" fmla="*/ 218004 w 4"/>
                <a:gd name="T97" fmla="*/ 159604333 h 729"/>
                <a:gd name="T98" fmla="*/ 0 w 4"/>
                <a:gd name="T99" fmla="*/ 166500402 h 729"/>
                <a:gd name="T100" fmla="*/ 0 w 4"/>
                <a:gd name="T101" fmla="*/ 79854410 h 729"/>
                <a:gd name="T102" fmla="*/ 218004 w 4"/>
                <a:gd name="T103" fmla="*/ 86532566 h 729"/>
                <a:gd name="T104" fmla="*/ 0 w 4"/>
                <a:gd name="T105" fmla="*/ 4461253 h 729"/>
                <a:gd name="T106" fmla="*/ 289119 w 4"/>
                <a:gd name="T107" fmla="*/ 4461253 h 729"/>
                <a:gd name="T108" fmla="*/ 0 w 4"/>
                <a:gd name="T109" fmla="*/ 4461253 h 72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
                <a:gd name="T166" fmla="*/ 0 h 729"/>
                <a:gd name="T167" fmla="*/ 4 w 4"/>
                <a:gd name="T168" fmla="*/ 729 h 72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 h="729">
                  <a:moveTo>
                    <a:pt x="0" y="726"/>
                  </a:moveTo>
                  <a:lnTo>
                    <a:pt x="0" y="726"/>
                  </a:lnTo>
                  <a:lnTo>
                    <a:pt x="0" y="725"/>
                  </a:lnTo>
                  <a:lnTo>
                    <a:pt x="2" y="725"/>
                  </a:lnTo>
                  <a:lnTo>
                    <a:pt x="3" y="725"/>
                  </a:lnTo>
                  <a:lnTo>
                    <a:pt x="4" y="726"/>
                  </a:lnTo>
                  <a:lnTo>
                    <a:pt x="3" y="727"/>
                  </a:lnTo>
                  <a:lnTo>
                    <a:pt x="2" y="729"/>
                  </a:lnTo>
                  <a:lnTo>
                    <a:pt x="0" y="727"/>
                  </a:lnTo>
                  <a:lnTo>
                    <a:pt x="0" y="726"/>
                  </a:lnTo>
                  <a:close/>
                  <a:moveTo>
                    <a:pt x="0" y="694"/>
                  </a:moveTo>
                  <a:lnTo>
                    <a:pt x="0" y="694"/>
                  </a:lnTo>
                  <a:lnTo>
                    <a:pt x="0" y="692"/>
                  </a:lnTo>
                  <a:lnTo>
                    <a:pt x="2" y="691"/>
                  </a:lnTo>
                  <a:lnTo>
                    <a:pt x="3" y="692"/>
                  </a:lnTo>
                  <a:lnTo>
                    <a:pt x="4" y="694"/>
                  </a:lnTo>
                  <a:lnTo>
                    <a:pt x="3" y="695"/>
                  </a:lnTo>
                  <a:lnTo>
                    <a:pt x="2" y="695"/>
                  </a:lnTo>
                  <a:lnTo>
                    <a:pt x="0" y="695"/>
                  </a:lnTo>
                  <a:lnTo>
                    <a:pt x="0" y="694"/>
                  </a:lnTo>
                  <a:close/>
                  <a:moveTo>
                    <a:pt x="0" y="660"/>
                  </a:moveTo>
                  <a:lnTo>
                    <a:pt x="0" y="660"/>
                  </a:lnTo>
                  <a:lnTo>
                    <a:pt x="0" y="659"/>
                  </a:lnTo>
                  <a:lnTo>
                    <a:pt x="2" y="659"/>
                  </a:lnTo>
                  <a:lnTo>
                    <a:pt x="3" y="659"/>
                  </a:lnTo>
                  <a:lnTo>
                    <a:pt x="4" y="660"/>
                  </a:lnTo>
                  <a:lnTo>
                    <a:pt x="3" y="661"/>
                  </a:lnTo>
                  <a:lnTo>
                    <a:pt x="2" y="663"/>
                  </a:lnTo>
                  <a:lnTo>
                    <a:pt x="0" y="661"/>
                  </a:lnTo>
                  <a:lnTo>
                    <a:pt x="0" y="660"/>
                  </a:lnTo>
                  <a:close/>
                  <a:moveTo>
                    <a:pt x="0" y="627"/>
                  </a:moveTo>
                  <a:lnTo>
                    <a:pt x="0" y="627"/>
                  </a:lnTo>
                  <a:lnTo>
                    <a:pt x="0" y="626"/>
                  </a:lnTo>
                  <a:lnTo>
                    <a:pt x="2" y="626"/>
                  </a:lnTo>
                  <a:lnTo>
                    <a:pt x="3" y="626"/>
                  </a:lnTo>
                  <a:lnTo>
                    <a:pt x="4" y="627"/>
                  </a:lnTo>
                  <a:lnTo>
                    <a:pt x="3" y="629"/>
                  </a:lnTo>
                  <a:lnTo>
                    <a:pt x="2" y="629"/>
                  </a:lnTo>
                  <a:lnTo>
                    <a:pt x="0" y="629"/>
                  </a:lnTo>
                  <a:lnTo>
                    <a:pt x="0" y="627"/>
                  </a:lnTo>
                  <a:close/>
                  <a:moveTo>
                    <a:pt x="0" y="595"/>
                  </a:moveTo>
                  <a:lnTo>
                    <a:pt x="0" y="595"/>
                  </a:lnTo>
                  <a:lnTo>
                    <a:pt x="0" y="594"/>
                  </a:lnTo>
                  <a:lnTo>
                    <a:pt x="2" y="592"/>
                  </a:lnTo>
                  <a:lnTo>
                    <a:pt x="3" y="594"/>
                  </a:lnTo>
                  <a:lnTo>
                    <a:pt x="4" y="595"/>
                  </a:lnTo>
                  <a:lnTo>
                    <a:pt x="3" y="596"/>
                  </a:lnTo>
                  <a:lnTo>
                    <a:pt x="2" y="596"/>
                  </a:lnTo>
                  <a:lnTo>
                    <a:pt x="0" y="596"/>
                  </a:lnTo>
                  <a:lnTo>
                    <a:pt x="0" y="595"/>
                  </a:lnTo>
                  <a:close/>
                  <a:moveTo>
                    <a:pt x="0" y="561"/>
                  </a:moveTo>
                  <a:lnTo>
                    <a:pt x="0" y="561"/>
                  </a:lnTo>
                  <a:lnTo>
                    <a:pt x="0" y="560"/>
                  </a:lnTo>
                  <a:lnTo>
                    <a:pt x="2" y="560"/>
                  </a:lnTo>
                  <a:lnTo>
                    <a:pt x="3" y="560"/>
                  </a:lnTo>
                  <a:lnTo>
                    <a:pt x="4" y="561"/>
                  </a:lnTo>
                  <a:lnTo>
                    <a:pt x="3" y="563"/>
                  </a:lnTo>
                  <a:lnTo>
                    <a:pt x="2" y="564"/>
                  </a:lnTo>
                  <a:lnTo>
                    <a:pt x="0" y="563"/>
                  </a:lnTo>
                  <a:lnTo>
                    <a:pt x="0" y="561"/>
                  </a:lnTo>
                  <a:close/>
                  <a:moveTo>
                    <a:pt x="0" y="529"/>
                  </a:moveTo>
                  <a:lnTo>
                    <a:pt x="0" y="529"/>
                  </a:lnTo>
                  <a:lnTo>
                    <a:pt x="0" y="528"/>
                  </a:lnTo>
                  <a:lnTo>
                    <a:pt x="2" y="526"/>
                  </a:lnTo>
                  <a:lnTo>
                    <a:pt x="3" y="528"/>
                  </a:lnTo>
                  <a:lnTo>
                    <a:pt x="4" y="529"/>
                  </a:lnTo>
                  <a:lnTo>
                    <a:pt x="3" y="530"/>
                  </a:lnTo>
                  <a:lnTo>
                    <a:pt x="2" y="530"/>
                  </a:lnTo>
                  <a:lnTo>
                    <a:pt x="0" y="530"/>
                  </a:lnTo>
                  <a:lnTo>
                    <a:pt x="0" y="529"/>
                  </a:lnTo>
                  <a:close/>
                  <a:moveTo>
                    <a:pt x="0" y="495"/>
                  </a:moveTo>
                  <a:lnTo>
                    <a:pt x="0" y="495"/>
                  </a:lnTo>
                  <a:lnTo>
                    <a:pt x="0" y="494"/>
                  </a:lnTo>
                  <a:lnTo>
                    <a:pt x="2" y="494"/>
                  </a:lnTo>
                  <a:lnTo>
                    <a:pt x="3" y="494"/>
                  </a:lnTo>
                  <a:lnTo>
                    <a:pt x="4" y="495"/>
                  </a:lnTo>
                  <a:lnTo>
                    <a:pt x="3" y="497"/>
                  </a:lnTo>
                  <a:lnTo>
                    <a:pt x="2" y="498"/>
                  </a:lnTo>
                  <a:lnTo>
                    <a:pt x="0" y="497"/>
                  </a:lnTo>
                  <a:lnTo>
                    <a:pt x="0" y="495"/>
                  </a:lnTo>
                  <a:close/>
                  <a:moveTo>
                    <a:pt x="0" y="463"/>
                  </a:moveTo>
                  <a:lnTo>
                    <a:pt x="0" y="463"/>
                  </a:lnTo>
                  <a:lnTo>
                    <a:pt x="0" y="461"/>
                  </a:lnTo>
                  <a:lnTo>
                    <a:pt x="2" y="461"/>
                  </a:lnTo>
                  <a:lnTo>
                    <a:pt x="3" y="461"/>
                  </a:lnTo>
                  <a:lnTo>
                    <a:pt x="4" y="463"/>
                  </a:lnTo>
                  <a:lnTo>
                    <a:pt x="3" y="464"/>
                  </a:lnTo>
                  <a:lnTo>
                    <a:pt x="2" y="464"/>
                  </a:lnTo>
                  <a:lnTo>
                    <a:pt x="0" y="464"/>
                  </a:lnTo>
                  <a:lnTo>
                    <a:pt x="0" y="463"/>
                  </a:lnTo>
                  <a:close/>
                  <a:moveTo>
                    <a:pt x="0" y="430"/>
                  </a:moveTo>
                  <a:lnTo>
                    <a:pt x="0" y="430"/>
                  </a:lnTo>
                  <a:lnTo>
                    <a:pt x="0" y="429"/>
                  </a:lnTo>
                  <a:lnTo>
                    <a:pt x="2" y="428"/>
                  </a:lnTo>
                  <a:lnTo>
                    <a:pt x="3" y="429"/>
                  </a:lnTo>
                  <a:lnTo>
                    <a:pt x="4" y="430"/>
                  </a:lnTo>
                  <a:lnTo>
                    <a:pt x="3" y="432"/>
                  </a:lnTo>
                  <a:lnTo>
                    <a:pt x="2" y="432"/>
                  </a:lnTo>
                  <a:lnTo>
                    <a:pt x="0" y="432"/>
                  </a:lnTo>
                  <a:lnTo>
                    <a:pt x="0" y="430"/>
                  </a:lnTo>
                  <a:close/>
                  <a:moveTo>
                    <a:pt x="0" y="397"/>
                  </a:moveTo>
                  <a:lnTo>
                    <a:pt x="0" y="397"/>
                  </a:lnTo>
                  <a:lnTo>
                    <a:pt x="0" y="395"/>
                  </a:lnTo>
                  <a:lnTo>
                    <a:pt x="2" y="395"/>
                  </a:lnTo>
                  <a:lnTo>
                    <a:pt x="3" y="395"/>
                  </a:lnTo>
                  <a:lnTo>
                    <a:pt x="4" y="397"/>
                  </a:lnTo>
                  <a:lnTo>
                    <a:pt x="3" y="398"/>
                  </a:lnTo>
                  <a:lnTo>
                    <a:pt x="2" y="399"/>
                  </a:lnTo>
                  <a:lnTo>
                    <a:pt x="0" y="398"/>
                  </a:lnTo>
                  <a:lnTo>
                    <a:pt x="0" y="397"/>
                  </a:lnTo>
                  <a:close/>
                  <a:moveTo>
                    <a:pt x="0" y="364"/>
                  </a:moveTo>
                  <a:lnTo>
                    <a:pt x="0" y="364"/>
                  </a:lnTo>
                  <a:lnTo>
                    <a:pt x="0" y="363"/>
                  </a:lnTo>
                  <a:lnTo>
                    <a:pt x="2" y="363"/>
                  </a:lnTo>
                  <a:lnTo>
                    <a:pt x="3" y="363"/>
                  </a:lnTo>
                  <a:lnTo>
                    <a:pt x="4" y="364"/>
                  </a:lnTo>
                  <a:lnTo>
                    <a:pt x="3" y="366"/>
                  </a:lnTo>
                  <a:lnTo>
                    <a:pt x="2" y="366"/>
                  </a:lnTo>
                  <a:lnTo>
                    <a:pt x="0" y="366"/>
                  </a:lnTo>
                  <a:lnTo>
                    <a:pt x="0" y="364"/>
                  </a:lnTo>
                  <a:close/>
                  <a:moveTo>
                    <a:pt x="0" y="332"/>
                  </a:moveTo>
                  <a:lnTo>
                    <a:pt x="0" y="332"/>
                  </a:lnTo>
                  <a:lnTo>
                    <a:pt x="0" y="330"/>
                  </a:lnTo>
                  <a:lnTo>
                    <a:pt x="2" y="329"/>
                  </a:lnTo>
                  <a:lnTo>
                    <a:pt x="3" y="330"/>
                  </a:lnTo>
                  <a:lnTo>
                    <a:pt x="4" y="332"/>
                  </a:lnTo>
                  <a:lnTo>
                    <a:pt x="3" y="332"/>
                  </a:lnTo>
                  <a:lnTo>
                    <a:pt x="2" y="333"/>
                  </a:lnTo>
                  <a:lnTo>
                    <a:pt x="0" y="332"/>
                  </a:lnTo>
                  <a:close/>
                  <a:moveTo>
                    <a:pt x="0" y="298"/>
                  </a:moveTo>
                  <a:lnTo>
                    <a:pt x="0" y="298"/>
                  </a:lnTo>
                  <a:lnTo>
                    <a:pt x="0" y="297"/>
                  </a:lnTo>
                  <a:lnTo>
                    <a:pt x="2" y="297"/>
                  </a:lnTo>
                  <a:lnTo>
                    <a:pt x="3" y="297"/>
                  </a:lnTo>
                  <a:lnTo>
                    <a:pt x="4" y="298"/>
                  </a:lnTo>
                  <a:lnTo>
                    <a:pt x="3" y="299"/>
                  </a:lnTo>
                  <a:lnTo>
                    <a:pt x="2" y="301"/>
                  </a:lnTo>
                  <a:lnTo>
                    <a:pt x="0" y="299"/>
                  </a:lnTo>
                  <a:lnTo>
                    <a:pt x="0" y="298"/>
                  </a:lnTo>
                  <a:close/>
                  <a:moveTo>
                    <a:pt x="0" y="266"/>
                  </a:moveTo>
                  <a:lnTo>
                    <a:pt x="0" y="266"/>
                  </a:lnTo>
                  <a:lnTo>
                    <a:pt x="0" y="264"/>
                  </a:lnTo>
                  <a:lnTo>
                    <a:pt x="2" y="263"/>
                  </a:lnTo>
                  <a:lnTo>
                    <a:pt x="3" y="264"/>
                  </a:lnTo>
                  <a:lnTo>
                    <a:pt x="4" y="266"/>
                  </a:lnTo>
                  <a:lnTo>
                    <a:pt x="3" y="267"/>
                  </a:lnTo>
                  <a:lnTo>
                    <a:pt x="2" y="267"/>
                  </a:lnTo>
                  <a:lnTo>
                    <a:pt x="0" y="267"/>
                  </a:lnTo>
                  <a:lnTo>
                    <a:pt x="0" y="266"/>
                  </a:lnTo>
                  <a:close/>
                  <a:moveTo>
                    <a:pt x="0" y="232"/>
                  </a:moveTo>
                  <a:lnTo>
                    <a:pt x="0" y="232"/>
                  </a:lnTo>
                  <a:lnTo>
                    <a:pt x="0" y="231"/>
                  </a:lnTo>
                  <a:lnTo>
                    <a:pt x="2" y="231"/>
                  </a:lnTo>
                  <a:lnTo>
                    <a:pt x="3" y="231"/>
                  </a:lnTo>
                  <a:lnTo>
                    <a:pt x="4" y="232"/>
                  </a:lnTo>
                  <a:lnTo>
                    <a:pt x="3" y="233"/>
                  </a:lnTo>
                  <a:lnTo>
                    <a:pt x="2" y="235"/>
                  </a:lnTo>
                  <a:lnTo>
                    <a:pt x="0" y="233"/>
                  </a:lnTo>
                  <a:lnTo>
                    <a:pt x="0" y="232"/>
                  </a:lnTo>
                  <a:close/>
                  <a:moveTo>
                    <a:pt x="0" y="199"/>
                  </a:moveTo>
                  <a:lnTo>
                    <a:pt x="0" y="199"/>
                  </a:lnTo>
                  <a:lnTo>
                    <a:pt x="0" y="198"/>
                  </a:lnTo>
                  <a:lnTo>
                    <a:pt x="2" y="198"/>
                  </a:lnTo>
                  <a:lnTo>
                    <a:pt x="3" y="198"/>
                  </a:lnTo>
                  <a:lnTo>
                    <a:pt x="4" y="199"/>
                  </a:lnTo>
                  <a:lnTo>
                    <a:pt x="3" y="201"/>
                  </a:lnTo>
                  <a:lnTo>
                    <a:pt x="2" y="201"/>
                  </a:lnTo>
                  <a:lnTo>
                    <a:pt x="0" y="201"/>
                  </a:lnTo>
                  <a:lnTo>
                    <a:pt x="0" y="199"/>
                  </a:lnTo>
                  <a:close/>
                  <a:moveTo>
                    <a:pt x="0" y="167"/>
                  </a:moveTo>
                  <a:lnTo>
                    <a:pt x="0" y="167"/>
                  </a:lnTo>
                  <a:lnTo>
                    <a:pt x="0" y="166"/>
                  </a:lnTo>
                  <a:lnTo>
                    <a:pt x="2" y="164"/>
                  </a:lnTo>
                  <a:lnTo>
                    <a:pt x="3" y="166"/>
                  </a:lnTo>
                  <a:lnTo>
                    <a:pt x="4" y="167"/>
                  </a:lnTo>
                  <a:lnTo>
                    <a:pt x="3" y="167"/>
                  </a:lnTo>
                  <a:lnTo>
                    <a:pt x="2" y="168"/>
                  </a:lnTo>
                  <a:lnTo>
                    <a:pt x="0" y="167"/>
                  </a:lnTo>
                  <a:close/>
                  <a:moveTo>
                    <a:pt x="0" y="133"/>
                  </a:moveTo>
                  <a:lnTo>
                    <a:pt x="0" y="133"/>
                  </a:lnTo>
                  <a:lnTo>
                    <a:pt x="0" y="132"/>
                  </a:lnTo>
                  <a:lnTo>
                    <a:pt x="2" y="132"/>
                  </a:lnTo>
                  <a:lnTo>
                    <a:pt x="3" y="132"/>
                  </a:lnTo>
                  <a:lnTo>
                    <a:pt x="4" y="133"/>
                  </a:lnTo>
                  <a:lnTo>
                    <a:pt x="3" y="135"/>
                  </a:lnTo>
                  <a:lnTo>
                    <a:pt x="2" y="136"/>
                  </a:lnTo>
                  <a:lnTo>
                    <a:pt x="0" y="135"/>
                  </a:lnTo>
                  <a:lnTo>
                    <a:pt x="0" y="133"/>
                  </a:lnTo>
                  <a:close/>
                  <a:moveTo>
                    <a:pt x="0" y="101"/>
                  </a:moveTo>
                  <a:lnTo>
                    <a:pt x="0" y="101"/>
                  </a:lnTo>
                  <a:lnTo>
                    <a:pt x="0" y="100"/>
                  </a:lnTo>
                  <a:lnTo>
                    <a:pt x="2" y="98"/>
                  </a:lnTo>
                  <a:lnTo>
                    <a:pt x="3" y="100"/>
                  </a:lnTo>
                  <a:lnTo>
                    <a:pt x="4" y="101"/>
                  </a:lnTo>
                  <a:lnTo>
                    <a:pt x="3" y="102"/>
                  </a:lnTo>
                  <a:lnTo>
                    <a:pt x="2" y="102"/>
                  </a:lnTo>
                  <a:lnTo>
                    <a:pt x="0" y="102"/>
                  </a:lnTo>
                  <a:lnTo>
                    <a:pt x="0" y="101"/>
                  </a:lnTo>
                  <a:close/>
                  <a:moveTo>
                    <a:pt x="0" y="67"/>
                  </a:moveTo>
                  <a:lnTo>
                    <a:pt x="0" y="67"/>
                  </a:lnTo>
                  <a:lnTo>
                    <a:pt x="0" y="66"/>
                  </a:lnTo>
                  <a:lnTo>
                    <a:pt x="2" y="66"/>
                  </a:lnTo>
                  <a:lnTo>
                    <a:pt x="3" y="66"/>
                  </a:lnTo>
                  <a:lnTo>
                    <a:pt x="4" y="67"/>
                  </a:lnTo>
                  <a:lnTo>
                    <a:pt x="3" y="69"/>
                  </a:lnTo>
                  <a:lnTo>
                    <a:pt x="2" y="70"/>
                  </a:lnTo>
                  <a:lnTo>
                    <a:pt x="0" y="69"/>
                  </a:lnTo>
                  <a:lnTo>
                    <a:pt x="0" y="67"/>
                  </a:lnTo>
                  <a:close/>
                  <a:moveTo>
                    <a:pt x="0" y="35"/>
                  </a:moveTo>
                  <a:lnTo>
                    <a:pt x="0" y="35"/>
                  </a:lnTo>
                  <a:lnTo>
                    <a:pt x="0" y="33"/>
                  </a:lnTo>
                  <a:lnTo>
                    <a:pt x="2" y="33"/>
                  </a:lnTo>
                  <a:lnTo>
                    <a:pt x="3" y="33"/>
                  </a:lnTo>
                  <a:lnTo>
                    <a:pt x="4" y="35"/>
                  </a:lnTo>
                  <a:lnTo>
                    <a:pt x="3" y="36"/>
                  </a:lnTo>
                  <a:lnTo>
                    <a:pt x="2" y="36"/>
                  </a:lnTo>
                  <a:lnTo>
                    <a:pt x="0" y="36"/>
                  </a:lnTo>
                  <a:lnTo>
                    <a:pt x="0" y="35"/>
                  </a:lnTo>
                  <a:close/>
                  <a:moveTo>
                    <a:pt x="0" y="2"/>
                  </a:moveTo>
                  <a:lnTo>
                    <a:pt x="0" y="2"/>
                  </a:lnTo>
                  <a:lnTo>
                    <a:pt x="0" y="1"/>
                  </a:lnTo>
                  <a:lnTo>
                    <a:pt x="2" y="0"/>
                  </a:lnTo>
                  <a:lnTo>
                    <a:pt x="3" y="1"/>
                  </a:lnTo>
                  <a:lnTo>
                    <a:pt x="4" y="2"/>
                  </a:lnTo>
                  <a:lnTo>
                    <a:pt x="3" y="4"/>
                  </a:lnTo>
                  <a:lnTo>
                    <a:pt x="2" y="4"/>
                  </a:lnTo>
                  <a:lnTo>
                    <a:pt x="0" y="4"/>
                  </a:lnTo>
                  <a:lnTo>
                    <a:pt x="0" y="2"/>
                  </a:lnTo>
                  <a:close/>
                </a:path>
              </a:pathLst>
            </a:custGeom>
            <a:solidFill>
              <a:srgbClr val="000000"/>
            </a:solidFill>
            <a:ln w="2857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70" name="未知"/>
            <p:cNvSpPr>
              <a:spLocks/>
            </p:cNvSpPr>
            <p:nvPr/>
          </p:nvSpPr>
          <p:spPr bwMode="auto">
            <a:xfrm>
              <a:off x="225" y="475"/>
              <a:ext cx="173" cy="263"/>
            </a:xfrm>
            <a:custGeom>
              <a:avLst/>
              <a:gdLst>
                <a:gd name="T0" fmla="*/ 0 w 83"/>
                <a:gd name="T1" fmla="*/ 267492688 h 127"/>
                <a:gd name="T2" fmla="*/ 100777007 w 83"/>
                <a:gd name="T3" fmla="*/ 0 h 127"/>
                <a:gd name="T4" fmla="*/ 198844176 w 83"/>
                <a:gd name="T5" fmla="*/ 267492688 h 127"/>
                <a:gd name="T6" fmla="*/ 0 w 83"/>
                <a:gd name="T7" fmla="*/ 267492688 h 127"/>
                <a:gd name="T8" fmla="*/ 0 60000 65536"/>
                <a:gd name="T9" fmla="*/ 0 60000 65536"/>
                <a:gd name="T10" fmla="*/ 0 60000 65536"/>
                <a:gd name="T11" fmla="*/ 0 60000 65536"/>
                <a:gd name="T12" fmla="*/ 0 w 83"/>
                <a:gd name="T13" fmla="*/ 0 h 127"/>
                <a:gd name="T14" fmla="*/ 83 w 83"/>
                <a:gd name="T15" fmla="*/ 127 h 127"/>
              </a:gdLst>
              <a:ahLst/>
              <a:cxnLst>
                <a:cxn ang="T8">
                  <a:pos x="T0" y="T1"/>
                </a:cxn>
                <a:cxn ang="T9">
                  <a:pos x="T2" y="T3"/>
                </a:cxn>
                <a:cxn ang="T10">
                  <a:pos x="T4" y="T5"/>
                </a:cxn>
                <a:cxn ang="T11">
                  <a:pos x="T6" y="T7"/>
                </a:cxn>
              </a:cxnLst>
              <a:rect l="T12" t="T13" r="T14" b="T15"/>
              <a:pathLst>
                <a:path w="83" h="127">
                  <a:moveTo>
                    <a:pt x="0" y="127"/>
                  </a:moveTo>
                  <a:lnTo>
                    <a:pt x="42" y="0"/>
                  </a:lnTo>
                  <a:lnTo>
                    <a:pt x="83" y="127"/>
                  </a:lnTo>
                  <a:lnTo>
                    <a:pt x="0" y="127"/>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71" name="Line 86"/>
            <p:cNvSpPr>
              <a:spLocks noChangeShapeType="1"/>
            </p:cNvSpPr>
            <p:nvPr/>
          </p:nvSpPr>
          <p:spPr bwMode="auto">
            <a:xfrm flipH="1">
              <a:off x="770" y="2488"/>
              <a:ext cx="1535"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600">
                <a:solidFill>
                  <a:srgbClr val="FF0000"/>
                </a:solidFill>
              </a:endParaRPr>
            </a:p>
          </p:txBody>
        </p:sp>
        <p:sp>
          <p:nvSpPr>
            <p:cNvPr id="95372" name="未知"/>
            <p:cNvSpPr>
              <a:spLocks/>
            </p:cNvSpPr>
            <p:nvPr/>
          </p:nvSpPr>
          <p:spPr bwMode="auto">
            <a:xfrm>
              <a:off x="533" y="2400"/>
              <a:ext cx="260" cy="173"/>
            </a:xfrm>
            <a:custGeom>
              <a:avLst/>
              <a:gdLst>
                <a:gd name="T0" fmla="*/ 212232864 w 127"/>
                <a:gd name="T1" fmla="*/ 198844176 h 83"/>
                <a:gd name="T2" fmla="*/ 0 w 127"/>
                <a:gd name="T3" fmla="*/ 97596142 h 83"/>
                <a:gd name="T4" fmla="*/ 212232864 w 127"/>
                <a:gd name="T5" fmla="*/ 0 h 83"/>
                <a:gd name="T6" fmla="*/ 212232864 w 127"/>
                <a:gd name="T7" fmla="*/ 198844176 h 83"/>
                <a:gd name="T8" fmla="*/ 0 60000 65536"/>
                <a:gd name="T9" fmla="*/ 0 60000 65536"/>
                <a:gd name="T10" fmla="*/ 0 60000 65536"/>
                <a:gd name="T11" fmla="*/ 0 60000 65536"/>
                <a:gd name="T12" fmla="*/ 0 w 127"/>
                <a:gd name="T13" fmla="*/ 0 h 83"/>
                <a:gd name="T14" fmla="*/ 127 w 127"/>
                <a:gd name="T15" fmla="*/ 83 h 83"/>
              </a:gdLst>
              <a:ahLst/>
              <a:cxnLst>
                <a:cxn ang="T8">
                  <a:pos x="T0" y="T1"/>
                </a:cxn>
                <a:cxn ang="T9">
                  <a:pos x="T2" y="T3"/>
                </a:cxn>
                <a:cxn ang="T10">
                  <a:pos x="T4" y="T5"/>
                </a:cxn>
                <a:cxn ang="T11">
                  <a:pos x="T6" y="T7"/>
                </a:cxn>
              </a:cxnLst>
              <a:rect l="T12" t="T13" r="T14" b="T15"/>
              <a:pathLst>
                <a:path w="127" h="83">
                  <a:moveTo>
                    <a:pt x="127" y="83"/>
                  </a:moveTo>
                  <a:lnTo>
                    <a:pt x="0" y="41"/>
                  </a:lnTo>
                  <a:lnTo>
                    <a:pt x="127" y="0"/>
                  </a:lnTo>
                  <a:lnTo>
                    <a:pt x="127" y="83"/>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73" name="Line 88"/>
            <p:cNvSpPr>
              <a:spLocks noChangeShapeType="1"/>
            </p:cNvSpPr>
            <p:nvPr/>
          </p:nvSpPr>
          <p:spPr bwMode="auto">
            <a:xfrm flipH="1">
              <a:off x="2818" y="1543"/>
              <a:ext cx="465" cy="57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600">
                <a:solidFill>
                  <a:srgbClr val="FF0000"/>
                </a:solidFill>
              </a:endParaRPr>
            </a:p>
          </p:txBody>
        </p:sp>
        <p:sp>
          <p:nvSpPr>
            <p:cNvPr id="95374" name="未知"/>
            <p:cNvSpPr>
              <a:spLocks/>
            </p:cNvSpPr>
            <p:nvPr/>
          </p:nvSpPr>
          <p:spPr bwMode="auto">
            <a:xfrm>
              <a:off x="2668" y="2045"/>
              <a:ext cx="230" cy="260"/>
            </a:xfrm>
            <a:custGeom>
              <a:avLst/>
              <a:gdLst>
                <a:gd name="T0" fmla="*/ 199094057 w 112"/>
                <a:gd name="T1" fmla="*/ 125831549 h 125"/>
                <a:gd name="T2" fmla="*/ 0 w 112"/>
                <a:gd name="T3" fmla="*/ 287207528 h 125"/>
                <a:gd name="T4" fmla="*/ 84024267 w 112"/>
                <a:gd name="T5" fmla="*/ 0 h 125"/>
                <a:gd name="T6" fmla="*/ 199094057 w 112"/>
                <a:gd name="T7" fmla="*/ 125831549 h 125"/>
                <a:gd name="T8" fmla="*/ 0 60000 65536"/>
                <a:gd name="T9" fmla="*/ 0 60000 65536"/>
                <a:gd name="T10" fmla="*/ 0 60000 65536"/>
                <a:gd name="T11" fmla="*/ 0 60000 65536"/>
                <a:gd name="T12" fmla="*/ 0 w 112"/>
                <a:gd name="T13" fmla="*/ 0 h 125"/>
                <a:gd name="T14" fmla="*/ 112 w 112"/>
                <a:gd name="T15" fmla="*/ 125 h 125"/>
              </a:gdLst>
              <a:ahLst/>
              <a:cxnLst>
                <a:cxn ang="T8">
                  <a:pos x="T0" y="T1"/>
                </a:cxn>
                <a:cxn ang="T9">
                  <a:pos x="T2" y="T3"/>
                </a:cxn>
                <a:cxn ang="T10">
                  <a:pos x="T4" y="T5"/>
                </a:cxn>
                <a:cxn ang="T11">
                  <a:pos x="T6" y="T7"/>
                </a:cxn>
              </a:cxnLst>
              <a:rect l="T12" t="T13" r="T14" b="T15"/>
              <a:pathLst>
                <a:path w="112" h="125">
                  <a:moveTo>
                    <a:pt x="112" y="55"/>
                  </a:moveTo>
                  <a:lnTo>
                    <a:pt x="0" y="125"/>
                  </a:lnTo>
                  <a:lnTo>
                    <a:pt x="47" y="0"/>
                  </a:lnTo>
                  <a:lnTo>
                    <a:pt x="112" y="55"/>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75" name="Rectangle 90"/>
            <p:cNvSpPr>
              <a:spLocks noChangeArrowheads="1"/>
            </p:cNvSpPr>
            <p:nvPr/>
          </p:nvSpPr>
          <p:spPr bwMode="auto">
            <a:xfrm>
              <a:off x="3093" y="1888"/>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a:solidFill>
                    <a:srgbClr val="FF0000"/>
                  </a:solidFill>
                  <a:latin typeface="宋体" panose="02010600030101010101" pitchFamily="2" charset="-122"/>
                </a:rPr>
                <a:t>5</a:t>
              </a:r>
            </a:p>
          </p:txBody>
        </p:sp>
        <p:sp>
          <p:nvSpPr>
            <p:cNvPr id="95376" name="Rectangle 91"/>
            <p:cNvSpPr>
              <a:spLocks noChangeArrowheads="1"/>
            </p:cNvSpPr>
            <p:nvPr/>
          </p:nvSpPr>
          <p:spPr bwMode="auto">
            <a:xfrm>
              <a:off x="1773" y="1370"/>
              <a:ext cx="242"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30</a:t>
              </a:r>
            </a:p>
          </p:txBody>
        </p:sp>
        <p:sp>
          <p:nvSpPr>
            <p:cNvPr id="95377" name="Rectangle 92"/>
            <p:cNvSpPr>
              <a:spLocks noChangeArrowheads="1"/>
            </p:cNvSpPr>
            <p:nvPr/>
          </p:nvSpPr>
          <p:spPr bwMode="auto">
            <a:xfrm>
              <a:off x="0" y="1280"/>
              <a:ext cx="242"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18</a:t>
              </a:r>
            </a:p>
          </p:txBody>
        </p:sp>
        <p:sp>
          <p:nvSpPr>
            <p:cNvPr id="95378" name="Rectangle 93"/>
            <p:cNvSpPr>
              <a:spLocks noChangeArrowheads="1"/>
            </p:cNvSpPr>
            <p:nvPr/>
          </p:nvSpPr>
          <p:spPr bwMode="auto">
            <a:xfrm>
              <a:off x="755" y="1953"/>
              <a:ext cx="242"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10</a:t>
              </a:r>
            </a:p>
          </p:txBody>
        </p:sp>
        <p:sp>
          <p:nvSpPr>
            <p:cNvPr id="95379" name="Rectangle 94"/>
            <p:cNvSpPr>
              <a:spLocks noChangeArrowheads="1"/>
            </p:cNvSpPr>
            <p:nvPr/>
          </p:nvSpPr>
          <p:spPr bwMode="auto">
            <a:xfrm>
              <a:off x="1543" y="2495"/>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7</a:t>
              </a:r>
            </a:p>
          </p:txBody>
        </p:sp>
        <p:sp>
          <p:nvSpPr>
            <p:cNvPr id="95380" name="未知"/>
            <p:cNvSpPr>
              <a:spLocks noEditPoints="1"/>
            </p:cNvSpPr>
            <p:nvPr/>
          </p:nvSpPr>
          <p:spPr bwMode="auto">
            <a:xfrm>
              <a:off x="2523" y="738"/>
              <a:ext cx="10" cy="1520"/>
            </a:xfrm>
            <a:custGeom>
              <a:avLst/>
              <a:gdLst>
                <a:gd name="T0" fmla="*/ 193722548 w 4"/>
                <a:gd name="T1" fmla="*/ 1749058585 h 729"/>
                <a:gd name="T2" fmla="*/ 193722548 w 4"/>
                <a:gd name="T3" fmla="*/ 1758100685 h 729"/>
                <a:gd name="T4" fmla="*/ 0 w 4"/>
                <a:gd name="T5" fmla="*/ 1673775367 h 729"/>
                <a:gd name="T6" fmla="*/ 368072304 w 4"/>
                <a:gd name="T7" fmla="*/ 1673775367 h 729"/>
                <a:gd name="T8" fmla="*/ 0 w 4"/>
                <a:gd name="T9" fmla="*/ 1673775367 h 729"/>
                <a:gd name="T10" fmla="*/ 0 w 4"/>
                <a:gd name="T11" fmla="*/ 1589389198 h 729"/>
                <a:gd name="T12" fmla="*/ 368072304 w 4"/>
                <a:gd name="T13" fmla="*/ 1593620944 h 729"/>
                <a:gd name="T14" fmla="*/ 0 w 4"/>
                <a:gd name="T15" fmla="*/ 1593620944 h 729"/>
                <a:gd name="T16" fmla="*/ 291778341 w 4"/>
                <a:gd name="T17" fmla="*/ 1509258261 h 729"/>
                <a:gd name="T18" fmla="*/ 0 w 4"/>
                <a:gd name="T19" fmla="*/ 1516013681 h 729"/>
                <a:gd name="T20" fmla="*/ 0 w 4"/>
                <a:gd name="T21" fmla="*/ 1432944862 h 729"/>
                <a:gd name="T22" fmla="*/ 291778341 w 4"/>
                <a:gd name="T23" fmla="*/ 1437793648 h 729"/>
                <a:gd name="T24" fmla="*/ 0 w 4"/>
                <a:gd name="T25" fmla="*/ 1435653222 h 729"/>
                <a:gd name="T26" fmla="*/ 291778341 w 4"/>
                <a:gd name="T27" fmla="*/ 1350768511 h 729"/>
                <a:gd name="T28" fmla="*/ 0 w 4"/>
                <a:gd name="T29" fmla="*/ 1357931732 h 729"/>
                <a:gd name="T30" fmla="*/ 0 w 4"/>
                <a:gd name="T31" fmla="*/ 1273601076 h 729"/>
                <a:gd name="T32" fmla="*/ 291778341 w 4"/>
                <a:gd name="T33" fmla="*/ 1278182976 h 729"/>
                <a:gd name="T34" fmla="*/ 0 w 4"/>
                <a:gd name="T35" fmla="*/ 1275977430 h 729"/>
                <a:gd name="T36" fmla="*/ 193722548 w 4"/>
                <a:gd name="T37" fmla="*/ 1191657449 h 729"/>
                <a:gd name="T38" fmla="*/ 193722548 w 4"/>
                <a:gd name="T39" fmla="*/ 1200455081 h 729"/>
                <a:gd name="T40" fmla="*/ 0 w 4"/>
                <a:gd name="T41" fmla="*/ 1116131097 h 729"/>
                <a:gd name="T42" fmla="*/ 368072304 w 4"/>
                <a:gd name="T43" fmla="*/ 1116131097 h 729"/>
                <a:gd name="T44" fmla="*/ 0 w 4"/>
                <a:gd name="T45" fmla="*/ 1118163702 h 729"/>
                <a:gd name="T46" fmla="*/ 0 w 4"/>
                <a:gd name="T47" fmla="*/ 1034191207 h 729"/>
                <a:gd name="T48" fmla="*/ 368072304 w 4"/>
                <a:gd name="T49" fmla="*/ 1037389569 h 729"/>
                <a:gd name="T50" fmla="*/ 0 w 4"/>
                <a:gd name="T51" fmla="*/ 1037389569 h 729"/>
                <a:gd name="T52" fmla="*/ 291778341 w 4"/>
                <a:gd name="T53" fmla="*/ 953038630 h 729"/>
                <a:gd name="T54" fmla="*/ 193722548 w 4"/>
                <a:gd name="T55" fmla="*/ 962653467 h 729"/>
                <a:gd name="T56" fmla="*/ 0 w 4"/>
                <a:gd name="T57" fmla="*/ 878273170 h 729"/>
                <a:gd name="T58" fmla="*/ 291778341 w 4"/>
                <a:gd name="T59" fmla="*/ 875301661 h 729"/>
                <a:gd name="T60" fmla="*/ 0 w 4"/>
                <a:gd name="T61" fmla="*/ 882474491 h 729"/>
                <a:gd name="T62" fmla="*/ 0 w 4"/>
                <a:gd name="T63" fmla="*/ 796006611 h 729"/>
                <a:gd name="T64" fmla="*/ 291778341 w 4"/>
                <a:gd name="T65" fmla="*/ 802751889 h 729"/>
                <a:gd name="T66" fmla="*/ 0 w 4"/>
                <a:gd name="T67" fmla="*/ 800611997 h 729"/>
                <a:gd name="T68" fmla="*/ 193722548 w 4"/>
                <a:gd name="T69" fmla="*/ 716192201 h 729"/>
                <a:gd name="T70" fmla="*/ 193722548 w 4"/>
                <a:gd name="T71" fmla="*/ 726061647 h 729"/>
                <a:gd name="T72" fmla="*/ 0 w 4"/>
                <a:gd name="T73" fmla="*/ 641724586 h 729"/>
                <a:gd name="T74" fmla="*/ 368072304 w 4"/>
                <a:gd name="T75" fmla="*/ 641724586 h 729"/>
                <a:gd name="T76" fmla="*/ 0 w 4"/>
                <a:gd name="T77" fmla="*/ 641724586 h 729"/>
                <a:gd name="T78" fmla="*/ 291778341 w 4"/>
                <a:gd name="T79" fmla="*/ 557346291 h 729"/>
                <a:gd name="T80" fmla="*/ 193722548 w 4"/>
                <a:gd name="T81" fmla="*/ 566946849 h 729"/>
                <a:gd name="T82" fmla="*/ 0 w 4"/>
                <a:gd name="T83" fmla="*/ 479929585 h 729"/>
                <a:gd name="T84" fmla="*/ 368072304 w 4"/>
                <a:gd name="T85" fmla="*/ 479929585 h 729"/>
                <a:gd name="T86" fmla="*/ 0 w 4"/>
                <a:gd name="T87" fmla="*/ 479929585 h 729"/>
                <a:gd name="T88" fmla="*/ 291778341 w 4"/>
                <a:gd name="T89" fmla="*/ 399938496 h 729"/>
                <a:gd name="T90" fmla="*/ 193722548 w 4"/>
                <a:gd name="T91" fmla="*/ 404892435 h 729"/>
                <a:gd name="T92" fmla="*/ 0 w 4"/>
                <a:gd name="T93" fmla="*/ 320548435 h 729"/>
                <a:gd name="T94" fmla="*/ 291778341 w 4"/>
                <a:gd name="T95" fmla="*/ 317983927 h 729"/>
                <a:gd name="T96" fmla="*/ 0 w 4"/>
                <a:gd name="T97" fmla="*/ 325146615 h 729"/>
                <a:gd name="T98" fmla="*/ 0 w 4"/>
                <a:gd name="T99" fmla="*/ 241800568 h 729"/>
                <a:gd name="T100" fmla="*/ 291778341 w 4"/>
                <a:gd name="T101" fmla="*/ 246378732 h 729"/>
                <a:gd name="T102" fmla="*/ 0 w 4"/>
                <a:gd name="T103" fmla="*/ 243995839 h 729"/>
                <a:gd name="T104" fmla="*/ 193722548 w 4"/>
                <a:gd name="T105" fmla="*/ 159604333 h 729"/>
                <a:gd name="T106" fmla="*/ 193722548 w 4"/>
                <a:gd name="T107" fmla="*/ 168658176 h 729"/>
                <a:gd name="T108" fmla="*/ 0 w 4"/>
                <a:gd name="T109" fmla="*/ 84318146 h 729"/>
                <a:gd name="T110" fmla="*/ 368072304 w 4"/>
                <a:gd name="T111" fmla="*/ 84318146 h 729"/>
                <a:gd name="T112" fmla="*/ 0 w 4"/>
                <a:gd name="T113" fmla="*/ 86532566 h 729"/>
                <a:gd name="T114" fmla="*/ 0 w 4"/>
                <a:gd name="T115" fmla="*/ 2139641 h 729"/>
                <a:gd name="T116" fmla="*/ 368072304 w 4"/>
                <a:gd name="T117" fmla="*/ 4461253 h 729"/>
                <a:gd name="T118" fmla="*/ 0 w 4"/>
                <a:gd name="T119" fmla="*/ 4461253 h 7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
                <a:gd name="T181" fmla="*/ 0 h 729"/>
                <a:gd name="T182" fmla="*/ 4 w 4"/>
                <a:gd name="T183" fmla="*/ 729 h 7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 h="729">
                  <a:moveTo>
                    <a:pt x="0" y="726"/>
                  </a:moveTo>
                  <a:lnTo>
                    <a:pt x="0" y="726"/>
                  </a:lnTo>
                  <a:lnTo>
                    <a:pt x="0" y="725"/>
                  </a:lnTo>
                  <a:lnTo>
                    <a:pt x="2" y="725"/>
                  </a:lnTo>
                  <a:lnTo>
                    <a:pt x="3" y="725"/>
                  </a:lnTo>
                  <a:lnTo>
                    <a:pt x="4" y="726"/>
                  </a:lnTo>
                  <a:lnTo>
                    <a:pt x="3" y="727"/>
                  </a:lnTo>
                  <a:lnTo>
                    <a:pt x="2" y="729"/>
                  </a:lnTo>
                  <a:lnTo>
                    <a:pt x="0" y="727"/>
                  </a:lnTo>
                  <a:lnTo>
                    <a:pt x="0" y="726"/>
                  </a:lnTo>
                  <a:close/>
                  <a:moveTo>
                    <a:pt x="0" y="694"/>
                  </a:moveTo>
                  <a:lnTo>
                    <a:pt x="0" y="694"/>
                  </a:lnTo>
                  <a:lnTo>
                    <a:pt x="0" y="692"/>
                  </a:lnTo>
                  <a:lnTo>
                    <a:pt x="2" y="692"/>
                  </a:lnTo>
                  <a:lnTo>
                    <a:pt x="3" y="692"/>
                  </a:lnTo>
                  <a:lnTo>
                    <a:pt x="4" y="694"/>
                  </a:lnTo>
                  <a:lnTo>
                    <a:pt x="3" y="695"/>
                  </a:lnTo>
                  <a:lnTo>
                    <a:pt x="2" y="695"/>
                  </a:lnTo>
                  <a:lnTo>
                    <a:pt x="0" y="695"/>
                  </a:lnTo>
                  <a:lnTo>
                    <a:pt x="0" y="694"/>
                  </a:lnTo>
                  <a:close/>
                  <a:moveTo>
                    <a:pt x="0" y="661"/>
                  </a:moveTo>
                  <a:lnTo>
                    <a:pt x="0" y="661"/>
                  </a:lnTo>
                  <a:lnTo>
                    <a:pt x="0" y="660"/>
                  </a:lnTo>
                  <a:lnTo>
                    <a:pt x="0" y="659"/>
                  </a:lnTo>
                  <a:lnTo>
                    <a:pt x="2" y="659"/>
                  </a:lnTo>
                  <a:lnTo>
                    <a:pt x="3" y="659"/>
                  </a:lnTo>
                  <a:lnTo>
                    <a:pt x="4" y="661"/>
                  </a:lnTo>
                  <a:lnTo>
                    <a:pt x="3" y="661"/>
                  </a:lnTo>
                  <a:lnTo>
                    <a:pt x="2" y="663"/>
                  </a:lnTo>
                  <a:lnTo>
                    <a:pt x="0" y="661"/>
                  </a:lnTo>
                  <a:close/>
                  <a:moveTo>
                    <a:pt x="0" y="627"/>
                  </a:moveTo>
                  <a:lnTo>
                    <a:pt x="0" y="627"/>
                  </a:lnTo>
                  <a:lnTo>
                    <a:pt x="0" y="626"/>
                  </a:lnTo>
                  <a:lnTo>
                    <a:pt x="2" y="626"/>
                  </a:lnTo>
                  <a:lnTo>
                    <a:pt x="3" y="626"/>
                  </a:lnTo>
                  <a:lnTo>
                    <a:pt x="4" y="627"/>
                  </a:lnTo>
                  <a:lnTo>
                    <a:pt x="3" y="629"/>
                  </a:lnTo>
                  <a:lnTo>
                    <a:pt x="2" y="629"/>
                  </a:lnTo>
                  <a:lnTo>
                    <a:pt x="0" y="629"/>
                  </a:lnTo>
                  <a:lnTo>
                    <a:pt x="0" y="627"/>
                  </a:lnTo>
                  <a:close/>
                  <a:moveTo>
                    <a:pt x="0" y="595"/>
                  </a:moveTo>
                  <a:lnTo>
                    <a:pt x="0" y="595"/>
                  </a:lnTo>
                  <a:lnTo>
                    <a:pt x="0" y="594"/>
                  </a:lnTo>
                  <a:lnTo>
                    <a:pt x="2" y="592"/>
                  </a:lnTo>
                  <a:lnTo>
                    <a:pt x="3" y="594"/>
                  </a:lnTo>
                  <a:lnTo>
                    <a:pt x="4" y="595"/>
                  </a:lnTo>
                  <a:lnTo>
                    <a:pt x="3" y="596"/>
                  </a:lnTo>
                  <a:lnTo>
                    <a:pt x="2" y="596"/>
                  </a:lnTo>
                  <a:lnTo>
                    <a:pt x="0" y="596"/>
                  </a:lnTo>
                  <a:lnTo>
                    <a:pt x="0" y="595"/>
                  </a:lnTo>
                  <a:close/>
                  <a:moveTo>
                    <a:pt x="0" y="561"/>
                  </a:moveTo>
                  <a:lnTo>
                    <a:pt x="0" y="561"/>
                  </a:lnTo>
                  <a:lnTo>
                    <a:pt x="0" y="560"/>
                  </a:lnTo>
                  <a:lnTo>
                    <a:pt x="2" y="560"/>
                  </a:lnTo>
                  <a:lnTo>
                    <a:pt x="3" y="560"/>
                  </a:lnTo>
                  <a:lnTo>
                    <a:pt x="4" y="561"/>
                  </a:lnTo>
                  <a:lnTo>
                    <a:pt x="3" y="563"/>
                  </a:lnTo>
                  <a:lnTo>
                    <a:pt x="2" y="564"/>
                  </a:lnTo>
                  <a:lnTo>
                    <a:pt x="0" y="563"/>
                  </a:lnTo>
                  <a:lnTo>
                    <a:pt x="0" y="561"/>
                  </a:lnTo>
                  <a:close/>
                  <a:moveTo>
                    <a:pt x="0" y="529"/>
                  </a:moveTo>
                  <a:lnTo>
                    <a:pt x="0" y="529"/>
                  </a:lnTo>
                  <a:lnTo>
                    <a:pt x="0" y="528"/>
                  </a:lnTo>
                  <a:lnTo>
                    <a:pt x="2" y="528"/>
                  </a:lnTo>
                  <a:lnTo>
                    <a:pt x="3" y="528"/>
                  </a:lnTo>
                  <a:lnTo>
                    <a:pt x="4" y="529"/>
                  </a:lnTo>
                  <a:lnTo>
                    <a:pt x="3" y="530"/>
                  </a:lnTo>
                  <a:lnTo>
                    <a:pt x="2" y="530"/>
                  </a:lnTo>
                  <a:lnTo>
                    <a:pt x="0" y="530"/>
                  </a:lnTo>
                  <a:lnTo>
                    <a:pt x="0" y="529"/>
                  </a:lnTo>
                  <a:close/>
                  <a:moveTo>
                    <a:pt x="0" y="497"/>
                  </a:moveTo>
                  <a:lnTo>
                    <a:pt x="0" y="497"/>
                  </a:lnTo>
                  <a:lnTo>
                    <a:pt x="0" y="495"/>
                  </a:lnTo>
                  <a:lnTo>
                    <a:pt x="0" y="494"/>
                  </a:lnTo>
                  <a:lnTo>
                    <a:pt x="2" y="494"/>
                  </a:lnTo>
                  <a:lnTo>
                    <a:pt x="3" y="494"/>
                  </a:lnTo>
                  <a:lnTo>
                    <a:pt x="4" y="497"/>
                  </a:lnTo>
                  <a:lnTo>
                    <a:pt x="3" y="497"/>
                  </a:lnTo>
                  <a:lnTo>
                    <a:pt x="2" y="498"/>
                  </a:lnTo>
                  <a:lnTo>
                    <a:pt x="0" y="497"/>
                  </a:lnTo>
                  <a:close/>
                  <a:moveTo>
                    <a:pt x="0" y="463"/>
                  </a:moveTo>
                  <a:lnTo>
                    <a:pt x="0" y="463"/>
                  </a:lnTo>
                  <a:lnTo>
                    <a:pt x="0" y="461"/>
                  </a:lnTo>
                  <a:lnTo>
                    <a:pt x="2" y="461"/>
                  </a:lnTo>
                  <a:lnTo>
                    <a:pt x="3" y="461"/>
                  </a:lnTo>
                  <a:lnTo>
                    <a:pt x="4" y="463"/>
                  </a:lnTo>
                  <a:lnTo>
                    <a:pt x="3" y="464"/>
                  </a:lnTo>
                  <a:lnTo>
                    <a:pt x="2" y="465"/>
                  </a:lnTo>
                  <a:lnTo>
                    <a:pt x="2" y="464"/>
                  </a:lnTo>
                  <a:lnTo>
                    <a:pt x="0" y="464"/>
                  </a:lnTo>
                  <a:lnTo>
                    <a:pt x="0" y="463"/>
                  </a:lnTo>
                  <a:close/>
                  <a:moveTo>
                    <a:pt x="0" y="430"/>
                  </a:moveTo>
                  <a:lnTo>
                    <a:pt x="0" y="430"/>
                  </a:lnTo>
                  <a:lnTo>
                    <a:pt x="0" y="429"/>
                  </a:lnTo>
                  <a:lnTo>
                    <a:pt x="2" y="428"/>
                  </a:lnTo>
                  <a:lnTo>
                    <a:pt x="3" y="428"/>
                  </a:lnTo>
                  <a:lnTo>
                    <a:pt x="3" y="429"/>
                  </a:lnTo>
                  <a:lnTo>
                    <a:pt x="4" y="430"/>
                  </a:lnTo>
                  <a:lnTo>
                    <a:pt x="3" y="432"/>
                  </a:lnTo>
                  <a:lnTo>
                    <a:pt x="2" y="432"/>
                  </a:lnTo>
                  <a:lnTo>
                    <a:pt x="0" y="432"/>
                  </a:lnTo>
                  <a:lnTo>
                    <a:pt x="0" y="430"/>
                  </a:lnTo>
                  <a:close/>
                  <a:moveTo>
                    <a:pt x="0" y="397"/>
                  </a:moveTo>
                  <a:lnTo>
                    <a:pt x="0" y="397"/>
                  </a:lnTo>
                  <a:lnTo>
                    <a:pt x="0" y="395"/>
                  </a:lnTo>
                  <a:lnTo>
                    <a:pt x="2" y="395"/>
                  </a:lnTo>
                  <a:lnTo>
                    <a:pt x="3" y="395"/>
                  </a:lnTo>
                  <a:lnTo>
                    <a:pt x="4" y="397"/>
                  </a:lnTo>
                  <a:lnTo>
                    <a:pt x="3" y="398"/>
                  </a:lnTo>
                  <a:lnTo>
                    <a:pt x="3" y="399"/>
                  </a:lnTo>
                  <a:lnTo>
                    <a:pt x="2" y="399"/>
                  </a:lnTo>
                  <a:lnTo>
                    <a:pt x="0" y="398"/>
                  </a:lnTo>
                  <a:lnTo>
                    <a:pt x="0" y="397"/>
                  </a:lnTo>
                  <a:close/>
                  <a:moveTo>
                    <a:pt x="0" y="364"/>
                  </a:moveTo>
                  <a:lnTo>
                    <a:pt x="0" y="364"/>
                  </a:lnTo>
                  <a:lnTo>
                    <a:pt x="0" y="363"/>
                  </a:lnTo>
                  <a:lnTo>
                    <a:pt x="2" y="363"/>
                  </a:lnTo>
                  <a:lnTo>
                    <a:pt x="3" y="363"/>
                  </a:lnTo>
                  <a:lnTo>
                    <a:pt x="4" y="364"/>
                  </a:lnTo>
                  <a:lnTo>
                    <a:pt x="3" y="366"/>
                  </a:lnTo>
                  <a:lnTo>
                    <a:pt x="2" y="366"/>
                  </a:lnTo>
                  <a:lnTo>
                    <a:pt x="0" y="366"/>
                  </a:lnTo>
                  <a:lnTo>
                    <a:pt x="0" y="364"/>
                  </a:lnTo>
                  <a:close/>
                  <a:moveTo>
                    <a:pt x="0" y="332"/>
                  </a:moveTo>
                  <a:lnTo>
                    <a:pt x="0" y="332"/>
                  </a:lnTo>
                  <a:lnTo>
                    <a:pt x="0" y="330"/>
                  </a:lnTo>
                  <a:lnTo>
                    <a:pt x="2" y="329"/>
                  </a:lnTo>
                  <a:lnTo>
                    <a:pt x="3" y="330"/>
                  </a:lnTo>
                  <a:lnTo>
                    <a:pt x="4" y="332"/>
                  </a:lnTo>
                  <a:lnTo>
                    <a:pt x="3" y="333"/>
                  </a:lnTo>
                  <a:lnTo>
                    <a:pt x="2" y="333"/>
                  </a:lnTo>
                  <a:lnTo>
                    <a:pt x="0" y="333"/>
                  </a:lnTo>
                  <a:lnTo>
                    <a:pt x="0" y="332"/>
                  </a:lnTo>
                  <a:close/>
                  <a:moveTo>
                    <a:pt x="0" y="298"/>
                  </a:moveTo>
                  <a:lnTo>
                    <a:pt x="0" y="298"/>
                  </a:lnTo>
                  <a:lnTo>
                    <a:pt x="0" y="297"/>
                  </a:lnTo>
                  <a:lnTo>
                    <a:pt x="2" y="297"/>
                  </a:lnTo>
                  <a:lnTo>
                    <a:pt x="3" y="297"/>
                  </a:lnTo>
                  <a:lnTo>
                    <a:pt x="4" y="298"/>
                  </a:lnTo>
                  <a:lnTo>
                    <a:pt x="3" y="299"/>
                  </a:lnTo>
                  <a:lnTo>
                    <a:pt x="2" y="301"/>
                  </a:lnTo>
                  <a:lnTo>
                    <a:pt x="0" y="299"/>
                  </a:lnTo>
                  <a:lnTo>
                    <a:pt x="0" y="298"/>
                  </a:lnTo>
                  <a:close/>
                  <a:moveTo>
                    <a:pt x="0" y="266"/>
                  </a:moveTo>
                  <a:lnTo>
                    <a:pt x="0" y="266"/>
                  </a:lnTo>
                  <a:lnTo>
                    <a:pt x="0" y="264"/>
                  </a:lnTo>
                  <a:lnTo>
                    <a:pt x="2" y="264"/>
                  </a:lnTo>
                  <a:lnTo>
                    <a:pt x="3" y="264"/>
                  </a:lnTo>
                  <a:lnTo>
                    <a:pt x="4" y="266"/>
                  </a:lnTo>
                  <a:lnTo>
                    <a:pt x="3" y="267"/>
                  </a:lnTo>
                  <a:lnTo>
                    <a:pt x="2" y="267"/>
                  </a:lnTo>
                  <a:lnTo>
                    <a:pt x="0" y="267"/>
                  </a:lnTo>
                  <a:lnTo>
                    <a:pt x="0" y="266"/>
                  </a:lnTo>
                  <a:close/>
                  <a:moveTo>
                    <a:pt x="0" y="232"/>
                  </a:moveTo>
                  <a:lnTo>
                    <a:pt x="0" y="232"/>
                  </a:lnTo>
                  <a:lnTo>
                    <a:pt x="0" y="231"/>
                  </a:lnTo>
                  <a:lnTo>
                    <a:pt x="2" y="231"/>
                  </a:lnTo>
                  <a:lnTo>
                    <a:pt x="3" y="231"/>
                  </a:lnTo>
                  <a:lnTo>
                    <a:pt x="4" y="232"/>
                  </a:lnTo>
                  <a:lnTo>
                    <a:pt x="3" y="233"/>
                  </a:lnTo>
                  <a:lnTo>
                    <a:pt x="3" y="235"/>
                  </a:lnTo>
                  <a:lnTo>
                    <a:pt x="2" y="235"/>
                  </a:lnTo>
                  <a:lnTo>
                    <a:pt x="0" y="233"/>
                  </a:lnTo>
                  <a:lnTo>
                    <a:pt x="0" y="232"/>
                  </a:lnTo>
                  <a:close/>
                  <a:moveTo>
                    <a:pt x="0" y="199"/>
                  </a:moveTo>
                  <a:lnTo>
                    <a:pt x="0" y="199"/>
                  </a:lnTo>
                  <a:lnTo>
                    <a:pt x="0" y="198"/>
                  </a:lnTo>
                  <a:lnTo>
                    <a:pt x="2" y="198"/>
                  </a:lnTo>
                  <a:lnTo>
                    <a:pt x="3" y="198"/>
                  </a:lnTo>
                  <a:lnTo>
                    <a:pt x="4" y="199"/>
                  </a:lnTo>
                  <a:lnTo>
                    <a:pt x="3" y="201"/>
                  </a:lnTo>
                  <a:lnTo>
                    <a:pt x="2" y="201"/>
                  </a:lnTo>
                  <a:lnTo>
                    <a:pt x="0" y="201"/>
                  </a:lnTo>
                  <a:lnTo>
                    <a:pt x="0" y="199"/>
                  </a:lnTo>
                  <a:close/>
                  <a:moveTo>
                    <a:pt x="0" y="167"/>
                  </a:moveTo>
                  <a:lnTo>
                    <a:pt x="0" y="167"/>
                  </a:lnTo>
                  <a:lnTo>
                    <a:pt x="0" y="166"/>
                  </a:lnTo>
                  <a:lnTo>
                    <a:pt x="2" y="164"/>
                  </a:lnTo>
                  <a:lnTo>
                    <a:pt x="3" y="166"/>
                  </a:lnTo>
                  <a:lnTo>
                    <a:pt x="4" y="167"/>
                  </a:lnTo>
                  <a:lnTo>
                    <a:pt x="3" y="168"/>
                  </a:lnTo>
                  <a:lnTo>
                    <a:pt x="2" y="168"/>
                  </a:lnTo>
                  <a:lnTo>
                    <a:pt x="0" y="168"/>
                  </a:lnTo>
                  <a:lnTo>
                    <a:pt x="0" y="167"/>
                  </a:lnTo>
                  <a:close/>
                  <a:moveTo>
                    <a:pt x="0" y="133"/>
                  </a:moveTo>
                  <a:lnTo>
                    <a:pt x="0" y="133"/>
                  </a:lnTo>
                  <a:lnTo>
                    <a:pt x="0" y="132"/>
                  </a:lnTo>
                  <a:lnTo>
                    <a:pt x="2" y="132"/>
                  </a:lnTo>
                  <a:lnTo>
                    <a:pt x="3" y="132"/>
                  </a:lnTo>
                  <a:lnTo>
                    <a:pt x="4" y="133"/>
                  </a:lnTo>
                  <a:lnTo>
                    <a:pt x="3" y="135"/>
                  </a:lnTo>
                  <a:lnTo>
                    <a:pt x="2" y="136"/>
                  </a:lnTo>
                  <a:lnTo>
                    <a:pt x="0" y="135"/>
                  </a:lnTo>
                  <a:lnTo>
                    <a:pt x="0" y="133"/>
                  </a:lnTo>
                  <a:close/>
                  <a:moveTo>
                    <a:pt x="0" y="101"/>
                  </a:moveTo>
                  <a:lnTo>
                    <a:pt x="0" y="101"/>
                  </a:lnTo>
                  <a:lnTo>
                    <a:pt x="0" y="100"/>
                  </a:lnTo>
                  <a:lnTo>
                    <a:pt x="2" y="100"/>
                  </a:lnTo>
                  <a:lnTo>
                    <a:pt x="3" y="100"/>
                  </a:lnTo>
                  <a:lnTo>
                    <a:pt x="4" y="101"/>
                  </a:lnTo>
                  <a:lnTo>
                    <a:pt x="3" y="102"/>
                  </a:lnTo>
                  <a:lnTo>
                    <a:pt x="2" y="102"/>
                  </a:lnTo>
                  <a:lnTo>
                    <a:pt x="0" y="102"/>
                  </a:lnTo>
                  <a:lnTo>
                    <a:pt x="0" y="101"/>
                  </a:lnTo>
                  <a:close/>
                  <a:moveTo>
                    <a:pt x="0" y="69"/>
                  </a:moveTo>
                  <a:lnTo>
                    <a:pt x="0" y="69"/>
                  </a:lnTo>
                  <a:lnTo>
                    <a:pt x="0" y="67"/>
                  </a:lnTo>
                  <a:lnTo>
                    <a:pt x="0" y="66"/>
                  </a:lnTo>
                  <a:lnTo>
                    <a:pt x="2" y="66"/>
                  </a:lnTo>
                  <a:lnTo>
                    <a:pt x="3" y="66"/>
                  </a:lnTo>
                  <a:lnTo>
                    <a:pt x="4" y="69"/>
                  </a:lnTo>
                  <a:lnTo>
                    <a:pt x="3" y="69"/>
                  </a:lnTo>
                  <a:lnTo>
                    <a:pt x="2" y="70"/>
                  </a:lnTo>
                  <a:lnTo>
                    <a:pt x="0" y="69"/>
                  </a:lnTo>
                  <a:close/>
                  <a:moveTo>
                    <a:pt x="0" y="35"/>
                  </a:moveTo>
                  <a:lnTo>
                    <a:pt x="0" y="35"/>
                  </a:lnTo>
                  <a:lnTo>
                    <a:pt x="0" y="33"/>
                  </a:lnTo>
                  <a:lnTo>
                    <a:pt x="2" y="33"/>
                  </a:lnTo>
                  <a:lnTo>
                    <a:pt x="3" y="33"/>
                  </a:lnTo>
                  <a:lnTo>
                    <a:pt x="4" y="35"/>
                  </a:lnTo>
                  <a:lnTo>
                    <a:pt x="3" y="36"/>
                  </a:lnTo>
                  <a:lnTo>
                    <a:pt x="2" y="37"/>
                  </a:lnTo>
                  <a:lnTo>
                    <a:pt x="2" y="36"/>
                  </a:lnTo>
                  <a:lnTo>
                    <a:pt x="0" y="36"/>
                  </a:lnTo>
                  <a:lnTo>
                    <a:pt x="0" y="35"/>
                  </a:lnTo>
                  <a:close/>
                  <a:moveTo>
                    <a:pt x="0" y="2"/>
                  </a:moveTo>
                  <a:lnTo>
                    <a:pt x="0" y="2"/>
                  </a:lnTo>
                  <a:lnTo>
                    <a:pt x="0" y="1"/>
                  </a:lnTo>
                  <a:lnTo>
                    <a:pt x="2" y="0"/>
                  </a:lnTo>
                  <a:lnTo>
                    <a:pt x="3" y="0"/>
                  </a:lnTo>
                  <a:lnTo>
                    <a:pt x="3" y="1"/>
                  </a:lnTo>
                  <a:lnTo>
                    <a:pt x="4" y="2"/>
                  </a:lnTo>
                  <a:lnTo>
                    <a:pt x="3" y="4"/>
                  </a:lnTo>
                  <a:lnTo>
                    <a:pt x="2" y="4"/>
                  </a:lnTo>
                  <a:lnTo>
                    <a:pt x="0" y="4"/>
                  </a:lnTo>
                  <a:lnTo>
                    <a:pt x="0" y="2"/>
                  </a:lnTo>
                  <a:close/>
                </a:path>
              </a:pathLst>
            </a:custGeom>
            <a:solidFill>
              <a:srgbClr val="000000"/>
            </a:solidFill>
            <a:ln w="2857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81" name="未知"/>
            <p:cNvSpPr>
              <a:spLocks/>
            </p:cNvSpPr>
            <p:nvPr/>
          </p:nvSpPr>
          <p:spPr bwMode="auto">
            <a:xfrm>
              <a:off x="2440" y="475"/>
              <a:ext cx="173" cy="263"/>
            </a:xfrm>
            <a:custGeom>
              <a:avLst/>
              <a:gdLst>
                <a:gd name="T0" fmla="*/ 0 w 84"/>
                <a:gd name="T1" fmla="*/ 267492688 h 127"/>
                <a:gd name="T2" fmla="*/ 78799890 w 84"/>
                <a:gd name="T3" fmla="*/ 0 h 127"/>
                <a:gd name="T4" fmla="*/ 158212562 w 84"/>
                <a:gd name="T5" fmla="*/ 267492688 h 127"/>
                <a:gd name="T6" fmla="*/ 0 w 84"/>
                <a:gd name="T7" fmla="*/ 267492688 h 127"/>
                <a:gd name="T8" fmla="*/ 0 60000 65536"/>
                <a:gd name="T9" fmla="*/ 0 60000 65536"/>
                <a:gd name="T10" fmla="*/ 0 60000 65536"/>
                <a:gd name="T11" fmla="*/ 0 60000 65536"/>
                <a:gd name="T12" fmla="*/ 0 w 84"/>
                <a:gd name="T13" fmla="*/ 0 h 127"/>
                <a:gd name="T14" fmla="*/ 84 w 84"/>
                <a:gd name="T15" fmla="*/ 127 h 127"/>
              </a:gdLst>
              <a:ahLst/>
              <a:cxnLst>
                <a:cxn ang="T8">
                  <a:pos x="T0" y="T1"/>
                </a:cxn>
                <a:cxn ang="T9">
                  <a:pos x="T2" y="T3"/>
                </a:cxn>
                <a:cxn ang="T10">
                  <a:pos x="T4" y="T5"/>
                </a:cxn>
                <a:cxn ang="T11">
                  <a:pos x="T6" y="T7"/>
                </a:cxn>
              </a:cxnLst>
              <a:rect l="T12" t="T13" r="T14" b="T15"/>
              <a:pathLst>
                <a:path w="84" h="127">
                  <a:moveTo>
                    <a:pt x="0" y="127"/>
                  </a:moveTo>
                  <a:lnTo>
                    <a:pt x="42" y="0"/>
                  </a:lnTo>
                  <a:lnTo>
                    <a:pt x="84" y="127"/>
                  </a:lnTo>
                  <a:lnTo>
                    <a:pt x="0" y="127"/>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82" name="Rectangle 97"/>
            <p:cNvSpPr>
              <a:spLocks noChangeArrowheads="1"/>
            </p:cNvSpPr>
            <p:nvPr/>
          </p:nvSpPr>
          <p:spPr bwMode="auto">
            <a:xfrm>
              <a:off x="2590" y="830"/>
              <a:ext cx="242"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15</a:t>
              </a:r>
            </a:p>
          </p:txBody>
        </p:sp>
        <p:sp>
          <p:nvSpPr>
            <p:cNvPr id="95383" name="Rectangle 98"/>
            <p:cNvSpPr>
              <a:spLocks noChangeArrowheads="1"/>
            </p:cNvSpPr>
            <p:nvPr/>
          </p:nvSpPr>
          <p:spPr bwMode="auto">
            <a:xfrm>
              <a:off x="1453" y="3210"/>
              <a:ext cx="364"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a:t>
              </a:r>
              <a:r>
                <a:rPr lang="en-US" altLang="zh-CN" sz="1200" b="1" dirty="0">
                  <a:solidFill>
                    <a:srgbClr val="FF0000"/>
                  </a:solidFill>
                  <a:latin typeface="宋体" panose="02010600030101010101" pitchFamily="2" charset="-122"/>
                </a:rPr>
                <a:t>c)</a:t>
              </a:r>
            </a:p>
          </p:txBody>
        </p:sp>
      </p:grpSp>
      <p:grpSp>
        <p:nvGrpSpPr>
          <p:cNvPr id="5" name="Group 99"/>
          <p:cNvGrpSpPr>
            <a:grpSpLocks/>
          </p:cNvGrpSpPr>
          <p:nvPr/>
        </p:nvGrpSpPr>
        <p:grpSpPr bwMode="auto">
          <a:xfrm>
            <a:off x="6740525" y="3116263"/>
            <a:ext cx="2251075" cy="2399030"/>
            <a:chOff x="0" y="0"/>
            <a:chExt cx="3545" cy="3778"/>
          </a:xfrm>
        </p:grpSpPr>
        <p:sp>
          <p:nvSpPr>
            <p:cNvPr id="95313" name="未知"/>
            <p:cNvSpPr>
              <a:spLocks/>
            </p:cNvSpPr>
            <p:nvPr/>
          </p:nvSpPr>
          <p:spPr bwMode="auto">
            <a:xfrm>
              <a:off x="0" y="75"/>
              <a:ext cx="443" cy="470"/>
            </a:xfrm>
            <a:custGeom>
              <a:avLst/>
              <a:gdLst>
                <a:gd name="T0" fmla="*/ 1579886 w 216"/>
                <a:gd name="T1" fmla="*/ 215573165 h 227"/>
                <a:gd name="T2" fmla="*/ 8601087 w 216"/>
                <a:gd name="T3" fmla="*/ 168127477 h 227"/>
                <a:gd name="T4" fmla="*/ 22741784 w 216"/>
                <a:gd name="T5" fmla="*/ 125620506 h 227"/>
                <a:gd name="T6" fmla="*/ 41140037 w 216"/>
                <a:gd name="T7" fmla="*/ 88042712 h 227"/>
                <a:gd name="T8" fmla="*/ 67520745 w 216"/>
                <a:gd name="T9" fmla="*/ 54755838 h 227"/>
                <a:gd name="T10" fmla="*/ 97336293 w 216"/>
                <a:gd name="T11" fmla="*/ 29303304 h 227"/>
                <a:gd name="T12" fmla="*/ 130257091 w 216"/>
                <a:gd name="T13" fmla="*/ 12349853 h 227"/>
                <a:gd name="T14" fmla="*/ 168228842 w 216"/>
                <a:gd name="T15" fmla="*/ 3971138 h 227"/>
                <a:gd name="T16" fmla="*/ 204406902 w 216"/>
                <a:gd name="T17" fmla="*/ 3971138 h 227"/>
                <a:gd name="T18" fmla="*/ 242829495 w 216"/>
                <a:gd name="T19" fmla="*/ 12349853 h 227"/>
                <a:gd name="T20" fmla="*/ 275743730 w 216"/>
                <a:gd name="T21" fmla="*/ 29303304 h 227"/>
                <a:gd name="T22" fmla="*/ 305076491 w 216"/>
                <a:gd name="T23" fmla="*/ 54755838 h 227"/>
                <a:gd name="T24" fmla="*/ 331395540 w 216"/>
                <a:gd name="T25" fmla="*/ 88042712 h 227"/>
                <a:gd name="T26" fmla="*/ 349945356 w 216"/>
                <a:gd name="T27" fmla="*/ 125620506 h 227"/>
                <a:gd name="T28" fmla="*/ 367586333 w 216"/>
                <a:gd name="T29" fmla="*/ 168127477 h 227"/>
                <a:gd name="T30" fmla="*/ 374642566 w 216"/>
                <a:gd name="T31" fmla="*/ 215573165 h 227"/>
                <a:gd name="T32" fmla="*/ 374642566 w 216"/>
                <a:gd name="T33" fmla="*/ 238990240 h 227"/>
                <a:gd name="T34" fmla="*/ 371001435 w 216"/>
                <a:gd name="T35" fmla="*/ 287478193 h 227"/>
                <a:gd name="T36" fmla="*/ 361221310 w 216"/>
                <a:gd name="T37" fmla="*/ 331155401 h 227"/>
                <a:gd name="T38" fmla="*/ 341719865 w 216"/>
                <a:gd name="T39" fmla="*/ 370600209 h 227"/>
                <a:gd name="T40" fmla="*/ 320307023 w 216"/>
                <a:gd name="T41" fmla="*/ 408827241 h 227"/>
                <a:gd name="T42" fmla="*/ 291837948 w 216"/>
                <a:gd name="T43" fmla="*/ 436217525 h 227"/>
                <a:gd name="T44" fmla="*/ 258924632 w 216"/>
                <a:gd name="T45" fmla="*/ 458639973 h 227"/>
                <a:gd name="T46" fmla="*/ 223903622 w 216"/>
                <a:gd name="T47" fmla="*/ 469917452 h 227"/>
                <a:gd name="T48" fmla="*/ 187541536 w 216"/>
                <a:gd name="T49" fmla="*/ 475882301 h 227"/>
                <a:gd name="T50" fmla="*/ 148750498 w 216"/>
                <a:gd name="T51" fmla="*/ 469917452 h 227"/>
                <a:gd name="T52" fmla="*/ 114162216 w 216"/>
                <a:gd name="T53" fmla="*/ 458639973 h 227"/>
                <a:gd name="T54" fmla="*/ 81240106 w 216"/>
                <a:gd name="T55" fmla="*/ 436217525 h 227"/>
                <a:gd name="T56" fmla="*/ 55663738 w 216"/>
                <a:gd name="T57" fmla="*/ 408827241 h 227"/>
                <a:gd name="T58" fmla="*/ 31326810 w 216"/>
                <a:gd name="T59" fmla="*/ 370600209 h 227"/>
                <a:gd name="T60" fmla="*/ 13629363 w 216"/>
                <a:gd name="T61" fmla="*/ 331155401 h 227"/>
                <a:gd name="T62" fmla="*/ 3240229 w 216"/>
                <a:gd name="T63" fmla="*/ 287478193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8" y="50"/>
                  </a:lnTo>
                  <a:lnTo>
                    <a:pt x="24" y="42"/>
                  </a:lnTo>
                  <a:lnTo>
                    <a:pt x="32" y="34"/>
                  </a:lnTo>
                  <a:lnTo>
                    <a:pt x="39" y="26"/>
                  </a:lnTo>
                  <a:lnTo>
                    <a:pt x="47" y="19"/>
                  </a:lnTo>
                  <a:lnTo>
                    <a:pt x="56" y="14"/>
                  </a:lnTo>
                  <a:lnTo>
                    <a:pt x="66" y="10"/>
                  </a:lnTo>
                  <a:lnTo>
                    <a:pt x="75" y="6"/>
                  </a:lnTo>
                  <a:lnTo>
                    <a:pt x="86" y="3"/>
                  </a:lnTo>
                  <a:lnTo>
                    <a:pt x="97" y="2"/>
                  </a:lnTo>
                  <a:lnTo>
                    <a:pt x="108" y="0"/>
                  </a:lnTo>
                  <a:lnTo>
                    <a:pt x="118" y="2"/>
                  </a:lnTo>
                  <a:lnTo>
                    <a:pt x="129" y="3"/>
                  </a:lnTo>
                  <a:lnTo>
                    <a:pt x="140" y="6"/>
                  </a:lnTo>
                  <a:lnTo>
                    <a:pt x="149" y="10"/>
                  </a:lnTo>
                  <a:lnTo>
                    <a:pt x="159" y="14"/>
                  </a:lnTo>
                  <a:lnTo>
                    <a:pt x="168" y="19"/>
                  </a:lnTo>
                  <a:lnTo>
                    <a:pt x="176" y="26"/>
                  </a:lnTo>
                  <a:lnTo>
                    <a:pt x="185" y="34"/>
                  </a:lnTo>
                  <a:lnTo>
                    <a:pt x="191" y="42"/>
                  </a:lnTo>
                  <a:lnTo>
                    <a:pt x="197" y="50"/>
                  </a:lnTo>
                  <a:lnTo>
                    <a:pt x="202" y="60"/>
                  </a:lnTo>
                  <a:lnTo>
                    <a:pt x="208" y="69"/>
                  </a:lnTo>
                  <a:lnTo>
                    <a:pt x="212" y="80"/>
                  </a:lnTo>
                  <a:lnTo>
                    <a:pt x="214" y="91"/>
                  </a:lnTo>
                  <a:lnTo>
                    <a:pt x="216" y="103"/>
                  </a:lnTo>
                  <a:lnTo>
                    <a:pt x="216" y="114"/>
                  </a:lnTo>
                  <a:lnTo>
                    <a:pt x="216" y="126"/>
                  </a:lnTo>
                  <a:lnTo>
                    <a:pt x="214" y="137"/>
                  </a:lnTo>
                  <a:lnTo>
                    <a:pt x="212" y="147"/>
                  </a:lnTo>
                  <a:lnTo>
                    <a:pt x="208" y="158"/>
                  </a:lnTo>
                  <a:lnTo>
                    <a:pt x="202" y="168"/>
                  </a:lnTo>
                  <a:lnTo>
                    <a:pt x="197" y="177"/>
                  </a:lnTo>
                  <a:lnTo>
                    <a:pt x="191" y="187"/>
                  </a:lnTo>
                  <a:lnTo>
                    <a:pt x="185" y="195"/>
                  </a:lnTo>
                  <a:lnTo>
                    <a:pt x="176" y="201"/>
                  </a:lnTo>
                  <a:lnTo>
                    <a:pt x="168" y="208"/>
                  </a:lnTo>
                  <a:lnTo>
                    <a:pt x="159" y="214"/>
                  </a:lnTo>
                  <a:lnTo>
                    <a:pt x="149" y="219"/>
                  </a:lnTo>
                  <a:lnTo>
                    <a:pt x="140" y="222"/>
                  </a:lnTo>
                  <a:lnTo>
                    <a:pt x="129" y="224"/>
                  </a:lnTo>
                  <a:lnTo>
                    <a:pt x="118" y="227"/>
                  </a:lnTo>
                  <a:lnTo>
                    <a:pt x="108" y="227"/>
                  </a:lnTo>
                  <a:lnTo>
                    <a:pt x="97" y="227"/>
                  </a:lnTo>
                  <a:lnTo>
                    <a:pt x="86" y="224"/>
                  </a:lnTo>
                  <a:lnTo>
                    <a:pt x="75" y="222"/>
                  </a:lnTo>
                  <a:lnTo>
                    <a:pt x="66" y="219"/>
                  </a:lnTo>
                  <a:lnTo>
                    <a:pt x="56" y="214"/>
                  </a:lnTo>
                  <a:lnTo>
                    <a:pt x="47" y="208"/>
                  </a:lnTo>
                  <a:lnTo>
                    <a:pt x="39" y="201"/>
                  </a:lnTo>
                  <a:lnTo>
                    <a:pt x="32" y="195"/>
                  </a:lnTo>
                  <a:lnTo>
                    <a:pt x="24" y="187"/>
                  </a:lnTo>
                  <a:lnTo>
                    <a:pt x="18" y="177"/>
                  </a:lnTo>
                  <a:lnTo>
                    <a:pt x="13" y="168"/>
                  </a:lnTo>
                  <a:lnTo>
                    <a:pt x="8" y="158"/>
                  </a:lnTo>
                  <a:lnTo>
                    <a:pt x="5" y="147"/>
                  </a:lnTo>
                  <a:lnTo>
                    <a:pt x="2" y="137"/>
                  </a:lnTo>
                  <a:lnTo>
                    <a:pt x="1" y="126"/>
                  </a:lnTo>
                  <a:lnTo>
                    <a:pt x="0" y="114"/>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14" name="未知"/>
            <p:cNvSpPr>
              <a:spLocks/>
            </p:cNvSpPr>
            <p:nvPr/>
          </p:nvSpPr>
          <p:spPr bwMode="auto">
            <a:xfrm>
              <a:off x="0" y="75"/>
              <a:ext cx="443" cy="470"/>
            </a:xfrm>
            <a:custGeom>
              <a:avLst/>
              <a:gdLst>
                <a:gd name="T0" fmla="*/ 1579886 w 216"/>
                <a:gd name="T1" fmla="*/ 215573165 h 227"/>
                <a:gd name="T2" fmla="*/ 8601087 w 216"/>
                <a:gd name="T3" fmla="*/ 168127477 h 227"/>
                <a:gd name="T4" fmla="*/ 22741784 w 216"/>
                <a:gd name="T5" fmla="*/ 125620506 h 227"/>
                <a:gd name="T6" fmla="*/ 41140037 w 216"/>
                <a:gd name="T7" fmla="*/ 88042712 h 227"/>
                <a:gd name="T8" fmla="*/ 67520745 w 216"/>
                <a:gd name="T9" fmla="*/ 54755838 h 227"/>
                <a:gd name="T10" fmla="*/ 97336293 w 216"/>
                <a:gd name="T11" fmla="*/ 29303304 h 227"/>
                <a:gd name="T12" fmla="*/ 130257091 w 216"/>
                <a:gd name="T13" fmla="*/ 12349853 h 227"/>
                <a:gd name="T14" fmla="*/ 168228842 w 216"/>
                <a:gd name="T15" fmla="*/ 3971138 h 227"/>
                <a:gd name="T16" fmla="*/ 204406902 w 216"/>
                <a:gd name="T17" fmla="*/ 3971138 h 227"/>
                <a:gd name="T18" fmla="*/ 242829495 w 216"/>
                <a:gd name="T19" fmla="*/ 12349853 h 227"/>
                <a:gd name="T20" fmla="*/ 275743730 w 216"/>
                <a:gd name="T21" fmla="*/ 29303304 h 227"/>
                <a:gd name="T22" fmla="*/ 305076491 w 216"/>
                <a:gd name="T23" fmla="*/ 54755838 h 227"/>
                <a:gd name="T24" fmla="*/ 331395540 w 216"/>
                <a:gd name="T25" fmla="*/ 88042712 h 227"/>
                <a:gd name="T26" fmla="*/ 349945356 w 216"/>
                <a:gd name="T27" fmla="*/ 125620506 h 227"/>
                <a:gd name="T28" fmla="*/ 367586333 w 216"/>
                <a:gd name="T29" fmla="*/ 168127477 h 227"/>
                <a:gd name="T30" fmla="*/ 374642566 w 216"/>
                <a:gd name="T31" fmla="*/ 215573165 h 227"/>
                <a:gd name="T32" fmla="*/ 374642566 w 216"/>
                <a:gd name="T33" fmla="*/ 238990240 h 227"/>
                <a:gd name="T34" fmla="*/ 371001435 w 216"/>
                <a:gd name="T35" fmla="*/ 287478193 h 227"/>
                <a:gd name="T36" fmla="*/ 361221310 w 216"/>
                <a:gd name="T37" fmla="*/ 331155401 h 227"/>
                <a:gd name="T38" fmla="*/ 341719865 w 216"/>
                <a:gd name="T39" fmla="*/ 370600209 h 227"/>
                <a:gd name="T40" fmla="*/ 320307023 w 216"/>
                <a:gd name="T41" fmla="*/ 408827241 h 227"/>
                <a:gd name="T42" fmla="*/ 291837948 w 216"/>
                <a:gd name="T43" fmla="*/ 436217525 h 227"/>
                <a:gd name="T44" fmla="*/ 258924632 w 216"/>
                <a:gd name="T45" fmla="*/ 458639973 h 227"/>
                <a:gd name="T46" fmla="*/ 223903622 w 216"/>
                <a:gd name="T47" fmla="*/ 469917452 h 227"/>
                <a:gd name="T48" fmla="*/ 187541536 w 216"/>
                <a:gd name="T49" fmla="*/ 475882301 h 227"/>
                <a:gd name="T50" fmla="*/ 148750498 w 216"/>
                <a:gd name="T51" fmla="*/ 469917452 h 227"/>
                <a:gd name="T52" fmla="*/ 114162216 w 216"/>
                <a:gd name="T53" fmla="*/ 458639973 h 227"/>
                <a:gd name="T54" fmla="*/ 81240106 w 216"/>
                <a:gd name="T55" fmla="*/ 436217525 h 227"/>
                <a:gd name="T56" fmla="*/ 55663738 w 216"/>
                <a:gd name="T57" fmla="*/ 408827241 h 227"/>
                <a:gd name="T58" fmla="*/ 31326810 w 216"/>
                <a:gd name="T59" fmla="*/ 370600209 h 227"/>
                <a:gd name="T60" fmla="*/ 13629363 w 216"/>
                <a:gd name="T61" fmla="*/ 331155401 h 227"/>
                <a:gd name="T62" fmla="*/ 3240229 w 216"/>
                <a:gd name="T63" fmla="*/ 287478193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8" y="50"/>
                  </a:lnTo>
                  <a:lnTo>
                    <a:pt x="24" y="42"/>
                  </a:lnTo>
                  <a:lnTo>
                    <a:pt x="32" y="34"/>
                  </a:lnTo>
                  <a:lnTo>
                    <a:pt x="39" y="26"/>
                  </a:lnTo>
                  <a:lnTo>
                    <a:pt x="47" y="19"/>
                  </a:lnTo>
                  <a:lnTo>
                    <a:pt x="56" y="14"/>
                  </a:lnTo>
                  <a:lnTo>
                    <a:pt x="66" y="10"/>
                  </a:lnTo>
                  <a:lnTo>
                    <a:pt x="75" y="6"/>
                  </a:lnTo>
                  <a:lnTo>
                    <a:pt x="86" y="3"/>
                  </a:lnTo>
                  <a:lnTo>
                    <a:pt x="97" y="2"/>
                  </a:lnTo>
                  <a:lnTo>
                    <a:pt x="108" y="0"/>
                  </a:lnTo>
                  <a:lnTo>
                    <a:pt x="118" y="2"/>
                  </a:lnTo>
                  <a:lnTo>
                    <a:pt x="129" y="3"/>
                  </a:lnTo>
                  <a:lnTo>
                    <a:pt x="140" y="6"/>
                  </a:lnTo>
                  <a:lnTo>
                    <a:pt x="149" y="10"/>
                  </a:lnTo>
                  <a:lnTo>
                    <a:pt x="159" y="14"/>
                  </a:lnTo>
                  <a:lnTo>
                    <a:pt x="168" y="19"/>
                  </a:lnTo>
                  <a:lnTo>
                    <a:pt x="176" y="26"/>
                  </a:lnTo>
                  <a:lnTo>
                    <a:pt x="185" y="34"/>
                  </a:lnTo>
                  <a:lnTo>
                    <a:pt x="191" y="42"/>
                  </a:lnTo>
                  <a:lnTo>
                    <a:pt x="197" y="50"/>
                  </a:lnTo>
                  <a:lnTo>
                    <a:pt x="202" y="60"/>
                  </a:lnTo>
                  <a:lnTo>
                    <a:pt x="208" y="69"/>
                  </a:lnTo>
                  <a:lnTo>
                    <a:pt x="212" y="80"/>
                  </a:lnTo>
                  <a:lnTo>
                    <a:pt x="214" y="91"/>
                  </a:lnTo>
                  <a:lnTo>
                    <a:pt x="216" y="103"/>
                  </a:lnTo>
                  <a:lnTo>
                    <a:pt x="216" y="114"/>
                  </a:lnTo>
                  <a:lnTo>
                    <a:pt x="216" y="126"/>
                  </a:lnTo>
                  <a:lnTo>
                    <a:pt x="214" y="137"/>
                  </a:lnTo>
                  <a:lnTo>
                    <a:pt x="212" y="147"/>
                  </a:lnTo>
                  <a:lnTo>
                    <a:pt x="208" y="158"/>
                  </a:lnTo>
                  <a:lnTo>
                    <a:pt x="202" y="168"/>
                  </a:lnTo>
                  <a:lnTo>
                    <a:pt x="197" y="177"/>
                  </a:lnTo>
                  <a:lnTo>
                    <a:pt x="191" y="187"/>
                  </a:lnTo>
                  <a:lnTo>
                    <a:pt x="185" y="195"/>
                  </a:lnTo>
                  <a:lnTo>
                    <a:pt x="176" y="201"/>
                  </a:lnTo>
                  <a:lnTo>
                    <a:pt x="168" y="208"/>
                  </a:lnTo>
                  <a:lnTo>
                    <a:pt x="159" y="214"/>
                  </a:lnTo>
                  <a:lnTo>
                    <a:pt x="149" y="219"/>
                  </a:lnTo>
                  <a:lnTo>
                    <a:pt x="140" y="222"/>
                  </a:lnTo>
                  <a:lnTo>
                    <a:pt x="129" y="224"/>
                  </a:lnTo>
                  <a:lnTo>
                    <a:pt x="118" y="227"/>
                  </a:lnTo>
                  <a:lnTo>
                    <a:pt x="108" y="227"/>
                  </a:lnTo>
                  <a:lnTo>
                    <a:pt x="97" y="227"/>
                  </a:lnTo>
                  <a:lnTo>
                    <a:pt x="86" y="224"/>
                  </a:lnTo>
                  <a:lnTo>
                    <a:pt x="75" y="222"/>
                  </a:lnTo>
                  <a:lnTo>
                    <a:pt x="66" y="219"/>
                  </a:lnTo>
                  <a:lnTo>
                    <a:pt x="56" y="214"/>
                  </a:lnTo>
                  <a:lnTo>
                    <a:pt x="47" y="208"/>
                  </a:lnTo>
                  <a:lnTo>
                    <a:pt x="39" y="201"/>
                  </a:lnTo>
                  <a:lnTo>
                    <a:pt x="32" y="195"/>
                  </a:lnTo>
                  <a:lnTo>
                    <a:pt x="24" y="187"/>
                  </a:lnTo>
                  <a:lnTo>
                    <a:pt x="18" y="177"/>
                  </a:lnTo>
                  <a:lnTo>
                    <a:pt x="13" y="168"/>
                  </a:lnTo>
                  <a:lnTo>
                    <a:pt x="8" y="158"/>
                  </a:lnTo>
                  <a:lnTo>
                    <a:pt x="5" y="147"/>
                  </a:lnTo>
                  <a:lnTo>
                    <a:pt x="2" y="137"/>
                  </a:lnTo>
                  <a:lnTo>
                    <a:pt x="1" y="126"/>
                  </a:lnTo>
                  <a:lnTo>
                    <a:pt x="0" y="11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15" name="Rectangle 102"/>
            <p:cNvSpPr>
              <a:spLocks noChangeArrowheads="1"/>
            </p:cNvSpPr>
            <p:nvPr/>
          </p:nvSpPr>
          <p:spPr bwMode="auto">
            <a:xfrm>
              <a:off x="155" y="172"/>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E</a:t>
              </a:r>
            </a:p>
          </p:txBody>
        </p:sp>
        <p:sp>
          <p:nvSpPr>
            <p:cNvPr id="95316" name="未知"/>
            <p:cNvSpPr>
              <a:spLocks/>
            </p:cNvSpPr>
            <p:nvPr/>
          </p:nvSpPr>
          <p:spPr bwMode="auto">
            <a:xfrm>
              <a:off x="0" y="2322"/>
              <a:ext cx="443" cy="473"/>
            </a:xfrm>
            <a:custGeom>
              <a:avLst/>
              <a:gdLst>
                <a:gd name="T0" fmla="*/ 1579886 w 216"/>
                <a:gd name="T1" fmla="*/ 245526991 h 227"/>
                <a:gd name="T2" fmla="*/ 8601087 w 216"/>
                <a:gd name="T3" fmla="*/ 190781361 h 227"/>
                <a:gd name="T4" fmla="*/ 22741784 w 216"/>
                <a:gd name="T5" fmla="*/ 142551810 h 227"/>
                <a:gd name="T6" fmla="*/ 41140037 w 216"/>
                <a:gd name="T7" fmla="*/ 100225664 h 227"/>
                <a:gd name="T8" fmla="*/ 67520745 w 216"/>
                <a:gd name="T9" fmla="*/ 61867700 h 227"/>
                <a:gd name="T10" fmla="*/ 97336293 w 216"/>
                <a:gd name="T11" fmla="*/ 32832367 h 227"/>
                <a:gd name="T12" fmla="*/ 130257091 w 216"/>
                <a:gd name="T13" fmla="*/ 14786064 h 227"/>
                <a:gd name="T14" fmla="*/ 168228842 w 216"/>
                <a:gd name="T15" fmla="*/ 4426547 h 227"/>
                <a:gd name="T16" fmla="*/ 204406902 w 216"/>
                <a:gd name="T17" fmla="*/ 4426547 h 227"/>
                <a:gd name="T18" fmla="*/ 242829495 w 216"/>
                <a:gd name="T19" fmla="*/ 14786064 h 227"/>
                <a:gd name="T20" fmla="*/ 275743730 w 216"/>
                <a:gd name="T21" fmla="*/ 32832367 h 227"/>
                <a:gd name="T22" fmla="*/ 305076491 w 216"/>
                <a:gd name="T23" fmla="*/ 61867700 h 227"/>
                <a:gd name="T24" fmla="*/ 331395540 w 216"/>
                <a:gd name="T25" fmla="*/ 100225664 h 227"/>
                <a:gd name="T26" fmla="*/ 349945356 w 216"/>
                <a:gd name="T27" fmla="*/ 142551810 h 227"/>
                <a:gd name="T28" fmla="*/ 367586333 w 216"/>
                <a:gd name="T29" fmla="*/ 190781361 h 227"/>
                <a:gd name="T30" fmla="*/ 374642566 w 216"/>
                <a:gd name="T31" fmla="*/ 245526991 h 227"/>
                <a:gd name="T32" fmla="*/ 374642566 w 216"/>
                <a:gd name="T33" fmla="*/ 272135005 h 227"/>
                <a:gd name="T34" fmla="*/ 371001435 w 216"/>
                <a:gd name="T35" fmla="*/ 325836652 h 227"/>
                <a:gd name="T36" fmla="*/ 361221310 w 216"/>
                <a:gd name="T37" fmla="*/ 376060687 h 227"/>
                <a:gd name="T38" fmla="*/ 341719865 w 216"/>
                <a:gd name="T39" fmla="*/ 421528952 h 227"/>
                <a:gd name="T40" fmla="*/ 320307023 w 216"/>
                <a:gd name="T41" fmla="*/ 464011892 h 227"/>
                <a:gd name="T42" fmla="*/ 291837948 w 216"/>
                <a:gd name="T43" fmla="*/ 494448446 h 227"/>
                <a:gd name="T44" fmla="*/ 258924632 w 216"/>
                <a:gd name="T45" fmla="*/ 521050459 h 227"/>
                <a:gd name="T46" fmla="*/ 223903622 w 216"/>
                <a:gd name="T47" fmla="*/ 535720773 h 227"/>
                <a:gd name="T48" fmla="*/ 187541536 w 216"/>
                <a:gd name="T49" fmla="*/ 540746724 h 227"/>
                <a:gd name="T50" fmla="*/ 148750498 w 216"/>
                <a:gd name="T51" fmla="*/ 535720773 h 227"/>
                <a:gd name="T52" fmla="*/ 114162216 w 216"/>
                <a:gd name="T53" fmla="*/ 521050459 h 227"/>
                <a:gd name="T54" fmla="*/ 81240106 w 216"/>
                <a:gd name="T55" fmla="*/ 494448446 h 227"/>
                <a:gd name="T56" fmla="*/ 55663738 w 216"/>
                <a:gd name="T57" fmla="*/ 464011892 h 227"/>
                <a:gd name="T58" fmla="*/ 31326810 w 216"/>
                <a:gd name="T59" fmla="*/ 421528952 h 227"/>
                <a:gd name="T60" fmla="*/ 13629363 w 216"/>
                <a:gd name="T61" fmla="*/ 376060687 h 227"/>
                <a:gd name="T62" fmla="*/ 3240229 w 216"/>
                <a:gd name="T63" fmla="*/ 325836652 h 227"/>
                <a:gd name="T64" fmla="*/ 0 w 216"/>
                <a:gd name="T65" fmla="*/ 27213500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8" y="50"/>
                  </a:lnTo>
                  <a:lnTo>
                    <a:pt x="24" y="42"/>
                  </a:lnTo>
                  <a:lnTo>
                    <a:pt x="32" y="34"/>
                  </a:lnTo>
                  <a:lnTo>
                    <a:pt x="39" y="26"/>
                  </a:lnTo>
                  <a:lnTo>
                    <a:pt x="47" y="19"/>
                  </a:lnTo>
                  <a:lnTo>
                    <a:pt x="56" y="14"/>
                  </a:lnTo>
                  <a:lnTo>
                    <a:pt x="66" y="10"/>
                  </a:lnTo>
                  <a:lnTo>
                    <a:pt x="75" y="6"/>
                  </a:lnTo>
                  <a:lnTo>
                    <a:pt x="86" y="3"/>
                  </a:lnTo>
                  <a:lnTo>
                    <a:pt x="97" y="2"/>
                  </a:lnTo>
                  <a:lnTo>
                    <a:pt x="108" y="0"/>
                  </a:lnTo>
                  <a:lnTo>
                    <a:pt x="118" y="2"/>
                  </a:lnTo>
                  <a:lnTo>
                    <a:pt x="129" y="3"/>
                  </a:lnTo>
                  <a:lnTo>
                    <a:pt x="140" y="6"/>
                  </a:lnTo>
                  <a:lnTo>
                    <a:pt x="149" y="10"/>
                  </a:lnTo>
                  <a:lnTo>
                    <a:pt x="159" y="14"/>
                  </a:lnTo>
                  <a:lnTo>
                    <a:pt x="168" y="19"/>
                  </a:lnTo>
                  <a:lnTo>
                    <a:pt x="176" y="26"/>
                  </a:lnTo>
                  <a:lnTo>
                    <a:pt x="185" y="34"/>
                  </a:lnTo>
                  <a:lnTo>
                    <a:pt x="191" y="42"/>
                  </a:lnTo>
                  <a:lnTo>
                    <a:pt x="197" y="50"/>
                  </a:lnTo>
                  <a:lnTo>
                    <a:pt x="202" y="60"/>
                  </a:lnTo>
                  <a:lnTo>
                    <a:pt x="208" y="69"/>
                  </a:lnTo>
                  <a:lnTo>
                    <a:pt x="212" y="80"/>
                  </a:lnTo>
                  <a:lnTo>
                    <a:pt x="214" y="91"/>
                  </a:lnTo>
                  <a:lnTo>
                    <a:pt x="216" y="103"/>
                  </a:lnTo>
                  <a:lnTo>
                    <a:pt x="216" y="114"/>
                  </a:lnTo>
                  <a:lnTo>
                    <a:pt x="216" y="126"/>
                  </a:lnTo>
                  <a:lnTo>
                    <a:pt x="214" y="137"/>
                  </a:lnTo>
                  <a:lnTo>
                    <a:pt x="212" y="148"/>
                  </a:lnTo>
                  <a:lnTo>
                    <a:pt x="208" y="158"/>
                  </a:lnTo>
                  <a:lnTo>
                    <a:pt x="202" y="168"/>
                  </a:lnTo>
                  <a:lnTo>
                    <a:pt x="197" y="177"/>
                  </a:lnTo>
                  <a:lnTo>
                    <a:pt x="191" y="187"/>
                  </a:lnTo>
                  <a:lnTo>
                    <a:pt x="185" y="195"/>
                  </a:lnTo>
                  <a:lnTo>
                    <a:pt x="176" y="202"/>
                  </a:lnTo>
                  <a:lnTo>
                    <a:pt x="168" y="208"/>
                  </a:lnTo>
                  <a:lnTo>
                    <a:pt x="159" y="214"/>
                  </a:lnTo>
                  <a:lnTo>
                    <a:pt x="149" y="219"/>
                  </a:lnTo>
                  <a:lnTo>
                    <a:pt x="140" y="222"/>
                  </a:lnTo>
                  <a:lnTo>
                    <a:pt x="129" y="225"/>
                  </a:lnTo>
                  <a:lnTo>
                    <a:pt x="118" y="227"/>
                  </a:lnTo>
                  <a:lnTo>
                    <a:pt x="108" y="227"/>
                  </a:lnTo>
                  <a:lnTo>
                    <a:pt x="97" y="227"/>
                  </a:lnTo>
                  <a:lnTo>
                    <a:pt x="86" y="225"/>
                  </a:lnTo>
                  <a:lnTo>
                    <a:pt x="75" y="222"/>
                  </a:lnTo>
                  <a:lnTo>
                    <a:pt x="66" y="219"/>
                  </a:lnTo>
                  <a:lnTo>
                    <a:pt x="56" y="214"/>
                  </a:lnTo>
                  <a:lnTo>
                    <a:pt x="47" y="208"/>
                  </a:lnTo>
                  <a:lnTo>
                    <a:pt x="39" y="202"/>
                  </a:lnTo>
                  <a:lnTo>
                    <a:pt x="32" y="195"/>
                  </a:lnTo>
                  <a:lnTo>
                    <a:pt x="24" y="187"/>
                  </a:lnTo>
                  <a:lnTo>
                    <a:pt x="18" y="177"/>
                  </a:lnTo>
                  <a:lnTo>
                    <a:pt x="13" y="168"/>
                  </a:lnTo>
                  <a:lnTo>
                    <a:pt x="8" y="158"/>
                  </a:lnTo>
                  <a:lnTo>
                    <a:pt x="5" y="148"/>
                  </a:lnTo>
                  <a:lnTo>
                    <a:pt x="2" y="137"/>
                  </a:lnTo>
                  <a:lnTo>
                    <a:pt x="1" y="126"/>
                  </a:lnTo>
                  <a:lnTo>
                    <a:pt x="0" y="114"/>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17" name="未知"/>
            <p:cNvSpPr>
              <a:spLocks/>
            </p:cNvSpPr>
            <p:nvPr/>
          </p:nvSpPr>
          <p:spPr bwMode="auto">
            <a:xfrm>
              <a:off x="0" y="2322"/>
              <a:ext cx="443" cy="473"/>
            </a:xfrm>
            <a:custGeom>
              <a:avLst/>
              <a:gdLst>
                <a:gd name="T0" fmla="*/ 1579886 w 216"/>
                <a:gd name="T1" fmla="*/ 245526991 h 227"/>
                <a:gd name="T2" fmla="*/ 8601087 w 216"/>
                <a:gd name="T3" fmla="*/ 190781361 h 227"/>
                <a:gd name="T4" fmla="*/ 22741784 w 216"/>
                <a:gd name="T5" fmla="*/ 142551810 h 227"/>
                <a:gd name="T6" fmla="*/ 41140037 w 216"/>
                <a:gd name="T7" fmla="*/ 100225664 h 227"/>
                <a:gd name="T8" fmla="*/ 67520745 w 216"/>
                <a:gd name="T9" fmla="*/ 61867700 h 227"/>
                <a:gd name="T10" fmla="*/ 97336293 w 216"/>
                <a:gd name="T11" fmla="*/ 32832367 h 227"/>
                <a:gd name="T12" fmla="*/ 130257091 w 216"/>
                <a:gd name="T13" fmla="*/ 14786064 h 227"/>
                <a:gd name="T14" fmla="*/ 168228842 w 216"/>
                <a:gd name="T15" fmla="*/ 4426547 h 227"/>
                <a:gd name="T16" fmla="*/ 204406902 w 216"/>
                <a:gd name="T17" fmla="*/ 4426547 h 227"/>
                <a:gd name="T18" fmla="*/ 242829495 w 216"/>
                <a:gd name="T19" fmla="*/ 14786064 h 227"/>
                <a:gd name="T20" fmla="*/ 275743730 w 216"/>
                <a:gd name="T21" fmla="*/ 32832367 h 227"/>
                <a:gd name="T22" fmla="*/ 305076491 w 216"/>
                <a:gd name="T23" fmla="*/ 61867700 h 227"/>
                <a:gd name="T24" fmla="*/ 331395540 w 216"/>
                <a:gd name="T25" fmla="*/ 100225664 h 227"/>
                <a:gd name="T26" fmla="*/ 349945356 w 216"/>
                <a:gd name="T27" fmla="*/ 142551810 h 227"/>
                <a:gd name="T28" fmla="*/ 367586333 w 216"/>
                <a:gd name="T29" fmla="*/ 190781361 h 227"/>
                <a:gd name="T30" fmla="*/ 374642566 w 216"/>
                <a:gd name="T31" fmla="*/ 245526991 h 227"/>
                <a:gd name="T32" fmla="*/ 374642566 w 216"/>
                <a:gd name="T33" fmla="*/ 272135005 h 227"/>
                <a:gd name="T34" fmla="*/ 371001435 w 216"/>
                <a:gd name="T35" fmla="*/ 325836652 h 227"/>
                <a:gd name="T36" fmla="*/ 361221310 w 216"/>
                <a:gd name="T37" fmla="*/ 376060687 h 227"/>
                <a:gd name="T38" fmla="*/ 341719865 w 216"/>
                <a:gd name="T39" fmla="*/ 421528952 h 227"/>
                <a:gd name="T40" fmla="*/ 320307023 w 216"/>
                <a:gd name="T41" fmla="*/ 464011892 h 227"/>
                <a:gd name="T42" fmla="*/ 291837948 w 216"/>
                <a:gd name="T43" fmla="*/ 494448446 h 227"/>
                <a:gd name="T44" fmla="*/ 258924632 w 216"/>
                <a:gd name="T45" fmla="*/ 521050459 h 227"/>
                <a:gd name="T46" fmla="*/ 223903622 w 216"/>
                <a:gd name="T47" fmla="*/ 535720773 h 227"/>
                <a:gd name="T48" fmla="*/ 187541536 w 216"/>
                <a:gd name="T49" fmla="*/ 540746724 h 227"/>
                <a:gd name="T50" fmla="*/ 148750498 w 216"/>
                <a:gd name="T51" fmla="*/ 535720773 h 227"/>
                <a:gd name="T52" fmla="*/ 114162216 w 216"/>
                <a:gd name="T53" fmla="*/ 521050459 h 227"/>
                <a:gd name="T54" fmla="*/ 81240106 w 216"/>
                <a:gd name="T55" fmla="*/ 494448446 h 227"/>
                <a:gd name="T56" fmla="*/ 55663738 w 216"/>
                <a:gd name="T57" fmla="*/ 464011892 h 227"/>
                <a:gd name="T58" fmla="*/ 31326810 w 216"/>
                <a:gd name="T59" fmla="*/ 421528952 h 227"/>
                <a:gd name="T60" fmla="*/ 13629363 w 216"/>
                <a:gd name="T61" fmla="*/ 376060687 h 227"/>
                <a:gd name="T62" fmla="*/ 3240229 w 216"/>
                <a:gd name="T63" fmla="*/ 325836652 h 227"/>
                <a:gd name="T64" fmla="*/ 0 w 216"/>
                <a:gd name="T65" fmla="*/ 27213500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8" y="50"/>
                  </a:lnTo>
                  <a:lnTo>
                    <a:pt x="24" y="42"/>
                  </a:lnTo>
                  <a:lnTo>
                    <a:pt x="32" y="34"/>
                  </a:lnTo>
                  <a:lnTo>
                    <a:pt x="39" y="26"/>
                  </a:lnTo>
                  <a:lnTo>
                    <a:pt x="47" y="19"/>
                  </a:lnTo>
                  <a:lnTo>
                    <a:pt x="56" y="14"/>
                  </a:lnTo>
                  <a:lnTo>
                    <a:pt x="66" y="10"/>
                  </a:lnTo>
                  <a:lnTo>
                    <a:pt x="75" y="6"/>
                  </a:lnTo>
                  <a:lnTo>
                    <a:pt x="86" y="3"/>
                  </a:lnTo>
                  <a:lnTo>
                    <a:pt x="97" y="2"/>
                  </a:lnTo>
                  <a:lnTo>
                    <a:pt x="108" y="0"/>
                  </a:lnTo>
                  <a:lnTo>
                    <a:pt x="118" y="2"/>
                  </a:lnTo>
                  <a:lnTo>
                    <a:pt x="129" y="3"/>
                  </a:lnTo>
                  <a:lnTo>
                    <a:pt x="140" y="6"/>
                  </a:lnTo>
                  <a:lnTo>
                    <a:pt x="149" y="10"/>
                  </a:lnTo>
                  <a:lnTo>
                    <a:pt x="159" y="14"/>
                  </a:lnTo>
                  <a:lnTo>
                    <a:pt x="168" y="19"/>
                  </a:lnTo>
                  <a:lnTo>
                    <a:pt x="176" y="26"/>
                  </a:lnTo>
                  <a:lnTo>
                    <a:pt x="185" y="34"/>
                  </a:lnTo>
                  <a:lnTo>
                    <a:pt x="191" y="42"/>
                  </a:lnTo>
                  <a:lnTo>
                    <a:pt x="197" y="50"/>
                  </a:lnTo>
                  <a:lnTo>
                    <a:pt x="202" y="60"/>
                  </a:lnTo>
                  <a:lnTo>
                    <a:pt x="208" y="69"/>
                  </a:lnTo>
                  <a:lnTo>
                    <a:pt x="212" y="80"/>
                  </a:lnTo>
                  <a:lnTo>
                    <a:pt x="214" y="91"/>
                  </a:lnTo>
                  <a:lnTo>
                    <a:pt x="216" y="103"/>
                  </a:lnTo>
                  <a:lnTo>
                    <a:pt x="216" y="114"/>
                  </a:lnTo>
                  <a:lnTo>
                    <a:pt x="216" y="126"/>
                  </a:lnTo>
                  <a:lnTo>
                    <a:pt x="214" y="137"/>
                  </a:lnTo>
                  <a:lnTo>
                    <a:pt x="212" y="148"/>
                  </a:lnTo>
                  <a:lnTo>
                    <a:pt x="208" y="158"/>
                  </a:lnTo>
                  <a:lnTo>
                    <a:pt x="202" y="168"/>
                  </a:lnTo>
                  <a:lnTo>
                    <a:pt x="197" y="177"/>
                  </a:lnTo>
                  <a:lnTo>
                    <a:pt x="191" y="187"/>
                  </a:lnTo>
                  <a:lnTo>
                    <a:pt x="185" y="195"/>
                  </a:lnTo>
                  <a:lnTo>
                    <a:pt x="176" y="202"/>
                  </a:lnTo>
                  <a:lnTo>
                    <a:pt x="168" y="208"/>
                  </a:lnTo>
                  <a:lnTo>
                    <a:pt x="159" y="214"/>
                  </a:lnTo>
                  <a:lnTo>
                    <a:pt x="149" y="219"/>
                  </a:lnTo>
                  <a:lnTo>
                    <a:pt x="140" y="222"/>
                  </a:lnTo>
                  <a:lnTo>
                    <a:pt x="129" y="225"/>
                  </a:lnTo>
                  <a:lnTo>
                    <a:pt x="118" y="227"/>
                  </a:lnTo>
                  <a:lnTo>
                    <a:pt x="108" y="227"/>
                  </a:lnTo>
                  <a:lnTo>
                    <a:pt x="97" y="227"/>
                  </a:lnTo>
                  <a:lnTo>
                    <a:pt x="86" y="225"/>
                  </a:lnTo>
                  <a:lnTo>
                    <a:pt x="75" y="222"/>
                  </a:lnTo>
                  <a:lnTo>
                    <a:pt x="66" y="219"/>
                  </a:lnTo>
                  <a:lnTo>
                    <a:pt x="56" y="214"/>
                  </a:lnTo>
                  <a:lnTo>
                    <a:pt x="47" y="208"/>
                  </a:lnTo>
                  <a:lnTo>
                    <a:pt x="39" y="202"/>
                  </a:lnTo>
                  <a:lnTo>
                    <a:pt x="32" y="195"/>
                  </a:lnTo>
                  <a:lnTo>
                    <a:pt x="24" y="187"/>
                  </a:lnTo>
                  <a:lnTo>
                    <a:pt x="18" y="177"/>
                  </a:lnTo>
                  <a:lnTo>
                    <a:pt x="13" y="168"/>
                  </a:lnTo>
                  <a:lnTo>
                    <a:pt x="8" y="158"/>
                  </a:lnTo>
                  <a:lnTo>
                    <a:pt x="5" y="148"/>
                  </a:lnTo>
                  <a:lnTo>
                    <a:pt x="2" y="137"/>
                  </a:lnTo>
                  <a:lnTo>
                    <a:pt x="1" y="126"/>
                  </a:lnTo>
                  <a:lnTo>
                    <a:pt x="0" y="11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18" name="Rectangle 105"/>
            <p:cNvSpPr>
              <a:spLocks noChangeArrowheads="1"/>
            </p:cNvSpPr>
            <p:nvPr/>
          </p:nvSpPr>
          <p:spPr bwMode="auto">
            <a:xfrm>
              <a:off x="155" y="2422"/>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F</a:t>
              </a:r>
            </a:p>
          </p:txBody>
        </p:sp>
        <p:sp>
          <p:nvSpPr>
            <p:cNvPr id="95319" name="未知"/>
            <p:cNvSpPr>
              <a:spLocks/>
            </p:cNvSpPr>
            <p:nvPr/>
          </p:nvSpPr>
          <p:spPr bwMode="auto">
            <a:xfrm>
              <a:off x="888" y="1187"/>
              <a:ext cx="442" cy="473"/>
            </a:xfrm>
            <a:custGeom>
              <a:avLst/>
              <a:gdLst>
                <a:gd name="T0" fmla="*/ 1530783 w 216"/>
                <a:gd name="T1" fmla="*/ 245526991 h 227"/>
                <a:gd name="T2" fmla="*/ 7940391 w 216"/>
                <a:gd name="T3" fmla="*/ 190781361 h 227"/>
                <a:gd name="T4" fmla="*/ 21853431 w 216"/>
                <a:gd name="T5" fmla="*/ 140314750 h 227"/>
                <a:gd name="T6" fmla="*/ 41188741 w 216"/>
                <a:gd name="T7" fmla="*/ 100225664 h 227"/>
                <a:gd name="T8" fmla="*/ 65023240 w 216"/>
                <a:gd name="T9" fmla="*/ 61867700 h 227"/>
                <a:gd name="T10" fmla="*/ 93017433 w 216"/>
                <a:gd name="T11" fmla="*/ 30809728 h 227"/>
                <a:gd name="T12" fmla="*/ 123829343 w 216"/>
                <a:gd name="T13" fmla="*/ 11629492 h 227"/>
                <a:gd name="T14" fmla="*/ 160327499 w 216"/>
                <a:gd name="T15" fmla="*/ 2124368 h 227"/>
                <a:gd name="T16" fmla="*/ 195190484 w 216"/>
                <a:gd name="T17" fmla="*/ 2124368 h 227"/>
                <a:gd name="T18" fmla="*/ 231449273 w 216"/>
                <a:gd name="T19" fmla="*/ 11629492 h 227"/>
                <a:gd name="T20" fmla="*/ 263230570 w 216"/>
                <a:gd name="T21" fmla="*/ 30809728 h 227"/>
                <a:gd name="T22" fmla="*/ 291664258 w 216"/>
                <a:gd name="T23" fmla="*/ 61867700 h 227"/>
                <a:gd name="T24" fmla="*/ 316604838 w 216"/>
                <a:gd name="T25" fmla="*/ 100225664 h 227"/>
                <a:gd name="T26" fmla="*/ 335929989 w 216"/>
                <a:gd name="T27" fmla="*/ 140314750 h 227"/>
                <a:gd name="T28" fmla="*/ 351395663 w 216"/>
                <a:gd name="T29" fmla="*/ 190781361 h 227"/>
                <a:gd name="T30" fmla="*/ 357826205 w 216"/>
                <a:gd name="T31" fmla="*/ 245526991 h 227"/>
                <a:gd name="T32" fmla="*/ 357826205 w 216"/>
                <a:gd name="T33" fmla="*/ 268617453 h 227"/>
                <a:gd name="T34" fmla="*/ 354527772 w 216"/>
                <a:gd name="T35" fmla="*/ 323417826 h 227"/>
                <a:gd name="T36" fmla="*/ 345074083 w 216"/>
                <a:gd name="T37" fmla="*/ 376060687 h 227"/>
                <a:gd name="T38" fmla="*/ 328077714 w 216"/>
                <a:gd name="T39" fmla="*/ 421528952 h 227"/>
                <a:gd name="T40" fmla="*/ 307150886 w 216"/>
                <a:gd name="T41" fmla="*/ 461575730 h 227"/>
                <a:gd name="T42" fmla="*/ 278738218 w 216"/>
                <a:gd name="T43" fmla="*/ 494448446 h 227"/>
                <a:gd name="T44" fmla="*/ 246982786 w 216"/>
                <a:gd name="T45" fmla="*/ 521050459 h 227"/>
                <a:gd name="T46" fmla="*/ 213701963 w 216"/>
                <a:gd name="T47" fmla="*/ 535720773 h 227"/>
                <a:gd name="T48" fmla="*/ 178925282 w 216"/>
                <a:gd name="T49" fmla="*/ 540746724 h 227"/>
                <a:gd name="T50" fmla="*/ 142532780 w 216"/>
                <a:gd name="T51" fmla="*/ 535720773 h 227"/>
                <a:gd name="T52" fmla="*/ 109292130 w 216"/>
                <a:gd name="T53" fmla="*/ 521050459 h 227"/>
                <a:gd name="T54" fmla="*/ 79498130 w 216"/>
                <a:gd name="T55" fmla="*/ 494448446 h 227"/>
                <a:gd name="T56" fmla="*/ 52657819 w 216"/>
                <a:gd name="T57" fmla="*/ 461575730 h 227"/>
                <a:gd name="T58" fmla="*/ 31776067 w 216"/>
                <a:gd name="T59" fmla="*/ 421528952 h 227"/>
                <a:gd name="T60" fmla="*/ 14738523 w 216"/>
                <a:gd name="T61" fmla="*/ 376060687 h 227"/>
                <a:gd name="T62" fmla="*/ 3132436 w 216"/>
                <a:gd name="T63" fmla="*/ 323417826 h 227"/>
                <a:gd name="T64" fmla="*/ 0 w 216"/>
                <a:gd name="T65" fmla="*/ 26861745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9" y="70"/>
                  </a:lnTo>
                  <a:lnTo>
                    <a:pt x="13" y="59"/>
                  </a:lnTo>
                  <a:lnTo>
                    <a:pt x="19" y="50"/>
                  </a:lnTo>
                  <a:lnTo>
                    <a:pt x="25" y="42"/>
                  </a:lnTo>
                  <a:lnTo>
                    <a:pt x="32" y="34"/>
                  </a:lnTo>
                  <a:lnTo>
                    <a:pt x="39" y="26"/>
                  </a:lnTo>
                  <a:lnTo>
                    <a:pt x="48" y="20"/>
                  </a:lnTo>
                  <a:lnTo>
                    <a:pt x="56" y="13"/>
                  </a:lnTo>
                  <a:lnTo>
                    <a:pt x="66" y="9"/>
                  </a:lnTo>
                  <a:lnTo>
                    <a:pt x="75" y="5"/>
                  </a:lnTo>
                  <a:lnTo>
                    <a:pt x="86" y="3"/>
                  </a:lnTo>
                  <a:lnTo>
                    <a:pt x="97" y="1"/>
                  </a:lnTo>
                  <a:lnTo>
                    <a:pt x="108" y="0"/>
                  </a:lnTo>
                  <a:lnTo>
                    <a:pt x="118" y="1"/>
                  </a:lnTo>
                  <a:lnTo>
                    <a:pt x="129" y="3"/>
                  </a:lnTo>
                  <a:lnTo>
                    <a:pt x="140" y="5"/>
                  </a:lnTo>
                  <a:lnTo>
                    <a:pt x="149" y="9"/>
                  </a:lnTo>
                  <a:lnTo>
                    <a:pt x="159" y="13"/>
                  </a:lnTo>
                  <a:lnTo>
                    <a:pt x="168" y="20"/>
                  </a:lnTo>
                  <a:lnTo>
                    <a:pt x="176" y="26"/>
                  </a:lnTo>
                  <a:lnTo>
                    <a:pt x="185" y="34"/>
                  </a:lnTo>
                  <a:lnTo>
                    <a:pt x="191" y="42"/>
                  </a:lnTo>
                  <a:lnTo>
                    <a:pt x="198" y="50"/>
                  </a:lnTo>
                  <a:lnTo>
                    <a:pt x="203" y="59"/>
                  </a:lnTo>
                  <a:lnTo>
                    <a:pt x="208" y="70"/>
                  </a:lnTo>
                  <a:lnTo>
                    <a:pt x="212" y="80"/>
                  </a:lnTo>
                  <a:lnTo>
                    <a:pt x="214" y="90"/>
                  </a:lnTo>
                  <a:lnTo>
                    <a:pt x="216" y="103"/>
                  </a:lnTo>
                  <a:lnTo>
                    <a:pt x="216" y="113"/>
                  </a:lnTo>
                  <a:lnTo>
                    <a:pt x="216" y="125"/>
                  </a:lnTo>
                  <a:lnTo>
                    <a:pt x="214" y="136"/>
                  </a:lnTo>
                  <a:lnTo>
                    <a:pt x="212" y="147"/>
                  </a:lnTo>
                  <a:lnTo>
                    <a:pt x="208" y="158"/>
                  </a:lnTo>
                  <a:lnTo>
                    <a:pt x="203" y="167"/>
                  </a:lnTo>
                  <a:lnTo>
                    <a:pt x="198" y="177"/>
                  </a:lnTo>
                  <a:lnTo>
                    <a:pt x="191" y="186"/>
                  </a:lnTo>
                  <a:lnTo>
                    <a:pt x="185" y="194"/>
                  </a:lnTo>
                  <a:lnTo>
                    <a:pt x="176" y="201"/>
                  </a:lnTo>
                  <a:lnTo>
                    <a:pt x="168" y="208"/>
                  </a:lnTo>
                  <a:lnTo>
                    <a:pt x="159" y="213"/>
                  </a:lnTo>
                  <a:lnTo>
                    <a:pt x="149" y="219"/>
                  </a:lnTo>
                  <a:lnTo>
                    <a:pt x="140" y="221"/>
                  </a:lnTo>
                  <a:lnTo>
                    <a:pt x="129" y="225"/>
                  </a:lnTo>
                  <a:lnTo>
                    <a:pt x="118" y="227"/>
                  </a:lnTo>
                  <a:lnTo>
                    <a:pt x="108" y="227"/>
                  </a:lnTo>
                  <a:lnTo>
                    <a:pt x="97" y="227"/>
                  </a:lnTo>
                  <a:lnTo>
                    <a:pt x="86" y="225"/>
                  </a:lnTo>
                  <a:lnTo>
                    <a:pt x="75" y="221"/>
                  </a:lnTo>
                  <a:lnTo>
                    <a:pt x="66" y="219"/>
                  </a:lnTo>
                  <a:lnTo>
                    <a:pt x="56" y="213"/>
                  </a:lnTo>
                  <a:lnTo>
                    <a:pt x="48" y="208"/>
                  </a:lnTo>
                  <a:lnTo>
                    <a:pt x="39" y="201"/>
                  </a:lnTo>
                  <a:lnTo>
                    <a:pt x="32" y="194"/>
                  </a:lnTo>
                  <a:lnTo>
                    <a:pt x="25" y="186"/>
                  </a:lnTo>
                  <a:lnTo>
                    <a:pt x="19" y="177"/>
                  </a:lnTo>
                  <a:lnTo>
                    <a:pt x="13" y="167"/>
                  </a:lnTo>
                  <a:lnTo>
                    <a:pt x="9" y="158"/>
                  </a:lnTo>
                  <a:lnTo>
                    <a:pt x="5" y="147"/>
                  </a:lnTo>
                  <a:lnTo>
                    <a:pt x="2" y="136"/>
                  </a:lnTo>
                  <a:lnTo>
                    <a:pt x="1" y="125"/>
                  </a:lnTo>
                  <a:lnTo>
                    <a:pt x="0" y="113"/>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20" name="未知"/>
            <p:cNvSpPr>
              <a:spLocks/>
            </p:cNvSpPr>
            <p:nvPr/>
          </p:nvSpPr>
          <p:spPr bwMode="auto">
            <a:xfrm>
              <a:off x="888" y="1187"/>
              <a:ext cx="442" cy="473"/>
            </a:xfrm>
            <a:custGeom>
              <a:avLst/>
              <a:gdLst>
                <a:gd name="T0" fmla="*/ 1530783 w 216"/>
                <a:gd name="T1" fmla="*/ 245526991 h 227"/>
                <a:gd name="T2" fmla="*/ 7940391 w 216"/>
                <a:gd name="T3" fmla="*/ 190781361 h 227"/>
                <a:gd name="T4" fmla="*/ 21853431 w 216"/>
                <a:gd name="T5" fmla="*/ 140314750 h 227"/>
                <a:gd name="T6" fmla="*/ 41188741 w 216"/>
                <a:gd name="T7" fmla="*/ 100225664 h 227"/>
                <a:gd name="T8" fmla="*/ 65023240 w 216"/>
                <a:gd name="T9" fmla="*/ 61867700 h 227"/>
                <a:gd name="T10" fmla="*/ 93017433 w 216"/>
                <a:gd name="T11" fmla="*/ 30809728 h 227"/>
                <a:gd name="T12" fmla="*/ 123829343 w 216"/>
                <a:gd name="T13" fmla="*/ 11629492 h 227"/>
                <a:gd name="T14" fmla="*/ 160327499 w 216"/>
                <a:gd name="T15" fmla="*/ 2124368 h 227"/>
                <a:gd name="T16" fmla="*/ 195190484 w 216"/>
                <a:gd name="T17" fmla="*/ 2124368 h 227"/>
                <a:gd name="T18" fmla="*/ 231449273 w 216"/>
                <a:gd name="T19" fmla="*/ 11629492 h 227"/>
                <a:gd name="T20" fmla="*/ 263230570 w 216"/>
                <a:gd name="T21" fmla="*/ 30809728 h 227"/>
                <a:gd name="T22" fmla="*/ 291664258 w 216"/>
                <a:gd name="T23" fmla="*/ 61867700 h 227"/>
                <a:gd name="T24" fmla="*/ 316604838 w 216"/>
                <a:gd name="T25" fmla="*/ 100225664 h 227"/>
                <a:gd name="T26" fmla="*/ 335929989 w 216"/>
                <a:gd name="T27" fmla="*/ 140314750 h 227"/>
                <a:gd name="T28" fmla="*/ 351395663 w 216"/>
                <a:gd name="T29" fmla="*/ 190781361 h 227"/>
                <a:gd name="T30" fmla="*/ 357826205 w 216"/>
                <a:gd name="T31" fmla="*/ 245526991 h 227"/>
                <a:gd name="T32" fmla="*/ 357826205 w 216"/>
                <a:gd name="T33" fmla="*/ 268617453 h 227"/>
                <a:gd name="T34" fmla="*/ 354527772 w 216"/>
                <a:gd name="T35" fmla="*/ 323417826 h 227"/>
                <a:gd name="T36" fmla="*/ 345074083 w 216"/>
                <a:gd name="T37" fmla="*/ 376060687 h 227"/>
                <a:gd name="T38" fmla="*/ 328077714 w 216"/>
                <a:gd name="T39" fmla="*/ 421528952 h 227"/>
                <a:gd name="T40" fmla="*/ 307150886 w 216"/>
                <a:gd name="T41" fmla="*/ 461575730 h 227"/>
                <a:gd name="T42" fmla="*/ 278738218 w 216"/>
                <a:gd name="T43" fmla="*/ 494448446 h 227"/>
                <a:gd name="T44" fmla="*/ 246982786 w 216"/>
                <a:gd name="T45" fmla="*/ 521050459 h 227"/>
                <a:gd name="T46" fmla="*/ 213701963 w 216"/>
                <a:gd name="T47" fmla="*/ 535720773 h 227"/>
                <a:gd name="T48" fmla="*/ 178925282 w 216"/>
                <a:gd name="T49" fmla="*/ 540746724 h 227"/>
                <a:gd name="T50" fmla="*/ 142532780 w 216"/>
                <a:gd name="T51" fmla="*/ 535720773 h 227"/>
                <a:gd name="T52" fmla="*/ 109292130 w 216"/>
                <a:gd name="T53" fmla="*/ 521050459 h 227"/>
                <a:gd name="T54" fmla="*/ 79498130 w 216"/>
                <a:gd name="T55" fmla="*/ 494448446 h 227"/>
                <a:gd name="T56" fmla="*/ 52657819 w 216"/>
                <a:gd name="T57" fmla="*/ 461575730 h 227"/>
                <a:gd name="T58" fmla="*/ 31776067 w 216"/>
                <a:gd name="T59" fmla="*/ 421528952 h 227"/>
                <a:gd name="T60" fmla="*/ 14738523 w 216"/>
                <a:gd name="T61" fmla="*/ 376060687 h 227"/>
                <a:gd name="T62" fmla="*/ 3132436 w 216"/>
                <a:gd name="T63" fmla="*/ 323417826 h 227"/>
                <a:gd name="T64" fmla="*/ 0 w 216"/>
                <a:gd name="T65" fmla="*/ 26861745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9" y="70"/>
                  </a:lnTo>
                  <a:lnTo>
                    <a:pt x="13" y="59"/>
                  </a:lnTo>
                  <a:lnTo>
                    <a:pt x="19" y="50"/>
                  </a:lnTo>
                  <a:lnTo>
                    <a:pt x="25" y="42"/>
                  </a:lnTo>
                  <a:lnTo>
                    <a:pt x="32" y="34"/>
                  </a:lnTo>
                  <a:lnTo>
                    <a:pt x="39" y="26"/>
                  </a:lnTo>
                  <a:lnTo>
                    <a:pt x="48" y="20"/>
                  </a:lnTo>
                  <a:lnTo>
                    <a:pt x="56" y="13"/>
                  </a:lnTo>
                  <a:lnTo>
                    <a:pt x="66" y="9"/>
                  </a:lnTo>
                  <a:lnTo>
                    <a:pt x="75" y="5"/>
                  </a:lnTo>
                  <a:lnTo>
                    <a:pt x="86" y="3"/>
                  </a:lnTo>
                  <a:lnTo>
                    <a:pt x="97" y="1"/>
                  </a:lnTo>
                  <a:lnTo>
                    <a:pt x="108" y="0"/>
                  </a:lnTo>
                  <a:lnTo>
                    <a:pt x="118" y="1"/>
                  </a:lnTo>
                  <a:lnTo>
                    <a:pt x="129" y="3"/>
                  </a:lnTo>
                  <a:lnTo>
                    <a:pt x="140" y="5"/>
                  </a:lnTo>
                  <a:lnTo>
                    <a:pt x="149" y="9"/>
                  </a:lnTo>
                  <a:lnTo>
                    <a:pt x="159" y="13"/>
                  </a:lnTo>
                  <a:lnTo>
                    <a:pt x="168" y="20"/>
                  </a:lnTo>
                  <a:lnTo>
                    <a:pt x="176" y="26"/>
                  </a:lnTo>
                  <a:lnTo>
                    <a:pt x="185" y="34"/>
                  </a:lnTo>
                  <a:lnTo>
                    <a:pt x="191" y="42"/>
                  </a:lnTo>
                  <a:lnTo>
                    <a:pt x="198" y="50"/>
                  </a:lnTo>
                  <a:lnTo>
                    <a:pt x="203" y="59"/>
                  </a:lnTo>
                  <a:lnTo>
                    <a:pt x="208" y="70"/>
                  </a:lnTo>
                  <a:lnTo>
                    <a:pt x="212" y="80"/>
                  </a:lnTo>
                  <a:lnTo>
                    <a:pt x="214" y="90"/>
                  </a:lnTo>
                  <a:lnTo>
                    <a:pt x="216" y="103"/>
                  </a:lnTo>
                  <a:lnTo>
                    <a:pt x="216" y="113"/>
                  </a:lnTo>
                  <a:lnTo>
                    <a:pt x="216" y="125"/>
                  </a:lnTo>
                  <a:lnTo>
                    <a:pt x="214" y="136"/>
                  </a:lnTo>
                  <a:lnTo>
                    <a:pt x="212" y="147"/>
                  </a:lnTo>
                  <a:lnTo>
                    <a:pt x="208" y="158"/>
                  </a:lnTo>
                  <a:lnTo>
                    <a:pt x="203" y="167"/>
                  </a:lnTo>
                  <a:lnTo>
                    <a:pt x="198" y="177"/>
                  </a:lnTo>
                  <a:lnTo>
                    <a:pt x="191" y="186"/>
                  </a:lnTo>
                  <a:lnTo>
                    <a:pt x="185" y="194"/>
                  </a:lnTo>
                  <a:lnTo>
                    <a:pt x="176" y="201"/>
                  </a:lnTo>
                  <a:lnTo>
                    <a:pt x="168" y="208"/>
                  </a:lnTo>
                  <a:lnTo>
                    <a:pt x="159" y="213"/>
                  </a:lnTo>
                  <a:lnTo>
                    <a:pt x="149" y="219"/>
                  </a:lnTo>
                  <a:lnTo>
                    <a:pt x="140" y="221"/>
                  </a:lnTo>
                  <a:lnTo>
                    <a:pt x="129" y="225"/>
                  </a:lnTo>
                  <a:lnTo>
                    <a:pt x="118" y="227"/>
                  </a:lnTo>
                  <a:lnTo>
                    <a:pt x="108" y="227"/>
                  </a:lnTo>
                  <a:lnTo>
                    <a:pt x="97" y="227"/>
                  </a:lnTo>
                  <a:lnTo>
                    <a:pt x="86" y="225"/>
                  </a:lnTo>
                  <a:lnTo>
                    <a:pt x="75" y="221"/>
                  </a:lnTo>
                  <a:lnTo>
                    <a:pt x="66" y="219"/>
                  </a:lnTo>
                  <a:lnTo>
                    <a:pt x="56" y="213"/>
                  </a:lnTo>
                  <a:lnTo>
                    <a:pt x="48" y="208"/>
                  </a:lnTo>
                  <a:lnTo>
                    <a:pt x="39" y="201"/>
                  </a:lnTo>
                  <a:lnTo>
                    <a:pt x="32" y="194"/>
                  </a:lnTo>
                  <a:lnTo>
                    <a:pt x="25" y="186"/>
                  </a:lnTo>
                  <a:lnTo>
                    <a:pt x="19" y="177"/>
                  </a:lnTo>
                  <a:lnTo>
                    <a:pt x="13" y="167"/>
                  </a:lnTo>
                  <a:lnTo>
                    <a:pt x="9" y="158"/>
                  </a:lnTo>
                  <a:lnTo>
                    <a:pt x="5" y="147"/>
                  </a:lnTo>
                  <a:lnTo>
                    <a:pt x="2" y="136"/>
                  </a:lnTo>
                  <a:lnTo>
                    <a:pt x="1" y="125"/>
                  </a:lnTo>
                  <a:lnTo>
                    <a:pt x="0" y="11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21" name="Rectangle 108"/>
            <p:cNvSpPr>
              <a:spLocks noChangeArrowheads="1"/>
            </p:cNvSpPr>
            <p:nvPr/>
          </p:nvSpPr>
          <p:spPr bwMode="auto">
            <a:xfrm>
              <a:off x="1043" y="1282"/>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D</a:t>
              </a:r>
            </a:p>
          </p:txBody>
        </p:sp>
        <p:sp>
          <p:nvSpPr>
            <p:cNvPr id="95322" name="未知"/>
            <p:cNvSpPr>
              <a:spLocks/>
            </p:cNvSpPr>
            <p:nvPr/>
          </p:nvSpPr>
          <p:spPr bwMode="auto">
            <a:xfrm>
              <a:off x="2215" y="75"/>
              <a:ext cx="445" cy="470"/>
            </a:xfrm>
            <a:custGeom>
              <a:avLst/>
              <a:gdLst>
                <a:gd name="T0" fmla="*/ 1683577 w 216"/>
                <a:gd name="T1" fmla="*/ 215573165 h 227"/>
                <a:gd name="T2" fmla="*/ 9358096 w 216"/>
                <a:gd name="T3" fmla="*/ 168127477 h 227"/>
                <a:gd name="T4" fmla="*/ 24935560 w 216"/>
                <a:gd name="T5" fmla="*/ 125620506 h 227"/>
                <a:gd name="T6" fmla="*/ 47694015 w 216"/>
                <a:gd name="T7" fmla="*/ 88042712 h 227"/>
                <a:gd name="T8" fmla="*/ 73721349 w 216"/>
                <a:gd name="T9" fmla="*/ 54755838 h 227"/>
                <a:gd name="T10" fmla="*/ 105835573 w 216"/>
                <a:gd name="T11" fmla="*/ 29303304 h 227"/>
                <a:gd name="T12" fmla="*/ 142578421 w 216"/>
                <a:gd name="T13" fmla="*/ 12349853 h 227"/>
                <a:gd name="T14" fmla="*/ 184191118 w 216"/>
                <a:gd name="T15" fmla="*/ 3971138 h 227"/>
                <a:gd name="T16" fmla="*/ 225700574 w 216"/>
                <a:gd name="T17" fmla="*/ 3971138 h 227"/>
                <a:gd name="T18" fmla="*/ 265201927 w 216"/>
                <a:gd name="T19" fmla="*/ 12349853 h 227"/>
                <a:gd name="T20" fmla="*/ 302273581 w 216"/>
                <a:gd name="T21" fmla="*/ 29303304 h 227"/>
                <a:gd name="T22" fmla="*/ 336070366 w 216"/>
                <a:gd name="T23" fmla="*/ 54755838 h 227"/>
                <a:gd name="T24" fmla="*/ 362072335 w 216"/>
                <a:gd name="T25" fmla="*/ 88042712 h 227"/>
                <a:gd name="T26" fmla="*/ 386621297 w 216"/>
                <a:gd name="T27" fmla="*/ 125620506 h 227"/>
                <a:gd name="T28" fmla="*/ 402325112 w 216"/>
                <a:gd name="T29" fmla="*/ 168127477 h 227"/>
                <a:gd name="T30" fmla="*/ 409890505 w 216"/>
                <a:gd name="T31" fmla="*/ 215573165 h 227"/>
                <a:gd name="T32" fmla="*/ 409890505 w 216"/>
                <a:gd name="T33" fmla="*/ 238990240 h 227"/>
                <a:gd name="T34" fmla="*/ 406399860 w 216"/>
                <a:gd name="T35" fmla="*/ 287478193 h 227"/>
                <a:gd name="T36" fmla="*/ 395151845 w 216"/>
                <a:gd name="T37" fmla="*/ 331155401 h 227"/>
                <a:gd name="T38" fmla="*/ 376000369 w 216"/>
                <a:gd name="T39" fmla="*/ 370600209 h 227"/>
                <a:gd name="T40" fmla="*/ 350790039 w 216"/>
                <a:gd name="T41" fmla="*/ 408827241 h 227"/>
                <a:gd name="T42" fmla="*/ 318678848 w 216"/>
                <a:gd name="T43" fmla="*/ 436217525 h 227"/>
                <a:gd name="T44" fmla="*/ 284694043 w 216"/>
                <a:gd name="T45" fmla="*/ 458639973 h 227"/>
                <a:gd name="T46" fmla="*/ 244956609 w 216"/>
                <a:gd name="T47" fmla="*/ 473725022 h 227"/>
                <a:gd name="T48" fmla="*/ 205260115 w 216"/>
                <a:gd name="T49" fmla="*/ 475882301 h 227"/>
                <a:gd name="T50" fmla="*/ 163126472 w 216"/>
                <a:gd name="T51" fmla="*/ 473725022 h 227"/>
                <a:gd name="T52" fmla="*/ 125236710 w 216"/>
                <a:gd name="T53" fmla="*/ 458639973 h 227"/>
                <a:gd name="T54" fmla="*/ 91090584 w 216"/>
                <a:gd name="T55" fmla="*/ 436217525 h 227"/>
                <a:gd name="T56" fmla="*/ 60789076 w 216"/>
                <a:gd name="T57" fmla="*/ 408827241 h 227"/>
                <a:gd name="T58" fmla="*/ 35783841 w 216"/>
                <a:gd name="T59" fmla="*/ 370600209 h 227"/>
                <a:gd name="T60" fmla="*/ 17369243 w 216"/>
                <a:gd name="T61" fmla="*/ 331155401 h 227"/>
                <a:gd name="T62" fmla="*/ 3468480 w 216"/>
                <a:gd name="T63" fmla="*/ 287478193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9" y="70"/>
                  </a:lnTo>
                  <a:lnTo>
                    <a:pt x="13" y="60"/>
                  </a:lnTo>
                  <a:lnTo>
                    <a:pt x="19" y="50"/>
                  </a:lnTo>
                  <a:lnTo>
                    <a:pt x="25" y="42"/>
                  </a:lnTo>
                  <a:lnTo>
                    <a:pt x="32" y="34"/>
                  </a:lnTo>
                  <a:lnTo>
                    <a:pt x="39" y="26"/>
                  </a:lnTo>
                  <a:lnTo>
                    <a:pt x="48" y="20"/>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8" y="20"/>
                  </a:lnTo>
                  <a:lnTo>
                    <a:pt x="177" y="26"/>
                  </a:lnTo>
                  <a:lnTo>
                    <a:pt x="185" y="34"/>
                  </a:lnTo>
                  <a:lnTo>
                    <a:pt x="191" y="42"/>
                  </a:lnTo>
                  <a:lnTo>
                    <a:pt x="198" y="50"/>
                  </a:lnTo>
                  <a:lnTo>
                    <a:pt x="204" y="60"/>
                  </a:lnTo>
                  <a:lnTo>
                    <a:pt x="208" y="70"/>
                  </a:lnTo>
                  <a:lnTo>
                    <a:pt x="212" y="80"/>
                  </a:lnTo>
                  <a:lnTo>
                    <a:pt x="214" y="91"/>
                  </a:lnTo>
                  <a:lnTo>
                    <a:pt x="216" y="103"/>
                  </a:lnTo>
                  <a:lnTo>
                    <a:pt x="216" y="114"/>
                  </a:lnTo>
                  <a:lnTo>
                    <a:pt x="216" y="126"/>
                  </a:lnTo>
                  <a:lnTo>
                    <a:pt x="214" y="137"/>
                  </a:lnTo>
                  <a:lnTo>
                    <a:pt x="212" y="147"/>
                  </a:lnTo>
                  <a:lnTo>
                    <a:pt x="208" y="158"/>
                  </a:lnTo>
                  <a:lnTo>
                    <a:pt x="204" y="168"/>
                  </a:lnTo>
                  <a:lnTo>
                    <a:pt x="198" y="177"/>
                  </a:lnTo>
                  <a:lnTo>
                    <a:pt x="191" y="187"/>
                  </a:lnTo>
                  <a:lnTo>
                    <a:pt x="185" y="195"/>
                  </a:lnTo>
                  <a:lnTo>
                    <a:pt x="177" y="201"/>
                  </a:lnTo>
                  <a:lnTo>
                    <a:pt x="168" y="208"/>
                  </a:lnTo>
                  <a:lnTo>
                    <a:pt x="159" y="214"/>
                  </a:lnTo>
                  <a:lnTo>
                    <a:pt x="150" y="219"/>
                  </a:lnTo>
                  <a:lnTo>
                    <a:pt x="140" y="222"/>
                  </a:lnTo>
                  <a:lnTo>
                    <a:pt x="129" y="226"/>
                  </a:lnTo>
                  <a:lnTo>
                    <a:pt x="119" y="227"/>
                  </a:lnTo>
                  <a:lnTo>
                    <a:pt x="108" y="227"/>
                  </a:lnTo>
                  <a:lnTo>
                    <a:pt x="97" y="227"/>
                  </a:lnTo>
                  <a:lnTo>
                    <a:pt x="86" y="226"/>
                  </a:lnTo>
                  <a:lnTo>
                    <a:pt x="75" y="222"/>
                  </a:lnTo>
                  <a:lnTo>
                    <a:pt x="66" y="219"/>
                  </a:lnTo>
                  <a:lnTo>
                    <a:pt x="56" y="214"/>
                  </a:lnTo>
                  <a:lnTo>
                    <a:pt x="48" y="208"/>
                  </a:lnTo>
                  <a:lnTo>
                    <a:pt x="39" y="201"/>
                  </a:lnTo>
                  <a:lnTo>
                    <a:pt x="32" y="195"/>
                  </a:lnTo>
                  <a:lnTo>
                    <a:pt x="25" y="187"/>
                  </a:lnTo>
                  <a:lnTo>
                    <a:pt x="19" y="177"/>
                  </a:lnTo>
                  <a:lnTo>
                    <a:pt x="13" y="168"/>
                  </a:lnTo>
                  <a:lnTo>
                    <a:pt x="9" y="158"/>
                  </a:lnTo>
                  <a:lnTo>
                    <a:pt x="5" y="147"/>
                  </a:lnTo>
                  <a:lnTo>
                    <a:pt x="2" y="137"/>
                  </a:lnTo>
                  <a:lnTo>
                    <a:pt x="1" y="126"/>
                  </a:lnTo>
                  <a:lnTo>
                    <a:pt x="0" y="114"/>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23" name="未知"/>
            <p:cNvSpPr>
              <a:spLocks/>
            </p:cNvSpPr>
            <p:nvPr/>
          </p:nvSpPr>
          <p:spPr bwMode="auto">
            <a:xfrm>
              <a:off x="2215" y="75"/>
              <a:ext cx="445" cy="470"/>
            </a:xfrm>
            <a:custGeom>
              <a:avLst/>
              <a:gdLst>
                <a:gd name="T0" fmla="*/ 1683577 w 216"/>
                <a:gd name="T1" fmla="*/ 215573165 h 227"/>
                <a:gd name="T2" fmla="*/ 9358096 w 216"/>
                <a:gd name="T3" fmla="*/ 168127477 h 227"/>
                <a:gd name="T4" fmla="*/ 24935560 w 216"/>
                <a:gd name="T5" fmla="*/ 125620506 h 227"/>
                <a:gd name="T6" fmla="*/ 47694015 w 216"/>
                <a:gd name="T7" fmla="*/ 88042712 h 227"/>
                <a:gd name="T8" fmla="*/ 73721349 w 216"/>
                <a:gd name="T9" fmla="*/ 54755838 h 227"/>
                <a:gd name="T10" fmla="*/ 105835573 w 216"/>
                <a:gd name="T11" fmla="*/ 29303304 h 227"/>
                <a:gd name="T12" fmla="*/ 142578421 w 216"/>
                <a:gd name="T13" fmla="*/ 12349853 h 227"/>
                <a:gd name="T14" fmla="*/ 184191118 w 216"/>
                <a:gd name="T15" fmla="*/ 3971138 h 227"/>
                <a:gd name="T16" fmla="*/ 225700574 w 216"/>
                <a:gd name="T17" fmla="*/ 3971138 h 227"/>
                <a:gd name="T18" fmla="*/ 265201927 w 216"/>
                <a:gd name="T19" fmla="*/ 12349853 h 227"/>
                <a:gd name="T20" fmla="*/ 302273581 w 216"/>
                <a:gd name="T21" fmla="*/ 29303304 h 227"/>
                <a:gd name="T22" fmla="*/ 336070366 w 216"/>
                <a:gd name="T23" fmla="*/ 54755838 h 227"/>
                <a:gd name="T24" fmla="*/ 362072335 w 216"/>
                <a:gd name="T25" fmla="*/ 88042712 h 227"/>
                <a:gd name="T26" fmla="*/ 386621297 w 216"/>
                <a:gd name="T27" fmla="*/ 125620506 h 227"/>
                <a:gd name="T28" fmla="*/ 402325112 w 216"/>
                <a:gd name="T29" fmla="*/ 168127477 h 227"/>
                <a:gd name="T30" fmla="*/ 409890505 w 216"/>
                <a:gd name="T31" fmla="*/ 215573165 h 227"/>
                <a:gd name="T32" fmla="*/ 409890505 w 216"/>
                <a:gd name="T33" fmla="*/ 238990240 h 227"/>
                <a:gd name="T34" fmla="*/ 406399860 w 216"/>
                <a:gd name="T35" fmla="*/ 287478193 h 227"/>
                <a:gd name="T36" fmla="*/ 395151845 w 216"/>
                <a:gd name="T37" fmla="*/ 331155401 h 227"/>
                <a:gd name="T38" fmla="*/ 376000369 w 216"/>
                <a:gd name="T39" fmla="*/ 370600209 h 227"/>
                <a:gd name="T40" fmla="*/ 350790039 w 216"/>
                <a:gd name="T41" fmla="*/ 408827241 h 227"/>
                <a:gd name="T42" fmla="*/ 318678848 w 216"/>
                <a:gd name="T43" fmla="*/ 436217525 h 227"/>
                <a:gd name="T44" fmla="*/ 284694043 w 216"/>
                <a:gd name="T45" fmla="*/ 458639973 h 227"/>
                <a:gd name="T46" fmla="*/ 244956609 w 216"/>
                <a:gd name="T47" fmla="*/ 473725022 h 227"/>
                <a:gd name="T48" fmla="*/ 205260115 w 216"/>
                <a:gd name="T49" fmla="*/ 475882301 h 227"/>
                <a:gd name="T50" fmla="*/ 163126472 w 216"/>
                <a:gd name="T51" fmla="*/ 473725022 h 227"/>
                <a:gd name="T52" fmla="*/ 125236710 w 216"/>
                <a:gd name="T53" fmla="*/ 458639973 h 227"/>
                <a:gd name="T54" fmla="*/ 91090584 w 216"/>
                <a:gd name="T55" fmla="*/ 436217525 h 227"/>
                <a:gd name="T56" fmla="*/ 60789076 w 216"/>
                <a:gd name="T57" fmla="*/ 408827241 h 227"/>
                <a:gd name="T58" fmla="*/ 35783841 w 216"/>
                <a:gd name="T59" fmla="*/ 370600209 h 227"/>
                <a:gd name="T60" fmla="*/ 17369243 w 216"/>
                <a:gd name="T61" fmla="*/ 331155401 h 227"/>
                <a:gd name="T62" fmla="*/ 3468480 w 216"/>
                <a:gd name="T63" fmla="*/ 287478193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9" y="70"/>
                  </a:lnTo>
                  <a:lnTo>
                    <a:pt x="13" y="60"/>
                  </a:lnTo>
                  <a:lnTo>
                    <a:pt x="19" y="50"/>
                  </a:lnTo>
                  <a:lnTo>
                    <a:pt x="25" y="42"/>
                  </a:lnTo>
                  <a:lnTo>
                    <a:pt x="32" y="34"/>
                  </a:lnTo>
                  <a:lnTo>
                    <a:pt x="39" y="26"/>
                  </a:lnTo>
                  <a:lnTo>
                    <a:pt x="48" y="20"/>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8" y="20"/>
                  </a:lnTo>
                  <a:lnTo>
                    <a:pt x="177" y="26"/>
                  </a:lnTo>
                  <a:lnTo>
                    <a:pt x="185" y="34"/>
                  </a:lnTo>
                  <a:lnTo>
                    <a:pt x="191" y="42"/>
                  </a:lnTo>
                  <a:lnTo>
                    <a:pt x="198" y="50"/>
                  </a:lnTo>
                  <a:lnTo>
                    <a:pt x="204" y="60"/>
                  </a:lnTo>
                  <a:lnTo>
                    <a:pt x="208" y="70"/>
                  </a:lnTo>
                  <a:lnTo>
                    <a:pt x="212" y="80"/>
                  </a:lnTo>
                  <a:lnTo>
                    <a:pt x="214" y="91"/>
                  </a:lnTo>
                  <a:lnTo>
                    <a:pt x="216" y="103"/>
                  </a:lnTo>
                  <a:lnTo>
                    <a:pt x="216" y="114"/>
                  </a:lnTo>
                  <a:lnTo>
                    <a:pt x="216" y="126"/>
                  </a:lnTo>
                  <a:lnTo>
                    <a:pt x="214" y="137"/>
                  </a:lnTo>
                  <a:lnTo>
                    <a:pt x="212" y="147"/>
                  </a:lnTo>
                  <a:lnTo>
                    <a:pt x="208" y="158"/>
                  </a:lnTo>
                  <a:lnTo>
                    <a:pt x="204" y="168"/>
                  </a:lnTo>
                  <a:lnTo>
                    <a:pt x="198" y="177"/>
                  </a:lnTo>
                  <a:lnTo>
                    <a:pt x="191" y="187"/>
                  </a:lnTo>
                  <a:lnTo>
                    <a:pt x="185" y="195"/>
                  </a:lnTo>
                  <a:lnTo>
                    <a:pt x="177" y="201"/>
                  </a:lnTo>
                  <a:lnTo>
                    <a:pt x="168" y="208"/>
                  </a:lnTo>
                  <a:lnTo>
                    <a:pt x="159" y="214"/>
                  </a:lnTo>
                  <a:lnTo>
                    <a:pt x="150" y="219"/>
                  </a:lnTo>
                  <a:lnTo>
                    <a:pt x="140" y="222"/>
                  </a:lnTo>
                  <a:lnTo>
                    <a:pt x="129" y="226"/>
                  </a:lnTo>
                  <a:lnTo>
                    <a:pt x="119" y="227"/>
                  </a:lnTo>
                  <a:lnTo>
                    <a:pt x="108" y="227"/>
                  </a:lnTo>
                  <a:lnTo>
                    <a:pt x="97" y="227"/>
                  </a:lnTo>
                  <a:lnTo>
                    <a:pt x="86" y="226"/>
                  </a:lnTo>
                  <a:lnTo>
                    <a:pt x="75" y="222"/>
                  </a:lnTo>
                  <a:lnTo>
                    <a:pt x="66" y="219"/>
                  </a:lnTo>
                  <a:lnTo>
                    <a:pt x="56" y="214"/>
                  </a:lnTo>
                  <a:lnTo>
                    <a:pt x="48" y="208"/>
                  </a:lnTo>
                  <a:lnTo>
                    <a:pt x="39" y="201"/>
                  </a:lnTo>
                  <a:lnTo>
                    <a:pt x="32" y="195"/>
                  </a:lnTo>
                  <a:lnTo>
                    <a:pt x="25" y="187"/>
                  </a:lnTo>
                  <a:lnTo>
                    <a:pt x="19" y="177"/>
                  </a:lnTo>
                  <a:lnTo>
                    <a:pt x="13" y="168"/>
                  </a:lnTo>
                  <a:lnTo>
                    <a:pt x="9" y="158"/>
                  </a:lnTo>
                  <a:lnTo>
                    <a:pt x="5" y="147"/>
                  </a:lnTo>
                  <a:lnTo>
                    <a:pt x="2" y="137"/>
                  </a:lnTo>
                  <a:lnTo>
                    <a:pt x="1" y="126"/>
                  </a:lnTo>
                  <a:lnTo>
                    <a:pt x="0" y="11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24" name="Rectangle 111"/>
            <p:cNvSpPr>
              <a:spLocks noChangeArrowheads="1"/>
            </p:cNvSpPr>
            <p:nvPr/>
          </p:nvSpPr>
          <p:spPr bwMode="auto">
            <a:xfrm>
              <a:off x="2373" y="172"/>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B</a:t>
              </a:r>
            </a:p>
          </p:txBody>
        </p:sp>
        <p:sp>
          <p:nvSpPr>
            <p:cNvPr id="95325" name="未知"/>
            <p:cNvSpPr>
              <a:spLocks/>
            </p:cNvSpPr>
            <p:nvPr/>
          </p:nvSpPr>
          <p:spPr bwMode="auto">
            <a:xfrm>
              <a:off x="2215" y="2322"/>
              <a:ext cx="445" cy="473"/>
            </a:xfrm>
            <a:custGeom>
              <a:avLst/>
              <a:gdLst>
                <a:gd name="T0" fmla="*/ 1683577 w 216"/>
                <a:gd name="T1" fmla="*/ 245526991 h 227"/>
                <a:gd name="T2" fmla="*/ 9358096 w 216"/>
                <a:gd name="T3" fmla="*/ 190781361 h 227"/>
                <a:gd name="T4" fmla="*/ 24935560 w 216"/>
                <a:gd name="T5" fmla="*/ 142551810 h 227"/>
                <a:gd name="T6" fmla="*/ 47694015 w 216"/>
                <a:gd name="T7" fmla="*/ 100225664 h 227"/>
                <a:gd name="T8" fmla="*/ 73721349 w 216"/>
                <a:gd name="T9" fmla="*/ 61867700 h 227"/>
                <a:gd name="T10" fmla="*/ 105835573 w 216"/>
                <a:gd name="T11" fmla="*/ 32832367 h 227"/>
                <a:gd name="T12" fmla="*/ 142578421 w 216"/>
                <a:gd name="T13" fmla="*/ 14786064 h 227"/>
                <a:gd name="T14" fmla="*/ 184191118 w 216"/>
                <a:gd name="T15" fmla="*/ 4426547 h 227"/>
                <a:gd name="T16" fmla="*/ 225700574 w 216"/>
                <a:gd name="T17" fmla="*/ 4426547 h 227"/>
                <a:gd name="T18" fmla="*/ 265201927 w 216"/>
                <a:gd name="T19" fmla="*/ 14786064 h 227"/>
                <a:gd name="T20" fmla="*/ 302273581 w 216"/>
                <a:gd name="T21" fmla="*/ 32832367 h 227"/>
                <a:gd name="T22" fmla="*/ 336070366 w 216"/>
                <a:gd name="T23" fmla="*/ 61867700 h 227"/>
                <a:gd name="T24" fmla="*/ 362072335 w 216"/>
                <a:gd name="T25" fmla="*/ 100225664 h 227"/>
                <a:gd name="T26" fmla="*/ 386621297 w 216"/>
                <a:gd name="T27" fmla="*/ 142551810 h 227"/>
                <a:gd name="T28" fmla="*/ 402325112 w 216"/>
                <a:gd name="T29" fmla="*/ 190781361 h 227"/>
                <a:gd name="T30" fmla="*/ 409890505 w 216"/>
                <a:gd name="T31" fmla="*/ 245526991 h 227"/>
                <a:gd name="T32" fmla="*/ 409890505 w 216"/>
                <a:gd name="T33" fmla="*/ 272135005 h 227"/>
                <a:gd name="T34" fmla="*/ 406399860 w 216"/>
                <a:gd name="T35" fmla="*/ 325836652 h 227"/>
                <a:gd name="T36" fmla="*/ 395151845 w 216"/>
                <a:gd name="T37" fmla="*/ 376060687 h 227"/>
                <a:gd name="T38" fmla="*/ 376000369 w 216"/>
                <a:gd name="T39" fmla="*/ 421528952 h 227"/>
                <a:gd name="T40" fmla="*/ 350790039 w 216"/>
                <a:gd name="T41" fmla="*/ 464011892 h 227"/>
                <a:gd name="T42" fmla="*/ 318678848 w 216"/>
                <a:gd name="T43" fmla="*/ 494448446 h 227"/>
                <a:gd name="T44" fmla="*/ 284694043 w 216"/>
                <a:gd name="T45" fmla="*/ 521050459 h 227"/>
                <a:gd name="T46" fmla="*/ 244956609 w 216"/>
                <a:gd name="T47" fmla="*/ 537845147 h 227"/>
                <a:gd name="T48" fmla="*/ 205260115 w 216"/>
                <a:gd name="T49" fmla="*/ 540746724 h 227"/>
                <a:gd name="T50" fmla="*/ 163126472 w 216"/>
                <a:gd name="T51" fmla="*/ 537845147 h 227"/>
                <a:gd name="T52" fmla="*/ 125236710 w 216"/>
                <a:gd name="T53" fmla="*/ 521050459 h 227"/>
                <a:gd name="T54" fmla="*/ 91090584 w 216"/>
                <a:gd name="T55" fmla="*/ 494448446 h 227"/>
                <a:gd name="T56" fmla="*/ 60789076 w 216"/>
                <a:gd name="T57" fmla="*/ 464011892 h 227"/>
                <a:gd name="T58" fmla="*/ 35783841 w 216"/>
                <a:gd name="T59" fmla="*/ 421528952 h 227"/>
                <a:gd name="T60" fmla="*/ 17369243 w 216"/>
                <a:gd name="T61" fmla="*/ 376060687 h 227"/>
                <a:gd name="T62" fmla="*/ 3468480 w 216"/>
                <a:gd name="T63" fmla="*/ 325836652 h 227"/>
                <a:gd name="T64" fmla="*/ 0 w 216"/>
                <a:gd name="T65" fmla="*/ 27213500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9" y="71"/>
                  </a:lnTo>
                  <a:lnTo>
                    <a:pt x="13" y="60"/>
                  </a:lnTo>
                  <a:lnTo>
                    <a:pt x="19" y="50"/>
                  </a:lnTo>
                  <a:lnTo>
                    <a:pt x="25" y="42"/>
                  </a:lnTo>
                  <a:lnTo>
                    <a:pt x="32" y="34"/>
                  </a:lnTo>
                  <a:lnTo>
                    <a:pt x="39" y="26"/>
                  </a:lnTo>
                  <a:lnTo>
                    <a:pt x="48" y="21"/>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8" y="21"/>
                  </a:lnTo>
                  <a:lnTo>
                    <a:pt x="177" y="26"/>
                  </a:lnTo>
                  <a:lnTo>
                    <a:pt x="185" y="34"/>
                  </a:lnTo>
                  <a:lnTo>
                    <a:pt x="191" y="42"/>
                  </a:lnTo>
                  <a:lnTo>
                    <a:pt x="198" y="50"/>
                  </a:lnTo>
                  <a:lnTo>
                    <a:pt x="204" y="60"/>
                  </a:lnTo>
                  <a:lnTo>
                    <a:pt x="208" y="71"/>
                  </a:lnTo>
                  <a:lnTo>
                    <a:pt x="212" y="80"/>
                  </a:lnTo>
                  <a:lnTo>
                    <a:pt x="214" y="91"/>
                  </a:lnTo>
                  <a:lnTo>
                    <a:pt x="216" y="103"/>
                  </a:lnTo>
                  <a:lnTo>
                    <a:pt x="216" y="114"/>
                  </a:lnTo>
                  <a:lnTo>
                    <a:pt x="216" y="126"/>
                  </a:lnTo>
                  <a:lnTo>
                    <a:pt x="214" y="137"/>
                  </a:lnTo>
                  <a:lnTo>
                    <a:pt x="212" y="148"/>
                  </a:lnTo>
                  <a:lnTo>
                    <a:pt x="208" y="158"/>
                  </a:lnTo>
                  <a:lnTo>
                    <a:pt x="204" y="168"/>
                  </a:lnTo>
                  <a:lnTo>
                    <a:pt x="198" y="177"/>
                  </a:lnTo>
                  <a:lnTo>
                    <a:pt x="191" y="187"/>
                  </a:lnTo>
                  <a:lnTo>
                    <a:pt x="185" y="195"/>
                  </a:lnTo>
                  <a:lnTo>
                    <a:pt x="177" y="202"/>
                  </a:lnTo>
                  <a:lnTo>
                    <a:pt x="168" y="208"/>
                  </a:lnTo>
                  <a:lnTo>
                    <a:pt x="159" y="214"/>
                  </a:lnTo>
                  <a:lnTo>
                    <a:pt x="150" y="219"/>
                  </a:lnTo>
                  <a:lnTo>
                    <a:pt x="140" y="222"/>
                  </a:lnTo>
                  <a:lnTo>
                    <a:pt x="129" y="226"/>
                  </a:lnTo>
                  <a:lnTo>
                    <a:pt x="119" y="227"/>
                  </a:lnTo>
                  <a:lnTo>
                    <a:pt x="108" y="227"/>
                  </a:lnTo>
                  <a:lnTo>
                    <a:pt x="97" y="227"/>
                  </a:lnTo>
                  <a:lnTo>
                    <a:pt x="86" y="226"/>
                  </a:lnTo>
                  <a:lnTo>
                    <a:pt x="75" y="222"/>
                  </a:lnTo>
                  <a:lnTo>
                    <a:pt x="66" y="219"/>
                  </a:lnTo>
                  <a:lnTo>
                    <a:pt x="56" y="214"/>
                  </a:lnTo>
                  <a:lnTo>
                    <a:pt x="48" y="208"/>
                  </a:lnTo>
                  <a:lnTo>
                    <a:pt x="39" y="202"/>
                  </a:lnTo>
                  <a:lnTo>
                    <a:pt x="32" y="195"/>
                  </a:lnTo>
                  <a:lnTo>
                    <a:pt x="25" y="187"/>
                  </a:lnTo>
                  <a:lnTo>
                    <a:pt x="19" y="177"/>
                  </a:lnTo>
                  <a:lnTo>
                    <a:pt x="13" y="168"/>
                  </a:lnTo>
                  <a:lnTo>
                    <a:pt x="9" y="158"/>
                  </a:lnTo>
                  <a:lnTo>
                    <a:pt x="5" y="148"/>
                  </a:lnTo>
                  <a:lnTo>
                    <a:pt x="2" y="137"/>
                  </a:lnTo>
                  <a:lnTo>
                    <a:pt x="1" y="126"/>
                  </a:lnTo>
                  <a:lnTo>
                    <a:pt x="0" y="114"/>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26" name="未知"/>
            <p:cNvSpPr>
              <a:spLocks/>
            </p:cNvSpPr>
            <p:nvPr/>
          </p:nvSpPr>
          <p:spPr bwMode="auto">
            <a:xfrm>
              <a:off x="2215" y="2322"/>
              <a:ext cx="445" cy="473"/>
            </a:xfrm>
            <a:custGeom>
              <a:avLst/>
              <a:gdLst>
                <a:gd name="T0" fmla="*/ 1683577 w 216"/>
                <a:gd name="T1" fmla="*/ 245526991 h 227"/>
                <a:gd name="T2" fmla="*/ 9358096 w 216"/>
                <a:gd name="T3" fmla="*/ 190781361 h 227"/>
                <a:gd name="T4" fmla="*/ 24935560 w 216"/>
                <a:gd name="T5" fmla="*/ 142551810 h 227"/>
                <a:gd name="T6" fmla="*/ 47694015 w 216"/>
                <a:gd name="T7" fmla="*/ 100225664 h 227"/>
                <a:gd name="T8" fmla="*/ 73721349 w 216"/>
                <a:gd name="T9" fmla="*/ 61867700 h 227"/>
                <a:gd name="T10" fmla="*/ 105835573 w 216"/>
                <a:gd name="T11" fmla="*/ 32832367 h 227"/>
                <a:gd name="T12" fmla="*/ 142578421 w 216"/>
                <a:gd name="T13" fmla="*/ 14786064 h 227"/>
                <a:gd name="T14" fmla="*/ 184191118 w 216"/>
                <a:gd name="T15" fmla="*/ 4426547 h 227"/>
                <a:gd name="T16" fmla="*/ 225700574 w 216"/>
                <a:gd name="T17" fmla="*/ 4426547 h 227"/>
                <a:gd name="T18" fmla="*/ 265201927 w 216"/>
                <a:gd name="T19" fmla="*/ 14786064 h 227"/>
                <a:gd name="T20" fmla="*/ 302273581 w 216"/>
                <a:gd name="T21" fmla="*/ 32832367 h 227"/>
                <a:gd name="T22" fmla="*/ 336070366 w 216"/>
                <a:gd name="T23" fmla="*/ 61867700 h 227"/>
                <a:gd name="T24" fmla="*/ 362072335 w 216"/>
                <a:gd name="T25" fmla="*/ 100225664 h 227"/>
                <a:gd name="T26" fmla="*/ 386621297 w 216"/>
                <a:gd name="T27" fmla="*/ 142551810 h 227"/>
                <a:gd name="T28" fmla="*/ 402325112 w 216"/>
                <a:gd name="T29" fmla="*/ 190781361 h 227"/>
                <a:gd name="T30" fmla="*/ 409890505 w 216"/>
                <a:gd name="T31" fmla="*/ 245526991 h 227"/>
                <a:gd name="T32" fmla="*/ 409890505 w 216"/>
                <a:gd name="T33" fmla="*/ 272135005 h 227"/>
                <a:gd name="T34" fmla="*/ 406399860 w 216"/>
                <a:gd name="T35" fmla="*/ 325836652 h 227"/>
                <a:gd name="T36" fmla="*/ 395151845 w 216"/>
                <a:gd name="T37" fmla="*/ 376060687 h 227"/>
                <a:gd name="T38" fmla="*/ 376000369 w 216"/>
                <a:gd name="T39" fmla="*/ 421528952 h 227"/>
                <a:gd name="T40" fmla="*/ 350790039 w 216"/>
                <a:gd name="T41" fmla="*/ 464011892 h 227"/>
                <a:gd name="T42" fmla="*/ 318678848 w 216"/>
                <a:gd name="T43" fmla="*/ 494448446 h 227"/>
                <a:gd name="T44" fmla="*/ 284694043 w 216"/>
                <a:gd name="T45" fmla="*/ 521050459 h 227"/>
                <a:gd name="T46" fmla="*/ 244956609 w 216"/>
                <a:gd name="T47" fmla="*/ 537845147 h 227"/>
                <a:gd name="T48" fmla="*/ 205260115 w 216"/>
                <a:gd name="T49" fmla="*/ 540746724 h 227"/>
                <a:gd name="T50" fmla="*/ 163126472 w 216"/>
                <a:gd name="T51" fmla="*/ 537845147 h 227"/>
                <a:gd name="T52" fmla="*/ 125236710 w 216"/>
                <a:gd name="T53" fmla="*/ 521050459 h 227"/>
                <a:gd name="T54" fmla="*/ 91090584 w 216"/>
                <a:gd name="T55" fmla="*/ 494448446 h 227"/>
                <a:gd name="T56" fmla="*/ 60789076 w 216"/>
                <a:gd name="T57" fmla="*/ 464011892 h 227"/>
                <a:gd name="T58" fmla="*/ 35783841 w 216"/>
                <a:gd name="T59" fmla="*/ 421528952 h 227"/>
                <a:gd name="T60" fmla="*/ 17369243 w 216"/>
                <a:gd name="T61" fmla="*/ 376060687 h 227"/>
                <a:gd name="T62" fmla="*/ 3468480 w 216"/>
                <a:gd name="T63" fmla="*/ 325836652 h 227"/>
                <a:gd name="T64" fmla="*/ 0 w 216"/>
                <a:gd name="T65" fmla="*/ 27213500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9" y="71"/>
                  </a:lnTo>
                  <a:lnTo>
                    <a:pt x="13" y="60"/>
                  </a:lnTo>
                  <a:lnTo>
                    <a:pt x="19" y="50"/>
                  </a:lnTo>
                  <a:lnTo>
                    <a:pt x="25" y="42"/>
                  </a:lnTo>
                  <a:lnTo>
                    <a:pt x="32" y="34"/>
                  </a:lnTo>
                  <a:lnTo>
                    <a:pt x="39" y="26"/>
                  </a:lnTo>
                  <a:lnTo>
                    <a:pt x="48" y="21"/>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8" y="21"/>
                  </a:lnTo>
                  <a:lnTo>
                    <a:pt x="177" y="26"/>
                  </a:lnTo>
                  <a:lnTo>
                    <a:pt x="185" y="34"/>
                  </a:lnTo>
                  <a:lnTo>
                    <a:pt x="191" y="42"/>
                  </a:lnTo>
                  <a:lnTo>
                    <a:pt x="198" y="50"/>
                  </a:lnTo>
                  <a:lnTo>
                    <a:pt x="204" y="60"/>
                  </a:lnTo>
                  <a:lnTo>
                    <a:pt x="208" y="71"/>
                  </a:lnTo>
                  <a:lnTo>
                    <a:pt x="212" y="80"/>
                  </a:lnTo>
                  <a:lnTo>
                    <a:pt x="214" y="91"/>
                  </a:lnTo>
                  <a:lnTo>
                    <a:pt x="216" y="103"/>
                  </a:lnTo>
                  <a:lnTo>
                    <a:pt x="216" y="114"/>
                  </a:lnTo>
                  <a:lnTo>
                    <a:pt x="216" y="126"/>
                  </a:lnTo>
                  <a:lnTo>
                    <a:pt x="214" y="137"/>
                  </a:lnTo>
                  <a:lnTo>
                    <a:pt x="212" y="148"/>
                  </a:lnTo>
                  <a:lnTo>
                    <a:pt x="208" y="158"/>
                  </a:lnTo>
                  <a:lnTo>
                    <a:pt x="204" y="168"/>
                  </a:lnTo>
                  <a:lnTo>
                    <a:pt x="198" y="177"/>
                  </a:lnTo>
                  <a:lnTo>
                    <a:pt x="191" y="187"/>
                  </a:lnTo>
                  <a:lnTo>
                    <a:pt x="185" y="195"/>
                  </a:lnTo>
                  <a:lnTo>
                    <a:pt x="177" y="202"/>
                  </a:lnTo>
                  <a:lnTo>
                    <a:pt x="168" y="208"/>
                  </a:lnTo>
                  <a:lnTo>
                    <a:pt x="159" y="214"/>
                  </a:lnTo>
                  <a:lnTo>
                    <a:pt x="150" y="219"/>
                  </a:lnTo>
                  <a:lnTo>
                    <a:pt x="140" y="222"/>
                  </a:lnTo>
                  <a:lnTo>
                    <a:pt x="129" y="226"/>
                  </a:lnTo>
                  <a:lnTo>
                    <a:pt x="119" y="227"/>
                  </a:lnTo>
                  <a:lnTo>
                    <a:pt x="108" y="227"/>
                  </a:lnTo>
                  <a:lnTo>
                    <a:pt x="97" y="227"/>
                  </a:lnTo>
                  <a:lnTo>
                    <a:pt x="86" y="226"/>
                  </a:lnTo>
                  <a:lnTo>
                    <a:pt x="75" y="222"/>
                  </a:lnTo>
                  <a:lnTo>
                    <a:pt x="66" y="219"/>
                  </a:lnTo>
                  <a:lnTo>
                    <a:pt x="56" y="214"/>
                  </a:lnTo>
                  <a:lnTo>
                    <a:pt x="48" y="208"/>
                  </a:lnTo>
                  <a:lnTo>
                    <a:pt x="39" y="202"/>
                  </a:lnTo>
                  <a:lnTo>
                    <a:pt x="32" y="195"/>
                  </a:lnTo>
                  <a:lnTo>
                    <a:pt x="25" y="187"/>
                  </a:lnTo>
                  <a:lnTo>
                    <a:pt x="19" y="177"/>
                  </a:lnTo>
                  <a:lnTo>
                    <a:pt x="13" y="168"/>
                  </a:lnTo>
                  <a:lnTo>
                    <a:pt x="9" y="158"/>
                  </a:lnTo>
                  <a:lnTo>
                    <a:pt x="5" y="148"/>
                  </a:lnTo>
                  <a:lnTo>
                    <a:pt x="2" y="137"/>
                  </a:lnTo>
                  <a:lnTo>
                    <a:pt x="1" y="126"/>
                  </a:lnTo>
                  <a:lnTo>
                    <a:pt x="0" y="11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27" name="Rectangle 114"/>
            <p:cNvSpPr>
              <a:spLocks noChangeArrowheads="1"/>
            </p:cNvSpPr>
            <p:nvPr/>
          </p:nvSpPr>
          <p:spPr bwMode="auto">
            <a:xfrm>
              <a:off x="2373" y="2422"/>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C</a:t>
              </a:r>
            </a:p>
          </p:txBody>
        </p:sp>
        <p:sp>
          <p:nvSpPr>
            <p:cNvPr id="95328" name="未知"/>
            <p:cNvSpPr>
              <a:spLocks/>
            </p:cNvSpPr>
            <p:nvPr/>
          </p:nvSpPr>
          <p:spPr bwMode="auto">
            <a:xfrm>
              <a:off x="3103" y="1187"/>
              <a:ext cx="442" cy="473"/>
            </a:xfrm>
            <a:custGeom>
              <a:avLst/>
              <a:gdLst>
                <a:gd name="T0" fmla="*/ 1530783 w 216"/>
                <a:gd name="T1" fmla="*/ 245526991 h 227"/>
                <a:gd name="T2" fmla="*/ 7940391 w 216"/>
                <a:gd name="T3" fmla="*/ 190781361 h 227"/>
                <a:gd name="T4" fmla="*/ 21853431 w 216"/>
                <a:gd name="T5" fmla="*/ 140314750 h 227"/>
                <a:gd name="T6" fmla="*/ 41188741 w 216"/>
                <a:gd name="T7" fmla="*/ 100225664 h 227"/>
                <a:gd name="T8" fmla="*/ 65023240 w 216"/>
                <a:gd name="T9" fmla="*/ 61867700 h 227"/>
                <a:gd name="T10" fmla="*/ 93017433 w 216"/>
                <a:gd name="T11" fmla="*/ 30809728 h 227"/>
                <a:gd name="T12" fmla="*/ 123829343 w 216"/>
                <a:gd name="T13" fmla="*/ 11629492 h 227"/>
                <a:gd name="T14" fmla="*/ 160327499 w 216"/>
                <a:gd name="T15" fmla="*/ 2124368 h 227"/>
                <a:gd name="T16" fmla="*/ 197456012 w 216"/>
                <a:gd name="T17" fmla="*/ 2124368 h 227"/>
                <a:gd name="T18" fmla="*/ 231449273 w 216"/>
                <a:gd name="T19" fmla="*/ 11629492 h 227"/>
                <a:gd name="T20" fmla="*/ 263230570 w 216"/>
                <a:gd name="T21" fmla="*/ 30809728 h 227"/>
                <a:gd name="T22" fmla="*/ 293199930 w 216"/>
                <a:gd name="T23" fmla="*/ 61867700 h 227"/>
                <a:gd name="T24" fmla="*/ 316604838 w 216"/>
                <a:gd name="T25" fmla="*/ 100225664 h 227"/>
                <a:gd name="T26" fmla="*/ 337483995 w 216"/>
                <a:gd name="T27" fmla="*/ 140314750 h 227"/>
                <a:gd name="T28" fmla="*/ 351395663 w 216"/>
                <a:gd name="T29" fmla="*/ 190781361 h 227"/>
                <a:gd name="T30" fmla="*/ 357826205 w 216"/>
                <a:gd name="T31" fmla="*/ 245526991 h 227"/>
                <a:gd name="T32" fmla="*/ 357826205 w 216"/>
                <a:gd name="T33" fmla="*/ 268617453 h 227"/>
                <a:gd name="T34" fmla="*/ 354527772 w 216"/>
                <a:gd name="T35" fmla="*/ 323417826 h 227"/>
                <a:gd name="T36" fmla="*/ 345074083 w 216"/>
                <a:gd name="T37" fmla="*/ 376060687 h 227"/>
                <a:gd name="T38" fmla="*/ 328077714 w 216"/>
                <a:gd name="T39" fmla="*/ 421528952 h 227"/>
                <a:gd name="T40" fmla="*/ 307150886 w 216"/>
                <a:gd name="T41" fmla="*/ 461575730 h 227"/>
                <a:gd name="T42" fmla="*/ 278738218 w 216"/>
                <a:gd name="T43" fmla="*/ 494448446 h 227"/>
                <a:gd name="T44" fmla="*/ 248492133 w 216"/>
                <a:gd name="T45" fmla="*/ 521050459 h 227"/>
                <a:gd name="T46" fmla="*/ 213701963 w 216"/>
                <a:gd name="T47" fmla="*/ 535720773 h 227"/>
                <a:gd name="T48" fmla="*/ 178925282 w 216"/>
                <a:gd name="T49" fmla="*/ 540746724 h 227"/>
                <a:gd name="T50" fmla="*/ 142532780 w 216"/>
                <a:gd name="T51" fmla="*/ 535720773 h 227"/>
                <a:gd name="T52" fmla="*/ 109292130 w 216"/>
                <a:gd name="T53" fmla="*/ 521050459 h 227"/>
                <a:gd name="T54" fmla="*/ 79498130 w 216"/>
                <a:gd name="T55" fmla="*/ 494448446 h 227"/>
                <a:gd name="T56" fmla="*/ 52657819 w 216"/>
                <a:gd name="T57" fmla="*/ 461575730 h 227"/>
                <a:gd name="T58" fmla="*/ 31776067 w 216"/>
                <a:gd name="T59" fmla="*/ 421528952 h 227"/>
                <a:gd name="T60" fmla="*/ 14738523 w 216"/>
                <a:gd name="T61" fmla="*/ 376060687 h 227"/>
                <a:gd name="T62" fmla="*/ 3132436 w 216"/>
                <a:gd name="T63" fmla="*/ 323417826 h 227"/>
                <a:gd name="T64" fmla="*/ 0 w 216"/>
                <a:gd name="T65" fmla="*/ 26861745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9" y="70"/>
                  </a:lnTo>
                  <a:lnTo>
                    <a:pt x="13" y="59"/>
                  </a:lnTo>
                  <a:lnTo>
                    <a:pt x="19" y="50"/>
                  </a:lnTo>
                  <a:lnTo>
                    <a:pt x="25" y="42"/>
                  </a:lnTo>
                  <a:lnTo>
                    <a:pt x="32" y="34"/>
                  </a:lnTo>
                  <a:lnTo>
                    <a:pt x="39" y="26"/>
                  </a:lnTo>
                  <a:lnTo>
                    <a:pt x="48" y="20"/>
                  </a:lnTo>
                  <a:lnTo>
                    <a:pt x="56" y="13"/>
                  </a:lnTo>
                  <a:lnTo>
                    <a:pt x="66" y="9"/>
                  </a:lnTo>
                  <a:lnTo>
                    <a:pt x="75" y="5"/>
                  </a:lnTo>
                  <a:lnTo>
                    <a:pt x="86" y="3"/>
                  </a:lnTo>
                  <a:lnTo>
                    <a:pt x="97" y="1"/>
                  </a:lnTo>
                  <a:lnTo>
                    <a:pt x="108" y="0"/>
                  </a:lnTo>
                  <a:lnTo>
                    <a:pt x="119" y="1"/>
                  </a:lnTo>
                  <a:lnTo>
                    <a:pt x="129" y="3"/>
                  </a:lnTo>
                  <a:lnTo>
                    <a:pt x="140" y="5"/>
                  </a:lnTo>
                  <a:lnTo>
                    <a:pt x="150" y="9"/>
                  </a:lnTo>
                  <a:lnTo>
                    <a:pt x="159" y="13"/>
                  </a:lnTo>
                  <a:lnTo>
                    <a:pt x="168" y="20"/>
                  </a:lnTo>
                  <a:lnTo>
                    <a:pt x="177" y="26"/>
                  </a:lnTo>
                  <a:lnTo>
                    <a:pt x="185" y="34"/>
                  </a:lnTo>
                  <a:lnTo>
                    <a:pt x="191" y="42"/>
                  </a:lnTo>
                  <a:lnTo>
                    <a:pt x="198" y="50"/>
                  </a:lnTo>
                  <a:lnTo>
                    <a:pt x="204" y="59"/>
                  </a:lnTo>
                  <a:lnTo>
                    <a:pt x="208" y="70"/>
                  </a:lnTo>
                  <a:lnTo>
                    <a:pt x="212" y="80"/>
                  </a:lnTo>
                  <a:lnTo>
                    <a:pt x="214" y="90"/>
                  </a:lnTo>
                  <a:lnTo>
                    <a:pt x="216" y="103"/>
                  </a:lnTo>
                  <a:lnTo>
                    <a:pt x="216" y="113"/>
                  </a:lnTo>
                  <a:lnTo>
                    <a:pt x="216" y="125"/>
                  </a:lnTo>
                  <a:lnTo>
                    <a:pt x="214" y="136"/>
                  </a:lnTo>
                  <a:lnTo>
                    <a:pt x="212" y="147"/>
                  </a:lnTo>
                  <a:lnTo>
                    <a:pt x="208" y="158"/>
                  </a:lnTo>
                  <a:lnTo>
                    <a:pt x="204" y="167"/>
                  </a:lnTo>
                  <a:lnTo>
                    <a:pt x="198" y="177"/>
                  </a:lnTo>
                  <a:lnTo>
                    <a:pt x="191" y="186"/>
                  </a:lnTo>
                  <a:lnTo>
                    <a:pt x="185" y="194"/>
                  </a:lnTo>
                  <a:lnTo>
                    <a:pt x="177" y="201"/>
                  </a:lnTo>
                  <a:lnTo>
                    <a:pt x="168" y="208"/>
                  </a:lnTo>
                  <a:lnTo>
                    <a:pt x="159" y="213"/>
                  </a:lnTo>
                  <a:lnTo>
                    <a:pt x="150" y="219"/>
                  </a:lnTo>
                  <a:lnTo>
                    <a:pt x="140" y="221"/>
                  </a:lnTo>
                  <a:lnTo>
                    <a:pt x="129" y="225"/>
                  </a:lnTo>
                  <a:lnTo>
                    <a:pt x="119" y="227"/>
                  </a:lnTo>
                  <a:lnTo>
                    <a:pt x="108" y="227"/>
                  </a:lnTo>
                  <a:lnTo>
                    <a:pt x="97" y="227"/>
                  </a:lnTo>
                  <a:lnTo>
                    <a:pt x="86" y="225"/>
                  </a:lnTo>
                  <a:lnTo>
                    <a:pt x="75" y="221"/>
                  </a:lnTo>
                  <a:lnTo>
                    <a:pt x="66" y="219"/>
                  </a:lnTo>
                  <a:lnTo>
                    <a:pt x="56" y="213"/>
                  </a:lnTo>
                  <a:lnTo>
                    <a:pt x="48" y="208"/>
                  </a:lnTo>
                  <a:lnTo>
                    <a:pt x="39" y="201"/>
                  </a:lnTo>
                  <a:lnTo>
                    <a:pt x="32" y="194"/>
                  </a:lnTo>
                  <a:lnTo>
                    <a:pt x="25" y="186"/>
                  </a:lnTo>
                  <a:lnTo>
                    <a:pt x="19" y="177"/>
                  </a:lnTo>
                  <a:lnTo>
                    <a:pt x="13" y="167"/>
                  </a:lnTo>
                  <a:lnTo>
                    <a:pt x="9" y="158"/>
                  </a:lnTo>
                  <a:lnTo>
                    <a:pt x="5" y="147"/>
                  </a:lnTo>
                  <a:lnTo>
                    <a:pt x="2" y="136"/>
                  </a:lnTo>
                  <a:lnTo>
                    <a:pt x="1" y="125"/>
                  </a:lnTo>
                  <a:lnTo>
                    <a:pt x="0" y="113"/>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29" name="未知"/>
            <p:cNvSpPr>
              <a:spLocks/>
            </p:cNvSpPr>
            <p:nvPr/>
          </p:nvSpPr>
          <p:spPr bwMode="auto">
            <a:xfrm>
              <a:off x="3103" y="1187"/>
              <a:ext cx="442" cy="473"/>
            </a:xfrm>
            <a:custGeom>
              <a:avLst/>
              <a:gdLst>
                <a:gd name="T0" fmla="*/ 1530783 w 216"/>
                <a:gd name="T1" fmla="*/ 245526991 h 227"/>
                <a:gd name="T2" fmla="*/ 7940391 w 216"/>
                <a:gd name="T3" fmla="*/ 190781361 h 227"/>
                <a:gd name="T4" fmla="*/ 21853431 w 216"/>
                <a:gd name="T5" fmla="*/ 140314750 h 227"/>
                <a:gd name="T6" fmla="*/ 41188741 w 216"/>
                <a:gd name="T7" fmla="*/ 100225664 h 227"/>
                <a:gd name="T8" fmla="*/ 65023240 w 216"/>
                <a:gd name="T9" fmla="*/ 61867700 h 227"/>
                <a:gd name="T10" fmla="*/ 93017433 w 216"/>
                <a:gd name="T11" fmla="*/ 30809728 h 227"/>
                <a:gd name="T12" fmla="*/ 123829343 w 216"/>
                <a:gd name="T13" fmla="*/ 11629492 h 227"/>
                <a:gd name="T14" fmla="*/ 160327499 w 216"/>
                <a:gd name="T15" fmla="*/ 2124368 h 227"/>
                <a:gd name="T16" fmla="*/ 197456012 w 216"/>
                <a:gd name="T17" fmla="*/ 2124368 h 227"/>
                <a:gd name="T18" fmla="*/ 231449273 w 216"/>
                <a:gd name="T19" fmla="*/ 11629492 h 227"/>
                <a:gd name="T20" fmla="*/ 263230570 w 216"/>
                <a:gd name="T21" fmla="*/ 30809728 h 227"/>
                <a:gd name="T22" fmla="*/ 293199930 w 216"/>
                <a:gd name="T23" fmla="*/ 61867700 h 227"/>
                <a:gd name="T24" fmla="*/ 316604838 w 216"/>
                <a:gd name="T25" fmla="*/ 100225664 h 227"/>
                <a:gd name="T26" fmla="*/ 337483995 w 216"/>
                <a:gd name="T27" fmla="*/ 140314750 h 227"/>
                <a:gd name="T28" fmla="*/ 351395663 w 216"/>
                <a:gd name="T29" fmla="*/ 190781361 h 227"/>
                <a:gd name="T30" fmla="*/ 357826205 w 216"/>
                <a:gd name="T31" fmla="*/ 245526991 h 227"/>
                <a:gd name="T32" fmla="*/ 357826205 w 216"/>
                <a:gd name="T33" fmla="*/ 268617453 h 227"/>
                <a:gd name="T34" fmla="*/ 354527772 w 216"/>
                <a:gd name="T35" fmla="*/ 323417826 h 227"/>
                <a:gd name="T36" fmla="*/ 345074083 w 216"/>
                <a:gd name="T37" fmla="*/ 376060687 h 227"/>
                <a:gd name="T38" fmla="*/ 328077714 w 216"/>
                <a:gd name="T39" fmla="*/ 421528952 h 227"/>
                <a:gd name="T40" fmla="*/ 307150886 w 216"/>
                <a:gd name="T41" fmla="*/ 461575730 h 227"/>
                <a:gd name="T42" fmla="*/ 278738218 w 216"/>
                <a:gd name="T43" fmla="*/ 494448446 h 227"/>
                <a:gd name="T44" fmla="*/ 248492133 w 216"/>
                <a:gd name="T45" fmla="*/ 521050459 h 227"/>
                <a:gd name="T46" fmla="*/ 213701963 w 216"/>
                <a:gd name="T47" fmla="*/ 535720773 h 227"/>
                <a:gd name="T48" fmla="*/ 178925282 w 216"/>
                <a:gd name="T49" fmla="*/ 540746724 h 227"/>
                <a:gd name="T50" fmla="*/ 142532780 w 216"/>
                <a:gd name="T51" fmla="*/ 535720773 h 227"/>
                <a:gd name="T52" fmla="*/ 109292130 w 216"/>
                <a:gd name="T53" fmla="*/ 521050459 h 227"/>
                <a:gd name="T54" fmla="*/ 79498130 w 216"/>
                <a:gd name="T55" fmla="*/ 494448446 h 227"/>
                <a:gd name="T56" fmla="*/ 52657819 w 216"/>
                <a:gd name="T57" fmla="*/ 461575730 h 227"/>
                <a:gd name="T58" fmla="*/ 31776067 w 216"/>
                <a:gd name="T59" fmla="*/ 421528952 h 227"/>
                <a:gd name="T60" fmla="*/ 14738523 w 216"/>
                <a:gd name="T61" fmla="*/ 376060687 h 227"/>
                <a:gd name="T62" fmla="*/ 3132436 w 216"/>
                <a:gd name="T63" fmla="*/ 323417826 h 227"/>
                <a:gd name="T64" fmla="*/ 0 w 216"/>
                <a:gd name="T65" fmla="*/ 26861745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9" y="70"/>
                  </a:lnTo>
                  <a:lnTo>
                    <a:pt x="13" y="59"/>
                  </a:lnTo>
                  <a:lnTo>
                    <a:pt x="19" y="50"/>
                  </a:lnTo>
                  <a:lnTo>
                    <a:pt x="25" y="42"/>
                  </a:lnTo>
                  <a:lnTo>
                    <a:pt x="32" y="34"/>
                  </a:lnTo>
                  <a:lnTo>
                    <a:pt x="39" y="26"/>
                  </a:lnTo>
                  <a:lnTo>
                    <a:pt x="48" y="20"/>
                  </a:lnTo>
                  <a:lnTo>
                    <a:pt x="56" y="13"/>
                  </a:lnTo>
                  <a:lnTo>
                    <a:pt x="66" y="9"/>
                  </a:lnTo>
                  <a:lnTo>
                    <a:pt x="75" y="5"/>
                  </a:lnTo>
                  <a:lnTo>
                    <a:pt x="86" y="3"/>
                  </a:lnTo>
                  <a:lnTo>
                    <a:pt x="97" y="1"/>
                  </a:lnTo>
                  <a:lnTo>
                    <a:pt x="108" y="0"/>
                  </a:lnTo>
                  <a:lnTo>
                    <a:pt x="119" y="1"/>
                  </a:lnTo>
                  <a:lnTo>
                    <a:pt x="129" y="3"/>
                  </a:lnTo>
                  <a:lnTo>
                    <a:pt x="140" y="5"/>
                  </a:lnTo>
                  <a:lnTo>
                    <a:pt x="150" y="9"/>
                  </a:lnTo>
                  <a:lnTo>
                    <a:pt x="159" y="13"/>
                  </a:lnTo>
                  <a:lnTo>
                    <a:pt x="168" y="20"/>
                  </a:lnTo>
                  <a:lnTo>
                    <a:pt x="177" y="26"/>
                  </a:lnTo>
                  <a:lnTo>
                    <a:pt x="185" y="34"/>
                  </a:lnTo>
                  <a:lnTo>
                    <a:pt x="191" y="42"/>
                  </a:lnTo>
                  <a:lnTo>
                    <a:pt x="198" y="50"/>
                  </a:lnTo>
                  <a:lnTo>
                    <a:pt x="204" y="59"/>
                  </a:lnTo>
                  <a:lnTo>
                    <a:pt x="208" y="70"/>
                  </a:lnTo>
                  <a:lnTo>
                    <a:pt x="212" y="80"/>
                  </a:lnTo>
                  <a:lnTo>
                    <a:pt x="214" y="90"/>
                  </a:lnTo>
                  <a:lnTo>
                    <a:pt x="216" y="103"/>
                  </a:lnTo>
                  <a:lnTo>
                    <a:pt x="216" y="113"/>
                  </a:lnTo>
                  <a:lnTo>
                    <a:pt x="216" y="125"/>
                  </a:lnTo>
                  <a:lnTo>
                    <a:pt x="214" y="136"/>
                  </a:lnTo>
                  <a:lnTo>
                    <a:pt x="212" y="147"/>
                  </a:lnTo>
                  <a:lnTo>
                    <a:pt x="208" y="158"/>
                  </a:lnTo>
                  <a:lnTo>
                    <a:pt x="204" y="167"/>
                  </a:lnTo>
                  <a:lnTo>
                    <a:pt x="198" y="177"/>
                  </a:lnTo>
                  <a:lnTo>
                    <a:pt x="191" y="186"/>
                  </a:lnTo>
                  <a:lnTo>
                    <a:pt x="185" y="194"/>
                  </a:lnTo>
                  <a:lnTo>
                    <a:pt x="177" y="201"/>
                  </a:lnTo>
                  <a:lnTo>
                    <a:pt x="168" y="208"/>
                  </a:lnTo>
                  <a:lnTo>
                    <a:pt x="159" y="213"/>
                  </a:lnTo>
                  <a:lnTo>
                    <a:pt x="150" y="219"/>
                  </a:lnTo>
                  <a:lnTo>
                    <a:pt x="140" y="221"/>
                  </a:lnTo>
                  <a:lnTo>
                    <a:pt x="129" y="225"/>
                  </a:lnTo>
                  <a:lnTo>
                    <a:pt x="119" y="227"/>
                  </a:lnTo>
                  <a:lnTo>
                    <a:pt x="108" y="227"/>
                  </a:lnTo>
                  <a:lnTo>
                    <a:pt x="97" y="227"/>
                  </a:lnTo>
                  <a:lnTo>
                    <a:pt x="86" y="225"/>
                  </a:lnTo>
                  <a:lnTo>
                    <a:pt x="75" y="221"/>
                  </a:lnTo>
                  <a:lnTo>
                    <a:pt x="66" y="219"/>
                  </a:lnTo>
                  <a:lnTo>
                    <a:pt x="56" y="213"/>
                  </a:lnTo>
                  <a:lnTo>
                    <a:pt x="48" y="208"/>
                  </a:lnTo>
                  <a:lnTo>
                    <a:pt x="39" y="201"/>
                  </a:lnTo>
                  <a:lnTo>
                    <a:pt x="32" y="194"/>
                  </a:lnTo>
                  <a:lnTo>
                    <a:pt x="25" y="186"/>
                  </a:lnTo>
                  <a:lnTo>
                    <a:pt x="19" y="177"/>
                  </a:lnTo>
                  <a:lnTo>
                    <a:pt x="13" y="167"/>
                  </a:lnTo>
                  <a:lnTo>
                    <a:pt x="9" y="158"/>
                  </a:lnTo>
                  <a:lnTo>
                    <a:pt x="5" y="147"/>
                  </a:lnTo>
                  <a:lnTo>
                    <a:pt x="2" y="136"/>
                  </a:lnTo>
                  <a:lnTo>
                    <a:pt x="1" y="125"/>
                  </a:lnTo>
                  <a:lnTo>
                    <a:pt x="0" y="11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30" name="Rectangle 117"/>
            <p:cNvSpPr>
              <a:spLocks noChangeArrowheads="1"/>
            </p:cNvSpPr>
            <p:nvPr/>
          </p:nvSpPr>
          <p:spPr bwMode="auto">
            <a:xfrm>
              <a:off x="3258" y="1282"/>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A</a:t>
              </a:r>
            </a:p>
          </p:txBody>
        </p:sp>
        <p:sp>
          <p:nvSpPr>
            <p:cNvPr id="95331" name="Line 118"/>
            <p:cNvSpPr>
              <a:spLocks noChangeShapeType="1"/>
            </p:cNvSpPr>
            <p:nvPr/>
          </p:nvSpPr>
          <p:spPr bwMode="auto">
            <a:xfrm flipH="1">
              <a:off x="680" y="310"/>
              <a:ext cx="1535"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600">
                <a:solidFill>
                  <a:srgbClr val="FF0000"/>
                </a:solidFill>
              </a:endParaRPr>
            </a:p>
          </p:txBody>
        </p:sp>
        <p:sp>
          <p:nvSpPr>
            <p:cNvPr id="95332" name="未知"/>
            <p:cNvSpPr>
              <a:spLocks/>
            </p:cNvSpPr>
            <p:nvPr/>
          </p:nvSpPr>
          <p:spPr bwMode="auto">
            <a:xfrm>
              <a:off x="443" y="220"/>
              <a:ext cx="260" cy="175"/>
            </a:xfrm>
            <a:custGeom>
              <a:avLst/>
              <a:gdLst>
                <a:gd name="T0" fmla="*/ 212232864 w 127"/>
                <a:gd name="T1" fmla="*/ 250171947 h 83"/>
                <a:gd name="T2" fmla="*/ 0 w 127"/>
                <a:gd name="T3" fmla="*/ 127405654 h 83"/>
                <a:gd name="T4" fmla="*/ 212232864 w 127"/>
                <a:gd name="T5" fmla="*/ 0 h 83"/>
                <a:gd name="T6" fmla="*/ 212232864 w 127"/>
                <a:gd name="T7" fmla="*/ 250171947 h 83"/>
                <a:gd name="T8" fmla="*/ 0 60000 65536"/>
                <a:gd name="T9" fmla="*/ 0 60000 65536"/>
                <a:gd name="T10" fmla="*/ 0 60000 65536"/>
                <a:gd name="T11" fmla="*/ 0 60000 65536"/>
                <a:gd name="T12" fmla="*/ 0 w 127"/>
                <a:gd name="T13" fmla="*/ 0 h 83"/>
                <a:gd name="T14" fmla="*/ 127 w 127"/>
                <a:gd name="T15" fmla="*/ 83 h 83"/>
              </a:gdLst>
              <a:ahLst/>
              <a:cxnLst>
                <a:cxn ang="T8">
                  <a:pos x="T0" y="T1"/>
                </a:cxn>
                <a:cxn ang="T9">
                  <a:pos x="T2" y="T3"/>
                </a:cxn>
                <a:cxn ang="T10">
                  <a:pos x="T4" y="T5"/>
                </a:cxn>
                <a:cxn ang="T11">
                  <a:pos x="T6" y="T7"/>
                </a:cxn>
              </a:cxnLst>
              <a:rect l="T12" t="T13" r="T14" b="T15"/>
              <a:pathLst>
                <a:path w="127" h="83">
                  <a:moveTo>
                    <a:pt x="127" y="83"/>
                  </a:moveTo>
                  <a:lnTo>
                    <a:pt x="0" y="42"/>
                  </a:lnTo>
                  <a:lnTo>
                    <a:pt x="127" y="0"/>
                  </a:lnTo>
                  <a:lnTo>
                    <a:pt x="127" y="83"/>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33" name="Line 120"/>
            <p:cNvSpPr>
              <a:spLocks noChangeShapeType="1"/>
            </p:cNvSpPr>
            <p:nvPr/>
          </p:nvSpPr>
          <p:spPr bwMode="auto">
            <a:xfrm flipV="1">
              <a:off x="370" y="1802"/>
              <a:ext cx="463" cy="5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600">
                <a:solidFill>
                  <a:srgbClr val="FF0000"/>
                </a:solidFill>
              </a:endParaRPr>
            </a:p>
          </p:txBody>
        </p:sp>
        <p:sp>
          <p:nvSpPr>
            <p:cNvPr id="95334" name="未知"/>
            <p:cNvSpPr>
              <a:spLocks/>
            </p:cNvSpPr>
            <p:nvPr/>
          </p:nvSpPr>
          <p:spPr bwMode="auto">
            <a:xfrm>
              <a:off x="750" y="1617"/>
              <a:ext cx="230" cy="263"/>
            </a:xfrm>
            <a:custGeom>
              <a:avLst/>
              <a:gdLst>
                <a:gd name="T0" fmla="*/ 0 w 112"/>
                <a:gd name="T1" fmla="*/ 176935470 h 126"/>
                <a:gd name="T2" fmla="*/ 199094057 w 112"/>
                <a:gd name="T3" fmla="*/ 0 h 126"/>
                <a:gd name="T4" fmla="*/ 115260953 w 112"/>
                <a:gd name="T5" fmla="*/ 310559275 h 126"/>
                <a:gd name="T6" fmla="*/ 0 w 112"/>
                <a:gd name="T7" fmla="*/ 176935470 h 126"/>
                <a:gd name="T8" fmla="*/ 0 60000 65536"/>
                <a:gd name="T9" fmla="*/ 0 60000 65536"/>
                <a:gd name="T10" fmla="*/ 0 60000 65536"/>
                <a:gd name="T11" fmla="*/ 0 60000 65536"/>
                <a:gd name="T12" fmla="*/ 0 w 112"/>
                <a:gd name="T13" fmla="*/ 0 h 126"/>
                <a:gd name="T14" fmla="*/ 112 w 112"/>
                <a:gd name="T15" fmla="*/ 126 h 126"/>
              </a:gdLst>
              <a:ahLst/>
              <a:cxnLst>
                <a:cxn ang="T8">
                  <a:pos x="T0" y="T1"/>
                </a:cxn>
                <a:cxn ang="T9">
                  <a:pos x="T2" y="T3"/>
                </a:cxn>
                <a:cxn ang="T10">
                  <a:pos x="T4" y="T5"/>
                </a:cxn>
                <a:cxn ang="T11">
                  <a:pos x="T6" y="T7"/>
                </a:cxn>
              </a:cxnLst>
              <a:rect l="T12" t="T13" r="T14" b="T15"/>
              <a:pathLst>
                <a:path w="112" h="126">
                  <a:moveTo>
                    <a:pt x="0" y="72"/>
                  </a:moveTo>
                  <a:lnTo>
                    <a:pt x="112" y="0"/>
                  </a:lnTo>
                  <a:lnTo>
                    <a:pt x="65" y="126"/>
                  </a:lnTo>
                  <a:lnTo>
                    <a:pt x="0" y="72"/>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35" name="Line 122"/>
            <p:cNvSpPr>
              <a:spLocks noChangeShapeType="1"/>
            </p:cNvSpPr>
            <p:nvPr/>
          </p:nvSpPr>
          <p:spPr bwMode="auto">
            <a:xfrm flipH="1">
              <a:off x="680" y="2560"/>
              <a:ext cx="1535"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600">
                <a:solidFill>
                  <a:srgbClr val="FF0000"/>
                </a:solidFill>
              </a:endParaRPr>
            </a:p>
          </p:txBody>
        </p:sp>
        <p:sp>
          <p:nvSpPr>
            <p:cNvPr id="95336" name="未知"/>
            <p:cNvSpPr>
              <a:spLocks/>
            </p:cNvSpPr>
            <p:nvPr/>
          </p:nvSpPr>
          <p:spPr bwMode="auto">
            <a:xfrm>
              <a:off x="443" y="2470"/>
              <a:ext cx="260" cy="175"/>
            </a:xfrm>
            <a:custGeom>
              <a:avLst/>
              <a:gdLst>
                <a:gd name="T0" fmla="*/ 212232864 w 127"/>
                <a:gd name="T1" fmla="*/ 199368394 h 84"/>
                <a:gd name="T2" fmla="*/ 0 w 127"/>
                <a:gd name="T3" fmla="*/ 99981197 h 84"/>
                <a:gd name="T4" fmla="*/ 212232864 w 127"/>
                <a:gd name="T5" fmla="*/ 0 h 84"/>
                <a:gd name="T6" fmla="*/ 212232864 w 127"/>
                <a:gd name="T7" fmla="*/ 199368394 h 84"/>
                <a:gd name="T8" fmla="*/ 0 60000 65536"/>
                <a:gd name="T9" fmla="*/ 0 60000 65536"/>
                <a:gd name="T10" fmla="*/ 0 60000 65536"/>
                <a:gd name="T11" fmla="*/ 0 60000 65536"/>
                <a:gd name="T12" fmla="*/ 0 w 127"/>
                <a:gd name="T13" fmla="*/ 0 h 84"/>
                <a:gd name="T14" fmla="*/ 127 w 127"/>
                <a:gd name="T15" fmla="*/ 84 h 84"/>
              </a:gdLst>
              <a:ahLst/>
              <a:cxnLst>
                <a:cxn ang="T8">
                  <a:pos x="T0" y="T1"/>
                </a:cxn>
                <a:cxn ang="T9">
                  <a:pos x="T2" y="T3"/>
                </a:cxn>
                <a:cxn ang="T10">
                  <a:pos x="T4" y="T5"/>
                </a:cxn>
                <a:cxn ang="T11">
                  <a:pos x="T6" y="T7"/>
                </a:cxn>
              </a:cxnLst>
              <a:rect l="T12" t="T13" r="T14" b="T15"/>
              <a:pathLst>
                <a:path w="127" h="84">
                  <a:moveTo>
                    <a:pt x="127" y="84"/>
                  </a:moveTo>
                  <a:lnTo>
                    <a:pt x="0" y="42"/>
                  </a:lnTo>
                  <a:lnTo>
                    <a:pt x="127" y="0"/>
                  </a:lnTo>
                  <a:lnTo>
                    <a:pt x="127" y="84"/>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37" name="Line 124"/>
            <p:cNvSpPr>
              <a:spLocks noChangeShapeType="1"/>
            </p:cNvSpPr>
            <p:nvPr/>
          </p:nvSpPr>
          <p:spPr bwMode="auto">
            <a:xfrm flipH="1">
              <a:off x="2728" y="1617"/>
              <a:ext cx="465" cy="5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600">
                <a:solidFill>
                  <a:srgbClr val="FF0000"/>
                </a:solidFill>
              </a:endParaRPr>
            </a:p>
          </p:txBody>
        </p:sp>
        <p:sp>
          <p:nvSpPr>
            <p:cNvPr id="95338" name="未知"/>
            <p:cNvSpPr>
              <a:spLocks/>
            </p:cNvSpPr>
            <p:nvPr/>
          </p:nvSpPr>
          <p:spPr bwMode="auto">
            <a:xfrm>
              <a:off x="2578" y="2115"/>
              <a:ext cx="230" cy="262"/>
            </a:xfrm>
            <a:custGeom>
              <a:avLst/>
              <a:gdLst>
                <a:gd name="T0" fmla="*/ 199094057 w 112"/>
                <a:gd name="T1" fmla="*/ 169589279 h 124"/>
                <a:gd name="T2" fmla="*/ 0 w 112"/>
                <a:gd name="T3" fmla="*/ 390343663 h 124"/>
                <a:gd name="T4" fmla="*/ 84024267 w 112"/>
                <a:gd name="T5" fmla="*/ 0 h 124"/>
                <a:gd name="T6" fmla="*/ 199094057 w 112"/>
                <a:gd name="T7" fmla="*/ 169589279 h 124"/>
                <a:gd name="T8" fmla="*/ 0 60000 65536"/>
                <a:gd name="T9" fmla="*/ 0 60000 65536"/>
                <a:gd name="T10" fmla="*/ 0 60000 65536"/>
                <a:gd name="T11" fmla="*/ 0 60000 65536"/>
                <a:gd name="T12" fmla="*/ 0 w 112"/>
                <a:gd name="T13" fmla="*/ 0 h 124"/>
                <a:gd name="T14" fmla="*/ 112 w 112"/>
                <a:gd name="T15" fmla="*/ 124 h 124"/>
              </a:gdLst>
              <a:ahLst/>
              <a:cxnLst>
                <a:cxn ang="T8">
                  <a:pos x="T0" y="T1"/>
                </a:cxn>
                <a:cxn ang="T9">
                  <a:pos x="T2" y="T3"/>
                </a:cxn>
                <a:cxn ang="T10">
                  <a:pos x="T4" y="T5"/>
                </a:cxn>
                <a:cxn ang="T11">
                  <a:pos x="T6" y="T7"/>
                </a:cxn>
              </a:cxnLst>
              <a:rect l="T12" t="T13" r="T14" b="T15"/>
              <a:pathLst>
                <a:path w="112" h="124">
                  <a:moveTo>
                    <a:pt x="112" y="54"/>
                  </a:moveTo>
                  <a:lnTo>
                    <a:pt x="0" y="124"/>
                  </a:lnTo>
                  <a:lnTo>
                    <a:pt x="47" y="0"/>
                  </a:lnTo>
                  <a:lnTo>
                    <a:pt x="112" y="54"/>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39" name="Rectangle 126"/>
            <p:cNvSpPr>
              <a:spLocks noChangeArrowheads="1"/>
            </p:cNvSpPr>
            <p:nvPr/>
          </p:nvSpPr>
          <p:spPr bwMode="auto">
            <a:xfrm>
              <a:off x="1390" y="0"/>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8</a:t>
              </a:r>
            </a:p>
          </p:txBody>
        </p:sp>
        <p:sp>
          <p:nvSpPr>
            <p:cNvPr id="95340" name="Rectangle 127"/>
            <p:cNvSpPr>
              <a:spLocks noChangeArrowheads="1"/>
            </p:cNvSpPr>
            <p:nvPr/>
          </p:nvSpPr>
          <p:spPr bwMode="auto">
            <a:xfrm>
              <a:off x="3003" y="1960"/>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5</a:t>
              </a:r>
            </a:p>
          </p:txBody>
        </p:sp>
        <p:sp>
          <p:nvSpPr>
            <p:cNvPr id="95341" name="Rectangle 128"/>
            <p:cNvSpPr>
              <a:spLocks noChangeArrowheads="1"/>
            </p:cNvSpPr>
            <p:nvPr/>
          </p:nvSpPr>
          <p:spPr bwMode="auto">
            <a:xfrm>
              <a:off x="665" y="2022"/>
              <a:ext cx="242"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10</a:t>
              </a:r>
            </a:p>
          </p:txBody>
        </p:sp>
        <p:sp>
          <p:nvSpPr>
            <p:cNvPr id="95342" name="Rectangle 129"/>
            <p:cNvSpPr>
              <a:spLocks noChangeArrowheads="1"/>
            </p:cNvSpPr>
            <p:nvPr/>
          </p:nvSpPr>
          <p:spPr bwMode="auto">
            <a:xfrm>
              <a:off x="1453" y="2565"/>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7</a:t>
              </a:r>
            </a:p>
          </p:txBody>
        </p:sp>
        <p:sp>
          <p:nvSpPr>
            <p:cNvPr id="95343" name="Line 130"/>
            <p:cNvSpPr>
              <a:spLocks noChangeShapeType="1"/>
            </p:cNvSpPr>
            <p:nvPr/>
          </p:nvSpPr>
          <p:spPr bwMode="auto">
            <a:xfrm flipV="1">
              <a:off x="2438" y="787"/>
              <a:ext cx="5" cy="15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600">
                <a:solidFill>
                  <a:srgbClr val="FF0000"/>
                </a:solidFill>
              </a:endParaRPr>
            </a:p>
          </p:txBody>
        </p:sp>
        <p:sp>
          <p:nvSpPr>
            <p:cNvPr id="95344" name="未知"/>
            <p:cNvSpPr>
              <a:spLocks/>
            </p:cNvSpPr>
            <p:nvPr/>
          </p:nvSpPr>
          <p:spPr bwMode="auto">
            <a:xfrm>
              <a:off x="2350" y="545"/>
              <a:ext cx="173" cy="262"/>
            </a:xfrm>
            <a:custGeom>
              <a:avLst/>
              <a:gdLst>
                <a:gd name="T0" fmla="*/ 0 w 84"/>
                <a:gd name="T1" fmla="*/ 247771764 h 127"/>
                <a:gd name="T2" fmla="*/ 78799890 w 84"/>
                <a:gd name="T3" fmla="*/ 0 h 127"/>
                <a:gd name="T4" fmla="*/ 158212562 w 84"/>
                <a:gd name="T5" fmla="*/ 247771764 h 127"/>
                <a:gd name="T6" fmla="*/ 0 w 84"/>
                <a:gd name="T7" fmla="*/ 247771764 h 127"/>
                <a:gd name="T8" fmla="*/ 0 60000 65536"/>
                <a:gd name="T9" fmla="*/ 0 60000 65536"/>
                <a:gd name="T10" fmla="*/ 0 60000 65536"/>
                <a:gd name="T11" fmla="*/ 0 60000 65536"/>
                <a:gd name="T12" fmla="*/ 0 w 84"/>
                <a:gd name="T13" fmla="*/ 0 h 127"/>
                <a:gd name="T14" fmla="*/ 84 w 84"/>
                <a:gd name="T15" fmla="*/ 127 h 127"/>
              </a:gdLst>
              <a:ahLst/>
              <a:cxnLst>
                <a:cxn ang="T8">
                  <a:pos x="T0" y="T1"/>
                </a:cxn>
                <a:cxn ang="T9">
                  <a:pos x="T2" y="T3"/>
                </a:cxn>
                <a:cxn ang="T10">
                  <a:pos x="T4" y="T5"/>
                </a:cxn>
                <a:cxn ang="T11">
                  <a:pos x="T6" y="T7"/>
                </a:cxn>
              </a:cxnLst>
              <a:rect l="T12" t="T13" r="T14" b="T15"/>
              <a:pathLst>
                <a:path w="84" h="127">
                  <a:moveTo>
                    <a:pt x="0" y="127"/>
                  </a:moveTo>
                  <a:lnTo>
                    <a:pt x="42" y="0"/>
                  </a:lnTo>
                  <a:lnTo>
                    <a:pt x="84" y="127"/>
                  </a:lnTo>
                  <a:lnTo>
                    <a:pt x="0" y="127"/>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45" name="Rectangle 132"/>
            <p:cNvSpPr>
              <a:spLocks noChangeArrowheads="1"/>
            </p:cNvSpPr>
            <p:nvPr/>
          </p:nvSpPr>
          <p:spPr bwMode="auto">
            <a:xfrm>
              <a:off x="2125" y="900"/>
              <a:ext cx="242"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15</a:t>
              </a:r>
            </a:p>
          </p:txBody>
        </p:sp>
        <p:sp>
          <p:nvSpPr>
            <p:cNvPr id="95346" name="Rectangle 133"/>
            <p:cNvSpPr>
              <a:spLocks noChangeArrowheads="1"/>
            </p:cNvSpPr>
            <p:nvPr/>
          </p:nvSpPr>
          <p:spPr bwMode="auto">
            <a:xfrm>
              <a:off x="1113" y="3487"/>
              <a:ext cx="364"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a:t>
              </a:r>
              <a:r>
                <a:rPr lang="en-US" altLang="zh-CN" sz="1200" b="1" dirty="0">
                  <a:solidFill>
                    <a:srgbClr val="FF0000"/>
                  </a:solidFill>
                  <a:latin typeface="宋体" panose="02010600030101010101" pitchFamily="2" charset="-122"/>
                </a:rPr>
                <a:t>f)</a:t>
              </a:r>
            </a:p>
          </p:txBody>
        </p:sp>
      </p:grpSp>
      <p:sp>
        <p:nvSpPr>
          <p:cNvPr id="95239" name="Rectangle 134"/>
          <p:cNvSpPr>
            <a:spLocks noChangeArrowheads="1"/>
          </p:cNvSpPr>
          <p:nvPr/>
        </p:nvSpPr>
        <p:spPr bwMode="auto">
          <a:xfrm>
            <a:off x="684213" y="5805488"/>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b="1">
                <a:solidFill>
                  <a:srgbClr val="FF00FF"/>
                </a:solidFill>
              </a:rPr>
              <a:t>迪杰斯特拉</a:t>
            </a:r>
            <a:r>
              <a:rPr lang="zh-CN" altLang="en-US" b="1">
                <a:solidFill>
                  <a:srgbClr val="080808"/>
                </a:solidFill>
                <a:latin typeface="楷体_GB2312" pitchFamily="1" charset="-122"/>
                <a:ea typeface="楷体_GB2312" pitchFamily="1" charset="-122"/>
              </a:rPr>
              <a:t>算法求从顶点</a:t>
            </a:r>
            <a:r>
              <a:rPr lang="en-US" altLang="zh-CN" b="1">
                <a:solidFill>
                  <a:srgbClr val="080808"/>
                </a:solidFill>
                <a:latin typeface="楷体_GB2312" pitchFamily="1" charset="-122"/>
                <a:ea typeface="楷体_GB2312" pitchFamily="1" charset="-122"/>
              </a:rPr>
              <a:t>A</a:t>
            </a:r>
            <a:r>
              <a:rPr lang="zh-CN" altLang="en-US" b="1">
                <a:solidFill>
                  <a:srgbClr val="080808"/>
                </a:solidFill>
                <a:latin typeface="楷体_GB2312" pitchFamily="1" charset="-122"/>
                <a:ea typeface="楷体_GB2312" pitchFamily="1" charset="-122"/>
              </a:rPr>
              <a:t>到其余各顶点最短路径的过程 </a:t>
            </a:r>
          </a:p>
        </p:txBody>
      </p:sp>
      <p:grpSp>
        <p:nvGrpSpPr>
          <p:cNvPr id="6" name="Group 135"/>
          <p:cNvGrpSpPr>
            <a:grpSpLocks/>
          </p:cNvGrpSpPr>
          <p:nvPr/>
        </p:nvGrpSpPr>
        <p:grpSpPr bwMode="auto">
          <a:xfrm>
            <a:off x="3517900" y="3116263"/>
            <a:ext cx="2308225" cy="2399030"/>
            <a:chOff x="0" y="0"/>
            <a:chExt cx="3635" cy="3778"/>
          </a:xfrm>
        </p:grpSpPr>
        <p:sp>
          <p:nvSpPr>
            <p:cNvPr id="95276" name="未知"/>
            <p:cNvSpPr>
              <a:spLocks/>
            </p:cNvSpPr>
            <p:nvPr/>
          </p:nvSpPr>
          <p:spPr bwMode="auto">
            <a:xfrm>
              <a:off x="90" y="75"/>
              <a:ext cx="443" cy="470"/>
            </a:xfrm>
            <a:custGeom>
              <a:avLst/>
              <a:gdLst>
                <a:gd name="T0" fmla="*/ 3240229 w 216"/>
                <a:gd name="T1" fmla="*/ 215573165 h 227"/>
                <a:gd name="T2" fmla="*/ 10267667 w 216"/>
                <a:gd name="T3" fmla="*/ 168127477 h 227"/>
                <a:gd name="T4" fmla="*/ 24321702 w 216"/>
                <a:gd name="T5" fmla="*/ 125620506 h 227"/>
                <a:gd name="T6" fmla="*/ 43188862 w 216"/>
                <a:gd name="T7" fmla="*/ 88042712 h 227"/>
                <a:gd name="T8" fmla="*/ 69381229 w 216"/>
                <a:gd name="T9" fmla="*/ 54755838 h 227"/>
                <a:gd name="T10" fmla="*/ 98847678 w 216"/>
                <a:gd name="T11" fmla="*/ 29303304 h 227"/>
                <a:gd name="T12" fmla="*/ 131769853 w 216"/>
                <a:gd name="T13" fmla="*/ 12349853 h 227"/>
                <a:gd name="T14" fmla="*/ 169806315 w 216"/>
                <a:gd name="T15" fmla="*/ 3971138 h 227"/>
                <a:gd name="T16" fmla="*/ 205985557 w 216"/>
                <a:gd name="T17" fmla="*/ 3971138 h 227"/>
                <a:gd name="T18" fmla="*/ 244385442 w 216"/>
                <a:gd name="T19" fmla="*/ 12349853 h 227"/>
                <a:gd name="T20" fmla="*/ 277323828 w 216"/>
                <a:gd name="T21" fmla="*/ 29303304 h 227"/>
                <a:gd name="T22" fmla="*/ 306700167 w 216"/>
                <a:gd name="T23" fmla="*/ 54755838 h 227"/>
                <a:gd name="T24" fmla="*/ 332986402 w 216"/>
                <a:gd name="T25" fmla="*/ 88042712 h 227"/>
                <a:gd name="T26" fmla="*/ 351522829 w 216"/>
                <a:gd name="T27" fmla="*/ 125620506 h 227"/>
                <a:gd name="T28" fmla="*/ 367586333 w 216"/>
                <a:gd name="T29" fmla="*/ 168127477 h 227"/>
                <a:gd name="T30" fmla="*/ 374642566 w 216"/>
                <a:gd name="T31" fmla="*/ 215573165 h 227"/>
                <a:gd name="T32" fmla="*/ 374642566 w 216"/>
                <a:gd name="T33" fmla="*/ 238990240 h 227"/>
                <a:gd name="T34" fmla="*/ 371001435 w 216"/>
                <a:gd name="T35" fmla="*/ 287478193 h 227"/>
                <a:gd name="T36" fmla="*/ 361221310 w 216"/>
                <a:gd name="T37" fmla="*/ 331155401 h 227"/>
                <a:gd name="T38" fmla="*/ 341719865 w 216"/>
                <a:gd name="T39" fmla="*/ 370600209 h 227"/>
                <a:gd name="T40" fmla="*/ 320307023 w 216"/>
                <a:gd name="T41" fmla="*/ 408827241 h 227"/>
                <a:gd name="T42" fmla="*/ 293371843 w 216"/>
                <a:gd name="T43" fmla="*/ 436217525 h 227"/>
                <a:gd name="T44" fmla="*/ 260458659 w 216"/>
                <a:gd name="T45" fmla="*/ 458639973 h 227"/>
                <a:gd name="T46" fmla="*/ 225869491 w 216"/>
                <a:gd name="T47" fmla="*/ 469917452 h 227"/>
                <a:gd name="T48" fmla="*/ 187541536 w 216"/>
                <a:gd name="T49" fmla="*/ 475882301 h 227"/>
                <a:gd name="T50" fmla="*/ 150500840 w 216"/>
                <a:gd name="T51" fmla="*/ 469917452 h 227"/>
                <a:gd name="T52" fmla="*/ 115717376 w 216"/>
                <a:gd name="T53" fmla="*/ 458639973 h 227"/>
                <a:gd name="T54" fmla="*/ 82794937 w 216"/>
                <a:gd name="T55" fmla="*/ 436217525 h 227"/>
                <a:gd name="T56" fmla="*/ 57329155 w 216"/>
                <a:gd name="T57" fmla="*/ 408827241 h 227"/>
                <a:gd name="T58" fmla="*/ 32922085 w 216"/>
                <a:gd name="T59" fmla="*/ 370600209 h 227"/>
                <a:gd name="T60" fmla="*/ 13629363 w 216"/>
                <a:gd name="T61" fmla="*/ 331155401 h 227"/>
                <a:gd name="T62" fmla="*/ 5006360 w 216"/>
                <a:gd name="T63" fmla="*/ 287478193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2" y="103"/>
                  </a:lnTo>
                  <a:lnTo>
                    <a:pt x="3" y="91"/>
                  </a:lnTo>
                  <a:lnTo>
                    <a:pt x="6" y="80"/>
                  </a:lnTo>
                  <a:lnTo>
                    <a:pt x="8" y="69"/>
                  </a:lnTo>
                  <a:lnTo>
                    <a:pt x="14" y="60"/>
                  </a:lnTo>
                  <a:lnTo>
                    <a:pt x="19" y="50"/>
                  </a:lnTo>
                  <a:lnTo>
                    <a:pt x="25" y="42"/>
                  </a:lnTo>
                  <a:lnTo>
                    <a:pt x="33" y="34"/>
                  </a:lnTo>
                  <a:lnTo>
                    <a:pt x="40" y="26"/>
                  </a:lnTo>
                  <a:lnTo>
                    <a:pt x="48" y="19"/>
                  </a:lnTo>
                  <a:lnTo>
                    <a:pt x="57" y="14"/>
                  </a:lnTo>
                  <a:lnTo>
                    <a:pt x="67" y="10"/>
                  </a:lnTo>
                  <a:lnTo>
                    <a:pt x="76" y="6"/>
                  </a:lnTo>
                  <a:lnTo>
                    <a:pt x="87" y="3"/>
                  </a:lnTo>
                  <a:lnTo>
                    <a:pt x="98" y="2"/>
                  </a:lnTo>
                  <a:lnTo>
                    <a:pt x="108" y="0"/>
                  </a:lnTo>
                  <a:lnTo>
                    <a:pt x="119" y="2"/>
                  </a:lnTo>
                  <a:lnTo>
                    <a:pt x="130" y="3"/>
                  </a:lnTo>
                  <a:lnTo>
                    <a:pt x="141" y="6"/>
                  </a:lnTo>
                  <a:lnTo>
                    <a:pt x="150" y="10"/>
                  </a:lnTo>
                  <a:lnTo>
                    <a:pt x="160" y="14"/>
                  </a:lnTo>
                  <a:lnTo>
                    <a:pt x="169" y="19"/>
                  </a:lnTo>
                  <a:lnTo>
                    <a:pt x="177" y="26"/>
                  </a:lnTo>
                  <a:lnTo>
                    <a:pt x="185" y="34"/>
                  </a:lnTo>
                  <a:lnTo>
                    <a:pt x="192" y="42"/>
                  </a:lnTo>
                  <a:lnTo>
                    <a:pt x="197" y="50"/>
                  </a:lnTo>
                  <a:lnTo>
                    <a:pt x="203" y="60"/>
                  </a:lnTo>
                  <a:lnTo>
                    <a:pt x="208" y="69"/>
                  </a:lnTo>
                  <a:lnTo>
                    <a:pt x="212" y="80"/>
                  </a:lnTo>
                  <a:lnTo>
                    <a:pt x="214" y="91"/>
                  </a:lnTo>
                  <a:lnTo>
                    <a:pt x="216" y="103"/>
                  </a:lnTo>
                  <a:lnTo>
                    <a:pt x="216" y="114"/>
                  </a:lnTo>
                  <a:lnTo>
                    <a:pt x="216" y="126"/>
                  </a:lnTo>
                  <a:lnTo>
                    <a:pt x="214" y="137"/>
                  </a:lnTo>
                  <a:lnTo>
                    <a:pt x="212" y="147"/>
                  </a:lnTo>
                  <a:lnTo>
                    <a:pt x="208" y="158"/>
                  </a:lnTo>
                  <a:lnTo>
                    <a:pt x="203" y="168"/>
                  </a:lnTo>
                  <a:lnTo>
                    <a:pt x="197" y="177"/>
                  </a:lnTo>
                  <a:lnTo>
                    <a:pt x="192" y="187"/>
                  </a:lnTo>
                  <a:lnTo>
                    <a:pt x="185" y="195"/>
                  </a:lnTo>
                  <a:lnTo>
                    <a:pt x="177" y="201"/>
                  </a:lnTo>
                  <a:lnTo>
                    <a:pt x="169" y="208"/>
                  </a:lnTo>
                  <a:lnTo>
                    <a:pt x="160" y="214"/>
                  </a:lnTo>
                  <a:lnTo>
                    <a:pt x="150" y="219"/>
                  </a:lnTo>
                  <a:lnTo>
                    <a:pt x="141" y="222"/>
                  </a:lnTo>
                  <a:lnTo>
                    <a:pt x="130" y="224"/>
                  </a:lnTo>
                  <a:lnTo>
                    <a:pt x="119" y="227"/>
                  </a:lnTo>
                  <a:lnTo>
                    <a:pt x="108" y="227"/>
                  </a:lnTo>
                  <a:lnTo>
                    <a:pt x="98" y="227"/>
                  </a:lnTo>
                  <a:lnTo>
                    <a:pt x="87" y="224"/>
                  </a:lnTo>
                  <a:lnTo>
                    <a:pt x="76" y="222"/>
                  </a:lnTo>
                  <a:lnTo>
                    <a:pt x="67" y="219"/>
                  </a:lnTo>
                  <a:lnTo>
                    <a:pt x="57" y="214"/>
                  </a:lnTo>
                  <a:lnTo>
                    <a:pt x="48" y="208"/>
                  </a:lnTo>
                  <a:lnTo>
                    <a:pt x="40" y="201"/>
                  </a:lnTo>
                  <a:lnTo>
                    <a:pt x="33" y="195"/>
                  </a:lnTo>
                  <a:lnTo>
                    <a:pt x="25" y="187"/>
                  </a:lnTo>
                  <a:lnTo>
                    <a:pt x="19" y="177"/>
                  </a:lnTo>
                  <a:lnTo>
                    <a:pt x="14" y="168"/>
                  </a:lnTo>
                  <a:lnTo>
                    <a:pt x="8" y="158"/>
                  </a:lnTo>
                  <a:lnTo>
                    <a:pt x="6" y="147"/>
                  </a:lnTo>
                  <a:lnTo>
                    <a:pt x="3" y="137"/>
                  </a:lnTo>
                  <a:lnTo>
                    <a:pt x="2" y="126"/>
                  </a:lnTo>
                  <a:lnTo>
                    <a:pt x="0" y="114"/>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77" name="未知"/>
            <p:cNvSpPr>
              <a:spLocks/>
            </p:cNvSpPr>
            <p:nvPr/>
          </p:nvSpPr>
          <p:spPr bwMode="auto">
            <a:xfrm>
              <a:off x="90" y="75"/>
              <a:ext cx="443" cy="470"/>
            </a:xfrm>
            <a:custGeom>
              <a:avLst/>
              <a:gdLst>
                <a:gd name="T0" fmla="*/ 3240229 w 216"/>
                <a:gd name="T1" fmla="*/ 215573165 h 227"/>
                <a:gd name="T2" fmla="*/ 10267667 w 216"/>
                <a:gd name="T3" fmla="*/ 168127477 h 227"/>
                <a:gd name="T4" fmla="*/ 24321702 w 216"/>
                <a:gd name="T5" fmla="*/ 125620506 h 227"/>
                <a:gd name="T6" fmla="*/ 43188862 w 216"/>
                <a:gd name="T7" fmla="*/ 88042712 h 227"/>
                <a:gd name="T8" fmla="*/ 69381229 w 216"/>
                <a:gd name="T9" fmla="*/ 54755838 h 227"/>
                <a:gd name="T10" fmla="*/ 98847678 w 216"/>
                <a:gd name="T11" fmla="*/ 29303304 h 227"/>
                <a:gd name="T12" fmla="*/ 131769853 w 216"/>
                <a:gd name="T13" fmla="*/ 12349853 h 227"/>
                <a:gd name="T14" fmla="*/ 169806315 w 216"/>
                <a:gd name="T15" fmla="*/ 3971138 h 227"/>
                <a:gd name="T16" fmla="*/ 205985557 w 216"/>
                <a:gd name="T17" fmla="*/ 3971138 h 227"/>
                <a:gd name="T18" fmla="*/ 244385442 w 216"/>
                <a:gd name="T19" fmla="*/ 12349853 h 227"/>
                <a:gd name="T20" fmla="*/ 277323828 w 216"/>
                <a:gd name="T21" fmla="*/ 29303304 h 227"/>
                <a:gd name="T22" fmla="*/ 306700167 w 216"/>
                <a:gd name="T23" fmla="*/ 54755838 h 227"/>
                <a:gd name="T24" fmla="*/ 332986402 w 216"/>
                <a:gd name="T25" fmla="*/ 88042712 h 227"/>
                <a:gd name="T26" fmla="*/ 351522829 w 216"/>
                <a:gd name="T27" fmla="*/ 125620506 h 227"/>
                <a:gd name="T28" fmla="*/ 367586333 w 216"/>
                <a:gd name="T29" fmla="*/ 168127477 h 227"/>
                <a:gd name="T30" fmla="*/ 374642566 w 216"/>
                <a:gd name="T31" fmla="*/ 215573165 h 227"/>
                <a:gd name="T32" fmla="*/ 374642566 w 216"/>
                <a:gd name="T33" fmla="*/ 238990240 h 227"/>
                <a:gd name="T34" fmla="*/ 371001435 w 216"/>
                <a:gd name="T35" fmla="*/ 287478193 h 227"/>
                <a:gd name="T36" fmla="*/ 361221310 w 216"/>
                <a:gd name="T37" fmla="*/ 331155401 h 227"/>
                <a:gd name="T38" fmla="*/ 341719865 w 216"/>
                <a:gd name="T39" fmla="*/ 370600209 h 227"/>
                <a:gd name="T40" fmla="*/ 320307023 w 216"/>
                <a:gd name="T41" fmla="*/ 408827241 h 227"/>
                <a:gd name="T42" fmla="*/ 293371843 w 216"/>
                <a:gd name="T43" fmla="*/ 436217525 h 227"/>
                <a:gd name="T44" fmla="*/ 260458659 w 216"/>
                <a:gd name="T45" fmla="*/ 458639973 h 227"/>
                <a:gd name="T46" fmla="*/ 225869491 w 216"/>
                <a:gd name="T47" fmla="*/ 469917452 h 227"/>
                <a:gd name="T48" fmla="*/ 187541536 w 216"/>
                <a:gd name="T49" fmla="*/ 475882301 h 227"/>
                <a:gd name="T50" fmla="*/ 150500840 w 216"/>
                <a:gd name="T51" fmla="*/ 469917452 h 227"/>
                <a:gd name="T52" fmla="*/ 115717376 w 216"/>
                <a:gd name="T53" fmla="*/ 458639973 h 227"/>
                <a:gd name="T54" fmla="*/ 82794937 w 216"/>
                <a:gd name="T55" fmla="*/ 436217525 h 227"/>
                <a:gd name="T56" fmla="*/ 57329155 w 216"/>
                <a:gd name="T57" fmla="*/ 408827241 h 227"/>
                <a:gd name="T58" fmla="*/ 32922085 w 216"/>
                <a:gd name="T59" fmla="*/ 370600209 h 227"/>
                <a:gd name="T60" fmla="*/ 13629363 w 216"/>
                <a:gd name="T61" fmla="*/ 331155401 h 227"/>
                <a:gd name="T62" fmla="*/ 5006360 w 216"/>
                <a:gd name="T63" fmla="*/ 287478193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2" y="103"/>
                  </a:lnTo>
                  <a:lnTo>
                    <a:pt x="3" y="91"/>
                  </a:lnTo>
                  <a:lnTo>
                    <a:pt x="6" y="80"/>
                  </a:lnTo>
                  <a:lnTo>
                    <a:pt x="8" y="69"/>
                  </a:lnTo>
                  <a:lnTo>
                    <a:pt x="14" y="60"/>
                  </a:lnTo>
                  <a:lnTo>
                    <a:pt x="19" y="50"/>
                  </a:lnTo>
                  <a:lnTo>
                    <a:pt x="25" y="42"/>
                  </a:lnTo>
                  <a:lnTo>
                    <a:pt x="33" y="34"/>
                  </a:lnTo>
                  <a:lnTo>
                    <a:pt x="40" y="26"/>
                  </a:lnTo>
                  <a:lnTo>
                    <a:pt x="48" y="19"/>
                  </a:lnTo>
                  <a:lnTo>
                    <a:pt x="57" y="14"/>
                  </a:lnTo>
                  <a:lnTo>
                    <a:pt x="67" y="10"/>
                  </a:lnTo>
                  <a:lnTo>
                    <a:pt x="76" y="6"/>
                  </a:lnTo>
                  <a:lnTo>
                    <a:pt x="87" y="3"/>
                  </a:lnTo>
                  <a:lnTo>
                    <a:pt x="98" y="2"/>
                  </a:lnTo>
                  <a:lnTo>
                    <a:pt x="108" y="0"/>
                  </a:lnTo>
                  <a:lnTo>
                    <a:pt x="119" y="2"/>
                  </a:lnTo>
                  <a:lnTo>
                    <a:pt x="130" y="3"/>
                  </a:lnTo>
                  <a:lnTo>
                    <a:pt x="141" y="6"/>
                  </a:lnTo>
                  <a:lnTo>
                    <a:pt x="150" y="10"/>
                  </a:lnTo>
                  <a:lnTo>
                    <a:pt x="160" y="14"/>
                  </a:lnTo>
                  <a:lnTo>
                    <a:pt x="169" y="19"/>
                  </a:lnTo>
                  <a:lnTo>
                    <a:pt x="177" y="26"/>
                  </a:lnTo>
                  <a:lnTo>
                    <a:pt x="185" y="34"/>
                  </a:lnTo>
                  <a:lnTo>
                    <a:pt x="192" y="42"/>
                  </a:lnTo>
                  <a:lnTo>
                    <a:pt x="197" y="50"/>
                  </a:lnTo>
                  <a:lnTo>
                    <a:pt x="203" y="60"/>
                  </a:lnTo>
                  <a:lnTo>
                    <a:pt x="208" y="69"/>
                  </a:lnTo>
                  <a:lnTo>
                    <a:pt x="212" y="80"/>
                  </a:lnTo>
                  <a:lnTo>
                    <a:pt x="214" y="91"/>
                  </a:lnTo>
                  <a:lnTo>
                    <a:pt x="216" y="103"/>
                  </a:lnTo>
                  <a:lnTo>
                    <a:pt x="216" y="114"/>
                  </a:lnTo>
                  <a:lnTo>
                    <a:pt x="216" y="126"/>
                  </a:lnTo>
                  <a:lnTo>
                    <a:pt x="214" y="137"/>
                  </a:lnTo>
                  <a:lnTo>
                    <a:pt x="212" y="147"/>
                  </a:lnTo>
                  <a:lnTo>
                    <a:pt x="208" y="158"/>
                  </a:lnTo>
                  <a:lnTo>
                    <a:pt x="203" y="168"/>
                  </a:lnTo>
                  <a:lnTo>
                    <a:pt x="197" y="177"/>
                  </a:lnTo>
                  <a:lnTo>
                    <a:pt x="192" y="187"/>
                  </a:lnTo>
                  <a:lnTo>
                    <a:pt x="185" y="195"/>
                  </a:lnTo>
                  <a:lnTo>
                    <a:pt x="177" y="201"/>
                  </a:lnTo>
                  <a:lnTo>
                    <a:pt x="169" y="208"/>
                  </a:lnTo>
                  <a:lnTo>
                    <a:pt x="160" y="214"/>
                  </a:lnTo>
                  <a:lnTo>
                    <a:pt x="150" y="219"/>
                  </a:lnTo>
                  <a:lnTo>
                    <a:pt x="141" y="222"/>
                  </a:lnTo>
                  <a:lnTo>
                    <a:pt x="130" y="224"/>
                  </a:lnTo>
                  <a:lnTo>
                    <a:pt x="119" y="227"/>
                  </a:lnTo>
                  <a:lnTo>
                    <a:pt x="108" y="227"/>
                  </a:lnTo>
                  <a:lnTo>
                    <a:pt x="98" y="227"/>
                  </a:lnTo>
                  <a:lnTo>
                    <a:pt x="87" y="224"/>
                  </a:lnTo>
                  <a:lnTo>
                    <a:pt x="76" y="222"/>
                  </a:lnTo>
                  <a:lnTo>
                    <a:pt x="67" y="219"/>
                  </a:lnTo>
                  <a:lnTo>
                    <a:pt x="57" y="214"/>
                  </a:lnTo>
                  <a:lnTo>
                    <a:pt x="48" y="208"/>
                  </a:lnTo>
                  <a:lnTo>
                    <a:pt x="40" y="201"/>
                  </a:lnTo>
                  <a:lnTo>
                    <a:pt x="33" y="195"/>
                  </a:lnTo>
                  <a:lnTo>
                    <a:pt x="25" y="187"/>
                  </a:lnTo>
                  <a:lnTo>
                    <a:pt x="19" y="177"/>
                  </a:lnTo>
                  <a:lnTo>
                    <a:pt x="14" y="168"/>
                  </a:lnTo>
                  <a:lnTo>
                    <a:pt x="8" y="158"/>
                  </a:lnTo>
                  <a:lnTo>
                    <a:pt x="6" y="147"/>
                  </a:lnTo>
                  <a:lnTo>
                    <a:pt x="3" y="137"/>
                  </a:lnTo>
                  <a:lnTo>
                    <a:pt x="2" y="126"/>
                  </a:lnTo>
                  <a:lnTo>
                    <a:pt x="0" y="11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78" name="Rectangle 138"/>
            <p:cNvSpPr>
              <a:spLocks noChangeArrowheads="1"/>
            </p:cNvSpPr>
            <p:nvPr/>
          </p:nvSpPr>
          <p:spPr bwMode="auto">
            <a:xfrm>
              <a:off x="245" y="172"/>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E</a:t>
              </a:r>
            </a:p>
          </p:txBody>
        </p:sp>
        <p:sp>
          <p:nvSpPr>
            <p:cNvPr id="95279" name="未知"/>
            <p:cNvSpPr>
              <a:spLocks/>
            </p:cNvSpPr>
            <p:nvPr/>
          </p:nvSpPr>
          <p:spPr bwMode="auto">
            <a:xfrm>
              <a:off x="90" y="2322"/>
              <a:ext cx="443" cy="473"/>
            </a:xfrm>
            <a:custGeom>
              <a:avLst/>
              <a:gdLst>
                <a:gd name="T0" fmla="*/ 3240229 w 216"/>
                <a:gd name="T1" fmla="*/ 245526991 h 227"/>
                <a:gd name="T2" fmla="*/ 10267667 w 216"/>
                <a:gd name="T3" fmla="*/ 190781361 h 227"/>
                <a:gd name="T4" fmla="*/ 24321702 w 216"/>
                <a:gd name="T5" fmla="*/ 142551810 h 227"/>
                <a:gd name="T6" fmla="*/ 43188862 w 216"/>
                <a:gd name="T7" fmla="*/ 100225664 h 227"/>
                <a:gd name="T8" fmla="*/ 69381229 w 216"/>
                <a:gd name="T9" fmla="*/ 61867700 h 227"/>
                <a:gd name="T10" fmla="*/ 98847678 w 216"/>
                <a:gd name="T11" fmla="*/ 32832367 h 227"/>
                <a:gd name="T12" fmla="*/ 131769853 w 216"/>
                <a:gd name="T13" fmla="*/ 14786064 h 227"/>
                <a:gd name="T14" fmla="*/ 169806315 w 216"/>
                <a:gd name="T15" fmla="*/ 4426547 h 227"/>
                <a:gd name="T16" fmla="*/ 205985557 w 216"/>
                <a:gd name="T17" fmla="*/ 4426547 h 227"/>
                <a:gd name="T18" fmla="*/ 244385442 w 216"/>
                <a:gd name="T19" fmla="*/ 14786064 h 227"/>
                <a:gd name="T20" fmla="*/ 277323828 w 216"/>
                <a:gd name="T21" fmla="*/ 32832367 h 227"/>
                <a:gd name="T22" fmla="*/ 306700167 w 216"/>
                <a:gd name="T23" fmla="*/ 61867700 h 227"/>
                <a:gd name="T24" fmla="*/ 332986402 w 216"/>
                <a:gd name="T25" fmla="*/ 100225664 h 227"/>
                <a:gd name="T26" fmla="*/ 351522829 w 216"/>
                <a:gd name="T27" fmla="*/ 142551810 h 227"/>
                <a:gd name="T28" fmla="*/ 367586333 w 216"/>
                <a:gd name="T29" fmla="*/ 190781361 h 227"/>
                <a:gd name="T30" fmla="*/ 374642566 w 216"/>
                <a:gd name="T31" fmla="*/ 245526991 h 227"/>
                <a:gd name="T32" fmla="*/ 374642566 w 216"/>
                <a:gd name="T33" fmla="*/ 272135005 h 227"/>
                <a:gd name="T34" fmla="*/ 372581796 w 216"/>
                <a:gd name="T35" fmla="*/ 325836652 h 227"/>
                <a:gd name="T36" fmla="*/ 361221310 w 216"/>
                <a:gd name="T37" fmla="*/ 376060687 h 227"/>
                <a:gd name="T38" fmla="*/ 341719865 w 216"/>
                <a:gd name="T39" fmla="*/ 421528952 h 227"/>
                <a:gd name="T40" fmla="*/ 320307023 w 216"/>
                <a:gd name="T41" fmla="*/ 464011892 h 227"/>
                <a:gd name="T42" fmla="*/ 293371843 w 216"/>
                <a:gd name="T43" fmla="*/ 494448446 h 227"/>
                <a:gd name="T44" fmla="*/ 260458659 w 216"/>
                <a:gd name="T45" fmla="*/ 521050459 h 227"/>
                <a:gd name="T46" fmla="*/ 225869491 w 216"/>
                <a:gd name="T47" fmla="*/ 535720773 h 227"/>
                <a:gd name="T48" fmla="*/ 187541536 w 216"/>
                <a:gd name="T49" fmla="*/ 540746724 h 227"/>
                <a:gd name="T50" fmla="*/ 150500840 w 216"/>
                <a:gd name="T51" fmla="*/ 535720773 h 227"/>
                <a:gd name="T52" fmla="*/ 115717376 w 216"/>
                <a:gd name="T53" fmla="*/ 521050459 h 227"/>
                <a:gd name="T54" fmla="*/ 82794937 w 216"/>
                <a:gd name="T55" fmla="*/ 494448446 h 227"/>
                <a:gd name="T56" fmla="*/ 57329155 w 216"/>
                <a:gd name="T57" fmla="*/ 464011892 h 227"/>
                <a:gd name="T58" fmla="*/ 32922085 w 216"/>
                <a:gd name="T59" fmla="*/ 421528952 h 227"/>
                <a:gd name="T60" fmla="*/ 13629363 w 216"/>
                <a:gd name="T61" fmla="*/ 376060687 h 227"/>
                <a:gd name="T62" fmla="*/ 5006360 w 216"/>
                <a:gd name="T63" fmla="*/ 325836652 h 227"/>
                <a:gd name="T64" fmla="*/ 0 w 216"/>
                <a:gd name="T65" fmla="*/ 27213500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2" y="103"/>
                  </a:lnTo>
                  <a:lnTo>
                    <a:pt x="3" y="91"/>
                  </a:lnTo>
                  <a:lnTo>
                    <a:pt x="6" y="80"/>
                  </a:lnTo>
                  <a:lnTo>
                    <a:pt x="8" y="69"/>
                  </a:lnTo>
                  <a:lnTo>
                    <a:pt x="14" y="60"/>
                  </a:lnTo>
                  <a:lnTo>
                    <a:pt x="19" y="50"/>
                  </a:lnTo>
                  <a:lnTo>
                    <a:pt x="25" y="42"/>
                  </a:lnTo>
                  <a:lnTo>
                    <a:pt x="33" y="34"/>
                  </a:lnTo>
                  <a:lnTo>
                    <a:pt x="40" y="26"/>
                  </a:lnTo>
                  <a:lnTo>
                    <a:pt x="48" y="19"/>
                  </a:lnTo>
                  <a:lnTo>
                    <a:pt x="57" y="14"/>
                  </a:lnTo>
                  <a:lnTo>
                    <a:pt x="67" y="10"/>
                  </a:lnTo>
                  <a:lnTo>
                    <a:pt x="76" y="6"/>
                  </a:lnTo>
                  <a:lnTo>
                    <a:pt x="87" y="3"/>
                  </a:lnTo>
                  <a:lnTo>
                    <a:pt x="98" y="2"/>
                  </a:lnTo>
                  <a:lnTo>
                    <a:pt x="108" y="0"/>
                  </a:lnTo>
                  <a:lnTo>
                    <a:pt x="119" y="2"/>
                  </a:lnTo>
                  <a:lnTo>
                    <a:pt x="130" y="3"/>
                  </a:lnTo>
                  <a:lnTo>
                    <a:pt x="141" y="6"/>
                  </a:lnTo>
                  <a:lnTo>
                    <a:pt x="150" y="10"/>
                  </a:lnTo>
                  <a:lnTo>
                    <a:pt x="160" y="14"/>
                  </a:lnTo>
                  <a:lnTo>
                    <a:pt x="169" y="19"/>
                  </a:lnTo>
                  <a:lnTo>
                    <a:pt x="177" y="26"/>
                  </a:lnTo>
                  <a:lnTo>
                    <a:pt x="185" y="34"/>
                  </a:lnTo>
                  <a:lnTo>
                    <a:pt x="192" y="42"/>
                  </a:lnTo>
                  <a:lnTo>
                    <a:pt x="197" y="50"/>
                  </a:lnTo>
                  <a:lnTo>
                    <a:pt x="203" y="60"/>
                  </a:lnTo>
                  <a:lnTo>
                    <a:pt x="208" y="69"/>
                  </a:lnTo>
                  <a:lnTo>
                    <a:pt x="212" y="80"/>
                  </a:lnTo>
                  <a:lnTo>
                    <a:pt x="215" y="91"/>
                  </a:lnTo>
                  <a:lnTo>
                    <a:pt x="216" y="103"/>
                  </a:lnTo>
                  <a:lnTo>
                    <a:pt x="216" y="114"/>
                  </a:lnTo>
                  <a:lnTo>
                    <a:pt x="216" y="126"/>
                  </a:lnTo>
                  <a:lnTo>
                    <a:pt x="215" y="137"/>
                  </a:lnTo>
                  <a:lnTo>
                    <a:pt x="212" y="148"/>
                  </a:lnTo>
                  <a:lnTo>
                    <a:pt x="208" y="158"/>
                  </a:lnTo>
                  <a:lnTo>
                    <a:pt x="203" y="168"/>
                  </a:lnTo>
                  <a:lnTo>
                    <a:pt x="197" y="177"/>
                  </a:lnTo>
                  <a:lnTo>
                    <a:pt x="192" y="187"/>
                  </a:lnTo>
                  <a:lnTo>
                    <a:pt x="185" y="195"/>
                  </a:lnTo>
                  <a:lnTo>
                    <a:pt x="177" y="202"/>
                  </a:lnTo>
                  <a:lnTo>
                    <a:pt x="169" y="208"/>
                  </a:lnTo>
                  <a:lnTo>
                    <a:pt x="160" y="214"/>
                  </a:lnTo>
                  <a:lnTo>
                    <a:pt x="150" y="219"/>
                  </a:lnTo>
                  <a:lnTo>
                    <a:pt x="141" y="222"/>
                  </a:lnTo>
                  <a:lnTo>
                    <a:pt x="130" y="225"/>
                  </a:lnTo>
                  <a:lnTo>
                    <a:pt x="119" y="227"/>
                  </a:lnTo>
                  <a:lnTo>
                    <a:pt x="108" y="227"/>
                  </a:lnTo>
                  <a:lnTo>
                    <a:pt x="98" y="227"/>
                  </a:lnTo>
                  <a:lnTo>
                    <a:pt x="87" y="225"/>
                  </a:lnTo>
                  <a:lnTo>
                    <a:pt x="76" y="222"/>
                  </a:lnTo>
                  <a:lnTo>
                    <a:pt x="67" y="219"/>
                  </a:lnTo>
                  <a:lnTo>
                    <a:pt x="57" y="214"/>
                  </a:lnTo>
                  <a:lnTo>
                    <a:pt x="48" y="208"/>
                  </a:lnTo>
                  <a:lnTo>
                    <a:pt x="40" y="202"/>
                  </a:lnTo>
                  <a:lnTo>
                    <a:pt x="33" y="195"/>
                  </a:lnTo>
                  <a:lnTo>
                    <a:pt x="25" y="187"/>
                  </a:lnTo>
                  <a:lnTo>
                    <a:pt x="19" y="177"/>
                  </a:lnTo>
                  <a:lnTo>
                    <a:pt x="14" y="168"/>
                  </a:lnTo>
                  <a:lnTo>
                    <a:pt x="8" y="158"/>
                  </a:lnTo>
                  <a:lnTo>
                    <a:pt x="6" y="148"/>
                  </a:lnTo>
                  <a:lnTo>
                    <a:pt x="3" y="137"/>
                  </a:lnTo>
                  <a:lnTo>
                    <a:pt x="2" y="126"/>
                  </a:lnTo>
                  <a:lnTo>
                    <a:pt x="0" y="114"/>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80" name="未知"/>
            <p:cNvSpPr>
              <a:spLocks/>
            </p:cNvSpPr>
            <p:nvPr/>
          </p:nvSpPr>
          <p:spPr bwMode="auto">
            <a:xfrm>
              <a:off x="90" y="2322"/>
              <a:ext cx="443" cy="473"/>
            </a:xfrm>
            <a:custGeom>
              <a:avLst/>
              <a:gdLst>
                <a:gd name="T0" fmla="*/ 3240229 w 216"/>
                <a:gd name="T1" fmla="*/ 245526991 h 227"/>
                <a:gd name="T2" fmla="*/ 10267667 w 216"/>
                <a:gd name="T3" fmla="*/ 190781361 h 227"/>
                <a:gd name="T4" fmla="*/ 24321702 w 216"/>
                <a:gd name="T5" fmla="*/ 142551810 h 227"/>
                <a:gd name="T6" fmla="*/ 43188862 w 216"/>
                <a:gd name="T7" fmla="*/ 100225664 h 227"/>
                <a:gd name="T8" fmla="*/ 69381229 w 216"/>
                <a:gd name="T9" fmla="*/ 61867700 h 227"/>
                <a:gd name="T10" fmla="*/ 98847678 w 216"/>
                <a:gd name="T11" fmla="*/ 32832367 h 227"/>
                <a:gd name="T12" fmla="*/ 131769853 w 216"/>
                <a:gd name="T13" fmla="*/ 14786064 h 227"/>
                <a:gd name="T14" fmla="*/ 169806315 w 216"/>
                <a:gd name="T15" fmla="*/ 4426547 h 227"/>
                <a:gd name="T16" fmla="*/ 205985557 w 216"/>
                <a:gd name="T17" fmla="*/ 4426547 h 227"/>
                <a:gd name="T18" fmla="*/ 244385442 w 216"/>
                <a:gd name="T19" fmla="*/ 14786064 h 227"/>
                <a:gd name="T20" fmla="*/ 277323828 w 216"/>
                <a:gd name="T21" fmla="*/ 32832367 h 227"/>
                <a:gd name="T22" fmla="*/ 306700167 w 216"/>
                <a:gd name="T23" fmla="*/ 61867700 h 227"/>
                <a:gd name="T24" fmla="*/ 332986402 w 216"/>
                <a:gd name="T25" fmla="*/ 100225664 h 227"/>
                <a:gd name="T26" fmla="*/ 351522829 w 216"/>
                <a:gd name="T27" fmla="*/ 142551810 h 227"/>
                <a:gd name="T28" fmla="*/ 367586333 w 216"/>
                <a:gd name="T29" fmla="*/ 190781361 h 227"/>
                <a:gd name="T30" fmla="*/ 374642566 w 216"/>
                <a:gd name="T31" fmla="*/ 245526991 h 227"/>
                <a:gd name="T32" fmla="*/ 374642566 w 216"/>
                <a:gd name="T33" fmla="*/ 272135005 h 227"/>
                <a:gd name="T34" fmla="*/ 372581796 w 216"/>
                <a:gd name="T35" fmla="*/ 325836652 h 227"/>
                <a:gd name="T36" fmla="*/ 361221310 w 216"/>
                <a:gd name="T37" fmla="*/ 376060687 h 227"/>
                <a:gd name="T38" fmla="*/ 341719865 w 216"/>
                <a:gd name="T39" fmla="*/ 421528952 h 227"/>
                <a:gd name="T40" fmla="*/ 320307023 w 216"/>
                <a:gd name="T41" fmla="*/ 464011892 h 227"/>
                <a:gd name="T42" fmla="*/ 293371843 w 216"/>
                <a:gd name="T43" fmla="*/ 494448446 h 227"/>
                <a:gd name="T44" fmla="*/ 260458659 w 216"/>
                <a:gd name="T45" fmla="*/ 521050459 h 227"/>
                <a:gd name="T46" fmla="*/ 225869491 w 216"/>
                <a:gd name="T47" fmla="*/ 535720773 h 227"/>
                <a:gd name="T48" fmla="*/ 187541536 w 216"/>
                <a:gd name="T49" fmla="*/ 540746724 h 227"/>
                <a:gd name="T50" fmla="*/ 150500840 w 216"/>
                <a:gd name="T51" fmla="*/ 535720773 h 227"/>
                <a:gd name="T52" fmla="*/ 115717376 w 216"/>
                <a:gd name="T53" fmla="*/ 521050459 h 227"/>
                <a:gd name="T54" fmla="*/ 82794937 w 216"/>
                <a:gd name="T55" fmla="*/ 494448446 h 227"/>
                <a:gd name="T56" fmla="*/ 57329155 w 216"/>
                <a:gd name="T57" fmla="*/ 464011892 h 227"/>
                <a:gd name="T58" fmla="*/ 32922085 w 216"/>
                <a:gd name="T59" fmla="*/ 421528952 h 227"/>
                <a:gd name="T60" fmla="*/ 13629363 w 216"/>
                <a:gd name="T61" fmla="*/ 376060687 h 227"/>
                <a:gd name="T62" fmla="*/ 5006360 w 216"/>
                <a:gd name="T63" fmla="*/ 325836652 h 227"/>
                <a:gd name="T64" fmla="*/ 0 w 216"/>
                <a:gd name="T65" fmla="*/ 27213500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2" y="103"/>
                  </a:lnTo>
                  <a:lnTo>
                    <a:pt x="3" y="91"/>
                  </a:lnTo>
                  <a:lnTo>
                    <a:pt x="6" y="80"/>
                  </a:lnTo>
                  <a:lnTo>
                    <a:pt x="8" y="69"/>
                  </a:lnTo>
                  <a:lnTo>
                    <a:pt x="14" y="60"/>
                  </a:lnTo>
                  <a:lnTo>
                    <a:pt x="19" y="50"/>
                  </a:lnTo>
                  <a:lnTo>
                    <a:pt x="25" y="42"/>
                  </a:lnTo>
                  <a:lnTo>
                    <a:pt x="33" y="34"/>
                  </a:lnTo>
                  <a:lnTo>
                    <a:pt x="40" y="26"/>
                  </a:lnTo>
                  <a:lnTo>
                    <a:pt x="48" y="19"/>
                  </a:lnTo>
                  <a:lnTo>
                    <a:pt x="57" y="14"/>
                  </a:lnTo>
                  <a:lnTo>
                    <a:pt x="67" y="10"/>
                  </a:lnTo>
                  <a:lnTo>
                    <a:pt x="76" y="6"/>
                  </a:lnTo>
                  <a:lnTo>
                    <a:pt x="87" y="3"/>
                  </a:lnTo>
                  <a:lnTo>
                    <a:pt x="98" y="2"/>
                  </a:lnTo>
                  <a:lnTo>
                    <a:pt x="108" y="0"/>
                  </a:lnTo>
                  <a:lnTo>
                    <a:pt x="119" y="2"/>
                  </a:lnTo>
                  <a:lnTo>
                    <a:pt x="130" y="3"/>
                  </a:lnTo>
                  <a:lnTo>
                    <a:pt x="141" y="6"/>
                  </a:lnTo>
                  <a:lnTo>
                    <a:pt x="150" y="10"/>
                  </a:lnTo>
                  <a:lnTo>
                    <a:pt x="160" y="14"/>
                  </a:lnTo>
                  <a:lnTo>
                    <a:pt x="169" y="19"/>
                  </a:lnTo>
                  <a:lnTo>
                    <a:pt x="177" y="26"/>
                  </a:lnTo>
                  <a:lnTo>
                    <a:pt x="185" y="34"/>
                  </a:lnTo>
                  <a:lnTo>
                    <a:pt x="192" y="42"/>
                  </a:lnTo>
                  <a:lnTo>
                    <a:pt x="197" y="50"/>
                  </a:lnTo>
                  <a:lnTo>
                    <a:pt x="203" y="60"/>
                  </a:lnTo>
                  <a:lnTo>
                    <a:pt x="208" y="69"/>
                  </a:lnTo>
                  <a:lnTo>
                    <a:pt x="212" y="80"/>
                  </a:lnTo>
                  <a:lnTo>
                    <a:pt x="215" y="91"/>
                  </a:lnTo>
                  <a:lnTo>
                    <a:pt x="216" y="103"/>
                  </a:lnTo>
                  <a:lnTo>
                    <a:pt x="216" y="114"/>
                  </a:lnTo>
                  <a:lnTo>
                    <a:pt x="216" y="126"/>
                  </a:lnTo>
                  <a:lnTo>
                    <a:pt x="215" y="137"/>
                  </a:lnTo>
                  <a:lnTo>
                    <a:pt x="212" y="148"/>
                  </a:lnTo>
                  <a:lnTo>
                    <a:pt x="208" y="158"/>
                  </a:lnTo>
                  <a:lnTo>
                    <a:pt x="203" y="168"/>
                  </a:lnTo>
                  <a:lnTo>
                    <a:pt x="197" y="177"/>
                  </a:lnTo>
                  <a:lnTo>
                    <a:pt x="192" y="187"/>
                  </a:lnTo>
                  <a:lnTo>
                    <a:pt x="185" y="195"/>
                  </a:lnTo>
                  <a:lnTo>
                    <a:pt x="177" y="202"/>
                  </a:lnTo>
                  <a:lnTo>
                    <a:pt x="169" y="208"/>
                  </a:lnTo>
                  <a:lnTo>
                    <a:pt x="160" y="214"/>
                  </a:lnTo>
                  <a:lnTo>
                    <a:pt x="150" y="219"/>
                  </a:lnTo>
                  <a:lnTo>
                    <a:pt x="141" y="222"/>
                  </a:lnTo>
                  <a:lnTo>
                    <a:pt x="130" y="225"/>
                  </a:lnTo>
                  <a:lnTo>
                    <a:pt x="119" y="227"/>
                  </a:lnTo>
                  <a:lnTo>
                    <a:pt x="108" y="227"/>
                  </a:lnTo>
                  <a:lnTo>
                    <a:pt x="98" y="227"/>
                  </a:lnTo>
                  <a:lnTo>
                    <a:pt x="87" y="225"/>
                  </a:lnTo>
                  <a:lnTo>
                    <a:pt x="76" y="222"/>
                  </a:lnTo>
                  <a:lnTo>
                    <a:pt x="67" y="219"/>
                  </a:lnTo>
                  <a:lnTo>
                    <a:pt x="57" y="214"/>
                  </a:lnTo>
                  <a:lnTo>
                    <a:pt x="48" y="208"/>
                  </a:lnTo>
                  <a:lnTo>
                    <a:pt x="40" y="202"/>
                  </a:lnTo>
                  <a:lnTo>
                    <a:pt x="33" y="195"/>
                  </a:lnTo>
                  <a:lnTo>
                    <a:pt x="25" y="187"/>
                  </a:lnTo>
                  <a:lnTo>
                    <a:pt x="19" y="177"/>
                  </a:lnTo>
                  <a:lnTo>
                    <a:pt x="14" y="168"/>
                  </a:lnTo>
                  <a:lnTo>
                    <a:pt x="8" y="158"/>
                  </a:lnTo>
                  <a:lnTo>
                    <a:pt x="6" y="148"/>
                  </a:lnTo>
                  <a:lnTo>
                    <a:pt x="3" y="137"/>
                  </a:lnTo>
                  <a:lnTo>
                    <a:pt x="2" y="126"/>
                  </a:lnTo>
                  <a:lnTo>
                    <a:pt x="0" y="11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81" name="Rectangle 141"/>
            <p:cNvSpPr>
              <a:spLocks noChangeArrowheads="1"/>
            </p:cNvSpPr>
            <p:nvPr/>
          </p:nvSpPr>
          <p:spPr bwMode="auto">
            <a:xfrm>
              <a:off x="245" y="2422"/>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F</a:t>
              </a:r>
            </a:p>
          </p:txBody>
        </p:sp>
        <p:sp>
          <p:nvSpPr>
            <p:cNvPr id="95282" name="未知"/>
            <p:cNvSpPr>
              <a:spLocks/>
            </p:cNvSpPr>
            <p:nvPr/>
          </p:nvSpPr>
          <p:spPr bwMode="auto">
            <a:xfrm>
              <a:off x="978" y="1187"/>
              <a:ext cx="442" cy="473"/>
            </a:xfrm>
            <a:custGeom>
              <a:avLst/>
              <a:gdLst>
                <a:gd name="T0" fmla="*/ 3132436 w 216"/>
                <a:gd name="T1" fmla="*/ 245526991 h 227"/>
                <a:gd name="T2" fmla="*/ 9836523 w 216"/>
                <a:gd name="T3" fmla="*/ 190781361 h 227"/>
                <a:gd name="T4" fmla="*/ 23404769 w 216"/>
                <a:gd name="T5" fmla="*/ 140314750 h 227"/>
                <a:gd name="T6" fmla="*/ 41188741 w 216"/>
                <a:gd name="T7" fmla="*/ 100225664 h 227"/>
                <a:gd name="T8" fmla="*/ 66567097 w 216"/>
                <a:gd name="T9" fmla="*/ 61867700 h 227"/>
                <a:gd name="T10" fmla="*/ 94595667 w 216"/>
                <a:gd name="T11" fmla="*/ 30809728 h 227"/>
                <a:gd name="T12" fmla="*/ 126287255 w 216"/>
                <a:gd name="T13" fmla="*/ 11629492 h 227"/>
                <a:gd name="T14" fmla="*/ 162676581 w 216"/>
                <a:gd name="T15" fmla="*/ 2124368 h 227"/>
                <a:gd name="T16" fmla="*/ 197456012 w 216"/>
                <a:gd name="T17" fmla="*/ 2124368 h 227"/>
                <a:gd name="T18" fmla="*/ 233841049 w 216"/>
                <a:gd name="T19" fmla="*/ 11629492 h 227"/>
                <a:gd name="T20" fmla="*/ 264740311 w 216"/>
                <a:gd name="T21" fmla="*/ 30809728 h 227"/>
                <a:gd name="T22" fmla="*/ 293199930 w 216"/>
                <a:gd name="T23" fmla="*/ 61867700 h 227"/>
                <a:gd name="T24" fmla="*/ 318146010 w 216"/>
                <a:gd name="T25" fmla="*/ 100225664 h 227"/>
                <a:gd name="T26" fmla="*/ 335929989 w 216"/>
                <a:gd name="T27" fmla="*/ 140314750 h 227"/>
                <a:gd name="T28" fmla="*/ 351395663 w 216"/>
                <a:gd name="T29" fmla="*/ 190781361 h 227"/>
                <a:gd name="T30" fmla="*/ 357826205 w 216"/>
                <a:gd name="T31" fmla="*/ 245526991 h 227"/>
                <a:gd name="T32" fmla="*/ 357826205 w 216"/>
                <a:gd name="T33" fmla="*/ 268617453 h 227"/>
                <a:gd name="T34" fmla="*/ 356202526 w 216"/>
                <a:gd name="T35" fmla="*/ 323417826 h 227"/>
                <a:gd name="T36" fmla="*/ 345074083 w 216"/>
                <a:gd name="T37" fmla="*/ 376060687 h 227"/>
                <a:gd name="T38" fmla="*/ 328077714 w 216"/>
                <a:gd name="T39" fmla="*/ 421528952 h 227"/>
                <a:gd name="T40" fmla="*/ 307150886 w 216"/>
                <a:gd name="T41" fmla="*/ 461575730 h 227"/>
                <a:gd name="T42" fmla="*/ 280226742 w 216"/>
                <a:gd name="T43" fmla="*/ 494448446 h 227"/>
                <a:gd name="T44" fmla="*/ 248492133 w 216"/>
                <a:gd name="T45" fmla="*/ 521050459 h 227"/>
                <a:gd name="T46" fmla="*/ 215293294 w 216"/>
                <a:gd name="T47" fmla="*/ 533475578 h 227"/>
                <a:gd name="T48" fmla="*/ 178925282 w 216"/>
                <a:gd name="T49" fmla="*/ 540746724 h 227"/>
                <a:gd name="T50" fmla="*/ 144047890 w 216"/>
                <a:gd name="T51" fmla="*/ 533475578 h 227"/>
                <a:gd name="T52" fmla="*/ 110842862 w 216"/>
                <a:gd name="T53" fmla="*/ 521050459 h 227"/>
                <a:gd name="T54" fmla="*/ 79498130 w 216"/>
                <a:gd name="T55" fmla="*/ 494448446 h 227"/>
                <a:gd name="T56" fmla="*/ 54923248 w 216"/>
                <a:gd name="T57" fmla="*/ 461575730 h 227"/>
                <a:gd name="T58" fmla="*/ 31776067 w 216"/>
                <a:gd name="T59" fmla="*/ 421528952 h 227"/>
                <a:gd name="T60" fmla="*/ 14738523 w 216"/>
                <a:gd name="T61" fmla="*/ 376060687 h 227"/>
                <a:gd name="T62" fmla="*/ 4806988 w 216"/>
                <a:gd name="T63" fmla="*/ 323417826 h 227"/>
                <a:gd name="T64" fmla="*/ 0 w 216"/>
                <a:gd name="T65" fmla="*/ 26861745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2" y="103"/>
                  </a:lnTo>
                  <a:lnTo>
                    <a:pt x="3" y="90"/>
                  </a:lnTo>
                  <a:lnTo>
                    <a:pt x="6" y="80"/>
                  </a:lnTo>
                  <a:lnTo>
                    <a:pt x="9" y="69"/>
                  </a:lnTo>
                  <a:lnTo>
                    <a:pt x="14" y="59"/>
                  </a:lnTo>
                  <a:lnTo>
                    <a:pt x="19" y="50"/>
                  </a:lnTo>
                  <a:lnTo>
                    <a:pt x="25" y="42"/>
                  </a:lnTo>
                  <a:lnTo>
                    <a:pt x="33" y="34"/>
                  </a:lnTo>
                  <a:lnTo>
                    <a:pt x="40" y="26"/>
                  </a:lnTo>
                  <a:lnTo>
                    <a:pt x="48" y="19"/>
                  </a:lnTo>
                  <a:lnTo>
                    <a:pt x="57" y="13"/>
                  </a:lnTo>
                  <a:lnTo>
                    <a:pt x="67" y="9"/>
                  </a:lnTo>
                  <a:lnTo>
                    <a:pt x="76" y="5"/>
                  </a:lnTo>
                  <a:lnTo>
                    <a:pt x="87" y="3"/>
                  </a:lnTo>
                  <a:lnTo>
                    <a:pt x="98" y="1"/>
                  </a:lnTo>
                  <a:lnTo>
                    <a:pt x="108" y="0"/>
                  </a:lnTo>
                  <a:lnTo>
                    <a:pt x="119" y="1"/>
                  </a:lnTo>
                  <a:lnTo>
                    <a:pt x="130" y="3"/>
                  </a:lnTo>
                  <a:lnTo>
                    <a:pt x="141" y="5"/>
                  </a:lnTo>
                  <a:lnTo>
                    <a:pt x="150" y="9"/>
                  </a:lnTo>
                  <a:lnTo>
                    <a:pt x="160" y="13"/>
                  </a:lnTo>
                  <a:lnTo>
                    <a:pt x="169" y="19"/>
                  </a:lnTo>
                  <a:lnTo>
                    <a:pt x="177" y="26"/>
                  </a:lnTo>
                  <a:lnTo>
                    <a:pt x="185" y="34"/>
                  </a:lnTo>
                  <a:lnTo>
                    <a:pt x="192" y="42"/>
                  </a:lnTo>
                  <a:lnTo>
                    <a:pt x="198" y="50"/>
                  </a:lnTo>
                  <a:lnTo>
                    <a:pt x="203" y="59"/>
                  </a:lnTo>
                  <a:lnTo>
                    <a:pt x="208" y="69"/>
                  </a:lnTo>
                  <a:lnTo>
                    <a:pt x="212" y="80"/>
                  </a:lnTo>
                  <a:lnTo>
                    <a:pt x="215" y="90"/>
                  </a:lnTo>
                  <a:lnTo>
                    <a:pt x="216" y="103"/>
                  </a:lnTo>
                  <a:lnTo>
                    <a:pt x="216" y="113"/>
                  </a:lnTo>
                  <a:lnTo>
                    <a:pt x="216" y="125"/>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9" y="158"/>
                  </a:lnTo>
                  <a:lnTo>
                    <a:pt x="6" y="147"/>
                  </a:lnTo>
                  <a:lnTo>
                    <a:pt x="3" y="136"/>
                  </a:lnTo>
                  <a:lnTo>
                    <a:pt x="2" y="125"/>
                  </a:lnTo>
                  <a:lnTo>
                    <a:pt x="0" y="113"/>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83" name="未知"/>
            <p:cNvSpPr>
              <a:spLocks/>
            </p:cNvSpPr>
            <p:nvPr/>
          </p:nvSpPr>
          <p:spPr bwMode="auto">
            <a:xfrm>
              <a:off x="978" y="1187"/>
              <a:ext cx="442" cy="473"/>
            </a:xfrm>
            <a:custGeom>
              <a:avLst/>
              <a:gdLst>
                <a:gd name="T0" fmla="*/ 3132436 w 216"/>
                <a:gd name="T1" fmla="*/ 245526991 h 227"/>
                <a:gd name="T2" fmla="*/ 9836523 w 216"/>
                <a:gd name="T3" fmla="*/ 190781361 h 227"/>
                <a:gd name="T4" fmla="*/ 23404769 w 216"/>
                <a:gd name="T5" fmla="*/ 140314750 h 227"/>
                <a:gd name="T6" fmla="*/ 41188741 w 216"/>
                <a:gd name="T7" fmla="*/ 100225664 h 227"/>
                <a:gd name="T8" fmla="*/ 66567097 w 216"/>
                <a:gd name="T9" fmla="*/ 61867700 h 227"/>
                <a:gd name="T10" fmla="*/ 94595667 w 216"/>
                <a:gd name="T11" fmla="*/ 30809728 h 227"/>
                <a:gd name="T12" fmla="*/ 126287255 w 216"/>
                <a:gd name="T13" fmla="*/ 11629492 h 227"/>
                <a:gd name="T14" fmla="*/ 162676581 w 216"/>
                <a:gd name="T15" fmla="*/ 2124368 h 227"/>
                <a:gd name="T16" fmla="*/ 197456012 w 216"/>
                <a:gd name="T17" fmla="*/ 2124368 h 227"/>
                <a:gd name="T18" fmla="*/ 233841049 w 216"/>
                <a:gd name="T19" fmla="*/ 11629492 h 227"/>
                <a:gd name="T20" fmla="*/ 264740311 w 216"/>
                <a:gd name="T21" fmla="*/ 30809728 h 227"/>
                <a:gd name="T22" fmla="*/ 293199930 w 216"/>
                <a:gd name="T23" fmla="*/ 61867700 h 227"/>
                <a:gd name="T24" fmla="*/ 318146010 w 216"/>
                <a:gd name="T25" fmla="*/ 100225664 h 227"/>
                <a:gd name="T26" fmla="*/ 335929989 w 216"/>
                <a:gd name="T27" fmla="*/ 140314750 h 227"/>
                <a:gd name="T28" fmla="*/ 351395663 w 216"/>
                <a:gd name="T29" fmla="*/ 190781361 h 227"/>
                <a:gd name="T30" fmla="*/ 357826205 w 216"/>
                <a:gd name="T31" fmla="*/ 245526991 h 227"/>
                <a:gd name="T32" fmla="*/ 357826205 w 216"/>
                <a:gd name="T33" fmla="*/ 268617453 h 227"/>
                <a:gd name="T34" fmla="*/ 356202526 w 216"/>
                <a:gd name="T35" fmla="*/ 323417826 h 227"/>
                <a:gd name="T36" fmla="*/ 345074083 w 216"/>
                <a:gd name="T37" fmla="*/ 376060687 h 227"/>
                <a:gd name="T38" fmla="*/ 328077714 w 216"/>
                <a:gd name="T39" fmla="*/ 421528952 h 227"/>
                <a:gd name="T40" fmla="*/ 307150886 w 216"/>
                <a:gd name="T41" fmla="*/ 461575730 h 227"/>
                <a:gd name="T42" fmla="*/ 280226742 w 216"/>
                <a:gd name="T43" fmla="*/ 494448446 h 227"/>
                <a:gd name="T44" fmla="*/ 248492133 w 216"/>
                <a:gd name="T45" fmla="*/ 521050459 h 227"/>
                <a:gd name="T46" fmla="*/ 215293294 w 216"/>
                <a:gd name="T47" fmla="*/ 533475578 h 227"/>
                <a:gd name="T48" fmla="*/ 178925282 w 216"/>
                <a:gd name="T49" fmla="*/ 540746724 h 227"/>
                <a:gd name="T50" fmla="*/ 144047890 w 216"/>
                <a:gd name="T51" fmla="*/ 533475578 h 227"/>
                <a:gd name="T52" fmla="*/ 110842862 w 216"/>
                <a:gd name="T53" fmla="*/ 521050459 h 227"/>
                <a:gd name="T54" fmla="*/ 79498130 w 216"/>
                <a:gd name="T55" fmla="*/ 494448446 h 227"/>
                <a:gd name="T56" fmla="*/ 54923248 w 216"/>
                <a:gd name="T57" fmla="*/ 461575730 h 227"/>
                <a:gd name="T58" fmla="*/ 31776067 w 216"/>
                <a:gd name="T59" fmla="*/ 421528952 h 227"/>
                <a:gd name="T60" fmla="*/ 14738523 w 216"/>
                <a:gd name="T61" fmla="*/ 376060687 h 227"/>
                <a:gd name="T62" fmla="*/ 4806988 w 216"/>
                <a:gd name="T63" fmla="*/ 323417826 h 227"/>
                <a:gd name="T64" fmla="*/ 0 w 216"/>
                <a:gd name="T65" fmla="*/ 26861745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2" y="103"/>
                  </a:lnTo>
                  <a:lnTo>
                    <a:pt x="3" y="90"/>
                  </a:lnTo>
                  <a:lnTo>
                    <a:pt x="6" y="80"/>
                  </a:lnTo>
                  <a:lnTo>
                    <a:pt x="9" y="69"/>
                  </a:lnTo>
                  <a:lnTo>
                    <a:pt x="14" y="59"/>
                  </a:lnTo>
                  <a:lnTo>
                    <a:pt x="19" y="50"/>
                  </a:lnTo>
                  <a:lnTo>
                    <a:pt x="25" y="42"/>
                  </a:lnTo>
                  <a:lnTo>
                    <a:pt x="33" y="34"/>
                  </a:lnTo>
                  <a:lnTo>
                    <a:pt x="40" y="26"/>
                  </a:lnTo>
                  <a:lnTo>
                    <a:pt x="48" y="19"/>
                  </a:lnTo>
                  <a:lnTo>
                    <a:pt x="57" y="13"/>
                  </a:lnTo>
                  <a:lnTo>
                    <a:pt x="67" y="9"/>
                  </a:lnTo>
                  <a:lnTo>
                    <a:pt x="76" y="5"/>
                  </a:lnTo>
                  <a:lnTo>
                    <a:pt x="87" y="3"/>
                  </a:lnTo>
                  <a:lnTo>
                    <a:pt x="98" y="1"/>
                  </a:lnTo>
                  <a:lnTo>
                    <a:pt x="108" y="0"/>
                  </a:lnTo>
                  <a:lnTo>
                    <a:pt x="119" y="1"/>
                  </a:lnTo>
                  <a:lnTo>
                    <a:pt x="130" y="3"/>
                  </a:lnTo>
                  <a:lnTo>
                    <a:pt x="141" y="5"/>
                  </a:lnTo>
                  <a:lnTo>
                    <a:pt x="150" y="9"/>
                  </a:lnTo>
                  <a:lnTo>
                    <a:pt x="160" y="13"/>
                  </a:lnTo>
                  <a:lnTo>
                    <a:pt x="169" y="19"/>
                  </a:lnTo>
                  <a:lnTo>
                    <a:pt x="177" y="26"/>
                  </a:lnTo>
                  <a:lnTo>
                    <a:pt x="185" y="34"/>
                  </a:lnTo>
                  <a:lnTo>
                    <a:pt x="192" y="42"/>
                  </a:lnTo>
                  <a:lnTo>
                    <a:pt x="198" y="50"/>
                  </a:lnTo>
                  <a:lnTo>
                    <a:pt x="203" y="59"/>
                  </a:lnTo>
                  <a:lnTo>
                    <a:pt x="208" y="69"/>
                  </a:lnTo>
                  <a:lnTo>
                    <a:pt x="212" y="80"/>
                  </a:lnTo>
                  <a:lnTo>
                    <a:pt x="215" y="90"/>
                  </a:lnTo>
                  <a:lnTo>
                    <a:pt x="216" y="103"/>
                  </a:lnTo>
                  <a:lnTo>
                    <a:pt x="216" y="113"/>
                  </a:lnTo>
                  <a:lnTo>
                    <a:pt x="216" y="125"/>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9" y="158"/>
                  </a:lnTo>
                  <a:lnTo>
                    <a:pt x="6" y="147"/>
                  </a:lnTo>
                  <a:lnTo>
                    <a:pt x="3" y="136"/>
                  </a:lnTo>
                  <a:lnTo>
                    <a:pt x="2" y="125"/>
                  </a:lnTo>
                  <a:lnTo>
                    <a:pt x="0" y="11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84" name="Rectangle 144"/>
            <p:cNvSpPr>
              <a:spLocks noChangeArrowheads="1"/>
            </p:cNvSpPr>
            <p:nvPr/>
          </p:nvSpPr>
          <p:spPr bwMode="auto">
            <a:xfrm>
              <a:off x="1133" y="1282"/>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D</a:t>
              </a:r>
            </a:p>
          </p:txBody>
        </p:sp>
        <p:sp>
          <p:nvSpPr>
            <p:cNvPr id="95285" name="未知"/>
            <p:cNvSpPr>
              <a:spLocks/>
            </p:cNvSpPr>
            <p:nvPr/>
          </p:nvSpPr>
          <p:spPr bwMode="auto">
            <a:xfrm>
              <a:off x="2305" y="75"/>
              <a:ext cx="0" cy="291"/>
            </a:xfrm>
            <a:custGeom>
              <a:avLst/>
              <a:gdLst>
                <a:gd name="T0" fmla="*/ 3468480 w 216"/>
                <a:gd name="T1" fmla="*/ 215573165 h 227"/>
                <a:gd name="T2" fmla="*/ 11237026 w 216"/>
                <a:gd name="T3" fmla="*/ 168127477 h 227"/>
                <a:gd name="T4" fmla="*/ 26844082 w 216"/>
                <a:gd name="T5" fmla="*/ 125620506 h 227"/>
                <a:gd name="T6" fmla="*/ 47694015 w 216"/>
                <a:gd name="T7" fmla="*/ 88042712 h 227"/>
                <a:gd name="T8" fmla="*/ 75502601 w 216"/>
                <a:gd name="T9" fmla="*/ 54755838 h 227"/>
                <a:gd name="T10" fmla="*/ 107867409 w 216"/>
                <a:gd name="T11" fmla="*/ 29303304 h 227"/>
                <a:gd name="T12" fmla="*/ 144267179 w 216"/>
                <a:gd name="T13" fmla="*/ 12349853 h 227"/>
                <a:gd name="T14" fmla="*/ 185974677 w 216"/>
                <a:gd name="T15" fmla="*/ 3971138 h 227"/>
                <a:gd name="T16" fmla="*/ 225700574 w 216"/>
                <a:gd name="T17" fmla="*/ 3971138 h 227"/>
                <a:gd name="T18" fmla="*/ 266893322 w 216"/>
                <a:gd name="T19" fmla="*/ 12349853 h 227"/>
                <a:gd name="T20" fmla="*/ 303961548 w 216"/>
                <a:gd name="T21" fmla="*/ 29303304 h 227"/>
                <a:gd name="T22" fmla="*/ 336070366 w 216"/>
                <a:gd name="T23" fmla="*/ 54755838 h 227"/>
                <a:gd name="T24" fmla="*/ 364686693 w 216"/>
                <a:gd name="T25" fmla="*/ 88042712 h 227"/>
                <a:gd name="T26" fmla="*/ 384938868 w 216"/>
                <a:gd name="T27" fmla="*/ 125620506 h 227"/>
                <a:gd name="T28" fmla="*/ 402325112 w 216"/>
                <a:gd name="T29" fmla="*/ 168127477 h 227"/>
                <a:gd name="T30" fmla="*/ 409890505 w 216"/>
                <a:gd name="T31" fmla="*/ 215573165 h 227"/>
                <a:gd name="T32" fmla="*/ 409890505 w 216"/>
                <a:gd name="T33" fmla="*/ 238990240 h 227"/>
                <a:gd name="T34" fmla="*/ 408082817 w 216"/>
                <a:gd name="T35" fmla="*/ 287478193 h 227"/>
                <a:gd name="T36" fmla="*/ 395151845 w 216"/>
                <a:gd name="T37" fmla="*/ 331155401 h 227"/>
                <a:gd name="T38" fmla="*/ 376000369 w 216"/>
                <a:gd name="T39" fmla="*/ 370600209 h 227"/>
                <a:gd name="T40" fmla="*/ 350790039 w 216"/>
                <a:gd name="T41" fmla="*/ 408827241 h 227"/>
                <a:gd name="T42" fmla="*/ 320460166 w 216"/>
                <a:gd name="T43" fmla="*/ 436217525 h 227"/>
                <a:gd name="T44" fmla="*/ 284694043 w 216"/>
                <a:gd name="T45" fmla="*/ 458639973 h 227"/>
                <a:gd name="T46" fmla="*/ 246639961 w 216"/>
                <a:gd name="T47" fmla="*/ 469917452 h 227"/>
                <a:gd name="T48" fmla="*/ 205260115 w 216"/>
                <a:gd name="T49" fmla="*/ 475882301 h 227"/>
                <a:gd name="T50" fmla="*/ 164911613 w 216"/>
                <a:gd name="T51" fmla="*/ 469917452 h 227"/>
                <a:gd name="T52" fmla="*/ 126922567 w 216"/>
                <a:gd name="T53" fmla="*/ 458639973 h 227"/>
                <a:gd name="T54" fmla="*/ 91090584 w 216"/>
                <a:gd name="T55" fmla="*/ 436217525 h 227"/>
                <a:gd name="T56" fmla="*/ 62483306 w 216"/>
                <a:gd name="T57" fmla="*/ 408827241 h 227"/>
                <a:gd name="T58" fmla="*/ 35783841 w 216"/>
                <a:gd name="T59" fmla="*/ 370600209 h 227"/>
                <a:gd name="T60" fmla="*/ 17369243 w 216"/>
                <a:gd name="T61" fmla="*/ 331155401 h 227"/>
                <a:gd name="T62" fmla="*/ 5454378 w 216"/>
                <a:gd name="T63" fmla="*/ 287478193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2" y="103"/>
                  </a:lnTo>
                  <a:lnTo>
                    <a:pt x="3" y="91"/>
                  </a:lnTo>
                  <a:lnTo>
                    <a:pt x="6" y="80"/>
                  </a:lnTo>
                  <a:lnTo>
                    <a:pt x="9" y="69"/>
                  </a:lnTo>
                  <a:lnTo>
                    <a:pt x="14" y="60"/>
                  </a:lnTo>
                  <a:lnTo>
                    <a:pt x="19" y="50"/>
                  </a:lnTo>
                  <a:lnTo>
                    <a:pt x="25" y="42"/>
                  </a:lnTo>
                  <a:lnTo>
                    <a:pt x="33" y="34"/>
                  </a:lnTo>
                  <a:lnTo>
                    <a:pt x="40" y="26"/>
                  </a:lnTo>
                  <a:lnTo>
                    <a:pt x="48" y="19"/>
                  </a:lnTo>
                  <a:lnTo>
                    <a:pt x="57" y="14"/>
                  </a:lnTo>
                  <a:lnTo>
                    <a:pt x="67" y="10"/>
                  </a:lnTo>
                  <a:lnTo>
                    <a:pt x="76" y="6"/>
                  </a:lnTo>
                  <a:lnTo>
                    <a:pt x="87" y="3"/>
                  </a:lnTo>
                  <a:lnTo>
                    <a:pt x="98" y="2"/>
                  </a:lnTo>
                  <a:lnTo>
                    <a:pt x="108" y="0"/>
                  </a:lnTo>
                  <a:lnTo>
                    <a:pt x="119" y="2"/>
                  </a:lnTo>
                  <a:lnTo>
                    <a:pt x="130" y="3"/>
                  </a:lnTo>
                  <a:lnTo>
                    <a:pt x="141" y="6"/>
                  </a:lnTo>
                  <a:lnTo>
                    <a:pt x="150" y="10"/>
                  </a:lnTo>
                  <a:lnTo>
                    <a:pt x="160" y="14"/>
                  </a:lnTo>
                  <a:lnTo>
                    <a:pt x="169" y="19"/>
                  </a:lnTo>
                  <a:lnTo>
                    <a:pt x="177" y="26"/>
                  </a:lnTo>
                  <a:lnTo>
                    <a:pt x="185" y="34"/>
                  </a:lnTo>
                  <a:lnTo>
                    <a:pt x="192" y="42"/>
                  </a:lnTo>
                  <a:lnTo>
                    <a:pt x="198" y="50"/>
                  </a:lnTo>
                  <a:lnTo>
                    <a:pt x="203" y="60"/>
                  </a:lnTo>
                  <a:lnTo>
                    <a:pt x="208" y="69"/>
                  </a:lnTo>
                  <a:lnTo>
                    <a:pt x="212" y="80"/>
                  </a:lnTo>
                  <a:lnTo>
                    <a:pt x="215" y="91"/>
                  </a:lnTo>
                  <a:lnTo>
                    <a:pt x="216" y="103"/>
                  </a:lnTo>
                  <a:lnTo>
                    <a:pt x="216" y="114"/>
                  </a:lnTo>
                  <a:lnTo>
                    <a:pt x="216" y="126"/>
                  </a:lnTo>
                  <a:lnTo>
                    <a:pt x="215" y="137"/>
                  </a:lnTo>
                  <a:lnTo>
                    <a:pt x="212" y="147"/>
                  </a:lnTo>
                  <a:lnTo>
                    <a:pt x="208" y="158"/>
                  </a:lnTo>
                  <a:lnTo>
                    <a:pt x="203" y="168"/>
                  </a:lnTo>
                  <a:lnTo>
                    <a:pt x="198" y="177"/>
                  </a:lnTo>
                  <a:lnTo>
                    <a:pt x="192" y="187"/>
                  </a:lnTo>
                  <a:lnTo>
                    <a:pt x="185" y="195"/>
                  </a:lnTo>
                  <a:lnTo>
                    <a:pt x="177" y="201"/>
                  </a:lnTo>
                  <a:lnTo>
                    <a:pt x="169" y="208"/>
                  </a:lnTo>
                  <a:lnTo>
                    <a:pt x="160" y="214"/>
                  </a:lnTo>
                  <a:lnTo>
                    <a:pt x="150" y="219"/>
                  </a:lnTo>
                  <a:lnTo>
                    <a:pt x="141" y="222"/>
                  </a:lnTo>
                  <a:lnTo>
                    <a:pt x="130" y="224"/>
                  </a:lnTo>
                  <a:lnTo>
                    <a:pt x="119" y="227"/>
                  </a:lnTo>
                  <a:lnTo>
                    <a:pt x="108" y="227"/>
                  </a:lnTo>
                  <a:lnTo>
                    <a:pt x="98" y="227"/>
                  </a:lnTo>
                  <a:lnTo>
                    <a:pt x="87" y="224"/>
                  </a:lnTo>
                  <a:lnTo>
                    <a:pt x="76" y="222"/>
                  </a:lnTo>
                  <a:lnTo>
                    <a:pt x="67" y="219"/>
                  </a:lnTo>
                  <a:lnTo>
                    <a:pt x="57" y="214"/>
                  </a:lnTo>
                  <a:lnTo>
                    <a:pt x="48" y="208"/>
                  </a:lnTo>
                  <a:lnTo>
                    <a:pt x="40" y="201"/>
                  </a:lnTo>
                  <a:lnTo>
                    <a:pt x="33" y="195"/>
                  </a:lnTo>
                  <a:lnTo>
                    <a:pt x="25" y="187"/>
                  </a:lnTo>
                  <a:lnTo>
                    <a:pt x="19" y="177"/>
                  </a:lnTo>
                  <a:lnTo>
                    <a:pt x="14" y="168"/>
                  </a:lnTo>
                  <a:lnTo>
                    <a:pt x="9" y="158"/>
                  </a:lnTo>
                  <a:lnTo>
                    <a:pt x="6" y="147"/>
                  </a:lnTo>
                  <a:lnTo>
                    <a:pt x="3" y="137"/>
                  </a:lnTo>
                  <a:lnTo>
                    <a:pt x="2" y="126"/>
                  </a:lnTo>
                  <a:lnTo>
                    <a:pt x="0" y="114"/>
                  </a:lnTo>
                  <a:close/>
                </a:path>
              </a:pathLst>
            </a:cu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200" b="1">
                <a:solidFill>
                  <a:srgbClr val="FF0000"/>
                </a:solidFill>
                <a:latin typeface="宋体" panose="02010600030101010101" pitchFamily="2" charset="-122"/>
              </a:endParaRPr>
            </a:p>
          </p:txBody>
        </p:sp>
        <p:sp>
          <p:nvSpPr>
            <p:cNvPr id="95286" name="未知"/>
            <p:cNvSpPr>
              <a:spLocks/>
            </p:cNvSpPr>
            <p:nvPr/>
          </p:nvSpPr>
          <p:spPr bwMode="auto">
            <a:xfrm>
              <a:off x="2305" y="75"/>
              <a:ext cx="445" cy="470"/>
            </a:xfrm>
            <a:custGeom>
              <a:avLst/>
              <a:gdLst>
                <a:gd name="T0" fmla="*/ 3468480 w 216"/>
                <a:gd name="T1" fmla="*/ 215573165 h 227"/>
                <a:gd name="T2" fmla="*/ 11237026 w 216"/>
                <a:gd name="T3" fmla="*/ 168127477 h 227"/>
                <a:gd name="T4" fmla="*/ 26844082 w 216"/>
                <a:gd name="T5" fmla="*/ 125620506 h 227"/>
                <a:gd name="T6" fmla="*/ 47694015 w 216"/>
                <a:gd name="T7" fmla="*/ 88042712 h 227"/>
                <a:gd name="T8" fmla="*/ 75502601 w 216"/>
                <a:gd name="T9" fmla="*/ 54755838 h 227"/>
                <a:gd name="T10" fmla="*/ 107867409 w 216"/>
                <a:gd name="T11" fmla="*/ 29303304 h 227"/>
                <a:gd name="T12" fmla="*/ 144267179 w 216"/>
                <a:gd name="T13" fmla="*/ 12349853 h 227"/>
                <a:gd name="T14" fmla="*/ 185974677 w 216"/>
                <a:gd name="T15" fmla="*/ 3971138 h 227"/>
                <a:gd name="T16" fmla="*/ 225700574 w 216"/>
                <a:gd name="T17" fmla="*/ 3971138 h 227"/>
                <a:gd name="T18" fmla="*/ 266893322 w 216"/>
                <a:gd name="T19" fmla="*/ 12349853 h 227"/>
                <a:gd name="T20" fmla="*/ 303961548 w 216"/>
                <a:gd name="T21" fmla="*/ 29303304 h 227"/>
                <a:gd name="T22" fmla="*/ 336070366 w 216"/>
                <a:gd name="T23" fmla="*/ 54755838 h 227"/>
                <a:gd name="T24" fmla="*/ 364686693 w 216"/>
                <a:gd name="T25" fmla="*/ 88042712 h 227"/>
                <a:gd name="T26" fmla="*/ 384938868 w 216"/>
                <a:gd name="T27" fmla="*/ 125620506 h 227"/>
                <a:gd name="T28" fmla="*/ 402325112 w 216"/>
                <a:gd name="T29" fmla="*/ 168127477 h 227"/>
                <a:gd name="T30" fmla="*/ 409890505 w 216"/>
                <a:gd name="T31" fmla="*/ 215573165 h 227"/>
                <a:gd name="T32" fmla="*/ 409890505 w 216"/>
                <a:gd name="T33" fmla="*/ 238990240 h 227"/>
                <a:gd name="T34" fmla="*/ 408082817 w 216"/>
                <a:gd name="T35" fmla="*/ 287478193 h 227"/>
                <a:gd name="T36" fmla="*/ 395151845 w 216"/>
                <a:gd name="T37" fmla="*/ 331155401 h 227"/>
                <a:gd name="T38" fmla="*/ 376000369 w 216"/>
                <a:gd name="T39" fmla="*/ 370600209 h 227"/>
                <a:gd name="T40" fmla="*/ 350790039 w 216"/>
                <a:gd name="T41" fmla="*/ 408827241 h 227"/>
                <a:gd name="T42" fmla="*/ 320460166 w 216"/>
                <a:gd name="T43" fmla="*/ 436217525 h 227"/>
                <a:gd name="T44" fmla="*/ 284694043 w 216"/>
                <a:gd name="T45" fmla="*/ 458639973 h 227"/>
                <a:gd name="T46" fmla="*/ 246639961 w 216"/>
                <a:gd name="T47" fmla="*/ 469917452 h 227"/>
                <a:gd name="T48" fmla="*/ 205260115 w 216"/>
                <a:gd name="T49" fmla="*/ 475882301 h 227"/>
                <a:gd name="T50" fmla="*/ 164911613 w 216"/>
                <a:gd name="T51" fmla="*/ 469917452 h 227"/>
                <a:gd name="T52" fmla="*/ 126922567 w 216"/>
                <a:gd name="T53" fmla="*/ 458639973 h 227"/>
                <a:gd name="T54" fmla="*/ 91090584 w 216"/>
                <a:gd name="T55" fmla="*/ 436217525 h 227"/>
                <a:gd name="T56" fmla="*/ 62483306 w 216"/>
                <a:gd name="T57" fmla="*/ 408827241 h 227"/>
                <a:gd name="T58" fmla="*/ 35783841 w 216"/>
                <a:gd name="T59" fmla="*/ 370600209 h 227"/>
                <a:gd name="T60" fmla="*/ 17369243 w 216"/>
                <a:gd name="T61" fmla="*/ 331155401 h 227"/>
                <a:gd name="T62" fmla="*/ 5454378 w 216"/>
                <a:gd name="T63" fmla="*/ 287478193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2" y="103"/>
                  </a:lnTo>
                  <a:lnTo>
                    <a:pt x="3" y="91"/>
                  </a:lnTo>
                  <a:lnTo>
                    <a:pt x="6" y="80"/>
                  </a:lnTo>
                  <a:lnTo>
                    <a:pt x="9" y="69"/>
                  </a:lnTo>
                  <a:lnTo>
                    <a:pt x="14" y="60"/>
                  </a:lnTo>
                  <a:lnTo>
                    <a:pt x="19" y="50"/>
                  </a:lnTo>
                  <a:lnTo>
                    <a:pt x="25" y="42"/>
                  </a:lnTo>
                  <a:lnTo>
                    <a:pt x="33" y="34"/>
                  </a:lnTo>
                  <a:lnTo>
                    <a:pt x="40" y="26"/>
                  </a:lnTo>
                  <a:lnTo>
                    <a:pt x="48" y="19"/>
                  </a:lnTo>
                  <a:lnTo>
                    <a:pt x="57" y="14"/>
                  </a:lnTo>
                  <a:lnTo>
                    <a:pt x="67" y="10"/>
                  </a:lnTo>
                  <a:lnTo>
                    <a:pt x="76" y="6"/>
                  </a:lnTo>
                  <a:lnTo>
                    <a:pt x="87" y="3"/>
                  </a:lnTo>
                  <a:lnTo>
                    <a:pt x="98" y="2"/>
                  </a:lnTo>
                  <a:lnTo>
                    <a:pt x="108" y="0"/>
                  </a:lnTo>
                  <a:lnTo>
                    <a:pt x="119" y="2"/>
                  </a:lnTo>
                  <a:lnTo>
                    <a:pt x="130" y="3"/>
                  </a:lnTo>
                  <a:lnTo>
                    <a:pt x="141" y="6"/>
                  </a:lnTo>
                  <a:lnTo>
                    <a:pt x="150" y="10"/>
                  </a:lnTo>
                  <a:lnTo>
                    <a:pt x="160" y="14"/>
                  </a:lnTo>
                  <a:lnTo>
                    <a:pt x="169" y="19"/>
                  </a:lnTo>
                  <a:lnTo>
                    <a:pt x="177" y="26"/>
                  </a:lnTo>
                  <a:lnTo>
                    <a:pt x="185" y="34"/>
                  </a:lnTo>
                  <a:lnTo>
                    <a:pt x="192" y="42"/>
                  </a:lnTo>
                  <a:lnTo>
                    <a:pt x="198" y="50"/>
                  </a:lnTo>
                  <a:lnTo>
                    <a:pt x="203" y="60"/>
                  </a:lnTo>
                  <a:lnTo>
                    <a:pt x="208" y="69"/>
                  </a:lnTo>
                  <a:lnTo>
                    <a:pt x="212" y="80"/>
                  </a:lnTo>
                  <a:lnTo>
                    <a:pt x="215" y="91"/>
                  </a:lnTo>
                  <a:lnTo>
                    <a:pt x="216" y="103"/>
                  </a:lnTo>
                  <a:lnTo>
                    <a:pt x="216" y="114"/>
                  </a:lnTo>
                  <a:lnTo>
                    <a:pt x="216" y="126"/>
                  </a:lnTo>
                  <a:lnTo>
                    <a:pt x="215" y="137"/>
                  </a:lnTo>
                  <a:lnTo>
                    <a:pt x="212" y="147"/>
                  </a:lnTo>
                  <a:lnTo>
                    <a:pt x="208" y="158"/>
                  </a:lnTo>
                  <a:lnTo>
                    <a:pt x="203" y="168"/>
                  </a:lnTo>
                  <a:lnTo>
                    <a:pt x="198" y="177"/>
                  </a:lnTo>
                  <a:lnTo>
                    <a:pt x="192" y="187"/>
                  </a:lnTo>
                  <a:lnTo>
                    <a:pt x="185" y="195"/>
                  </a:lnTo>
                  <a:lnTo>
                    <a:pt x="177" y="201"/>
                  </a:lnTo>
                  <a:lnTo>
                    <a:pt x="169" y="208"/>
                  </a:lnTo>
                  <a:lnTo>
                    <a:pt x="160" y="214"/>
                  </a:lnTo>
                  <a:lnTo>
                    <a:pt x="150" y="219"/>
                  </a:lnTo>
                  <a:lnTo>
                    <a:pt x="141" y="222"/>
                  </a:lnTo>
                  <a:lnTo>
                    <a:pt x="130" y="224"/>
                  </a:lnTo>
                  <a:lnTo>
                    <a:pt x="119" y="227"/>
                  </a:lnTo>
                  <a:lnTo>
                    <a:pt x="108" y="227"/>
                  </a:lnTo>
                  <a:lnTo>
                    <a:pt x="98" y="227"/>
                  </a:lnTo>
                  <a:lnTo>
                    <a:pt x="87" y="224"/>
                  </a:lnTo>
                  <a:lnTo>
                    <a:pt x="76" y="222"/>
                  </a:lnTo>
                  <a:lnTo>
                    <a:pt x="67" y="219"/>
                  </a:lnTo>
                  <a:lnTo>
                    <a:pt x="57" y="214"/>
                  </a:lnTo>
                  <a:lnTo>
                    <a:pt x="48" y="208"/>
                  </a:lnTo>
                  <a:lnTo>
                    <a:pt x="40" y="201"/>
                  </a:lnTo>
                  <a:lnTo>
                    <a:pt x="33" y="195"/>
                  </a:lnTo>
                  <a:lnTo>
                    <a:pt x="25" y="187"/>
                  </a:lnTo>
                  <a:lnTo>
                    <a:pt x="19" y="177"/>
                  </a:lnTo>
                  <a:lnTo>
                    <a:pt x="14" y="168"/>
                  </a:lnTo>
                  <a:lnTo>
                    <a:pt x="9" y="158"/>
                  </a:lnTo>
                  <a:lnTo>
                    <a:pt x="6" y="147"/>
                  </a:lnTo>
                  <a:lnTo>
                    <a:pt x="3" y="137"/>
                  </a:lnTo>
                  <a:lnTo>
                    <a:pt x="2" y="126"/>
                  </a:lnTo>
                  <a:lnTo>
                    <a:pt x="0" y="11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87" name="Rectangle 147"/>
            <p:cNvSpPr>
              <a:spLocks noChangeArrowheads="1"/>
            </p:cNvSpPr>
            <p:nvPr/>
          </p:nvSpPr>
          <p:spPr bwMode="auto">
            <a:xfrm>
              <a:off x="2463" y="172"/>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B</a:t>
              </a:r>
            </a:p>
          </p:txBody>
        </p:sp>
        <p:sp>
          <p:nvSpPr>
            <p:cNvPr id="95288" name="未知"/>
            <p:cNvSpPr>
              <a:spLocks/>
            </p:cNvSpPr>
            <p:nvPr/>
          </p:nvSpPr>
          <p:spPr bwMode="auto">
            <a:xfrm>
              <a:off x="2305" y="2322"/>
              <a:ext cx="445" cy="473"/>
            </a:xfrm>
            <a:custGeom>
              <a:avLst/>
              <a:gdLst>
                <a:gd name="T0" fmla="*/ 3468480 w 216"/>
                <a:gd name="T1" fmla="*/ 245526991 h 227"/>
                <a:gd name="T2" fmla="*/ 11237026 w 216"/>
                <a:gd name="T3" fmla="*/ 190781361 h 227"/>
                <a:gd name="T4" fmla="*/ 26844082 w 216"/>
                <a:gd name="T5" fmla="*/ 142551810 h 227"/>
                <a:gd name="T6" fmla="*/ 47694015 w 216"/>
                <a:gd name="T7" fmla="*/ 100225664 h 227"/>
                <a:gd name="T8" fmla="*/ 75502601 w 216"/>
                <a:gd name="T9" fmla="*/ 61867700 h 227"/>
                <a:gd name="T10" fmla="*/ 107867409 w 216"/>
                <a:gd name="T11" fmla="*/ 32832367 h 227"/>
                <a:gd name="T12" fmla="*/ 144267179 w 216"/>
                <a:gd name="T13" fmla="*/ 14786064 h 227"/>
                <a:gd name="T14" fmla="*/ 185974677 w 216"/>
                <a:gd name="T15" fmla="*/ 4426547 h 227"/>
                <a:gd name="T16" fmla="*/ 225700574 w 216"/>
                <a:gd name="T17" fmla="*/ 4426547 h 227"/>
                <a:gd name="T18" fmla="*/ 266893322 w 216"/>
                <a:gd name="T19" fmla="*/ 14786064 h 227"/>
                <a:gd name="T20" fmla="*/ 303961548 w 216"/>
                <a:gd name="T21" fmla="*/ 32832367 h 227"/>
                <a:gd name="T22" fmla="*/ 336070366 w 216"/>
                <a:gd name="T23" fmla="*/ 61867700 h 227"/>
                <a:gd name="T24" fmla="*/ 364686693 w 216"/>
                <a:gd name="T25" fmla="*/ 100225664 h 227"/>
                <a:gd name="T26" fmla="*/ 384938868 w 216"/>
                <a:gd name="T27" fmla="*/ 142551810 h 227"/>
                <a:gd name="T28" fmla="*/ 402325112 w 216"/>
                <a:gd name="T29" fmla="*/ 190781361 h 227"/>
                <a:gd name="T30" fmla="*/ 409890505 w 216"/>
                <a:gd name="T31" fmla="*/ 245526991 h 227"/>
                <a:gd name="T32" fmla="*/ 409890505 w 216"/>
                <a:gd name="T33" fmla="*/ 272135005 h 227"/>
                <a:gd name="T34" fmla="*/ 408082817 w 216"/>
                <a:gd name="T35" fmla="*/ 325836652 h 227"/>
                <a:gd name="T36" fmla="*/ 395151845 w 216"/>
                <a:gd name="T37" fmla="*/ 376060687 h 227"/>
                <a:gd name="T38" fmla="*/ 376000369 w 216"/>
                <a:gd name="T39" fmla="*/ 421528952 h 227"/>
                <a:gd name="T40" fmla="*/ 350790039 w 216"/>
                <a:gd name="T41" fmla="*/ 464011892 h 227"/>
                <a:gd name="T42" fmla="*/ 320460166 w 216"/>
                <a:gd name="T43" fmla="*/ 494448446 h 227"/>
                <a:gd name="T44" fmla="*/ 284694043 w 216"/>
                <a:gd name="T45" fmla="*/ 521050459 h 227"/>
                <a:gd name="T46" fmla="*/ 246639961 w 216"/>
                <a:gd name="T47" fmla="*/ 535720773 h 227"/>
                <a:gd name="T48" fmla="*/ 205260115 w 216"/>
                <a:gd name="T49" fmla="*/ 540746724 h 227"/>
                <a:gd name="T50" fmla="*/ 164911613 w 216"/>
                <a:gd name="T51" fmla="*/ 535720773 h 227"/>
                <a:gd name="T52" fmla="*/ 126922567 w 216"/>
                <a:gd name="T53" fmla="*/ 521050459 h 227"/>
                <a:gd name="T54" fmla="*/ 91090584 w 216"/>
                <a:gd name="T55" fmla="*/ 494448446 h 227"/>
                <a:gd name="T56" fmla="*/ 62483306 w 216"/>
                <a:gd name="T57" fmla="*/ 464011892 h 227"/>
                <a:gd name="T58" fmla="*/ 35783841 w 216"/>
                <a:gd name="T59" fmla="*/ 421528952 h 227"/>
                <a:gd name="T60" fmla="*/ 17369243 w 216"/>
                <a:gd name="T61" fmla="*/ 376060687 h 227"/>
                <a:gd name="T62" fmla="*/ 5454378 w 216"/>
                <a:gd name="T63" fmla="*/ 325836652 h 227"/>
                <a:gd name="T64" fmla="*/ 0 w 216"/>
                <a:gd name="T65" fmla="*/ 27213500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2" y="103"/>
                  </a:lnTo>
                  <a:lnTo>
                    <a:pt x="3" y="91"/>
                  </a:lnTo>
                  <a:lnTo>
                    <a:pt x="6" y="80"/>
                  </a:lnTo>
                  <a:lnTo>
                    <a:pt x="9" y="69"/>
                  </a:lnTo>
                  <a:lnTo>
                    <a:pt x="14" y="60"/>
                  </a:lnTo>
                  <a:lnTo>
                    <a:pt x="19" y="50"/>
                  </a:lnTo>
                  <a:lnTo>
                    <a:pt x="25" y="42"/>
                  </a:lnTo>
                  <a:lnTo>
                    <a:pt x="33" y="34"/>
                  </a:lnTo>
                  <a:lnTo>
                    <a:pt x="40" y="26"/>
                  </a:lnTo>
                  <a:lnTo>
                    <a:pt x="48" y="19"/>
                  </a:lnTo>
                  <a:lnTo>
                    <a:pt x="57" y="14"/>
                  </a:lnTo>
                  <a:lnTo>
                    <a:pt x="67" y="10"/>
                  </a:lnTo>
                  <a:lnTo>
                    <a:pt x="76" y="6"/>
                  </a:lnTo>
                  <a:lnTo>
                    <a:pt x="87" y="3"/>
                  </a:lnTo>
                  <a:lnTo>
                    <a:pt x="98" y="2"/>
                  </a:lnTo>
                  <a:lnTo>
                    <a:pt x="108" y="0"/>
                  </a:lnTo>
                  <a:lnTo>
                    <a:pt x="119" y="2"/>
                  </a:lnTo>
                  <a:lnTo>
                    <a:pt x="130" y="3"/>
                  </a:lnTo>
                  <a:lnTo>
                    <a:pt x="141" y="6"/>
                  </a:lnTo>
                  <a:lnTo>
                    <a:pt x="150" y="10"/>
                  </a:lnTo>
                  <a:lnTo>
                    <a:pt x="160" y="14"/>
                  </a:lnTo>
                  <a:lnTo>
                    <a:pt x="169" y="19"/>
                  </a:lnTo>
                  <a:lnTo>
                    <a:pt x="177" y="26"/>
                  </a:lnTo>
                  <a:lnTo>
                    <a:pt x="185" y="34"/>
                  </a:lnTo>
                  <a:lnTo>
                    <a:pt x="192" y="42"/>
                  </a:lnTo>
                  <a:lnTo>
                    <a:pt x="198" y="50"/>
                  </a:lnTo>
                  <a:lnTo>
                    <a:pt x="203" y="60"/>
                  </a:lnTo>
                  <a:lnTo>
                    <a:pt x="208" y="69"/>
                  </a:lnTo>
                  <a:lnTo>
                    <a:pt x="212" y="80"/>
                  </a:lnTo>
                  <a:lnTo>
                    <a:pt x="215" y="91"/>
                  </a:lnTo>
                  <a:lnTo>
                    <a:pt x="216" y="103"/>
                  </a:lnTo>
                  <a:lnTo>
                    <a:pt x="216" y="114"/>
                  </a:lnTo>
                  <a:lnTo>
                    <a:pt x="216" y="126"/>
                  </a:lnTo>
                  <a:lnTo>
                    <a:pt x="215" y="137"/>
                  </a:lnTo>
                  <a:lnTo>
                    <a:pt x="212" y="148"/>
                  </a:lnTo>
                  <a:lnTo>
                    <a:pt x="208" y="158"/>
                  </a:lnTo>
                  <a:lnTo>
                    <a:pt x="203" y="168"/>
                  </a:lnTo>
                  <a:lnTo>
                    <a:pt x="198" y="177"/>
                  </a:lnTo>
                  <a:lnTo>
                    <a:pt x="192" y="187"/>
                  </a:lnTo>
                  <a:lnTo>
                    <a:pt x="185" y="195"/>
                  </a:lnTo>
                  <a:lnTo>
                    <a:pt x="177" y="202"/>
                  </a:lnTo>
                  <a:lnTo>
                    <a:pt x="169" y="208"/>
                  </a:lnTo>
                  <a:lnTo>
                    <a:pt x="160" y="214"/>
                  </a:lnTo>
                  <a:lnTo>
                    <a:pt x="150" y="219"/>
                  </a:lnTo>
                  <a:lnTo>
                    <a:pt x="141" y="222"/>
                  </a:lnTo>
                  <a:lnTo>
                    <a:pt x="130" y="225"/>
                  </a:lnTo>
                  <a:lnTo>
                    <a:pt x="119" y="227"/>
                  </a:lnTo>
                  <a:lnTo>
                    <a:pt x="108" y="227"/>
                  </a:lnTo>
                  <a:lnTo>
                    <a:pt x="98" y="227"/>
                  </a:lnTo>
                  <a:lnTo>
                    <a:pt x="87" y="225"/>
                  </a:lnTo>
                  <a:lnTo>
                    <a:pt x="76" y="222"/>
                  </a:lnTo>
                  <a:lnTo>
                    <a:pt x="67" y="219"/>
                  </a:lnTo>
                  <a:lnTo>
                    <a:pt x="57" y="214"/>
                  </a:lnTo>
                  <a:lnTo>
                    <a:pt x="48" y="208"/>
                  </a:lnTo>
                  <a:lnTo>
                    <a:pt x="40" y="202"/>
                  </a:lnTo>
                  <a:lnTo>
                    <a:pt x="33" y="195"/>
                  </a:lnTo>
                  <a:lnTo>
                    <a:pt x="25" y="187"/>
                  </a:lnTo>
                  <a:lnTo>
                    <a:pt x="19" y="177"/>
                  </a:lnTo>
                  <a:lnTo>
                    <a:pt x="14" y="168"/>
                  </a:lnTo>
                  <a:lnTo>
                    <a:pt x="9" y="158"/>
                  </a:lnTo>
                  <a:lnTo>
                    <a:pt x="6" y="148"/>
                  </a:lnTo>
                  <a:lnTo>
                    <a:pt x="3" y="137"/>
                  </a:lnTo>
                  <a:lnTo>
                    <a:pt x="2" y="126"/>
                  </a:lnTo>
                  <a:lnTo>
                    <a:pt x="0" y="114"/>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89" name="未知"/>
            <p:cNvSpPr>
              <a:spLocks/>
            </p:cNvSpPr>
            <p:nvPr/>
          </p:nvSpPr>
          <p:spPr bwMode="auto">
            <a:xfrm>
              <a:off x="2305" y="2322"/>
              <a:ext cx="445" cy="473"/>
            </a:xfrm>
            <a:custGeom>
              <a:avLst/>
              <a:gdLst>
                <a:gd name="T0" fmla="*/ 3468480 w 216"/>
                <a:gd name="T1" fmla="*/ 245526991 h 227"/>
                <a:gd name="T2" fmla="*/ 11237026 w 216"/>
                <a:gd name="T3" fmla="*/ 190781361 h 227"/>
                <a:gd name="T4" fmla="*/ 26844082 w 216"/>
                <a:gd name="T5" fmla="*/ 142551810 h 227"/>
                <a:gd name="T6" fmla="*/ 47694015 w 216"/>
                <a:gd name="T7" fmla="*/ 100225664 h 227"/>
                <a:gd name="T8" fmla="*/ 75502601 w 216"/>
                <a:gd name="T9" fmla="*/ 61867700 h 227"/>
                <a:gd name="T10" fmla="*/ 107867409 w 216"/>
                <a:gd name="T11" fmla="*/ 32832367 h 227"/>
                <a:gd name="T12" fmla="*/ 144267179 w 216"/>
                <a:gd name="T13" fmla="*/ 14786064 h 227"/>
                <a:gd name="T14" fmla="*/ 185974677 w 216"/>
                <a:gd name="T15" fmla="*/ 4426547 h 227"/>
                <a:gd name="T16" fmla="*/ 225700574 w 216"/>
                <a:gd name="T17" fmla="*/ 4426547 h 227"/>
                <a:gd name="T18" fmla="*/ 266893322 w 216"/>
                <a:gd name="T19" fmla="*/ 14786064 h 227"/>
                <a:gd name="T20" fmla="*/ 303961548 w 216"/>
                <a:gd name="T21" fmla="*/ 32832367 h 227"/>
                <a:gd name="T22" fmla="*/ 336070366 w 216"/>
                <a:gd name="T23" fmla="*/ 61867700 h 227"/>
                <a:gd name="T24" fmla="*/ 364686693 w 216"/>
                <a:gd name="T25" fmla="*/ 100225664 h 227"/>
                <a:gd name="T26" fmla="*/ 384938868 w 216"/>
                <a:gd name="T27" fmla="*/ 142551810 h 227"/>
                <a:gd name="T28" fmla="*/ 402325112 w 216"/>
                <a:gd name="T29" fmla="*/ 190781361 h 227"/>
                <a:gd name="T30" fmla="*/ 409890505 w 216"/>
                <a:gd name="T31" fmla="*/ 245526991 h 227"/>
                <a:gd name="T32" fmla="*/ 409890505 w 216"/>
                <a:gd name="T33" fmla="*/ 272135005 h 227"/>
                <a:gd name="T34" fmla="*/ 408082817 w 216"/>
                <a:gd name="T35" fmla="*/ 325836652 h 227"/>
                <a:gd name="T36" fmla="*/ 395151845 w 216"/>
                <a:gd name="T37" fmla="*/ 376060687 h 227"/>
                <a:gd name="T38" fmla="*/ 376000369 w 216"/>
                <a:gd name="T39" fmla="*/ 421528952 h 227"/>
                <a:gd name="T40" fmla="*/ 350790039 w 216"/>
                <a:gd name="T41" fmla="*/ 464011892 h 227"/>
                <a:gd name="T42" fmla="*/ 320460166 w 216"/>
                <a:gd name="T43" fmla="*/ 494448446 h 227"/>
                <a:gd name="T44" fmla="*/ 284694043 w 216"/>
                <a:gd name="T45" fmla="*/ 521050459 h 227"/>
                <a:gd name="T46" fmla="*/ 246639961 w 216"/>
                <a:gd name="T47" fmla="*/ 535720773 h 227"/>
                <a:gd name="T48" fmla="*/ 205260115 w 216"/>
                <a:gd name="T49" fmla="*/ 540746724 h 227"/>
                <a:gd name="T50" fmla="*/ 164911613 w 216"/>
                <a:gd name="T51" fmla="*/ 535720773 h 227"/>
                <a:gd name="T52" fmla="*/ 126922567 w 216"/>
                <a:gd name="T53" fmla="*/ 521050459 h 227"/>
                <a:gd name="T54" fmla="*/ 91090584 w 216"/>
                <a:gd name="T55" fmla="*/ 494448446 h 227"/>
                <a:gd name="T56" fmla="*/ 62483306 w 216"/>
                <a:gd name="T57" fmla="*/ 464011892 h 227"/>
                <a:gd name="T58" fmla="*/ 35783841 w 216"/>
                <a:gd name="T59" fmla="*/ 421528952 h 227"/>
                <a:gd name="T60" fmla="*/ 17369243 w 216"/>
                <a:gd name="T61" fmla="*/ 376060687 h 227"/>
                <a:gd name="T62" fmla="*/ 5454378 w 216"/>
                <a:gd name="T63" fmla="*/ 325836652 h 227"/>
                <a:gd name="T64" fmla="*/ 0 w 216"/>
                <a:gd name="T65" fmla="*/ 27213500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2" y="103"/>
                  </a:lnTo>
                  <a:lnTo>
                    <a:pt x="3" y="91"/>
                  </a:lnTo>
                  <a:lnTo>
                    <a:pt x="6" y="80"/>
                  </a:lnTo>
                  <a:lnTo>
                    <a:pt x="9" y="69"/>
                  </a:lnTo>
                  <a:lnTo>
                    <a:pt x="14" y="60"/>
                  </a:lnTo>
                  <a:lnTo>
                    <a:pt x="19" y="50"/>
                  </a:lnTo>
                  <a:lnTo>
                    <a:pt x="25" y="42"/>
                  </a:lnTo>
                  <a:lnTo>
                    <a:pt x="33" y="34"/>
                  </a:lnTo>
                  <a:lnTo>
                    <a:pt x="40" y="26"/>
                  </a:lnTo>
                  <a:lnTo>
                    <a:pt x="48" y="19"/>
                  </a:lnTo>
                  <a:lnTo>
                    <a:pt x="57" y="14"/>
                  </a:lnTo>
                  <a:lnTo>
                    <a:pt x="67" y="10"/>
                  </a:lnTo>
                  <a:lnTo>
                    <a:pt x="76" y="6"/>
                  </a:lnTo>
                  <a:lnTo>
                    <a:pt x="87" y="3"/>
                  </a:lnTo>
                  <a:lnTo>
                    <a:pt x="98" y="2"/>
                  </a:lnTo>
                  <a:lnTo>
                    <a:pt x="108" y="0"/>
                  </a:lnTo>
                  <a:lnTo>
                    <a:pt x="119" y="2"/>
                  </a:lnTo>
                  <a:lnTo>
                    <a:pt x="130" y="3"/>
                  </a:lnTo>
                  <a:lnTo>
                    <a:pt x="141" y="6"/>
                  </a:lnTo>
                  <a:lnTo>
                    <a:pt x="150" y="10"/>
                  </a:lnTo>
                  <a:lnTo>
                    <a:pt x="160" y="14"/>
                  </a:lnTo>
                  <a:lnTo>
                    <a:pt x="169" y="19"/>
                  </a:lnTo>
                  <a:lnTo>
                    <a:pt x="177" y="26"/>
                  </a:lnTo>
                  <a:lnTo>
                    <a:pt x="185" y="34"/>
                  </a:lnTo>
                  <a:lnTo>
                    <a:pt x="192" y="42"/>
                  </a:lnTo>
                  <a:lnTo>
                    <a:pt x="198" y="50"/>
                  </a:lnTo>
                  <a:lnTo>
                    <a:pt x="203" y="60"/>
                  </a:lnTo>
                  <a:lnTo>
                    <a:pt x="208" y="69"/>
                  </a:lnTo>
                  <a:lnTo>
                    <a:pt x="212" y="80"/>
                  </a:lnTo>
                  <a:lnTo>
                    <a:pt x="215" y="91"/>
                  </a:lnTo>
                  <a:lnTo>
                    <a:pt x="216" y="103"/>
                  </a:lnTo>
                  <a:lnTo>
                    <a:pt x="216" y="114"/>
                  </a:lnTo>
                  <a:lnTo>
                    <a:pt x="216" y="126"/>
                  </a:lnTo>
                  <a:lnTo>
                    <a:pt x="215" y="137"/>
                  </a:lnTo>
                  <a:lnTo>
                    <a:pt x="212" y="148"/>
                  </a:lnTo>
                  <a:lnTo>
                    <a:pt x="208" y="158"/>
                  </a:lnTo>
                  <a:lnTo>
                    <a:pt x="203" y="168"/>
                  </a:lnTo>
                  <a:lnTo>
                    <a:pt x="198" y="177"/>
                  </a:lnTo>
                  <a:lnTo>
                    <a:pt x="192" y="187"/>
                  </a:lnTo>
                  <a:lnTo>
                    <a:pt x="185" y="195"/>
                  </a:lnTo>
                  <a:lnTo>
                    <a:pt x="177" y="202"/>
                  </a:lnTo>
                  <a:lnTo>
                    <a:pt x="169" y="208"/>
                  </a:lnTo>
                  <a:lnTo>
                    <a:pt x="160" y="214"/>
                  </a:lnTo>
                  <a:lnTo>
                    <a:pt x="150" y="219"/>
                  </a:lnTo>
                  <a:lnTo>
                    <a:pt x="141" y="222"/>
                  </a:lnTo>
                  <a:lnTo>
                    <a:pt x="130" y="225"/>
                  </a:lnTo>
                  <a:lnTo>
                    <a:pt x="119" y="227"/>
                  </a:lnTo>
                  <a:lnTo>
                    <a:pt x="108" y="227"/>
                  </a:lnTo>
                  <a:lnTo>
                    <a:pt x="98" y="227"/>
                  </a:lnTo>
                  <a:lnTo>
                    <a:pt x="87" y="225"/>
                  </a:lnTo>
                  <a:lnTo>
                    <a:pt x="76" y="222"/>
                  </a:lnTo>
                  <a:lnTo>
                    <a:pt x="67" y="219"/>
                  </a:lnTo>
                  <a:lnTo>
                    <a:pt x="57" y="214"/>
                  </a:lnTo>
                  <a:lnTo>
                    <a:pt x="48" y="208"/>
                  </a:lnTo>
                  <a:lnTo>
                    <a:pt x="40" y="202"/>
                  </a:lnTo>
                  <a:lnTo>
                    <a:pt x="33" y="195"/>
                  </a:lnTo>
                  <a:lnTo>
                    <a:pt x="25" y="187"/>
                  </a:lnTo>
                  <a:lnTo>
                    <a:pt x="19" y="177"/>
                  </a:lnTo>
                  <a:lnTo>
                    <a:pt x="14" y="168"/>
                  </a:lnTo>
                  <a:lnTo>
                    <a:pt x="9" y="158"/>
                  </a:lnTo>
                  <a:lnTo>
                    <a:pt x="6" y="148"/>
                  </a:lnTo>
                  <a:lnTo>
                    <a:pt x="3" y="137"/>
                  </a:lnTo>
                  <a:lnTo>
                    <a:pt x="2" y="126"/>
                  </a:lnTo>
                  <a:lnTo>
                    <a:pt x="0" y="11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90" name="Rectangle 150"/>
            <p:cNvSpPr>
              <a:spLocks noChangeArrowheads="1"/>
            </p:cNvSpPr>
            <p:nvPr/>
          </p:nvSpPr>
          <p:spPr bwMode="auto">
            <a:xfrm>
              <a:off x="2463" y="2422"/>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C</a:t>
              </a:r>
            </a:p>
          </p:txBody>
        </p:sp>
        <p:sp>
          <p:nvSpPr>
            <p:cNvPr id="95291" name="未知"/>
            <p:cNvSpPr>
              <a:spLocks/>
            </p:cNvSpPr>
            <p:nvPr/>
          </p:nvSpPr>
          <p:spPr bwMode="auto">
            <a:xfrm>
              <a:off x="3193" y="1187"/>
              <a:ext cx="442" cy="473"/>
            </a:xfrm>
            <a:custGeom>
              <a:avLst/>
              <a:gdLst>
                <a:gd name="T0" fmla="*/ 1530783 w 216"/>
                <a:gd name="T1" fmla="*/ 245526991 h 227"/>
                <a:gd name="T2" fmla="*/ 7940391 w 216"/>
                <a:gd name="T3" fmla="*/ 190781361 h 227"/>
                <a:gd name="T4" fmla="*/ 21853431 w 216"/>
                <a:gd name="T5" fmla="*/ 140314750 h 227"/>
                <a:gd name="T6" fmla="*/ 39587686 w 216"/>
                <a:gd name="T7" fmla="*/ 100225664 h 227"/>
                <a:gd name="T8" fmla="*/ 65023240 w 216"/>
                <a:gd name="T9" fmla="*/ 61867700 h 227"/>
                <a:gd name="T10" fmla="*/ 93017433 w 216"/>
                <a:gd name="T11" fmla="*/ 30809728 h 227"/>
                <a:gd name="T12" fmla="*/ 123829343 w 216"/>
                <a:gd name="T13" fmla="*/ 11629492 h 227"/>
                <a:gd name="T14" fmla="*/ 160327499 w 216"/>
                <a:gd name="T15" fmla="*/ 2124368 h 227"/>
                <a:gd name="T16" fmla="*/ 195190484 w 216"/>
                <a:gd name="T17" fmla="*/ 2124368 h 227"/>
                <a:gd name="T18" fmla="*/ 231449273 w 216"/>
                <a:gd name="T19" fmla="*/ 11629492 h 227"/>
                <a:gd name="T20" fmla="*/ 263230570 w 216"/>
                <a:gd name="T21" fmla="*/ 30809728 h 227"/>
                <a:gd name="T22" fmla="*/ 291664258 w 216"/>
                <a:gd name="T23" fmla="*/ 61867700 h 227"/>
                <a:gd name="T24" fmla="*/ 316604838 w 216"/>
                <a:gd name="T25" fmla="*/ 100225664 h 227"/>
                <a:gd name="T26" fmla="*/ 334399295 w 216"/>
                <a:gd name="T27" fmla="*/ 140314750 h 227"/>
                <a:gd name="T28" fmla="*/ 349885922 w 216"/>
                <a:gd name="T29" fmla="*/ 190781361 h 227"/>
                <a:gd name="T30" fmla="*/ 357826205 w 216"/>
                <a:gd name="T31" fmla="*/ 245526991 h 227"/>
                <a:gd name="T32" fmla="*/ 357826205 w 216"/>
                <a:gd name="T33" fmla="*/ 268617453 h 227"/>
                <a:gd name="T34" fmla="*/ 354527772 w 216"/>
                <a:gd name="T35" fmla="*/ 323417826 h 227"/>
                <a:gd name="T36" fmla="*/ 343439927 w 216"/>
                <a:gd name="T37" fmla="*/ 376060687 h 227"/>
                <a:gd name="T38" fmla="*/ 326454036 w 216"/>
                <a:gd name="T39" fmla="*/ 421528952 h 227"/>
                <a:gd name="T40" fmla="*/ 305167322 w 216"/>
                <a:gd name="T41" fmla="*/ 461575730 h 227"/>
                <a:gd name="T42" fmla="*/ 278738218 w 216"/>
                <a:gd name="T43" fmla="*/ 494448446 h 227"/>
                <a:gd name="T44" fmla="*/ 246982786 w 216"/>
                <a:gd name="T45" fmla="*/ 521050459 h 227"/>
                <a:gd name="T46" fmla="*/ 213701963 w 216"/>
                <a:gd name="T47" fmla="*/ 533475578 h 227"/>
                <a:gd name="T48" fmla="*/ 178925282 w 216"/>
                <a:gd name="T49" fmla="*/ 540746724 h 227"/>
                <a:gd name="T50" fmla="*/ 142532780 w 216"/>
                <a:gd name="T51" fmla="*/ 533475578 h 227"/>
                <a:gd name="T52" fmla="*/ 109292130 w 216"/>
                <a:gd name="T53" fmla="*/ 521050459 h 227"/>
                <a:gd name="T54" fmla="*/ 77599757 w 216"/>
                <a:gd name="T55" fmla="*/ 494448446 h 227"/>
                <a:gd name="T56" fmla="*/ 52657819 w 216"/>
                <a:gd name="T57" fmla="*/ 461575730 h 227"/>
                <a:gd name="T58" fmla="*/ 30159395 w 216"/>
                <a:gd name="T59" fmla="*/ 421528952 h 227"/>
                <a:gd name="T60" fmla="*/ 13116539 w 216"/>
                <a:gd name="T61" fmla="*/ 376060687 h 227"/>
                <a:gd name="T62" fmla="*/ 3132436 w 216"/>
                <a:gd name="T63" fmla="*/ 323417826 h 227"/>
                <a:gd name="T64" fmla="*/ 0 w 216"/>
                <a:gd name="T65" fmla="*/ 26861745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8" y="69"/>
                  </a:lnTo>
                  <a:lnTo>
                    <a:pt x="13" y="59"/>
                  </a:lnTo>
                  <a:lnTo>
                    <a:pt x="18" y="50"/>
                  </a:lnTo>
                  <a:lnTo>
                    <a:pt x="24" y="42"/>
                  </a:lnTo>
                  <a:lnTo>
                    <a:pt x="32" y="34"/>
                  </a:lnTo>
                  <a:lnTo>
                    <a:pt x="39" y="26"/>
                  </a:lnTo>
                  <a:lnTo>
                    <a:pt x="47" y="19"/>
                  </a:lnTo>
                  <a:lnTo>
                    <a:pt x="56" y="13"/>
                  </a:lnTo>
                  <a:lnTo>
                    <a:pt x="66" y="9"/>
                  </a:lnTo>
                  <a:lnTo>
                    <a:pt x="75" y="5"/>
                  </a:lnTo>
                  <a:lnTo>
                    <a:pt x="86" y="3"/>
                  </a:lnTo>
                  <a:lnTo>
                    <a:pt x="97" y="1"/>
                  </a:lnTo>
                  <a:lnTo>
                    <a:pt x="108" y="0"/>
                  </a:lnTo>
                  <a:lnTo>
                    <a:pt x="118" y="1"/>
                  </a:lnTo>
                  <a:lnTo>
                    <a:pt x="129" y="3"/>
                  </a:lnTo>
                  <a:lnTo>
                    <a:pt x="140" y="5"/>
                  </a:lnTo>
                  <a:lnTo>
                    <a:pt x="149" y="9"/>
                  </a:lnTo>
                  <a:lnTo>
                    <a:pt x="159" y="13"/>
                  </a:lnTo>
                  <a:lnTo>
                    <a:pt x="168" y="19"/>
                  </a:lnTo>
                  <a:lnTo>
                    <a:pt x="176" y="26"/>
                  </a:lnTo>
                  <a:lnTo>
                    <a:pt x="184" y="34"/>
                  </a:lnTo>
                  <a:lnTo>
                    <a:pt x="191" y="42"/>
                  </a:lnTo>
                  <a:lnTo>
                    <a:pt x="197" y="50"/>
                  </a:lnTo>
                  <a:lnTo>
                    <a:pt x="202" y="59"/>
                  </a:lnTo>
                  <a:lnTo>
                    <a:pt x="207" y="69"/>
                  </a:lnTo>
                  <a:lnTo>
                    <a:pt x="211" y="80"/>
                  </a:lnTo>
                  <a:lnTo>
                    <a:pt x="214" y="90"/>
                  </a:lnTo>
                  <a:lnTo>
                    <a:pt x="216" y="103"/>
                  </a:lnTo>
                  <a:lnTo>
                    <a:pt x="216" y="113"/>
                  </a:lnTo>
                  <a:lnTo>
                    <a:pt x="216" y="125"/>
                  </a:lnTo>
                  <a:lnTo>
                    <a:pt x="214" y="136"/>
                  </a:lnTo>
                  <a:lnTo>
                    <a:pt x="211" y="147"/>
                  </a:lnTo>
                  <a:lnTo>
                    <a:pt x="207" y="158"/>
                  </a:lnTo>
                  <a:lnTo>
                    <a:pt x="202" y="167"/>
                  </a:lnTo>
                  <a:lnTo>
                    <a:pt x="197" y="177"/>
                  </a:lnTo>
                  <a:lnTo>
                    <a:pt x="191" y="186"/>
                  </a:lnTo>
                  <a:lnTo>
                    <a:pt x="184" y="194"/>
                  </a:lnTo>
                  <a:lnTo>
                    <a:pt x="176" y="201"/>
                  </a:lnTo>
                  <a:lnTo>
                    <a:pt x="168" y="208"/>
                  </a:lnTo>
                  <a:lnTo>
                    <a:pt x="159" y="213"/>
                  </a:lnTo>
                  <a:lnTo>
                    <a:pt x="149" y="219"/>
                  </a:lnTo>
                  <a:lnTo>
                    <a:pt x="140" y="221"/>
                  </a:lnTo>
                  <a:lnTo>
                    <a:pt x="129" y="224"/>
                  </a:lnTo>
                  <a:lnTo>
                    <a:pt x="118" y="227"/>
                  </a:lnTo>
                  <a:lnTo>
                    <a:pt x="108" y="227"/>
                  </a:lnTo>
                  <a:lnTo>
                    <a:pt x="97" y="227"/>
                  </a:lnTo>
                  <a:lnTo>
                    <a:pt x="86" y="224"/>
                  </a:lnTo>
                  <a:lnTo>
                    <a:pt x="75" y="221"/>
                  </a:lnTo>
                  <a:lnTo>
                    <a:pt x="66" y="219"/>
                  </a:lnTo>
                  <a:lnTo>
                    <a:pt x="56" y="213"/>
                  </a:lnTo>
                  <a:lnTo>
                    <a:pt x="47" y="208"/>
                  </a:lnTo>
                  <a:lnTo>
                    <a:pt x="39" y="201"/>
                  </a:lnTo>
                  <a:lnTo>
                    <a:pt x="32" y="194"/>
                  </a:lnTo>
                  <a:lnTo>
                    <a:pt x="24" y="186"/>
                  </a:lnTo>
                  <a:lnTo>
                    <a:pt x="18" y="177"/>
                  </a:lnTo>
                  <a:lnTo>
                    <a:pt x="13" y="167"/>
                  </a:lnTo>
                  <a:lnTo>
                    <a:pt x="8" y="158"/>
                  </a:lnTo>
                  <a:lnTo>
                    <a:pt x="5" y="147"/>
                  </a:lnTo>
                  <a:lnTo>
                    <a:pt x="2" y="136"/>
                  </a:lnTo>
                  <a:lnTo>
                    <a:pt x="1" y="125"/>
                  </a:lnTo>
                  <a:lnTo>
                    <a:pt x="0" y="113"/>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92" name="未知"/>
            <p:cNvSpPr>
              <a:spLocks/>
            </p:cNvSpPr>
            <p:nvPr/>
          </p:nvSpPr>
          <p:spPr bwMode="auto">
            <a:xfrm>
              <a:off x="3193" y="1187"/>
              <a:ext cx="442" cy="473"/>
            </a:xfrm>
            <a:custGeom>
              <a:avLst/>
              <a:gdLst>
                <a:gd name="T0" fmla="*/ 1530783 w 216"/>
                <a:gd name="T1" fmla="*/ 245526991 h 227"/>
                <a:gd name="T2" fmla="*/ 7940391 w 216"/>
                <a:gd name="T3" fmla="*/ 190781361 h 227"/>
                <a:gd name="T4" fmla="*/ 21853431 w 216"/>
                <a:gd name="T5" fmla="*/ 140314750 h 227"/>
                <a:gd name="T6" fmla="*/ 39587686 w 216"/>
                <a:gd name="T7" fmla="*/ 100225664 h 227"/>
                <a:gd name="T8" fmla="*/ 65023240 w 216"/>
                <a:gd name="T9" fmla="*/ 61867700 h 227"/>
                <a:gd name="T10" fmla="*/ 93017433 w 216"/>
                <a:gd name="T11" fmla="*/ 30809728 h 227"/>
                <a:gd name="T12" fmla="*/ 123829343 w 216"/>
                <a:gd name="T13" fmla="*/ 11629492 h 227"/>
                <a:gd name="T14" fmla="*/ 160327499 w 216"/>
                <a:gd name="T15" fmla="*/ 2124368 h 227"/>
                <a:gd name="T16" fmla="*/ 195190484 w 216"/>
                <a:gd name="T17" fmla="*/ 2124368 h 227"/>
                <a:gd name="T18" fmla="*/ 231449273 w 216"/>
                <a:gd name="T19" fmla="*/ 11629492 h 227"/>
                <a:gd name="T20" fmla="*/ 263230570 w 216"/>
                <a:gd name="T21" fmla="*/ 30809728 h 227"/>
                <a:gd name="T22" fmla="*/ 291664258 w 216"/>
                <a:gd name="T23" fmla="*/ 61867700 h 227"/>
                <a:gd name="T24" fmla="*/ 316604838 w 216"/>
                <a:gd name="T25" fmla="*/ 100225664 h 227"/>
                <a:gd name="T26" fmla="*/ 334399295 w 216"/>
                <a:gd name="T27" fmla="*/ 140314750 h 227"/>
                <a:gd name="T28" fmla="*/ 349885922 w 216"/>
                <a:gd name="T29" fmla="*/ 190781361 h 227"/>
                <a:gd name="T30" fmla="*/ 357826205 w 216"/>
                <a:gd name="T31" fmla="*/ 245526991 h 227"/>
                <a:gd name="T32" fmla="*/ 357826205 w 216"/>
                <a:gd name="T33" fmla="*/ 268617453 h 227"/>
                <a:gd name="T34" fmla="*/ 354527772 w 216"/>
                <a:gd name="T35" fmla="*/ 323417826 h 227"/>
                <a:gd name="T36" fmla="*/ 343439927 w 216"/>
                <a:gd name="T37" fmla="*/ 376060687 h 227"/>
                <a:gd name="T38" fmla="*/ 326454036 w 216"/>
                <a:gd name="T39" fmla="*/ 421528952 h 227"/>
                <a:gd name="T40" fmla="*/ 305167322 w 216"/>
                <a:gd name="T41" fmla="*/ 461575730 h 227"/>
                <a:gd name="T42" fmla="*/ 278738218 w 216"/>
                <a:gd name="T43" fmla="*/ 494448446 h 227"/>
                <a:gd name="T44" fmla="*/ 246982786 w 216"/>
                <a:gd name="T45" fmla="*/ 521050459 h 227"/>
                <a:gd name="T46" fmla="*/ 213701963 w 216"/>
                <a:gd name="T47" fmla="*/ 533475578 h 227"/>
                <a:gd name="T48" fmla="*/ 178925282 w 216"/>
                <a:gd name="T49" fmla="*/ 540746724 h 227"/>
                <a:gd name="T50" fmla="*/ 142532780 w 216"/>
                <a:gd name="T51" fmla="*/ 533475578 h 227"/>
                <a:gd name="T52" fmla="*/ 109292130 w 216"/>
                <a:gd name="T53" fmla="*/ 521050459 h 227"/>
                <a:gd name="T54" fmla="*/ 77599757 w 216"/>
                <a:gd name="T55" fmla="*/ 494448446 h 227"/>
                <a:gd name="T56" fmla="*/ 52657819 w 216"/>
                <a:gd name="T57" fmla="*/ 461575730 h 227"/>
                <a:gd name="T58" fmla="*/ 30159395 w 216"/>
                <a:gd name="T59" fmla="*/ 421528952 h 227"/>
                <a:gd name="T60" fmla="*/ 13116539 w 216"/>
                <a:gd name="T61" fmla="*/ 376060687 h 227"/>
                <a:gd name="T62" fmla="*/ 3132436 w 216"/>
                <a:gd name="T63" fmla="*/ 323417826 h 227"/>
                <a:gd name="T64" fmla="*/ 0 w 216"/>
                <a:gd name="T65" fmla="*/ 26861745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8" y="69"/>
                  </a:lnTo>
                  <a:lnTo>
                    <a:pt x="13" y="59"/>
                  </a:lnTo>
                  <a:lnTo>
                    <a:pt x="18" y="50"/>
                  </a:lnTo>
                  <a:lnTo>
                    <a:pt x="24" y="42"/>
                  </a:lnTo>
                  <a:lnTo>
                    <a:pt x="32" y="34"/>
                  </a:lnTo>
                  <a:lnTo>
                    <a:pt x="39" y="26"/>
                  </a:lnTo>
                  <a:lnTo>
                    <a:pt x="47" y="19"/>
                  </a:lnTo>
                  <a:lnTo>
                    <a:pt x="56" y="13"/>
                  </a:lnTo>
                  <a:lnTo>
                    <a:pt x="66" y="9"/>
                  </a:lnTo>
                  <a:lnTo>
                    <a:pt x="75" y="5"/>
                  </a:lnTo>
                  <a:lnTo>
                    <a:pt x="86" y="3"/>
                  </a:lnTo>
                  <a:lnTo>
                    <a:pt x="97" y="1"/>
                  </a:lnTo>
                  <a:lnTo>
                    <a:pt x="108" y="0"/>
                  </a:lnTo>
                  <a:lnTo>
                    <a:pt x="118" y="1"/>
                  </a:lnTo>
                  <a:lnTo>
                    <a:pt x="129" y="3"/>
                  </a:lnTo>
                  <a:lnTo>
                    <a:pt x="140" y="5"/>
                  </a:lnTo>
                  <a:lnTo>
                    <a:pt x="149" y="9"/>
                  </a:lnTo>
                  <a:lnTo>
                    <a:pt x="159" y="13"/>
                  </a:lnTo>
                  <a:lnTo>
                    <a:pt x="168" y="19"/>
                  </a:lnTo>
                  <a:lnTo>
                    <a:pt x="176" y="26"/>
                  </a:lnTo>
                  <a:lnTo>
                    <a:pt x="184" y="34"/>
                  </a:lnTo>
                  <a:lnTo>
                    <a:pt x="191" y="42"/>
                  </a:lnTo>
                  <a:lnTo>
                    <a:pt x="197" y="50"/>
                  </a:lnTo>
                  <a:lnTo>
                    <a:pt x="202" y="59"/>
                  </a:lnTo>
                  <a:lnTo>
                    <a:pt x="207" y="69"/>
                  </a:lnTo>
                  <a:lnTo>
                    <a:pt x="211" y="80"/>
                  </a:lnTo>
                  <a:lnTo>
                    <a:pt x="214" y="90"/>
                  </a:lnTo>
                  <a:lnTo>
                    <a:pt x="216" y="103"/>
                  </a:lnTo>
                  <a:lnTo>
                    <a:pt x="216" y="113"/>
                  </a:lnTo>
                  <a:lnTo>
                    <a:pt x="216" y="125"/>
                  </a:lnTo>
                  <a:lnTo>
                    <a:pt x="214" y="136"/>
                  </a:lnTo>
                  <a:lnTo>
                    <a:pt x="211" y="147"/>
                  </a:lnTo>
                  <a:lnTo>
                    <a:pt x="207" y="158"/>
                  </a:lnTo>
                  <a:lnTo>
                    <a:pt x="202" y="167"/>
                  </a:lnTo>
                  <a:lnTo>
                    <a:pt x="197" y="177"/>
                  </a:lnTo>
                  <a:lnTo>
                    <a:pt x="191" y="186"/>
                  </a:lnTo>
                  <a:lnTo>
                    <a:pt x="184" y="194"/>
                  </a:lnTo>
                  <a:lnTo>
                    <a:pt x="176" y="201"/>
                  </a:lnTo>
                  <a:lnTo>
                    <a:pt x="168" y="208"/>
                  </a:lnTo>
                  <a:lnTo>
                    <a:pt x="159" y="213"/>
                  </a:lnTo>
                  <a:lnTo>
                    <a:pt x="149" y="219"/>
                  </a:lnTo>
                  <a:lnTo>
                    <a:pt x="140" y="221"/>
                  </a:lnTo>
                  <a:lnTo>
                    <a:pt x="129" y="224"/>
                  </a:lnTo>
                  <a:lnTo>
                    <a:pt x="118" y="227"/>
                  </a:lnTo>
                  <a:lnTo>
                    <a:pt x="108" y="227"/>
                  </a:lnTo>
                  <a:lnTo>
                    <a:pt x="97" y="227"/>
                  </a:lnTo>
                  <a:lnTo>
                    <a:pt x="86" y="224"/>
                  </a:lnTo>
                  <a:lnTo>
                    <a:pt x="75" y="221"/>
                  </a:lnTo>
                  <a:lnTo>
                    <a:pt x="66" y="219"/>
                  </a:lnTo>
                  <a:lnTo>
                    <a:pt x="56" y="213"/>
                  </a:lnTo>
                  <a:lnTo>
                    <a:pt x="47" y="208"/>
                  </a:lnTo>
                  <a:lnTo>
                    <a:pt x="39" y="201"/>
                  </a:lnTo>
                  <a:lnTo>
                    <a:pt x="32" y="194"/>
                  </a:lnTo>
                  <a:lnTo>
                    <a:pt x="24" y="186"/>
                  </a:lnTo>
                  <a:lnTo>
                    <a:pt x="18" y="177"/>
                  </a:lnTo>
                  <a:lnTo>
                    <a:pt x="13" y="167"/>
                  </a:lnTo>
                  <a:lnTo>
                    <a:pt x="8" y="158"/>
                  </a:lnTo>
                  <a:lnTo>
                    <a:pt x="5" y="147"/>
                  </a:lnTo>
                  <a:lnTo>
                    <a:pt x="2" y="136"/>
                  </a:lnTo>
                  <a:lnTo>
                    <a:pt x="1" y="125"/>
                  </a:lnTo>
                  <a:lnTo>
                    <a:pt x="0" y="11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93" name="Rectangle 153"/>
            <p:cNvSpPr>
              <a:spLocks noChangeArrowheads="1"/>
            </p:cNvSpPr>
            <p:nvPr/>
          </p:nvSpPr>
          <p:spPr bwMode="auto">
            <a:xfrm>
              <a:off x="3348" y="1282"/>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A</a:t>
              </a:r>
            </a:p>
          </p:txBody>
        </p:sp>
        <p:sp>
          <p:nvSpPr>
            <p:cNvPr id="95294" name="未知"/>
            <p:cNvSpPr>
              <a:spLocks noEditPoints="1"/>
            </p:cNvSpPr>
            <p:nvPr/>
          </p:nvSpPr>
          <p:spPr bwMode="auto">
            <a:xfrm>
              <a:off x="818" y="310"/>
              <a:ext cx="1492" cy="5"/>
            </a:xfrm>
            <a:custGeom>
              <a:avLst/>
              <a:gdLst>
                <a:gd name="T0" fmla="*/ 1205609341 w 729"/>
                <a:gd name="T1" fmla="*/ 0 h 4"/>
                <a:gd name="T2" fmla="*/ 1210293360 w 729"/>
                <a:gd name="T3" fmla="*/ 291 h 4"/>
                <a:gd name="T4" fmla="*/ 1151906593 w 729"/>
                <a:gd name="T5" fmla="*/ 291 h 4"/>
                <a:gd name="T6" fmla="*/ 1155243040 w 729"/>
                <a:gd name="T7" fmla="*/ 0 h 4"/>
                <a:gd name="T8" fmla="*/ 1097607341 w 729"/>
                <a:gd name="T9" fmla="*/ 364 h 4"/>
                <a:gd name="T10" fmla="*/ 1097607341 w 729"/>
                <a:gd name="T11" fmla="*/ 0 h 4"/>
                <a:gd name="T12" fmla="*/ 1097607341 w 729"/>
                <a:gd name="T13" fmla="*/ 364 h 4"/>
                <a:gd name="T14" fmla="*/ 1042357924 w 729"/>
                <a:gd name="T15" fmla="*/ 232 h 4"/>
                <a:gd name="T16" fmla="*/ 1045580675 w 729"/>
                <a:gd name="T17" fmla="*/ 232 h 4"/>
                <a:gd name="T18" fmla="*/ 991083112 w 729"/>
                <a:gd name="T19" fmla="*/ 364 h 4"/>
                <a:gd name="T20" fmla="*/ 991083112 w 729"/>
                <a:gd name="T21" fmla="*/ 0 h 4"/>
                <a:gd name="T22" fmla="*/ 991083112 w 729"/>
                <a:gd name="T23" fmla="*/ 364 h 4"/>
                <a:gd name="T24" fmla="*/ 930814878 w 729"/>
                <a:gd name="T25" fmla="*/ 0 h 4"/>
                <a:gd name="T26" fmla="*/ 936044842 w 729"/>
                <a:gd name="T27" fmla="*/ 291 h 4"/>
                <a:gd name="T28" fmla="*/ 878007020 w 729"/>
                <a:gd name="T29" fmla="*/ 291 h 4"/>
                <a:gd name="T30" fmla="*/ 883262656 w 729"/>
                <a:gd name="T31" fmla="*/ 0 h 4"/>
                <a:gd name="T32" fmla="*/ 824486079 w 729"/>
                <a:gd name="T33" fmla="*/ 364 h 4"/>
                <a:gd name="T34" fmla="*/ 824486079 w 729"/>
                <a:gd name="T35" fmla="*/ 0 h 4"/>
                <a:gd name="T36" fmla="*/ 824486079 w 729"/>
                <a:gd name="T37" fmla="*/ 364 h 4"/>
                <a:gd name="T38" fmla="*/ 768461232 w 729"/>
                <a:gd name="T39" fmla="*/ 232 h 4"/>
                <a:gd name="T40" fmla="*/ 773327581 w 729"/>
                <a:gd name="T41" fmla="*/ 232 h 4"/>
                <a:gd name="T42" fmla="*/ 716473338 w 729"/>
                <a:gd name="T43" fmla="*/ 364 h 4"/>
                <a:gd name="T44" fmla="*/ 716473338 w 729"/>
                <a:gd name="T45" fmla="*/ 0 h 4"/>
                <a:gd name="T46" fmla="*/ 716473338 w 729"/>
                <a:gd name="T47" fmla="*/ 364 h 4"/>
                <a:gd name="T48" fmla="*/ 658077665 w 729"/>
                <a:gd name="T49" fmla="*/ 0 h 4"/>
                <a:gd name="T50" fmla="*/ 662152866 w 729"/>
                <a:gd name="T51" fmla="*/ 291 h 4"/>
                <a:gd name="T52" fmla="*/ 603757192 w 729"/>
                <a:gd name="T53" fmla="*/ 291 h 4"/>
                <a:gd name="T54" fmla="*/ 608391961 w 729"/>
                <a:gd name="T55" fmla="*/ 0 h 4"/>
                <a:gd name="T56" fmla="*/ 551857320 w 729"/>
                <a:gd name="T57" fmla="*/ 364 h 4"/>
                <a:gd name="T58" fmla="*/ 551857320 w 729"/>
                <a:gd name="T59" fmla="*/ 0 h 4"/>
                <a:gd name="T60" fmla="*/ 551857320 w 729"/>
                <a:gd name="T61" fmla="*/ 364 h 4"/>
                <a:gd name="T62" fmla="*/ 493820677 w 729"/>
                <a:gd name="T63" fmla="*/ 232 h 4"/>
                <a:gd name="T64" fmla="*/ 500545440 w 729"/>
                <a:gd name="T65" fmla="*/ 232 h 4"/>
                <a:gd name="T66" fmla="*/ 441791916 w 729"/>
                <a:gd name="T67" fmla="*/ 364 h 4"/>
                <a:gd name="T68" fmla="*/ 441791916 w 729"/>
                <a:gd name="T69" fmla="*/ 0 h 4"/>
                <a:gd name="T70" fmla="*/ 441791916 w 729"/>
                <a:gd name="T71" fmla="*/ 364 h 4"/>
                <a:gd name="T72" fmla="*/ 384185819 w 729"/>
                <a:gd name="T73" fmla="*/ 0 h 4"/>
                <a:gd name="T74" fmla="*/ 389138881 w 729"/>
                <a:gd name="T75" fmla="*/ 291 h 4"/>
                <a:gd name="T76" fmla="*/ 330746613 w 729"/>
                <a:gd name="T77" fmla="*/ 291 h 4"/>
                <a:gd name="T78" fmla="*/ 333754811 w 729"/>
                <a:gd name="T79" fmla="*/ 0 h 4"/>
                <a:gd name="T80" fmla="*/ 279497474 w 729"/>
                <a:gd name="T81" fmla="*/ 364 h 4"/>
                <a:gd name="T82" fmla="*/ 279497474 w 729"/>
                <a:gd name="T83" fmla="*/ 0 h 4"/>
                <a:gd name="T84" fmla="*/ 279497474 w 729"/>
                <a:gd name="T85" fmla="*/ 364 h 4"/>
                <a:gd name="T86" fmla="*/ 219571963 w 729"/>
                <a:gd name="T87" fmla="*/ 232 h 4"/>
                <a:gd name="T88" fmla="*/ 225930361 w 729"/>
                <a:gd name="T89" fmla="*/ 232 h 4"/>
                <a:gd name="T90" fmla="*/ 168324003 w 729"/>
                <a:gd name="T91" fmla="*/ 364 h 4"/>
                <a:gd name="T92" fmla="*/ 168324003 w 729"/>
                <a:gd name="T93" fmla="*/ 0 h 4"/>
                <a:gd name="T94" fmla="*/ 168324003 w 729"/>
                <a:gd name="T95" fmla="*/ 364 h 4"/>
                <a:gd name="T96" fmla="*/ 109548375 w 729"/>
                <a:gd name="T97" fmla="*/ 0 h 4"/>
                <a:gd name="T98" fmla="*/ 114636744 w 729"/>
                <a:gd name="T99" fmla="*/ 291 h 4"/>
                <a:gd name="T100" fmla="*/ 56854194 w 729"/>
                <a:gd name="T101" fmla="*/ 291 h 4"/>
                <a:gd name="T102" fmla="*/ 61859650 w 729"/>
                <a:gd name="T103" fmla="*/ 0 h 4"/>
                <a:gd name="T104" fmla="*/ 4818669 w 729"/>
                <a:gd name="T105" fmla="*/ 364 h 4"/>
                <a:gd name="T106" fmla="*/ 4818669 w 729"/>
                <a:gd name="T107" fmla="*/ 0 h 4"/>
                <a:gd name="T108" fmla="*/ 4818669 w 729"/>
                <a:gd name="T109" fmla="*/ 364 h 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29"/>
                <a:gd name="T166" fmla="*/ 0 h 4"/>
                <a:gd name="T167" fmla="*/ 729 w 729"/>
                <a:gd name="T168" fmla="*/ 4 h 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29" h="4">
                  <a:moveTo>
                    <a:pt x="726" y="4"/>
                  </a:moveTo>
                  <a:lnTo>
                    <a:pt x="726" y="4"/>
                  </a:lnTo>
                  <a:lnTo>
                    <a:pt x="725" y="3"/>
                  </a:lnTo>
                  <a:lnTo>
                    <a:pt x="725" y="2"/>
                  </a:lnTo>
                  <a:lnTo>
                    <a:pt x="725" y="0"/>
                  </a:lnTo>
                  <a:lnTo>
                    <a:pt x="726" y="0"/>
                  </a:lnTo>
                  <a:lnTo>
                    <a:pt x="728" y="0"/>
                  </a:lnTo>
                  <a:lnTo>
                    <a:pt x="729" y="2"/>
                  </a:lnTo>
                  <a:lnTo>
                    <a:pt x="728" y="3"/>
                  </a:lnTo>
                  <a:lnTo>
                    <a:pt x="726" y="4"/>
                  </a:lnTo>
                  <a:close/>
                  <a:moveTo>
                    <a:pt x="694" y="4"/>
                  </a:moveTo>
                  <a:lnTo>
                    <a:pt x="694" y="4"/>
                  </a:lnTo>
                  <a:lnTo>
                    <a:pt x="693" y="3"/>
                  </a:lnTo>
                  <a:lnTo>
                    <a:pt x="691" y="2"/>
                  </a:lnTo>
                  <a:lnTo>
                    <a:pt x="693" y="0"/>
                  </a:lnTo>
                  <a:lnTo>
                    <a:pt x="694" y="0"/>
                  </a:lnTo>
                  <a:lnTo>
                    <a:pt x="695" y="0"/>
                  </a:lnTo>
                  <a:lnTo>
                    <a:pt x="695" y="2"/>
                  </a:lnTo>
                  <a:lnTo>
                    <a:pt x="695" y="3"/>
                  </a:lnTo>
                  <a:lnTo>
                    <a:pt x="694" y="4"/>
                  </a:lnTo>
                  <a:close/>
                  <a:moveTo>
                    <a:pt x="660" y="4"/>
                  </a:moveTo>
                  <a:lnTo>
                    <a:pt x="660" y="4"/>
                  </a:lnTo>
                  <a:lnTo>
                    <a:pt x="659" y="3"/>
                  </a:lnTo>
                  <a:lnTo>
                    <a:pt x="659" y="2"/>
                  </a:lnTo>
                  <a:lnTo>
                    <a:pt x="659" y="0"/>
                  </a:lnTo>
                  <a:lnTo>
                    <a:pt x="660" y="0"/>
                  </a:lnTo>
                  <a:lnTo>
                    <a:pt x="662" y="0"/>
                  </a:lnTo>
                  <a:lnTo>
                    <a:pt x="663" y="2"/>
                  </a:lnTo>
                  <a:lnTo>
                    <a:pt x="662" y="3"/>
                  </a:lnTo>
                  <a:lnTo>
                    <a:pt x="660" y="4"/>
                  </a:lnTo>
                  <a:close/>
                  <a:moveTo>
                    <a:pt x="628" y="4"/>
                  </a:moveTo>
                  <a:lnTo>
                    <a:pt x="628" y="4"/>
                  </a:lnTo>
                  <a:lnTo>
                    <a:pt x="627" y="3"/>
                  </a:lnTo>
                  <a:lnTo>
                    <a:pt x="627" y="2"/>
                  </a:lnTo>
                  <a:lnTo>
                    <a:pt x="627" y="0"/>
                  </a:lnTo>
                  <a:lnTo>
                    <a:pt x="628" y="0"/>
                  </a:lnTo>
                  <a:lnTo>
                    <a:pt x="629" y="0"/>
                  </a:lnTo>
                  <a:lnTo>
                    <a:pt x="629" y="2"/>
                  </a:lnTo>
                  <a:lnTo>
                    <a:pt x="629" y="3"/>
                  </a:lnTo>
                  <a:lnTo>
                    <a:pt x="628" y="4"/>
                  </a:lnTo>
                  <a:close/>
                  <a:moveTo>
                    <a:pt x="596" y="4"/>
                  </a:moveTo>
                  <a:lnTo>
                    <a:pt x="596" y="4"/>
                  </a:lnTo>
                  <a:lnTo>
                    <a:pt x="594" y="3"/>
                  </a:lnTo>
                  <a:lnTo>
                    <a:pt x="593" y="2"/>
                  </a:lnTo>
                  <a:lnTo>
                    <a:pt x="594" y="0"/>
                  </a:lnTo>
                  <a:lnTo>
                    <a:pt x="596" y="0"/>
                  </a:lnTo>
                  <a:lnTo>
                    <a:pt x="597" y="0"/>
                  </a:lnTo>
                  <a:lnTo>
                    <a:pt x="597" y="2"/>
                  </a:lnTo>
                  <a:lnTo>
                    <a:pt x="597" y="3"/>
                  </a:lnTo>
                  <a:lnTo>
                    <a:pt x="596" y="4"/>
                  </a:lnTo>
                  <a:close/>
                  <a:moveTo>
                    <a:pt x="562" y="4"/>
                  </a:moveTo>
                  <a:lnTo>
                    <a:pt x="562" y="4"/>
                  </a:lnTo>
                  <a:lnTo>
                    <a:pt x="560" y="3"/>
                  </a:lnTo>
                  <a:lnTo>
                    <a:pt x="560" y="2"/>
                  </a:lnTo>
                  <a:lnTo>
                    <a:pt x="560" y="0"/>
                  </a:lnTo>
                  <a:lnTo>
                    <a:pt x="562" y="0"/>
                  </a:lnTo>
                  <a:lnTo>
                    <a:pt x="563" y="0"/>
                  </a:lnTo>
                  <a:lnTo>
                    <a:pt x="564" y="2"/>
                  </a:lnTo>
                  <a:lnTo>
                    <a:pt x="563" y="3"/>
                  </a:lnTo>
                  <a:lnTo>
                    <a:pt x="562" y="4"/>
                  </a:lnTo>
                  <a:close/>
                  <a:moveTo>
                    <a:pt x="529" y="4"/>
                  </a:moveTo>
                  <a:lnTo>
                    <a:pt x="529" y="4"/>
                  </a:lnTo>
                  <a:lnTo>
                    <a:pt x="528" y="3"/>
                  </a:lnTo>
                  <a:lnTo>
                    <a:pt x="527" y="2"/>
                  </a:lnTo>
                  <a:lnTo>
                    <a:pt x="528" y="0"/>
                  </a:lnTo>
                  <a:lnTo>
                    <a:pt x="529" y="0"/>
                  </a:lnTo>
                  <a:lnTo>
                    <a:pt x="531" y="0"/>
                  </a:lnTo>
                  <a:lnTo>
                    <a:pt x="531" y="2"/>
                  </a:lnTo>
                  <a:lnTo>
                    <a:pt x="531" y="3"/>
                  </a:lnTo>
                  <a:lnTo>
                    <a:pt x="529" y="4"/>
                  </a:lnTo>
                  <a:close/>
                  <a:moveTo>
                    <a:pt x="496" y="4"/>
                  </a:moveTo>
                  <a:lnTo>
                    <a:pt x="496" y="4"/>
                  </a:lnTo>
                  <a:lnTo>
                    <a:pt x="494" y="3"/>
                  </a:lnTo>
                  <a:lnTo>
                    <a:pt x="494" y="2"/>
                  </a:lnTo>
                  <a:lnTo>
                    <a:pt x="494" y="0"/>
                  </a:lnTo>
                  <a:lnTo>
                    <a:pt x="496" y="0"/>
                  </a:lnTo>
                  <a:lnTo>
                    <a:pt x="497" y="0"/>
                  </a:lnTo>
                  <a:lnTo>
                    <a:pt x="498" y="2"/>
                  </a:lnTo>
                  <a:lnTo>
                    <a:pt x="497" y="3"/>
                  </a:lnTo>
                  <a:lnTo>
                    <a:pt x="496" y="4"/>
                  </a:lnTo>
                  <a:close/>
                  <a:moveTo>
                    <a:pt x="463" y="4"/>
                  </a:moveTo>
                  <a:lnTo>
                    <a:pt x="463" y="4"/>
                  </a:lnTo>
                  <a:lnTo>
                    <a:pt x="462" y="3"/>
                  </a:lnTo>
                  <a:lnTo>
                    <a:pt x="462" y="2"/>
                  </a:lnTo>
                  <a:lnTo>
                    <a:pt x="462" y="0"/>
                  </a:lnTo>
                  <a:lnTo>
                    <a:pt x="463" y="0"/>
                  </a:lnTo>
                  <a:lnTo>
                    <a:pt x="465" y="0"/>
                  </a:lnTo>
                  <a:lnTo>
                    <a:pt x="465" y="2"/>
                  </a:lnTo>
                  <a:lnTo>
                    <a:pt x="465" y="3"/>
                  </a:lnTo>
                  <a:lnTo>
                    <a:pt x="463" y="4"/>
                  </a:lnTo>
                  <a:close/>
                  <a:moveTo>
                    <a:pt x="431" y="4"/>
                  </a:moveTo>
                  <a:lnTo>
                    <a:pt x="431" y="4"/>
                  </a:lnTo>
                  <a:lnTo>
                    <a:pt x="429" y="3"/>
                  </a:lnTo>
                  <a:lnTo>
                    <a:pt x="428" y="2"/>
                  </a:lnTo>
                  <a:lnTo>
                    <a:pt x="429" y="0"/>
                  </a:lnTo>
                  <a:lnTo>
                    <a:pt x="431" y="0"/>
                  </a:lnTo>
                  <a:lnTo>
                    <a:pt x="432" y="0"/>
                  </a:lnTo>
                  <a:lnTo>
                    <a:pt x="432" y="2"/>
                  </a:lnTo>
                  <a:lnTo>
                    <a:pt x="432" y="3"/>
                  </a:lnTo>
                  <a:lnTo>
                    <a:pt x="431" y="4"/>
                  </a:lnTo>
                  <a:close/>
                  <a:moveTo>
                    <a:pt x="397" y="4"/>
                  </a:moveTo>
                  <a:lnTo>
                    <a:pt x="397" y="4"/>
                  </a:lnTo>
                  <a:lnTo>
                    <a:pt x="396" y="3"/>
                  </a:lnTo>
                  <a:lnTo>
                    <a:pt x="396" y="2"/>
                  </a:lnTo>
                  <a:lnTo>
                    <a:pt x="396" y="0"/>
                  </a:lnTo>
                  <a:lnTo>
                    <a:pt x="397" y="0"/>
                  </a:lnTo>
                  <a:lnTo>
                    <a:pt x="398" y="0"/>
                  </a:lnTo>
                  <a:lnTo>
                    <a:pt x="400" y="2"/>
                  </a:lnTo>
                  <a:lnTo>
                    <a:pt x="398" y="3"/>
                  </a:lnTo>
                  <a:lnTo>
                    <a:pt x="397" y="4"/>
                  </a:lnTo>
                  <a:close/>
                  <a:moveTo>
                    <a:pt x="365" y="4"/>
                  </a:moveTo>
                  <a:lnTo>
                    <a:pt x="365" y="4"/>
                  </a:lnTo>
                  <a:lnTo>
                    <a:pt x="363" y="3"/>
                  </a:lnTo>
                  <a:lnTo>
                    <a:pt x="363" y="2"/>
                  </a:lnTo>
                  <a:lnTo>
                    <a:pt x="363" y="0"/>
                  </a:lnTo>
                  <a:lnTo>
                    <a:pt x="365" y="0"/>
                  </a:lnTo>
                  <a:lnTo>
                    <a:pt x="366" y="0"/>
                  </a:lnTo>
                  <a:lnTo>
                    <a:pt x="366" y="2"/>
                  </a:lnTo>
                  <a:lnTo>
                    <a:pt x="366" y="3"/>
                  </a:lnTo>
                  <a:lnTo>
                    <a:pt x="365" y="4"/>
                  </a:lnTo>
                  <a:close/>
                  <a:moveTo>
                    <a:pt x="332" y="4"/>
                  </a:moveTo>
                  <a:lnTo>
                    <a:pt x="332" y="4"/>
                  </a:lnTo>
                  <a:lnTo>
                    <a:pt x="331" y="3"/>
                  </a:lnTo>
                  <a:lnTo>
                    <a:pt x="330" y="2"/>
                  </a:lnTo>
                  <a:lnTo>
                    <a:pt x="331" y="0"/>
                  </a:lnTo>
                  <a:lnTo>
                    <a:pt x="332" y="0"/>
                  </a:lnTo>
                  <a:lnTo>
                    <a:pt x="334" y="2"/>
                  </a:lnTo>
                  <a:lnTo>
                    <a:pt x="332" y="3"/>
                  </a:lnTo>
                  <a:lnTo>
                    <a:pt x="332" y="4"/>
                  </a:lnTo>
                  <a:close/>
                  <a:moveTo>
                    <a:pt x="298" y="4"/>
                  </a:moveTo>
                  <a:lnTo>
                    <a:pt x="298" y="4"/>
                  </a:lnTo>
                  <a:lnTo>
                    <a:pt x="297" y="3"/>
                  </a:lnTo>
                  <a:lnTo>
                    <a:pt x="297" y="2"/>
                  </a:lnTo>
                  <a:lnTo>
                    <a:pt x="297" y="0"/>
                  </a:lnTo>
                  <a:lnTo>
                    <a:pt x="298" y="0"/>
                  </a:lnTo>
                  <a:lnTo>
                    <a:pt x="300" y="0"/>
                  </a:lnTo>
                  <a:lnTo>
                    <a:pt x="301" y="2"/>
                  </a:lnTo>
                  <a:lnTo>
                    <a:pt x="300" y="3"/>
                  </a:lnTo>
                  <a:lnTo>
                    <a:pt x="298" y="4"/>
                  </a:lnTo>
                  <a:close/>
                  <a:moveTo>
                    <a:pt x="266" y="4"/>
                  </a:moveTo>
                  <a:lnTo>
                    <a:pt x="266" y="4"/>
                  </a:lnTo>
                  <a:lnTo>
                    <a:pt x="265" y="3"/>
                  </a:lnTo>
                  <a:lnTo>
                    <a:pt x="263" y="2"/>
                  </a:lnTo>
                  <a:lnTo>
                    <a:pt x="265" y="0"/>
                  </a:lnTo>
                  <a:lnTo>
                    <a:pt x="266" y="0"/>
                  </a:lnTo>
                  <a:lnTo>
                    <a:pt x="267" y="0"/>
                  </a:lnTo>
                  <a:lnTo>
                    <a:pt x="267" y="2"/>
                  </a:lnTo>
                  <a:lnTo>
                    <a:pt x="267" y="3"/>
                  </a:lnTo>
                  <a:lnTo>
                    <a:pt x="266" y="4"/>
                  </a:lnTo>
                  <a:close/>
                  <a:moveTo>
                    <a:pt x="232" y="4"/>
                  </a:moveTo>
                  <a:lnTo>
                    <a:pt x="232" y="4"/>
                  </a:lnTo>
                  <a:lnTo>
                    <a:pt x="231" y="3"/>
                  </a:lnTo>
                  <a:lnTo>
                    <a:pt x="231" y="2"/>
                  </a:lnTo>
                  <a:lnTo>
                    <a:pt x="231" y="0"/>
                  </a:lnTo>
                  <a:lnTo>
                    <a:pt x="232" y="0"/>
                  </a:lnTo>
                  <a:lnTo>
                    <a:pt x="234" y="0"/>
                  </a:lnTo>
                  <a:lnTo>
                    <a:pt x="235" y="2"/>
                  </a:lnTo>
                  <a:lnTo>
                    <a:pt x="234" y="3"/>
                  </a:lnTo>
                  <a:lnTo>
                    <a:pt x="232" y="4"/>
                  </a:lnTo>
                  <a:close/>
                  <a:moveTo>
                    <a:pt x="200" y="4"/>
                  </a:moveTo>
                  <a:lnTo>
                    <a:pt x="200" y="4"/>
                  </a:lnTo>
                  <a:lnTo>
                    <a:pt x="199" y="3"/>
                  </a:lnTo>
                  <a:lnTo>
                    <a:pt x="199" y="2"/>
                  </a:lnTo>
                  <a:lnTo>
                    <a:pt x="199" y="0"/>
                  </a:lnTo>
                  <a:lnTo>
                    <a:pt x="200" y="0"/>
                  </a:lnTo>
                  <a:lnTo>
                    <a:pt x="201" y="0"/>
                  </a:lnTo>
                  <a:lnTo>
                    <a:pt x="201" y="2"/>
                  </a:lnTo>
                  <a:lnTo>
                    <a:pt x="201" y="3"/>
                  </a:lnTo>
                  <a:lnTo>
                    <a:pt x="200" y="4"/>
                  </a:lnTo>
                  <a:close/>
                  <a:moveTo>
                    <a:pt x="168" y="4"/>
                  </a:moveTo>
                  <a:lnTo>
                    <a:pt x="168" y="4"/>
                  </a:lnTo>
                  <a:lnTo>
                    <a:pt x="166" y="3"/>
                  </a:lnTo>
                  <a:lnTo>
                    <a:pt x="165" y="2"/>
                  </a:lnTo>
                  <a:lnTo>
                    <a:pt x="166" y="0"/>
                  </a:lnTo>
                  <a:lnTo>
                    <a:pt x="168" y="0"/>
                  </a:lnTo>
                  <a:lnTo>
                    <a:pt x="169" y="2"/>
                  </a:lnTo>
                  <a:lnTo>
                    <a:pt x="168" y="3"/>
                  </a:lnTo>
                  <a:lnTo>
                    <a:pt x="168" y="4"/>
                  </a:lnTo>
                  <a:close/>
                  <a:moveTo>
                    <a:pt x="134" y="4"/>
                  </a:moveTo>
                  <a:lnTo>
                    <a:pt x="134" y="4"/>
                  </a:lnTo>
                  <a:lnTo>
                    <a:pt x="132" y="3"/>
                  </a:lnTo>
                  <a:lnTo>
                    <a:pt x="132" y="2"/>
                  </a:lnTo>
                  <a:lnTo>
                    <a:pt x="132" y="0"/>
                  </a:lnTo>
                  <a:lnTo>
                    <a:pt x="134" y="0"/>
                  </a:lnTo>
                  <a:lnTo>
                    <a:pt x="135" y="0"/>
                  </a:lnTo>
                  <a:lnTo>
                    <a:pt x="136" y="2"/>
                  </a:lnTo>
                  <a:lnTo>
                    <a:pt x="135" y="3"/>
                  </a:lnTo>
                  <a:lnTo>
                    <a:pt x="134" y="4"/>
                  </a:lnTo>
                  <a:close/>
                  <a:moveTo>
                    <a:pt x="101" y="4"/>
                  </a:moveTo>
                  <a:lnTo>
                    <a:pt x="101" y="4"/>
                  </a:lnTo>
                  <a:lnTo>
                    <a:pt x="100" y="3"/>
                  </a:lnTo>
                  <a:lnTo>
                    <a:pt x="99" y="2"/>
                  </a:lnTo>
                  <a:lnTo>
                    <a:pt x="100" y="0"/>
                  </a:lnTo>
                  <a:lnTo>
                    <a:pt x="101" y="0"/>
                  </a:lnTo>
                  <a:lnTo>
                    <a:pt x="103" y="0"/>
                  </a:lnTo>
                  <a:lnTo>
                    <a:pt x="103" y="2"/>
                  </a:lnTo>
                  <a:lnTo>
                    <a:pt x="103" y="3"/>
                  </a:lnTo>
                  <a:lnTo>
                    <a:pt x="101" y="4"/>
                  </a:lnTo>
                  <a:close/>
                  <a:moveTo>
                    <a:pt x="68" y="4"/>
                  </a:moveTo>
                  <a:lnTo>
                    <a:pt x="68" y="4"/>
                  </a:lnTo>
                  <a:lnTo>
                    <a:pt x="66" y="3"/>
                  </a:lnTo>
                  <a:lnTo>
                    <a:pt x="66" y="2"/>
                  </a:lnTo>
                  <a:lnTo>
                    <a:pt x="66" y="0"/>
                  </a:lnTo>
                  <a:lnTo>
                    <a:pt x="68" y="0"/>
                  </a:lnTo>
                  <a:lnTo>
                    <a:pt x="69" y="0"/>
                  </a:lnTo>
                  <a:lnTo>
                    <a:pt x="70" y="2"/>
                  </a:lnTo>
                  <a:lnTo>
                    <a:pt x="69" y="3"/>
                  </a:lnTo>
                  <a:lnTo>
                    <a:pt x="68" y="4"/>
                  </a:lnTo>
                  <a:close/>
                  <a:moveTo>
                    <a:pt x="35" y="4"/>
                  </a:moveTo>
                  <a:lnTo>
                    <a:pt x="35" y="4"/>
                  </a:lnTo>
                  <a:lnTo>
                    <a:pt x="34" y="3"/>
                  </a:lnTo>
                  <a:lnTo>
                    <a:pt x="34" y="2"/>
                  </a:lnTo>
                  <a:lnTo>
                    <a:pt x="34" y="0"/>
                  </a:lnTo>
                  <a:lnTo>
                    <a:pt x="35" y="0"/>
                  </a:lnTo>
                  <a:lnTo>
                    <a:pt x="37" y="0"/>
                  </a:lnTo>
                  <a:lnTo>
                    <a:pt x="37" y="2"/>
                  </a:lnTo>
                  <a:lnTo>
                    <a:pt x="37" y="3"/>
                  </a:lnTo>
                  <a:lnTo>
                    <a:pt x="35" y="4"/>
                  </a:lnTo>
                  <a:close/>
                  <a:moveTo>
                    <a:pt x="3" y="4"/>
                  </a:moveTo>
                  <a:lnTo>
                    <a:pt x="3" y="4"/>
                  </a:lnTo>
                  <a:lnTo>
                    <a:pt x="1" y="3"/>
                  </a:lnTo>
                  <a:lnTo>
                    <a:pt x="0" y="2"/>
                  </a:lnTo>
                  <a:lnTo>
                    <a:pt x="1" y="0"/>
                  </a:lnTo>
                  <a:lnTo>
                    <a:pt x="3" y="0"/>
                  </a:lnTo>
                  <a:lnTo>
                    <a:pt x="4" y="0"/>
                  </a:lnTo>
                  <a:lnTo>
                    <a:pt x="4" y="2"/>
                  </a:lnTo>
                  <a:lnTo>
                    <a:pt x="4" y="3"/>
                  </a:lnTo>
                  <a:lnTo>
                    <a:pt x="3" y="4"/>
                  </a:lnTo>
                  <a:close/>
                </a:path>
              </a:pathLst>
            </a:custGeom>
            <a:solidFill>
              <a:srgbClr val="000000"/>
            </a:solidFill>
            <a:ln w="2857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95" name="未知"/>
            <p:cNvSpPr>
              <a:spLocks/>
            </p:cNvSpPr>
            <p:nvPr/>
          </p:nvSpPr>
          <p:spPr bwMode="auto">
            <a:xfrm>
              <a:off x="533" y="220"/>
              <a:ext cx="260" cy="175"/>
            </a:xfrm>
            <a:custGeom>
              <a:avLst/>
              <a:gdLst>
                <a:gd name="T0" fmla="*/ 212232864 w 127"/>
                <a:gd name="T1" fmla="*/ 250171947 h 83"/>
                <a:gd name="T2" fmla="*/ 0 w 127"/>
                <a:gd name="T3" fmla="*/ 127405654 h 83"/>
                <a:gd name="T4" fmla="*/ 212232864 w 127"/>
                <a:gd name="T5" fmla="*/ 0 h 83"/>
                <a:gd name="T6" fmla="*/ 212232864 w 127"/>
                <a:gd name="T7" fmla="*/ 250171947 h 83"/>
                <a:gd name="T8" fmla="*/ 0 60000 65536"/>
                <a:gd name="T9" fmla="*/ 0 60000 65536"/>
                <a:gd name="T10" fmla="*/ 0 60000 65536"/>
                <a:gd name="T11" fmla="*/ 0 60000 65536"/>
                <a:gd name="T12" fmla="*/ 0 w 127"/>
                <a:gd name="T13" fmla="*/ 0 h 83"/>
                <a:gd name="T14" fmla="*/ 127 w 127"/>
                <a:gd name="T15" fmla="*/ 83 h 83"/>
              </a:gdLst>
              <a:ahLst/>
              <a:cxnLst>
                <a:cxn ang="T8">
                  <a:pos x="T0" y="T1"/>
                </a:cxn>
                <a:cxn ang="T9">
                  <a:pos x="T2" y="T3"/>
                </a:cxn>
                <a:cxn ang="T10">
                  <a:pos x="T4" y="T5"/>
                </a:cxn>
                <a:cxn ang="T11">
                  <a:pos x="T6" y="T7"/>
                </a:cxn>
              </a:cxnLst>
              <a:rect l="T12" t="T13" r="T14" b="T15"/>
              <a:pathLst>
                <a:path w="127" h="83">
                  <a:moveTo>
                    <a:pt x="127" y="83"/>
                  </a:moveTo>
                  <a:lnTo>
                    <a:pt x="0" y="42"/>
                  </a:lnTo>
                  <a:lnTo>
                    <a:pt x="127" y="0"/>
                  </a:lnTo>
                  <a:lnTo>
                    <a:pt x="127" y="83"/>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96" name="Line 156"/>
            <p:cNvSpPr>
              <a:spLocks noChangeShapeType="1"/>
            </p:cNvSpPr>
            <p:nvPr/>
          </p:nvSpPr>
          <p:spPr bwMode="auto">
            <a:xfrm flipV="1">
              <a:off x="460" y="1802"/>
              <a:ext cx="463" cy="5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600">
                <a:solidFill>
                  <a:srgbClr val="FF0000"/>
                </a:solidFill>
              </a:endParaRPr>
            </a:p>
          </p:txBody>
        </p:sp>
        <p:sp>
          <p:nvSpPr>
            <p:cNvPr id="95297" name="未知"/>
            <p:cNvSpPr>
              <a:spLocks/>
            </p:cNvSpPr>
            <p:nvPr/>
          </p:nvSpPr>
          <p:spPr bwMode="auto">
            <a:xfrm>
              <a:off x="840" y="1617"/>
              <a:ext cx="230" cy="263"/>
            </a:xfrm>
            <a:custGeom>
              <a:avLst/>
              <a:gdLst>
                <a:gd name="T0" fmla="*/ 0 w 112"/>
                <a:gd name="T1" fmla="*/ 176935470 h 126"/>
                <a:gd name="T2" fmla="*/ 199094057 w 112"/>
                <a:gd name="T3" fmla="*/ 0 h 126"/>
                <a:gd name="T4" fmla="*/ 113456439 w 112"/>
                <a:gd name="T5" fmla="*/ 310559275 h 126"/>
                <a:gd name="T6" fmla="*/ 0 w 112"/>
                <a:gd name="T7" fmla="*/ 176935470 h 126"/>
                <a:gd name="T8" fmla="*/ 0 60000 65536"/>
                <a:gd name="T9" fmla="*/ 0 60000 65536"/>
                <a:gd name="T10" fmla="*/ 0 60000 65536"/>
                <a:gd name="T11" fmla="*/ 0 60000 65536"/>
                <a:gd name="T12" fmla="*/ 0 w 112"/>
                <a:gd name="T13" fmla="*/ 0 h 126"/>
                <a:gd name="T14" fmla="*/ 112 w 112"/>
                <a:gd name="T15" fmla="*/ 126 h 126"/>
              </a:gdLst>
              <a:ahLst/>
              <a:cxnLst>
                <a:cxn ang="T8">
                  <a:pos x="T0" y="T1"/>
                </a:cxn>
                <a:cxn ang="T9">
                  <a:pos x="T2" y="T3"/>
                </a:cxn>
                <a:cxn ang="T10">
                  <a:pos x="T4" y="T5"/>
                </a:cxn>
                <a:cxn ang="T11">
                  <a:pos x="T6" y="T7"/>
                </a:cxn>
              </a:cxnLst>
              <a:rect l="T12" t="T13" r="T14" b="T15"/>
              <a:pathLst>
                <a:path w="112" h="126">
                  <a:moveTo>
                    <a:pt x="0" y="72"/>
                  </a:moveTo>
                  <a:lnTo>
                    <a:pt x="112" y="0"/>
                  </a:lnTo>
                  <a:lnTo>
                    <a:pt x="64" y="126"/>
                  </a:lnTo>
                  <a:lnTo>
                    <a:pt x="0" y="72"/>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98" name="未知"/>
            <p:cNvSpPr>
              <a:spLocks noEditPoints="1"/>
            </p:cNvSpPr>
            <p:nvPr/>
          </p:nvSpPr>
          <p:spPr bwMode="auto">
            <a:xfrm>
              <a:off x="308" y="807"/>
              <a:ext cx="7" cy="1523"/>
            </a:xfrm>
            <a:custGeom>
              <a:avLst/>
              <a:gdLst>
                <a:gd name="T0" fmla="*/ 218004 w 4"/>
                <a:gd name="T1" fmla="*/ 1819199150 h 729"/>
                <a:gd name="T2" fmla="*/ 0 w 4"/>
                <a:gd name="T3" fmla="*/ 1826593648 h 729"/>
                <a:gd name="T4" fmla="*/ 0 w 4"/>
                <a:gd name="T5" fmla="*/ 1738838393 h 729"/>
                <a:gd name="T6" fmla="*/ 218004 w 4"/>
                <a:gd name="T7" fmla="*/ 1743187595 h 729"/>
                <a:gd name="T8" fmla="*/ 0 w 4"/>
                <a:gd name="T9" fmla="*/ 1656001393 h 729"/>
                <a:gd name="T10" fmla="*/ 289119 w 4"/>
                <a:gd name="T11" fmla="*/ 1656001393 h 729"/>
                <a:gd name="T12" fmla="*/ 0 w 4"/>
                <a:gd name="T13" fmla="*/ 1656001393 h 729"/>
                <a:gd name="T14" fmla="*/ 94411 w 4"/>
                <a:gd name="T15" fmla="*/ 1570965191 h 729"/>
                <a:gd name="T16" fmla="*/ 94411 w 4"/>
                <a:gd name="T17" fmla="*/ 1577793844 h 729"/>
                <a:gd name="T18" fmla="*/ 0 w 4"/>
                <a:gd name="T19" fmla="*/ 1492889209 h 729"/>
                <a:gd name="T20" fmla="*/ 289119 w 4"/>
                <a:gd name="T21" fmla="*/ 1492889209 h 729"/>
                <a:gd name="T22" fmla="*/ 0 w 4"/>
                <a:gd name="T23" fmla="*/ 1492889209 h 729"/>
                <a:gd name="T24" fmla="*/ 218004 w 4"/>
                <a:gd name="T25" fmla="*/ 1404741392 h 729"/>
                <a:gd name="T26" fmla="*/ 0 w 4"/>
                <a:gd name="T27" fmla="*/ 1412254622 h 729"/>
                <a:gd name="T28" fmla="*/ 0 w 4"/>
                <a:gd name="T29" fmla="*/ 1324182749 h 729"/>
                <a:gd name="T30" fmla="*/ 218004 w 4"/>
                <a:gd name="T31" fmla="*/ 1331938790 h 729"/>
                <a:gd name="T32" fmla="*/ 0 w 4"/>
                <a:gd name="T33" fmla="*/ 1241601397 h 729"/>
                <a:gd name="T34" fmla="*/ 289119 w 4"/>
                <a:gd name="T35" fmla="*/ 1241601397 h 729"/>
                <a:gd name="T36" fmla="*/ 0 w 4"/>
                <a:gd name="T37" fmla="*/ 1241601397 h 729"/>
                <a:gd name="T38" fmla="*/ 94411 w 4"/>
                <a:gd name="T39" fmla="*/ 1158905591 h 729"/>
                <a:gd name="T40" fmla="*/ 94411 w 4"/>
                <a:gd name="T41" fmla="*/ 1163253723 h 729"/>
                <a:gd name="T42" fmla="*/ 0 w 4"/>
                <a:gd name="T43" fmla="*/ 1080700449 h 729"/>
                <a:gd name="T44" fmla="*/ 289119 w 4"/>
                <a:gd name="T45" fmla="*/ 1080700449 h 729"/>
                <a:gd name="T46" fmla="*/ 0 w 4"/>
                <a:gd name="T47" fmla="*/ 1080700449 h 729"/>
                <a:gd name="T48" fmla="*/ 218004 w 4"/>
                <a:gd name="T49" fmla="*/ 993193352 h 729"/>
                <a:gd name="T50" fmla="*/ 0 w 4"/>
                <a:gd name="T51" fmla="*/ 997840452 h 729"/>
                <a:gd name="T52" fmla="*/ 0 w 4"/>
                <a:gd name="T53" fmla="*/ 910362771 h 729"/>
                <a:gd name="T54" fmla="*/ 218004 w 4"/>
                <a:gd name="T55" fmla="*/ 918425267 h 729"/>
                <a:gd name="T56" fmla="*/ 0 w 4"/>
                <a:gd name="T57" fmla="*/ 833343070 h 729"/>
                <a:gd name="T58" fmla="*/ 289119 w 4"/>
                <a:gd name="T59" fmla="*/ 833343070 h 729"/>
                <a:gd name="T60" fmla="*/ 0 w 4"/>
                <a:gd name="T61" fmla="*/ 833343070 h 729"/>
                <a:gd name="T62" fmla="*/ 94411 w 4"/>
                <a:gd name="T63" fmla="*/ 744202081 h 729"/>
                <a:gd name="T64" fmla="*/ 94411 w 4"/>
                <a:gd name="T65" fmla="*/ 755228046 h 729"/>
                <a:gd name="T66" fmla="*/ 0 w 4"/>
                <a:gd name="T67" fmla="*/ 667937019 h 729"/>
                <a:gd name="T68" fmla="*/ 289119 w 4"/>
                <a:gd name="T69" fmla="*/ 667937019 h 729"/>
                <a:gd name="T70" fmla="*/ 0 w 4"/>
                <a:gd name="T71" fmla="*/ 667937019 h 729"/>
                <a:gd name="T72" fmla="*/ 218004 w 4"/>
                <a:gd name="T73" fmla="*/ 579983877 h 729"/>
                <a:gd name="T74" fmla="*/ 0 w 4"/>
                <a:gd name="T75" fmla="*/ 587372493 h 729"/>
                <a:gd name="T76" fmla="*/ 0 w 4"/>
                <a:gd name="T77" fmla="*/ 497150221 h 729"/>
                <a:gd name="T78" fmla="*/ 218004 w 4"/>
                <a:gd name="T79" fmla="*/ 503966306 h 729"/>
                <a:gd name="T80" fmla="*/ 0 w 4"/>
                <a:gd name="T81" fmla="*/ 419061403 h 729"/>
                <a:gd name="T82" fmla="*/ 289119 w 4"/>
                <a:gd name="T83" fmla="*/ 419061403 h 729"/>
                <a:gd name="T84" fmla="*/ 0 w 4"/>
                <a:gd name="T85" fmla="*/ 419061403 h 729"/>
                <a:gd name="T86" fmla="*/ 94411 w 4"/>
                <a:gd name="T87" fmla="*/ 331439052 h 729"/>
                <a:gd name="T88" fmla="*/ 94411 w 4"/>
                <a:gd name="T89" fmla="*/ 340827113 h 729"/>
                <a:gd name="T90" fmla="*/ 0 w 4"/>
                <a:gd name="T91" fmla="*/ 253389343 h 729"/>
                <a:gd name="T92" fmla="*/ 289119 w 4"/>
                <a:gd name="T93" fmla="*/ 253389343 h 729"/>
                <a:gd name="T94" fmla="*/ 0 w 4"/>
                <a:gd name="T95" fmla="*/ 253389343 h 729"/>
                <a:gd name="T96" fmla="*/ 218004 w 4"/>
                <a:gd name="T97" fmla="*/ 165658957 h 729"/>
                <a:gd name="T98" fmla="*/ 0 w 4"/>
                <a:gd name="T99" fmla="*/ 173034737 h 729"/>
                <a:gd name="T100" fmla="*/ 0 w 4"/>
                <a:gd name="T101" fmla="*/ 85076615 h 729"/>
                <a:gd name="T102" fmla="*/ 218004 w 4"/>
                <a:gd name="T103" fmla="*/ 90222908 h 729"/>
                <a:gd name="T104" fmla="*/ 0 w 4"/>
                <a:gd name="T105" fmla="*/ 7361722 h 729"/>
                <a:gd name="T106" fmla="*/ 289119 w 4"/>
                <a:gd name="T107" fmla="*/ 7361722 h 729"/>
                <a:gd name="T108" fmla="*/ 0 w 4"/>
                <a:gd name="T109" fmla="*/ 7361722 h 72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
                <a:gd name="T166" fmla="*/ 0 h 729"/>
                <a:gd name="T167" fmla="*/ 4 w 4"/>
                <a:gd name="T168" fmla="*/ 729 h 72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 h="729">
                  <a:moveTo>
                    <a:pt x="0" y="726"/>
                  </a:moveTo>
                  <a:lnTo>
                    <a:pt x="0" y="726"/>
                  </a:lnTo>
                  <a:lnTo>
                    <a:pt x="0" y="725"/>
                  </a:lnTo>
                  <a:lnTo>
                    <a:pt x="1" y="725"/>
                  </a:lnTo>
                  <a:lnTo>
                    <a:pt x="3" y="725"/>
                  </a:lnTo>
                  <a:lnTo>
                    <a:pt x="4" y="726"/>
                  </a:lnTo>
                  <a:lnTo>
                    <a:pt x="3" y="728"/>
                  </a:lnTo>
                  <a:lnTo>
                    <a:pt x="1" y="729"/>
                  </a:lnTo>
                  <a:lnTo>
                    <a:pt x="0" y="728"/>
                  </a:lnTo>
                  <a:lnTo>
                    <a:pt x="0" y="726"/>
                  </a:lnTo>
                  <a:close/>
                  <a:moveTo>
                    <a:pt x="0" y="694"/>
                  </a:moveTo>
                  <a:lnTo>
                    <a:pt x="0" y="694"/>
                  </a:lnTo>
                  <a:lnTo>
                    <a:pt x="0" y="693"/>
                  </a:lnTo>
                  <a:lnTo>
                    <a:pt x="1" y="691"/>
                  </a:lnTo>
                  <a:lnTo>
                    <a:pt x="3" y="693"/>
                  </a:lnTo>
                  <a:lnTo>
                    <a:pt x="4" y="694"/>
                  </a:lnTo>
                  <a:lnTo>
                    <a:pt x="3" y="695"/>
                  </a:lnTo>
                  <a:lnTo>
                    <a:pt x="1" y="695"/>
                  </a:lnTo>
                  <a:lnTo>
                    <a:pt x="0" y="695"/>
                  </a:lnTo>
                  <a:lnTo>
                    <a:pt x="0" y="694"/>
                  </a:lnTo>
                  <a:close/>
                  <a:moveTo>
                    <a:pt x="0" y="660"/>
                  </a:moveTo>
                  <a:lnTo>
                    <a:pt x="0" y="660"/>
                  </a:lnTo>
                  <a:lnTo>
                    <a:pt x="0" y="659"/>
                  </a:lnTo>
                  <a:lnTo>
                    <a:pt x="1" y="659"/>
                  </a:lnTo>
                  <a:lnTo>
                    <a:pt x="3" y="659"/>
                  </a:lnTo>
                  <a:lnTo>
                    <a:pt x="4" y="660"/>
                  </a:lnTo>
                  <a:lnTo>
                    <a:pt x="3" y="662"/>
                  </a:lnTo>
                  <a:lnTo>
                    <a:pt x="1" y="663"/>
                  </a:lnTo>
                  <a:lnTo>
                    <a:pt x="0" y="662"/>
                  </a:lnTo>
                  <a:lnTo>
                    <a:pt x="0" y="660"/>
                  </a:lnTo>
                  <a:close/>
                  <a:moveTo>
                    <a:pt x="0" y="628"/>
                  </a:moveTo>
                  <a:lnTo>
                    <a:pt x="0" y="628"/>
                  </a:lnTo>
                  <a:lnTo>
                    <a:pt x="0" y="626"/>
                  </a:lnTo>
                  <a:lnTo>
                    <a:pt x="1" y="626"/>
                  </a:lnTo>
                  <a:lnTo>
                    <a:pt x="3" y="626"/>
                  </a:lnTo>
                  <a:lnTo>
                    <a:pt x="4" y="628"/>
                  </a:lnTo>
                  <a:lnTo>
                    <a:pt x="3" y="629"/>
                  </a:lnTo>
                  <a:lnTo>
                    <a:pt x="1" y="629"/>
                  </a:lnTo>
                  <a:lnTo>
                    <a:pt x="0" y="629"/>
                  </a:lnTo>
                  <a:lnTo>
                    <a:pt x="0" y="628"/>
                  </a:lnTo>
                  <a:close/>
                  <a:moveTo>
                    <a:pt x="0" y="595"/>
                  </a:moveTo>
                  <a:lnTo>
                    <a:pt x="0" y="595"/>
                  </a:lnTo>
                  <a:lnTo>
                    <a:pt x="0" y="594"/>
                  </a:lnTo>
                  <a:lnTo>
                    <a:pt x="1" y="593"/>
                  </a:lnTo>
                  <a:lnTo>
                    <a:pt x="3" y="594"/>
                  </a:lnTo>
                  <a:lnTo>
                    <a:pt x="4" y="595"/>
                  </a:lnTo>
                  <a:lnTo>
                    <a:pt x="3" y="597"/>
                  </a:lnTo>
                  <a:lnTo>
                    <a:pt x="1" y="597"/>
                  </a:lnTo>
                  <a:lnTo>
                    <a:pt x="0" y="597"/>
                  </a:lnTo>
                  <a:lnTo>
                    <a:pt x="0" y="595"/>
                  </a:lnTo>
                  <a:close/>
                  <a:moveTo>
                    <a:pt x="0" y="562"/>
                  </a:moveTo>
                  <a:lnTo>
                    <a:pt x="0" y="562"/>
                  </a:lnTo>
                  <a:lnTo>
                    <a:pt x="0" y="560"/>
                  </a:lnTo>
                  <a:lnTo>
                    <a:pt x="1" y="560"/>
                  </a:lnTo>
                  <a:lnTo>
                    <a:pt x="3" y="560"/>
                  </a:lnTo>
                  <a:lnTo>
                    <a:pt x="4" y="562"/>
                  </a:lnTo>
                  <a:lnTo>
                    <a:pt x="3" y="563"/>
                  </a:lnTo>
                  <a:lnTo>
                    <a:pt x="1" y="564"/>
                  </a:lnTo>
                  <a:lnTo>
                    <a:pt x="0" y="563"/>
                  </a:lnTo>
                  <a:lnTo>
                    <a:pt x="0" y="562"/>
                  </a:lnTo>
                  <a:close/>
                  <a:moveTo>
                    <a:pt x="0" y="529"/>
                  </a:moveTo>
                  <a:lnTo>
                    <a:pt x="0" y="529"/>
                  </a:lnTo>
                  <a:lnTo>
                    <a:pt x="0" y="528"/>
                  </a:lnTo>
                  <a:lnTo>
                    <a:pt x="1" y="527"/>
                  </a:lnTo>
                  <a:lnTo>
                    <a:pt x="3" y="528"/>
                  </a:lnTo>
                  <a:lnTo>
                    <a:pt x="4" y="529"/>
                  </a:lnTo>
                  <a:lnTo>
                    <a:pt x="3" y="531"/>
                  </a:lnTo>
                  <a:lnTo>
                    <a:pt x="1" y="531"/>
                  </a:lnTo>
                  <a:lnTo>
                    <a:pt x="0" y="531"/>
                  </a:lnTo>
                  <a:lnTo>
                    <a:pt x="0" y="529"/>
                  </a:lnTo>
                  <a:close/>
                  <a:moveTo>
                    <a:pt x="0" y="495"/>
                  </a:moveTo>
                  <a:lnTo>
                    <a:pt x="0" y="495"/>
                  </a:lnTo>
                  <a:lnTo>
                    <a:pt x="0" y="494"/>
                  </a:lnTo>
                  <a:lnTo>
                    <a:pt x="1" y="494"/>
                  </a:lnTo>
                  <a:lnTo>
                    <a:pt x="3" y="494"/>
                  </a:lnTo>
                  <a:lnTo>
                    <a:pt x="4" y="495"/>
                  </a:lnTo>
                  <a:lnTo>
                    <a:pt x="3" y="497"/>
                  </a:lnTo>
                  <a:lnTo>
                    <a:pt x="1" y="498"/>
                  </a:lnTo>
                  <a:lnTo>
                    <a:pt x="0" y="497"/>
                  </a:lnTo>
                  <a:lnTo>
                    <a:pt x="0" y="495"/>
                  </a:lnTo>
                  <a:close/>
                  <a:moveTo>
                    <a:pt x="0" y="463"/>
                  </a:moveTo>
                  <a:lnTo>
                    <a:pt x="0" y="463"/>
                  </a:lnTo>
                  <a:lnTo>
                    <a:pt x="0" y="462"/>
                  </a:lnTo>
                  <a:lnTo>
                    <a:pt x="1" y="462"/>
                  </a:lnTo>
                  <a:lnTo>
                    <a:pt x="3" y="462"/>
                  </a:lnTo>
                  <a:lnTo>
                    <a:pt x="4" y="463"/>
                  </a:lnTo>
                  <a:lnTo>
                    <a:pt x="3" y="464"/>
                  </a:lnTo>
                  <a:lnTo>
                    <a:pt x="1" y="464"/>
                  </a:lnTo>
                  <a:lnTo>
                    <a:pt x="0" y="464"/>
                  </a:lnTo>
                  <a:lnTo>
                    <a:pt x="0" y="463"/>
                  </a:lnTo>
                  <a:close/>
                  <a:moveTo>
                    <a:pt x="0" y="431"/>
                  </a:moveTo>
                  <a:lnTo>
                    <a:pt x="0" y="431"/>
                  </a:lnTo>
                  <a:lnTo>
                    <a:pt x="0" y="429"/>
                  </a:lnTo>
                  <a:lnTo>
                    <a:pt x="1" y="428"/>
                  </a:lnTo>
                  <a:lnTo>
                    <a:pt x="3" y="429"/>
                  </a:lnTo>
                  <a:lnTo>
                    <a:pt x="4" y="431"/>
                  </a:lnTo>
                  <a:lnTo>
                    <a:pt x="3" y="432"/>
                  </a:lnTo>
                  <a:lnTo>
                    <a:pt x="1" y="432"/>
                  </a:lnTo>
                  <a:lnTo>
                    <a:pt x="0" y="432"/>
                  </a:lnTo>
                  <a:lnTo>
                    <a:pt x="0" y="431"/>
                  </a:lnTo>
                  <a:close/>
                  <a:moveTo>
                    <a:pt x="0" y="397"/>
                  </a:moveTo>
                  <a:lnTo>
                    <a:pt x="0" y="397"/>
                  </a:lnTo>
                  <a:lnTo>
                    <a:pt x="0" y="396"/>
                  </a:lnTo>
                  <a:lnTo>
                    <a:pt x="1" y="396"/>
                  </a:lnTo>
                  <a:lnTo>
                    <a:pt x="3" y="396"/>
                  </a:lnTo>
                  <a:lnTo>
                    <a:pt x="4" y="397"/>
                  </a:lnTo>
                  <a:lnTo>
                    <a:pt x="3" y="398"/>
                  </a:lnTo>
                  <a:lnTo>
                    <a:pt x="1" y="400"/>
                  </a:lnTo>
                  <a:lnTo>
                    <a:pt x="0" y="398"/>
                  </a:lnTo>
                  <a:lnTo>
                    <a:pt x="0" y="397"/>
                  </a:lnTo>
                  <a:close/>
                  <a:moveTo>
                    <a:pt x="0" y="365"/>
                  </a:moveTo>
                  <a:lnTo>
                    <a:pt x="0" y="365"/>
                  </a:lnTo>
                  <a:lnTo>
                    <a:pt x="0" y="363"/>
                  </a:lnTo>
                  <a:lnTo>
                    <a:pt x="1" y="363"/>
                  </a:lnTo>
                  <a:lnTo>
                    <a:pt x="3" y="363"/>
                  </a:lnTo>
                  <a:lnTo>
                    <a:pt x="4" y="365"/>
                  </a:lnTo>
                  <a:lnTo>
                    <a:pt x="3" y="366"/>
                  </a:lnTo>
                  <a:lnTo>
                    <a:pt x="1" y="366"/>
                  </a:lnTo>
                  <a:lnTo>
                    <a:pt x="0" y="366"/>
                  </a:lnTo>
                  <a:lnTo>
                    <a:pt x="0" y="365"/>
                  </a:lnTo>
                  <a:close/>
                  <a:moveTo>
                    <a:pt x="0" y="332"/>
                  </a:moveTo>
                  <a:lnTo>
                    <a:pt x="0" y="332"/>
                  </a:lnTo>
                  <a:lnTo>
                    <a:pt x="0" y="331"/>
                  </a:lnTo>
                  <a:lnTo>
                    <a:pt x="1" y="329"/>
                  </a:lnTo>
                  <a:lnTo>
                    <a:pt x="3" y="331"/>
                  </a:lnTo>
                  <a:lnTo>
                    <a:pt x="4" y="332"/>
                  </a:lnTo>
                  <a:lnTo>
                    <a:pt x="3" y="332"/>
                  </a:lnTo>
                  <a:lnTo>
                    <a:pt x="1" y="333"/>
                  </a:lnTo>
                  <a:lnTo>
                    <a:pt x="0" y="332"/>
                  </a:lnTo>
                  <a:close/>
                  <a:moveTo>
                    <a:pt x="0" y="298"/>
                  </a:moveTo>
                  <a:lnTo>
                    <a:pt x="0" y="298"/>
                  </a:lnTo>
                  <a:lnTo>
                    <a:pt x="0" y="297"/>
                  </a:lnTo>
                  <a:lnTo>
                    <a:pt x="1" y="297"/>
                  </a:lnTo>
                  <a:lnTo>
                    <a:pt x="3" y="297"/>
                  </a:lnTo>
                  <a:lnTo>
                    <a:pt x="4" y="298"/>
                  </a:lnTo>
                  <a:lnTo>
                    <a:pt x="3" y="300"/>
                  </a:lnTo>
                  <a:lnTo>
                    <a:pt x="1" y="301"/>
                  </a:lnTo>
                  <a:lnTo>
                    <a:pt x="0" y="300"/>
                  </a:lnTo>
                  <a:lnTo>
                    <a:pt x="0" y="298"/>
                  </a:lnTo>
                  <a:close/>
                  <a:moveTo>
                    <a:pt x="0" y="266"/>
                  </a:moveTo>
                  <a:lnTo>
                    <a:pt x="0" y="266"/>
                  </a:lnTo>
                  <a:lnTo>
                    <a:pt x="0" y="265"/>
                  </a:lnTo>
                  <a:lnTo>
                    <a:pt x="1" y="263"/>
                  </a:lnTo>
                  <a:lnTo>
                    <a:pt x="3" y="265"/>
                  </a:lnTo>
                  <a:lnTo>
                    <a:pt x="4" y="266"/>
                  </a:lnTo>
                  <a:lnTo>
                    <a:pt x="3" y="267"/>
                  </a:lnTo>
                  <a:lnTo>
                    <a:pt x="1" y="267"/>
                  </a:lnTo>
                  <a:lnTo>
                    <a:pt x="0" y="267"/>
                  </a:lnTo>
                  <a:lnTo>
                    <a:pt x="0" y="266"/>
                  </a:lnTo>
                  <a:close/>
                  <a:moveTo>
                    <a:pt x="0" y="232"/>
                  </a:moveTo>
                  <a:lnTo>
                    <a:pt x="0" y="232"/>
                  </a:lnTo>
                  <a:lnTo>
                    <a:pt x="0" y="231"/>
                  </a:lnTo>
                  <a:lnTo>
                    <a:pt x="1" y="231"/>
                  </a:lnTo>
                  <a:lnTo>
                    <a:pt x="3" y="231"/>
                  </a:lnTo>
                  <a:lnTo>
                    <a:pt x="4" y="232"/>
                  </a:lnTo>
                  <a:lnTo>
                    <a:pt x="3" y="234"/>
                  </a:lnTo>
                  <a:lnTo>
                    <a:pt x="1" y="235"/>
                  </a:lnTo>
                  <a:lnTo>
                    <a:pt x="0" y="234"/>
                  </a:lnTo>
                  <a:lnTo>
                    <a:pt x="0" y="232"/>
                  </a:lnTo>
                  <a:close/>
                  <a:moveTo>
                    <a:pt x="0" y="200"/>
                  </a:moveTo>
                  <a:lnTo>
                    <a:pt x="0" y="200"/>
                  </a:lnTo>
                  <a:lnTo>
                    <a:pt x="0" y="198"/>
                  </a:lnTo>
                  <a:lnTo>
                    <a:pt x="1" y="198"/>
                  </a:lnTo>
                  <a:lnTo>
                    <a:pt x="3" y="198"/>
                  </a:lnTo>
                  <a:lnTo>
                    <a:pt x="4" y="200"/>
                  </a:lnTo>
                  <a:lnTo>
                    <a:pt x="3" y="201"/>
                  </a:lnTo>
                  <a:lnTo>
                    <a:pt x="1" y="201"/>
                  </a:lnTo>
                  <a:lnTo>
                    <a:pt x="0" y="201"/>
                  </a:lnTo>
                  <a:lnTo>
                    <a:pt x="0" y="200"/>
                  </a:lnTo>
                  <a:close/>
                  <a:moveTo>
                    <a:pt x="0" y="167"/>
                  </a:moveTo>
                  <a:lnTo>
                    <a:pt x="0" y="167"/>
                  </a:lnTo>
                  <a:lnTo>
                    <a:pt x="0" y="166"/>
                  </a:lnTo>
                  <a:lnTo>
                    <a:pt x="1" y="165"/>
                  </a:lnTo>
                  <a:lnTo>
                    <a:pt x="3" y="166"/>
                  </a:lnTo>
                  <a:lnTo>
                    <a:pt x="4" y="167"/>
                  </a:lnTo>
                  <a:lnTo>
                    <a:pt x="3" y="167"/>
                  </a:lnTo>
                  <a:lnTo>
                    <a:pt x="1" y="169"/>
                  </a:lnTo>
                  <a:lnTo>
                    <a:pt x="0" y="167"/>
                  </a:lnTo>
                  <a:close/>
                  <a:moveTo>
                    <a:pt x="0" y="134"/>
                  </a:moveTo>
                  <a:lnTo>
                    <a:pt x="0" y="134"/>
                  </a:lnTo>
                  <a:lnTo>
                    <a:pt x="0" y="132"/>
                  </a:lnTo>
                  <a:lnTo>
                    <a:pt x="1" y="132"/>
                  </a:lnTo>
                  <a:lnTo>
                    <a:pt x="3" y="132"/>
                  </a:lnTo>
                  <a:lnTo>
                    <a:pt x="4" y="134"/>
                  </a:lnTo>
                  <a:lnTo>
                    <a:pt x="3" y="135"/>
                  </a:lnTo>
                  <a:lnTo>
                    <a:pt x="1" y="136"/>
                  </a:lnTo>
                  <a:lnTo>
                    <a:pt x="0" y="135"/>
                  </a:lnTo>
                  <a:lnTo>
                    <a:pt x="0" y="134"/>
                  </a:lnTo>
                  <a:close/>
                  <a:moveTo>
                    <a:pt x="0" y="101"/>
                  </a:moveTo>
                  <a:lnTo>
                    <a:pt x="0" y="101"/>
                  </a:lnTo>
                  <a:lnTo>
                    <a:pt x="0" y="100"/>
                  </a:lnTo>
                  <a:lnTo>
                    <a:pt x="1" y="99"/>
                  </a:lnTo>
                  <a:lnTo>
                    <a:pt x="3" y="100"/>
                  </a:lnTo>
                  <a:lnTo>
                    <a:pt x="4" y="101"/>
                  </a:lnTo>
                  <a:lnTo>
                    <a:pt x="3" y="103"/>
                  </a:lnTo>
                  <a:lnTo>
                    <a:pt x="1" y="103"/>
                  </a:lnTo>
                  <a:lnTo>
                    <a:pt x="0" y="103"/>
                  </a:lnTo>
                  <a:lnTo>
                    <a:pt x="0" y="101"/>
                  </a:lnTo>
                  <a:close/>
                  <a:moveTo>
                    <a:pt x="0" y="67"/>
                  </a:moveTo>
                  <a:lnTo>
                    <a:pt x="0" y="67"/>
                  </a:lnTo>
                  <a:lnTo>
                    <a:pt x="0" y="66"/>
                  </a:lnTo>
                  <a:lnTo>
                    <a:pt x="1" y="66"/>
                  </a:lnTo>
                  <a:lnTo>
                    <a:pt x="3" y="66"/>
                  </a:lnTo>
                  <a:lnTo>
                    <a:pt x="4" y="67"/>
                  </a:lnTo>
                  <a:lnTo>
                    <a:pt x="3" y="69"/>
                  </a:lnTo>
                  <a:lnTo>
                    <a:pt x="1" y="70"/>
                  </a:lnTo>
                  <a:lnTo>
                    <a:pt x="0" y="69"/>
                  </a:lnTo>
                  <a:lnTo>
                    <a:pt x="0" y="67"/>
                  </a:lnTo>
                  <a:close/>
                  <a:moveTo>
                    <a:pt x="0" y="35"/>
                  </a:moveTo>
                  <a:lnTo>
                    <a:pt x="0" y="35"/>
                  </a:lnTo>
                  <a:lnTo>
                    <a:pt x="0" y="34"/>
                  </a:lnTo>
                  <a:lnTo>
                    <a:pt x="1" y="34"/>
                  </a:lnTo>
                  <a:lnTo>
                    <a:pt x="3" y="34"/>
                  </a:lnTo>
                  <a:lnTo>
                    <a:pt x="4" y="35"/>
                  </a:lnTo>
                  <a:lnTo>
                    <a:pt x="3" y="36"/>
                  </a:lnTo>
                  <a:lnTo>
                    <a:pt x="1" y="36"/>
                  </a:lnTo>
                  <a:lnTo>
                    <a:pt x="0" y="36"/>
                  </a:lnTo>
                  <a:lnTo>
                    <a:pt x="0" y="35"/>
                  </a:lnTo>
                  <a:close/>
                  <a:moveTo>
                    <a:pt x="0" y="3"/>
                  </a:moveTo>
                  <a:lnTo>
                    <a:pt x="0" y="3"/>
                  </a:lnTo>
                  <a:lnTo>
                    <a:pt x="0" y="1"/>
                  </a:lnTo>
                  <a:lnTo>
                    <a:pt x="1" y="0"/>
                  </a:lnTo>
                  <a:lnTo>
                    <a:pt x="3" y="1"/>
                  </a:lnTo>
                  <a:lnTo>
                    <a:pt x="4" y="3"/>
                  </a:lnTo>
                  <a:lnTo>
                    <a:pt x="3" y="4"/>
                  </a:lnTo>
                  <a:lnTo>
                    <a:pt x="1" y="4"/>
                  </a:lnTo>
                  <a:lnTo>
                    <a:pt x="0" y="4"/>
                  </a:lnTo>
                  <a:lnTo>
                    <a:pt x="0" y="3"/>
                  </a:lnTo>
                  <a:close/>
                </a:path>
              </a:pathLst>
            </a:custGeom>
            <a:solidFill>
              <a:srgbClr val="000000"/>
            </a:solidFill>
            <a:ln w="2857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99" name="未知"/>
            <p:cNvSpPr>
              <a:spLocks/>
            </p:cNvSpPr>
            <p:nvPr/>
          </p:nvSpPr>
          <p:spPr bwMode="auto">
            <a:xfrm>
              <a:off x="225" y="545"/>
              <a:ext cx="173" cy="262"/>
            </a:xfrm>
            <a:custGeom>
              <a:avLst/>
              <a:gdLst>
                <a:gd name="T0" fmla="*/ 0 w 83"/>
                <a:gd name="T1" fmla="*/ 247771764 h 127"/>
                <a:gd name="T2" fmla="*/ 97596142 w 83"/>
                <a:gd name="T3" fmla="*/ 0 h 127"/>
                <a:gd name="T4" fmla="*/ 198844176 w 83"/>
                <a:gd name="T5" fmla="*/ 247771764 h 127"/>
                <a:gd name="T6" fmla="*/ 0 w 83"/>
                <a:gd name="T7" fmla="*/ 247771764 h 127"/>
                <a:gd name="T8" fmla="*/ 0 60000 65536"/>
                <a:gd name="T9" fmla="*/ 0 60000 65536"/>
                <a:gd name="T10" fmla="*/ 0 60000 65536"/>
                <a:gd name="T11" fmla="*/ 0 60000 65536"/>
                <a:gd name="T12" fmla="*/ 0 w 83"/>
                <a:gd name="T13" fmla="*/ 0 h 127"/>
                <a:gd name="T14" fmla="*/ 83 w 83"/>
                <a:gd name="T15" fmla="*/ 127 h 127"/>
              </a:gdLst>
              <a:ahLst/>
              <a:cxnLst>
                <a:cxn ang="T8">
                  <a:pos x="T0" y="T1"/>
                </a:cxn>
                <a:cxn ang="T9">
                  <a:pos x="T2" y="T3"/>
                </a:cxn>
                <a:cxn ang="T10">
                  <a:pos x="T4" y="T5"/>
                </a:cxn>
                <a:cxn ang="T11">
                  <a:pos x="T6" y="T7"/>
                </a:cxn>
              </a:cxnLst>
              <a:rect l="T12" t="T13" r="T14" b="T15"/>
              <a:pathLst>
                <a:path w="83" h="127">
                  <a:moveTo>
                    <a:pt x="0" y="127"/>
                  </a:moveTo>
                  <a:lnTo>
                    <a:pt x="41" y="0"/>
                  </a:lnTo>
                  <a:lnTo>
                    <a:pt x="83" y="127"/>
                  </a:lnTo>
                  <a:lnTo>
                    <a:pt x="0" y="127"/>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00" name="Line 160"/>
            <p:cNvSpPr>
              <a:spLocks noChangeShapeType="1"/>
            </p:cNvSpPr>
            <p:nvPr/>
          </p:nvSpPr>
          <p:spPr bwMode="auto">
            <a:xfrm flipH="1">
              <a:off x="770" y="2560"/>
              <a:ext cx="1535"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600">
                <a:solidFill>
                  <a:srgbClr val="FF0000"/>
                </a:solidFill>
              </a:endParaRPr>
            </a:p>
          </p:txBody>
        </p:sp>
        <p:sp>
          <p:nvSpPr>
            <p:cNvPr id="95301" name="未知"/>
            <p:cNvSpPr>
              <a:spLocks/>
            </p:cNvSpPr>
            <p:nvPr/>
          </p:nvSpPr>
          <p:spPr bwMode="auto">
            <a:xfrm>
              <a:off x="533" y="2470"/>
              <a:ext cx="260" cy="175"/>
            </a:xfrm>
            <a:custGeom>
              <a:avLst/>
              <a:gdLst>
                <a:gd name="T0" fmla="*/ 212232864 w 127"/>
                <a:gd name="T1" fmla="*/ 199368394 h 84"/>
                <a:gd name="T2" fmla="*/ 0 w 127"/>
                <a:gd name="T3" fmla="*/ 99981197 h 84"/>
                <a:gd name="T4" fmla="*/ 212232864 w 127"/>
                <a:gd name="T5" fmla="*/ 0 h 84"/>
                <a:gd name="T6" fmla="*/ 212232864 w 127"/>
                <a:gd name="T7" fmla="*/ 199368394 h 84"/>
                <a:gd name="T8" fmla="*/ 0 60000 65536"/>
                <a:gd name="T9" fmla="*/ 0 60000 65536"/>
                <a:gd name="T10" fmla="*/ 0 60000 65536"/>
                <a:gd name="T11" fmla="*/ 0 60000 65536"/>
                <a:gd name="T12" fmla="*/ 0 w 127"/>
                <a:gd name="T13" fmla="*/ 0 h 84"/>
                <a:gd name="T14" fmla="*/ 127 w 127"/>
                <a:gd name="T15" fmla="*/ 84 h 84"/>
              </a:gdLst>
              <a:ahLst/>
              <a:cxnLst>
                <a:cxn ang="T8">
                  <a:pos x="T0" y="T1"/>
                </a:cxn>
                <a:cxn ang="T9">
                  <a:pos x="T2" y="T3"/>
                </a:cxn>
                <a:cxn ang="T10">
                  <a:pos x="T4" y="T5"/>
                </a:cxn>
                <a:cxn ang="T11">
                  <a:pos x="T6" y="T7"/>
                </a:cxn>
              </a:cxnLst>
              <a:rect l="T12" t="T13" r="T14" b="T15"/>
              <a:pathLst>
                <a:path w="127" h="84">
                  <a:moveTo>
                    <a:pt x="127" y="84"/>
                  </a:moveTo>
                  <a:lnTo>
                    <a:pt x="0" y="42"/>
                  </a:lnTo>
                  <a:lnTo>
                    <a:pt x="127" y="0"/>
                  </a:lnTo>
                  <a:lnTo>
                    <a:pt x="127" y="84"/>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02" name="Line 162"/>
            <p:cNvSpPr>
              <a:spLocks noChangeShapeType="1"/>
            </p:cNvSpPr>
            <p:nvPr/>
          </p:nvSpPr>
          <p:spPr bwMode="auto">
            <a:xfrm flipH="1">
              <a:off x="2818" y="1617"/>
              <a:ext cx="465" cy="5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600">
                <a:solidFill>
                  <a:srgbClr val="FF0000"/>
                </a:solidFill>
              </a:endParaRPr>
            </a:p>
          </p:txBody>
        </p:sp>
        <p:sp>
          <p:nvSpPr>
            <p:cNvPr id="95303" name="未知"/>
            <p:cNvSpPr>
              <a:spLocks/>
            </p:cNvSpPr>
            <p:nvPr/>
          </p:nvSpPr>
          <p:spPr bwMode="auto">
            <a:xfrm>
              <a:off x="2668" y="2115"/>
              <a:ext cx="230" cy="262"/>
            </a:xfrm>
            <a:custGeom>
              <a:avLst/>
              <a:gdLst>
                <a:gd name="T0" fmla="*/ 199094057 w 112"/>
                <a:gd name="T1" fmla="*/ 169589279 h 124"/>
                <a:gd name="T2" fmla="*/ 0 w 112"/>
                <a:gd name="T3" fmla="*/ 390343663 h 124"/>
                <a:gd name="T4" fmla="*/ 85630061 w 112"/>
                <a:gd name="T5" fmla="*/ 0 h 124"/>
                <a:gd name="T6" fmla="*/ 199094057 w 112"/>
                <a:gd name="T7" fmla="*/ 169589279 h 124"/>
                <a:gd name="T8" fmla="*/ 0 60000 65536"/>
                <a:gd name="T9" fmla="*/ 0 60000 65536"/>
                <a:gd name="T10" fmla="*/ 0 60000 65536"/>
                <a:gd name="T11" fmla="*/ 0 60000 65536"/>
                <a:gd name="T12" fmla="*/ 0 w 112"/>
                <a:gd name="T13" fmla="*/ 0 h 124"/>
                <a:gd name="T14" fmla="*/ 112 w 112"/>
                <a:gd name="T15" fmla="*/ 124 h 124"/>
              </a:gdLst>
              <a:ahLst/>
              <a:cxnLst>
                <a:cxn ang="T8">
                  <a:pos x="T0" y="T1"/>
                </a:cxn>
                <a:cxn ang="T9">
                  <a:pos x="T2" y="T3"/>
                </a:cxn>
                <a:cxn ang="T10">
                  <a:pos x="T4" y="T5"/>
                </a:cxn>
                <a:cxn ang="T11">
                  <a:pos x="T6" y="T7"/>
                </a:cxn>
              </a:cxnLst>
              <a:rect l="T12" t="T13" r="T14" b="T15"/>
              <a:pathLst>
                <a:path w="112" h="124">
                  <a:moveTo>
                    <a:pt x="112" y="54"/>
                  </a:moveTo>
                  <a:lnTo>
                    <a:pt x="0" y="124"/>
                  </a:lnTo>
                  <a:lnTo>
                    <a:pt x="48" y="0"/>
                  </a:lnTo>
                  <a:lnTo>
                    <a:pt x="112" y="54"/>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04" name="Rectangle 164"/>
            <p:cNvSpPr>
              <a:spLocks noChangeArrowheads="1"/>
            </p:cNvSpPr>
            <p:nvPr/>
          </p:nvSpPr>
          <p:spPr bwMode="auto">
            <a:xfrm>
              <a:off x="1480" y="0"/>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8</a:t>
              </a:r>
            </a:p>
          </p:txBody>
        </p:sp>
        <p:sp>
          <p:nvSpPr>
            <p:cNvPr id="95305" name="Rectangle 165"/>
            <p:cNvSpPr>
              <a:spLocks noChangeArrowheads="1"/>
            </p:cNvSpPr>
            <p:nvPr/>
          </p:nvSpPr>
          <p:spPr bwMode="auto">
            <a:xfrm>
              <a:off x="3093" y="1960"/>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5</a:t>
              </a:r>
            </a:p>
          </p:txBody>
        </p:sp>
        <p:sp>
          <p:nvSpPr>
            <p:cNvPr id="95306" name="Rectangle 166"/>
            <p:cNvSpPr>
              <a:spLocks noChangeArrowheads="1"/>
            </p:cNvSpPr>
            <p:nvPr/>
          </p:nvSpPr>
          <p:spPr bwMode="auto">
            <a:xfrm>
              <a:off x="0" y="1350"/>
              <a:ext cx="242"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18</a:t>
              </a:r>
            </a:p>
          </p:txBody>
        </p:sp>
        <p:sp>
          <p:nvSpPr>
            <p:cNvPr id="95307" name="Rectangle 167"/>
            <p:cNvSpPr>
              <a:spLocks noChangeArrowheads="1"/>
            </p:cNvSpPr>
            <p:nvPr/>
          </p:nvSpPr>
          <p:spPr bwMode="auto">
            <a:xfrm>
              <a:off x="755" y="2022"/>
              <a:ext cx="242"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a:solidFill>
                    <a:srgbClr val="FF0000"/>
                  </a:solidFill>
                  <a:latin typeface="宋体" panose="02010600030101010101" pitchFamily="2" charset="-122"/>
                </a:rPr>
                <a:t>10</a:t>
              </a:r>
            </a:p>
          </p:txBody>
        </p:sp>
        <p:sp>
          <p:nvSpPr>
            <p:cNvPr id="95308" name="Rectangle 168"/>
            <p:cNvSpPr>
              <a:spLocks noChangeArrowheads="1"/>
            </p:cNvSpPr>
            <p:nvPr/>
          </p:nvSpPr>
          <p:spPr bwMode="auto">
            <a:xfrm>
              <a:off x="1543" y="2565"/>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a:solidFill>
                    <a:srgbClr val="FF0000"/>
                  </a:solidFill>
                  <a:latin typeface="宋体" panose="02010600030101010101" pitchFamily="2" charset="-122"/>
                </a:rPr>
                <a:t>7</a:t>
              </a:r>
            </a:p>
          </p:txBody>
        </p:sp>
        <p:sp>
          <p:nvSpPr>
            <p:cNvPr id="95309" name="未知"/>
            <p:cNvSpPr>
              <a:spLocks/>
            </p:cNvSpPr>
            <p:nvPr/>
          </p:nvSpPr>
          <p:spPr bwMode="auto">
            <a:xfrm>
              <a:off x="2440" y="545"/>
              <a:ext cx="173" cy="262"/>
            </a:xfrm>
            <a:custGeom>
              <a:avLst/>
              <a:gdLst>
                <a:gd name="T0" fmla="*/ 0 w 83"/>
                <a:gd name="T1" fmla="*/ 247771764 h 127"/>
                <a:gd name="T2" fmla="*/ 97596142 w 83"/>
                <a:gd name="T3" fmla="*/ 0 h 127"/>
                <a:gd name="T4" fmla="*/ 198844176 w 83"/>
                <a:gd name="T5" fmla="*/ 247771764 h 127"/>
                <a:gd name="T6" fmla="*/ 0 w 83"/>
                <a:gd name="T7" fmla="*/ 247771764 h 127"/>
                <a:gd name="T8" fmla="*/ 0 60000 65536"/>
                <a:gd name="T9" fmla="*/ 0 60000 65536"/>
                <a:gd name="T10" fmla="*/ 0 60000 65536"/>
                <a:gd name="T11" fmla="*/ 0 60000 65536"/>
                <a:gd name="T12" fmla="*/ 0 w 83"/>
                <a:gd name="T13" fmla="*/ 0 h 127"/>
                <a:gd name="T14" fmla="*/ 83 w 83"/>
                <a:gd name="T15" fmla="*/ 127 h 127"/>
              </a:gdLst>
              <a:ahLst/>
              <a:cxnLst>
                <a:cxn ang="T8">
                  <a:pos x="T0" y="T1"/>
                </a:cxn>
                <a:cxn ang="T9">
                  <a:pos x="T2" y="T3"/>
                </a:cxn>
                <a:cxn ang="T10">
                  <a:pos x="T4" y="T5"/>
                </a:cxn>
                <a:cxn ang="T11">
                  <a:pos x="T6" y="T7"/>
                </a:cxn>
              </a:cxnLst>
              <a:rect l="T12" t="T13" r="T14" b="T15"/>
              <a:pathLst>
                <a:path w="83" h="127">
                  <a:moveTo>
                    <a:pt x="0" y="127"/>
                  </a:moveTo>
                  <a:lnTo>
                    <a:pt x="41" y="0"/>
                  </a:lnTo>
                  <a:lnTo>
                    <a:pt x="83" y="127"/>
                  </a:lnTo>
                  <a:lnTo>
                    <a:pt x="0" y="127"/>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310" name="Rectangle 170"/>
            <p:cNvSpPr>
              <a:spLocks noChangeArrowheads="1"/>
            </p:cNvSpPr>
            <p:nvPr/>
          </p:nvSpPr>
          <p:spPr bwMode="auto">
            <a:xfrm>
              <a:off x="2215" y="1372"/>
              <a:ext cx="242"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15</a:t>
              </a:r>
            </a:p>
          </p:txBody>
        </p:sp>
        <p:sp>
          <p:nvSpPr>
            <p:cNvPr id="95311" name="Rectangle 171"/>
            <p:cNvSpPr>
              <a:spLocks noChangeArrowheads="1"/>
            </p:cNvSpPr>
            <p:nvPr/>
          </p:nvSpPr>
          <p:spPr bwMode="auto">
            <a:xfrm>
              <a:off x="1148" y="3487"/>
              <a:ext cx="364"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a:t>
              </a:r>
              <a:r>
                <a:rPr lang="en-US" altLang="zh-CN" sz="1200" b="1" dirty="0">
                  <a:solidFill>
                    <a:srgbClr val="FF0000"/>
                  </a:solidFill>
                  <a:latin typeface="宋体" panose="02010600030101010101" pitchFamily="2" charset="-122"/>
                </a:rPr>
                <a:t>e)</a:t>
              </a:r>
            </a:p>
          </p:txBody>
        </p:sp>
        <p:sp>
          <p:nvSpPr>
            <p:cNvPr id="95312" name="Line 172"/>
            <p:cNvSpPr>
              <a:spLocks noChangeShapeType="1"/>
            </p:cNvSpPr>
            <p:nvPr/>
          </p:nvSpPr>
          <p:spPr bwMode="auto">
            <a:xfrm flipV="1">
              <a:off x="2500" y="852"/>
              <a:ext cx="5" cy="15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600">
                <a:solidFill>
                  <a:srgbClr val="FF0000"/>
                </a:solidFill>
              </a:endParaRPr>
            </a:p>
          </p:txBody>
        </p:sp>
      </p:grpSp>
      <p:grpSp>
        <p:nvGrpSpPr>
          <p:cNvPr id="7" name="Group 173"/>
          <p:cNvGrpSpPr>
            <a:grpSpLocks/>
          </p:cNvGrpSpPr>
          <p:nvPr/>
        </p:nvGrpSpPr>
        <p:grpSpPr bwMode="auto">
          <a:xfrm>
            <a:off x="381000" y="3219450"/>
            <a:ext cx="2320925" cy="2295839"/>
            <a:chOff x="0" y="0"/>
            <a:chExt cx="3655" cy="3616"/>
          </a:xfrm>
        </p:grpSpPr>
        <p:sp>
          <p:nvSpPr>
            <p:cNvPr id="95242" name="未知"/>
            <p:cNvSpPr>
              <a:spLocks/>
            </p:cNvSpPr>
            <p:nvPr/>
          </p:nvSpPr>
          <p:spPr bwMode="auto">
            <a:xfrm>
              <a:off x="85" y="0"/>
              <a:ext cx="445" cy="475"/>
            </a:xfrm>
            <a:custGeom>
              <a:avLst/>
              <a:gdLst>
                <a:gd name="T0" fmla="*/ 1683577 w 216"/>
                <a:gd name="T1" fmla="*/ 267497229 h 227"/>
                <a:gd name="T2" fmla="*/ 9358096 w 216"/>
                <a:gd name="T3" fmla="*/ 206432885 h 227"/>
                <a:gd name="T4" fmla="*/ 24935560 w 216"/>
                <a:gd name="T5" fmla="*/ 156073089 h 227"/>
                <a:gd name="T6" fmla="*/ 45190314 w 216"/>
                <a:gd name="T7" fmla="*/ 108927557 h 227"/>
                <a:gd name="T8" fmla="*/ 73721349 w 216"/>
                <a:gd name="T9" fmla="*/ 66772628 h 227"/>
                <a:gd name="T10" fmla="*/ 105835573 w 216"/>
                <a:gd name="T11" fmla="*/ 36230881 h 227"/>
                <a:gd name="T12" fmla="*/ 142578421 w 216"/>
                <a:gd name="T13" fmla="*/ 15822103 h 227"/>
                <a:gd name="T14" fmla="*/ 184191118 w 216"/>
                <a:gd name="T15" fmla="*/ 4849290 h 227"/>
                <a:gd name="T16" fmla="*/ 225700574 w 216"/>
                <a:gd name="T17" fmla="*/ 4849290 h 227"/>
                <a:gd name="T18" fmla="*/ 265201927 w 216"/>
                <a:gd name="T19" fmla="*/ 15822103 h 227"/>
                <a:gd name="T20" fmla="*/ 302273581 w 216"/>
                <a:gd name="T21" fmla="*/ 36230881 h 227"/>
                <a:gd name="T22" fmla="*/ 336070366 w 216"/>
                <a:gd name="T23" fmla="*/ 66772628 h 227"/>
                <a:gd name="T24" fmla="*/ 362072335 w 216"/>
                <a:gd name="T25" fmla="*/ 108927557 h 227"/>
                <a:gd name="T26" fmla="*/ 383142255 w 216"/>
                <a:gd name="T27" fmla="*/ 156073089 h 227"/>
                <a:gd name="T28" fmla="*/ 402325112 w 216"/>
                <a:gd name="T29" fmla="*/ 206432885 h 227"/>
                <a:gd name="T30" fmla="*/ 409890505 w 216"/>
                <a:gd name="T31" fmla="*/ 267497229 h 227"/>
                <a:gd name="T32" fmla="*/ 409890505 w 216"/>
                <a:gd name="T33" fmla="*/ 295795804 h 227"/>
                <a:gd name="T34" fmla="*/ 404014133 w 216"/>
                <a:gd name="T35" fmla="*/ 355564331 h 227"/>
                <a:gd name="T36" fmla="*/ 395151845 w 216"/>
                <a:gd name="T37" fmla="*/ 409931837 h 227"/>
                <a:gd name="T38" fmla="*/ 373683997 w 216"/>
                <a:gd name="T39" fmla="*/ 458030516 h 227"/>
                <a:gd name="T40" fmla="*/ 350790039 w 216"/>
                <a:gd name="T41" fmla="*/ 505188537 h 227"/>
                <a:gd name="T42" fmla="*/ 320460166 w 216"/>
                <a:gd name="T43" fmla="*/ 538294798 h 227"/>
                <a:gd name="T44" fmla="*/ 284694043 w 216"/>
                <a:gd name="T45" fmla="*/ 566772359 h 227"/>
                <a:gd name="T46" fmla="*/ 244956609 w 216"/>
                <a:gd name="T47" fmla="*/ 583258529 h 227"/>
                <a:gd name="T48" fmla="*/ 205260115 w 216"/>
                <a:gd name="T49" fmla="*/ 588006284 h 227"/>
                <a:gd name="T50" fmla="*/ 163126472 w 216"/>
                <a:gd name="T51" fmla="*/ 583258529 h 227"/>
                <a:gd name="T52" fmla="*/ 125236710 w 216"/>
                <a:gd name="T53" fmla="*/ 566772359 h 227"/>
                <a:gd name="T54" fmla="*/ 89405123 w 216"/>
                <a:gd name="T55" fmla="*/ 538294798 h 227"/>
                <a:gd name="T56" fmla="*/ 60789076 w 216"/>
                <a:gd name="T57" fmla="*/ 505188537 h 227"/>
                <a:gd name="T58" fmla="*/ 35783841 w 216"/>
                <a:gd name="T59" fmla="*/ 458030516 h 227"/>
                <a:gd name="T60" fmla="*/ 14721482 w 216"/>
                <a:gd name="T61" fmla="*/ 409931837 h 227"/>
                <a:gd name="T62" fmla="*/ 3468480 w 216"/>
                <a:gd name="T63" fmla="*/ 355564331 h 227"/>
                <a:gd name="T64" fmla="*/ 0 w 216"/>
                <a:gd name="T65" fmla="*/ 295795804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1"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6" y="214"/>
                  </a:lnTo>
                  <a:lnTo>
                    <a:pt x="47" y="208"/>
                  </a:lnTo>
                  <a:lnTo>
                    <a:pt x="39" y="202"/>
                  </a:lnTo>
                  <a:lnTo>
                    <a:pt x="32" y="195"/>
                  </a:lnTo>
                  <a:lnTo>
                    <a:pt x="24" y="187"/>
                  </a:lnTo>
                  <a:lnTo>
                    <a:pt x="19" y="177"/>
                  </a:lnTo>
                  <a:lnTo>
                    <a:pt x="13" y="168"/>
                  </a:lnTo>
                  <a:lnTo>
                    <a:pt x="8" y="158"/>
                  </a:lnTo>
                  <a:lnTo>
                    <a:pt x="5" y="148"/>
                  </a:lnTo>
                  <a:lnTo>
                    <a:pt x="2" y="137"/>
                  </a:lnTo>
                  <a:lnTo>
                    <a:pt x="1" y="126"/>
                  </a:lnTo>
                  <a:lnTo>
                    <a:pt x="0" y="114"/>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43" name="未知"/>
            <p:cNvSpPr>
              <a:spLocks/>
            </p:cNvSpPr>
            <p:nvPr/>
          </p:nvSpPr>
          <p:spPr bwMode="auto">
            <a:xfrm>
              <a:off x="85" y="0"/>
              <a:ext cx="445" cy="475"/>
            </a:xfrm>
            <a:custGeom>
              <a:avLst/>
              <a:gdLst>
                <a:gd name="T0" fmla="*/ 1683577 w 216"/>
                <a:gd name="T1" fmla="*/ 267497229 h 227"/>
                <a:gd name="T2" fmla="*/ 9358096 w 216"/>
                <a:gd name="T3" fmla="*/ 206432885 h 227"/>
                <a:gd name="T4" fmla="*/ 24935560 w 216"/>
                <a:gd name="T5" fmla="*/ 156073089 h 227"/>
                <a:gd name="T6" fmla="*/ 45190314 w 216"/>
                <a:gd name="T7" fmla="*/ 108927557 h 227"/>
                <a:gd name="T8" fmla="*/ 73721349 w 216"/>
                <a:gd name="T9" fmla="*/ 66772628 h 227"/>
                <a:gd name="T10" fmla="*/ 105835573 w 216"/>
                <a:gd name="T11" fmla="*/ 36230881 h 227"/>
                <a:gd name="T12" fmla="*/ 142578421 w 216"/>
                <a:gd name="T13" fmla="*/ 15822103 h 227"/>
                <a:gd name="T14" fmla="*/ 184191118 w 216"/>
                <a:gd name="T15" fmla="*/ 4849290 h 227"/>
                <a:gd name="T16" fmla="*/ 225700574 w 216"/>
                <a:gd name="T17" fmla="*/ 4849290 h 227"/>
                <a:gd name="T18" fmla="*/ 265201927 w 216"/>
                <a:gd name="T19" fmla="*/ 15822103 h 227"/>
                <a:gd name="T20" fmla="*/ 302273581 w 216"/>
                <a:gd name="T21" fmla="*/ 36230881 h 227"/>
                <a:gd name="T22" fmla="*/ 336070366 w 216"/>
                <a:gd name="T23" fmla="*/ 66772628 h 227"/>
                <a:gd name="T24" fmla="*/ 362072335 w 216"/>
                <a:gd name="T25" fmla="*/ 108927557 h 227"/>
                <a:gd name="T26" fmla="*/ 383142255 w 216"/>
                <a:gd name="T27" fmla="*/ 156073089 h 227"/>
                <a:gd name="T28" fmla="*/ 402325112 w 216"/>
                <a:gd name="T29" fmla="*/ 206432885 h 227"/>
                <a:gd name="T30" fmla="*/ 409890505 w 216"/>
                <a:gd name="T31" fmla="*/ 267497229 h 227"/>
                <a:gd name="T32" fmla="*/ 409890505 w 216"/>
                <a:gd name="T33" fmla="*/ 295795804 h 227"/>
                <a:gd name="T34" fmla="*/ 404014133 w 216"/>
                <a:gd name="T35" fmla="*/ 355564331 h 227"/>
                <a:gd name="T36" fmla="*/ 395151845 w 216"/>
                <a:gd name="T37" fmla="*/ 409931837 h 227"/>
                <a:gd name="T38" fmla="*/ 373683997 w 216"/>
                <a:gd name="T39" fmla="*/ 458030516 h 227"/>
                <a:gd name="T40" fmla="*/ 350790039 w 216"/>
                <a:gd name="T41" fmla="*/ 505188537 h 227"/>
                <a:gd name="T42" fmla="*/ 320460166 w 216"/>
                <a:gd name="T43" fmla="*/ 538294798 h 227"/>
                <a:gd name="T44" fmla="*/ 284694043 w 216"/>
                <a:gd name="T45" fmla="*/ 566772359 h 227"/>
                <a:gd name="T46" fmla="*/ 244956609 w 216"/>
                <a:gd name="T47" fmla="*/ 583258529 h 227"/>
                <a:gd name="T48" fmla="*/ 205260115 w 216"/>
                <a:gd name="T49" fmla="*/ 588006284 h 227"/>
                <a:gd name="T50" fmla="*/ 163126472 w 216"/>
                <a:gd name="T51" fmla="*/ 583258529 h 227"/>
                <a:gd name="T52" fmla="*/ 125236710 w 216"/>
                <a:gd name="T53" fmla="*/ 566772359 h 227"/>
                <a:gd name="T54" fmla="*/ 89405123 w 216"/>
                <a:gd name="T55" fmla="*/ 538294798 h 227"/>
                <a:gd name="T56" fmla="*/ 60789076 w 216"/>
                <a:gd name="T57" fmla="*/ 505188537 h 227"/>
                <a:gd name="T58" fmla="*/ 35783841 w 216"/>
                <a:gd name="T59" fmla="*/ 458030516 h 227"/>
                <a:gd name="T60" fmla="*/ 14721482 w 216"/>
                <a:gd name="T61" fmla="*/ 409931837 h 227"/>
                <a:gd name="T62" fmla="*/ 3468480 w 216"/>
                <a:gd name="T63" fmla="*/ 355564331 h 227"/>
                <a:gd name="T64" fmla="*/ 0 w 216"/>
                <a:gd name="T65" fmla="*/ 295795804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1"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6" y="214"/>
                  </a:lnTo>
                  <a:lnTo>
                    <a:pt x="47" y="208"/>
                  </a:lnTo>
                  <a:lnTo>
                    <a:pt x="39" y="202"/>
                  </a:lnTo>
                  <a:lnTo>
                    <a:pt x="32" y="195"/>
                  </a:lnTo>
                  <a:lnTo>
                    <a:pt x="24" y="187"/>
                  </a:lnTo>
                  <a:lnTo>
                    <a:pt x="19" y="177"/>
                  </a:lnTo>
                  <a:lnTo>
                    <a:pt x="13" y="168"/>
                  </a:lnTo>
                  <a:lnTo>
                    <a:pt x="8" y="158"/>
                  </a:lnTo>
                  <a:lnTo>
                    <a:pt x="5" y="148"/>
                  </a:lnTo>
                  <a:lnTo>
                    <a:pt x="2" y="137"/>
                  </a:lnTo>
                  <a:lnTo>
                    <a:pt x="1" y="126"/>
                  </a:lnTo>
                  <a:lnTo>
                    <a:pt x="0" y="11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44" name="Rectangle 176"/>
            <p:cNvSpPr>
              <a:spLocks noChangeArrowheads="1"/>
            </p:cNvSpPr>
            <p:nvPr/>
          </p:nvSpPr>
          <p:spPr bwMode="auto">
            <a:xfrm>
              <a:off x="245" y="95"/>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E</a:t>
              </a:r>
            </a:p>
          </p:txBody>
        </p:sp>
        <p:sp>
          <p:nvSpPr>
            <p:cNvPr id="95245" name="未知"/>
            <p:cNvSpPr>
              <a:spLocks/>
            </p:cNvSpPr>
            <p:nvPr/>
          </p:nvSpPr>
          <p:spPr bwMode="auto">
            <a:xfrm>
              <a:off x="85" y="2250"/>
              <a:ext cx="445" cy="475"/>
            </a:xfrm>
            <a:custGeom>
              <a:avLst/>
              <a:gdLst>
                <a:gd name="T0" fmla="*/ 1683577 w 216"/>
                <a:gd name="T1" fmla="*/ 288233218 h 226"/>
                <a:gd name="T2" fmla="*/ 9358096 w 216"/>
                <a:gd name="T3" fmla="*/ 223732439 h 226"/>
                <a:gd name="T4" fmla="*/ 24935560 w 216"/>
                <a:gd name="T5" fmla="*/ 167304808 h 226"/>
                <a:gd name="T6" fmla="*/ 45190314 w 216"/>
                <a:gd name="T7" fmla="*/ 115832611 h 226"/>
                <a:gd name="T8" fmla="*/ 73721349 w 216"/>
                <a:gd name="T9" fmla="*/ 71056988 h 226"/>
                <a:gd name="T10" fmla="*/ 105835573 w 216"/>
                <a:gd name="T11" fmla="*/ 36558933 h 226"/>
                <a:gd name="T12" fmla="*/ 142578421 w 216"/>
                <a:gd name="T13" fmla="*/ 14629101 h 226"/>
                <a:gd name="T14" fmla="*/ 184191118 w 216"/>
                <a:gd name="T15" fmla="*/ 2496046 h 226"/>
                <a:gd name="T16" fmla="*/ 225700574 w 216"/>
                <a:gd name="T17" fmla="*/ 2496046 h 226"/>
                <a:gd name="T18" fmla="*/ 265201927 w 216"/>
                <a:gd name="T19" fmla="*/ 14629101 h 226"/>
                <a:gd name="T20" fmla="*/ 302273581 w 216"/>
                <a:gd name="T21" fmla="*/ 36558933 h 226"/>
                <a:gd name="T22" fmla="*/ 336070366 w 216"/>
                <a:gd name="T23" fmla="*/ 71056988 h 226"/>
                <a:gd name="T24" fmla="*/ 362072335 w 216"/>
                <a:gd name="T25" fmla="*/ 115832611 h 226"/>
                <a:gd name="T26" fmla="*/ 383142255 w 216"/>
                <a:gd name="T27" fmla="*/ 167304808 h 226"/>
                <a:gd name="T28" fmla="*/ 402325112 w 216"/>
                <a:gd name="T29" fmla="*/ 223732439 h 226"/>
                <a:gd name="T30" fmla="*/ 409890505 w 216"/>
                <a:gd name="T31" fmla="*/ 288233218 h 226"/>
                <a:gd name="T32" fmla="*/ 409890505 w 216"/>
                <a:gd name="T33" fmla="*/ 320324041 h 226"/>
                <a:gd name="T34" fmla="*/ 406399860 w 216"/>
                <a:gd name="T35" fmla="*/ 384971372 h 226"/>
                <a:gd name="T36" fmla="*/ 395151845 w 216"/>
                <a:gd name="T37" fmla="*/ 447031207 h 226"/>
                <a:gd name="T38" fmla="*/ 373683997 w 216"/>
                <a:gd name="T39" fmla="*/ 498240934 h 226"/>
                <a:gd name="T40" fmla="*/ 350790039 w 216"/>
                <a:gd name="T41" fmla="*/ 549401968 h 226"/>
                <a:gd name="T42" fmla="*/ 320460166 w 216"/>
                <a:gd name="T43" fmla="*/ 587853250 h 226"/>
                <a:gd name="T44" fmla="*/ 284694043 w 216"/>
                <a:gd name="T45" fmla="*/ 616825249 h 226"/>
                <a:gd name="T46" fmla="*/ 244956609 w 216"/>
                <a:gd name="T47" fmla="*/ 634219963 h 226"/>
                <a:gd name="T48" fmla="*/ 205260115 w 216"/>
                <a:gd name="T49" fmla="*/ 639451990 h 226"/>
                <a:gd name="T50" fmla="*/ 163126472 w 216"/>
                <a:gd name="T51" fmla="*/ 634219963 h 226"/>
                <a:gd name="T52" fmla="*/ 125236710 w 216"/>
                <a:gd name="T53" fmla="*/ 616825249 h 226"/>
                <a:gd name="T54" fmla="*/ 89405123 w 216"/>
                <a:gd name="T55" fmla="*/ 587853250 h 226"/>
                <a:gd name="T56" fmla="*/ 60789076 w 216"/>
                <a:gd name="T57" fmla="*/ 549401968 h 226"/>
                <a:gd name="T58" fmla="*/ 35783841 w 216"/>
                <a:gd name="T59" fmla="*/ 498240934 h 226"/>
                <a:gd name="T60" fmla="*/ 14721482 w 216"/>
                <a:gd name="T61" fmla="*/ 447031207 h 226"/>
                <a:gd name="T62" fmla="*/ 3468480 w 216"/>
                <a:gd name="T63" fmla="*/ 384971372 h 226"/>
                <a:gd name="T64" fmla="*/ 0 w 216"/>
                <a:gd name="T65" fmla="*/ 32032404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50"/>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1" y="41"/>
                  </a:lnTo>
                  <a:lnTo>
                    <a:pt x="197" y="50"/>
                  </a:lnTo>
                  <a:lnTo>
                    <a:pt x="202" y="59"/>
                  </a:lnTo>
                  <a:lnTo>
                    <a:pt x="208" y="68"/>
                  </a:lnTo>
                  <a:lnTo>
                    <a:pt x="212" y="79"/>
                  </a:lnTo>
                  <a:lnTo>
                    <a:pt x="214" y="90"/>
                  </a:lnTo>
                  <a:lnTo>
                    <a:pt x="216" y="102"/>
                  </a:lnTo>
                  <a:lnTo>
                    <a:pt x="216" y="113"/>
                  </a:lnTo>
                  <a:lnTo>
                    <a:pt x="216" y="125"/>
                  </a:lnTo>
                  <a:lnTo>
                    <a:pt x="214" y="136"/>
                  </a:lnTo>
                  <a:lnTo>
                    <a:pt x="212" y="147"/>
                  </a:lnTo>
                  <a:lnTo>
                    <a:pt x="208" y="158"/>
                  </a:lnTo>
                  <a:lnTo>
                    <a:pt x="202" y="167"/>
                  </a:lnTo>
                  <a:lnTo>
                    <a:pt x="197" y="176"/>
                  </a:lnTo>
                  <a:lnTo>
                    <a:pt x="191"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8"/>
                  </a:lnTo>
                  <a:lnTo>
                    <a:pt x="39" y="201"/>
                  </a:lnTo>
                  <a:lnTo>
                    <a:pt x="32" y="194"/>
                  </a:lnTo>
                  <a:lnTo>
                    <a:pt x="24" y="186"/>
                  </a:lnTo>
                  <a:lnTo>
                    <a:pt x="19" y="176"/>
                  </a:lnTo>
                  <a:lnTo>
                    <a:pt x="13" y="167"/>
                  </a:lnTo>
                  <a:lnTo>
                    <a:pt x="8" y="158"/>
                  </a:lnTo>
                  <a:lnTo>
                    <a:pt x="5" y="147"/>
                  </a:lnTo>
                  <a:lnTo>
                    <a:pt x="2" y="136"/>
                  </a:lnTo>
                  <a:lnTo>
                    <a:pt x="1" y="125"/>
                  </a:lnTo>
                  <a:lnTo>
                    <a:pt x="0" y="113"/>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46" name="未知"/>
            <p:cNvSpPr>
              <a:spLocks/>
            </p:cNvSpPr>
            <p:nvPr/>
          </p:nvSpPr>
          <p:spPr bwMode="auto">
            <a:xfrm>
              <a:off x="85" y="2250"/>
              <a:ext cx="445" cy="475"/>
            </a:xfrm>
            <a:custGeom>
              <a:avLst/>
              <a:gdLst>
                <a:gd name="T0" fmla="*/ 1683577 w 216"/>
                <a:gd name="T1" fmla="*/ 288233218 h 226"/>
                <a:gd name="T2" fmla="*/ 9358096 w 216"/>
                <a:gd name="T3" fmla="*/ 223732439 h 226"/>
                <a:gd name="T4" fmla="*/ 24935560 w 216"/>
                <a:gd name="T5" fmla="*/ 167304808 h 226"/>
                <a:gd name="T6" fmla="*/ 45190314 w 216"/>
                <a:gd name="T7" fmla="*/ 115832611 h 226"/>
                <a:gd name="T8" fmla="*/ 73721349 w 216"/>
                <a:gd name="T9" fmla="*/ 71056988 h 226"/>
                <a:gd name="T10" fmla="*/ 105835573 w 216"/>
                <a:gd name="T11" fmla="*/ 36558933 h 226"/>
                <a:gd name="T12" fmla="*/ 142578421 w 216"/>
                <a:gd name="T13" fmla="*/ 14629101 h 226"/>
                <a:gd name="T14" fmla="*/ 184191118 w 216"/>
                <a:gd name="T15" fmla="*/ 2496046 h 226"/>
                <a:gd name="T16" fmla="*/ 225700574 w 216"/>
                <a:gd name="T17" fmla="*/ 2496046 h 226"/>
                <a:gd name="T18" fmla="*/ 265201927 w 216"/>
                <a:gd name="T19" fmla="*/ 14629101 h 226"/>
                <a:gd name="T20" fmla="*/ 302273581 w 216"/>
                <a:gd name="T21" fmla="*/ 36558933 h 226"/>
                <a:gd name="T22" fmla="*/ 336070366 w 216"/>
                <a:gd name="T23" fmla="*/ 71056988 h 226"/>
                <a:gd name="T24" fmla="*/ 362072335 w 216"/>
                <a:gd name="T25" fmla="*/ 115832611 h 226"/>
                <a:gd name="T26" fmla="*/ 383142255 w 216"/>
                <a:gd name="T27" fmla="*/ 167304808 h 226"/>
                <a:gd name="T28" fmla="*/ 402325112 w 216"/>
                <a:gd name="T29" fmla="*/ 223732439 h 226"/>
                <a:gd name="T30" fmla="*/ 409890505 w 216"/>
                <a:gd name="T31" fmla="*/ 288233218 h 226"/>
                <a:gd name="T32" fmla="*/ 409890505 w 216"/>
                <a:gd name="T33" fmla="*/ 320324041 h 226"/>
                <a:gd name="T34" fmla="*/ 406399860 w 216"/>
                <a:gd name="T35" fmla="*/ 384971372 h 226"/>
                <a:gd name="T36" fmla="*/ 395151845 w 216"/>
                <a:gd name="T37" fmla="*/ 447031207 h 226"/>
                <a:gd name="T38" fmla="*/ 373683997 w 216"/>
                <a:gd name="T39" fmla="*/ 498240934 h 226"/>
                <a:gd name="T40" fmla="*/ 350790039 w 216"/>
                <a:gd name="T41" fmla="*/ 549401968 h 226"/>
                <a:gd name="T42" fmla="*/ 320460166 w 216"/>
                <a:gd name="T43" fmla="*/ 587853250 h 226"/>
                <a:gd name="T44" fmla="*/ 284694043 w 216"/>
                <a:gd name="T45" fmla="*/ 616825249 h 226"/>
                <a:gd name="T46" fmla="*/ 244956609 w 216"/>
                <a:gd name="T47" fmla="*/ 634219963 h 226"/>
                <a:gd name="T48" fmla="*/ 205260115 w 216"/>
                <a:gd name="T49" fmla="*/ 639451990 h 226"/>
                <a:gd name="T50" fmla="*/ 163126472 w 216"/>
                <a:gd name="T51" fmla="*/ 634219963 h 226"/>
                <a:gd name="T52" fmla="*/ 125236710 w 216"/>
                <a:gd name="T53" fmla="*/ 616825249 h 226"/>
                <a:gd name="T54" fmla="*/ 89405123 w 216"/>
                <a:gd name="T55" fmla="*/ 587853250 h 226"/>
                <a:gd name="T56" fmla="*/ 60789076 w 216"/>
                <a:gd name="T57" fmla="*/ 549401968 h 226"/>
                <a:gd name="T58" fmla="*/ 35783841 w 216"/>
                <a:gd name="T59" fmla="*/ 498240934 h 226"/>
                <a:gd name="T60" fmla="*/ 14721482 w 216"/>
                <a:gd name="T61" fmla="*/ 447031207 h 226"/>
                <a:gd name="T62" fmla="*/ 3468480 w 216"/>
                <a:gd name="T63" fmla="*/ 384971372 h 226"/>
                <a:gd name="T64" fmla="*/ 0 w 216"/>
                <a:gd name="T65" fmla="*/ 32032404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50"/>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1" y="41"/>
                  </a:lnTo>
                  <a:lnTo>
                    <a:pt x="197" y="50"/>
                  </a:lnTo>
                  <a:lnTo>
                    <a:pt x="202" y="59"/>
                  </a:lnTo>
                  <a:lnTo>
                    <a:pt x="208" y="68"/>
                  </a:lnTo>
                  <a:lnTo>
                    <a:pt x="212" y="79"/>
                  </a:lnTo>
                  <a:lnTo>
                    <a:pt x="214" y="90"/>
                  </a:lnTo>
                  <a:lnTo>
                    <a:pt x="216" y="102"/>
                  </a:lnTo>
                  <a:lnTo>
                    <a:pt x="216" y="113"/>
                  </a:lnTo>
                  <a:lnTo>
                    <a:pt x="216" y="125"/>
                  </a:lnTo>
                  <a:lnTo>
                    <a:pt x="214" y="136"/>
                  </a:lnTo>
                  <a:lnTo>
                    <a:pt x="212" y="147"/>
                  </a:lnTo>
                  <a:lnTo>
                    <a:pt x="208" y="158"/>
                  </a:lnTo>
                  <a:lnTo>
                    <a:pt x="202" y="167"/>
                  </a:lnTo>
                  <a:lnTo>
                    <a:pt x="197" y="176"/>
                  </a:lnTo>
                  <a:lnTo>
                    <a:pt x="191"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8"/>
                  </a:lnTo>
                  <a:lnTo>
                    <a:pt x="39" y="201"/>
                  </a:lnTo>
                  <a:lnTo>
                    <a:pt x="32" y="194"/>
                  </a:lnTo>
                  <a:lnTo>
                    <a:pt x="24" y="186"/>
                  </a:lnTo>
                  <a:lnTo>
                    <a:pt x="19" y="176"/>
                  </a:lnTo>
                  <a:lnTo>
                    <a:pt x="13" y="167"/>
                  </a:lnTo>
                  <a:lnTo>
                    <a:pt x="8" y="158"/>
                  </a:lnTo>
                  <a:lnTo>
                    <a:pt x="5" y="147"/>
                  </a:lnTo>
                  <a:lnTo>
                    <a:pt x="2" y="136"/>
                  </a:lnTo>
                  <a:lnTo>
                    <a:pt x="1" y="125"/>
                  </a:lnTo>
                  <a:lnTo>
                    <a:pt x="0" y="11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47" name="Rectangle 179"/>
            <p:cNvSpPr>
              <a:spLocks noChangeArrowheads="1"/>
            </p:cNvSpPr>
            <p:nvPr/>
          </p:nvSpPr>
          <p:spPr bwMode="auto">
            <a:xfrm>
              <a:off x="245" y="2345"/>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F</a:t>
              </a:r>
            </a:p>
          </p:txBody>
        </p:sp>
        <p:sp>
          <p:nvSpPr>
            <p:cNvPr id="95248" name="未知"/>
            <p:cNvSpPr>
              <a:spLocks/>
            </p:cNvSpPr>
            <p:nvPr/>
          </p:nvSpPr>
          <p:spPr bwMode="auto">
            <a:xfrm>
              <a:off x="973" y="1118"/>
              <a:ext cx="442" cy="470"/>
            </a:xfrm>
            <a:custGeom>
              <a:avLst/>
              <a:gdLst>
                <a:gd name="T0" fmla="*/ 1530783 w 216"/>
                <a:gd name="T1" fmla="*/ 215573165 h 227"/>
                <a:gd name="T2" fmla="*/ 7940391 w 216"/>
                <a:gd name="T3" fmla="*/ 168127477 h 227"/>
                <a:gd name="T4" fmla="*/ 21853431 w 216"/>
                <a:gd name="T5" fmla="*/ 125620506 h 227"/>
                <a:gd name="T6" fmla="*/ 39587686 w 216"/>
                <a:gd name="T7" fmla="*/ 88042712 h 227"/>
                <a:gd name="T8" fmla="*/ 65023240 w 216"/>
                <a:gd name="T9" fmla="*/ 54755838 h 227"/>
                <a:gd name="T10" fmla="*/ 93017433 w 216"/>
                <a:gd name="T11" fmla="*/ 29303304 h 227"/>
                <a:gd name="T12" fmla="*/ 123829343 w 216"/>
                <a:gd name="T13" fmla="*/ 12349853 h 227"/>
                <a:gd name="T14" fmla="*/ 160327499 w 216"/>
                <a:gd name="T15" fmla="*/ 1917975 h 227"/>
                <a:gd name="T16" fmla="*/ 197456012 w 216"/>
                <a:gd name="T17" fmla="*/ 1917975 h 227"/>
                <a:gd name="T18" fmla="*/ 231449273 w 216"/>
                <a:gd name="T19" fmla="*/ 12349853 h 227"/>
                <a:gd name="T20" fmla="*/ 263230570 w 216"/>
                <a:gd name="T21" fmla="*/ 29303304 h 227"/>
                <a:gd name="T22" fmla="*/ 293199930 w 216"/>
                <a:gd name="T23" fmla="*/ 54755838 h 227"/>
                <a:gd name="T24" fmla="*/ 318146010 w 216"/>
                <a:gd name="T25" fmla="*/ 88042712 h 227"/>
                <a:gd name="T26" fmla="*/ 334399295 w 216"/>
                <a:gd name="T27" fmla="*/ 125620506 h 227"/>
                <a:gd name="T28" fmla="*/ 351395663 w 216"/>
                <a:gd name="T29" fmla="*/ 168127477 h 227"/>
                <a:gd name="T30" fmla="*/ 357826205 w 216"/>
                <a:gd name="T31" fmla="*/ 215573165 h 227"/>
                <a:gd name="T32" fmla="*/ 357826205 w 216"/>
                <a:gd name="T33" fmla="*/ 238990240 h 227"/>
                <a:gd name="T34" fmla="*/ 354527772 w 216"/>
                <a:gd name="T35" fmla="*/ 285473302 h 227"/>
                <a:gd name="T36" fmla="*/ 345074083 w 216"/>
                <a:gd name="T37" fmla="*/ 331155401 h 227"/>
                <a:gd name="T38" fmla="*/ 326454036 w 216"/>
                <a:gd name="T39" fmla="*/ 370600209 h 227"/>
                <a:gd name="T40" fmla="*/ 307150886 w 216"/>
                <a:gd name="T41" fmla="*/ 408827241 h 227"/>
                <a:gd name="T42" fmla="*/ 280226742 w 216"/>
                <a:gd name="T43" fmla="*/ 436217525 h 227"/>
                <a:gd name="T44" fmla="*/ 248492133 w 216"/>
                <a:gd name="T45" fmla="*/ 458639973 h 227"/>
                <a:gd name="T46" fmla="*/ 213701963 w 216"/>
                <a:gd name="T47" fmla="*/ 469917452 h 227"/>
                <a:gd name="T48" fmla="*/ 178925282 w 216"/>
                <a:gd name="T49" fmla="*/ 475882301 h 227"/>
                <a:gd name="T50" fmla="*/ 142532780 w 216"/>
                <a:gd name="T51" fmla="*/ 469917452 h 227"/>
                <a:gd name="T52" fmla="*/ 109292130 w 216"/>
                <a:gd name="T53" fmla="*/ 458639973 h 227"/>
                <a:gd name="T54" fmla="*/ 77599757 w 216"/>
                <a:gd name="T55" fmla="*/ 436217525 h 227"/>
                <a:gd name="T56" fmla="*/ 52657819 w 216"/>
                <a:gd name="T57" fmla="*/ 408827241 h 227"/>
                <a:gd name="T58" fmla="*/ 31776067 w 216"/>
                <a:gd name="T59" fmla="*/ 370600209 h 227"/>
                <a:gd name="T60" fmla="*/ 13116539 w 216"/>
                <a:gd name="T61" fmla="*/ 331155401 h 227"/>
                <a:gd name="T62" fmla="*/ 3132436 w 216"/>
                <a:gd name="T63" fmla="*/ 285473302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1"/>
                  </a:lnTo>
                  <a:lnTo>
                    <a:pt x="108" y="0"/>
                  </a:lnTo>
                  <a:lnTo>
                    <a:pt x="119" y="1"/>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4" y="91"/>
                  </a:lnTo>
                  <a:lnTo>
                    <a:pt x="216" y="103"/>
                  </a:lnTo>
                  <a:lnTo>
                    <a:pt x="216" y="114"/>
                  </a:lnTo>
                  <a:lnTo>
                    <a:pt x="216" y="126"/>
                  </a:lnTo>
                  <a:lnTo>
                    <a:pt x="214" y="136"/>
                  </a:lnTo>
                  <a:lnTo>
                    <a:pt x="212" y="147"/>
                  </a:lnTo>
                  <a:lnTo>
                    <a:pt x="208" y="158"/>
                  </a:lnTo>
                  <a:lnTo>
                    <a:pt x="202" y="168"/>
                  </a:lnTo>
                  <a:lnTo>
                    <a:pt x="197" y="177"/>
                  </a:lnTo>
                  <a:lnTo>
                    <a:pt x="192" y="186"/>
                  </a:lnTo>
                  <a:lnTo>
                    <a:pt x="185" y="195"/>
                  </a:lnTo>
                  <a:lnTo>
                    <a:pt x="177" y="201"/>
                  </a:lnTo>
                  <a:lnTo>
                    <a:pt x="169" y="208"/>
                  </a:lnTo>
                  <a:lnTo>
                    <a:pt x="159" y="213"/>
                  </a:lnTo>
                  <a:lnTo>
                    <a:pt x="150" y="219"/>
                  </a:lnTo>
                  <a:lnTo>
                    <a:pt x="140" y="222"/>
                  </a:lnTo>
                  <a:lnTo>
                    <a:pt x="129" y="224"/>
                  </a:lnTo>
                  <a:lnTo>
                    <a:pt x="119" y="227"/>
                  </a:lnTo>
                  <a:lnTo>
                    <a:pt x="108" y="227"/>
                  </a:lnTo>
                  <a:lnTo>
                    <a:pt x="97" y="227"/>
                  </a:lnTo>
                  <a:lnTo>
                    <a:pt x="86" y="224"/>
                  </a:lnTo>
                  <a:lnTo>
                    <a:pt x="75" y="222"/>
                  </a:lnTo>
                  <a:lnTo>
                    <a:pt x="66" y="219"/>
                  </a:lnTo>
                  <a:lnTo>
                    <a:pt x="56" y="213"/>
                  </a:lnTo>
                  <a:lnTo>
                    <a:pt x="47" y="208"/>
                  </a:lnTo>
                  <a:lnTo>
                    <a:pt x="39" y="201"/>
                  </a:lnTo>
                  <a:lnTo>
                    <a:pt x="32" y="195"/>
                  </a:lnTo>
                  <a:lnTo>
                    <a:pt x="24" y="186"/>
                  </a:lnTo>
                  <a:lnTo>
                    <a:pt x="19" y="177"/>
                  </a:lnTo>
                  <a:lnTo>
                    <a:pt x="13" y="168"/>
                  </a:lnTo>
                  <a:lnTo>
                    <a:pt x="8" y="158"/>
                  </a:lnTo>
                  <a:lnTo>
                    <a:pt x="5" y="147"/>
                  </a:lnTo>
                  <a:lnTo>
                    <a:pt x="2" y="136"/>
                  </a:lnTo>
                  <a:lnTo>
                    <a:pt x="1" y="126"/>
                  </a:lnTo>
                  <a:lnTo>
                    <a:pt x="0" y="114"/>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49" name="未知"/>
            <p:cNvSpPr>
              <a:spLocks/>
            </p:cNvSpPr>
            <p:nvPr/>
          </p:nvSpPr>
          <p:spPr bwMode="auto">
            <a:xfrm>
              <a:off x="973" y="1118"/>
              <a:ext cx="442" cy="470"/>
            </a:xfrm>
            <a:custGeom>
              <a:avLst/>
              <a:gdLst>
                <a:gd name="T0" fmla="*/ 1530783 w 216"/>
                <a:gd name="T1" fmla="*/ 215573165 h 227"/>
                <a:gd name="T2" fmla="*/ 7940391 w 216"/>
                <a:gd name="T3" fmla="*/ 168127477 h 227"/>
                <a:gd name="T4" fmla="*/ 21853431 w 216"/>
                <a:gd name="T5" fmla="*/ 125620506 h 227"/>
                <a:gd name="T6" fmla="*/ 39587686 w 216"/>
                <a:gd name="T7" fmla="*/ 88042712 h 227"/>
                <a:gd name="T8" fmla="*/ 65023240 w 216"/>
                <a:gd name="T9" fmla="*/ 54755838 h 227"/>
                <a:gd name="T10" fmla="*/ 93017433 w 216"/>
                <a:gd name="T11" fmla="*/ 29303304 h 227"/>
                <a:gd name="T12" fmla="*/ 123829343 w 216"/>
                <a:gd name="T13" fmla="*/ 12349853 h 227"/>
                <a:gd name="T14" fmla="*/ 160327499 w 216"/>
                <a:gd name="T15" fmla="*/ 1917975 h 227"/>
                <a:gd name="T16" fmla="*/ 197456012 w 216"/>
                <a:gd name="T17" fmla="*/ 1917975 h 227"/>
                <a:gd name="T18" fmla="*/ 231449273 w 216"/>
                <a:gd name="T19" fmla="*/ 12349853 h 227"/>
                <a:gd name="T20" fmla="*/ 263230570 w 216"/>
                <a:gd name="T21" fmla="*/ 29303304 h 227"/>
                <a:gd name="T22" fmla="*/ 293199930 w 216"/>
                <a:gd name="T23" fmla="*/ 54755838 h 227"/>
                <a:gd name="T24" fmla="*/ 318146010 w 216"/>
                <a:gd name="T25" fmla="*/ 88042712 h 227"/>
                <a:gd name="T26" fmla="*/ 334399295 w 216"/>
                <a:gd name="T27" fmla="*/ 125620506 h 227"/>
                <a:gd name="T28" fmla="*/ 351395663 w 216"/>
                <a:gd name="T29" fmla="*/ 168127477 h 227"/>
                <a:gd name="T30" fmla="*/ 357826205 w 216"/>
                <a:gd name="T31" fmla="*/ 215573165 h 227"/>
                <a:gd name="T32" fmla="*/ 357826205 w 216"/>
                <a:gd name="T33" fmla="*/ 238990240 h 227"/>
                <a:gd name="T34" fmla="*/ 354527772 w 216"/>
                <a:gd name="T35" fmla="*/ 285473302 h 227"/>
                <a:gd name="T36" fmla="*/ 345074083 w 216"/>
                <a:gd name="T37" fmla="*/ 331155401 h 227"/>
                <a:gd name="T38" fmla="*/ 326454036 w 216"/>
                <a:gd name="T39" fmla="*/ 370600209 h 227"/>
                <a:gd name="T40" fmla="*/ 307150886 w 216"/>
                <a:gd name="T41" fmla="*/ 408827241 h 227"/>
                <a:gd name="T42" fmla="*/ 280226742 w 216"/>
                <a:gd name="T43" fmla="*/ 436217525 h 227"/>
                <a:gd name="T44" fmla="*/ 248492133 w 216"/>
                <a:gd name="T45" fmla="*/ 458639973 h 227"/>
                <a:gd name="T46" fmla="*/ 213701963 w 216"/>
                <a:gd name="T47" fmla="*/ 469917452 h 227"/>
                <a:gd name="T48" fmla="*/ 178925282 w 216"/>
                <a:gd name="T49" fmla="*/ 475882301 h 227"/>
                <a:gd name="T50" fmla="*/ 142532780 w 216"/>
                <a:gd name="T51" fmla="*/ 469917452 h 227"/>
                <a:gd name="T52" fmla="*/ 109292130 w 216"/>
                <a:gd name="T53" fmla="*/ 458639973 h 227"/>
                <a:gd name="T54" fmla="*/ 77599757 w 216"/>
                <a:gd name="T55" fmla="*/ 436217525 h 227"/>
                <a:gd name="T56" fmla="*/ 52657819 w 216"/>
                <a:gd name="T57" fmla="*/ 408827241 h 227"/>
                <a:gd name="T58" fmla="*/ 31776067 w 216"/>
                <a:gd name="T59" fmla="*/ 370600209 h 227"/>
                <a:gd name="T60" fmla="*/ 13116539 w 216"/>
                <a:gd name="T61" fmla="*/ 331155401 h 227"/>
                <a:gd name="T62" fmla="*/ 3132436 w 216"/>
                <a:gd name="T63" fmla="*/ 285473302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1"/>
                  </a:lnTo>
                  <a:lnTo>
                    <a:pt x="108" y="0"/>
                  </a:lnTo>
                  <a:lnTo>
                    <a:pt x="119" y="1"/>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4" y="91"/>
                  </a:lnTo>
                  <a:lnTo>
                    <a:pt x="216" y="103"/>
                  </a:lnTo>
                  <a:lnTo>
                    <a:pt x="216" y="114"/>
                  </a:lnTo>
                  <a:lnTo>
                    <a:pt x="216" y="126"/>
                  </a:lnTo>
                  <a:lnTo>
                    <a:pt x="214" y="136"/>
                  </a:lnTo>
                  <a:lnTo>
                    <a:pt x="212" y="147"/>
                  </a:lnTo>
                  <a:lnTo>
                    <a:pt x="208" y="158"/>
                  </a:lnTo>
                  <a:lnTo>
                    <a:pt x="202" y="168"/>
                  </a:lnTo>
                  <a:lnTo>
                    <a:pt x="197" y="177"/>
                  </a:lnTo>
                  <a:lnTo>
                    <a:pt x="192" y="186"/>
                  </a:lnTo>
                  <a:lnTo>
                    <a:pt x="185" y="195"/>
                  </a:lnTo>
                  <a:lnTo>
                    <a:pt x="177" y="201"/>
                  </a:lnTo>
                  <a:lnTo>
                    <a:pt x="169" y="208"/>
                  </a:lnTo>
                  <a:lnTo>
                    <a:pt x="159" y="213"/>
                  </a:lnTo>
                  <a:lnTo>
                    <a:pt x="150" y="219"/>
                  </a:lnTo>
                  <a:lnTo>
                    <a:pt x="140" y="222"/>
                  </a:lnTo>
                  <a:lnTo>
                    <a:pt x="129" y="224"/>
                  </a:lnTo>
                  <a:lnTo>
                    <a:pt x="119" y="227"/>
                  </a:lnTo>
                  <a:lnTo>
                    <a:pt x="108" y="227"/>
                  </a:lnTo>
                  <a:lnTo>
                    <a:pt x="97" y="227"/>
                  </a:lnTo>
                  <a:lnTo>
                    <a:pt x="86" y="224"/>
                  </a:lnTo>
                  <a:lnTo>
                    <a:pt x="75" y="222"/>
                  </a:lnTo>
                  <a:lnTo>
                    <a:pt x="66" y="219"/>
                  </a:lnTo>
                  <a:lnTo>
                    <a:pt x="56" y="213"/>
                  </a:lnTo>
                  <a:lnTo>
                    <a:pt x="47" y="208"/>
                  </a:lnTo>
                  <a:lnTo>
                    <a:pt x="39" y="201"/>
                  </a:lnTo>
                  <a:lnTo>
                    <a:pt x="32" y="195"/>
                  </a:lnTo>
                  <a:lnTo>
                    <a:pt x="24" y="186"/>
                  </a:lnTo>
                  <a:lnTo>
                    <a:pt x="19" y="177"/>
                  </a:lnTo>
                  <a:lnTo>
                    <a:pt x="13" y="168"/>
                  </a:lnTo>
                  <a:lnTo>
                    <a:pt x="8" y="158"/>
                  </a:lnTo>
                  <a:lnTo>
                    <a:pt x="5" y="147"/>
                  </a:lnTo>
                  <a:lnTo>
                    <a:pt x="2" y="136"/>
                  </a:lnTo>
                  <a:lnTo>
                    <a:pt x="1" y="126"/>
                  </a:lnTo>
                  <a:lnTo>
                    <a:pt x="0" y="11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50" name="Rectangle 182"/>
            <p:cNvSpPr>
              <a:spLocks noChangeArrowheads="1"/>
            </p:cNvSpPr>
            <p:nvPr/>
          </p:nvSpPr>
          <p:spPr bwMode="auto">
            <a:xfrm>
              <a:off x="1133" y="1210"/>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D</a:t>
              </a:r>
            </a:p>
          </p:txBody>
        </p:sp>
        <p:sp>
          <p:nvSpPr>
            <p:cNvPr id="95251" name="未知"/>
            <p:cNvSpPr>
              <a:spLocks/>
            </p:cNvSpPr>
            <p:nvPr/>
          </p:nvSpPr>
          <p:spPr bwMode="auto">
            <a:xfrm>
              <a:off x="2303" y="0"/>
              <a:ext cx="442" cy="475"/>
            </a:xfrm>
            <a:custGeom>
              <a:avLst/>
              <a:gdLst>
                <a:gd name="T0" fmla="*/ 1530783 w 216"/>
                <a:gd name="T1" fmla="*/ 267497229 h 227"/>
                <a:gd name="T2" fmla="*/ 7940391 w 216"/>
                <a:gd name="T3" fmla="*/ 206432885 h 227"/>
                <a:gd name="T4" fmla="*/ 21853431 w 216"/>
                <a:gd name="T5" fmla="*/ 156073089 h 227"/>
                <a:gd name="T6" fmla="*/ 39587686 w 216"/>
                <a:gd name="T7" fmla="*/ 108927557 h 227"/>
                <a:gd name="T8" fmla="*/ 65023240 w 216"/>
                <a:gd name="T9" fmla="*/ 66772628 h 227"/>
                <a:gd name="T10" fmla="*/ 94595667 w 216"/>
                <a:gd name="T11" fmla="*/ 36230881 h 227"/>
                <a:gd name="T12" fmla="*/ 123829343 w 216"/>
                <a:gd name="T13" fmla="*/ 15822103 h 227"/>
                <a:gd name="T14" fmla="*/ 160327499 w 216"/>
                <a:gd name="T15" fmla="*/ 4849290 h 227"/>
                <a:gd name="T16" fmla="*/ 197456012 w 216"/>
                <a:gd name="T17" fmla="*/ 4849290 h 227"/>
                <a:gd name="T18" fmla="*/ 231449273 w 216"/>
                <a:gd name="T19" fmla="*/ 15822103 h 227"/>
                <a:gd name="T20" fmla="*/ 263230570 w 216"/>
                <a:gd name="T21" fmla="*/ 36230881 h 227"/>
                <a:gd name="T22" fmla="*/ 293199930 w 216"/>
                <a:gd name="T23" fmla="*/ 66772628 h 227"/>
                <a:gd name="T24" fmla="*/ 318146010 w 216"/>
                <a:gd name="T25" fmla="*/ 108927557 h 227"/>
                <a:gd name="T26" fmla="*/ 334399295 w 216"/>
                <a:gd name="T27" fmla="*/ 156073089 h 227"/>
                <a:gd name="T28" fmla="*/ 351395663 w 216"/>
                <a:gd name="T29" fmla="*/ 206432885 h 227"/>
                <a:gd name="T30" fmla="*/ 357826205 w 216"/>
                <a:gd name="T31" fmla="*/ 267497229 h 227"/>
                <a:gd name="T32" fmla="*/ 357826205 w 216"/>
                <a:gd name="T33" fmla="*/ 295795804 h 227"/>
                <a:gd name="T34" fmla="*/ 352926358 w 216"/>
                <a:gd name="T35" fmla="*/ 355564331 h 227"/>
                <a:gd name="T36" fmla="*/ 345074083 w 216"/>
                <a:gd name="T37" fmla="*/ 409931837 h 227"/>
                <a:gd name="T38" fmla="*/ 326454036 w 216"/>
                <a:gd name="T39" fmla="*/ 458030516 h 227"/>
                <a:gd name="T40" fmla="*/ 307150886 w 216"/>
                <a:gd name="T41" fmla="*/ 505188537 h 227"/>
                <a:gd name="T42" fmla="*/ 280226742 w 216"/>
                <a:gd name="T43" fmla="*/ 538294798 h 227"/>
                <a:gd name="T44" fmla="*/ 248492133 w 216"/>
                <a:gd name="T45" fmla="*/ 566772359 h 227"/>
                <a:gd name="T46" fmla="*/ 213701963 w 216"/>
                <a:gd name="T47" fmla="*/ 583258529 h 227"/>
                <a:gd name="T48" fmla="*/ 178925282 w 216"/>
                <a:gd name="T49" fmla="*/ 588006284 h 227"/>
                <a:gd name="T50" fmla="*/ 142532780 w 216"/>
                <a:gd name="T51" fmla="*/ 583258529 h 227"/>
                <a:gd name="T52" fmla="*/ 109292130 w 216"/>
                <a:gd name="T53" fmla="*/ 566772359 h 227"/>
                <a:gd name="T54" fmla="*/ 77599757 w 216"/>
                <a:gd name="T55" fmla="*/ 538294798 h 227"/>
                <a:gd name="T56" fmla="*/ 52657819 w 216"/>
                <a:gd name="T57" fmla="*/ 505188537 h 227"/>
                <a:gd name="T58" fmla="*/ 31776067 w 216"/>
                <a:gd name="T59" fmla="*/ 458030516 h 227"/>
                <a:gd name="T60" fmla="*/ 13116539 w 216"/>
                <a:gd name="T61" fmla="*/ 409931837 h 227"/>
                <a:gd name="T62" fmla="*/ 4806988 w 216"/>
                <a:gd name="T63" fmla="*/ 355564331 h 227"/>
                <a:gd name="T64" fmla="*/ 0 w 216"/>
                <a:gd name="T65" fmla="*/ 295795804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2"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7" y="214"/>
                  </a:lnTo>
                  <a:lnTo>
                    <a:pt x="47" y="208"/>
                  </a:lnTo>
                  <a:lnTo>
                    <a:pt x="39" y="202"/>
                  </a:lnTo>
                  <a:lnTo>
                    <a:pt x="32" y="195"/>
                  </a:lnTo>
                  <a:lnTo>
                    <a:pt x="24" y="187"/>
                  </a:lnTo>
                  <a:lnTo>
                    <a:pt x="19" y="177"/>
                  </a:lnTo>
                  <a:lnTo>
                    <a:pt x="13" y="168"/>
                  </a:lnTo>
                  <a:lnTo>
                    <a:pt x="8" y="158"/>
                  </a:lnTo>
                  <a:lnTo>
                    <a:pt x="5" y="148"/>
                  </a:lnTo>
                  <a:lnTo>
                    <a:pt x="3" y="137"/>
                  </a:lnTo>
                  <a:lnTo>
                    <a:pt x="1" y="126"/>
                  </a:lnTo>
                  <a:lnTo>
                    <a:pt x="0" y="114"/>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52" name="未知"/>
            <p:cNvSpPr>
              <a:spLocks/>
            </p:cNvSpPr>
            <p:nvPr/>
          </p:nvSpPr>
          <p:spPr bwMode="auto">
            <a:xfrm>
              <a:off x="2303" y="0"/>
              <a:ext cx="442" cy="475"/>
            </a:xfrm>
            <a:custGeom>
              <a:avLst/>
              <a:gdLst>
                <a:gd name="T0" fmla="*/ 1530783 w 216"/>
                <a:gd name="T1" fmla="*/ 267497229 h 227"/>
                <a:gd name="T2" fmla="*/ 7940391 w 216"/>
                <a:gd name="T3" fmla="*/ 206432885 h 227"/>
                <a:gd name="T4" fmla="*/ 21853431 w 216"/>
                <a:gd name="T5" fmla="*/ 156073089 h 227"/>
                <a:gd name="T6" fmla="*/ 39587686 w 216"/>
                <a:gd name="T7" fmla="*/ 108927557 h 227"/>
                <a:gd name="T8" fmla="*/ 65023240 w 216"/>
                <a:gd name="T9" fmla="*/ 66772628 h 227"/>
                <a:gd name="T10" fmla="*/ 94595667 w 216"/>
                <a:gd name="T11" fmla="*/ 36230881 h 227"/>
                <a:gd name="T12" fmla="*/ 123829343 w 216"/>
                <a:gd name="T13" fmla="*/ 15822103 h 227"/>
                <a:gd name="T14" fmla="*/ 160327499 w 216"/>
                <a:gd name="T15" fmla="*/ 4849290 h 227"/>
                <a:gd name="T16" fmla="*/ 197456012 w 216"/>
                <a:gd name="T17" fmla="*/ 4849290 h 227"/>
                <a:gd name="T18" fmla="*/ 231449273 w 216"/>
                <a:gd name="T19" fmla="*/ 15822103 h 227"/>
                <a:gd name="T20" fmla="*/ 263230570 w 216"/>
                <a:gd name="T21" fmla="*/ 36230881 h 227"/>
                <a:gd name="T22" fmla="*/ 293199930 w 216"/>
                <a:gd name="T23" fmla="*/ 66772628 h 227"/>
                <a:gd name="T24" fmla="*/ 318146010 w 216"/>
                <a:gd name="T25" fmla="*/ 108927557 h 227"/>
                <a:gd name="T26" fmla="*/ 334399295 w 216"/>
                <a:gd name="T27" fmla="*/ 156073089 h 227"/>
                <a:gd name="T28" fmla="*/ 351395663 w 216"/>
                <a:gd name="T29" fmla="*/ 206432885 h 227"/>
                <a:gd name="T30" fmla="*/ 357826205 w 216"/>
                <a:gd name="T31" fmla="*/ 267497229 h 227"/>
                <a:gd name="T32" fmla="*/ 357826205 w 216"/>
                <a:gd name="T33" fmla="*/ 295795804 h 227"/>
                <a:gd name="T34" fmla="*/ 352926358 w 216"/>
                <a:gd name="T35" fmla="*/ 355564331 h 227"/>
                <a:gd name="T36" fmla="*/ 345074083 w 216"/>
                <a:gd name="T37" fmla="*/ 409931837 h 227"/>
                <a:gd name="T38" fmla="*/ 326454036 w 216"/>
                <a:gd name="T39" fmla="*/ 458030516 h 227"/>
                <a:gd name="T40" fmla="*/ 307150886 w 216"/>
                <a:gd name="T41" fmla="*/ 505188537 h 227"/>
                <a:gd name="T42" fmla="*/ 280226742 w 216"/>
                <a:gd name="T43" fmla="*/ 538294798 h 227"/>
                <a:gd name="T44" fmla="*/ 248492133 w 216"/>
                <a:gd name="T45" fmla="*/ 566772359 h 227"/>
                <a:gd name="T46" fmla="*/ 213701963 w 216"/>
                <a:gd name="T47" fmla="*/ 583258529 h 227"/>
                <a:gd name="T48" fmla="*/ 178925282 w 216"/>
                <a:gd name="T49" fmla="*/ 588006284 h 227"/>
                <a:gd name="T50" fmla="*/ 142532780 w 216"/>
                <a:gd name="T51" fmla="*/ 583258529 h 227"/>
                <a:gd name="T52" fmla="*/ 109292130 w 216"/>
                <a:gd name="T53" fmla="*/ 566772359 h 227"/>
                <a:gd name="T54" fmla="*/ 77599757 w 216"/>
                <a:gd name="T55" fmla="*/ 538294798 h 227"/>
                <a:gd name="T56" fmla="*/ 52657819 w 216"/>
                <a:gd name="T57" fmla="*/ 505188537 h 227"/>
                <a:gd name="T58" fmla="*/ 31776067 w 216"/>
                <a:gd name="T59" fmla="*/ 458030516 h 227"/>
                <a:gd name="T60" fmla="*/ 13116539 w 216"/>
                <a:gd name="T61" fmla="*/ 409931837 h 227"/>
                <a:gd name="T62" fmla="*/ 4806988 w 216"/>
                <a:gd name="T63" fmla="*/ 355564331 h 227"/>
                <a:gd name="T64" fmla="*/ 0 w 216"/>
                <a:gd name="T65" fmla="*/ 295795804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2"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7" y="214"/>
                  </a:lnTo>
                  <a:lnTo>
                    <a:pt x="47" y="208"/>
                  </a:lnTo>
                  <a:lnTo>
                    <a:pt x="39" y="202"/>
                  </a:lnTo>
                  <a:lnTo>
                    <a:pt x="32" y="195"/>
                  </a:lnTo>
                  <a:lnTo>
                    <a:pt x="24" y="187"/>
                  </a:lnTo>
                  <a:lnTo>
                    <a:pt x="19" y="177"/>
                  </a:lnTo>
                  <a:lnTo>
                    <a:pt x="13" y="168"/>
                  </a:lnTo>
                  <a:lnTo>
                    <a:pt x="8" y="158"/>
                  </a:lnTo>
                  <a:lnTo>
                    <a:pt x="5" y="148"/>
                  </a:lnTo>
                  <a:lnTo>
                    <a:pt x="3" y="137"/>
                  </a:lnTo>
                  <a:lnTo>
                    <a:pt x="1" y="126"/>
                  </a:lnTo>
                  <a:lnTo>
                    <a:pt x="0" y="11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53" name="Rectangle 185"/>
            <p:cNvSpPr>
              <a:spLocks noChangeArrowheads="1"/>
            </p:cNvSpPr>
            <p:nvPr/>
          </p:nvSpPr>
          <p:spPr bwMode="auto">
            <a:xfrm>
              <a:off x="2463" y="95"/>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B</a:t>
              </a:r>
            </a:p>
          </p:txBody>
        </p:sp>
        <p:sp>
          <p:nvSpPr>
            <p:cNvPr id="95254" name="未知"/>
            <p:cNvSpPr>
              <a:spLocks/>
            </p:cNvSpPr>
            <p:nvPr/>
          </p:nvSpPr>
          <p:spPr bwMode="auto">
            <a:xfrm>
              <a:off x="2303" y="2250"/>
              <a:ext cx="0" cy="291"/>
            </a:xfrm>
            <a:custGeom>
              <a:avLst/>
              <a:gdLst>
                <a:gd name="T0" fmla="*/ 1530783 w 216"/>
                <a:gd name="T1" fmla="*/ 288233218 h 226"/>
                <a:gd name="T2" fmla="*/ 7940391 w 216"/>
                <a:gd name="T3" fmla="*/ 223732439 h 226"/>
                <a:gd name="T4" fmla="*/ 21853431 w 216"/>
                <a:gd name="T5" fmla="*/ 167304808 h 226"/>
                <a:gd name="T6" fmla="*/ 39587686 w 216"/>
                <a:gd name="T7" fmla="*/ 115832611 h 226"/>
                <a:gd name="T8" fmla="*/ 65023240 w 216"/>
                <a:gd name="T9" fmla="*/ 71056988 h 226"/>
                <a:gd name="T10" fmla="*/ 94595667 w 216"/>
                <a:gd name="T11" fmla="*/ 36558933 h 226"/>
                <a:gd name="T12" fmla="*/ 123829343 w 216"/>
                <a:gd name="T13" fmla="*/ 14629101 h 226"/>
                <a:gd name="T14" fmla="*/ 160327499 w 216"/>
                <a:gd name="T15" fmla="*/ 2496046 h 226"/>
                <a:gd name="T16" fmla="*/ 197456012 w 216"/>
                <a:gd name="T17" fmla="*/ 2496046 h 226"/>
                <a:gd name="T18" fmla="*/ 231449273 w 216"/>
                <a:gd name="T19" fmla="*/ 14629101 h 226"/>
                <a:gd name="T20" fmla="*/ 263230570 w 216"/>
                <a:gd name="T21" fmla="*/ 36558933 h 226"/>
                <a:gd name="T22" fmla="*/ 293199930 w 216"/>
                <a:gd name="T23" fmla="*/ 71056988 h 226"/>
                <a:gd name="T24" fmla="*/ 318146010 w 216"/>
                <a:gd name="T25" fmla="*/ 115832611 h 226"/>
                <a:gd name="T26" fmla="*/ 334399295 w 216"/>
                <a:gd name="T27" fmla="*/ 167304808 h 226"/>
                <a:gd name="T28" fmla="*/ 351395663 w 216"/>
                <a:gd name="T29" fmla="*/ 223732439 h 226"/>
                <a:gd name="T30" fmla="*/ 357826205 w 216"/>
                <a:gd name="T31" fmla="*/ 288233218 h 226"/>
                <a:gd name="T32" fmla="*/ 357826205 w 216"/>
                <a:gd name="T33" fmla="*/ 320324041 h 226"/>
                <a:gd name="T34" fmla="*/ 356202526 w 216"/>
                <a:gd name="T35" fmla="*/ 384971372 h 226"/>
                <a:gd name="T36" fmla="*/ 345074083 w 216"/>
                <a:gd name="T37" fmla="*/ 447031207 h 226"/>
                <a:gd name="T38" fmla="*/ 326454036 w 216"/>
                <a:gd name="T39" fmla="*/ 498240934 h 226"/>
                <a:gd name="T40" fmla="*/ 307150886 w 216"/>
                <a:gd name="T41" fmla="*/ 549401968 h 226"/>
                <a:gd name="T42" fmla="*/ 280226742 w 216"/>
                <a:gd name="T43" fmla="*/ 587853250 h 226"/>
                <a:gd name="T44" fmla="*/ 248492133 w 216"/>
                <a:gd name="T45" fmla="*/ 616825249 h 226"/>
                <a:gd name="T46" fmla="*/ 213701963 w 216"/>
                <a:gd name="T47" fmla="*/ 634219963 h 226"/>
                <a:gd name="T48" fmla="*/ 178925282 w 216"/>
                <a:gd name="T49" fmla="*/ 639451990 h 226"/>
                <a:gd name="T50" fmla="*/ 142532780 w 216"/>
                <a:gd name="T51" fmla="*/ 634219963 h 226"/>
                <a:gd name="T52" fmla="*/ 109292130 w 216"/>
                <a:gd name="T53" fmla="*/ 616825249 h 226"/>
                <a:gd name="T54" fmla="*/ 77599757 w 216"/>
                <a:gd name="T55" fmla="*/ 587853250 h 226"/>
                <a:gd name="T56" fmla="*/ 52657819 w 216"/>
                <a:gd name="T57" fmla="*/ 549401968 h 226"/>
                <a:gd name="T58" fmla="*/ 31776067 w 216"/>
                <a:gd name="T59" fmla="*/ 498240934 h 226"/>
                <a:gd name="T60" fmla="*/ 13116539 w 216"/>
                <a:gd name="T61" fmla="*/ 447031207 h 226"/>
                <a:gd name="T62" fmla="*/ 4806988 w 216"/>
                <a:gd name="T63" fmla="*/ 384971372 h 226"/>
                <a:gd name="T64" fmla="*/ 0 w 216"/>
                <a:gd name="T65" fmla="*/ 32032404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3" y="90"/>
                  </a:lnTo>
                  <a:lnTo>
                    <a:pt x="5" y="79"/>
                  </a:lnTo>
                  <a:lnTo>
                    <a:pt x="8" y="68"/>
                  </a:lnTo>
                  <a:lnTo>
                    <a:pt x="13" y="59"/>
                  </a:lnTo>
                  <a:lnTo>
                    <a:pt x="19" y="50"/>
                  </a:lnTo>
                  <a:lnTo>
                    <a:pt x="24" y="41"/>
                  </a:lnTo>
                  <a:lnTo>
                    <a:pt x="32" y="33"/>
                  </a:lnTo>
                  <a:lnTo>
                    <a:pt x="39" y="25"/>
                  </a:lnTo>
                  <a:lnTo>
                    <a:pt x="47" y="18"/>
                  </a:lnTo>
                  <a:lnTo>
                    <a:pt x="57"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2" y="41"/>
                  </a:lnTo>
                  <a:lnTo>
                    <a:pt x="197" y="50"/>
                  </a:lnTo>
                  <a:lnTo>
                    <a:pt x="202" y="59"/>
                  </a:lnTo>
                  <a:lnTo>
                    <a:pt x="208" y="68"/>
                  </a:lnTo>
                  <a:lnTo>
                    <a:pt x="212" y="79"/>
                  </a:lnTo>
                  <a:lnTo>
                    <a:pt x="215" y="90"/>
                  </a:lnTo>
                  <a:lnTo>
                    <a:pt x="216" y="102"/>
                  </a:lnTo>
                  <a:lnTo>
                    <a:pt x="216" y="113"/>
                  </a:lnTo>
                  <a:lnTo>
                    <a:pt x="216" y="125"/>
                  </a:lnTo>
                  <a:lnTo>
                    <a:pt x="215" y="136"/>
                  </a:lnTo>
                  <a:lnTo>
                    <a:pt x="212" y="147"/>
                  </a:lnTo>
                  <a:lnTo>
                    <a:pt x="208" y="158"/>
                  </a:lnTo>
                  <a:lnTo>
                    <a:pt x="202" y="167"/>
                  </a:lnTo>
                  <a:lnTo>
                    <a:pt x="197" y="176"/>
                  </a:lnTo>
                  <a:lnTo>
                    <a:pt x="192"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7" y="213"/>
                  </a:lnTo>
                  <a:lnTo>
                    <a:pt x="47" y="208"/>
                  </a:lnTo>
                  <a:lnTo>
                    <a:pt x="39" y="201"/>
                  </a:lnTo>
                  <a:lnTo>
                    <a:pt x="32" y="194"/>
                  </a:lnTo>
                  <a:lnTo>
                    <a:pt x="24" y="186"/>
                  </a:lnTo>
                  <a:lnTo>
                    <a:pt x="19" y="176"/>
                  </a:lnTo>
                  <a:lnTo>
                    <a:pt x="13" y="167"/>
                  </a:lnTo>
                  <a:lnTo>
                    <a:pt x="8" y="158"/>
                  </a:lnTo>
                  <a:lnTo>
                    <a:pt x="5" y="147"/>
                  </a:lnTo>
                  <a:lnTo>
                    <a:pt x="3" y="136"/>
                  </a:lnTo>
                  <a:lnTo>
                    <a:pt x="1" y="125"/>
                  </a:lnTo>
                  <a:lnTo>
                    <a:pt x="0" y="113"/>
                  </a:lnTo>
                  <a:close/>
                </a:path>
              </a:pathLst>
            </a:cu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200" b="1">
                <a:solidFill>
                  <a:srgbClr val="FF0000"/>
                </a:solidFill>
                <a:latin typeface="宋体" panose="02010600030101010101" pitchFamily="2" charset="-122"/>
              </a:endParaRPr>
            </a:p>
          </p:txBody>
        </p:sp>
        <p:sp>
          <p:nvSpPr>
            <p:cNvPr id="95255" name="未知"/>
            <p:cNvSpPr>
              <a:spLocks/>
            </p:cNvSpPr>
            <p:nvPr/>
          </p:nvSpPr>
          <p:spPr bwMode="auto">
            <a:xfrm>
              <a:off x="2303" y="2250"/>
              <a:ext cx="442" cy="475"/>
            </a:xfrm>
            <a:custGeom>
              <a:avLst/>
              <a:gdLst>
                <a:gd name="T0" fmla="*/ 1530783 w 216"/>
                <a:gd name="T1" fmla="*/ 288233218 h 226"/>
                <a:gd name="T2" fmla="*/ 7940391 w 216"/>
                <a:gd name="T3" fmla="*/ 223732439 h 226"/>
                <a:gd name="T4" fmla="*/ 21853431 w 216"/>
                <a:gd name="T5" fmla="*/ 167304808 h 226"/>
                <a:gd name="T6" fmla="*/ 39587686 w 216"/>
                <a:gd name="T7" fmla="*/ 115832611 h 226"/>
                <a:gd name="T8" fmla="*/ 65023240 w 216"/>
                <a:gd name="T9" fmla="*/ 71056988 h 226"/>
                <a:gd name="T10" fmla="*/ 94595667 w 216"/>
                <a:gd name="T11" fmla="*/ 36558933 h 226"/>
                <a:gd name="T12" fmla="*/ 123829343 w 216"/>
                <a:gd name="T13" fmla="*/ 14629101 h 226"/>
                <a:gd name="T14" fmla="*/ 160327499 w 216"/>
                <a:gd name="T15" fmla="*/ 2496046 h 226"/>
                <a:gd name="T16" fmla="*/ 197456012 w 216"/>
                <a:gd name="T17" fmla="*/ 2496046 h 226"/>
                <a:gd name="T18" fmla="*/ 231449273 w 216"/>
                <a:gd name="T19" fmla="*/ 14629101 h 226"/>
                <a:gd name="T20" fmla="*/ 263230570 w 216"/>
                <a:gd name="T21" fmla="*/ 36558933 h 226"/>
                <a:gd name="T22" fmla="*/ 293199930 w 216"/>
                <a:gd name="T23" fmla="*/ 71056988 h 226"/>
                <a:gd name="T24" fmla="*/ 318146010 w 216"/>
                <a:gd name="T25" fmla="*/ 115832611 h 226"/>
                <a:gd name="T26" fmla="*/ 334399295 w 216"/>
                <a:gd name="T27" fmla="*/ 167304808 h 226"/>
                <a:gd name="T28" fmla="*/ 351395663 w 216"/>
                <a:gd name="T29" fmla="*/ 223732439 h 226"/>
                <a:gd name="T30" fmla="*/ 357826205 w 216"/>
                <a:gd name="T31" fmla="*/ 288233218 h 226"/>
                <a:gd name="T32" fmla="*/ 357826205 w 216"/>
                <a:gd name="T33" fmla="*/ 320324041 h 226"/>
                <a:gd name="T34" fmla="*/ 356202526 w 216"/>
                <a:gd name="T35" fmla="*/ 384971372 h 226"/>
                <a:gd name="T36" fmla="*/ 345074083 w 216"/>
                <a:gd name="T37" fmla="*/ 447031207 h 226"/>
                <a:gd name="T38" fmla="*/ 326454036 w 216"/>
                <a:gd name="T39" fmla="*/ 498240934 h 226"/>
                <a:gd name="T40" fmla="*/ 307150886 w 216"/>
                <a:gd name="T41" fmla="*/ 549401968 h 226"/>
                <a:gd name="T42" fmla="*/ 280226742 w 216"/>
                <a:gd name="T43" fmla="*/ 587853250 h 226"/>
                <a:gd name="T44" fmla="*/ 248492133 w 216"/>
                <a:gd name="T45" fmla="*/ 616825249 h 226"/>
                <a:gd name="T46" fmla="*/ 213701963 w 216"/>
                <a:gd name="T47" fmla="*/ 634219963 h 226"/>
                <a:gd name="T48" fmla="*/ 178925282 w 216"/>
                <a:gd name="T49" fmla="*/ 639451990 h 226"/>
                <a:gd name="T50" fmla="*/ 142532780 w 216"/>
                <a:gd name="T51" fmla="*/ 634219963 h 226"/>
                <a:gd name="T52" fmla="*/ 109292130 w 216"/>
                <a:gd name="T53" fmla="*/ 616825249 h 226"/>
                <a:gd name="T54" fmla="*/ 77599757 w 216"/>
                <a:gd name="T55" fmla="*/ 587853250 h 226"/>
                <a:gd name="T56" fmla="*/ 52657819 w 216"/>
                <a:gd name="T57" fmla="*/ 549401968 h 226"/>
                <a:gd name="T58" fmla="*/ 31776067 w 216"/>
                <a:gd name="T59" fmla="*/ 498240934 h 226"/>
                <a:gd name="T60" fmla="*/ 13116539 w 216"/>
                <a:gd name="T61" fmla="*/ 447031207 h 226"/>
                <a:gd name="T62" fmla="*/ 4806988 w 216"/>
                <a:gd name="T63" fmla="*/ 384971372 h 226"/>
                <a:gd name="T64" fmla="*/ 0 w 216"/>
                <a:gd name="T65" fmla="*/ 32032404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3" y="90"/>
                  </a:lnTo>
                  <a:lnTo>
                    <a:pt x="5" y="79"/>
                  </a:lnTo>
                  <a:lnTo>
                    <a:pt x="8" y="68"/>
                  </a:lnTo>
                  <a:lnTo>
                    <a:pt x="13" y="59"/>
                  </a:lnTo>
                  <a:lnTo>
                    <a:pt x="19" y="50"/>
                  </a:lnTo>
                  <a:lnTo>
                    <a:pt x="24" y="41"/>
                  </a:lnTo>
                  <a:lnTo>
                    <a:pt x="32" y="33"/>
                  </a:lnTo>
                  <a:lnTo>
                    <a:pt x="39" y="25"/>
                  </a:lnTo>
                  <a:lnTo>
                    <a:pt x="47" y="18"/>
                  </a:lnTo>
                  <a:lnTo>
                    <a:pt x="57"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2" y="41"/>
                  </a:lnTo>
                  <a:lnTo>
                    <a:pt x="197" y="50"/>
                  </a:lnTo>
                  <a:lnTo>
                    <a:pt x="202" y="59"/>
                  </a:lnTo>
                  <a:lnTo>
                    <a:pt x="208" y="68"/>
                  </a:lnTo>
                  <a:lnTo>
                    <a:pt x="212" y="79"/>
                  </a:lnTo>
                  <a:lnTo>
                    <a:pt x="215" y="90"/>
                  </a:lnTo>
                  <a:lnTo>
                    <a:pt x="216" y="102"/>
                  </a:lnTo>
                  <a:lnTo>
                    <a:pt x="216" y="113"/>
                  </a:lnTo>
                  <a:lnTo>
                    <a:pt x="216" y="125"/>
                  </a:lnTo>
                  <a:lnTo>
                    <a:pt x="215" y="136"/>
                  </a:lnTo>
                  <a:lnTo>
                    <a:pt x="212" y="147"/>
                  </a:lnTo>
                  <a:lnTo>
                    <a:pt x="208" y="158"/>
                  </a:lnTo>
                  <a:lnTo>
                    <a:pt x="202" y="167"/>
                  </a:lnTo>
                  <a:lnTo>
                    <a:pt x="197" y="176"/>
                  </a:lnTo>
                  <a:lnTo>
                    <a:pt x="192"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7" y="213"/>
                  </a:lnTo>
                  <a:lnTo>
                    <a:pt x="47" y="208"/>
                  </a:lnTo>
                  <a:lnTo>
                    <a:pt x="39" y="201"/>
                  </a:lnTo>
                  <a:lnTo>
                    <a:pt x="32" y="194"/>
                  </a:lnTo>
                  <a:lnTo>
                    <a:pt x="24" y="186"/>
                  </a:lnTo>
                  <a:lnTo>
                    <a:pt x="19" y="176"/>
                  </a:lnTo>
                  <a:lnTo>
                    <a:pt x="13" y="167"/>
                  </a:lnTo>
                  <a:lnTo>
                    <a:pt x="8" y="158"/>
                  </a:lnTo>
                  <a:lnTo>
                    <a:pt x="5" y="147"/>
                  </a:lnTo>
                  <a:lnTo>
                    <a:pt x="3" y="136"/>
                  </a:lnTo>
                  <a:lnTo>
                    <a:pt x="1" y="125"/>
                  </a:lnTo>
                  <a:lnTo>
                    <a:pt x="0" y="11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56" name="Rectangle 188"/>
            <p:cNvSpPr>
              <a:spLocks noChangeArrowheads="1"/>
            </p:cNvSpPr>
            <p:nvPr/>
          </p:nvSpPr>
          <p:spPr bwMode="auto">
            <a:xfrm>
              <a:off x="2463" y="2345"/>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C</a:t>
              </a:r>
              <a:endParaRPr lang="en-US" altLang="zh-CN" sz="1200" b="1" dirty="0">
                <a:solidFill>
                  <a:srgbClr val="FF0000"/>
                </a:solidFill>
                <a:latin typeface="Times New Roman" panose="02020603050405020304" pitchFamily="18" charset="0"/>
                <a:ea typeface="楷体_GB2312" pitchFamily="1" charset="-122"/>
              </a:endParaRPr>
            </a:p>
          </p:txBody>
        </p:sp>
        <p:sp>
          <p:nvSpPr>
            <p:cNvPr id="95257" name="未知"/>
            <p:cNvSpPr>
              <a:spLocks/>
            </p:cNvSpPr>
            <p:nvPr/>
          </p:nvSpPr>
          <p:spPr bwMode="auto">
            <a:xfrm>
              <a:off x="3213" y="1128"/>
              <a:ext cx="442" cy="472"/>
            </a:xfrm>
            <a:custGeom>
              <a:avLst/>
              <a:gdLst>
                <a:gd name="T0" fmla="*/ 1530783 w 216"/>
                <a:gd name="T1" fmla="*/ 254212214 h 226"/>
                <a:gd name="T2" fmla="*/ 7940391 w 216"/>
                <a:gd name="T3" fmla="*/ 197286056 h 226"/>
                <a:gd name="T4" fmla="*/ 21853431 w 216"/>
                <a:gd name="T5" fmla="*/ 146974645 h 226"/>
                <a:gd name="T6" fmla="*/ 39587686 w 216"/>
                <a:gd name="T7" fmla="*/ 102822825 h 226"/>
                <a:gd name="T8" fmla="*/ 65023240 w 216"/>
                <a:gd name="T9" fmla="*/ 62364282 h 226"/>
                <a:gd name="T10" fmla="*/ 93017433 w 216"/>
                <a:gd name="T11" fmla="*/ 31987264 h 226"/>
                <a:gd name="T12" fmla="*/ 123829343 w 216"/>
                <a:gd name="T13" fmla="*/ 12038599 h 226"/>
                <a:gd name="T14" fmla="*/ 160327499 w 216"/>
                <a:gd name="T15" fmla="*/ 2259709 h 226"/>
                <a:gd name="T16" fmla="*/ 197456012 w 216"/>
                <a:gd name="T17" fmla="*/ 2259709 h 226"/>
                <a:gd name="T18" fmla="*/ 231449273 w 216"/>
                <a:gd name="T19" fmla="*/ 12038599 h 226"/>
                <a:gd name="T20" fmla="*/ 263230570 w 216"/>
                <a:gd name="T21" fmla="*/ 31987264 h 226"/>
                <a:gd name="T22" fmla="*/ 293199930 w 216"/>
                <a:gd name="T23" fmla="*/ 62364282 h 226"/>
                <a:gd name="T24" fmla="*/ 316604838 w 216"/>
                <a:gd name="T25" fmla="*/ 102822825 h 226"/>
                <a:gd name="T26" fmla="*/ 334399295 w 216"/>
                <a:gd name="T27" fmla="*/ 146974645 h 226"/>
                <a:gd name="T28" fmla="*/ 351395663 w 216"/>
                <a:gd name="T29" fmla="*/ 197286056 h 226"/>
                <a:gd name="T30" fmla="*/ 357826205 w 216"/>
                <a:gd name="T31" fmla="*/ 254212214 h 226"/>
                <a:gd name="T32" fmla="*/ 357826205 w 216"/>
                <a:gd name="T33" fmla="*/ 281810490 h 226"/>
                <a:gd name="T34" fmla="*/ 354527772 w 216"/>
                <a:gd name="T35" fmla="*/ 338825267 h 226"/>
                <a:gd name="T36" fmla="*/ 345074083 w 216"/>
                <a:gd name="T37" fmla="*/ 391640065 h 226"/>
                <a:gd name="T38" fmla="*/ 326454036 w 216"/>
                <a:gd name="T39" fmla="*/ 439457712 h 226"/>
                <a:gd name="T40" fmla="*/ 307150886 w 216"/>
                <a:gd name="T41" fmla="*/ 483485192 h 226"/>
                <a:gd name="T42" fmla="*/ 278738218 w 216"/>
                <a:gd name="T43" fmla="*/ 515542019 h 226"/>
                <a:gd name="T44" fmla="*/ 248492133 w 216"/>
                <a:gd name="T45" fmla="*/ 542969272 h 226"/>
                <a:gd name="T46" fmla="*/ 213701963 w 216"/>
                <a:gd name="T47" fmla="*/ 558285793 h 226"/>
                <a:gd name="T48" fmla="*/ 178925282 w 216"/>
                <a:gd name="T49" fmla="*/ 563423157 h 226"/>
                <a:gd name="T50" fmla="*/ 142532780 w 216"/>
                <a:gd name="T51" fmla="*/ 558285793 h 226"/>
                <a:gd name="T52" fmla="*/ 109292130 w 216"/>
                <a:gd name="T53" fmla="*/ 542969272 h 226"/>
                <a:gd name="T54" fmla="*/ 77599757 w 216"/>
                <a:gd name="T55" fmla="*/ 515542019 h 226"/>
                <a:gd name="T56" fmla="*/ 52657819 w 216"/>
                <a:gd name="T57" fmla="*/ 483485192 h 226"/>
                <a:gd name="T58" fmla="*/ 31776067 w 216"/>
                <a:gd name="T59" fmla="*/ 439457712 h 226"/>
                <a:gd name="T60" fmla="*/ 13116539 w 216"/>
                <a:gd name="T61" fmla="*/ 391640065 h 226"/>
                <a:gd name="T62" fmla="*/ 3132436 w 216"/>
                <a:gd name="T63" fmla="*/ 338825267 h 226"/>
                <a:gd name="T64" fmla="*/ 0 w 216"/>
                <a:gd name="T65" fmla="*/ 281810490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49"/>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8" y="18"/>
                  </a:lnTo>
                  <a:lnTo>
                    <a:pt x="177" y="25"/>
                  </a:lnTo>
                  <a:lnTo>
                    <a:pt x="185" y="33"/>
                  </a:lnTo>
                  <a:lnTo>
                    <a:pt x="191" y="41"/>
                  </a:lnTo>
                  <a:lnTo>
                    <a:pt x="197" y="49"/>
                  </a:lnTo>
                  <a:lnTo>
                    <a:pt x="202" y="59"/>
                  </a:lnTo>
                  <a:lnTo>
                    <a:pt x="208" y="68"/>
                  </a:lnTo>
                  <a:lnTo>
                    <a:pt x="212" y="79"/>
                  </a:lnTo>
                  <a:lnTo>
                    <a:pt x="214" y="90"/>
                  </a:lnTo>
                  <a:lnTo>
                    <a:pt x="216" y="102"/>
                  </a:lnTo>
                  <a:lnTo>
                    <a:pt x="216" y="113"/>
                  </a:lnTo>
                  <a:lnTo>
                    <a:pt x="216" y="125"/>
                  </a:lnTo>
                  <a:lnTo>
                    <a:pt x="214" y="136"/>
                  </a:lnTo>
                  <a:lnTo>
                    <a:pt x="212" y="147"/>
                  </a:lnTo>
                  <a:lnTo>
                    <a:pt x="208" y="157"/>
                  </a:lnTo>
                  <a:lnTo>
                    <a:pt x="202" y="167"/>
                  </a:lnTo>
                  <a:lnTo>
                    <a:pt x="197" y="176"/>
                  </a:lnTo>
                  <a:lnTo>
                    <a:pt x="191" y="186"/>
                  </a:lnTo>
                  <a:lnTo>
                    <a:pt x="185" y="194"/>
                  </a:lnTo>
                  <a:lnTo>
                    <a:pt x="177" y="201"/>
                  </a:lnTo>
                  <a:lnTo>
                    <a:pt x="168" y="207"/>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7"/>
                  </a:lnTo>
                  <a:lnTo>
                    <a:pt x="39" y="201"/>
                  </a:lnTo>
                  <a:lnTo>
                    <a:pt x="32" y="194"/>
                  </a:lnTo>
                  <a:lnTo>
                    <a:pt x="24" y="186"/>
                  </a:lnTo>
                  <a:lnTo>
                    <a:pt x="19" y="176"/>
                  </a:lnTo>
                  <a:lnTo>
                    <a:pt x="13" y="167"/>
                  </a:lnTo>
                  <a:lnTo>
                    <a:pt x="8" y="157"/>
                  </a:lnTo>
                  <a:lnTo>
                    <a:pt x="5" y="147"/>
                  </a:lnTo>
                  <a:lnTo>
                    <a:pt x="2" y="136"/>
                  </a:lnTo>
                  <a:lnTo>
                    <a:pt x="1" y="125"/>
                  </a:lnTo>
                  <a:lnTo>
                    <a:pt x="0" y="113"/>
                  </a:lnTo>
                  <a:close/>
                </a:path>
              </a:pathLst>
            </a:custGeom>
            <a:solidFill>
              <a:srgbClr val="FFFFFF"/>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58" name="未知"/>
            <p:cNvSpPr>
              <a:spLocks/>
            </p:cNvSpPr>
            <p:nvPr/>
          </p:nvSpPr>
          <p:spPr bwMode="auto">
            <a:xfrm>
              <a:off x="3213" y="1128"/>
              <a:ext cx="442" cy="472"/>
            </a:xfrm>
            <a:custGeom>
              <a:avLst/>
              <a:gdLst>
                <a:gd name="T0" fmla="*/ 1530783 w 216"/>
                <a:gd name="T1" fmla="*/ 254212214 h 226"/>
                <a:gd name="T2" fmla="*/ 7940391 w 216"/>
                <a:gd name="T3" fmla="*/ 197286056 h 226"/>
                <a:gd name="T4" fmla="*/ 21853431 w 216"/>
                <a:gd name="T5" fmla="*/ 146974645 h 226"/>
                <a:gd name="T6" fmla="*/ 39587686 w 216"/>
                <a:gd name="T7" fmla="*/ 102822825 h 226"/>
                <a:gd name="T8" fmla="*/ 65023240 w 216"/>
                <a:gd name="T9" fmla="*/ 62364282 h 226"/>
                <a:gd name="T10" fmla="*/ 93017433 w 216"/>
                <a:gd name="T11" fmla="*/ 31987264 h 226"/>
                <a:gd name="T12" fmla="*/ 123829343 w 216"/>
                <a:gd name="T13" fmla="*/ 12038599 h 226"/>
                <a:gd name="T14" fmla="*/ 160327499 w 216"/>
                <a:gd name="T15" fmla="*/ 2259709 h 226"/>
                <a:gd name="T16" fmla="*/ 197456012 w 216"/>
                <a:gd name="T17" fmla="*/ 2259709 h 226"/>
                <a:gd name="T18" fmla="*/ 231449273 w 216"/>
                <a:gd name="T19" fmla="*/ 12038599 h 226"/>
                <a:gd name="T20" fmla="*/ 263230570 w 216"/>
                <a:gd name="T21" fmla="*/ 31987264 h 226"/>
                <a:gd name="T22" fmla="*/ 293199930 w 216"/>
                <a:gd name="T23" fmla="*/ 62364282 h 226"/>
                <a:gd name="T24" fmla="*/ 316604838 w 216"/>
                <a:gd name="T25" fmla="*/ 102822825 h 226"/>
                <a:gd name="T26" fmla="*/ 334399295 w 216"/>
                <a:gd name="T27" fmla="*/ 146974645 h 226"/>
                <a:gd name="T28" fmla="*/ 351395663 w 216"/>
                <a:gd name="T29" fmla="*/ 197286056 h 226"/>
                <a:gd name="T30" fmla="*/ 357826205 w 216"/>
                <a:gd name="T31" fmla="*/ 254212214 h 226"/>
                <a:gd name="T32" fmla="*/ 357826205 w 216"/>
                <a:gd name="T33" fmla="*/ 281810490 h 226"/>
                <a:gd name="T34" fmla="*/ 354527772 w 216"/>
                <a:gd name="T35" fmla="*/ 338825267 h 226"/>
                <a:gd name="T36" fmla="*/ 345074083 w 216"/>
                <a:gd name="T37" fmla="*/ 391640065 h 226"/>
                <a:gd name="T38" fmla="*/ 326454036 w 216"/>
                <a:gd name="T39" fmla="*/ 439457712 h 226"/>
                <a:gd name="T40" fmla="*/ 307150886 w 216"/>
                <a:gd name="T41" fmla="*/ 483485192 h 226"/>
                <a:gd name="T42" fmla="*/ 278738218 w 216"/>
                <a:gd name="T43" fmla="*/ 515542019 h 226"/>
                <a:gd name="T44" fmla="*/ 248492133 w 216"/>
                <a:gd name="T45" fmla="*/ 542969272 h 226"/>
                <a:gd name="T46" fmla="*/ 213701963 w 216"/>
                <a:gd name="T47" fmla="*/ 558285793 h 226"/>
                <a:gd name="T48" fmla="*/ 178925282 w 216"/>
                <a:gd name="T49" fmla="*/ 563423157 h 226"/>
                <a:gd name="T50" fmla="*/ 142532780 w 216"/>
                <a:gd name="T51" fmla="*/ 558285793 h 226"/>
                <a:gd name="T52" fmla="*/ 109292130 w 216"/>
                <a:gd name="T53" fmla="*/ 542969272 h 226"/>
                <a:gd name="T54" fmla="*/ 77599757 w 216"/>
                <a:gd name="T55" fmla="*/ 515542019 h 226"/>
                <a:gd name="T56" fmla="*/ 52657819 w 216"/>
                <a:gd name="T57" fmla="*/ 483485192 h 226"/>
                <a:gd name="T58" fmla="*/ 31776067 w 216"/>
                <a:gd name="T59" fmla="*/ 439457712 h 226"/>
                <a:gd name="T60" fmla="*/ 13116539 w 216"/>
                <a:gd name="T61" fmla="*/ 391640065 h 226"/>
                <a:gd name="T62" fmla="*/ 3132436 w 216"/>
                <a:gd name="T63" fmla="*/ 338825267 h 226"/>
                <a:gd name="T64" fmla="*/ 0 w 216"/>
                <a:gd name="T65" fmla="*/ 281810490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49"/>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8" y="18"/>
                  </a:lnTo>
                  <a:lnTo>
                    <a:pt x="177" y="25"/>
                  </a:lnTo>
                  <a:lnTo>
                    <a:pt x="185" y="33"/>
                  </a:lnTo>
                  <a:lnTo>
                    <a:pt x="191" y="41"/>
                  </a:lnTo>
                  <a:lnTo>
                    <a:pt x="197" y="49"/>
                  </a:lnTo>
                  <a:lnTo>
                    <a:pt x="202" y="59"/>
                  </a:lnTo>
                  <a:lnTo>
                    <a:pt x="208" y="68"/>
                  </a:lnTo>
                  <a:lnTo>
                    <a:pt x="212" y="79"/>
                  </a:lnTo>
                  <a:lnTo>
                    <a:pt x="214" y="90"/>
                  </a:lnTo>
                  <a:lnTo>
                    <a:pt x="216" y="102"/>
                  </a:lnTo>
                  <a:lnTo>
                    <a:pt x="216" y="113"/>
                  </a:lnTo>
                  <a:lnTo>
                    <a:pt x="216" y="125"/>
                  </a:lnTo>
                  <a:lnTo>
                    <a:pt x="214" y="136"/>
                  </a:lnTo>
                  <a:lnTo>
                    <a:pt x="212" y="147"/>
                  </a:lnTo>
                  <a:lnTo>
                    <a:pt x="208" y="157"/>
                  </a:lnTo>
                  <a:lnTo>
                    <a:pt x="202" y="167"/>
                  </a:lnTo>
                  <a:lnTo>
                    <a:pt x="197" y="176"/>
                  </a:lnTo>
                  <a:lnTo>
                    <a:pt x="191" y="186"/>
                  </a:lnTo>
                  <a:lnTo>
                    <a:pt x="185" y="194"/>
                  </a:lnTo>
                  <a:lnTo>
                    <a:pt x="177" y="201"/>
                  </a:lnTo>
                  <a:lnTo>
                    <a:pt x="168" y="207"/>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7"/>
                  </a:lnTo>
                  <a:lnTo>
                    <a:pt x="39" y="201"/>
                  </a:lnTo>
                  <a:lnTo>
                    <a:pt x="32" y="194"/>
                  </a:lnTo>
                  <a:lnTo>
                    <a:pt x="24" y="186"/>
                  </a:lnTo>
                  <a:lnTo>
                    <a:pt x="19" y="176"/>
                  </a:lnTo>
                  <a:lnTo>
                    <a:pt x="13" y="167"/>
                  </a:lnTo>
                  <a:lnTo>
                    <a:pt x="8" y="157"/>
                  </a:lnTo>
                  <a:lnTo>
                    <a:pt x="5" y="147"/>
                  </a:lnTo>
                  <a:lnTo>
                    <a:pt x="2" y="136"/>
                  </a:lnTo>
                  <a:lnTo>
                    <a:pt x="1" y="125"/>
                  </a:lnTo>
                  <a:lnTo>
                    <a:pt x="0" y="11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59" name="Rectangle 191"/>
            <p:cNvSpPr>
              <a:spLocks noChangeArrowheads="1"/>
            </p:cNvSpPr>
            <p:nvPr/>
          </p:nvSpPr>
          <p:spPr bwMode="auto">
            <a:xfrm>
              <a:off x="3368" y="1223"/>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en-US" altLang="zh-CN" sz="1200" b="1" dirty="0">
                  <a:solidFill>
                    <a:srgbClr val="FF0000"/>
                  </a:solidFill>
                  <a:latin typeface="宋体" panose="02010600030101010101" pitchFamily="2" charset="-122"/>
                </a:rPr>
                <a:t>A</a:t>
              </a:r>
            </a:p>
          </p:txBody>
        </p:sp>
        <p:sp>
          <p:nvSpPr>
            <p:cNvPr id="95260" name="未知"/>
            <p:cNvSpPr>
              <a:spLocks/>
            </p:cNvSpPr>
            <p:nvPr/>
          </p:nvSpPr>
          <p:spPr bwMode="auto">
            <a:xfrm>
              <a:off x="840" y="1545"/>
              <a:ext cx="230" cy="265"/>
            </a:xfrm>
            <a:custGeom>
              <a:avLst/>
              <a:gdLst>
                <a:gd name="T0" fmla="*/ 0 w 112"/>
                <a:gd name="T1" fmla="*/ 239222438 h 125"/>
                <a:gd name="T2" fmla="*/ 199094057 w 112"/>
                <a:gd name="T3" fmla="*/ 0 h 125"/>
                <a:gd name="T4" fmla="*/ 115260953 w 112"/>
                <a:gd name="T5" fmla="*/ 420362452 h 125"/>
                <a:gd name="T6" fmla="*/ 0 w 112"/>
                <a:gd name="T7" fmla="*/ 239222438 h 125"/>
                <a:gd name="T8" fmla="*/ 0 60000 65536"/>
                <a:gd name="T9" fmla="*/ 0 60000 65536"/>
                <a:gd name="T10" fmla="*/ 0 60000 65536"/>
                <a:gd name="T11" fmla="*/ 0 60000 65536"/>
                <a:gd name="T12" fmla="*/ 0 w 112"/>
                <a:gd name="T13" fmla="*/ 0 h 125"/>
                <a:gd name="T14" fmla="*/ 112 w 112"/>
                <a:gd name="T15" fmla="*/ 125 h 125"/>
              </a:gdLst>
              <a:ahLst/>
              <a:cxnLst>
                <a:cxn ang="T8">
                  <a:pos x="T0" y="T1"/>
                </a:cxn>
                <a:cxn ang="T9">
                  <a:pos x="T2" y="T3"/>
                </a:cxn>
                <a:cxn ang="T10">
                  <a:pos x="T4" y="T5"/>
                </a:cxn>
                <a:cxn ang="T11">
                  <a:pos x="T6" y="T7"/>
                </a:cxn>
              </a:cxnLst>
              <a:rect l="T12" t="T13" r="T14" b="T15"/>
              <a:pathLst>
                <a:path w="112" h="125">
                  <a:moveTo>
                    <a:pt x="0" y="71"/>
                  </a:moveTo>
                  <a:lnTo>
                    <a:pt x="112" y="0"/>
                  </a:lnTo>
                  <a:lnTo>
                    <a:pt x="65" y="125"/>
                  </a:lnTo>
                  <a:lnTo>
                    <a:pt x="0" y="71"/>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61" name="未知"/>
            <p:cNvSpPr>
              <a:spLocks noEditPoints="1"/>
            </p:cNvSpPr>
            <p:nvPr/>
          </p:nvSpPr>
          <p:spPr bwMode="auto">
            <a:xfrm>
              <a:off x="308" y="738"/>
              <a:ext cx="7" cy="1522"/>
            </a:xfrm>
            <a:custGeom>
              <a:avLst/>
              <a:gdLst>
                <a:gd name="T0" fmla="*/ 218004 w 4"/>
                <a:gd name="T1" fmla="*/ 1795642255 h 729"/>
                <a:gd name="T2" fmla="*/ 0 w 4"/>
                <a:gd name="T3" fmla="*/ 1802488872 h 729"/>
                <a:gd name="T4" fmla="*/ 0 w 4"/>
                <a:gd name="T5" fmla="*/ 1715992735 h 729"/>
                <a:gd name="T6" fmla="*/ 218004 w 4"/>
                <a:gd name="T7" fmla="*/ 1723281898 h 729"/>
                <a:gd name="T8" fmla="*/ 0 w 4"/>
                <a:gd name="T9" fmla="*/ 1634290834 h 729"/>
                <a:gd name="T10" fmla="*/ 289119 w 4"/>
                <a:gd name="T11" fmla="*/ 1634290834 h 729"/>
                <a:gd name="T12" fmla="*/ 0 w 4"/>
                <a:gd name="T13" fmla="*/ 1634290834 h 729"/>
                <a:gd name="T14" fmla="*/ 165219 w 4"/>
                <a:gd name="T15" fmla="*/ 1552462797 h 729"/>
                <a:gd name="T16" fmla="*/ 165219 w 4"/>
                <a:gd name="T17" fmla="*/ 1557006898 h 729"/>
                <a:gd name="T18" fmla="*/ 0 w 4"/>
                <a:gd name="T19" fmla="*/ 1475179930 h 729"/>
                <a:gd name="T20" fmla="*/ 289119 w 4"/>
                <a:gd name="T21" fmla="*/ 1475179930 h 729"/>
                <a:gd name="T22" fmla="*/ 0 w 4"/>
                <a:gd name="T23" fmla="*/ 1475179930 h 729"/>
                <a:gd name="T24" fmla="*/ 218004 w 4"/>
                <a:gd name="T25" fmla="*/ 1388930720 h 729"/>
                <a:gd name="T26" fmla="*/ 0 w 4"/>
                <a:gd name="T27" fmla="*/ 1393356168 h 729"/>
                <a:gd name="T28" fmla="*/ 0 w 4"/>
                <a:gd name="T29" fmla="*/ 1307063131 h 729"/>
                <a:gd name="T30" fmla="*/ 218004 w 4"/>
                <a:gd name="T31" fmla="*/ 1314870734 h 729"/>
                <a:gd name="T32" fmla="*/ 0 w 4"/>
                <a:gd name="T33" fmla="*/ 1228626869 h 729"/>
                <a:gd name="T34" fmla="*/ 289119 w 4"/>
                <a:gd name="T35" fmla="*/ 1228626869 h 729"/>
                <a:gd name="T36" fmla="*/ 0 w 4"/>
                <a:gd name="T37" fmla="*/ 1228626869 h 729"/>
                <a:gd name="T38" fmla="*/ 165219 w 4"/>
                <a:gd name="T39" fmla="*/ 1144554039 h 729"/>
                <a:gd name="T40" fmla="*/ 165219 w 4"/>
                <a:gd name="T41" fmla="*/ 1151489379 h 729"/>
                <a:gd name="T42" fmla="*/ 0 w 4"/>
                <a:gd name="T43" fmla="*/ 1067268767 h 729"/>
                <a:gd name="T44" fmla="*/ 289119 w 4"/>
                <a:gd name="T45" fmla="*/ 1067268767 h 729"/>
                <a:gd name="T46" fmla="*/ 0 w 4"/>
                <a:gd name="T47" fmla="*/ 1067268767 h 729"/>
                <a:gd name="T48" fmla="*/ 218004 w 4"/>
                <a:gd name="T49" fmla="*/ 981136073 h 729"/>
                <a:gd name="T50" fmla="*/ 0 w 4"/>
                <a:gd name="T51" fmla="*/ 985454092 h 729"/>
                <a:gd name="T52" fmla="*/ 0 w 4"/>
                <a:gd name="T53" fmla="*/ 899204882 h 729"/>
                <a:gd name="T54" fmla="*/ 218004 w 4"/>
                <a:gd name="T55" fmla="*/ 905918415 h 729"/>
                <a:gd name="T56" fmla="*/ 0 w 4"/>
                <a:gd name="T57" fmla="*/ 821917739 h 729"/>
                <a:gd name="T58" fmla="*/ 289119 w 4"/>
                <a:gd name="T59" fmla="*/ 821917739 h 729"/>
                <a:gd name="T60" fmla="*/ 0 w 4"/>
                <a:gd name="T61" fmla="*/ 821917739 h 729"/>
                <a:gd name="T62" fmla="*/ 165219 w 4"/>
                <a:gd name="T63" fmla="*/ 735099848 h 729"/>
                <a:gd name="T64" fmla="*/ 165219 w 4"/>
                <a:gd name="T65" fmla="*/ 744632200 h 729"/>
                <a:gd name="T66" fmla="*/ 0 w 4"/>
                <a:gd name="T67" fmla="*/ 658371766 h 729"/>
                <a:gd name="T68" fmla="*/ 289119 w 4"/>
                <a:gd name="T69" fmla="*/ 658371766 h 729"/>
                <a:gd name="T70" fmla="*/ 0 w 4"/>
                <a:gd name="T71" fmla="*/ 658371766 h 729"/>
                <a:gd name="T72" fmla="*/ 218004 w 4"/>
                <a:gd name="T73" fmla="*/ 571327258 h 729"/>
                <a:gd name="T74" fmla="*/ 0 w 4"/>
                <a:gd name="T75" fmla="*/ 580047209 h 729"/>
                <a:gd name="T76" fmla="*/ 0 w 4"/>
                <a:gd name="T77" fmla="*/ 491924800 h 729"/>
                <a:gd name="T78" fmla="*/ 218004 w 4"/>
                <a:gd name="T79" fmla="*/ 498225719 h 729"/>
                <a:gd name="T80" fmla="*/ 0 w 4"/>
                <a:gd name="T81" fmla="*/ 416188168 h 729"/>
                <a:gd name="T82" fmla="*/ 289119 w 4"/>
                <a:gd name="T83" fmla="*/ 416188168 h 729"/>
                <a:gd name="T84" fmla="*/ 0 w 4"/>
                <a:gd name="T85" fmla="*/ 416188168 h 729"/>
                <a:gd name="T86" fmla="*/ 165219 w 4"/>
                <a:gd name="T87" fmla="*/ 329426664 h 729"/>
                <a:gd name="T88" fmla="*/ 165219 w 4"/>
                <a:gd name="T89" fmla="*/ 338930421 h 729"/>
                <a:gd name="T90" fmla="*/ 0 w 4"/>
                <a:gd name="T91" fmla="*/ 250592953 h 729"/>
                <a:gd name="T92" fmla="*/ 289119 w 4"/>
                <a:gd name="T93" fmla="*/ 250592953 h 729"/>
                <a:gd name="T94" fmla="*/ 0 w 4"/>
                <a:gd name="T95" fmla="*/ 250592953 h 729"/>
                <a:gd name="T96" fmla="*/ 218004 w 4"/>
                <a:gd name="T97" fmla="*/ 163532277 h 729"/>
                <a:gd name="T98" fmla="*/ 0 w 4"/>
                <a:gd name="T99" fmla="*/ 170831461 h 729"/>
                <a:gd name="T100" fmla="*/ 0 w 4"/>
                <a:gd name="T101" fmla="*/ 84068053 h 729"/>
                <a:gd name="T102" fmla="*/ 218004 w 4"/>
                <a:gd name="T103" fmla="*/ 91386879 h 729"/>
                <a:gd name="T104" fmla="*/ 0 w 4"/>
                <a:gd name="T105" fmla="*/ 7290271 h 729"/>
                <a:gd name="T106" fmla="*/ 289119 w 4"/>
                <a:gd name="T107" fmla="*/ 7290271 h 729"/>
                <a:gd name="T108" fmla="*/ 0 w 4"/>
                <a:gd name="T109" fmla="*/ 7290271 h 72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
                <a:gd name="T166" fmla="*/ 0 h 729"/>
                <a:gd name="T167" fmla="*/ 4 w 4"/>
                <a:gd name="T168" fmla="*/ 729 h 72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 h="729">
                  <a:moveTo>
                    <a:pt x="0" y="727"/>
                  </a:moveTo>
                  <a:lnTo>
                    <a:pt x="0" y="727"/>
                  </a:lnTo>
                  <a:lnTo>
                    <a:pt x="0" y="725"/>
                  </a:lnTo>
                  <a:lnTo>
                    <a:pt x="2" y="725"/>
                  </a:lnTo>
                  <a:lnTo>
                    <a:pt x="3" y="725"/>
                  </a:lnTo>
                  <a:lnTo>
                    <a:pt x="4" y="727"/>
                  </a:lnTo>
                  <a:lnTo>
                    <a:pt x="3" y="728"/>
                  </a:lnTo>
                  <a:lnTo>
                    <a:pt x="2" y="729"/>
                  </a:lnTo>
                  <a:lnTo>
                    <a:pt x="0" y="728"/>
                  </a:lnTo>
                  <a:lnTo>
                    <a:pt x="0" y="727"/>
                  </a:lnTo>
                  <a:close/>
                  <a:moveTo>
                    <a:pt x="0" y="694"/>
                  </a:moveTo>
                  <a:lnTo>
                    <a:pt x="0" y="694"/>
                  </a:lnTo>
                  <a:lnTo>
                    <a:pt x="0" y="693"/>
                  </a:lnTo>
                  <a:lnTo>
                    <a:pt x="2" y="691"/>
                  </a:lnTo>
                  <a:lnTo>
                    <a:pt x="3" y="693"/>
                  </a:lnTo>
                  <a:lnTo>
                    <a:pt x="4" y="694"/>
                  </a:lnTo>
                  <a:lnTo>
                    <a:pt x="3" y="696"/>
                  </a:lnTo>
                  <a:lnTo>
                    <a:pt x="2" y="696"/>
                  </a:lnTo>
                  <a:lnTo>
                    <a:pt x="0" y="696"/>
                  </a:lnTo>
                  <a:lnTo>
                    <a:pt x="0" y="694"/>
                  </a:lnTo>
                  <a:close/>
                  <a:moveTo>
                    <a:pt x="0" y="660"/>
                  </a:moveTo>
                  <a:lnTo>
                    <a:pt x="0" y="660"/>
                  </a:lnTo>
                  <a:lnTo>
                    <a:pt x="0" y="659"/>
                  </a:lnTo>
                  <a:lnTo>
                    <a:pt x="2" y="659"/>
                  </a:lnTo>
                  <a:lnTo>
                    <a:pt x="3" y="659"/>
                  </a:lnTo>
                  <a:lnTo>
                    <a:pt x="4" y="660"/>
                  </a:lnTo>
                  <a:lnTo>
                    <a:pt x="3" y="662"/>
                  </a:lnTo>
                  <a:lnTo>
                    <a:pt x="2" y="663"/>
                  </a:lnTo>
                  <a:lnTo>
                    <a:pt x="0" y="662"/>
                  </a:lnTo>
                  <a:lnTo>
                    <a:pt x="0" y="660"/>
                  </a:lnTo>
                  <a:close/>
                  <a:moveTo>
                    <a:pt x="0" y="628"/>
                  </a:moveTo>
                  <a:lnTo>
                    <a:pt x="0" y="628"/>
                  </a:lnTo>
                  <a:lnTo>
                    <a:pt x="0" y="627"/>
                  </a:lnTo>
                  <a:lnTo>
                    <a:pt x="2" y="627"/>
                  </a:lnTo>
                  <a:lnTo>
                    <a:pt x="3" y="627"/>
                  </a:lnTo>
                  <a:lnTo>
                    <a:pt x="4" y="628"/>
                  </a:lnTo>
                  <a:lnTo>
                    <a:pt x="3" y="629"/>
                  </a:lnTo>
                  <a:lnTo>
                    <a:pt x="2" y="629"/>
                  </a:lnTo>
                  <a:lnTo>
                    <a:pt x="0" y="629"/>
                  </a:lnTo>
                  <a:lnTo>
                    <a:pt x="0" y="628"/>
                  </a:lnTo>
                  <a:close/>
                  <a:moveTo>
                    <a:pt x="0" y="596"/>
                  </a:moveTo>
                  <a:lnTo>
                    <a:pt x="0" y="596"/>
                  </a:lnTo>
                  <a:lnTo>
                    <a:pt x="0" y="594"/>
                  </a:lnTo>
                  <a:lnTo>
                    <a:pt x="2" y="593"/>
                  </a:lnTo>
                  <a:lnTo>
                    <a:pt x="3" y="594"/>
                  </a:lnTo>
                  <a:lnTo>
                    <a:pt x="4" y="596"/>
                  </a:lnTo>
                  <a:lnTo>
                    <a:pt x="3" y="597"/>
                  </a:lnTo>
                  <a:lnTo>
                    <a:pt x="2" y="597"/>
                  </a:lnTo>
                  <a:lnTo>
                    <a:pt x="0" y="597"/>
                  </a:lnTo>
                  <a:lnTo>
                    <a:pt x="0" y="596"/>
                  </a:lnTo>
                  <a:close/>
                  <a:moveTo>
                    <a:pt x="0" y="562"/>
                  </a:moveTo>
                  <a:lnTo>
                    <a:pt x="0" y="562"/>
                  </a:lnTo>
                  <a:lnTo>
                    <a:pt x="0" y="561"/>
                  </a:lnTo>
                  <a:lnTo>
                    <a:pt x="2" y="561"/>
                  </a:lnTo>
                  <a:lnTo>
                    <a:pt x="3" y="561"/>
                  </a:lnTo>
                  <a:lnTo>
                    <a:pt x="4" y="562"/>
                  </a:lnTo>
                  <a:lnTo>
                    <a:pt x="3" y="563"/>
                  </a:lnTo>
                  <a:lnTo>
                    <a:pt x="2" y="565"/>
                  </a:lnTo>
                  <a:lnTo>
                    <a:pt x="0" y="563"/>
                  </a:lnTo>
                  <a:lnTo>
                    <a:pt x="0" y="562"/>
                  </a:lnTo>
                  <a:close/>
                  <a:moveTo>
                    <a:pt x="0" y="529"/>
                  </a:moveTo>
                  <a:lnTo>
                    <a:pt x="0" y="529"/>
                  </a:lnTo>
                  <a:lnTo>
                    <a:pt x="0" y="528"/>
                  </a:lnTo>
                  <a:lnTo>
                    <a:pt x="2" y="527"/>
                  </a:lnTo>
                  <a:lnTo>
                    <a:pt x="3" y="528"/>
                  </a:lnTo>
                  <a:lnTo>
                    <a:pt x="4" y="529"/>
                  </a:lnTo>
                  <a:lnTo>
                    <a:pt x="3" y="531"/>
                  </a:lnTo>
                  <a:lnTo>
                    <a:pt x="2" y="531"/>
                  </a:lnTo>
                  <a:lnTo>
                    <a:pt x="0" y="531"/>
                  </a:lnTo>
                  <a:lnTo>
                    <a:pt x="0" y="529"/>
                  </a:lnTo>
                  <a:close/>
                  <a:moveTo>
                    <a:pt x="0" y="496"/>
                  </a:moveTo>
                  <a:lnTo>
                    <a:pt x="0" y="496"/>
                  </a:lnTo>
                  <a:lnTo>
                    <a:pt x="0" y="494"/>
                  </a:lnTo>
                  <a:lnTo>
                    <a:pt x="2" y="494"/>
                  </a:lnTo>
                  <a:lnTo>
                    <a:pt x="3" y="494"/>
                  </a:lnTo>
                  <a:lnTo>
                    <a:pt x="4" y="496"/>
                  </a:lnTo>
                  <a:lnTo>
                    <a:pt x="3" y="497"/>
                  </a:lnTo>
                  <a:lnTo>
                    <a:pt x="2" y="498"/>
                  </a:lnTo>
                  <a:lnTo>
                    <a:pt x="0" y="497"/>
                  </a:lnTo>
                  <a:lnTo>
                    <a:pt x="0" y="496"/>
                  </a:lnTo>
                  <a:close/>
                  <a:moveTo>
                    <a:pt x="0" y="463"/>
                  </a:moveTo>
                  <a:lnTo>
                    <a:pt x="0" y="463"/>
                  </a:lnTo>
                  <a:lnTo>
                    <a:pt x="0" y="462"/>
                  </a:lnTo>
                  <a:lnTo>
                    <a:pt x="2" y="462"/>
                  </a:lnTo>
                  <a:lnTo>
                    <a:pt x="3" y="462"/>
                  </a:lnTo>
                  <a:lnTo>
                    <a:pt x="4" y="463"/>
                  </a:lnTo>
                  <a:lnTo>
                    <a:pt x="3" y="465"/>
                  </a:lnTo>
                  <a:lnTo>
                    <a:pt x="2" y="465"/>
                  </a:lnTo>
                  <a:lnTo>
                    <a:pt x="0" y="465"/>
                  </a:lnTo>
                  <a:lnTo>
                    <a:pt x="0" y="463"/>
                  </a:lnTo>
                  <a:close/>
                  <a:moveTo>
                    <a:pt x="0" y="431"/>
                  </a:moveTo>
                  <a:lnTo>
                    <a:pt x="0" y="431"/>
                  </a:lnTo>
                  <a:lnTo>
                    <a:pt x="0" y="430"/>
                  </a:lnTo>
                  <a:lnTo>
                    <a:pt x="2" y="428"/>
                  </a:lnTo>
                  <a:lnTo>
                    <a:pt x="3" y="430"/>
                  </a:lnTo>
                  <a:lnTo>
                    <a:pt x="4" y="431"/>
                  </a:lnTo>
                  <a:lnTo>
                    <a:pt x="3" y="432"/>
                  </a:lnTo>
                  <a:lnTo>
                    <a:pt x="2" y="432"/>
                  </a:lnTo>
                  <a:lnTo>
                    <a:pt x="0" y="432"/>
                  </a:lnTo>
                  <a:lnTo>
                    <a:pt x="0" y="431"/>
                  </a:lnTo>
                  <a:close/>
                  <a:moveTo>
                    <a:pt x="0" y="397"/>
                  </a:moveTo>
                  <a:lnTo>
                    <a:pt x="0" y="397"/>
                  </a:lnTo>
                  <a:lnTo>
                    <a:pt x="0" y="396"/>
                  </a:lnTo>
                  <a:lnTo>
                    <a:pt x="2" y="396"/>
                  </a:lnTo>
                  <a:lnTo>
                    <a:pt x="3" y="396"/>
                  </a:lnTo>
                  <a:lnTo>
                    <a:pt x="4" y="397"/>
                  </a:lnTo>
                  <a:lnTo>
                    <a:pt x="3" y="398"/>
                  </a:lnTo>
                  <a:lnTo>
                    <a:pt x="2" y="400"/>
                  </a:lnTo>
                  <a:lnTo>
                    <a:pt x="0" y="398"/>
                  </a:lnTo>
                  <a:lnTo>
                    <a:pt x="0" y="397"/>
                  </a:lnTo>
                  <a:close/>
                  <a:moveTo>
                    <a:pt x="0" y="365"/>
                  </a:moveTo>
                  <a:lnTo>
                    <a:pt x="0" y="365"/>
                  </a:lnTo>
                  <a:lnTo>
                    <a:pt x="0" y="363"/>
                  </a:lnTo>
                  <a:lnTo>
                    <a:pt x="2" y="363"/>
                  </a:lnTo>
                  <a:lnTo>
                    <a:pt x="3" y="363"/>
                  </a:lnTo>
                  <a:lnTo>
                    <a:pt x="4" y="365"/>
                  </a:lnTo>
                  <a:lnTo>
                    <a:pt x="3" y="366"/>
                  </a:lnTo>
                  <a:lnTo>
                    <a:pt x="2" y="366"/>
                  </a:lnTo>
                  <a:lnTo>
                    <a:pt x="0" y="366"/>
                  </a:lnTo>
                  <a:lnTo>
                    <a:pt x="0" y="365"/>
                  </a:lnTo>
                  <a:close/>
                  <a:moveTo>
                    <a:pt x="0" y="332"/>
                  </a:moveTo>
                  <a:lnTo>
                    <a:pt x="0" y="332"/>
                  </a:lnTo>
                  <a:lnTo>
                    <a:pt x="0" y="331"/>
                  </a:lnTo>
                  <a:lnTo>
                    <a:pt x="2" y="330"/>
                  </a:lnTo>
                  <a:lnTo>
                    <a:pt x="3" y="331"/>
                  </a:lnTo>
                  <a:lnTo>
                    <a:pt x="4" y="332"/>
                  </a:lnTo>
                  <a:lnTo>
                    <a:pt x="3" y="332"/>
                  </a:lnTo>
                  <a:lnTo>
                    <a:pt x="2" y="334"/>
                  </a:lnTo>
                  <a:lnTo>
                    <a:pt x="0" y="332"/>
                  </a:lnTo>
                  <a:close/>
                  <a:moveTo>
                    <a:pt x="0" y="299"/>
                  </a:moveTo>
                  <a:lnTo>
                    <a:pt x="0" y="299"/>
                  </a:lnTo>
                  <a:lnTo>
                    <a:pt x="0" y="297"/>
                  </a:lnTo>
                  <a:lnTo>
                    <a:pt x="2" y="297"/>
                  </a:lnTo>
                  <a:lnTo>
                    <a:pt x="3" y="297"/>
                  </a:lnTo>
                  <a:lnTo>
                    <a:pt x="4" y="299"/>
                  </a:lnTo>
                  <a:lnTo>
                    <a:pt x="3" y="300"/>
                  </a:lnTo>
                  <a:lnTo>
                    <a:pt x="2" y="301"/>
                  </a:lnTo>
                  <a:lnTo>
                    <a:pt x="0" y="300"/>
                  </a:lnTo>
                  <a:lnTo>
                    <a:pt x="0" y="299"/>
                  </a:lnTo>
                  <a:close/>
                  <a:moveTo>
                    <a:pt x="0" y="266"/>
                  </a:moveTo>
                  <a:lnTo>
                    <a:pt x="0" y="266"/>
                  </a:lnTo>
                  <a:lnTo>
                    <a:pt x="0" y="265"/>
                  </a:lnTo>
                  <a:lnTo>
                    <a:pt x="2" y="263"/>
                  </a:lnTo>
                  <a:lnTo>
                    <a:pt x="3" y="265"/>
                  </a:lnTo>
                  <a:lnTo>
                    <a:pt x="4" y="266"/>
                  </a:lnTo>
                  <a:lnTo>
                    <a:pt x="3" y="268"/>
                  </a:lnTo>
                  <a:lnTo>
                    <a:pt x="2" y="268"/>
                  </a:lnTo>
                  <a:lnTo>
                    <a:pt x="0" y="268"/>
                  </a:lnTo>
                  <a:lnTo>
                    <a:pt x="0" y="266"/>
                  </a:lnTo>
                  <a:close/>
                  <a:moveTo>
                    <a:pt x="0" y="232"/>
                  </a:moveTo>
                  <a:lnTo>
                    <a:pt x="0" y="232"/>
                  </a:lnTo>
                  <a:lnTo>
                    <a:pt x="0" y="231"/>
                  </a:lnTo>
                  <a:lnTo>
                    <a:pt x="2" y="231"/>
                  </a:lnTo>
                  <a:lnTo>
                    <a:pt x="3" y="231"/>
                  </a:lnTo>
                  <a:lnTo>
                    <a:pt x="4" y="232"/>
                  </a:lnTo>
                  <a:lnTo>
                    <a:pt x="3" y="234"/>
                  </a:lnTo>
                  <a:lnTo>
                    <a:pt x="2" y="235"/>
                  </a:lnTo>
                  <a:lnTo>
                    <a:pt x="0" y="234"/>
                  </a:lnTo>
                  <a:lnTo>
                    <a:pt x="0" y="232"/>
                  </a:lnTo>
                  <a:close/>
                  <a:moveTo>
                    <a:pt x="0" y="200"/>
                  </a:moveTo>
                  <a:lnTo>
                    <a:pt x="0" y="200"/>
                  </a:lnTo>
                  <a:lnTo>
                    <a:pt x="0" y="199"/>
                  </a:lnTo>
                  <a:lnTo>
                    <a:pt x="2" y="199"/>
                  </a:lnTo>
                  <a:lnTo>
                    <a:pt x="3" y="199"/>
                  </a:lnTo>
                  <a:lnTo>
                    <a:pt x="4" y="200"/>
                  </a:lnTo>
                  <a:lnTo>
                    <a:pt x="3" y="201"/>
                  </a:lnTo>
                  <a:lnTo>
                    <a:pt x="2" y="201"/>
                  </a:lnTo>
                  <a:lnTo>
                    <a:pt x="0" y="201"/>
                  </a:lnTo>
                  <a:lnTo>
                    <a:pt x="0" y="200"/>
                  </a:lnTo>
                  <a:close/>
                  <a:moveTo>
                    <a:pt x="0" y="168"/>
                  </a:moveTo>
                  <a:lnTo>
                    <a:pt x="0" y="168"/>
                  </a:lnTo>
                  <a:lnTo>
                    <a:pt x="0" y="166"/>
                  </a:lnTo>
                  <a:lnTo>
                    <a:pt x="2" y="165"/>
                  </a:lnTo>
                  <a:lnTo>
                    <a:pt x="3" y="166"/>
                  </a:lnTo>
                  <a:lnTo>
                    <a:pt x="4" y="168"/>
                  </a:lnTo>
                  <a:lnTo>
                    <a:pt x="3" y="168"/>
                  </a:lnTo>
                  <a:lnTo>
                    <a:pt x="2" y="169"/>
                  </a:lnTo>
                  <a:lnTo>
                    <a:pt x="0" y="168"/>
                  </a:lnTo>
                  <a:close/>
                  <a:moveTo>
                    <a:pt x="0" y="134"/>
                  </a:moveTo>
                  <a:lnTo>
                    <a:pt x="0" y="134"/>
                  </a:lnTo>
                  <a:lnTo>
                    <a:pt x="0" y="133"/>
                  </a:lnTo>
                  <a:lnTo>
                    <a:pt x="2" y="133"/>
                  </a:lnTo>
                  <a:lnTo>
                    <a:pt x="3" y="133"/>
                  </a:lnTo>
                  <a:lnTo>
                    <a:pt x="4" y="134"/>
                  </a:lnTo>
                  <a:lnTo>
                    <a:pt x="3" y="135"/>
                  </a:lnTo>
                  <a:lnTo>
                    <a:pt x="2" y="137"/>
                  </a:lnTo>
                  <a:lnTo>
                    <a:pt x="0" y="135"/>
                  </a:lnTo>
                  <a:lnTo>
                    <a:pt x="0" y="134"/>
                  </a:lnTo>
                  <a:close/>
                  <a:moveTo>
                    <a:pt x="0" y="101"/>
                  </a:moveTo>
                  <a:lnTo>
                    <a:pt x="0" y="101"/>
                  </a:lnTo>
                  <a:lnTo>
                    <a:pt x="0" y="100"/>
                  </a:lnTo>
                  <a:lnTo>
                    <a:pt x="2" y="99"/>
                  </a:lnTo>
                  <a:lnTo>
                    <a:pt x="3" y="100"/>
                  </a:lnTo>
                  <a:lnTo>
                    <a:pt x="4" y="101"/>
                  </a:lnTo>
                  <a:lnTo>
                    <a:pt x="3" y="103"/>
                  </a:lnTo>
                  <a:lnTo>
                    <a:pt x="2" y="103"/>
                  </a:lnTo>
                  <a:lnTo>
                    <a:pt x="0" y="103"/>
                  </a:lnTo>
                  <a:lnTo>
                    <a:pt x="0" y="101"/>
                  </a:lnTo>
                  <a:close/>
                  <a:moveTo>
                    <a:pt x="0" y="68"/>
                  </a:moveTo>
                  <a:lnTo>
                    <a:pt x="0" y="68"/>
                  </a:lnTo>
                  <a:lnTo>
                    <a:pt x="0" y="66"/>
                  </a:lnTo>
                  <a:lnTo>
                    <a:pt x="2" y="66"/>
                  </a:lnTo>
                  <a:lnTo>
                    <a:pt x="3" y="66"/>
                  </a:lnTo>
                  <a:lnTo>
                    <a:pt x="4" y="68"/>
                  </a:lnTo>
                  <a:lnTo>
                    <a:pt x="3" y="69"/>
                  </a:lnTo>
                  <a:lnTo>
                    <a:pt x="2" y="70"/>
                  </a:lnTo>
                  <a:lnTo>
                    <a:pt x="0" y="69"/>
                  </a:lnTo>
                  <a:lnTo>
                    <a:pt x="0" y="68"/>
                  </a:lnTo>
                  <a:close/>
                  <a:moveTo>
                    <a:pt x="0" y="35"/>
                  </a:moveTo>
                  <a:lnTo>
                    <a:pt x="0" y="35"/>
                  </a:lnTo>
                  <a:lnTo>
                    <a:pt x="0" y="34"/>
                  </a:lnTo>
                  <a:lnTo>
                    <a:pt x="2" y="34"/>
                  </a:lnTo>
                  <a:lnTo>
                    <a:pt x="3" y="34"/>
                  </a:lnTo>
                  <a:lnTo>
                    <a:pt x="4" y="35"/>
                  </a:lnTo>
                  <a:lnTo>
                    <a:pt x="3" y="37"/>
                  </a:lnTo>
                  <a:lnTo>
                    <a:pt x="2" y="37"/>
                  </a:lnTo>
                  <a:lnTo>
                    <a:pt x="0" y="37"/>
                  </a:lnTo>
                  <a:lnTo>
                    <a:pt x="0" y="35"/>
                  </a:lnTo>
                  <a:close/>
                  <a:moveTo>
                    <a:pt x="0" y="3"/>
                  </a:moveTo>
                  <a:lnTo>
                    <a:pt x="0" y="3"/>
                  </a:lnTo>
                  <a:lnTo>
                    <a:pt x="0" y="2"/>
                  </a:lnTo>
                  <a:lnTo>
                    <a:pt x="2" y="0"/>
                  </a:lnTo>
                  <a:lnTo>
                    <a:pt x="3" y="2"/>
                  </a:lnTo>
                  <a:lnTo>
                    <a:pt x="4" y="3"/>
                  </a:lnTo>
                  <a:lnTo>
                    <a:pt x="3" y="4"/>
                  </a:lnTo>
                  <a:lnTo>
                    <a:pt x="2" y="4"/>
                  </a:lnTo>
                  <a:lnTo>
                    <a:pt x="0" y="4"/>
                  </a:lnTo>
                  <a:lnTo>
                    <a:pt x="0" y="3"/>
                  </a:lnTo>
                  <a:close/>
                </a:path>
              </a:pathLst>
            </a:custGeom>
            <a:solidFill>
              <a:srgbClr val="000000"/>
            </a:solidFill>
            <a:ln w="2857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62" name="未知"/>
            <p:cNvSpPr>
              <a:spLocks/>
            </p:cNvSpPr>
            <p:nvPr/>
          </p:nvSpPr>
          <p:spPr bwMode="auto">
            <a:xfrm>
              <a:off x="223" y="475"/>
              <a:ext cx="172" cy="263"/>
            </a:xfrm>
            <a:custGeom>
              <a:avLst/>
              <a:gdLst>
                <a:gd name="T0" fmla="*/ 0 w 84"/>
                <a:gd name="T1" fmla="*/ 267492688 h 127"/>
                <a:gd name="T2" fmla="*/ 70376707 w 84"/>
                <a:gd name="T3" fmla="*/ 0 h 127"/>
                <a:gd name="T4" fmla="*/ 140941991 w 84"/>
                <a:gd name="T5" fmla="*/ 267492688 h 127"/>
                <a:gd name="T6" fmla="*/ 0 w 84"/>
                <a:gd name="T7" fmla="*/ 267492688 h 127"/>
                <a:gd name="T8" fmla="*/ 0 60000 65536"/>
                <a:gd name="T9" fmla="*/ 0 60000 65536"/>
                <a:gd name="T10" fmla="*/ 0 60000 65536"/>
                <a:gd name="T11" fmla="*/ 0 60000 65536"/>
                <a:gd name="T12" fmla="*/ 0 w 84"/>
                <a:gd name="T13" fmla="*/ 0 h 127"/>
                <a:gd name="T14" fmla="*/ 84 w 84"/>
                <a:gd name="T15" fmla="*/ 127 h 127"/>
              </a:gdLst>
              <a:ahLst/>
              <a:cxnLst>
                <a:cxn ang="T8">
                  <a:pos x="T0" y="T1"/>
                </a:cxn>
                <a:cxn ang="T9">
                  <a:pos x="T2" y="T3"/>
                </a:cxn>
                <a:cxn ang="T10">
                  <a:pos x="T4" y="T5"/>
                </a:cxn>
                <a:cxn ang="T11">
                  <a:pos x="T6" y="T7"/>
                </a:cxn>
              </a:cxnLst>
              <a:rect l="T12" t="T13" r="T14" b="T15"/>
              <a:pathLst>
                <a:path w="84" h="127">
                  <a:moveTo>
                    <a:pt x="0" y="127"/>
                  </a:moveTo>
                  <a:lnTo>
                    <a:pt x="42" y="0"/>
                  </a:lnTo>
                  <a:lnTo>
                    <a:pt x="84" y="127"/>
                  </a:lnTo>
                  <a:lnTo>
                    <a:pt x="0" y="127"/>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63" name="Line 195"/>
            <p:cNvSpPr>
              <a:spLocks noChangeShapeType="1"/>
            </p:cNvSpPr>
            <p:nvPr/>
          </p:nvSpPr>
          <p:spPr bwMode="auto">
            <a:xfrm flipH="1">
              <a:off x="768" y="2488"/>
              <a:ext cx="1535" cy="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600">
                <a:solidFill>
                  <a:srgbClr val="FF0000"/>
                </a:solidFill>
              </a:endParaRPr>
            </a:p>
          </p:txBody>
        </p:sp>
        <p:sp>
          <p:nvSpPr>
            <p:cNvPr id="95264" name="未知"/>
            <p:cNvSpPr>
              <a:spLocks/>
            </p:cNvSpPr>
            <p:nvPr/>
          </p:nvSpPr>
          <p:spPr bwMode="auto">
            <a:xfrm>
              <a:off x="530" y="2400"/>
              <a:ext cx="263" cy="175"/>
            </a:xfrm>
            <a:custGeom>
              <a:avLst/>
              <a:gdLst>
                <a:gd name="T0" fmla="*/ 267492688 w 127"/>
                <a:gd name="T1" fmla="*/ 199368394 h 84"/>
                <a:gd name="T2" fmla="*/ 0 w 127"/>
                <a:gd name="T3" fmla="*/ 99981197 h 84"/>
                <a:gd name="T4" fmla="*/ 267492688 w 127"/>
                <a:gd name="T5" fmla="*/ 0 h 84"/>
                <a:gd name="T6" fmla="*/ 267492688 w 127"/>
                <a:gd name="T7" fmla="*/ 199368394 h 84"/>
                <a:gd name="T8" fmla="*/ 0 60000 65536"/>
                <a:gd name="T9" fmla="*/ 0 60000 65536"/>
                <a:gd name="T10" fmla="*/ 0 60000 65536"/>
                <a:gd name="T11" fmla="*/ 0 60000 65536"/>
                <a:gd name="T12" fmla="*/ 0 w 127"/>
                <a:gd name="T13" fmla="*/ 0 h 84"/>
                <a:gd name="T14" fmla="*/ 127 w 127"/>
                <a:gd name="T15" fmla="*/ 84 h 84"/>
              </a:gdLst>
              <a:ahLst/>
              <a:cxnLst>
                <a:cxn ang="T8">
                  <a:pos x="T0" y="T1"/>
                </a:cxn>
                <a:cxn ang="T9">
                  <a:pos x="T2" y="T3"/>
                </a:cxn>
                <a:cxn ang="T10">
                  <a:pos x="T4" y="T5"/>
                </a:cxn>
                <a:cxn ang="T11">
                  <a:pos x="T6" y="T7"/>
                </a:cxn>
              </a:cxnLst>
              <a:rect l="T12" t="T13" r="T14" b="T15"/>
              <a:pathLst>
                <a:path w="127" h="84">
                  <a:moveTo>
                    <a:pt x="127" y="84"/>
                  </a:moveTo>
                  <a:lnTo>
                    <a:pt x="0" y="42"/>
                  </a:lnTo>
                  <a:lnTo>
                    <a:pt x="127" y="0"/>
                  </a:lnTo>
                  <a:lnTo>
                    <a:pt x="127" y="84"/>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65" name="Line 197"/>
            <p:cNvSpPr>
              <a:spLocks noChangeShapeType="1"/>
            </p:cNvSpPr>
            <p:nvPr/>
          </p:nvSpPr>
          <p:spPr bwMode="auto">
            <a:xfrm flipH="1">
              <a:off x="2815" y="1543"/>
              <a:ext cx="468" cy="57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600">
                <a:solidFill>
                  <a:srgbClr val="FF0000"/>
                </a:solidFill>
              </a:endParaRPr>
            </a:p>
          </p:txBody>
        </p:sp>
        <p:sp>
          <p:nvSpPr>
            <p:cNvPr id="95266" name="未知"/>
            <p:cNvSpPr>
              <a:spLocks/>
            </p:cNvSpPr>
            <p:nvPr/>
          </p:nvSpPr>
          <p:spPr bwMode="auto">
            <a:xfrm>
              <a:off x="2668" y="2045"/>
              <a:ext cx="230" cy="260"/>
            </a:xfrm>
            <a:custGeom>
              <a:avLst/>
              <a:gdLst>
                <a:gd name="T0" fmla="*/ 199094057 w 112"/>
                <a:gd name="T1" fmla="*/ 145438999 h 124"/>
                <a:gd name="T2" fmla="*/ 0 w 112"/>
                <a:gd name="T3" fmla="*/ 334567649 h 124"/>
                <a:gd name="T4" fmla="*/ 84024267 w 112"/>
                <a:gd name="T5" fmla="*/ 0 h 124"/>
                <a:gd name="T6" fmla="*/ 199094057 w 112"/>
                <a:gd name="T7" fmla="*/ 145438999 h 124"/>
                <a:gd name="T8" fmla="*/ 0 60000 65536"/>
                <a:gd name="T9" fmla="*/ 0 60000 65536"/>
                <a:gd name="T10" fmla="*/ 0 60000 65536"/>
                <a:gd name="T11" fmla="*/ 0 60000 65536"/>
                <a:gd name="T12" fmla="*/ 0 w 112"/>
                <a:gd name="T13" fmla="*/ 0 h 124"/>
                <a:gd name="T14" fmla="*/ 112 w 112"/>
                <a:gd name="T15" fmla="*/ 124 h 124"/>
              </a:gdLst>
              <a:ahLst/>
              <a:cxnLst>
                <a:cxn ang="T8">
                  <a:pos x="T0" y="T1"/>
                </a:cxn>
                <a:cxn ang="T9">
                  <a:pos x="T2" y="T3"/>
                </a:cxn>
                <a:cxn ang="T10">
                  <a:pos x="T4" y="T5"/>
                </a:cxn>
                <a:cxn ang="T11">
                  <a:pos x="T6" y="T7"/>
                </a:cxn>
              </a:cxnLst>
              <a:rect l="T12" t="T13" r="T14" b="T15"/>
              <a:pathLst>
                <a:path w="112" h="124">
                  <a:moveTo>
                    <a:pt x="112" y="54"/>
                  </a:moveTo>
                  <a:lnTo>
                    <a:pt x="0" y="124"/>
                  </a:lnTo>
                  <a:lnTo>
                    <a:pt x="47" y="0"/>
                  </a:lnTo>
                  <a:lnTo>
                    <a:pt x="112" y="54"/>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67" name="Rectangle 199"/>
            <p:cNvSpPr>
              <a:spLocks noChangeArrowheads="1"/>
            </p:cNvSpPr>
            <p:nvPr/>
          </p:nvSpPr>
          <p:spPr bwMode="auto">
            <a:xfrm>
              <a:off x="3093" y="1888"/>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5</a:t>
              </a:r>
            </a:p>
          </p:txBody>
        </p:sp>
        <p:sp>
          <p:nvSpPr>
            <p:cNvPr id="95268" name="Rectangle 200"/>
            <p:cNvSpPr>
              <a:spLocks noChangeArrowheads="1"/>
            </p:cNvSpPr>
            <p:nvPr/>
          </p:nvSpPr>
          <p:spPr bwMode="auto">
            <a:xfrm>
              <a:off x="0" y="1280"/>
              <a:ext cx="242"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18</a:t>
              </a:r>
            </a:p>
          </p:txBody>
        </p:sp>
        <p:sp>
          <p:nvSpPr>
            <p:cNvPr id="95269" name="Rectangle 201"/>
            <p:cNvSpPr>
              <a:spLocks noChangeArrowheads="1"/>
            </p:cNvSpPr>
            <p:nvPr/>
          </p:nvSpPr>
          <p:spPr bwMode="auto">
            <a:xfrm>
              <a:off x="750" y="1953"/>
              <a:ext cx="242"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10</a:t>
              </a:r>
            </a:p>
          </p:txBody>
        </p:sp>
        <p:sp>
          <p:nvSpPr>
            <p:cNvPr id="95270" name="Rectangle 202"/>
            <p:cNvSpPr>
              <a:spLocks noChangeArrowheads="1"/>
            </p:cNvSpPr>
            <p:nvPr/>
          </p:nvSpPr>
          <p:spPr bwMode="auto">
            <a:xfrm>
              <a:off x="1543" y="2493"/>
              <a:ext cx="121"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7</a:t>
              </a:r>
            </a:p>
          </p:txBody>
        </p:sp>
        <p:sp>
          <p:nvSpPr>
            <p:cNvPr id="95271" name="未知"/>
            <p:cNvSpPr>
              <a:spLocks/>
            </p:cNvSpPr>
            <p:nvPr/>
          </p:nvSpPr>
          <p:spPr bwMode="auto">
            <a:xfrm>
              <a:off x="2400" y="450"/>
              <a:ext cx="170" cy="263"/>
            </a:xfrm>
            <a:custGeom>
              <a:avLst/>
              <a:gdLst>
                <a:gd name="T0" fmla="*/ 0 w 84"/>
                <a:gd name="T1" fmla="*/ 267492688 h 127"/>
                <a:gd name="T2" fmla="*/ 55768383 w 84"/>
                <a:gd name="T3" fmla="*/ 0 h 127"/>
                <a:gd name="T4" fmla="*/ 111604895 w 84"/>
                <a:gd name="T5" fmla="*/ 267492688 h 127"/>
                <a:gd name="T6" fmla="*/ 0 w 84"/>
                <a:gd name="T7" fmla="*/ 267492688 h 127"/>
                <a:gd name="T8" fmla="*/ 0 60000 65536"/>
                <a:gd name="T9" fmla="*/ 0 60000 65536"/>
                <a:gd name="T10" fmla="*/ 0 60000 65536"/>
                <a:gd name="T11" fmla="*/ 0 60000 65536"/>
                <a:gd name="T12" fmla="*/ 0 w 84"/>
                <a:gd name="T13" fmla="*/ 0 h 127"/>
                <a:gd name="T14" fmla="*/ 84 w 84"/>
                <a:gd name="T15" fmla="*/ 127 h 127"/>
              </a:gdLst>
              <a:ahLst/>
              <a:cxnLst>
                <a:cxn ang="T8">
                  <a:pos x="T0" y="T1"/>
                </a:cxn>
                <a:cxn ang="T9">
                  <a:pos x="T2" y="T3"/>
                </a:cxn>
                <a:cxn ang="T10">
                  <a:pos x="T4" y="T5"/>
                </a:cxn>
                <a:cxn ang="T11">
                  <a:pos x="T6" y="T7"/>
                </a:cxn>
              </a:cxnLst>
              <a:rect l="T12" t="T13" r="T14" b="T15"/>
              <a:pathLst>
                <a:path w="84" h="127">
                  <a:moveTo>
                    <a:pt x="0" y="127"/>
                  </a:moveTo>
                  <a:lnTo>
                    <a:pt x="42" y="0"/>
                  </a:lnTo>
                  <a:lnTo>
                    <a:pt x="84" y="127"/>
                  </a:lnTo>
                  <a:lnTo>
                    <a:pt x="0" y="127"/>
                  </a:lnTo>
                  <a:close/>
                </a:path>
              </a:pathLst>
            </a:custGeom>
            <a:solidFill>
              <a:srgbClr val="000000"/>
            </a:solidFill>
            <a:ln w="952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sp>
          <p:nvSpPr>
            <p:cNvPr id="95272" name="Rectangle 204"/>
            <p:cNvSpPr>
              <a:spLocks noChangeArrowheads="1"/>
            </p:cNvSpPr>
            <p:nvPr/>
          </p:nvSpPr>
          <p:spPr bwMode="auto">
            <a:xfrm>
              <a:off x="2215" y="1308"/>
              <a:ext cx="242"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15</a:t>
              </a:r>
            </a:p>
          </p:txBody>
        </p:sp>
        <p:sp>
          <p:nvSpPr>
            <p:cNvPr id="95273" name="Rectangle 205"/>
            <p:cNvSpPr>
              <a:spLocks noChangeArrowheads="1"/>
            </p:cNvSpPr>
            <p:nvPr/>
          </p:nvSpPr>
          <p:spPr bwMode="auto">
            <a:xfrm>
              <a:off x="1185" y="3325"/>
              <a:ext cx="364"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1" hangingPunct="1">
                <a:buFont typeface="Arial" panose="020B0604020202020204" pitchFamily="34" charset="0"/>
                <a:buNone/>
              </a:pPr>
              <a:r>
                <a:rPr lang="zh-CN" altLang="en-US" sz="1200" b="1" dirty="0">
                  <a:solidFill>
                    <a:srgbClr val="FF0000"/>
                  </a:solidFill>
                  <a:latin typeface="宋体" panose="02010600030101010101" pitchFamily="2" charset="-122"/>
                </a:rPr>
                <a:t>(</a:t>
              </a:r>
              <a:r>
                <a:rPr lang="en-US" altLang="zh-CN" sz="1200" b="1" dirty="0">
                  <a:solidFill>
                    <a:srgbClr val="FF0000"/>
                  </a:solidFill>
                  <a:latin typeface="宋体" panose="02010600030101010101" pitchFamily="2" charset="-122"/>
                </a:rPr>
                <a:t>d)</a:t>
              </a:r>
            </a:p>
          </p:txBody>
        </p:sp>
        <p:sp>
          <p:nvSpPr>
            <p:cNvPr id="95274" name="Line 206"/>
            <p:cNvSpPr>
              <a:spLocks noChangeShapeType="1"/>
            </p:cNvSpPr>
            <p:nvPr/>
          </p:nvSpPr>
          <p:spPr bwMode="auto">
            <a:xfrm flipV="1">
              <a:off x="2520" y="690"/>
              <a:ext cx="5" cy="15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600">
                <a:solidFill>
                  <a:srgbClr val="FF0000"/>
                </a:solidFill>
              </a:endParaRPr>
            </a:p>
          </p:txBody>
        </p:sp>
        <p:sp>
          <p:nvSpPr>
            <p:cNvPr id="95275" name="未知"/>
            <p:cNvSpPr>
              <a:spLocks noEditPoints="1"/>
            </p:cNvSpPr>
            <p:nvPr/>
          </p:nvSpPr>
          <p:spPr bwMode="auto">
            <a:xfrm>
              <a:off x="480" y="1770"/>
              <a:ext cx="430" cy="543"/>
            </a:xfrm>
            <a:custGeom>
              <a:avLst/>
              <a:gdLst>
                <a:gd name="T0" fmla="*/ 2921139 w 211"/>
                <a:gd name="T1" fmla="*/ 689630439 h 259"/>
                <a:gd name="T2" fmla="*/ 4351858 w 211"/>
                <a:gd name="T3" fmla="*/ 696857241 h 259"/>
                <a:gd name="T4" fmla="*/ 0 w 211"/>
                <a:gd name="T5" fmla="*/ 696857241 h 259"/>
                <a:gd name="T6" fmla="*/ 0 w 211"/>
                <a:gd name="T7" fmla="*/ 689630439 h 259"/>
                <a:gd name="T8" fmla="*/ 33692304 w 211"/>
                <a:gd name="T9" fmla="*/ 621521918 h 259"/>
                <a:gd name="T10" fmla="*/ 36832624 w 211"/>
                <a:gd name="T11" fmla="*/ 626498832 h 259"/>
                <a:gd name="T12" fmla="*/ 33692304 w 211"/>
                <a:gd name="T13" fmla="*/ 633212002 h 259"/>
                <a:gd name="T14" fmla="*/ 30799607 w 211"/>
                <a:gd name="T15" fmla="*/ 623836212 h 259"/>
                <a:gd name="T16" fmla="*/ 64448838 w 211"/>
                <a:gd name="T17" fmla="*/ 554611469 h 259"/>
                <a:gd name="T18" fmla="*/ 65828783 w 211"/>
                <a:gd name="T19" fmla="*/ 552390025 h 259"/>
                <a:gd name="T20" fmla="*/ 68662021 w 211"/>
                <a:gd name="T21" fmla="*/ 559644737 h 259"/>
                <a:gd name="T22" fmla="*/ 65828783 w 211"/>
                <a:gd name="T23" fmla="*/ 562306282 h 259"/>
                <a:gd name="T24" fmla="*/ 64448838 w 211"/>
                <a:gd name="T25" fmla="*/ 554611469 h 259"/>
                <a:gd name="T26" fmla="*/ 94513272 w 211"/>
                <a:gd name="T27" fmla="*/ 486884549 h 259"/>
                <a:gd name="T28" fmla="*/ 98838867 w 211"/>
                <a:gd name="T29" fmla="*/ 486884549 h 259"/>
                <a:gd name="T30" fmla="*/ 97366351 w 211"/>
                <a:gd name="T31" fmla="*/ 495408043 h 259"/>
                <a:gd name="T32" fmla="*/ 94513272 w 211"/>
                <a:gd name="T33" fmla="*/ 486884549 h 259"/>
                <a:gd name="T34" fmla="*/ 126460983 w 211"/>
                <a:gd name="T35" fmla="*/ 417110616 h 259"/>
                <a:gd name="T36" fmla="*/ 132763517 w 211"/>
                <a:gd name="T37" fmla="*/ 417110616 h 259"/>
                <a:gd name="T38" fmla="*/ 129679322 w 211"/>
                <a:gd name="T39" fmla="*/ 424883253 h 259"/>
                <a:gd name="T40" fmla="*/ 126460983 w 211"/>
                <a:gd name="T41" fmla="*/ 422691329 h 259"/>
                <a:gd name="T42" fmla="*/ 126460983 w 211"/>
                <a:gd name="T43" fmla="*/ 417110616 h 259"/>
                <a:gd name="T44" fmla="*/ 160380840 w 211"/>
                <a:gd name="T45" fmla="*/ 344091197 h 259"/>
                <a:gd name="T46" fmla="*/ 163197661 w 211"/>
                <a:gd name="T47" fmla="*/ 346753280 h 259"/>
                <a:gd name="T48" fmla="*/ 160380840 w 211"/>
                <a:gd name="T49" fmla="*/ 355850786 h 259"/>
                <a:gd name="T50" fmla="*/ 158698599 w 211"/>
                <a:gd name="T51" fmla="*/ 346753280 h 259"/>
                <a:gd name="T52" fmla="*/ 189756932 w 211"/>
                <a:gd name="T53" fmla="*/ 279748436 h 259"/>
                <a:gd name="T54" fmla="*/ 195530391 w 211"/>
                <a:gd name="T55" fmla="*/ 279748436 h 259"/>
                <a:gd name="T56" fmla="*/ 194077831 w 211"/>
                <a:gd name="T57" fmla="*/ 282089902 h 259"/>
                <a:gd name="T58" fmla="*/ 189756932 w 211"/>
                <a:gd name="T59" fmla="*/ 282089902 h 259"/>
                <a:gd name="T60" fmla="*/ 220929909 w 211"/>
                <a:gd name="T61" fmla="*/ 210658541 h 259"/>
                <a:gd name="T62" fmla="*/ 224527594 w 211"/>
                <a:gd name="T63" fmla="*/ 207001532 h 259"/>
                <a:gd name="T64" fmla="*/ 228011807 w 211"/>
                <a:gd name="T65" fmla="*/ 215498325 h 259"/>
                <a:gd name="T66" fmla="*/ 223147812 w 211"/>
                <a:gd name="T67" fmla="*/ 217911374 h 259"/>
                <a:gd name="T68" fmla="*/ 220929909 w 211"/>
                <a:gd name="T69" fmla="*/ 210658541 h 259"/>
                <a:gd name="T70" fmla="*/ 256162803 w 211"/>
                <a:gd name="T71" fmla="*/ 137213813 h 259"/>
                <a:gd name="T72" fmla="*/ 257716704 w 211"/>
                <a:gd name="T73" fmla="*/ 142534590 h 259"/>
                <a:gd name="T74" fmla="*/ 256162803 w 211"/>
                <a:gd name="T75" fmla="*/ 147512308 h 259"/>
                <a:gd name="T76" fmla="*/ 253192600 w 211"/>
                <a:gd name="T77" fmla="*/ 142534590 h 259"/>
                <a:gd name="T78" fmla="*/ 283779506 w 211"/>
                <a:gd name="T79" fmla="*/ 73568708 h 259"/>
                <a:gd name="T80" fmla="*/ 288643632 w 211"/>
                <a:gd name="T81" fmla="*/ 70360389 h 259"/>
                <a:gd name="T82" fmla="*/ 288643632 w 211"/>
                <a:gd name="T83" fmla="*/ 75941101 h 259"/>
                <a:gd name="T84" fmla="*/ 283779506 w 211"/>
                <a:gd name="T85" fmla="*/ 80959543 h 259"/>
                <a:gd name="T86" fmla="*/ 283779506 w 211"/>
                <a:gd name="T87" fmla="*/ 73568708 h 259"/>
                <a:gd name="T88" fmla="*/ 317640835 w 211"/>
                <a:gd name="T89" fmla="*/ 0 h 259"/>
                <a:gd name="T90" fmla="*/ 321986646 w 211"/>
                <a:gd name="T91" fmla="*/ 7983490 h 259"/>
                <a:gd name="T92" fmla="*/ 317640835 w 211"/>
                <a:gd name="T93" fmla="*/ 10435738 h 259"/>
                <a:gd name="T94" fmla="*/ 316122409 w 211"/>
                <a:gd name="T95" fmla="*/ 2374233 h 25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1"/>
                <a:gd name="T145" fmla="*/ 0 h 259"/>
                <a:gd name="T146" fmla="*/ 211 w 211"/>
                <a:gd name="T147" fmla="*/ 259 h 25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1" h="259">
                  <a:moveTo>
                    <a:pt x="0" y="256"/>
                  </a:moveTo>
                  <a:lnTo>
                    <a:pt x="0" y="256"/>
                  </a:lnTo>
                  <a:lnTo>
                    <a:pt x="2" y="256"/>
                  </a:lnTo>
                  <a:lnTo>
                    <a:pt x="3" y="256"/>
                  </a:lnTo>
                  <a:lnTo>
                    <a:pt x="3" y="258"/>
                  </a:lnTo>
                  <a:lnTo>
                    <a:pt x="3" y="259"/>
                  </a:lnTo>
                  <a:lnTo>
                    <a:pt x="2" y="259"/>
                  </a:lnTo>
                  <a:lnTo>
                    <a:pt x="0" y="259"/>
                  </a:lnTo>
                  <a:lnTo>
                    <a:pt x="0" y="258"/>
                  </a:lnTo>
                  <a:lnTo>
                    <a:pt x="0" y="256"/>
                  </a:lnTo>
                  <a:close/>
                  <a:moveTo>
                    <a:pt x="20" y="231"/>
                  </a:moveTo>
                  <a:lnTo>
                    <a:pt x="20" y="231"/>
                  </a:lnTo>
                  <a:lnTo>
                    <a:pt x="22" y="231"/>
                  </a:lnTo>
                  <a:lnTo>
                    <a:pt x="23" y="231"/>
                  </a:lnTo>
                  <a:lnTo>
                    <a:pt x="24" y="232"/>
                  </a:lnTo>
                  <a:lnTo>
                    <a:pt x="24" y="233"/>
                  </a:lnTo>
                  <a:lnTo>
                    <a:pt x="23" y="235"/>
                  </a:lnTo>
                  <a:lnTo>
                    <a:pt x="22" y="235"/>
                  </a:lnTo>
                  <a:lnTo>
                    <a:pt x="22" y="233"/>
                  </a:lnTo>
                  <a:lnTo>
                    <a:pt x="20" y="232"/>
                  </a:lnTo>
                  <a:lnTo>
                    <a:pt x="20" y="231"/>
                  </a:lnTo>
                  <a:close/>
                  <a:moveTo>
                    <a:pt x="42" y="206"/>
                  </a:moveTo>
                  <a:lnTo>
                    <a:pt x="42" y="206"/>
                  </a:lnTo>
                  <a:lnTo>
                    <a:pt x="43" y="205"/>
                  </a:lnTo>
                  <a:lnTo>
                    <a:pt x="45" y="205"/>
                  </a:lnTo>
                  <a:lnTo>
                    <a:pt x="45" y="206"/>
                  </a:lnTo>
                  <a:lnTo>
                    <a:pt x="45" y="208"/>
                  </a:lnTo>
                  <a:lnTo>
                    <a:pt x="43" y="209"/>
                  </a:lnTo>
                  <a:lnTo>
                    <a:pt x="42" y="208"/>
                  </a:lnTo>
                  <a:lnTo>
                    <a:pt x="41" y="208"/>
                  </a:lnTo>
                  <a:lnTo>
                    <a:pt x="42" y="206"/>
                  </a:lnTo>
                  <a:close/>
                  <a:moveTo>
                    <a:pt x="62" y="181"/>
                  </a:moveTo>
                  <a:lnTo>
                    <a:pt x="62" y="181"/>
                  </a:lnTo>
                  <a:lnTo>
                    <a:pt x="64" y="179"/>
                  </a:lnTo>
                  <a:lnTo>
                    <a:pt x="65" y="179"/>
                  </a:lnTo>
                  <a:lnTo>
                    <a:pt x="65" y="181"/>
                  </a:lnTo>
                  <a:lnTo>
                    <a:pt x="65" y="182"/>
                  </a:lnTo>
                  <a:lnTo>
                    <a:pt x="64" y="184"/>
                  </a:lnTo>
                  <a:lnTo>
                    <a:pt x="62" y="182"/>
                  </a:lnTo>
                  <a:lnTo>
                    <a:pt x="62" y="181"/>
                  </a:lnTo>
                  <a:close/>
                  <a:moveTo>
                    <a:pt x="83" y="155"/>
                  </a:moveTo>
                  <a:lnTo>
                    <a:pt x="83" y="155"/>
                  </a:lnTo>
                  <a:lnTo>
                    <a:pt x="84" y="154"/>
                  </a:lnTo>
                  <a:lnTo>
                    <a:pt x="85" y="154"/>
                  </a:lnTo>
                  <a:lnTo>
                    <a:pt x="87" y="155"/>
                  </a:lnTo>
                  <a:lnTo>
                    <a:pt x="87" y="157"/>
                  </a:lnTo>
                  <a:lnTo>
                    <a:pt x="85" y="158"/>
                  </a:lnTo>
                  <a:lnTo>
                    <a:pt x="84" y="158"/>
                  </a:lnTo>
                  <a:lnTo>
                    <a:pt x="84" y="157"/>
                  </a:lnTo>
                  <a:lnTo>
                    <a:pt x="83" y="157"/>
                  </a:lnTo>
                  <a:lnTo>
                    <a:pt x="83" y="155"/>
                  </a:lnTo>
                  <a:close/>
                  <a:moveTo>
                    <a:pt x="104" y="129"/>
                  </a:moveTo>
                  <a:lnTo>
                    <a:pt x="104" y="129"/>
                  </a:lnTo>
                  <a:lnTo>
                    <a:pt x="105" y="128"/>
                  </a:lnTo>
                  <a:lnTo>
                    <a:pt x="107" y="128"/>
                  </a:lnTo>
                  <a:lnTo>
                    <a:pt x="107" y="129"/>
                  </a:lnTo>
                  <a:lnTo>
                    <a:pt x="107" y="131"/>
                  </a:lnTo>
                  <a:lnTo>
                    <a:pt x="105" y="132"/>
                  </a:lnTo>
                  <a:lnTo>
                    <a:pt x="104" y="132"/>
                  </a:lnTo>
                  <a:lnTo>
                    <a:pt x="103" y="131"/>
                  </a:lnTo>
                  <a:lnTo>
                    <a:pt x="104" y="129"/>
                  </a:lnTo>
                  <a:close/>
                  <a:moveTo>
                    <a:pt x="124" y="104"/>
                  </a:moveTo>
                  <a:lnTo>
                    <a:pt x="124" y="104"/>
                  </a:lnTo>
                  <a:lnTo>
                    <a:pt x="126" y="102"/>
                  </a:lnTo>
                  <a:lnTo>
                    <a:pt x="127" y="102"/>
                  </a:lnTo>
                  <a:lnTo>
                    <a:pt x="128" y="104"/>
                  </a:lnTo>
                  <a:lnTo>
                    <a:pt x="128" y="105"/>
                  </a:lnTo>
                  <a:lnTo>
                    <a:pt x="127" y="105"/>
                  </a:lnTo>
                  <a:lnTo>
                    <a:pt x="126" y="107"/>
                  </a:lnTo>
                  <a:lnTo>
                    <a:pt x="124" y="107"/>
                  </a:lnTo>
                  <a:lnTo>
                    <a:pt x="124" y="105"/>
                  </a:lnTo>
                  <a:lnTo>
                    <a:pt x="124" y="104"/>
                  </a:lnTo>
                  <a:close/>
                  <a:moveTo>
                    <a:pt x="145" y="78"/>
                  </a:moveTo>
                  <a:lnTo>
                    <a:pt x="145" y="78"/>
                  </a:lnTo>
                  <a:lnTo>
                    <a:pt x="146" y="77"/>
                  </a:lnTo>
                  <a:lnTo>
                    <a:pt x="147" y="77"/>
                  </a:lnTo>
                  <a:lnTo>
                    <a:pt x="149" y="78"/>
                  </a:lnTo>
                  <a:lnTo>
                    <a:pt x="149" y="80"/>
                  </a:lnTo>
                  <a:lnTo>
                    <a:pt x="147" y="81"/>
                  </a:lnTo>
                  <a:lnTo>
                    <a:pt x="146" y="81"/>
                  </a:lnTo>
                  <a:lnTo>
                    <a:pt x="145" y="80"/>
                  </a:lnTo>
                  <a:lnTo>
                    <a:pt x="145" y="78"/>
                  </a:lnTo>
                  <a:close/>
                  <a:moveTo>
                    <a:pt x="166" y="53"/>
                  </a:moveTo>
                  <a:lnTo>
                    <a:pt x="166" y="53"/>
                  </a:lnTo>
                  <a:lnTo>
                    <a:pt x="168" y="51"/>
                  </a:lnTo>
                  <a:lnTo>
                    <a:pt x="169" y="51"/>
                  </a:lnTo>
                  <a:lnTo>
                    <a:pt x="169" y="53"/>
                  </a:lnTo>
                  <a:lnTo>
                    <a:pt x="169" y="54"/>
                  </a:lnTo>
                  <a:lnTo>
                    <a:pt x="168" y="55"/>
                  </a:lnTo>
                  <a:lnTo>
                    <a:pt x="166" y="55"/>
                  </a:lnTo>
                  <a:lnTo>
                    <a:pt x="166" y="54"/>
                  </a:lnTo>
                  <a:lnTo>
                    <a:pt x="166" y="53"/>
                  </a:lnTo>
                  <a:close/>
                  <a:moveTo>
                    <a:pt x="186" y="27"/>
                  </a:moveTo>
                  <a:lnTo>
                    <a:pt x="186" y="27"/>
                  </a:lnTo>
                  <a:lnTo>
                    <a:pt x="188" y="26"/>
                  </a:lnTo>
                  <a:lnTo>
                    <a:pt x="189" y="26"/>
                  </a:lnTo>
                  <a:lnTo>
                    <a:pt x="191" y="27"/>
                  </a:lnTo>
                  <a:lnTo>
                    <a:pt x="191" y="28"/>
                  </a:lnTo>
                  <a:lnTo>
                    <a:pt x="189" y="28"/>
                  </a:lnTo>
                  <a:lnTo>
                    <a:pt x="188" y="30"/>
                  </a:lnTo>
                  <a:lnTo>
                    <a:pt x="186" y="30"/>
                  </a:lnTo>
                  <a:lnTo>
                    <a:pt x="186" y="28"/>
                  </a:lnTo>
                  <a:lnTo>
                    <a:pt x="186" y="27"/>
                  </a:lnTo>
                  <a:close/>
                  <a:moveTo>
                    <a:pt x="207" y="1"/>
                  </a:moveTo>
                  <a:lnTo>
                    <a:pt x="207" y="1"/>
                  </a:lnTo>
                  <a:lnTo>
                    <a:pt x="208" y="0"/>
                  </a:lnTo>
                  <a:lnTo>
                    <a:pt x="209" y="0"/>
                  </a:lnTo>
                  <a:lnTo>
                    <a:pt x="211" y="1"/>
                  </a:lnTo>
                  <a:lnTo>
                    <a:pt x="211" y="3"/>
                  </a:lnTo>
                  <a:lnTo>
                    <a:pt x="209" y="4"/>
                  </a:lnTo>
                  <a:lnTo>
                    <a:pt x="208" y="4"/>
                  </a:lnTo>
                  <a:lnTo>
                    <a:pt x="207" y="3"/>
                  </a:lnTo>
                  <a:lnTo>
                    <a:pt x="207" y="1"/>
                  </a:lnTo>
                  <a:close/>
                </a:path>
              </a:pathLst>
            </a:custGeom>
            <a:solidFill>
              <a:srgbClr val="000000"/>
            </a:solidFill>
            <a:ln w="28575">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360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38911" y="1231156"/>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二、</a:t>
            </a:r>
            <a:r>
              <a:rPr lang="en-US" altLang="zh-CN" sz="3200">
                <a:latin typeface="黑体" panose="02010609060101010101" pitchFamily="49" charset="-122"/>
                <a:ea typeface="黑体" panose="02010609060101010101" pitchFamily="49" charset="-122"/>
              </a:rPr>
              <a:t>Dijkstra</a:t>
            </a:r>
            <a:r>
              <a:rPr lang="zh-CN" altLang="en-US" sz="3200">
                <a:latin typeface="黑体" panose="02010609060101010101" pitchFamily="49" charset="-122"/>
                <a:ea typeface="黑体" panose="02010609060101010101" pitchFamily="49" charset="-122"/>
              </a:rPr>
              <a:t>算法</a:t>
            </a:r>
          </a:p>
        </p:txBody>
      </p:sp>
      <p:sp>
        <p:nvSpPr>
          <p:cNvPr id="96259" name="Text Box 3"/>
          <p:cNvSpPr txBox="1">
            <a:spLocks noChangeArrowheads="1"/>
          </p:cNvSpPr>
          <p:nvPr/>
        </p:nvSpPr>
        <p:spPr bwMode="auto">
          <a:xfrm>
            <a:off x="8460432" y="6400800"/>
            <a:ext cx="68356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E35E4A01-5953-4605-BF3B-28FF74941921}" type="slidenum">
              <a:rPr lang="zh-CN" altLang="en-US"/>
              <a:pPr algn="r" eaLnBrk="1" hangingPunct="1">
                <a:spcBef>
                  <a:spcPct val="50000"/>
                </a:spcBef>
                <a:buFont typeface="Arial" panose="020B0604020202020204" pitchFamily="34" charset="0"/>
                <a:buNone/>
              </a:pPr>
              <a:t>125</a:t>
            </a:fld>
            <a:endParaRPr lang="en-US" altLang="zh-CN"/>
          </a:p>
        </p:txBody>
      </p:sp>
      <p:sp>
        <p:nvSpPr>
          <p:cNvPr id="96260" name="Text Box 4"/>
          <p:cNvSpPr txBox="1">
            <a:spLocks noChangeArrowheads="1"/>
          </p:cNvSpPr>
          <p:nvPr/>
        </p:nvSpPr>
        <p:spPr bwMode="auto">
          <a:xfrm>
            <a:off x="362761" y="38025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第五节　最短路径</a:t>
            </a:r>
          </a:p>
        </p:txBody>
      </p:sp>
      <p:sp>
        <p:nvSpPr>
          <p:cNvPr id="96261" name="Rectangle 5"/>
          <p:cNvSpPr>
            <a:spLocks noGrp="1" noChangeArrowheads="1"/>
          </p:cNvSpPr>
          <p:nvPr>
            <p:ph type="body" idx="1"/>
          </p:nvPr>
        </p:nvSpPr>
        <p:spPr>
          <a:xfrm>
            <a:off x="286561" y="2132856"/>
            <a:ext cx="8763000" cy="403860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在</a:t>
            </a:r>
            <a:r>
              <a:rPr lang="en-US" altLang="zh-CN" b="1" dirty="0">
                <a:latin typeface="黑体" panose="02010609060101010101" pitchFamily="49" charset="-122"/>
                <a:ea typeface="黑体" panose="02010609060101010101" pitchFamily="49" charset="-122"/>
              </a:rPr>
              <a:t>Dijkstra</a:t>
            </a:r>
            <a:r>
              <a:rPr lang="zh-CN" altLang="en-US" b="1" dirty="0">
                <a:latin typeface="黑体" panose="02010609060101010101" pitchFamily="49" charset="-122"/>
                <a:ea typeface="黑体" panose="02010609060101010101" pitchFamily="49" charset="-122"/>
              </a:rPr>
              <a:t>算法中，引进了一个辅助向量</a:t>
            </a:r>
            <a:r>
              <a:rPr lang="en-US" altLang="zh-CN" b="1" dirty="0">
                <a:latin typeface="黑体" panose="02010609060101010101" pitchFamily="49" charset="-122"/>
                <a:ea typeface="黑体" panose="02010609060101010101" pitchFamily="49" charset="-122"/>
              </a:rPr>
              <a:t>D</a:t>
            </a:r>
          </a:p>
          <a:p>
            <a:pPr eaLnBrk="1" hangingPunct="1">
              <a:spcBef>
                <a:spcPct val="50000"/>
              </a:spcBef>
            </a:pPr>
            <a:r>
              <a:rPr lang="zh-CN" altLang="en-US" b="1" dirty="0">
                <a:latin typeface="黑体" panose="02010609060101010101" pitchFamily="49" charset="-122"/>
                <a:ea typeface="黑体" panose="02010609060101010101" pitchFamily="49" charset="-122"/>
              </a:rPr>
              <a:t>每个分量</a:t>
            </a:r>
            <a:r>
              <a:rPr lang="en-US" altLang="zh-CN" b="1" dirty="0">
                <a:latin typeface="黑体" panose="02010609060101010101" pitchFamily="49" charset="-122"/>
                <a:ea typeface="黑体" panose="02010609060101010101" pitchFamily="49" charset="-122"/>
              </a:rPr>
              <a:t>D[</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表示当前所找到的从始点到每个终点</a:t>
            </a:r>
            <a:r>
              <a:rPr lang="en-US" altLang="zh-CN" b="1" dirty="0">
                <a:latin typeface="黑体" panose="02010609060101010101" pitchFamily="49" charset="-122"/>
                <a:ea typeface="黑体" panose="02010609060101010101" pitchFamily="49" charset="-122"/>
              </a:rPr>
              <a:t>v</a:t>
            </a:r>
            <a:r>
              <a:rPr lang="en-US" altLang="zh-CN" b="1" baseline="-25000"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的最短路径长度</a:t>
            </a:r>
          </a:p>
          <a:p>
            <a:pPr eaLnBrk="1" hangingPunct="1">
              <a:spcBef>
                <a:spcPct val="50000"/>
              </a:spcBef>
            </a:pPr>
            <a:r>
              <a:rPr lang="en-US" altLang="zh-CN" b="1" dirty="0">
                <a:latin typeface="黑体" panose="02010609060101010101" pitchFamily="49" charset="-122"/>
                <a:ea typeface="黑体" panose="02010609060101010101" pitchFamily="49" charset="-122"/>
              </a:rPr>
              <a:t>D[</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初值为始点</a:t>
            </a:r>
            <a:r>
              <a:rPr lang="en-US" altLang="zh-CN" b="1" dirty="0">
                <a:latin typeface="黑体" panose="02010609060101010101" pitchFamily="49" charset="-122"/>
                <a:ea typeface="黑体" panose="02010609060101010101" pitchFamily="49" charset="-122"/>
              </a:rPr>
              <a:t>v</a:t>
            </a:r>
            <a:r>
              <a:rPr lang="en-US" altLang="zh-CN" b="1" baseline="-25000" dirty="0">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到各终点</a:t>
            </a:r>
            <a:r>
              <a:rPr lang="en-US" altLang="zh-CN" b="1" dirty="0">
                <a:latin typeface="黑体" panose="02010609060101010101" pitchFamily="49" charset="-122"/>
                <a:ea typeface="黑体" panose="02010609060101010101" pitchFamily="49" charset="-122"/>
              </a:rPr>
              <a:t>v</a:t>
            </a:r>
            <a:r>
              <a:rPr lang="en-US" altLang="zh-CN" b="1" baseline="-25000"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的直接距离，即若从始点到某终点有(出)弧，则为弧上的权值，否则为∞</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35632" y="1039614"/>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二、</a:t>
            </a:r>
            <a:r>
              <a:rPr lang="en-US" altLang="zh-CN" sz="3200">
                <a:latin typeface="黑体" panose="02010609060101010101" pitchFamily="49" charset="-122"/>
                <a:ea typeface="黑体" panose="02010609060101010101" pitchFamily="49" charset="-122"/>
              </a:rPr>
              <a:t>Dijkstra</a:t>
            </a:r>
            <a:r>
              <a:rPr lang="zh-CN" altLang="en-US" sz="3200">
                <a:latin typeface="黑体" panose="02010609060101010101" pitchFamily="49" charset="-122"/>
                <a:ea typeface="黑体" panose="02010609060101010101" pitchFamily="49" charset="-122"/>
              </a:rPr>
              <a:t>算法</a:t>
            </a:r>
          </a:p>
        </p:txBody>
      </p:sp>
      <p:sp>
        <p:nvSpPr>
          <p:cNvPr id="97283" name="Text Box 3"/>
          <p:cNvSpPr txBox="1">
            <a:spLocks noChangeArrowheads="1"/>
          </p:cNvSpPr>
          <p:nvPr/>
        </p:nvSpPr>
        <p:spPr bwMode="auto">
          <a:xfrm>
            <a:off x="8373145" y="6400800"/>
            <a:ext cx="77085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810C722D-9EEF-43CE-B46F-97AF0CCF9338}" type="slidenum">
              <a:rPr lang="zh-CN" altLang="en-US"/>
              <a:pPr algn="r" eaLnBrk="1" hangingPunct="1">
                <a:spcBef>
                  <a:spcPct val="50000"/>
                </a:spcBef>
                <a:buFont typeface="Arial" panose="020B0604020202020204" pitchFamily="34" charset="0"/>
                <a:buNone/>
              </a:pPr>
              <a:t>126</a:t>
            </a:fld>
            <a:endParaRPr lang="en-US" altLang="zh-CN" dirty="0"/>
          </a:p>
        </p:txBody>
      </p:sp>
      <p:sp>
        <p:nvSpPr>
          <p:cNvPr id="97284" name="Text Box 4"/>
          <p:cNvSpPr txBox="1">
            <a:spLocks noChangeArrowheads="1"/>
          </p:cNvSpPr>
          <p:nvPr/>
        </p:nvSpPr>
        <p:spPr bwMode="auto">
          <a:xfrm>
            <a:off x="335632" y="12521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第五节　最短路径</a:t>
            </a:r>
          </a:p>
        </p:txBody>
      </p:sp>
      <p:sp>
        <p:nvSpPr>
          <p:cNvPr id="97285" name="Rectangle 5"/>
          <p:cNvSpPr>
            <a:spLocks noGrp="1" noChangeArrowheads="1"/>
          </p:cNvSpPr>
          <p:nvPr>
            <p:ph type="body" idx="1"/>
          </p:nvPr>
        </p:nvSpPr>
        <p:spPr>
          <a:xfrm>
            <a:off x="259432" y="1877814"/>
            <a:ext cx="8763000" cy="4038600"/>
          </a:xfrm>
        </p:spPr>
        <p:txBody>
          <a:bodyPr/>
          <a:lstStyle/>
          <a:p>
            <a:pPr eaLnBrk="1" hangingPunct="1">
              <a:lnSpc>
                <a:spcPct val="60000"/>
              </a:lnSpc>
              <a:spcBef>
                <a:spcPct val="50000"/>
              </a:spcBef>
            </a:pPr>
            <a:r>
              <a:rPr lang="zh-CN" altLang="en-US" sz="2800" b="1" dirty="0">
                <a:latin typeface="黑体" panose="02010609060101010101" pitchFamily="49" charset="-122"/>
                <a:ea typeface="黑体" panose="02010609060101010101" pitchFamily="49" charset="-122"/>
              </a:rPr>
              <a:t> 如何得出从开始点到各个顶点的最短路径？</a:t>
            </a:r>
          </a:p>
          <a:p>
            <a:pPr eaLnBrk="1" hangingPunct="1">
              <a:lnSpc>
                <a:spcPct val="60000"/>
              </a:lnSpc>
              <a:spcBef>
                <a:spcPct val="5000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  （经过哪些顶点）</a:t>
            </a:r>
          </a:p>
          <a:p>
            <a:pPr eaLnBrk="1" hangingPunct="1">
              <a:spcBef>
                <a:spcPct val="50000"/>
              </a:spcBef>
            </a:pPr>
            <a:r>
              <a:rPr lang="zh-CN" altLang="en-US" sz="2800" b="1" dirty="0">
                <a:latin typeface="黑体" panose="02010609060101010101" pitchFamily="49" charset="-122"/>
                <a:ea typeface="黑体" panose="02010609060101010101" pitchFamily="49" charset="-122"/>
              </a:rPr>
              <a:t> 设置另一个辅助向量</a:t>
            </a:r>
            <a:r>
              <a:rPr lang="en-US" altLang="zh-CN" sz="2800" b="1" dirty="0">
                <a:latin typeface="黑体" panose="02010609060101010101" pitchFamily="49" charset="-122"/>
                <a:ea typeface="黑体" panose="02010609060101010101" pitchFamily="49" charset="-122"/>
              </a:rPr>
              <a:t>path[]，</a:t>
            </a:r>
            <a:r>
              <a:rPr lang="zh-CN" altLang="en-US" sz="2800" b="1" dirty="0">
                <a:latin typeface="黑体" panose="02010609060101010101" pitchFamily="49" charset="-122"/>
                <a:ea typeface="黑体" panose="02010609060101010101" pitchFamily="49" charset="-122"/>
              </a:rPr>
              <a:t>用来存放得到的从源点</a:t>
            </a:r>
            <a:r>
              <a:rPr lang="en-US" altLang="zh-CN" sz="2800" b="1" dirty="0">
                <a:latin typeface="黑体" panose="02010609060101010101" pitchFamily="49" charset="-122"/>
                <a:ea typeface="黑体" panose="02010609060101010101" pitchFamily="49" charset="-122"/>
              </a:rPr>
              <a:t>v0</a:t>
            </a:r>
            <a:r>
              <a:rPr lang="zh-CN" altLang="en-US" sz="2800" b="1" dirty="0">
                <a:latin typeface="黑体" panose="02010609060101010101" pitchFamily="49" charset="-122"/>
                <a:ea typeface="黑体" panose="02010609060101010101" pitchFamily="49" charset="-122"/>
              </a:rPr>
              <a:t>到其余各顶点的最短路径上到达目标顶点的前一顶点下标。</a:t>
            </a:r>
          </a:p>
          <a:p>
            <a:pPr eaLnBrk="1" hangingPunct="1">
              <a:spcBef>
                <a:spcPct val="50000"/>
              </a:spcBef>
              <a:buFont typeface="Wingdings" panose="05000000000000000000" pitchFamily="2" charset="2"/>
              <a:buNone/>
            </a:pPr>
            <a:endParaRPr lang="zh-CN" altLang="en-US" b="1" dirty="0">
              <a:latin typeface="黑体" panose="02010609060101010101" pitchFamily="49" charset="-122"/>
              <a:ea typeface="黑体" panose="02010609060101010101" pitchFamily="49" charset="-122"/>
            </a:endParaRPr>
          </a:p>
        </p:txBody>
      </p:sp>
      <p:grpSp>
        <p:nvGrpSpPr>
          <p:cNvPr id="97287" name="Group 7"/>
          <p:cNvGrpSpPr>
            <a:grpSpLocks/>
          </p:cNvGrpSpPr>
          <p:nvPr/>
        </p:nvGrpSpPr>
        <p:grpSpPr bwMode="auto">
          <a:xfrm>
            <a:off x="6660232" y="4005064"/>
            <a:ext cx="2362200" cy="1905000"/>
            <a:chOff x="0" y="0"/>
            <a:chExt cx="1488" cy="1200"/>
          </a:xfrm>
        </p:grpSpPr>
        <p:grpSp>
          <p:nvGrpSpPr>
            <p:cNvPr id="97309" name="Group 8"/>
            <p:cNvGrpSpPr>
              <a:grpSpLocks/>
            </p:cNvGrpSpPr>
            <p:nvPr/>
          </p:nvGrpSpPr>
          <p:grpSpPr bwMode="auto">
            <a:xfrm>
              <a:off x="0" y="0"/>
              <a:ext cx="1488" cy="1200"/>
              <a:chOff x="0" y="0"/>
              <a:chExt cx="1488" cy="1200"/>
            </a:xfrm>
          </p:grpSpPr>
          <p:sp>
            <p:nvSpPr>
              <p:cNvPr id="97316" name="Line 9"/>
              <p:cNvSpPr>
                <a:spLocks noChangeShapeType="1"/>
              </p:cNvSpPr>
              <p:nvPr/>
            </p:nvSpPr>
            <p:spPr bwMode="auto">
              <a:xfrm flipH="1" flipV="1">
                <a:off x="818" y="150"/>
                <a:ext cx="484" cy="30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7317" name="Line 10"/>
              <p:cNvSpPr>
                <a:spLocks noChangeShapeType="1"/>
              </p:cNvSpPr>
              <p:nvPr/>
            </p:nvSpPr>
            <p:spPr bwMode="auto">
              <a:xfrm>
                <a:off x="149" y="563"/>
                <a:ext cx="186" cy="45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7318" name="Line 11"/>
              <p:cNvSpPr>
                <a:spLocks noChangeShapeType="1"/>
              </p:cNvSpPr>
              <p:nvPr/>
            </p:nvSpPr>
            <p:spPr bwMode="auto">
              <a:xfrm flipH="1">
                <a:off x="186" y="113"/>
                <a:ext cx="521" cy="3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7319" name="Line 12"/>
              <p:cNvSpPr>
                <a:spLocks noChangeShapeType="1"/>
              </p:cNvSpPr>
              <p:nvPr/>
            </p:nvSpPr>
            <p:spPr bwMode="auto">
              <a:xfrm flipH="1" flipV="1">
                <a:off x="781" y="150"/>
                <a:ext cx="298" cy="825"/>
              </a:xfrm>
              <a:prstGeom prst="line">
                <a:avLst/>
              </a:prstGeom>
              <a:noFill/>
              <a:ln w="381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7320" name="Line 13"/>
              <p:cNvSpPr>
                <a:spLocks noChangeShapeType="1"/>
              </p:cNvSpPr>
              <p:nvPr/>
            </p:nvSpPr>
            <p:spPr bwMode="auto">
              <a:xfrm flipH="1">
                <a:off x="446" y="1088"/>
                <a:ext cx="558"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7321" name="Line 14"/>
              <p:cNvSpPr>
                <a:spLocks noChangeShapeType="1"/>
              </p:cNvSpPr>
              <p:nvPr/>
            </p:nvSpPr>
            <p:spPr bwMode="auto">
              <a:xfrm flipH="1">
                <a:off x="446" y="600"/>
                <a:ext cx="893" cy="450"/>
              </a:xfrm>
              <a:prstGeom prst="line">
                <a:avLst/>
              </a:prstGeom>
              <a:noFill/>
              <a:ln w="381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7322" name="Oval 15"/>
              <p:cNvSpPr>
                <a:spLocks noChangeArrowheads="1"/>
              </p:cNvSpPr>
              <p:nvPr/>
            </p:nvSpPr>
            <p:spPr bwMode="auto">
              <a:xfrm>
                <a:off x="0" y="375"/>
                <a:ext cx="223" cy="212"/>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1</a:t>
                </a:r>
              </a:p>
            </p:txBody>
          </p:sp>
          <p:sp>
            <p:nvSpPr>
              <p:cNvPr id="97323" name="Oval 16"/>
              <p:cNvSpPr>
                <a:spLocks noChangeArrowheads="1"/>
              </p:cNvSpPr>
              <p:nvPr/>
            </p:nvSpPr>
            <p:spPr bwMode="auto">
              <a:xfrm>
                <a:off x="1004" y="988"/>
                <a:ext cx="224" cy="212"/>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97324" name="Oval 17"/>
              <p:cNvSpPr>
                <a:spLocks noChangeArrowheads="1"/>
              </p:cNvSpPr>
              <p:nvPr/>
            </p:nvSpPr>
            <p:spPr bwMode="auto">
              <a:xfrm>
                <a:off x="260" y="988"/>
                <a:ext cx="224" cy="212"/>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97325" name="Oval 18"/>
              <p:cNvSpPr>
                <a:spLocks noChangeArrowheads="1"/>
              </p:cNvSpPr>
              <p:nvPr/>
            </p:nvSpPr>
            <p:spPr bwMode="auto">
              <a:xfrm>
                <a:off x="1265" y="413"/>
                <a:ext cx="223" cy="21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sp>
            <p:nvSpPr>
              <p:cNvPr id="97326" name="Oval 19"/>
              <p:cNvSpPr>
                <a:spLocks noChangeArrowheads="1"/>
              </p:cNvSpPr>
              <p:nvPr/>
            </p:nvSpPr>
            <p:spPr bwMode="auto">
              <a:xfrm>
                <a:off x="632" y="0"/>
                <a:ext cx="224" cy="21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0</a:t>
                </a:r>
              </a:p>
            </p:txBody>
          </p:sp>
        </p:grpSp>
        <p:sp>
          <p:nvSpPr>
            <p:cNvPr id="97310" name="Text Box 20"/>
            <p:cNvSpPr txBox="1">
              <a:spLocks noChangeArrowheads="1"/>
            </p:cNvSpPr>
            <p:nvPr/>
          </p:nvSpPr>
          <p:spPr bwMode="auto">
            <a:xfrm>
              <a:off x="220" y="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solidFill>
                    <a:schemeClr val="hlink"/>
                  </a:solidFill>
                </a:rPr>
                <a:t>5</a:t>
              </a:r>
            </a:p>
          </p:txBody>
        </p:sp>
        <p:sp>
          <p:nvSpPr>
            <p:cNvPr id="97311" name="Text Box 21"/>
            <p:cNvSpPr txBox="1">
              <a:spLocks noChangeArrowheads="1"/>
            </p:cNvSpPr>
            <p:nvPr/>
          </p:nvSpPr>
          <p:spPr bwMode="auto">
            <a:xfrm>
              <a:off x="0" y="66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solidFill>
                    <a:schemeClr val="hlink"/>
                  </a:solidFill>
                </a:rPr>
                <a:t>5</a:t>
              </a:r>
            </a:p>
          </p:txBody>
        </p:sp>
        <p:sp>
          <p:nvSpPr>
            <p:cNvPr id="97312" name="Text Box 22"/>
            <p:cNvSpPr txBox="1">
              <a:spLocks noChangeArrowheads="1"/>
            </p:cNvSpPr>
            <p:nvPr/>
          </p:nvSpPr>
          <p:spPr bwMode="auto">
            <a:xfrm>
              <a:off x="937" y="6"/>
              <a:ext cx="4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solidFill>
                    <a:schemeClr val="hlink"/>
                  </a:solidFill>
                </a:rPr>
                <a:t>15</a:t>
              </a:r>
            </a:p>
          </p:txBody>
        </p:sp>
        <p:sp>
          <p:nvSpPr>
            <p:cNvPr id="97313" name="Text Box 23"/>
            <p:cNvSpPr txBox="1">
              <a:spLocks noChangeArrowheads="1"/>
            </p:cNvSpPr>
            <p:nvPr/>
          </p:nvSpPr>
          <p:spPr bwMode="auto">
            <a:xfrm>
              <a:off x="606" y="66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solidFill>
                    <a:schemeClr val="hlink"/>
                  </a:solidFill>
                </a:rPr>
                <a:t>1</a:t>
              </a:r>
            </a:p>
          </p:txBody>
        </p:sp>
        <p:sp>
          <p:nvSpPr>
            <p:cNvPr id="97314" name="Text Box 24"/>
            <p:cNvSpPr txBox="1">
              <a:spLocks noChangeArrowheads="1"/>
            </p:cNvSpPr>
            <p:nvPr/>
          </p:nvSpPr>
          <p:spPr bwMode="auto">
            <a:xfrm>
              <a:off x="661" y="33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solidFill>
                    <a:schemeClr val="hlink"/>
                  </a:solidFill>
                </a:rPr>
                <a:t>7</a:t>
              </a:r>
            </a:p>
          </p:txBody>
        </p:sp>
        <p:sp>
          <p:nvSpPr>
            <p:cNvPr id="97315" name="Text Box 25"/>
            <p:cNvSpPr txBox="1">
              <a:spLocks noChangeArrowheads="1"/>
            </p:cNvSpPr>
            <p:nvPr/>
          </p:nvSpPr>
          <p:spPr bwMode="auto">
            <a:xfrm>
              <a:off x="716" y="83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solidFill>
                    <a:schemeClr val="hlink"/>
                  </a:solidFill>
                </a:rPr>
                <a:t>2</a:t>
              </a:r>
            </a:p>
          </p:txBody>
        </p:sp>
      </p:grpSp>
      <p:graphicFrame>
        <p:nvGraphicFramePr>
          <p:cNvPr id="94234" name="Group 26"/>
          <p:cNvGraphicFramePr>
            <a:graphicFrameLocks noGrp="1"/>
          </p:cNvGraphicFramePr>
          <p:nvPr>
            <p:extLst>
              <p:ext uri="{D42A27DB-BD31-4B8C-83A1-F6EECF244321}">
                <p14:modId xmlns:p14="http://schemas.microsoft.com/office/powerpoint/2010/main" val="2263074845"/>
              </p:ext>
            </p:extLst>
          </p:nvPr>
        </p:nvGraphicFramePr>
        <p:xfrm>
          <a:off x="488032" y="4392414"/>
          <a:ext cx="6096000" cy="1038690"/>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5175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635" marB="45635"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marT="45635" marB="45635" anchor="b"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marT="45635" marB="45635" anchor="b"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marT="45635" marB="45635" anchor="b"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marT="45635" marB="45635" anchor="b"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marT="45635" marB="45635" anchor="b"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path</a:t>
                      </a:r>
                    </a:p>
                  </a:txBody>
                  <a:tcPr marT="45635" marB="4563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marT="45635" marB="456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p>
                  </a:txBody>
                  <a:tcPr marT="45635" marB="456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a:t>
                      </a:r>
                    </a:p>
                  </a:txBody>
                  <a:tcPr marT="45635" marB="456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p>
                  </a:txBody>
                  <a:tcPr marT="45635" marB="456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p>
                  </a:txBody>
                  <a:tcPr marT="45635" marB="456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zh-CN" altLang="en-US" sz="3600" dirty="0">
                <a:solidFill>
                  <a:srgbClr val="333399"/>
                </a:solidFill>
                <a:ea typeface="仿宋_GB2312" pitchFamily="1" charset="-122"/>
              </a:rPr>
              <a:t>最短路径的路径保存方法二</a:t>
            </a:r>
            <a:endParaRPr lang="zh-CN" altLang="en-US" sz="3600" dirty="0"/>
          </a:p>
        </p:txBody>
      </p:sp>
      <p:sp>
        <p:nvSpPr>
          <p:cNvPr id="3" name="内容占位符 2"/>
          <p:cNvSpPr>
            <a:spLocks noGrp="1"/>
          </p:cNvSpPr>
          <p:nvPr>
            <p:ph idx="1"/>
          </p:nvPr>
        </p:nvSpPr>
        <p:spPr>
          <a:xfrm>
            <a:off x="349250" y="980728"/>
            <a:ext cx="8497888" cy="4724400"/>
          </a:xfrm>
        </p:spPr>
        <p:txBody>
          <a:bodyPr/>
          <a:lstStyle/>
          <a:p>
            <a:r>
              <a:rPr lang="zh-CN" altLang="en-US" b="1" dirty="0">
                <a:latin typeface="黑体" panose="02010609060101010101" pitchFamily="49" charset="-122"/>
                <a:ea typeface="黑体" panose="02010609060101010101" pitchFamily="49" charset="-122"/>
              </a:rPr>
              <a:t>为每一个顶点</a:t>
            </a:r>
            <a:r>
              <a:rPr lang="en-US" altLang="zh-CN" b="1" dirty="0" err="1">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设置辅助向量</a:t>
            </a:r>
            <a:r>
              <a:rPr lang="en-US" altLang="zh-CN" b="1" dirty="0">
                <a:latin typeface="黑体" panose="02010609060101010101" pitchFamily="49" charset="-122"/>
                <a:ea typeface="黑体" panose="02010609060101010101" pitchFamily="49" charset="-122"/>
              </a:rPr>
              <a:t>path[</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用来存放得到的从源点</a:t>
            </a:r>
            <a:r>
              <a:rPr lang="en-US" altLang="zh-CN" b="1" dirty="0">
                <a:latin typeface="黑体" panose="02010609060101010101" pitchFamily="49" charset="-122"/>
                <a:ea typeface="黑体" panose="02010609060101010101" pitchFamily="49" charset="-122"/>
              </a:rPr>
              <a:t>v0</a:t>
            </a:r>
            <a:r>
              <a:rPr lang="zh-CN" altLang="en-US" b="1" dirty="0">
                <a:latin typeface="黑体" panose="02010609060101010101" pitchFamily="49" charset="-122"/>
                <a:ea typeface="黑体" panose="02010609060101010101" pitchFamily="49" charset="-122"/>
              </a:rPr>
              <a:t>到该顶点的最短路径中依次访问过的顶点。</a:t>
            </a:r>
            <a:endParaRPr lang="en-US" altLang="zh-CN" b="1" dirty="0">
              <a:latin typeface="黑体" panose="02010609060101010101" pitchFamily="49" charset="-122"/>
              <a:ea typeface="黑体" panose="02010609060101010101" pitchFamily="49" charset="-122"/>
            </a:endParaRPr>
          </a:p>
          <a:p>
            <a:r>
              <a:rPr lang="zh-CN" altLang="en-US" b="1" dirty="0">
                <a:solidFill>
                  <a:srgbClr val="FF0000"/>
                </a:solidFill>
                <a:latin typeface="黑体" panose="02010609060101010101" pitchFamily="49" charset="-122"/>
                <a:ea typeface="黑体" panose="02010609060101010101" pitchFamily="49" charset="-122"/>
              </a:rPr>
              <a:t>第一个值是路径上的顶点数</a:t>
            </a:r>
            <a:r>
              <a:rPr lang="zh-CN" altLang="en-US" b="1" dirty="0">
                <a:latin typeface="黑体" panose="02010609060101010101" pitchFamily="49" charset="-122"/>
                <a:ea typeface="黑体" panose="02010609060101010101" pitchFamily="49" charset="-122"/>
              </a:rPr>
              <a:t>。</a:t>
            </a:r>
            <a:endParaRPr lang="zh-CN" altLang="en-US" dirty="0"/>
          </a:p>
        </p:txBody>
      </p:sp>
      <p:grpSp>
        <p:nvGrpSpPr>
          <p:cNvPr id="2" name="Group 7"/>
          <p:cNvGrpSpPr>
            <a:grpSpLocks/>
          </p:cNvGrpSpPr>
          <p:nvPr/>
        </p:nvGrpSpPr>
        <p:grpSpPr bwMode="auto">
          <a:xfrm>
            <a:off x="6372225" y="2076103"/>
            <a:ext cx="2362200" cy="1905000"/>
            <a:chOff x="0" y="0"/>
            <a:chExt cx="1488" cy="1200"/>
          </a:xfrm>
        </p:grpSpPr>
        <p:grpSp>
          <p:nvGrpSpPr>
            <p:cNvPr id="98390" name="Group 8"/>
            <p:cNvGrpSpPr>
              <a:grpSpLocks/>
            </p:cNvGrpSpPr>
            <p:nvPr/>
          </p:nvGrpSpPr>
          <p:grpSpPr bwMode="auto">
            <a:xfrm>
              <a:off x="0" y="0"/>
              <a:ext cx="1488" cy="1200"/>
              <a:chOff x="0" y="0"/>
              <a:chExt cx="1488" cy="1200"/>
            </a:xfrm>
          </p:grpSpPr>
          <p:sp>
            <p:nvSpPr>
              <p:cNvPr id="98397" name="Line 9"/>
              <p:cNvSpPr>
                <a:spLocks noChangeShapeType="1"/>
              </p:cNvSpPr>
              <p:nvPr/>
            </p:nvSpPr>
            <p:spPr bwMode="auto">
              <a:xfrm flipH="1" flipV="1">
                <a:off x="818" y="150"/>
                <a:ext cx="484" cy="30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8398" name="Line 10"/>
              <p:cNvSpPr>
                <a:spLocks noChangeShapeType="1"/>
              </p:cNvSpPr>
              <p:nvPr/>
            </p:nvSpPr>
            <p:spPr bwMode="auto">
              <a:xfrm>
                <a:off x="149" y="563"/>
                <a:ext cx="186" cy="45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8399" name="Line 11"/>
              <p:cNvSpPr>
                <a:spLocks noChangeShapeType="1"/>
              </p:cNvSpPr>
              <p:nvPr/>
            </p:nvSpPr>
            <p:spPr bwMode="auto">
              <a:xfrm flipH="1">
                <a:off x="186" y="113"/>
                <a:ext cx="521" cy="3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8400" name="Line 12"/>
              <p:cNvSpPr>
                <a:spLocks noChangeShapeType="1"/>
              </p:cNvSpPr>
              <p:nvPr/>
            </p:nvSpPr>
            <p:spPr bwMode="auto">
              <a:xfrm flipH="1" flipV="1">
                <a:off x="781" y="150"/>
                <a:ext cx="298" cy="825"/>
              </a:xfrm>
              <a:prstGeom prst="line">
                <a:avLst/>
              </a:prstGeom>
              <a:noFill/>
              <a:ln w="381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8401" name="Line 13"/>
              <p:cNvSpPr>
                <a:spLocks noChangeShapeType="1"/>
              </p:cNvSpPr>
              <p:nvPr/>
            </p:nvSpPr>
            <p:spPr bwMode="auto">
              <a:xfrm flipH="1">
                <a:off x="446" y="1088"/>
                <a:ext cx="558"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8402" name="Line 14"/>
              <p:cNvSpPr>
                <a:spLocks noChangeShapeType="1"/>
              </p:cNvSpPr>
              <p:nvPr/>
            </p:nvSpPr>
            <p:spPr bwMode="auto">
              <a:xfrm flipH="1">
                <a:off x="446" y="600"/>
                <a:ext cx="893" cy="450"/>
              </a:xfrm>
              <a:prstGeom prst="line">
                <a:avLst/>
              </a:prstGeom>
              <a:noFill/>
              <a:ln w="381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8403" name="Oval 15"/>
              <p:cNvSpPr>
                <a:spLocks noChangeArrowheads="1"/>
              </p:cNvSpPr>
              <p:nvPr/>
            </p:nvSpPr>
            <p:spPr bwMode="auto">
              <a:xfrm>
                <a:off x="0" y="375"/>
                <a:ext cx="223" cy="212"/>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1</a:t>
                </a:r>
              </a:p>
            </p:txBody>
          </p:sp>
          <p:sp>
            <p:nvSpPr>
              <p:cNvPr id="98404" name="Oval 16"/>
              <p:cNvSpPr>
                <a:spLocks noChangeArrowheads="1"/>
              </p:cNvSpPr>
              <p:nvPr/>
            </p:nvSpPr>
            <p:spPr bwMode="auto">
              <a:xfrm>
                <a:off x="1004" y="988"/>
                <a:ext cx="224" cy="212"/>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98405" name="Oval 17"/>
              <p:cNvSpPr>
                <a:spLocks noChangeArrowheads="1"/>
              </p:cNvSpPr>
              <p:nvPr/>
            </p:nvSpPr>
            <p:spPr bwMode="auto">
              <a:xfrm>
                <a:off x="260" y="988"/>
                <a:ext cx="224" cy="212"/>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98406" name="Oval 18"/>
              <p:cNvSpPr>
                <a:spLocks noChangeArrowheads="1"/>
              </p:cNvSpPr>
              <p:nvPr/>
            </p:nvSpPr>
            <p:spPr bwMode="auto">
              <a:xfrm>
                <a:off x="1265" y="413"/>
                <a:ext cx="223" cy="21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sp>
            <p:nvSpPr>
              <p:cNvPr id="98407" name="Oval 19"/>
              <p:cNvSpPr>
                <a:spLocks noChangeArrowheads="1"/>
              </p:cNvSpPr>
              <p:nvPr/>
            </p:nvSpPr>
            <p:spPr bwMode="auto">
              <a:xfrm>
                <a:off x="632" y="0"/>
                <a:ext cx="224" cy="21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0</a:t>
                </a:r>
              </a:p>
            </p:txBody>
          </p:sp>
        </p:grpSp>
        <p:sp>
          <p:nvSpPr>
            <p:cNvPr id="98391" name="Text Box 20"/>
            <p:cNvSpPr txBox="1">
              <a:spLocks noChangeArrowheads="1"/>
            </p:cNvSpPr>
            <p:nvPr/>
          </p:nvSpPr>
          <p:spPr bwMode="auto">
            <a:xfrm>
              <a:off x="220" y="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solidFill>
                    <a:schemeClr val="hlink"/>
                  </a:solidFill>
                </a:rPr>
                <a:t>5</a:t>
              </a:r>
            </a:p>
          </p:txBody>
        </p:sp>
        <p:sp>
          <p:nvSpPr>
            <p:cNvPr id="98392" name="Text Box 21"/>
            <p:cNvSpPr txBox="1">
              <a:spLocks noChangeArrowheads="1"/>
            </p:cNvSpPr>
            <p:nvPr/>
          </p:nvSpPr>
          <p:spPr bwMode="auto">
            <a:xfrm>
              <a:off x="0" y="66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solidFill>
                    <a:schemeClr val="hlink"/>
                  </a:solidFill>
                </a:rPr>
                <a:t>5</a:t>
              </a:r>
            </a:p>
          </p:txBody>
        </p:sp>
        <p:sp>
          <p:nvSpPr>
            <p:cNvPr id="98393" name="Text Box 22"/>
            <p:cNvSpPr txBox="1">
              <a:spLocks noChangeArrowheads="1"/>
            </p:cNvSpPr>
            <p:nvPr/>
          </p:nvSpPr>
          <p:spPr bwMode="auto">
            <a:xfrm>
              <a:off x="937" y="6"/>
              <a:ext cx="4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solidFill>
                    <a:schemeClr val="hlink"/>
                  </a:solidFill>
                </a:rPr>
                <a:t>15</a:t>
              </a:r>
            </a:p>
          </p:txBody>
        </p:sp>
        <p:sp>
          <p:nvSpPr>
            <p:cNvPr id="98394" name="Text Box 23"/>
            <p:cNvSpPr txBox="1">
              <a:spLocks noChangeArrowheads="1"/>
            </p:cNvSpPr>
            <p:nvPr/>
          </p:nvSpPr>
          <p:spPr bwMode="auto">
            <a:xfrm>
              <a:off x="606" y="66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solidFill>
                    <a:schemeClr val="hlink"/>
                  </a:solidFill>
                </a:rPr>
                <a:t>1</a:t>
              </a:r>
            </a:p>
          </p:txBody>
        </p:sp>
        <p:sp>
          <p:nvSpPr>
            <p:cNvPr id="98395" name="Text Box 24"/>
            <p:cNvSpPr txBox="1">
              <a:spLocks noChangeArrowheads="1"/>
            </p:cNvSpPr>
            <p:nvPr/>
          </p:nvSpPr>
          <p:spPr bwMode="auto">
            <a:xfrm>
              <a:off x="661" y="33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solidFill>
                    <a:schemeClr val="hlink"/>
                  </a:solidFill>
                </a:rPr>
                <a:t>7</a:t>
              </a:r>
            </a:p>
          </p:txBody>
        </p:sp>
        <p:sp>
          <p:nvSpPr>
            <p:cNvPr id="98396" name="Text Box 25"/>
            <p:cNvSpPr txBox="1">
              <a:spLocks noChangeArrowheads="1"/>
            </p:cNvSpPr>
            <p:nvPr/>
          </p:nvSpPr>
          <p:spPr bwMode="auto">
            <a:xfrm>
              <a:off x="716" y="83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solidFill>
                    <a:schemeClr val="hlink"/>
                  </a:solidFill>
                </a:rPr>
                <a:t>2</a:t>
              </a:r>
            </a:p>
          </p:txBody>
        </p:sp>
      </p:grpSp>
      <p:graphicFrame>
        <p:nvGraphicFramePr>
          <p:cNvPr id="23" name="Group 26"/>
          <p:cNvGraphicFramePr>
            <a:graphicFrameLocks noGrp="1"/>
          </p:cNvGraphicFramePr>
          <p:nvPr>
            <p:extLst>
              <p:ext uri="{D42A27DB-BD31-4B8C-83A1-F6EECF244321}">
                <p14:modId xmlns:p14="http://schemas.microsoft.com/office/powerpoint/2010/main" val="3427471123"/>
              </p:ext>
            </p:extLst>
          </p:nvPr>
        </p:nvGraphicFramePr>
        <p:xfrm>
          <a:off x="79375" y="3633440"/>
          <a:ext cx="6878638" cy="1038690"/>
        </p:xfrm>
        <a:graphic>
          <a:graphicData uri="http://schemas.openxmlformats.org/drawingml/2006/table">
            <a:tbl>
              <a:tblPr/>
              <a:tblGrid>
                <a:gridCol w="2032000">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960438">
                  <a:extLst>
                    <a:ext uri="{9D8B030D-6E8A-4147-A177-3AD203B41FA5}">
                      <a16:colId xmlns:a16="http://schemas.microsoft.com/office/drawing/2014/main" val="20002"/>
                    </a:ext>
                  </a:extLst>
                </a:gridCol>
                <a:gridCol w="982662">
                  <a:extLst>
                    <a:ext uri="{9D8B030D-6E8A-4147-A177-3AD203B41FA5}">
                      <a16:colId xmlns:a16="http://schemas.microsoft.com/office/drawing/2014/main" val="20003"/>
                    </a:ext>
                  </a:extLst>
                </a:gridCol>
                <a:gridCol w="971550">
                  <a:extLst>
                    <a:ext uri="{9D8B030D-6E8A-4147-A177-3AD203B41FA5}">
                      <a16:colId xmlns:a16="http://schemas.microsoft.com/office/drawing/2014/main" val="20004"/>
                    </a:ext>
                  </a:extLst>
                </a:gridCol>
                <a:gridCol w="896938">
                  <a:extLst>
                    <a:ext uri="{9D8B030D-6E8A-4147-A177-3AD203B41FA5}">
                      <a16:colId xmlns:a16="http://schemas.microsoft.com/office/drawing/2014/main" val="20005"/>
                    </a:ext>
                  </a:extLst>
                </a:gridCol>
              </a:tblGrid>
              <a:tr h="5175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5" marR="91445" marT="45635" marB="45635"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marL="91445" marR="91445" marT="45635" marB="45635" anchor="b"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marL="91445" marR="91445" marT="45635" marB="45635" anchor="b"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marL="91445" marR="91445" marT="45635" marB="45635" anchor="b"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marL="91445" marR="91445" marT="45635" marB="45635" anchor="b"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marL="91445" marR="91445" marT="45635" marB="45635" anchor="b"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path[0][]</a:t>
                      </a:r>
                    </a:p>
                  </a:txBody>
                  <a:tcPr marL="91445" marR="91445" marT="45635" marB="4563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p>
                  </a:txBody>
                  <a:tcPr marL="91445" marR="91445" marT="45635" marB="456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p>
                  </a:txBody>
                  <a:tcPr marL="91445" marR="91445" marT="45635" marB="456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p>
                  </a:txBody>
                  <a:tcPr marL="91445" marR="91445" marT="45635" marB="456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p>
                  </a:txBody>
                  <a:tcPr marL="91445" marR="91445" marT="45635" marB="456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p>
                  </a:txBody>
                  <a:tcPr marL="91445" marR="91445" marT="45635" marB="456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4" name="Group 26"/>
          <p:cNvGraphicFramePr>
            <a:graphicFrameLocks noGrp="1"/>
          </p:cNvGraphicFramePr>
          <p:nvPr>
            <p:extLst>
              <p:ext uri="{D42A27DB-BD31-4B8C-83A1-F6EECF244321}">
                <p14:modId xmlns:p14="http://schemas.microsoft.com/office/powerpoint/2010/main" val="4189773523"/>
              </p:ext>
            </p:extLst>
          </p:nvPr>
        </p:nvGraphicFramePr>
        <p:xfrm>
          <a:off x="128588" y="4668490"/>
          <a:ext cx="6834187" cy="517860"/>
        </p:xfrm>
        <a:graphic>
          <a:graphicData uri="http://schemas.openxmlformats.org/drawingml/2006/table">
            <a:tbl>
              <a:tblPr/>
              <a:tblGrid>
                <a:gridCol w="1995487">
                  <a:extLst>
                    <a:ext uri="{9D8B030D-6E8A-4147-A177-3AD203B41FA5}">
                      <a16:colId xmlns:a16="http://schemas.microsoft.com/office/drawing/2014/main" val="20000"/>
                    </a:ext>
                  </a:extLst>
                </a:gridCol>
                <a:gridCol w="1017588">
                  <a:extLst>
                    <a:ext uri="{9D8B030D-6E8A-4147-A177-3AD203B41FA5}">
                      <a16:colId xmlns:a16="http://schemas.microsoft.com/office/drawing/2014/main" val="20001"/>
                    </a:ext>
                  </a:extLst>
                </a:gridCol>
                <a:gridCol w="925512">
                  <a:extLst>
                    <a:ext uri="{9D8B030D-6E8A-4147-A177-3AD203B41FA5}">
                      <a16:colId xmlns:a16="http://schemas.microsoft.com/office/drawing/2014/main" val="20002"/>
                    </a:ext>
                  </a:extLst>
                </a:gridCol>
                <a:gridCol w="981075">
                  <a:extLst>
                    <a:ext uri="{9D8B030D-6E8A-4147-A177-3AD203B41FA5}">
                      <a16:colId xmlns:a16="http://schemas.microsoft.com/office/drawing/2014/main" val="20003"/>
                    </a:ext>
                  </a:extLst>
                </a:gridCol>
                <a:gridCol w="954088">
                  <a:extLst>
                    <a:ext uri="{9D8B030D-6E8A-4147-A177-3AD203B41FA5}">
                      <a16:colId xmlns:a16="http://schemas.microsoft.com/office/drawing/2014/main" val="20004"/>
                    </a:ext>
                  </a:extLst>
                </a:gridCol>
                <a:gridCol w="960437">
                  <a:extLst>
                    <a:ext uri="{9D8B030D-6E8A-4147-A177-3AD203B41FA5}">
                      <a16:colId xmlns:a16="http://schemas.microsoft.com/office/drawing/2014/main" val="20005"/>
                    </a:ext>
                  </a:extLst>
                </a:gridCol>
              </a:tblGrid>
              <a:tr h="5175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path[1][]</a:t>
                      </a:r>
                    </a:p>
                  </a:txBody>
                  <a:tcPr marL="91449" marR="91449" marT="45570" marB="4557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p>
                  </a:txBody>
                  <a:tcPr marL="91449" marR="91449" marT="45570" marB="455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p>
                  </a:txBody>
                  <a:tcPr marL="91449" marR="91449" marT="45570" marB="455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marL="91449" marR="91449" marT="45570" marB="455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marL="91449" marR="91449" marT="45570" marB="455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p>
                  </a:txBody>
                  <a:tcPr marL="91449" marR="91449" marT="45570" marB="455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 name="Group 26"/>
          <p:cNvGraphicFramePr>
            <a:graphicFrameLocks noGrp="1"/>
          </p:cNvGraphicFramePr>
          <p:nvPr>
            <p:extLst>
              <p:ext uri="{D42A27DB-BD31-4B8C-83A1-F6EECF244321}">
                <p14:modId xmlns:p14="http://schemas.microsoft.com/office/powerpoint/2010/main" val="1909066691"/>
              </p:ext>
            </p:extLst>
          </p:nvPr>
        </p:nvGraphicFramePr>
        <p:xfrm>
          <a:off x="69850" y="5690840"/>
          <a:ext cx="6883400" cy="519113"/>
        </p:xfrm>
        <a:graphic>
          <a:graphicData uri="http://schemas.openxmlformats.org/drawingml/2006/table">
            <a:tbl>
              <a:tblPr/>
              <a:tblGrid>
                <a:gridCol w="2033588">
                  <a:extLst>
                    <a:ext uri="{9D8B030D-6E8A-4147-A177-3AD203B41FA5}">
                      <a16:colId xmlns:a16="http://schemas.microsoft.com/office/drawing/2014/main" val="20000"/>
                    </a:ext>
                  </a:extLst>
                </a:gridCol>
                <a:gridCol w="1036637">
                  <a:extLst>
                    <a:ext uri="{9D8B030D-6E8A-4147-A177-3AD203B41FA5}">
                      <a16:colId xmlns:a16="http://schemas.microsoft.com/office/drawing/2014/main" val="20001"/>
                    </a:ext>
                  </a:extLst>
                </a:gridCol>
                <a:gridCol w="960438">
                  <a:extLst>
                    <a:ext uri="{9D8B030D-6E8A-4147-A177-3AD203B41FA5}">
                      <a16:colId xmlns:a16="http://schemas.microsoft.com/office/drawing/2014/main" val="20002"/>
                    </a:ext>
                  </a:extLst>
                </a:gridCol>
                <a:gridCol w="982662">
                  <a:extLst>
                    <a:ext uri="{9D8B030D-6E8A-4147-A177-3AD203B41FA5}">
                      <a16:colId xmlns:a16="http://schemas.microsoft.com/office/drawing/2014/main" val="20003"/>
                    </a:ext>
                  </a:extLst>
                </a:gridCol>
                <a:gridCol w="971550">
                  <a:extLst>
                    <a:ext uri="{9D8B030D-6E8A-4147-A177-3AD203B41FA5}">
                      <a16:colId xmlns:a16="http://schemas.microsoft.com/office/drawing/2014/main" val="20004"/>
                    </a:ext>
                  </a:extLst>
                </a:gridCol>
                <a:gridCol w="898525">
                  <a:extLst>
                    <a:ext uri="{9D8B030D-6E8A-4147-A177-3AD203B41FA5}">
                      <a16:colId xmlns:a16="http://schemas.microsoft.com/office/drawing/2014/main" val="20005"/>
                    </a:ext>
                  </a:extLst>
                </a:gridCol>
              </a:tblGrid>
              <a:tr h="5191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path[3][]</a:t>
                      </a:r>
                    </a:p>
                  </a:txBody>
                  <a:tcPr marL="91445" marR="91445" marT="45745" marB="4574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marL="91445" marR="91445"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p>
                  </a:txBody>
                  <a:tcPr marL="91445" marR="91445"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marL="91445" marR="91445"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marL="91445" marR="91445"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p>
                  </a:txBody>
                  <a:tcPr marL="91445" marR="91445" marT="45745" marB="457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6" name="Group 26"/>
          <p:cNvGraphicFramePr>
            <a:graphicFrameLocks noGrp="1"/>
          </p:cNvGraphicFramePr>
          <p:nvPr>
            <p:extLst>
              <p:ext uri="{D42A27DB-BD31-4B8C-83A1-F6EECF244321}">
                <p14:modId xmlns:p14="http://schemas.microsoft.com/office/powerpoint/2010/main" val="2922005695"/>
              </p:ext>
            </p:extLst>
          </p:nvPr>
        </p:nvGraphicFramePr>
        <p:xfrm>
          <a:off x="57150" y="5190778"/>
          <a:ext cx="6883400" cy="517860"/>
        </p:xfrm>
        <a:graphic>
          <a:graphicData uri="http://schemas.openxmlformats.org/drawingml/2006/table">
            <a:tbl>
              <a:tblPr/>
              <a:tblGrid>
                <a:gridCol w="2033588">
                  <a:extLst>
                    <a:ext uri="{9D8B030D-6E8A-4147-A177-3AD203B41FA5}">
                      <a16:colId xmlns:a16="http://schemas.microsoft.com/office/drawing/2014/main" val="20000"/>
                    </a:ext>
                  </a:extLst>
                </a:gridCol>
                <a:gridCol w="1036637">
                  <a:extLst>
                    <a:ext uri="{9D8B030D-6E8A-4147-A177-3AD203B41FA5}">
                      <a16:colId xmlns:a16="http://schemas.microsoft.com/office/drawing/2014/main" val="20001"/>
                    </a:ext>
                  </a:extLst>
                </a:gridCol>
                <a:gridCol w="960438">
                  <a:extLst>
                    <a:ext uri="{9D8B030D-6E8A-4147-A177-3AD203B41FA5}">
                      <a16:colId xmlns:a16="http://schemas.microsoft.com/office/drawing/2014/main" val="20002"/>
                    </a:ext>
                  </a:extLst>
                </a:gridCol>
                <a:gridCol w="982662">
                  <a:extLst>
                    <a:ext uri="{9D8B030D-6E8A-4147-A177-3AD203B41FA5}">
                      <a16:colId xmlns:a16="http://schemas.microsoft.com/office/drawing/2014/main" val="20003"/>
                    </a:ext>
                  </a:extLst>
                </a:gridCol>
                <a:gridCol w="971550">
                  <a:extLst>
                    <a:ext uri="{9D8B030D-6E8A-4147-A177-3AD203B41FA5}">
                      <a16:colId xmlns:a16="http://schemas.microsoft.com/office/drawing/2014/main" val="20004"/>
                    </a:ext>
                  </a:extLst>
                </a:gridCol>
                <a:gridCol w="898525">
                  <a:extLst>
                    <a:ext uri="{9D8B030D-6E8A-4147-A177-3AD203B41FA5}">
                      <a16:colId xmlns:a16="http://schemas.microsoft.com/office/drawing/2014/main" val="20005"/>
                    </a:ext>
                  </a:extLst>
                </a:gridCol>
              </a:tblGrid>
              <a:tr h="5175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path[2][]</a:t>
                      </a:r>
                    </a:p>
                  </a:txBody>
                  <a:tcPr marL="91445" marR="91445" marT="45570" marB="4557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marL="91445" marR="91445" marT="45570" marB="455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p>
                  </a:txBody>
                  <a:tcPr marL="91445" marR="91445" marT="45570" marB="455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a:t>
                      </a:r>
                    </a:p>
                  </a:txBody>
                  <a:tcPr marL="91445" marR="91445" marT="45570" marB="455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p>
                  </a:txBody>
                  <a:tcPr marL="91445" marR="91445" marT="45570" marB="455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p>
                  </a:txBody>
                  <a:tcPr marL="91445" marR="91445" marT="45570" marB="455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 name="Group 26"/>
          <p:cNvGraphicFramePr>
            <a:graphicFrameLocks noGrp="1"/>
          </p:cNvGraphicFramePr>
          <p:nvPr>
            <p:extLst>
              <p:ext uri="{D42A27DB-BD31-4B8C-83A1-F6EECF244321}">
                <p14:modId xmlns:p14="http://schemas.microsoft.com/office/powerpoint/2010/main" val="3300802108"/>
              </p:ext>
            </p:extLst>
          </p:nvPr>
        </p:nvGraphicFramePr>
        <p:xfrm>
          <a:off x="61913" y="6198840"/>
          <a:ext cx="6883400" cy="517860"/>
        </p:xfrm>
        <a:graphic>
          <a:graphicData uri="http://schemas.openxmlformats.org/drawingml/2006/table">
            <a:tbl>
              <a:tblPr/>
              <a:tblGrid>
                <a:gridCol w="2033587">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960437">
                  <a:extLst>
                    <a:ext uri="{9D8B030D-6E8A-4147-A177-3AD203B41FA5}">
                      <a16:colId xmlns:a16="http://schemas.microsoft.com/office/drawing/2014/main" val="20002"/>
                    </a:ext>
                  </a:extLst>
                </a:gridCol>
                <a:gridCol w="982663">
                  <a:extLst>
                    <a:ext uri="{9D8B030D-6E8A-4147-A177-3AD203B41FA5}">
                      <a16:colId xmlns:a16="http://schemas.microsoft.com/office/drawing/2014/main" val="20003"/>
                    </a:ext>
                  </a:extLst>
                </a:gridCol>
                <a:gridCol w="971550">
                  <a:extLst>
                    <a:ext uri="{9D8B030D-6E8A-4147-A177-3AD203B41FA5}">
                      <a16:colId xmlns:a16="http://schemas.microsoft.com/office/drawing/2014/main" val="20004"/>
                    </a:ext>
                  </a:extLst>
                </a:gridCol>
                <a:gridCol w="898525">
                  <a:extLst>
                    <a:ext uri="{9D8B030D-6E8A-4147-A177-3AD203B41FA5}">
                      <a16:colId xmlns:a16="http://schemas.microsoft.com/office/drawing/2014/main" val="20005"/>
                    </a:ext>
                  </a:extLst>
                </a:gridCol>
              </a:tblGrid>
              <a:tr h="5175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path[4][]</a:t>
                      </a:r>
                    </a:p>
                  </a:txBody>
                  <a:tcPr marL="91445" marR="91445" marT="45570" marB="4557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marL="91445" marR="91445" marT="45570" marB="455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p>
                  </a:txBody>
                  <a:tcPr marL="91445" marR="91445" marT="45570" marB="455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a:t>
                      </a:r>
                    </a:p>
                  </a:txBody>
                  <a:tcPr marL="91445" marR="91445" marT="45570" marB="455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p>
                  </a:txBody>
                  <a:tcPr marL="91445" marR="91445" marT="45570" marB="455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p>
                  </a:txBody>
                  <a:tcPr marL="91445" marR="91445" marT="45570" marB="455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179388" y="44450"/>
            <a:ext cx="8856662" cy="63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class ALGraph {</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private:</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VexNode	*vertices;</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int		ArcNum;</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int		VexNum;</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int		GKind;</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int		GetLocVex(char  vex[]);</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BFS(char vex[],bool visited[]);</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DFS(char vex[],bool visited[]);</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public:</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ALGraph(){};</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CreateALGraph();</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BFSTraverse( );</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DFTraverse( );</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Prim(char vex[]);</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a:t>
            </a:r>
            <a:r>
              <a:rPr lang="en-US" altLang="zh-CN" b="1">
                <a:latin typeface="黑体" panose="02010609060101010101" pitchFamily="49" charset="-122"/>
                <a:ea typeface="黑体" panose="02010609060101010101" pitchFamily="49" charset="-122"/>
                <a:sym typeface="Arial" panose="020B0604020202020204" pitchFamily="34" charset="0"/>
              </a:rPr>
              <a:t>Kruskal</a:t>
            </a:r>
            <a:r>
              <a:rPr lang="zh-CN" altLang="en-US" b="1">
                <a:latin typeface="黑体" panose="02010609060101010101" pitchFamily="49" charset="-122"/>
                <a:ea typeface="黑体" panose="02010609060101010101" pitchFamily="49" charset="-122"/>
                <a:sym typeface="Arial" panose="020B0604020202020204" pitchFamily="34" charset="0"/>
              </a:rPr>
              <a:t>();</a:t>
            </a:r>
            <a:r>
              <a:rPr lang="en-US" altLang="zh-CN" b="1">
                <a:latin typeface="黑体" panose="02010609060101010101" pitchFamily="49" charset="-122"/>
                <a:ea typeface="黑体" panose="02010609060101010101" pitchFamily="49" charset="-122"/>
                <a:sym typeface="Arial" panose="020B0604020202020204" pitchFamily="34" charset="0"/>
              </a:rPr>
              <a:t>    </a:t>
            </a:r>
            <a:endParaRPr lang="zh-CN" altLang="en-US" b="1">
              <a:latin typeface="黑体" panose="02010609060101010101" pitchFamily="49" charset="-122"/>
              <a:ea typeface="黑体" panose="02010609060101010101" pitchFamily="49" charset="-122"/>
              <a:sym typeface="Arial" panose="020B0604020202020204" pitchFamily="34" charset="0"/>
            </a:endParaRP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a:t>
            </a:r>
            <a:r>
              <a:rPr lang="en-US" altLang="zh-CN" b="1">
                <a:latin typeface="黑体" panose="02010609060101010101" pitchFamily="49" charset="-122"/>
                <a:ea typeface="黑体" panose="02010609060101010101" pitchFamily="49" charset="-122"/>
                <a:sym typeface="Arial" panose="020B0604020202020204" pitchFamily="34" charset="0"/>
              </a:rPr>
              <a:t>Dijkstra</a:t>
            </a:r>
            <a:r>
              <a:rPr lang="zh-CN" altLang="en-US" b="1">
                <a:latin typeface="黑体" panose="02010609060101010101" pitchFamily="49" charset="-122"/>
                <a:ea typeface="黑体" panose="02010609060101010101" pitchFamily="49" charset="-122"/>
                <a:sym typeface="Arial" panose="020B0604020202020204" pitchFamily="34" charset="0"/>
              </a:rPr>
              <a:t>(char var[])</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//从顶点var出发到各顶点的最短路径及路径值,</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a:t>
            </a:r>
            <a:endParaRPr lang="zh-CN" altLang="en-US">
              <a:latin typeface="Arial" panose="020B0604020202020204" pitchFamily="34"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34925" y="260350"/>
            <a:ext cx="903605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hlink"/>
              </a:buClr>
              <a:buSzPct val="75000"/>
              <a:buFont typeface="Wingdings" panose="05000000000000000000" pitchFamily="2" charset="2"/>
              <a:buNone/>
            </a:pPr>
            <a:r>
              <a:rPr lang="zh-CN" altLang="en-US" sz="2800" b="1" dirty="0">
                <a:solidFill>
                  <a:srgbClr val="FF00FF"/>
                </a:solidFill>
              </a:rPr>
              <a:t>迪杰斯特拉</a:t>
            </a:r>
            <a:r>
              <a:rPr lang="zh-CN" altLang="en-US" sz="2800" b="1" dirty="0">
                <a:solidFill>
                  <a:srgbClr val="FF00FF"/>
                </a:solidFill>
                <a:sym typeface="Arial" panose="020B0604020202020204" pitchFamily="34" charset="0"/>
              </a:rPr>
              <a:t>算法描述：</a:t>
            </a:r>
          </a:p>
          <a:p>
            <a:pPr eaLnBrk="1" hangingPunct="1">
              <a:buClr>
                <a:schemeClr val="hlink"/>
              </a:buClr>
              <a:buSzPct val="75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Arial" panose="020B0604020202020204" pitchFamily="34" charset="0"/>
              </a:rPr>
              <a:t>(1) 初始：final[0]=1(U={V</a:t>
            </a:r>
            <a:r>
              <a:rPr lang="zh-CN" altLang="en-US" sz="2800" b="1" baseline="-25000" dirty="0">
                <a:latin typeface="黑体" panose="02010609060101010101" pitchFamily="49" charset="-122"/>
                <a:ea typeface="黑体" panose="02010609060101010101" pitchFamily="49" charset="-122"/>
                <a:sym typeface="Arial" panose="020B0604020202020204" pitchFamily="34" charset="0"/>
              </a:rPr>
              <a:t>0</a:t>
            </a:r>
            <a:r>
              <a:rPr lang="zh-CN" altLang="en-US" sz="2800" b="1" dirty="0">
                <a:latin typeface="黑体" panose="02010609060101010101" pitchFamily="49" charset="-122"/>
                <a:ea typeface="黑体" panose="02010609060101010101" pitchFamily="49" charset="-122"/>
                <a:sym typeface="Arial" panose="020B0604020202020204" pitchFamily="34" charset="0"/>
              </a:rPr>
              <a:t>})   final[i]=0(T=V-U) </a:t>
            </a:r>
          </a:p>
          <a:p>
            <a:pPr eaLnBrk="1" hangingPunct="1">
              <a:buClr>
                <a:schemeClr val="hlink"/>
              </a:buClr>
              <a:buSzPct val="75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Arial" panose="020B0604020202020204" pitchFamily="34" charset="0"/>
              </a:rPr>
              <a:t>    D[i]=∞。修改从v0出发的邻接点vi的D值和path</a:t>
            </a:r>
          </a:p>
          <a:p>
            <a:pPr eaLnBrk="1" hangingPunct="1">
              <a:buClr>
                <a:schemeClr val="hlink"/>
              </a:buClr>
              <a:buSzPct val="75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Arial" panose="020B0604020202020204" pitchFamily="34" charset="0"/>
              </a:rPr>
              <a:t>            D[i]= c</a:t>
            </a:r>
            <a:r>
              <a:rPr lang="zh-CN" altLang="en-US" sz="2800" b="1" baseline="-25000" dirty="0">
                <a:latin typeface="黑体" panose="02010609060101010101" pitchFamily="49" charset="-122"/>
                <a:ea typeface="黑体" panose="02010609060101010101" pitchFamily="49" charset="-122"/>
                <a:sym typeface="Arial" panose="020B0604020202020204" pitchFamily="34" charset="0"/>
              </a:rPr>
              <a:t>0i</a:t>
            </a:r>
            <a:r>
              <a:rPr lang="zh-CN" altLang="en-US" sz="2800" b="1" dirty="0">
                <a:latin typeface="黑体" panose="02010609060101010101" pitchFamily="49" charset="-122"/>
                <a:ea typeface="黑体" panose="02010609060101010101" pitchFamily="49" charset="-122"/>
                <a:sym typeface="Arial" panose="020B0604020202020204" pitchFamily="34" charset="0"/>
              </a:rPr>
              <a:t>  path[i]={2,0,i};</a:t>
            </a:r>
          </a:p>
          <a:p>
            <a:pPr eaLnBrk="1" hangingPunct="1">
              <a:buClr>
                <a:schemeClr val="hlink"/>
              </a:buClr>
              <a:buSzPct val="75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Arial" panose="020B0604020202020204" pitchFamily="34" charset="0"/>
              </a:rPr>
              <a:t>(2) 求最短路径，令：D[j] = min{D[i]|final[i]=0}</a:t>
            </a:r>
          </a:p>
          <a:p>
            <a:pPr eaLnBrk="1" hangingPunct="1">
              <a:buClr>
                <a:schemeClr val="hlink"/>
              </a:buClr>
              <a:buSzPct val="75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Arial" panose="020B0604020202020204" pitchFamily="34" charset="0"/>
              </a:rPr>
              <a:t>(3) 输出：</a:t>
            </a:r>
            <a:r>
              <a:rPr lang="en-US" altLang="zh-CN" sz="2800" b="1" dirty="0">
                <a:latin typeface="黑体" panose="02010609060101010101" pitchFamily="49" charset="-122"/>
                <a:ea typeface="黑体" panose="02010609060101010101" pitchFamily="49" charset="-122"/>
                <a:sym typeface="Arial" panose="020B0604020202020204" pitchFamily="34" charset="0"/>
              </a:rPr>
              <a:t>v</a:t>
            </a:r>
            <a:r>
              <a:rPr lang="zh-CN" altLang="en-US" sz="2800" b="1" baseline="-25000" dirty="0">
                <a:latin typeface="黑体" panose="02010609060101010101" pitchFamily="49" charset="-122"/>
                <a:ea typeface="黑体" panose="02010609060101010101" pitchFamily="49" charset="-122"/>
                <a:sym typeface="Arial" panose="020B0604020202020204" pitchFamily="34" charset="0"/>
              </a:rPr>
              <a:t>j</a:t>
            </a:r>
            <a:r>
              <a:rPr lang="zh-CN" altLang="en-US" sz="2800" b="1" dirty="0">
                <a:latin typeface="黑体" panose="02010609060101010101" pitchFamily="49" charset="-122"/>
                <a:ea typeface="黑体" panose="02010609060101010101" pitchFamily="49" charset="-122"/>
                <a:sym typeface="Arial" panose="020B0604020202020204" pitchFamily="34" charset="0"/>
              </a:rPr>
              <a:t>: path[j][1]---path[j][path[j][0]]，</a:t>
            </a:r>
          </a:p>
          <a:p>
            <a:pPr eaLnBrk="1" hangingPunct="1">
              <a:buClr>
                <a:schemeClr val="hlink"/>
              </a:buClr>
              <a:buSzPct val="75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Arial" panose="020B0604020202020204" pitchFamily="34" charset="0"/>
              </a:rPr>
              <a:t>    D[j]</a:t>
            </a:r>
          </a:p>
          <a:p>
            <a:pPr eaLnBrk="1" hangingPunct="1">
              <a:buClr>
                <a:schemeClr val="hlink"/>
              </a:buClr>
              <a:buSzPct val="75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Arial" panose="020B0604020202020204" pitchFamily="34" charset="0"/>
              </a:rPr>
              <a:t>             final[j]=1(U=U+{v</a:t>
            </a:r>
            <a:r>
              <a:rPr lang="zh-CN" altLang="en-US" sz="2800" b="1" baseline="-25000" dirty="0">
                <a:latin typeface="黑体" panose="02010609060101010101" pitchFamily="49" charset="-122"/>
                <a:ea typeface="黑体" panose="02010609060101010101" pitchFamily="49" charset="-122"/>
                <a:sym typeface="Arial" panose="020B0604020202020204" pitchFamily="34" charset="0"/>
              </a:rPr>
              <a:t>j</a:t>
            </a:r>
            <a:r>
              <a:rPr lang="zh-CN" altLang="en-US" sz="2800" b="1" dirty="0">
                <a:latin typeface="黑体" panose="02010609060101010101" pitchFamily="49" charset="-122"/>
                <a:ea typeface="黑体" panose="02010609060101010101" pitchFamily="49" charset="-122"/>
                <a:sym typeface="Arial" panose="020B0604020202020204" pitchFamily="34" charset="0"/>
              </a:rPr>
              <a:t>})</a:t>
            </a:r>
          </a:p>
          <a:p>
            <a:pPr eaLnBrk="1" hangingPunct="1">
              <a:buClr>
                <a:schemeClr val="hlink"/>
              </a:buClr>
              <a:buSzPct val="75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Arial" panose="020B0604020202020204" pitchFamily="34" charset="0"/>
              </a:rPr>
              <a:t>(4) 修改v</a:t>
            </a:r>
            <a:r>
              <a:rPr lang="zh-CN" altLang="en-US" sz="2800" b="1" baseline="-25000" dirty="0">
                <a:latin typeface="黑体" panose="02010609060101010101" pitchFamily="49" charset="-122"/>
                <a:ea typeface="黑体" panose="02010609060101010101" pitchFamily="49" charset="-122"/>
                <a:sym typeface="Arial" panose="020B0604020202020204" pitchFamily="34" charset="0"/>
              </a:rPr>
              <a:t>j</a:t>
            </a:r>
            <a:r>
              <a:rPr lang="zh-CN" altLang="en-US" sz="2800" b="1" dirty="0">
                <a:latin typeface="黑体" panose="02010609060101010101" pitchFamily="49" charset="-122"/>
                <a:ea typeface="黑体" panose="02010609060101010101" pitchFamily="49" charset="-122"/>
                <a:sym typeface="Arial" panose="020B0604020202020204" pitchFamily="34" charset="0"/>
              </a:rPr>
              <a:t>的邻接点v</a:t>
            </a:r>
            <a:r>
              <a:rPr lang="zh-CN" altLang="en-US" sz="2800" b="1" baseline="-25000" dirty="0">
                <a:latin typeface="黑体" panose="02010609060101010101" pitchFamily="49" charset="-122"/>
                <a:ea typeface="黑体" panose="02010609060101010101" pitchFamily="49" charset="-122"/>
                <a:sym typeface="Arial" panose="020B0604020202020204" pitchFamily="34" charset="0"/>
              </a:rPr>
              <a:t>k</a:t>
            </a:r>
            <a:r>
              <a:rPr lang="zh-CN" altLang="en-US" sz="2800" b="1" dirty="0">
                <a:latin typeface="黑体" panose="02010609060101010101" pitchFamily="49" charset="-122"/>
                <a:ea typeface="黑体" panose="02010609060101010101" pitchFamily="49" charset="-122"/>
                <a:sym typeface="Arial" panose="020B0604020202020204" pitchFamily="34" charset="0"/>
              </a:rPr>
              <a:t>的D值和path</a:t>
            </a:r>
          </a:p>
          <a:p>
            <a:pPr eaLnBrk="1" hangingPunct="1">
              <a:buClr>
                <a:schemeClr val="hlink"/>
              </a:buClr>
              <a:buSzPct val="75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Arial" panose="020B0604020202020204" pitchFamily="34" charset="0"/>
              </a:rPr>
              <a:t>    若final(k)=0且D[j]+c</a:t>
            </a:r>
            <a:r>
              <a:rPr lang="zh-CN" altLang="en-US" sz="2800" b="1" baseline="-25000" dirty="0">
                <a:latin typeface="黑体" panose="02010609060101010101" pitchFamily="49" charset="-122"/>
                <a:ea typeface="黑体" panose="02010609060101010101" pitchFamily="49" charset="-122"/>
                <a:sym typeface="Arial" panose="020B0604020202020204" pitchFamily="34" charset="0"/>
              </a:rPr>
              <a:t>jk</a:t>
            </a:r>
            <a:r>
              <a:rPr lang="zh-CN" altLang="en-US" sz="2800" b="1" dirty="0">
                <a:latin typeface="黑体" panose="02010609060101010101" pitchFamily="49" charset="-122"/>
                <a:ea typeface="黑体" panose="02010609060101010101" pitchFamily="49" charset="-122"/>
                <a:sym typeface="Arial" panose="020B0604020202020204" pitchFamily="34" charset="0"/>
              </a:rPr>
              <a:t>&lt;D[k],则</a:t>
            </a:r>
          </a:p>
          <a:p>
            <a:pPr eaLnBrk="1" hangingPunct="1">
              <a:buClr>
                <a:schemeClr val="hlink"/>
              </a:buClr>
              <a:buSzPct val="75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Arial" panose="020B0604020202020204" pitchFamily="34" charset="0"/>
              </a:rPr>
              <a:t>             D[k] = D[j]+c</a:t>
            </a:r>
            <a:r>
              <a:rPr lang="zh-CN" altLang="en-US" sz="2800" b="1" baseline="-25000" dirty="0">
                <a:latin typeface="黑体" panose="02010609060101010101" pitchFamily="49" charset="-122"/>
                <a:ea typeface="黑体" panose="02010609060101010101" pitchFamily="49" charset="-122"/>
                <a:sym typeface="Arial" panose="020B0604020202020204" pitchFamily="34" charset="0"/>
              </a:rPr>
              <a:t>jk</a:t>
            </a:r>
          </a:p>
          <a:p>
            <a:pPr eaLnBrk="1" hangingPunct="1">
              <a:buClr>
                <a:schemeClr val="hlink"/>
              </a:buClr>
              <a:buSzPct val="75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Arial" panose="020B0604020202020204" pitchFamily="34" charset="0"/>
              </a:rPr>
              <a:t>             path[k] = path[j]</a:t>
            </a:r>
          </a:p>
          <a:p>
            <a:pPr eaLnBrk="1" hangingPunct="1">
              <a:buClr>
                <a:schemeClr val="hlink"/>
              </a:buClr>
              <a:buSzPct val="75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Arial" panose="020B0604020202020204" pitchFamily="34" charset="0"/>
              </a:rPr>
              <a:t>             path[k][0]++; path[k][path[k][0]]=k; </a:t>
            </a:r>
            <a:r>
              <a:rPr lang="zh-CN" altLang="en-US" sz="2800" dirty="0">
                <a:latin typeface="宋体" panose="02010600030101010101" pitchFamily="2" charset="-122"/>
              </a:rPr>
              <a:t>    </a:t>
            </a:r>
          </a:p>
        </p:txBody>
      </p:sp>
      <p:sp>
        <p:nvSpPr>
          <p:cNvPr id="100355" name="Rectangle 3"/>
          <p:cNvSpPr>
            <a:spLocks noGrp="1" noRot="1" noChangeArrowheads="1"/>
          </p:cNvSpPr>
          <p:nvPr>
            <p:ph type="body" sz="half" idx="1"/>
          </p:nvPr>
        </p:nvSpPr>
        <p:spPr>
          <a:xfrm>
            <a:off x="0" y="5949950"/>
            <a:ext cx="8820150" cy="576263"/>
          </a:xfrm>
        </p:spPr>
        <p:txBody>
          <a:bodyPr/>
          <a:lstStyle/>
          <a:p>
            <a:pPr eaLnBrk="1" hangingPunct="1">
              <a:buFontTx/>
              <a:buNone/>
            </a:pPr>
            <a:r>
              <a:rPr lang="en-US" altLang="zh-CN" sz="2800" dirty="0"/>
              <a:t> </a:t>
            </a:r>
            <a:r>
              <a:rPr lang="en-US" altLang="zh-CN" sz="2800" b="1" dirty="0"/>
              <a:t>(5) </a:t>
            </a:r>
            <a:r>
              <a:rPr lang="zh-CN" altLang="en-US" sz="2800" b="1" dirty="0"/>
              <a:t>重复（</a:t>
            </a:r>
            <a:r>
              <a:rPr lang="en-US" altLang="zh-CN" sz="2800" b="1" dirty="0"/>
              <a:t>2</a:t>
            </a:r>
            <a:r>
              <a:rPr lang="zh-CN" altLang="en-US" sz="2800" b="1" dirty="0"/>
              <a:t>）直到</a:t>
            </a:r>
            <a:r>
              <a:rPr lang="en-US" altLang="zh-CN" sz="2800" b="1" dirty="0"/>
              <a:t>U=V</a:t>
            </a:r>
            <a:r>
              <a:rPr lang="zh-CN" altLang="en-US" sz="2800" b="1" dirty="0"/>
              <a:t>或无最小值。</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35990" y="1062608"/>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七、子图</a:t>
            </a:r>
            <a:endParaRPr lang="en-US" altLang="zh-CN" sz="3200">
              <a:latin typeface="黑体" panose="02010609060101010101" pitchFamily="49" charset="-122"/>
              <a:ea typeface="黑体" panose="02010609060101010101" pitchFamily="49" charset="-122"/>
            </a:endParaRPr>
          </a:p>
        </p:txBody>
      </p:sp>
      <p:sp>
        <p:nvSpPr>
          <p:cNvPr id="2662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2849157D-260F-4032-9435-7B5345DA817C}" type="slidenum">
              <a:rPr lang="zh-CN" altLang="en-US"/>
              <a:pPr algn="r" eaLnBrk="1" hangingPunct="1">
                <a:spcBef>
                  <a:spcPct val="50000"/>
                </a:spcBef>
                <a:buFont typeface="Arial" panose="020B0604020202020204" pitchFamily="34" charset="0"/>
                <a:buNone/>
              </a:pPr>
              <a:t>13</a:t>
            </a:fld>
            <a:endParaRPr lang="en-US" altLang="zh-CN"/>
          </a:p>
        </p:txBody>
      </p:sp>
      <p:sp>
        <p:nvSpPr>
          <p:cNvPr id="26628" name="Text Box 4"/>
          <p:cNvSpPr txBox="1">
            <a:spLocks noChangeArrowheads="1"/>
          </p:cNvSpPr>
          <p:nvPr/>
        </p:nvSpPr>
        <p:spPr bwMode="auto">
          <a:xfrm>
            <a:off x="435990" y="14820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第一节　图的定义与术语</a:t>
            </a:r>
          </a:p>
        </p:txBody>
      </p:sp>
      <p:sp>
        <p:nvSpPr>
          <p:cNvPr id="26629" name="Rectangle 5"/>
          <p:cNvSpPr>
            <a:spLocks noGrp="1" noChangeArrowheads="1"/>
          </p:cNvSpPr>
          <p:nvPr>
            <p:ph type="body" idx="1"/>
          </p:nvPr>
        </p:nvSpPr>
        <p:spPr>
          <a:xfrm>
            <a:off x="359790" y="1900808"/>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设有两个图 </a:t>
            </a:r>
            <a:r>
              <a:rPr lang="en-US" altLang="zh-CN" b="1">
                <a:latin typeface="黑体" panose="02010609060101010101" pitchFamily="49" charset="-122"/>
                <a:ea typeface="黑体" panose="02010609060101010101" pitchFamily="49" charset="-122"/>
              </a:rPr>
              <a:t>G＝(V, E) </a:t>
            </a:r>
            <a:r>
              <a:rPr lang="zh-CN" altLang="en-US" b="1">
                <a:latin typeface="黑体" panose="02010609060101010101" pitchFamily="49" charset="-122"/>
                <a:ea typeface="黑体" panose="02010609060101010101" pitchFamily="49" charset="-122"/>
              </a:rPr>
              <a:t>和 </a:t>
            </a:r>
            <a:r>
              <a:rPr lang="en-US" altLang="zh-CN" b="1">
                <a:latin typeface="黑体" panose="02010609060101010101" pitchFamily="49" charset="-122"/>
                <a:ea typeface="黑体" panose="02010609060101010101" pitchFamily="49" charset="-122"/>
              </a:rPr>
              <a:t>G</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＝(V</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 E</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若 </a:t>
            </a:r>
            <a:r>
              <a:rPr lang="en-US" altLang="zh-CN" b="1">
                <a:latin typeface="黑体" panose="02010609060101010101" pitchFamily="49" charset="-122"/>
                <a:ea typeface="黑体" panose="02010609060101010101" pitchFamily="49" charset="-122"/>
              </a:rPr>
              <a:t>V</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rPr>
              <a:t> V </a:t>
            </a:r>
            <a:r>
              <a:rPr lang="zh-CN" altLang="en-US" b="1">
                <a:latin typeface="黑体" panose="02010609060101010101" pitchFamily="49" charset="-122"/>
                <a:ea typeface="黑体" panose="02010609060101010101" pitchFamily="49" charset="-122"/>
              </a:rPr>
              <a:t>且 </a:t>
            </a:r>
            <a:r>
              <a:rPr lang="en-US" altLang="zh-CN" b="1">
                <a:latin typeface="黑体" panose="02010609060101010101" pitchFamily="49" charset="-122"/>
                <a:ea typeface="黑体" panose="02010609060101010101" pitchFamily="49" charset="-122"/>
              </a:rPr>
              <a:t>E</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rPr>
              <a:t>E, </a:t>
            </a:r>
            <a:r>
              <a:rPr lang="zh-CN" altLang="en-US" b="1">
                <a:latin typeface="黑体" panose="02010609060101010101" pitchFamily="49" charset="-122"/>
                <a:ea typeface="黑体" panose="02010609060101010101" pitchFamily="49" charset="-122"/>
              </a:rPr>
              <a:t>称图</a:t>
            </a:r>
            <a:r>
              <a:rPr lang="en-US" altLang="zh-CN" b="1">
                <a:latin typeface="黑体" panose="02010609060101010101" pitchFamily="49" charset="-122"/>
                <a:ea typeface="黑体" panose="02010609060101010101" pitchFamily="49" charset="-122"/>
              </a:rPr>
              <a:t>G</a:t>
            </a:r>
            <a:r>
              <a:rPr lang="en-US" altLang="zh-CN" b="1">
                <a:latin typeface="Times New Roman" panose="02020603050405020304" pitchFamily="18" charset="0"/>
                <a:ea typeface="黑体" panose="02010609060101010101" pitchFamily="49" charset="-122"/>
              </a:rPr>
              <a:t>’</a:t>
            </a:r>
            <a:r>
              <a:rPr lang="zh-CN" altLang="en-US" b="1">
                <a:latin typeface="黑体" panose="02010609060101010101" pitchFamily="49" charset="-122"/>
                <a:ea typeface="黑体" panose="02010609060101010101" pitchFamily="49" charset="-122"/>
              </a:rPr>
              <a:t>是图</a:t>
            </a:r>
            <a:r>
              <a:rPr lang="en-US" altLang="zh-CN" b="1">
                <a:latin typeface="黑体" panose="02010609060101010101" pitchFamily="49" charset="-122"/>
                <a:ea typeface="黑体" panose="02010609060101010101" pitchFamily="49" charset="-122"/>
              </a:rPr>
              <a:t>G</a:t>
            </a:r>
            <a:r>
              <a:rPr lang="zh-CN" altLang="en-US" b="1">
                <a:latin typeface="黑体" panose="02010609060101010101" pitchFamily="49" charset="-122"/>
                <a:ea typeface="黑体" panose="02010609060101010101" pitchFamily="49" charset="-122"/>
              </a:rPr>
              <a:t>的子图</a:t>
            </a:r>
          </a:p>
        </p:txBody>
      </p:sp>
      <p:grpSp>
        <p:nvGrpSpPr>
          <p:cNvPr id="2" name="Group 7"/>
          <p:cNvGrpSpPr>
            <a:grpSpLocks/>
          </p:cNvGrpSpPr>
          <p:nvPr/>
        </p:nvGrpSpPr>
        <p:grpSpPr bwMode="auto">
          <a:xfrm>
            <a:off x="1350390" y="3501008"/>
            <a:ext cx="2895600" cy="2286000"/>
            <a:chOff x="0" y="0"/>
            <a:chExt cx="1824" cy="1440"/>
          </a:xfrm>
        </p:grpSpPr>
        <p:sp>
          <p:nvSpPr>
            <p:cNvPr id="26650" name="Line 8"/>
            <p:cNvSpPr>
              <a:spLocks noChangeShapeType="1"/>
            </p:cNvSpPr>
            <p:nvPr/>
          </p:nvSpPr>
          <p:spPr bwMode="auto">
            <a:xfrm flipH="1">
              <a:off x="624" y="149"/>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51" name="Line 9"/>
            <p:cNvSpPr>
              <a:spLocks noChangeShapeType="1"/>
            </p:cNvSpPr>
            <p:nvPr/>
          </p:nvSpPr>
          <p:spPr bwMode="auto">
            <a:xfrm>
              <a:off x="1296" y="245"/>
              <a:ext cx="0" cy="96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52" name="Line 10"/>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53" name="Line 11"/>
            <p:cNvSpPr>
              <a:spLocks noChangeShapeType="1"/>
            </p:cNvSpPr>
            <p:nvPr/>
          </p:nvSpPr>
          <p:spPr bwMode="auto">
            <a:xfrm flipH="1">
              <a:off x="192" y="197"/>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54" name="Line 12"/>
            <p:cNvSpPr>
              <a:spLocks noChangeShapeType="1"/>
            </p:cNvSpPr>
            <p:nvPr/>
          </p:nvSpPr>
          <p:spPr bwMode="auto">
            <a:xfrm flipH="1" flipV="1">
              <a:off x="480" y="245"/>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55" name="Line 13"/>
            <p:cNvSpPr>
              <a:spLocks noChangeShapeType="1"/>
            </p:cNvSpPr>
            <p:nvPr/>
          </p:nvSpPr>
          <p:spPr bwMode="auto">
            <a:xfrm flipH="1" flipV="1">
              <a:off x="528" y="197"/>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56" name="Line 14"/>
            <p:cNvSpPr>
              <a:spLocks noChangeShapeType="1"/>
            </p:cNvSpPr>
            <p:nvPr/>
          </p:nvSpPr>
          <p:spPr bwMode="auto">
            <a:xfrm flipH="1" flipV="1">
              <a:off x="144" y="821"/>
              <a:ext cx="288" cy="43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57" name="Line 15"/>
            <p:cNvSpPr>
              <a:spLocks noChangeShapeType="1"/>
            </p:cNvSpPr>
            <p:nvPr/>
          </p:nvSpPr>
          <p:spPr bwMode="auto">
            <a:xfrm flipH="1">
              <a:off x="528" y="1301"/>
              <a:ext cx="72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58" name="Line 16"/>
            <p:cNvSpPr>
              <a:spLocks noChangeShapeType="1"/>
            </p:cNvSpPr>
            <p:nvPr/>
          </p:nvSpPr>
          <p:spPr bwMode="auto">
            <a:xfrm flipH="1">
              <a:off x="576" y="77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59" name="Line 17"/>
            <p:cNvSpPr>
              <a:spLocks noChangeShapeType="1"/>
            </p:cNvSpPr>
            <p:nvPr/>
          </p:nvSpPr>
          <p:spPr bwMode="auto">
            <a:xfrm flipH="1">
              <a:off x="1344" y="82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26660" name="Group 18"/>
            <p:cNvGrpSpPr>
              <a:grpSpLocks/>
            </p:cNvGrpSpPr>
            <p:nvPr/>
          </p:nvGrpSpPr>
          <p:grpSpPr bwMode="auto">
            <a:xfrm>
              <a:off x="0" y="0"/>
              <a:ext cx="1824" cy="1440"/>
              <a:chOff x="0" y="0"/>
              <a:chExt cx="1824" cy="1440"/>
            </a:xfrm>
          </p:grpSpPr>
          <p:sp>
            <p:nvSpPr>
              <p:cNvPr id="26661"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26662"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6663"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6664"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26665"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6666"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grpSp>
        <p:nvGrpSpPr>
          <p:cNvPr id="4" name="Group 25"/>
          <p:cNvGrpSpPr>
            <a:grpSpLocks/>
          </p:cNvGrpSpPr>
          <p:nvPr/>
        </p:nvGrpSpPr>
        <p:grpSpPr bwMode="auto">
          <a:xfrm>
            <a:off x="5846190" y="3501008"/>
            <a:ext cx="2286000" cy="2286000"/>
            <a:chOff x="0" y="0"/>
            <a:chExt cx="1440" cy="1440"/>
          </a:xfrm>
        </p:grpSpPr>
        <p:sp>
          <p:nvSpPr>
            <p:cNvPr id="26642" name="Line 26"/>
            <p:cNvSpPr>
              <a:spLocks noChangeShapeType="1"/>
            </p:cNvSpPr>
            <p:nvPr/>
          </p:nvSpPr>
          <p:spPr bwMode="auto">
            <a:xfrm>
              <a:off x="1296" y="245"/>
              <a:ext cx="0" cy="96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43" name="Line 27"/>
            <p:cNvSpPr>
              <a:spLocks noChangeShapeType="1"/>
            </p:cNvSpPr>
            <p:nvPr/>
          </p:nvSpPr>
          <p:spPr bwMode="auto">
            <a:xfrm flipH="1" flipV="1">
              <a:off x="144" y="821"/>
              <a:ext cx="288" cy="4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44" name="Line 28"/>
            <p:cNvSpPr>
              <a:spLocks noChangeShapeType="1"/>
            </p:cNvSpPr>
            <p:nvPr/>
          </p:nvSpPr>
          <p:spPr bwMode="auto">
            <a:xfrm flipH="1">
              <a:off x="528" y="1301"/>
              <a:ext cx="72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26645" name="Group 29"/>
            <p:cNvGrpSpPr>
              <a:grpSpLocks/>
            </p:cNvGrpSpPr>
            <p:nvPr/>
          </p:nvGrpSpPr>
          <p:grpSpPr bwMode="auto">
            <a:xfrm>
              <a:off x="0" y="0"/>
              <a:ext cx="1440" cy="1440"/>
              <a:chOff x="0" y="0"/>
              <a:chExt cx="1440" cy="1440"/>
            </a:xfrm>
          </p:grpSpPr>
          <p:sp>
            <p:nvSpPr>
              <p:cNvPr id="26646" name="Oval 3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6647" name="Oval 3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6648" name="Oval 3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6649" name="Oval 3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grpSp>
        <p:nvGrpSpPr>
          <p:cNvPr id="6" name="Group 25"/>
          <p:cNvGrpSpPr>
            <a:grpSpLocks/>
          </p:cNvGrpSpPr>
          <p:nvPr/>
        </p:nvGrpSpPr>
        <p:grpSpPr bwMode="auto">
          <a:xfrm>
            <a:off x="5846190" y="3529583"/>
            <a:ext cx="2286000" cy="2244725"/>
            <a:chOff x="0" y="26"/>
            <a:chExt cx="1440" cy="1414"/>
          </a:xfrm>
        </p:grpSpPr>
        <p:sp>
          <p:nvSpPr>
            <p:cNvPr id="26634" name="Line 26"/>
            <p:cNvSpPr>
              <a:spLocks noChangeShapeType="1"/>
            </p:cNvSpPr>
            <p:nvPr/>
          </p:nvSpPr>
          <p:spPr bwMode="auto">
            <a:xfrm>
              <a:off x="1294" y="297"/>
              <a:ext cx="0" cy="96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35" name="Line 27"/>
            <p:cNvSpPr>
              <a:spLocks noChangeShapeType="1"/>
            </p:cNvSpPr>
            <p:nvPr/>
          </p:nvSpPr>
          <p:spPr bwMode="auto">
            <a:xfrm flipH="1" flipV="1">
              <a:off x="144" y="821"/>
              <a:ext cx="288" cy="4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36" name="Line 28"/>
            <p:cNvSpPr>
              <a:spLocks noChangeShapeType="1"/>
            </p:cNvSpPr>
            <p:nvPr/>
          </p:nvSpPr>
          <p:spPr bwMode="auto">
            <a:xfrm flipH="1">
              <a:off x="528" y="1301"/>
              <a:ext cx="72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26637" name="Group 29"/>
            <p:cNvGrpSpPr>
              <a:grpSpLocks/>
            </p:cNvGrpSpPr>
            <p:nvPr/>
          </p:nvGrpSpPr>
          <p:grpSpPr bwMode="auto">
            <a:xfrm>
              <a:off x="0" y="26"/>
              <a:ext cx="1440" cy="1414"/>
              <a:chOff x="0" y="26"/>
              <a:chExt cx="1440" cy="1414"/>
            </a:xfrm>
          </p:grpSpPr>
          <p:sp>
            <p:nvSpPr>
              <p:cNvPr id="26638" name="Oval 3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6639" name="Oval 3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6640" name="Oval 3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6641" name="Oval 33"/>
              <p:cNvSpPr>
                <a:spLocks noChangeArrowheads="1"/>
              </p:cNvSpPr>
              <p:nvPr/>
            </p:nvSpPr>
            <p:spPr bwMode="auto">
              <a:xfrm>
                <a:off x="1152" y="26"/>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5" presetClass="path" presetSubtype="0" accel="50000" decel="50000" fill="hold" nodeType="clickEffect">
                                  <p:stCondLst>
                                    <p:cond delay="0"/>
                                  </p:stCondLst>
                                  <p:childTnLst>
                                    <p:animMotion origin="layout" path="M -0.00712 0.00208 L -0.49427 0.00324 " pathEditMode="relative" rAng="0" ptsTypes="AA">
                                      <p:cBhvr>
                                        <p:cTn id="18" dur="2000" fill="hold"/>
                                        <p:tgtEl>
                                          <p:spTgt spid="6"/>
                                        </p:tgtEl>
                                        <p:attrNameLst>
                                          <p:attrName>ppt_x</p:attrName>
                                          <p:attrName>ppt_y</p:attrName>
                                        </p:attrNameLst>
                                      </p:cBhvr>
                                      <p:rCtr x="-24358"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34085" y="260648"/>
            <a:ext cx="8518525" cy="685800"/>
          </a:xfrm>
        </p:spPr>
        <p:txBody>
          <a:bodyPr/>
          <a:lstStyle/>
          <a:p>
            <a:pPr algn="l" eaLnBrk="1" hangingPunct="1"/>
            <a:r>
              <a:rPr lang="zh-CN" altLang="en-US" sz="2800">
                <a:latin typeface="黑体" panose="02010609060101010101" pitchFamily="49" charset="-122"/>
                <a:ea typeface="黑体" panose="02010609060101010101" pitchFamily="49" charset="-122"/>
              </a:rPr>
              <a:t>练习：</a:t>
            </a:r>
            <a:r>
              <a:rPr lang="zh-CN" altLang="en-US" sz="2800">
                <a:solidFill>
                  <a:schemeClr val="tx1"/>
                </a:solidFill>
                <a:latin typeface="黑体" panose="02010609060101010101" pitchFamily="49" charset="-122"/>
                <a:ea typeface="黑体" panose="02010609060101010101" pitchFamily="49" charset="-122"/>
              </a:rPr>
              <a:t>对下图求从V</a:t>
            </a:r>
            <a:r>
              <a:rPr lang="zh-CN" altLang="en-US" sz="2800" baseline="-25000">
                <a:solidFill>
                  <a:schemeClr val="tx1"/>
                </a:solidFill>
                <a:latin typeface="黑体" panose="02010609060101010101" pitchFamily="49" charset="-122"/>
                <a:ea typeface="黑体" panose="02010609060101010101" pitchFamily="49" charset="-122"/>
              </a:rPr>
              <a:t>0</a:t>
            </a:r>
            <a:r>
              <a:rPr lang="zh-CN" altLang="en-US" sz="2800">
                <a:solidFill>
                  <a:schemeClr val="tx1"/>
                </a:solidFill>
                <a:latin typeface="黑体" panose="02010609060101010101" pitchFamily="49" charset="-122"/>
                <a:ea typeface="黑体" panose="02010609060101010101" pitchFamily="49" charset="-122"/>
              </a:rPr>
              <a:t>出发到各顶点的最短路径。</a:t>
            </a:r>
          </a:p>
        </p:txBody>
      </p:sp>
      <p:sp>
        <p:nvSpPr>
          <p:cNvPr id="10245" name="Text Box 5"/>
          <p:cNvSpPr txBox="1">
            <a:spLocks noChangeArrowheads="1"/>
          </p:cNvSpPr>
          <p:nvPr/>
        </p:nvSpPr>
        <p:spPr bwMode="auto">
          <a:xfrm>
            <a:off x="-16740" y="4619923"/>
            <a:ext cx="903605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20000"/>
              </a:lnSpc>
              <a:buClr>
                <a:schemeClr val="hlink"/>
              </a:buClr>
              <a:buSzPct val="75000"/>
              <a:buFont typeface="Wingdings" panose="05000000000000000000" pitchFamily="2" charset="2"/>
              <a:buNone/>
            </a:pPr>
            <a:r>
              <a:rPr lang="zh-CN" altLang="en-US" sz="2800">
                <a:solidFill>
                  <a:srgbClr val="D60629"/>
                </a:solidFill>
                <a:latin typeface="Arial" panose="020B0604020202020204" pitchFamily="34" charset="0"/>
              </a:rPr>
              <a:t>    </a:t>
            </a:r>
            <a:r>
              <a:rPr lang="zh-CN" altLang="en-US" b="1">
                <a:latin typeface="Arial" panose="020B0604020202020204" pitchFamily="34" charset="0"/>
              </a:rPr>
              <a:t>求解过程见下表。其中每一列代表一个选择D、修改D的过程。单元格内的第一行是final、第二行是D值、第三行是path值。</a:t>
            </a:r>
          </a:p>
        </p:txBody>
      </p:sp>
      <p:graphicFrame>
        <p:nvGraphicFramePr>
          <p:cNvPr id="6" name="Object 4">
            <a:extLst>
              <a:ext uri="{FF2B5EF4-FFF2-40B4-BE49-F238E27FC236}">
                <a16:creationId xmlns:a16="http://schemas.microsoft.com/office/drawing/2014/main" id="{B4B0C635-661A-4BA4-B33C-FB5E81D0B587}"/>
              </a:ext>
            </a:extLst>
          </p:cNvPr>
          <p:cNvGraphicFramePr>
            <a:graphicFrameLocks noChangeAspect="1"/>
          </p:cNvGraphicFramePr>
          <p:nvPr>
            <p:extLst>
              <p:ext uri="{D42A27DB-BD31-4B8C-83A1-F6EECF244321}">
                <p14:modId xmlns:p14="http://schemas.microsoft.com/office/powerpoint/2010/main" val="2488863593"/>
              </p:ext>
            </p:extLst>
          </p:nvPr>
        </p:nvGraphicFramePr>
        <p:xfrm>
          <a:off x="3375076" y="1340545"/>
          <a:ext cx="3499853" cy="3096344"/>
        </p:xfrm>
        <a:graphic>
          <a:graphicData uri="http://schemas.openxmlformats.org/presentationml/2006/ole">
            <mc:AlternateContent xmlns:mc="http://schemas.openxmlformats.org/markup-compatibility/2006">
              <mc:Choice xmlns:v="urn:schemas-microsoft-com:vml" Requires="v">
                <p:oleObj name="Visio" r:id="rId2" imgW="4004889" imgH="3543203" progId="Visio.Drawing.11">
                  <p:embed/>
                </p:oleObj>
              </mc:Choice>
              <mc:Fallback>
                <p:oleObj name="Visio" r:id="rId2" imgW="4004889" imgH="3543203" progId="Visio.Drawing.11">
                  <p:embed/>
                  <p:pic>
                    <p:nvPicPr>
                      <p:cNvPr id="3" name="Object 4">
                        <a:extLst>
                          <a:ext uri="{FF2B5EF4-FFF2-40B4-BE49-F238E27FC236}">
                            <a16:creationId xmlns:a16="http://schemas.microsoft.com/office/drawing/2014/main" id="{048BF4C0-D869-4265-816D-AE127852E38F}"/>
                          </a:ext>
                        </a:extLst>
                      </p:cNvPr>
                      <p:cNvPicPr>
                        <a:picLocks noChangeAspect="1" noChangeArrowheads="1"/>
                      </p:cNvPicPr>
                      <p:nvPr/>
                    </p:nvPicPr>
                    <p:blipFill>
                      <a:blip r:embed="rId3"/>
                      <a:srcRect/>
                      <a:stretch>
                        <a:fillRect/>
                      </a:stretch>
                    </p:blipFill>
                    <p:spPr bwMode="auto">
                      <a:xfrm>
                        <a:off x="3375076" y="1340545"/>
                        <a:ext cx="3499853" cy="3096344"/>
                      </a:xfrm>
                      <a:prstGeom prst="rect">
                        <a:avLst/>
                      </a:prstGeom>
                      <a:noFill/>
                      <a:ln>
                        <a:noFill/>
                      </a:ln>
                      <a:effectLst/>
                    </p:spPr>
                  </p:pic>
                </p:oleObj>
              </mc:Fallback>
            </mc:AlternateContent>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Group 2"/>
          <p:cNvGraphicFramePr>
            <a:graphicFrameLocks noGrp="1"/>
          </p:cNvGraphicFramePr>
          <p:nvPr>
            <p:ph/>
            <p:extLst>
              <p:ext uri="{D42A27DB-BD31-4B8C-83A1-F6EECF244321}">
                <p14:modId xmlns:p14="http://schemas.microsoft.com/office/powerpoint/2010/main" val="2428508909"/>
              </p:ext>
            </p:extLst>
          </p:nvPr>
        </p:nvGraphicFramePr>
        <p:xfrm>
          <a:off x="395537" y="1625209"/>
          <a:ext cx="6624736" cy="4586468"/>
        </p:xfrm>
        <a:graphic>
          <a:graphicData uri="http://schemas.openxmlformats.org/drawingml/2006/table">
            <a:tbl>
              <a:tblPr/>
              <a:tblGrid>
                <a:gridCol w="1104702">
                  <a:extLst>
                    <a:ext uri="{9D8B030D-6E8A-4147-A177-3AD203B41FA5}">
                      <a16:colId xmlns:a16="http://schemas.microsoft.com/office/drawing/2014/main" val="20000"/>
                    </a:ext>
                  </a:extLst>
                </a:gridCol>
                <a:gridCol w="1103543">
                  <a:extLst>
                    <a:ext uri="{9D8B030D-6E8A-4147-A177-3AD203B41FA5}">
                      <a16:colId xmlns:a16="http://schemas.microsoft.com/office/drawing/2014/main" val="20001"/>
                    </a:ext>
                  </a:extLst>
                </a:gridCol>
                <a:gridCol w="1104703">
                  <a:extLst>
                    <a:ext uri="{9D8B030D-6E8A-4147-A177-3AD203B41FA5}">
                      <a16:colId xmlns:a16="http://schemas.microsoft.com/office/drawing/2014/main" val="20002"/>
                    </a:ext>
                  </a:extLst>
                </a:gridCol>
                <a:gridCol w="1103543">
                  <a:extLst>
                    <a:ext uri="{9D8B030D-6E8A-4147-A177-3AD203B41FA5}">
                      <a16:colId xmlns:a16="http://schemas.microsoft.com/office/drawing/2014/main" val="20003"/>
                    </a:ext>
                  </a:extLst>
                </a:gridCol>
                <a:gridCol w="1604310">
                  <a:extLst>
                    <a:ext uri="{9D8B030D-6E8A-4147-A177-3AD203B41FA5}">
                      <a16:colId xmlns:a16="http://schemas.microsoft.com/office/drawing/2014/main" val="20004"/>
                    </a:ext>
                  </a:extLst>
                </a:gridCol>
                <a:gridCol w="603935">
                  <a:extLst>
                    <a:ext uri="{9D8B030D-6E8A-4147-A177-3AD203B41FA5}">
                      <a16:colId xmlns:a16="http://schemas.microsoft.com/office/drawing/2014/main" val="20005"/>
                    </a:ext>
                  </a:extLst>
                </a:gridCol>
              </a:tblGrid>
              <a:tr h="306337">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终点</a:t>
                      </a:r>
                    </a:p>
                  </a:txBody>
                  <a:tcPr marL="81495" marR="81495" marT="40747" marB="4074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5">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从</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r>
                        <a:rPr kumimoji="0" lang="zh-CN" altLang="en-US"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到各终点的</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D</a:t>
                      </a:r>
                      <a:r>
                        <a:rPr kumimoji="0" lang="zh-CN" altLang="en-US"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值和最短路径的求解过程</a:t>
                      </a:r>
                    </a:p>
                  </a:txBody>
                  <a:tcPr marL="81495" marR="81495" marT="40747" marB="4074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06337">
                <a:tc vMerge="1">
                  <a:txBody>
                    <a:bodyPr/>
                    <a:lstStyle/>
                    <a:p>
                      <a:endParaRPr lang="zh-CN" alt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i</a:t>
                      </a: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i</a:t>
                      </a: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i</a:t>
                      </a: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a:t>
                      </a: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i</a:t>
                      </a: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i</a:t>
                      </a: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=5</a:t>
                      </a:r>
                    </a:p>
                  </a:txBody>
                  <a:tcPr marL="70693" marR="70693" marT="35346" marB="3534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62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0693" marR="70693" marT="35346" marB="3534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80000"/>
                        </a:lnSpc>
                        <a:spcBef>
                          <a:spcPct val="0"/>
                        </a:spcBef>
                        <a:spcAft>
                          <a:spcPct val="0"/>
                        </a:spcAft>
                        <a:buClrTx/>
                        <a:buSzTx/>
                        <a:buFontTx/>
                        <a:buNone/>
                        <a:tabLst/>
                      </a:pPr>
                      <a:r>
                        <a:rPr kumimoji="0" lang="zh-CN" altLang="en-US"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无</a:t>
                      </a:r>
                    </a:p>
                  </a:txBody>
                  <a:tcPr marL="70693" marR="70693" marT="35346" marB="3534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62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0693" marR="70693" marT="35346" marB="3534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zh-CN" altLang="en-US"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zh-CN" altLang="en-US"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10</a:t>
                      </a:r>
                    </a:p>
                    <a:p>
                      <a:pPr marL="0" marR="0" lvl="0" indent="0" algn="ctr" defTabSz="914400" rtl="0" eaLnBrk="1" fontAlgn="base" latinLnBrk="0" hangingPunct="1">
                        <a:lnSpc>
                          <a:spcPct val="80000"/>
                        </a:lnSpc>
                        <a:spcBef>
                          <a:spcPct val="0"/>
                        </a:spcBef>
                        <a:spcAft>
                          <a:spcPct val="0"/>
                        </a:spcAft>
                        <a:buClrTx/>
                        <a:buSzTx/>
                        <a:buFontTx/>
                        <a:buNone/>
                        <a:tabLst/>
                      </a:pPr>
                      <a:r>
                        <a:rPr kumimoji="0" lang="zh-CN" altLang="en-US"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0</a:t>
                      </a: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2</a:t>
                      </a:r>
                      <a:r>
                        <a:rPr kumimoji="0" lang="zh-CN" altLang="en-US"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0693" marR="70693" marT="35346" marB="3534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62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0693" marR="70693" marT="35346" marB="3534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60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0</a:t>
                      </a: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2</a:t>
                      </a: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3</a:t>
                      </a: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50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0693" marR="70693" marT="35346" marB="3534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62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0693" marR="70693" marT="35346" marB="3534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0</a:t>
                      </a: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4</a:t>
                      </a: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0</a:t>
                      </a: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4</a:t>
                      </a: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0693" marR="70693" marT="35346" marB="3534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362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0693" marR="70693" marT="35346" marB="3534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100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0</a:t>
                      </a: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5</a:t>
                      </a: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100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0</a:t>
                      </a: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5</a:t>
                      </a: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90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60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0693" marR="70693" marT="35346" marB="3534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982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j</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0693" marR="70693" marT="35346" marB="3534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2</a:t>
                      </a:r>
                      <a:endPar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0693" marR="70693" marT="35346" marB="3534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79024">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U</a:t>
                      </a:r>
                    </a:p>
                  </a:txBody>
                  <a:tcPr marL="70693" marR="70693" marT="35346" marB="3534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0</a:t>
                      </a: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2</a:t>
                      </a: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1500" b="0"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70693" marR="70693" marT="35346" marB="3534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zh-CN"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0693" marR="70693" marT="35346" marB="3534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3" name="Object 4">
            <a:extLst>
              <a:ext uri="{FF2B5EF4-FFF2-40B4-BE49-F238E27FC236}">
                <a16:creationId xmlns:a16="http://schemas.microsoft.com/office/drawing/2014/main" id="{048BF4C0-D869-4265-816D-AE127852E38F}"/>
              </a:ext>
            </a:extLst>
          </p:cNvPr>
          <p:cNvGraphicFramePr>
            <a:graphicFrameLocks noChangeAspect="1"/>
          </p:cNvGraphicFramePr>
          <p:nvPr>
            <p:extLst>
              <p:ext uri="{D42A27DB-BD31-4B8C-83A1-F6EECF244321}">
                <p14:modId xmlns:p14="http://schemas.microsoft.com/office/powerpoint/2010/main" val="3833162182"/>
              </p:ext>
            </p:extLst>
          </p:nvPr>
        </p:nvGraphicFramePr>
        <p:xfrm>
          <a:off x="7092280" y="260648"/>
          <a:ext cx="2360366" cy="2088232"/>
        </p:xfrm>
        <a:graphic>
          <a:graphicData uri="http://schemas.openxmlformats.org/presentationml/2006/ole">
            <mc:AlternateContent xmlns:mc="http://schemas.openxmlformats.org/markup-compatibility/2006">
              <mc:Choice xmlns:v="urn:schemas-microsoft-com:vml" Requires="v">
                <p:oleObj name="Visio" r:id="rId2" imgW="4004889" imgH="3543203" progId="Visio.Drawing.11">
                  <p:embed/>
                </p:oleObj>
              </mc:Choice>
              <mc:Fallback>
                <p:oleObj name="Visio" r:id="rId2" imgW="4004889" imgH="3543203" progId="Visio.Drawing.11">
                  <p:embed/>
                  <p:pic>
                    <p:nvPicPr>
                      <p:cNvPr id="10242" name="Object 4"/>
                      <p:cNvPicPr>
                        <a:picLocks noChangeAspect="1" noChangeArrowheads="1"/>
                      </p:cNvPicPr>
                      <p:nvPr/>
                    </p:nvPicPr>
                    <p:blipFill>
                      <a:blip r:embed="rId3"/>
                      <a:srcRect/>
                      <a:stretch>
                        <a:fillRect/>
                      </a:stretch>
                    </p:blipFill>
                    <p:spPr bwMode="auto">
                      <a:xfrm>
                        <a:off x="7092280" y="260648"/>
                        <a:ext cx="2360366" cy="2088232"/>
                      </a:xfrm>
                      <a:prstGeom prst="rect">
                        <a:avLst/>
                      </a:prstGeom>
                      <a:noFill/>
                      <a:ln>
                        <a:noFill/>
                      </a:ln>
                      <a:effectLst/>
                    </p:spPr>
                  </p:pic>
                </p:oleObj>
              </mc:Fallback>
            </mc:AlternateContent>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ChangeArrowheads="1"/>
          </p:cNvSpPr>
          <p:nvPr/>
        </p:nvSpPr>
        <p:spPr bwMode="auto">
          <a:xfrm>
            <a:off x="611188" y="117475"/>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rgbClr val="3333CC"/>
              </a:buClr>
              <a:buSzPct val="60000"/>
              <a:buFont typeface="Wingdings" panose="05000000000000000000" pitchFamily="2" charset="2"/>
              <a:buNone/>
            </a:pPr>
            <a:r>
              <a:rPr lang="zh-CN" altLang="en-US" sz="4800" b="1">
                <a:solidFill>
                  <a:srgbClr val="333399"/>
                </a:solidFill>
                <a:latin typeface="Times New Roman" panose="02020603050405020304" pitchFamily="18" charset="0"/>
                <a:ea typeface="黑体" panose="02010609060101010101" pitchFamily="49" charset="-122"/>
              </a:rPr>
              <a:t>作业</a:t>
            </a:r>
            <a:r>
              <a:rPr lang="en-US" altLang="zh-CN" sz="4800" b="1">
                <a:solidFill>
                  <a:srgbClr val="333399"/>
                </a:solidFill>
                <a:latin typeface="Times New Roman" panose="02020603050405020304" pitchFamily="18" charset="0"/>
                <a:ea typeface="黑体" panose="02010609060101010101" pitchFamily="49" charset="-122"/>
              </a:rPr>
              <a:t>3</a:t>
            </a:r>
            <a:endParaRPr lang="zh-CN" altLang="en-US" sz="4800" b="1">
              <a:solidFill>
                <a:srgbClr val="333399"/>
              </a:solidFill>
              <a:latin typeface="Times New Roman" panose="02020603050405020304" pitchFamily="18" charset="0"/>
              <a:ea typeface="黑体" panose="02010609060101010101" pitchFamily="49" charset="-122"/>
            </a:endParaRPr>
          </a:p>
        </p:txBody>
      </p:sp>
      <p:sp>
        <p:nvSpPr>
          <p:cNvPr id="102403" name="矩形 6"/>
          <p:cNvSpPr>
            <a:spLocks noChangeArrowheads="1"/>
          </p:cNvSpPr>
          <p:nvPr/>
        </p:nvSpPr>
        <p:spPr bwMode="auto">
          <a:xfrm>
            <a:off x="539750" y="981075"/>
            <a:ext cx="8135938"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just">
              <a:lnSpc>
                <a:spcPct val="150000"/>
              </a:lnSpc>
            </a:pPr>
            <a:r>
              <a:rPr lang="zh-CN" altLang="zh-CN" sz="2800">
                <a:latin typeface="Times New Roman" panose="02020603050405020304" pitchFamily="18" charset="0"/>
                <a:ea typeface="华文楷体" panose="02010600040101010101" pitchFamily="2" charset="-122"/>
              </a:rPr>
              <a:t>有向网</a:t>
            </a:r>
            <a:r>
              <a:rPr lang="en-US" altLang="zh-CN" sz="2800">
                <a:latin typeface="Times New Roman" panose="02020603050405020304" pitchFamily="18" charset="0"/>
                <a:ea typeface="华文楷体" panose="02010600040101010101" pitchFamily="2" charset="-122"/>
              </a:rPr>
              <a:t>N={V,E}</a:t>
            </a:r>
            <a:r>
              <a:rPr lang="zh-CN" altLang="zh-CN" sz="2800">
                <a:latin typeface="Times New Roman" panose="02020603050405020304" pitchFamily="18" charset="0"/>
                <a:ea typeface="华文楷体" panose="02010600040101010101" pitchFamily="2" charset="-122"/>
              </a:rPr>
              <a:t>，</a:t>
            </a:r>
            <a:r>
              <a:rPr lang="en-US" altLang="zh-CN" sz="2800">
                <a:latin typeface="Times New Roman" panose="02020603050405020304" pitchFamily="18" charset="0"/>
                <a:ea typeface="华文楷体" panose="02010600040101010101" pitchFamily="2" charset="-122"/>
              </a:rPr>
              <a:t>V={0,1,2,3,4}</a:t>
            </a:r>
            <a:r>
              <a:rPr lang="zh-CN" altLang="zh-CN" sz="2800">
                <a:latin typeface="Times New Roman" panose="02020603050405020304" pitchFamily="18" charset="0"/>
                <a:ea typeface="华文楷体" panose="02010600040101010101" pitchFamily="2" charset="-122"/>
              </a:rPr>
              <a:t>，</a:t>
            </a:r>
            <a:r>
              <a:rPr lang="en-US" altLang="zh-CN" sz="2800">
                <a:latin typeface="Times New Roman" panose="02020603050405020304" pitchFamily="18" charset="0"/>
                <a:ea typeface="华文楷体" panose="02010600040101010101" pitchFamily="2" charset="-122"/>
              </a:rPr>
              <a:t>E={&lt;0,1,1&gt;</a:t>
            </a:r>
            <a:r>
              <a:rPr lang="zh-CN" altLang="zh-CN" sz="2800">
                <a:latin typeface="Times New Roman" panose="02020603050405020304" pitchFamily="18" charset="0"/>
                <a:ea typeface="华文楷体" panose="02010600040101010101" pitchFamily="2" charset="-122"/>
              </a:rPr>
              <a:t>，</a:t>
            </a:r>
            <a:r>
              <a:rPr lang="en-US" altLang="zh-CN" sz="2800">
                <a:latin typeface="Times New Roman" panose="02020603050405020304" pitchFamily="18" charset="0"/>
                <a:ea typeface="华文楷体" panose="02010600040101010101" pitchFamily="2" charset="-122"/>
              </a:rPr>
              <a:t>&lt;0,3,3&gt;</a:t>
            </a:r>
            <a:r>
              <a:rPr lang="zh-CN" altLang="zh-CN" sz="2800">
                <a:latin typeface="Times New Roman" panose="02020603050405020304" pitchFamily="18" charset="0"/>
                <a:ea typeface="华文楷体" panose="02010600040101010101" pitchFamily="2" charset="-122"/>
              </a:rPr>
              <a:t>，</a:t>
            </a:r>
            <a:r>
              <a:rPr lang="en-US" altLang="zh-CN" sz="2800">
                <a:latin typeface="Times New Roman" panose="02020603050405020304" pitchFamily="18" charset="0"/>
                <a:ea typeface="华文楷体" panose="02010600040101010101" pitchFamily="2" charset="-122"/>
              </a:rPr>
              <a:t>&lt;0,4,10&gt;</a:t>
            </a:r>
            <a:r>
              <a:rPr lang="zh-CN" altLang="zh-CN" sz="2800">
                <a:latin typeface="Times New Roman" panose="02020603050405020304" pitchFamily="18" charset="0"/>
                <a:ea typeface="华文楷体" panose="02010600040101010101" pitchFamily="2" charset="-122"/>
              </a:rPr>
              <a:t>，</a:t>
            </a:r>
            <a:r>
              <a:rPr lang="en-US" altLang="zh-CN" sz="2800">
                <a:latin typeface="Times New Roman" panose="02020603050405020304" pitchFamily="18" charset="0"/>
                <a:ea typeface="华文楷体" panose="02010600040101010101" pitchFamily="2" charset="-122"/>
              </a:rPr>
              <a:t>&lt;1,2,5&gt;</a:t>
            </a:r>
            <a:r>
              <a:rPr lang="zh-CN" altLang="zh-CN" sz="2800">
                <a:latin typeface="Times New Roman" panose="02020603050405020304" pitchFamily="18" charset="0"/>
                <a:ea typeface="华文楷体" panose="02010600040101010101" pitchFamily="2" charset="-122"/>
              </a:rPr>
              <a:t>，</a:t>
            </a:r>
            <a:r>
              <a:rPr lang="en-US" altLang="zh-CN" sz="2800">
                <a:latin typeface="Times New Roman" panose="02020603050405020304" pitchFamily="18" charset="0"/>
                <a:ea typeface="华文楷体" panose="02010600040101010101" pitchFamily="2" charset="-122"/>
              </a:rPr>
              <a:t>&lt;2,4,1&gt;</a:t>
            </a:r>
            <a:r>
              <a:rPr lang="zh-CN" altLang="zh-CN" sz="2800">
                <a:latin typeface="Times New Roman" panose="02020603050405020304" pitchFamily="18" charset="0"/>
                <a:ea typeface="华文楷体" panose="02010600040101010101" pitchFamily="2" charset="-122"/>
              </a:rPr>
              <a:t>，</a:t>
            </a:r>
            <a:r>
              <a:rPr lang="en-US" altLang="zh-CN" sz="2800">
                <a:latin typeface="Times New Roman" panose="02020603050405020304" pitchFamily="18" charset="0"/>
                <a:ea typeface="华文楷体" panose="02010600040101010101" pitchFamily="2" charset="-122"/>
              </a:rPr>
              <a:t>&lt;3,2,2&gt;</a:t>
            </a:r>
            <a:r>
              <a:rPr lang="zh-CN" altLang="zh-CN" sz="2800">
                <a:latin typeface="Times New Roman" panose="02020603050405020304" pitchFamily="18" charset="0"/>
                <a:ea typeface="华文楷体" panose="02010600040101010101" pitchFamily="2" charset="-122"/>
              </a:rPr>
              <a:t>，</a:t>
            </a:r>
            <a:r>
              <a:rPr lang="en-US" altLang="zh-CN" sz="2800">
                <a:latin typeface="Times New Roman" panose="02020603050405020304" pitchFamily="18" charset="0"/>
                <a:ea typeface="华文楷体" panose="02010600040101010101" pitchFamily="2" charset="-122"/>
              </a:rPr>
              <a:t>&lt;3,4,6&gt;}</a:t>
            </a:r>
            <a:r>
              <a:rPr lang="zh-CN" altLang="zh-CN" sz="2800">
                <a:latin typeface="Times New Roman" panose="02020603050405020304" pitchFamily="18" charset="0"/>
                <a:ea typeface="华文楷体" panose="02010600040101010101" pitchFamily="2" charset="-122"/>
              </a:rPr>
              <a:t>，</a:t>
            </a:r>
            <a:r>
              <a:rPr lang="en-US" altLang="zh-CN" sz="2800">
                <a:latin typeface="Times New Roman" panose="02020603050405020304" pitchFamily="18" charset="0"/>
                <a:ea typeface="华文楷体" panose="02010600040101010101" pitchFamily="2" charset="-122"/>
              </a:rPr>
              <a:t>E</a:t>
            </a:r>
            <a:r>
              <a:rPr lang="zh-CN" altLang="zh-CN" sz="2800">
                <a:latin typeface="Times New Roman" panose="02020603050405020304" pitchFamily="18" charset="0"/>
                <a:ea typeface="华文楷体" panose="02010600040101010101" pitchFamily="2" charset="-122"/>
              </a:rPr>
              <a:t>中每个元组的第三个元素表示权。</a:t>
            </a:r>
            <a:endParaRPr lang="zh-CN" altLang="zh-CN" sz="2800">
              <a:latin typeface="Times New Roman" panose="02020603050405020304" pitchFamily="18" charset="0"/>
            </a:endParaRPr>
          </a:p>
          <a:p>
            <a:pPr algn="just">
              <a:lnSpc>
                <a:spcPct val="150000"/>
              </a:lnSpc>
            </a:pPr>
            <a:r>
              <a:rPr lang="zh-CN" altLang="zh-CN" sz="2800">
                <a:latin typeface="Times New Roman" panose="02020603050405020304" pitchFamily="18" charset="0"/>
                <a:ea typeface="华文楷体" panose="02010600040101010101" pitchFamily="2" charset="-122"/>
              </a:rPr>
              <a:t>　</a:t>
            </a:r>
            <a:r>
              <a:rPr lang="en-US" altLang="zh-CN" sz="2800">
                <a:latin typeface="Times New Roman" panose="02020603050405020304" pitchFamily="18" charset="0"/>
                <a:ea typeface="华文楷体" panose="02010600040101010101" pitchFamily="2" charset="-122"/>
              </a:rPr>
              <a:t>1</a:t>
            </a:r>
            <a:r>
              <a:rPr lang="zh-CN" altLang="zh-CN" sz="2800">
                <a:latin typeface="Times New Roman" panose="02020603050405020304" pitchFamily="18" charset="0"/>
                <a:ea typeface="华文楷体" panose="02010600040101010101" pitchFamily="2" charset="-122"/>
              </a:rPr>
              <a:t>、画出该网。</a:t>
            </a:r>
            <a:endParaRPr lang="zh-CN" altLang="zh-CN" sz="2800">
              <a:latin typeface="Times New Roman" panose="02020603050405020304" pitchFamily="18" charset="0"/>
            </a:endParaRPr>
          </a:p>
          <a:p>
            <a:pPr algn="just">
              <a:lnSpc>
                <a:spcPct val="150000"/>
              </a:lnSpc>
            </a:pPr>
            <a:r>
              <a:rPr lang="zh-CN" altLang="zh-CN" sz="2800">
                <a:latin typeface="Times New Roman" panose="02020603050405020304" pitchFamily="18" charset="0"/>
                <a:ea typeface="华文楷体" panose="02010600040101010101" pitchFamily="2" charset="-122"/>
              </a:rPr>
              <a:t>　</a:t>
            </a:r>
            <a:r>
              <a:rPr lang="en-US" altLang="zh-CN" sz="2800">
                <a:latin typeface="Times New Roman" panose="02020603050405020304" pitchFamily="18" charset="0"/>
                <a:ea typeface="华文楷体" panose="02010600040101010101" pitchFamily="2" charset="-122"/>
              </a:rPr>
              <a:t>2</a:t>
            </a:r>
            <a:r>
              <a:rPr lang="zh-CN" altLang="zh-CN" sz="2800">
                <a:latin typeface="Times New Roman" panose="02020603050405020304" pitchFamily="18" charset="0"/>
                <a:ea typeface="华文楷体" panose="02010600040101010101" pitchFamily="2" charset="-122"/>
              </a:rPr>
              <a:t>、写出该网的邻接矩阵。</a:t>
            </a:r>
            <a:endParaRPr lang="zh-CN" altLang="zh-CN" sz="2800">
              <a:latin typeface="Times New Roman" panose="02020603050405020304" pitchFamily="18" charset="0"/>
            </a:endParaRPr>
          </a:p>
          <a:p>
            <a:pPr algn="just">
              <a:lnSpc>
                <a:spcPct val="150000"/>
              </a:lnSpc>
            </a:pPr>
            <a:r>
              <a:rPr lang="en-US" altLang="zh-CN" sz="2800">
                <a:latin typeface="华文楷体" panose="02010600040101010101" pitchFamily="2" charset="-122"/>
              </a:rPr>
              <a:t>    3</a:t>
            </a:r>
            <a:r>
              <a:rPr lang="zh-CN" altLang="zh-CN" sz="2800">
                <a:latin typeface="Times New Roman" panose="02020603050405020304" pitchFamily="18" charset="0"/>
                <a:ea typeface="华文楷体" panose="02010600040101010101" pitchFamily="2" charset="-122"/>
              </a:rPr>
              <a:t>、用</a:t>
            </a:r>
            <a:r>
              <a:rPr lang="en-US" altLang="zh-CN" sz="2800">
                <a:latin typeface="Times New Roman" panose="02020603050405020304" pitchFamily="18" charset="0"/>
                <a:ea typeface="华文楷体" panose="02010600040101010101" pitchFamily="2" charset="-122"/>
              </a:rPr>
              <a:t>Dijkstra</a:t>
            </a:r>
            <a:r>
              <a:rPr lang="zh-CN" altLang="zh-CN" sz="2800">
                <a:latin typeface="Times New Roman" panose="02020603050405020304" pitchFamily="18" charset="0"/>
                <a:ea typeface="华文楷体" panose="02010600040101010101" pitchFamily="2" charset="-122"/>
              </a:rPr>
              <a:t>算法求最短路径，写出顶点</a:t>
            </a:r>
            <a:r>
              <a:rPr lang="en-US" altLang="zh-CN" sz="2800">
                <a:latin typeface="Times New Roman" panose="02020603050405020304" pitchFamily="18" charset="0"/>
                <a:ea typeface="华文楷体" panose="02010600040101010101" pitchFamily="2" charset="-122"/>
              </a:rPr>
              <a:t>0</a:t>
            </a:r>
            <a:r>
              <a:rPr lang="zh-CN" altLang="zh-CN" sz="2800">
                <a:latin typeface="Times New Roman" panose="02020603050405020304" pitchFamily="18" charset="0"/>
                <a:ea typeface="华文楷体" panose="02010600040101010101" pitchFamily="2" charset="-122"/>
              </a:rPr>
              <a:t>到其它各顶点的最短路径长度、路径及产生过程。</a:t>
            </a:r>
            <a:endParaRPr lang="zh-CN" altLang="zh-CN" sz="2800">
              <a:latin typeface="Times New Roman" panose="02020603050405020304" pitchFamily="18"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txBox="1">
            <a:spLocks noGrp="1" noChangeArrowheads="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buFont typeface="Arial" panose="020B0604020202020204" pitchFamily="34" charset="0"/>
              <a:buNone/>
            </a:pPr>
            <a:fld id="{1E919A10-1AD4-44EB-BC6A-63E3CB0A0601}" type="slidenum">
              <a:rPr lang="en-US" altLang="zh-CN" sz="1200">
                <a:latin typeface="Garamond" panose="02020404030301010803" pitchFamily="18" charset="0"/>
              </a:rPr>
              <a:pPr algn="r" eaLnBrk="1" hangingPunct="1">
                <a:buFont typeface="Arial" panose="020B0604020202020204" pitchFamily="34" charset="0"/>
                <a:buNone/>
              </a:pPr>
              <a:t>133</a:t>
            </a:fld>
            <a:endParaRPr lang="en-US" altLang="zh-CN" sz="1200">
              <a:latin typeface="Garamond" panose="02020404030301010803" pitchFamily="18" charset="0"/>
            </a:endParaRPr>
          </a:p>
        </p:txBody>
      </p:sp>
      <p:sp>
        <p:nvSpPr>
          <p:cNvPr id="5123" name="Rectangle 2"/>
          <p:cNvSpPr>
            <a:spLocks noGrp="1" noChangeArrowheads="1"/>
          </p:cNvSpPr>
          <p:nvPr>
            <p:ph type="body" sz="half" idx="4294967295"/>
          </p:nvPr>
        </p:nvSpPr>
        <p:spPr>
          <a:xfrm>
            <a:off x="200744" y="1131888"/>
            <a:ext cx="8497888" cy="5111750"/>
          </a:xfrm>
        </p:spPr>
        <p:txBody>
          <a:bodyPr/>
          <a:lstStyle/>
          <a:p>
            <a:pPr lvl="1" eaLnBrk="1" hangingPunct="1">
              <a:lnSpc>
                <a:spcPct val="150000"/>
              </a:lnSpc>
              <a:defRPr/>
            </a:pPr>
            <a:r>
              <a:rPr lang="en-US" altLang="zh-CN" sz="2000" dirty="0">
                <a:latin typeface="宋体" panose="02010600030101010101" pitchFamily="2" charset="-122"/>
              </a:rPr>
              <a:t>	</a:t>
            </a:r>
            <a:r>
              <a:rPr lang="en-US" altLang="zh-CN" dirty="0">
                <a:latin typeface="宋体" panose="02010600030101010101" pitchFamily="2" charset="-122"/>
              </a:rPr>
              <a:t>用</a:t>
            </a:r>
            <a:r>
              <a:rPr lang="zh-CN" altLang="en-US" dirty="0"/>
              <a:t>Dijkstra算法也可以求得</a:t>
            </a:r>
            <a:r>
              <a:rPr lang="en-US" altLang="zh-CN" dirty="0" err="1">
                <a:latin typeface="宋体" panose="02010600030101010101" pitchFamily="2" charset="-122"/>
              </a:rPr>
              <a:t>有向图</a:t>
            </a:r>
            <a:r>
              <a:rPr lang="zh-CN" altLang="en-US" dirty="0"/>
              <a:t>G=(V，</a:t>
            </a:r>
            <a:r>
              <a:rPr lang="en-US" altLang="zh-CN" dirty="0"/>
              <a:t>E)</a:t>
            </a:r>
            <a:r>
              <a:rPr lang="zh-CN" altLang="en-US" dirty="0">
                <a:latin typeface="宋体" panose="02010600030101010101" pitchFamily="2" charset="-122"/>
              </a:rPr>
              <a:t>中每一对顶点间的最短路径。</a:t>
            </a:r>
            <a:endParaRPr lang="en-US" altLang="zh-CN" dirty="0">
              <a:latin typeface="宋体" panose="02010600030101010101" pitchFamily="2" charset="-122"/>
            </a:endParaRPr>
          </a:p>
          <a:p>
            <a:pPr lvl="1" eaLnBrk="1" hangingPunct="1">
              <a:lnSpc>
                <a:spcPct val="150000"/>
              </a:lnSpc>
              <a:defRPr/>
            </a:pPr>
            <a:r>
              <a:rPr lang="zh-CN" altLang="en-US" dirty="0">
                <a:latin typeface="宋体" panose="02010600030101010101" pitchFamily="2" charset="-122"/>
              </a:rPr>
              <a:t>方法是</a:t>
            </a:r>
            <a:r>
              <a:rPr lang="en-US" altLang="zh-CN" dirty="0"/>
              <a:t>：</a:t>
            </a:r>
            <a:r>
              <a:rPr lang="en-US" altLang="zh-CN" dirty="0">
                <a:latin typeface="宋体" panose="02010600030101010101" pitchFamily="2" charset="-122"/>
              </a:rPr>
              <a:t>	</a:t>
            </a:r>
            <a:r>
              <a:rPr lang="zh-CN" altLang="en-US" dirty="0">
                <a:latin typeface="宋体" panose="02010600030101010101" pitchFamily="2" charset="-122"/>
              </a:rPr>
              <a:t>设置二维数组</a:t>
            </a:r>
            <a:r>
              <a:rPr lang="en-US" altLang="zh-CN" dirty="0">
                <a:latin typeface="宋体" panose="02010600030101010101" pitchFamily="2" charset="-122"/>
              </a:rPr>
              <a:t>D[</a:t>
            </a:r>
            <a:r>
              <a:rPr lang="en-US" altLang="zh-CN" dirty="0" err="1">
                <a:latin typeface="宋体" panose="02010600030101010101" pitchFamily="2" charset="-122"/>
              </a:rPr>
              <a:t>i</a:t>
            </a:r>
            <a:r>
              <a:rPr lang="en-US" altLang="zh-CN" dirty="0">
                <a:latin typeface="宋体" panose="02010600030101010101" pitchFamily="2" charset="-122"/>
              </a:rPr>
              <a:t>][j]</a:t>
            </a:r>
            <a:r>
              <a:rPr lang="zh-CN" altLang="en-US" dirty="0">
                <a:latin typeface="宋体" panose="02010600030101010101" pitchFamily="2" charset="-122"/>
              </a:rPr>
              <a:t>，数组每一行</a:t>
            </a:r>
            <a:r>
              <a:rPr lang="en-US" altLang="zh-CN" dirty="0">
                <a:latin typeface="宋体" panose="02010600030101010101" pitchFamily="2" charset="-122"/>
              </a:rPr>
              <a:t>D[</a:t>
            </a:r>
            <a:r>
              <a:rPr lang="en-US" altLang="zh-CN" dirty="0" err="1">
                <a:latin typeface="宋体" panose="02010600030101010101" pitchFamily="2" charset="-122"/>
              </a:rPr>
              <a:t>i</a:t>
            </a:r>
            <a:r>
              <a:rPr lang="en-US" altLang="zh-CN" dirty="0">
                <a:latin typeface="宋体" panose="02010600030101010101" pitchFamily="2" charset="-122"/>
              </a:rPr>
              <a:t>]</a:t>
            </a:r>
            <a:r>
              <a:rPr lang="zh-CN" altLang="en-US" dirty="0">
                <a:latin typeface="宋体" panose="02010600030101010101" pitchFamily="2" charset="-122"/>
              </a:rPr>
              <a:t>表示从顶点</a:t>
            </a:r>
            <a:r>
              <a:rPr lang="en-US" altLang="zh-CN" dirty="0">
                <a:latin typeface="宋体" panose="02010600030101010101" pitchFamily="2" charset="-122"/>
              </a:rPr>
              <a:t>vi</a:t>
            </a:r>
            <a:r>
              <a:rPr lang="zh-CN" altLang="en-US" dirty="0">
                <a:latin typeface="宋体" panose="02010600030101010101" pitchFamily="2" charset="-122"/>
              </a:rPr>
              <a:t>出发到其它顶点的最短路径，即</a:t>
            </a:r>
            <a:r>
              <a:rPr lang="en-US" altLang="zh-CN" dirty="0" err="1"/>
              <a:t>每次以一个不同的顶点</a:t>
            </a:r>
            <a:r>
              <a:rPr lang="en-US" altLang="zh-CN" dirty="0" err="1">
                <a:latin typeface="宋体" panose="02010600030101010101" pitchFamily="2" charset="-122"/>
              </a:rPr>
              <a:t>vi</a:t>
            </a:r>
            <a:r>
              <a:rPr lang="en-US" altLang="zh-CN" dirty="0" err="1"/>
              <a:t>为源点重复Dijkstra</a:t>
            </a:r>
            <a:r>
              <a:rPr lang="zh-CN" altLang="en-US" dirty="0"/>
              <a:t>算法便可求得</a:t>
            </a:r>
            <a:r>
              <a:rPr lang="en-US" altLang="zh-CN" dirty="0" err="1">
                <a:latin typeface="宋体" panose="02010600030101010101" pitchFamily="2" charset="-122"/>
              </a:rPr>
              <a:t>每一对顶点间的最短路径</a:t>
            </a:r>
            <a:r>
              <a:rPr lang="zh-CN" altLang="en-US" dirty="0"/>
              <a:t>，时间复杂度是O(n</a:t>
            </a:r>
            <a:r>
              <a:rPr lang="zh-CN" altLang="en-US" baseline="18000" dirty="0"/>
              <a:t>3</a:t>
            </a:r>
            <a:r>
              <a:rPr lang="en-US" altLang="zh-CN" dirty="0"/>
              <a:t>) </a:t>
            </a:r>
            <a:r>
              <a:rPr lang="zh-CN" altLang="en-US" dirty="0">
                <a:latin typeface="宋体" panose="02010600030101010101" pitchFamily="2" charset="-122"/>
              </a:rPr>
              <a:t>。</a:t>
            </a:r>
            <a:r>
              <a:rPr lang="en-US" altLang="zh-CN" dirty="0"/>
              <a:t> </a:t>
            </a:r>
          </a:p>
          <a:p>
            <a:pPr marL="457200" lvl="1" indent="0">
              <a:lnSpc>
                <a:spcPct val="110000"/>
              </a:lnSpc>
              <a:buFont typeface="Wingdings" panose="05000000000000000000" pitchFamily="2" charset="2"/>
              <a:buNone/>
              <a:defRPr/>
            </a:pPr>
            <a:endParaRPr lang="zh-CN" altLang="en-US" sz="2400" dirty="0">
              <a:latin typeface="宋体" panose="02010600030101010101" pitchFamily="2" charset="-122"/>
            </a:endParaRPr>
          </a:p>
        </p:txBody>
      </p:sp>
      <p:sp>
        <p:nvSpPr>
          <p:cNvPr id="103428" name="Rectangle 3"/>
          <p:cNvSpPr>
            <a:spLocks noGrp="1" noChangeArrowheads="1"/>
          </p:cNvSpPr>
          <p:nvPr>
            <p:ph type="title" idx="4294967295"/>
          </p:nvPr>
        </p:nvSpPr>
        <p:spPr>
          <a:xfrm>
            <a:off x="179388" y="115888"/>
            <a:ext cx="8229600" cy="647700"/>
          </a:xfrm>
        </p:spPr>
        <p:txBody>
          <a:bodyPr/>
          <a:lstStyle/>
          <a:p>
            <a:pPr eaLnBrk="1" hangingPunct="1">
              <a:lnSpc>
                <a:spcPct val="150000"/>
              </a:lnSpc>
            </a:pPr>
            <a:r>
              <a:rPr lang="zh-CN" altLang="en-US" sz="3600">
                <a:latin typeface="宋体" panose="02010600030101010101" pitchFamily="2" charset="-122"/>
              </a:rPr>
              <a:t>求</a:t>
            </a:r>
            <a:r>
              <a:rPr lang="en-US" altLang="zh-CN" sz="3600">
                <a:latin typeface="宋体" panose="02010600030101010101" pitchFamily="2" charset="-122"/>
              </a:rPr>
              <a:t>n</a:t>
            </a:r>
            <a:r>
              <a:rPr lang="zh-CN" altLang="en-US" sz="3600">
                <a:latin typeface="宋体" panose="02010600030101010101" pitchFamily="2" charset="-122"/>
              </a:rPr>
              <a:t>个顶点之间的最短路径</a:t>
            </a:r>
            <a:endParaRPr lang="en-US" altLang="zh-CN" sz="3600">
              <a:latin typeface="宋体" panose="02010600030101010101" pitchFamily="2"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p:cNvSpPr txBox="1">
            <a:spLocks noGrp="1" noChangeArrowheads="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buFont typeface="Arial" panose="020B0604020202020204" pitchFamily="34" charset="0"/>
              <a:buNone/>
            </a:pPr>
            <a:fld id="{EE1586E8-D722-48B3-A0CF-BB88313AB5CE}" type="slidenum">
              <a:rPr lang="en-US" altLang="zh-CN" sz="1200">
                <a:latin typeface="Garamond" panose="02020404030301010803" pitchFamily="18" charset="0"/>
              </a:rPr>
              <a:pPr algn="r" eaLnBrk="1" hangingPunct="1">
                <a:buFont typeface="Arial" panose="020B0604020202020204" pitchFamily="34" charset="0"/>
                <a:buNone/>
              </a:pPr>
              <a:t>134</a:t>
            </a:fld>
            <a:endParaRPr lang="en-US" altLang="zh-CN" sz="1200">
              <a:latin typeface="Garamond" panose="02020404030301010803" pitchFamily="18" charset="0"/>
            </a:endParaRPr>
          </a:p>
        </p:txBody>
      </p:sp>
      <p:sp>
        <p:nvSpPr>
          <p:cNvPr id="104451" name="Rectangle 2"/>
          <p:cNvSpPr>
            <a:spLocks noGrp="1" noChangeArrowheads="1"/>
          </p:cNvSpPr>
          <p:nvPr>
            <p:ph type="body" sz="half" idx="4294967295"/>
          </p:nvPr>
        </p:nvSpPr>
        <p:spPr>
          <a:xfrm>
            <a:off x="222250" y="1360488"/>
            <a:ext cx="8497888" cy="5111750"/>
          </a:xfrm>
        </p:spPr>
        <p:txBody>
          <a:bodyPr/>
          <a:lstStyle/>
          <a:p>
            <a:pPr lvl="1" eaLnBrk="1" hangingPunct="1">
              <a:lnSpc>
                <a:spcPct val="150000"/>
              </a:lnSpc>
            </a:pPr>
            <a:r>
              <a:rPr lang="zh-CN" altLang="en-US">
                <a:solidFill>
                  <a:srgbClr val="0070C0"/>
                </a:solidFill>
                <a:latin typeface="宋体" panose="02010600030101010101" pitchFamily="2" charset="-122"/>
              </a:rPr>
              <a:t>弗罗伊德</a:t>
            </a:r>
            <a:r>
              <a:rPr lang="zh-CN" altLang="en-US"/>
              <a:t>(Floyd)</a:t>
            </a:r>
            <a:r>
              <a:rPr lang="zh-CN" altLang="en-US">
                <a:latin typeface="宋体" panose="02010600030101010101" pitchFamily="2" charset="-122"/>
              </a:rPr>
              <a:t>算法</a:t>
            </a:r>
            <a:r>
              <a:rPr lang="zh-CN" altLang="en-US"/>
              <a:t>，其时间复杂度仍是</a:t>
            </a:r>
            <a:r>
              <a:rPr lang="en-US" altLang="zh-CN"/>
              <a:t>O(n</a:t>
            </a:r>
            <a:r>
              <a:rPr lang="en-US" altLang="zh-CN" baseline="18000"/>
              <a:t>3</a:t>
            </a:r>
            <a:r>
              <a:rPr lang="en-US" altLang="zh-CN"/>
              <a:t>) </a:t>
            </a:r>
            <a:r>
              <a:rPr lang="zh-CN" altLang="en-US"/>
              <a:t>， 但算法形式更为简明，步骤更为简单，数据结构是</a:t>
            </a:r>
            <a:r>
              <a:rPr lang="zh-CN" altLang="en-US">
                <a:solidFill>
                  <a:srgbClr val="00B0F0"/>
                </a:solidFill>
              </a:rPr>
              <a:t>基于图的</a:t>
            </a:r>
            <a:r>
              <a:rPr lang="zh-CN" altLang="en-US">
                <a:solidFill>
                  <a:srgbClr val="00B0F0"/>
                </a:solidFill>
                <a:latin typeface="宋体" panose="02010600030101010101" pitchFamily="2" charset="-122"/>
              </a:rPr>
              <a:t>邻接</a:t>
            </a:r>
            <a:r>
              <a:rPr lang="zh-CN" altLang="en-US">
                <a:solidFill>
                  <a:srgbClr val="00B0F0"/>
                </a:solidFill>
              </a:rPr>
              <a:t>矩阵</a:t>
            </a:r>
            <a:r>
              <a:rPr lang="zh-CN" altLang="en-US">
                <a:latin typeface="宋体" panose="02010600030101010101" pitchFamily="2" charset="-122"/>
              </a:rPr>
              <a:t>。</a:t>
            </a:r>
          </a:p>
          <a:p>
            <a:pPr eaLnBrk="1" hangingPunct="1">
              <a:lnSpc>
                <a:spcPct val="150000"/>
              </a:lnSpc>
              <a:buFont typeface="Wingdings" panose="05000000000000000000" pitchFamily="2" charset="2"/>
              <a:buNone/>
            </a:pPr>
            <a:endParaRPr lang="zh-CN" altLang="en-US" sz="2400">
              <a:latin typeface="宋体" panose="02010600030101010101" pitchFamily="2" charset="-122"/>
            </a:endParaRPr>
          </a:p>
        </p:txBody>
      </p:sp>
      <p:sp>
        <p:nvSpPr>
          <p:cNvPr id="104452" name="Rectangle 3"/>
          <p:cNvSpPr>
            <a:spLocks noGrp="1" noChangeArrowheads="1"/>
          </p:cNvSpPr>
          <p:nvPr>
            <p:ph type="title" idx="4294967295"/>
          </p:nvPr>
        </p:nvSpPr>
        <p:spPr>
          <a:xfrm>
            <a:off x="179388" y="115888"/>
            <a:ext cx="8229600" cy="647700"/>
          </a:xfrm>
        </p:spPr>
        <p:txBody>
          <a:bodyPr/>
          <a:lstStyle/>
          <a:p>
            <a:pPr eaLnBrk="1" hangingPunct="1">
              <a:lnSpc>
                <a:spcPct val="150000"/>
              </a:lnSpc>
            </a:pPr>
            <a:r>
              <a:rPr lang="zh-CN" altLang="en-US" sz="3600">
                <a:latin typeface="宋体" panose="02010600030101010101" pitchFamily="2" charset="-122"/>
              </a:rPr>
              <a:t>求</a:t>
            </a:r>
            <a:r>
              <a:rPr lang="en-US" altLang="zh-CN" sz="3600">
                <a:latin typeface="宋体" panose="02010600030101010101" pitchFamily="2" charset="-122"/>
              </a:rPr>
              <a:t>n</a:t>
            </a:r>
            <a:r>
              <a:rPr lang="zh-CN" altLang="en-US" sz="3600">
                <a:latin typeface="宋体" panose="02010600030101010101" pitchFamily="2" charset="-122"/>
              </a:rPr>
              <a:t>个顶点之间的最短路径</a:t>
            </a:r>
            <a:endParaRPr lang="en-US" altLang="zh-CN" sz="3600">
              <a:latin typeface="宋体" panose="02010600030101010101" pitchFamily="2"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7" name="文本占位符 1053953"/>
          <p:cNvSpPr>
            <a:spLocks noGrp="1"/>
          </p:cNvSpPr>
          <p:nvPr>
            <p:ph type="body" idx="1"/>
          </p:nvPr>
        </p:nvSpPr>
        <p:spPr>
          <a:xfrm>
            <a:off x="179388" y="4305300"/>
            <a:ext cx="8696325" cy="1582738"/>
          </a:xfrm>
        </p:spPr>
        <p:txBody>
          <a:bodyPr/>
          <a:lstStyle/>
          <a:p>
            <a:pPr marL="444500" lvl="1" indent="0">
              <a:lnSpc>
                <a:spcPct val="110000"/>
              </a:lnSpc>
              <a:buFontTx/>
              <a:buNone/>
              <a:defRPr/>
            </a:pPr>
            <a:r>
              <a:rPr lang="zh-CN" altLang="en-US" sz="2000" b="1" kern="1200" dirty="0">
                <a:latin typeface="宋体" charset="-122"/>
                <a:ea typeface="宋体" panose="02010600030101010101" pitchFamily="2" charset="-122"/>
                <a:cs typeface="+mn-cs"/>
              </a:rPr>
              <a:t>② </a:t>
            </a:r>
            <a:r>
              <a:rPr lang="zh-CN" altLang="en-US" sz="2000" dirty="0">
                <a:latin typeface="宋体" charset="-122"/>
              </a:rPr>
              <a:t>将图中一个顶点</a:t>
            </a:r>
            <a:r>
              <a:rPr lang="en-US" altLang="zh-CN" sz="2000" dirty="0" err="1"/>
              <a:t>V</a:t>
            </a:r>
            <a:r>
              <a:rPr lang="en-US" altLang="zh-CN" sz="2000" baseline="-18000" dirty="0" err="1"/>
              <a:t>k</a:t>
            </a:r>
            <a:r>
              <a:rPr lang="en-US" altLang="zh-CN" sz="2000" baseline="-18000" dirty="0"/>
              <a:t> </a:t>
            </a:r>
            <a:r>
              <a:rPr lang="zh-CN" altLang="en-US" sz="2000" dirty="0"/>
              <a:t>加入到</a:t>
            </a:r>
            <a:r>
              <a:rPr lang="en-US" altLang="zh-CN" sz="2000" dirty="0"/>
              <a:t>S</a:t>
            </a:r>
            <a:r>
              <a:rPr lang="zh-CN" altLang="en-US" sz="2000" dirty="0"/>
              <a:t>中</a:t>
            </a:r>
            <a:r>
              <a:rPr lang="en-US" altLang="zh-CN" sz="2000" dirty="0">
                <a:latin typeface="宋体" charset="-122"/>
              </a:rPr>
              <a:t>，</a:t>
            </a:r>
            <a:r>
              <a:rPr lang="en-US" altLang="zh-CN" sz="2000" dirty="0" err="1">
                <a:latin typeface="宋体" charset="-122"/>
              </a:rPr>
              <a:t>修改</a:t>
            </a:r>
            <a:r>
              <a:rPr lang="zh-CN" altLang="en-US" sz="2000" dirty="0"/>
              <a:t>A[i][j]的值</a:t>
            </a:r>
            <a:r>
              <a:rPr lang="en-US" altLang="zh-CN" sz="2000" dirty="0">
                <a:latin typeface="宋体" charset="-122"/>
              </a:rPr>
              <a:t>，</a:t>
            </a:r>
            <a:r>
              <a:rPr lang="en-US" altLang="zh-CN" sz="2000" dirty="0" err="1">
                <a:latin typeface="宋体" charset="-122"/>
              </a:rPr>
              <a:t>修改方法是</a:t>
            </a:r>
            <a:r>
              <a:rPr lang="en-US" altLang="zh-CN" sz="2000" dirty="0"/>
              <a:t>：</a:t>
            </a:r>
          </a:p>
          <a:p>
            <a:pPr marL="901700" lvl="2" indent="0">
              <a:lnSpc>
                <a:spcPct val="110000"/>
              </a:lnSpc>
              <a:buFontTx/>
              <a:buNone/>
              <a:defRPr/>
            </a:pPr>
            <a:r>
              <a:rPr lang="en-US" altLang="zh-CN" dirty="0"/>
              <a:t>A[</a:t>
            </a:r>
            <a:r>
              <a:rPr lang="en-US" altLang="zh-CN" dirty="0" err="1"/>
              <a:t>i</a:t>
            </a:r>
            <a:r>
              <a:rPr lang="en-US" altLang="zh-CN" dirty="0"/>
              <a:t>][j] = </a:t>
            </a:r>
            <a:r>
              <a:rPr lang="en-US" altLang="zh-CN" dirty="0">
                <a:solidFill>
                  <a:srgbClr val="C00000"/>
                </a:solidFill>
              </a:rPr>
              <a:t>Min</a:t>
            </a:r>
            <a:r>
              <a:rPr lang="en-US" altLang="zh-CN" dirty="0"/>
              <a:t>{ A[</a:t>
            </a:r>
            <a:r>
              <a:rPr lang="en-US" altLang="zh-CN" dirty="0" err="1"/>
              <a:t>i</a:t>
            </a:r>
            <a:r>
              <a:rPr lang="en-US" altLang="zh-CN" dirty="0"/>
              <a:t>][j] , (A[</a:t>
            </a:r>
            <a:r>
              <a:rPr lang="en-US" altLang="zh-CN" dirty="0" err="1"/>
              <a:t>i</a:t>
            </a:r>
            <a:r>
              <a:rPr lang="en-US" altLang="zh-CN" dirty="0"/>
              <a:t>][k]+A[k][j]) }</a:t>
            </a:r>
          </a:p>
          <a:p>
            <a:pPr marL="444500" lvl="1" indent="0">
              <a:lnSpc>
                <a:spcPct val="110000"/>
              </a:lnSpc>
              <a:buFontTx/>
              <a:buNone/>
              <a:defRPr/>
            </a:pPr>
            <a:r>
              <a:rPr lang="en-US" altLang="zh-CN" sz="2000" dirty="0">
                <a:solidFill>
                  <a:srgbClr val="0070C0"/>
                </a:solidFill>
              </a:rPr>
              <a:t>	</a:t>
            </a:r>
            <a:r>
              <a:rPr lang="zh-CN" altLang="en-US" sz="2000" dirty="0">
                <a:solidFill>
                  <a:srgbClr val="0070C0"/>
                </a:solidFill>
              </a:rPr>
              <a:t>原因</a:t>
            </a:r>
            <a:r>
              <a:rPr lang="en-US" altLang="zh-CN" sz="2000" dirty="0">
                <a:solidFill>
                  <a:srgbClr val="0070C0"/>
                </a:solidFill>
              </a:rPr>
              <a:t>：</a:t>
            </a:r>
            <a:r>
              <a:rPr lang="zh-CN" altLang="en-US" sz="2000" dirty="0">
                <a:solidFill>
                  <a:srgbClr val="0070C0"/>
                </a:solidFill>
              </a:rPr>
              <a:t> </a:t>
            </a:r>
            <a:r>
              <a:rPr lang="en-US" altLang="zh-CN" sz="2000" dirty="0" err="1"/>
              <a:t>从V</a:t>
            </a:r>
            <a:r>
              <a:rPr lang="zh-CN" altLang="en-US" sz="2000" baseline="-18000" dirty="0"/>
              <a:t>j</a:t>
            </a:r>
            <a:r>
              <a:rPr lang="en-US" altLang="zh-CN" sz="2000" dirty="0" err="1"/>
              <a:t>只经过S中的顶点</a:t>
            </a:r>
            <a:r>
              <a:rPr lang="en-US" altLang="zh-CN" sz="2000" dirty="0"/>
              <a:t>(</a:t>
            </a:r>
            <a:r>
              <a:rPr lang="en-US" altLang="zh-CN" sz="2000" dirty="0" err="1"/>
              <a:t>V</a:t>
            </a:r>
            <a:r>
              <a:rPr lang="en-US" altLang="zh-CN" sz="2000" baseline="-18000" dirty="0" err="1"/>
              <a:t>k</a:t>
            </a:r>
            <a:r>
              <a:rPr lang="zh-CN" altLang="en-US" sz="2000" dirty="0"/>
              <a:t>)到达</a:t>
            </a:r>
            <a:r>
              <a:rPr lang="en-US" altLang="zh-CN" sz="2000" dirty="0"/>
              <a:t>V</a:t>
            </a:r>
            <a:r>
              <a:rPr lang="zh-CN" altLang="en-US" sz="2000" baseline="-18000" dirty="0"/>
              <a:t>j</a:t>
            </a:r>
            <a:r>
              <a:rPr lang="en-US" altLang="zh-CN" sz="2000" dirty="0" err="1">
                <a:latin typeface="宋体" charset="-122"/>
              </a:rPr>
              <a:t>的路径长度可能比原来不经过</a:t>
            </a:r>
            <a:r>
              <a:rPr lang="zh-CN" altLang="en-US" sz="2000" dirty="0"/>
              <a:t>V</a:t>
            </a:r>
            <a:r>
              <a:rPr lang="zh-CN" altLang="en-US" sz="2000" baseline="-18000" dirty="0"/>
              <a:t>k</a:t>
            </a:r>
            <a:r>
              <a:rPr lang="zh-CN" altLang="en-US" sz="2000" dirty="0">
                <a:latin typeface="宋体" charset="-122"/>
              </a:rPr>
              <a:t>的路径更短。</a:t>
            </a:r>
          </a:p>
          <a:p>
            <a:pPr marL="444500" lvl="1" indent="0">
              <a:lnSpc>
                <a:spcPct val="110000"/>
              </a:lnSpc>
              <a:buFontTx/>
              <a:buNone/>
              <a:defRPr/>
            </a:pPr>
            <a:r>
              <a:rPr lang="zh-CN" altLang="en-US" sz="2000" b="1" kern="1200" dirty="0">
                <a:latin typeface="宋体" charset="-122"/>
                <a:ea typeface="宋体" panose="02010600030101010101" pitchFamily="2" charset="-122"/>
                <a:cs typeface="+mn-cs"/>
              </a:rPr>
              <a:t>③ </a:t>
            </a:r>
            <a:r>
              <a:rPr lang="zh-CN" altLang="en-US" sz="2000" dirty="0">
                <a:latin typeface="宋体" charset="-122"/>
              </a:rPr>
              <a:t>重复</a:t>
            </a:r>
            <a:r>
              <a:rPr lang="en-US" altLang="zh-CN" sz="2000" dirty="0">
                <a:latin typeface="宋体" charset="-122"/>
              </a:rPr>
              <a:t>②</a:t>
            </a:r>
            <a:r>
              <a:rPr lang="zh-CN" altLang="en-US" sz="2000" dirty="0">
                <a:latin typeface="宋体" charset="-122"/>
              </a:rPr>
              <a:t>，直到</a:t>
            </a:r>
            <a:r>
              <a:rPr lang="en-US" altLang="zh-CN" sz="2000" dirty="0" err="1"/>
              <a:t>G的所有顶点都加入到S</a:t>
            </a:r>
            <a:r>
              <a:rPr lang="zh-CN" altLang="en-US" sz="2000" dirty="0"/>
              <a:t>中为止</a:t>
            </a:r>
            <a:r>
              <a:rPr lang="zh-CN" altLang="en-US" sz="2000" dirty="0">
                <a:latin typeface="宋体" charset="-122"/>
              </a:rPr>
              <a:t>。</a:t>
            </a:r>
            <a:endParaRPr lang="en-US" altLang="zh-CN" sz="2000" dirty="0"/>
          </a:p>
        </p:txBody>
      </p:sp>
      <p:sp>
        <p:nvSpPr>
          <p:cNvPr id="700418" name="矩形 1053954"/>
          <p:cNvSpPr>
            <a:spLocks noChangeArrowheads="1"/>
          </p:cNvSpPr>
          <p:nvPr/>
        </p:nvSpPr>
        <p:spPr bwMode="auto">
          <a:xfrm>
            <a:off x="179388" y="1204913"/>
            <a:ext cx="8812212" cy="2840037"/>
          </a:xfrm>
          <a:prstGeom prst="rect">
            <a:avLst/>
          </a:prstGeom>
          <a:noFill/>
          <a:ln w="9525">
            <a:noFill/>
            <a:miter lim="800000"/>
            <a:headEnd/>
            <a:tailEnd/>
          </a:ln>
        </p:spPr>
        <p:txBody>
          <a:bodyPr/>
          <a:lstStyle/>
          <a:p>
            <a:pPr marL="342900" indent="-342900" latinLnBrk="1">
              <a:lnSpc>
                <a:spcPct val="110000"/>
              </a:lnSpc>
              <a:spcBef>
                <a:spcPct val="20000"/>
              </a:spcBef>
              <a:buClr>
                <a:schemeClr val="accent1">
                  <a:lumMod val="60000"/>
                  <a:lumOff val="40000"/>
                </a:schemeClr>
              </a:buClr>
              <a:buFont typeface="Wingdings" panose="05000000000000000000" pitchFamily="2" charset="2"/>
              <a:buChar char="n"/>
              <a:defRPr/>
            </a:pPr>
            <a:r>
              <a:rPr lang="en-US" altLang="zh-CN" b="1" dirty="0" err="1"/>
              <a:t>设顶点集S</a:t>
            </a:r>
            <a:r>
              <a:rPr lang="en-US" altLang="zh-CN" b="1" dirty="0"/>
              <a:t>(</a:t>
            </a:r>
            <a:r>
              <a:rPr lang="zh-CN" altLang="en-US" b="1" dirty="0"/>
              <a:t>初值为空</a:t>
            </a:r>
            <a:r>
              <a:rPr lang="en-US" altLang="zh-CN" b="1" dirty="0"/>
              <a:t>)</a:t>
            </a:r>
            <a:r>
              <a:rPr lang="zh-CN" altLang="en-US" b="1" dirty="0"/>
              <a:t>，用数组</a:t>
            </a:r>
            <a:r>
              <a:rPr lang="en-US" altLang="zh-CN" b="1" dirty="0"/>
              <a:t>A</a:t>
            </a:r>
            <a:r>
              <a:rPr lang="zh-CN" altLang="en-US" b="1" dirty="0"/>
              <a:t>的每个元素</a:t>
            </a:r>
            <a:r>
              <a:rPr lang="en-US" altLang="zh-CN" b="1" dirty="0"/>
              <a:t>A[</a:t>
            </a:r>
            <a:r>
              <a:rPr lang="en-US" altLang="zh-CN" b="1" dirty="0" err="1"/>
              <a:t>i</a:t>
            </a:r>
            <a:r>
              <a:rPr lang="en-US" altLang="zh-CN" b="1" dirty="0"/>
              <a:t>][j]</a:t>
            </a:r>
            <a:r>
              <a:rPr lang="zh-CN" altLang="en-US" b="1" dirty="0"/>
              <a:t>保存从</a:t>
            </a:r>
            <a:r>
              <a:rPr lang="en-US" altLang="zh-CN" b="1" dirty="0"/>
              <a:t>V</a:t>
            </a:r>
            <a:r>
              <a:rPr lang="zh-CN" altLang="en-US" b="1" baseline="-20000" dirty="0"/>
              <a:t>i</a:t>
            </a:r>
            <a:r>
              <a:rPr lang="en-US" altLang="zh-CN" b="1" dirty="0" err="1"/>
              <a:t>只经过S</a:t>
            </a:r>
            <a:r>
              <a:rPr lang="zh-CN" altLang="en-US" b="1" dirty="0"/>
              <a:t>中的顶点</a:t>
            </a:r>
            <a:r>
              <a:rPr lang="en-US" altLang="zh-CN" b="1" dirty="0" err="1"/>
              <a:t>到达V</a:t>
            </a:r>
            <a:r>
              <a:rPr lang="zh-CN" altLang="en-US" b="1" baseline="-20000" dirty="0"/>
              <a:t>j</a:t>
            </a:r>
            <a:r>
              <a:rPr lang="zh-CN" altLang="en-US" b="1" dirty="0"/>
              <a:t>的最短路径长度：</a:t>
            </a:r>
          </a:p>
          <a:p>
            <a:pPr marL="444500" lvl="1" latinLnBrk="1">
              <a:lnSpc>
                <a:spcPct val="110000"/>
              </a:lnSpc>
              <a:spcBef>
                <a:spcPct val="20000"/>
              </a:spcBef>
              <a:defRPr/>
            </a:pPr>
            <a:r>
              <a:rPr lang="zh-CN" altLang="en-US" sz="2000" b="1" dirty="0">
                <a:latin typeface="宋体" charset="-122"/>
              </a:rPr>
              <a:t>① </a:t>
            </a:r>
            <a:r>
              <a:rPr lang="en-US" altLang="zh-CN" sz="2000" b="1" dirty="0" err="1">
                <a:latin typeface="宋体" charset="-122"/>
              </a:rPr>
              <a:t>初始时令</a:t>
            </a:r>
            <a:r>
              <a:rPr lang="zh-CN" altLang="en-US" sz="2000" b="1" dirty="0"/>
              <a:t>S={ } </a:t>
            </a:r>
            <a:r>
              <a:rPr lang="en-US" altLang="zh-CN" sz="2000" b="1" dirty="0">
                <a:latin typeface="宋体" charset="-122"/>
              </a:rPr>
              <a:t>， </a:t>
            </a:r>
            <a:r>
              <a:rPr lang="zh-CN" altLang="en-US" sz="2000" b="1" dirty="0"/>
              <a:t>A[i][j]的赋</a:t>
            </a:r>
            <a:r>
              <a:rPr lang="zh-CN" altLang="en-US" sz="2000" b="1" dirty="0">
                <a:latin typeface="宋体" charset="-122"/>
              </a:rPr>
              <a:t>初值方式是</a:t>
            </a:r>
            <a:r>
              <a:rPr lang="zh-CN" altLang="en-US" sz="2000" b="1" dirty="0"/>
              <a:t>：</a:t>
            </a:r>
          </a:p>
        </p:txBody>
      </p:sp>
      <p:grpSp>
        <p:nvGrpSpPr>
          <p:cNvPr id="105476" name="组合 2964"/>
          <p:cNvGrpSpPr>
            <a:grpSpLocks/>
          </p:cNvGrpSpPr>
          <p:nvPr/>
        </p:nvGrpSpPr>
        <p:grpSpPr bwMode="auto">
          <a:xfrm>
            <a:off x="1077913" y="2667000"/>
            <a:ext cx="8066087" cy="1447800"/>
            <a:chOff x="199" y="864"/>
            <a:chExt cx="5081" cy="912"/>
          </a:xfrm>
        </p:grpSpPr>
        <p:sp>
          <p:nvSpPr>
            <p:cNvPr id="105478" name="矩形 1053955"/>
            <p:cNvSpPr>
              <a:spLocks noChangeArrowheads="1"/>
            </p:cNvSpPr>
            <p:nvPr/>
          </p:nvSpPr>
          <p:spPr bwMode="auto">
            <a:xfrm>
              <a:off x="1154" y="1152"/>
              <a:ext cx="412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b="1">
                  <a:latin typeface="Arial" panose="020B0604020202020204" pitchFamily="34" charset="0"/>
                </a:rPr>
                <a:t>W</a:t>
              </a:r>
              <a:r>
                <a:rPr lang="en-US" altLang="zh-CN" sz="2000" b="1" baseline="-18000">
                  <a:latin typeface="Arial" panose="020B0604020202020204" pitchFamily="34" charset="0"/>
                </a:rPr>
                <a:t>ij    </a:t>
              </a:r>
              <a:r>
                <a:rPr lang="zh-CN" altLang="en-US" sz="2000" b="1">
                  <a:latin typeface="Arial" panose="020B0604020202020204" pitchFamily="34" charset="0"/>
                </a:rPr>
                <a:t> i≠j且</a:t>
              </a:r>
              <a:r>
                <a:rPr lang="en-US" altLang="zh-CN" sz="2000" b="1">
                  <a:latin typeface="Arial" panose="020B0604020202020204" pitchFamily="34" charset="0"/>
                </a:rPr>
                <a:t>&lt;v</a:t>
              </a:r>
              <a:r>
                <a:rPr lang="en-US" altLang="zh-CN" sz="2000" b="1" baseline="-18000">
                  <a:latin typeface="Arial" panose="020B0604020202020204" pitchFamily="34" charset="0"/>
                </a:rPr>
                <a:t>i</a:t>
              </a:r>
              <a:r>
                <a:rPr lang="zh-CN" altLang="en-US" sz="2000" b="1">
                  <a:latin typeface="Arial" panose="020B0604020202020204" pitchFamily="34" charset="0"/>
                </a:rPr>
                <a:t>,v</a:t>
              </a:r>
              <a:r>
                <a:rPr lang="en-US" altLang="zh-CN" sz="2000" b="1" baseline="-18000">
                  <a:latin typeface="Arial" panose="020B0604020202020204" pitchFamily="34" charset="0"/>
                </a:rPr>
                <a:t>j</a:t>
              </a:r>
              <a:r>
                <a:rPr lang="zh-CN" altLang="en-US" sz="2000" b="1">
                  <a:latin typeface="Arial" panose="020B0604020202020204" pitchFamily="34" charset="0"/>
                </a:rPr>
                <a:t>&gt;∈</a:t>
              </a:r>
              <a:r>
                <a:rPr lang="zh-CN" altLang="en-US" sz="2000" b="1">
                  <a:latin typeface="Arial" panose="020B0604020202020204" pitchFamily="34" charset="0"/>
                  <a:ea typeface="Arial Unicode MS" panose="020B0604020202020204" pitchFamily="34" charset="-122"/>
                  <a:cs typeface="Arial Unicode MS" panose="020B0604020202020204" pitchFamily="34" charset="-122"/>
                </a:rPr>
                <a:t>E</a:t>
              </a:r>
              <a:r>
                <a:rPr lang="zh-CN" altLang="en-US" sz="2000" b="1">
                  <a:latin typeface="Arial" panose="020B0604020202020204" pitchFamily="34" charset="0"/>
                </a:rPr>
                <a:t>， </a:t>
              </a:r>
              <a:r>
                <a:rPr lang="en-US" altLang="zh-CN" sz="2000" b="1">
                  <a:latin typeface="Arial" panose="020B0604020202020204" pitchFamily="34" charset="0"/>
                </a:rPr>
                <a:t>w</a:t>
              </a:r>
              <a:r>
                <a:rPr lang="en-US" altLang="zh-CN" sz="2000" b="1" baseline="-18000">
                  <a:latin typeface="Arial" panose="020B0604020202020204" pitchFamily="34" charset="0"/>
                </a:rPr>
                <a:t>ij</a:t>
              </a:r>
              <a:r>
                <a:rPr lang="zh-CN" altLang="en-US" sz="2000" b="1">
                  <a:latin typeface="Arial" panose="020B0604020202020204" pitchFamily="34" charset="0"/>
                </a:rPr>
                <a:t>为弧上的权值</a:t>
              </a:r>
            </a:p>
          </p:txBody>
        </p:sp>
        <p:sp>
          <p:nvSpPr>
            <p:cNvPr id="105479" name="矩形 1053956"/>
            <p:cNvSpPr>
              <a:spLocks noChangeArrowheads="1"/>
            </p:cNvSpPr>
            <p:nvPr/>
          </p:nvSpPr>
          <p:spPr bwMode="auto">
            <a:xfrm>
              <a:off x="1154" y="1481"/>
              <a:ext cx="211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2000" b="1">
                  <a:latin typeface="宋体" panose="02010600030101010101" pitchFamily="2" charset="-122"/>
                </a:rPr>
                <a:t>∞   </a:t>
              </a:r>
              <a:r>
                <a:rPr lang="en-US" altLang="zh-CN" sz="2000" b="1">
                  <a:latin typeface="Arial" panose="020B0604020202020204" pitchFamily="34" charset="0"/>
                </a:rPr>
                <a:t>i≠j</a:t>
              </a:r>
              <a:r>
                <a:rPr lang="zh-CN" altLang="en-US" sz="2000" b="1">
                  <a:latin typeface="Arial" panose="020B0604020202020204" pitchFamily="34" charset="0"/>
                </a:rPr>
                <a:t>且</a:t>
              </a:r>
              <a:r>
                <a:rPr lang="en-US" altLang="zh-CN" sz="2000" b="1">
                  <a:latin typeface="Arial" panose="020B0604020202020204" pitchFamily="34" charset="0"/>
                </a:rPr>
                <a:t>&lt;v</a:t>
              </a:r>
              <a:r>
                <a:rPr lang="en-US" altLang="zh-CN" sz="2000" b="1" baseline="-18000">
                  <a:latin typeface="Arial" panose="020B0604020202020204" pitchFamily="34" charset="0"/>
                </a:rPr>
                <a:t>i</a:t>
              </a:r>
              <a:r>
                <a:rPr lang="zh-CN" altLang="en-US" sz="2000" b="1">
                  <a:latin typeface="Arial" panose="020B0604020202020204" pitchFamily="34" charset="0"/>
                </a:rPr>
                <a:t>,v</a:t>
              </a:r>
              <a:r>
                <a:rPr lang="zh-CN" altLang="en-US" sz="2000" b="1" baseline="-18000">
                  <a:latin typeface="Arial" panose="020B0604020202020204" pitchFamily="34" charset="0"/>
                </a:rPr>
                <a:t>j</a:t>
              </a:r>
              <a:r>
                <a:rPr lang="en-US" altLang="zh-CN" sz="2000" b="1">
                  <a:latin typeface="Arial" panose="020B0604020202020204" pitchFamily="34" charset="0"/>
                </a:rPr>
                <a:t>&gt;不属于</a:t>
              </a:r>
              <a:r>
                <a:rPr lang="en-US" altLang="zh-CN" sz="2000" b="1">
                  <a:latin typeface="Arial" panose="020B0604020202020204" pitchFamily="34" charset="0"/>
                  <a:ea typeface="Arial Unicode MS" panose="020B0604020202020204" pitchFamily="34" charset="-122"/>
                  <a:cs typeface="Arial Unicode MS" panose="020B0604020202020204" pitchFamily="34" charset="-122"/>
                </a:rPr>
                <a:t>E</a:t>
              </a:r>
            </a:p>
          </p:txBody>
        </p:sp>
        <p:sp>
          <p:nvSpPr>
            <p:cNvPr id="105480" name="矩形 1053957"/>
            <p:cNvSpPr>
              <a:spLocks noChangeArrowheads="1"/>
            </p:cNvSpPr>
            <p:nvPr/>
          </p:nvSpPr>
          <p:spPr bwMode="auto">
            <a:xfrm>
              <a:off x="199" y="1152"/>
              <a:ext cx="79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b="1">
                  <a:latin typeface="Arial" panose="020B0604020202020204" pitchFamily="34" charset="0"/>
                </a:rPr>
                <a:t>A[i][j]=</a:t>
              </a:r>
            </a:p>
          </p:txBody>
        </p:sp>
        <p:sp>
          <p:nvSpPr>
            <p:cNvPr id="105481" name="左大括号 1053958"/>
            <p:cNvSpPr>
              <a:spLocks/>
            </p:cNvSpPr>
            <p:nvPr/>
          </p:nvSpPr>
          <p:spPr bwMode="auto">
            <a:xfrm>
              <a:off x="1058" y="960"/>
              <a:ext cx="91" cy="680"/>
            </a:xfrm>
            <a:prstGeom prst="leftBrace">
              <a:avLst>
                <a:gd name="adj1" fmla="val 8337"/>
                <a:gd name="adj2"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2000">
                <a:latin typeface="Arial" panose="020B0604020202020204" pitchFamily="34" charset="0"/>
              </a:endParaRPr>
            </a:p>
          </p:txBody>
        </p:sp>
        <p:sp>
          <p:nvSpPr>
            <p:cNvPr id="105482" name="矩形 1053959"/>
            <p:cNvSpPr>
              <a:spLocks noChangeArrowheads="1"/>
            </p:cNvSpPr>
            <p:nvPr/>
          </p:nvSpPr>
          <p:spPr bwMode="auto">
            <a:xfrm>
              <a:off x="1152" y="864"/>
              <a:ext cx="115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b="1">
                  <a:latin typeface="宋体" panose="02010600030101010101" pitchFamily="2" charset="-122"/>
                </a:rPr>
                <a:t>0    </a:t>
              </a:r>
              <a:r>
                <a:rPr lang="zh-CN" altLang="en-US" sz="2000" b="1">
                  <a:latin typeface="Arial" panose="020B0604020202020204" pitchFamily="34" charset="0"/>
                </a:rPr>
                <a:t>i =j时</a:t>
              </a:r>
            </a:p>
          </p:txBody>
        </p:sp>
      </p:grpSp>
      <p:sp>
        <p:nvSpPr>
          <p:cNvPr id="7173" name="Rectangle 3"/>
          <p:cNvSpPr>
            <a:spLocks noGrp="1" noChangeArrowheads="1"/>
          </p:cNvSpPr>
          <p:nvPr>
            <p:ph type="title" idx="4294967295"/>
          </p:nvPr>
        </p:nvSpPr>
        <p:spPr>
          <a:xfrm>
            <a:off x="179388" y="115888"/>
            <a:ext cx="8229600" cy="647700"/>
          </a:xfrm>
        </p:spPr>
        <p:txBody>
          <a:bodyPr/>
          <a:lstStyle/>
          <a:p>
            <a:pPr latinLnBrk="1">
              <a:lnSpc>
                <a:spcPct val="110000"/>
              </a:lnSpc>
              <a:spcBef>
                <a:spcPct val="20000"/>
              </a:spcBef>
              <a:buClr>
                <a:schemeClr val="accent1">
                  <a:lumMod val="60000"/>
                  <a:lumOff val="40000"/>
                </a:schemeClr>
              </a:buClr>
              <a:defRPr/>
            </a:pPr>
            <a:r>
              <a:rPr lang="zh-CN" altLang="en-US" sz="3600" dirty="0">
                <a:solidFill>
                  <a:srgbClr val="0070C0"/>
                </a:solidFill>
                <a:effectLst>
                  <a:outerShdw blurRad="38100" dist="38100" dir="2700000" algn="tl">
                    <a:srgbClr val="000000">
                      <a:alpha val="43137"/>
                    </a:srgbClr>
                  </a:outerShdw>
                </a:effectLst>
                <a:latin typeface="宋体" panose="02010600030101010101" pitchFamily="2" charset="-122"/>
              </a:rPr>
              <a:t>弗罗伊德算法思想</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title" idx="4294967295"/>
          </p:nvPr>
        </p:nvSpPr>
        <p:spPr>
          <a:xfrm>
            <a:off x="179388" y="115888"/>
            <a:ext cx="8229600" cy="647700"/>
          </a:xfrm>
        </p:spPr>
        <p:txBody>
          <a:bodyPr/>
          <a:lstStyle/>
          <a:p>
            <a:pPr latinLnBrk="1">
              <a:lnSpc>
                <a:spcPct val="110000"/>
              </a:lnSpc>
              <a:spcBef>
                <a:spcPct val="20000"/>
              </a:spcBef>
              <a:buClr>
                <a:schemeClr val="accent1">
                  <a:lumMod val="60000"/>
                  <a:lumOff val="40000"/>
                </a:schemeClr>
              </a:buClr>
              <a:defRPr/>
            </a:pPr>
            <a:r>
              <a:rPr lang="zh-CN" altLang="en-US" sz="3600" dirty="0">
                <a:solidFill>
                  <a:srgbClr val="0070C0"/>
                </a:solidFill>
                <a:effectLst>
                  <a:outerShdw blurRad="38100" dist="38100" dir="2700000" algn="tl">
                    <a:srgbClr val="000000">
                      <a:alpha val="43137"/>
                    </a:srgbClr>
                  </a:outerShdw>
                </a:effectLst>
                <a:latin typeface="宋体" panose="02010600030101010101" pitchFamily="2" charset="-122"/>
              </a:rPr>
              <a:t>弗罗伊德算法实现</a:t>
            </a:r>
            <a:r>
              <a:rPr lang="en-US" altLang="zh-CN" sz="3600" dirty="0">
                <a:solidFill>
                  <a:srgbClr val="0070C0"/>
                </a:solidFill>
                <a:effectLst>
                  <a:outerShdw blurRad="38100" dist="38100" dir="2700000" algn="tl">
                    <a:srgbClr val="000000">
                      <a:alpha val="43137"/>
                    </a:srgbClr>
                  </a:outerShdw>
                </a:effectLst>
                <a:latin typeface="宋体" panose="02010600030101010101" pitchFamily="2" charset="-122"/>
              </a:rPr>
              <a:t>(1)</a:t>
            </a:r>
            <a:endParaRPr lang="zh-CN" altLang="en-US" sz="3600" dirty="0">
              <a:solidFill>
                <a:srgbClr val="0070C0"/>
              </a:solidFill>
              <a:effectLst>
                <a:outerShdw blurRad="38100" dist="38100" dir="2700000" algn="tl">
                  <a:srgbClr val="000000">
                    <a:alpha val="43137"/>
                  </a:srgbClr>
                </a:outerShdw>
              </a:effectLst>
              <a:latin typeface="宋体" panose="02010600030101010101" pitchFamily="2" charset="-122"/>
            </a:endParaRPr>
          </a:p>
        </p:txBody>
      </p:sp>
      <p:sp>
        <p:nvSpPr>
          <p:cNvPr id="4" name="矩形 1053954"/>
          <p:cNvSpPr>
            <a:spLocks noChangeArrowheads="1"/>
          </p:cNvSpPr>
          <p:nvPr/>
        </p:nvSpPr>
        <p:spPr bwMode="auto">
          <a:xfrm>
            <a:off x="250825" y="1268413"/>
            <a:ext cx="8529638" cy="2840037"/>
          </a:xfrm>
          <a:prstGeom prst="rect">
            <a:avLst/>
          </a:prstGeom>
          <a:noFill/>
          <a:ln w="9525">
            <a:noFill/>
            <a:miter lim="800000"/>
            <a:headEnd/>
            <a:tailEnd/>
          </a:ln>
        </p:spPr>
        <p:txBody>
          <a:bodyPr/>
          <a:lstStyle/>
          <a:p>
            <a:pPr marL="342900" indent="-342900" latinLnBrk="1">
              <a:lnSpc>
                <a:spcPct val="110000"/>
              </a:lnSpc>
              <a:spcBef>
                <a:spcPct val="20000"/>
              </a:spcBef>
              <a:buClr>
                <a:schemeClr val="accent1">
                  <a:lumMod val="60000"/>
                  <a:lumOff val="40000"/>
                </a:schemeClr>
              </a:buClr>
              <a:buFont typeface="Wingdings" panose="05000000000000000000" pitchFamily="2" charset="2"/>
              <a:buChar char="n"/>
              <a:defRPr/>
            </a:pPr>
            <a:r>
              <a:rPr lang="zh-CN" altLang="en-US" sz="2800" b="1" dirty="0">
                <a:solidFill>
                  <a:srgbClr val="0070C0"/>
                </a:solidFill>
                <a:effectLst>
                  <a:outerShdw blurRad="38100" dist="38100" dir="2700000" algn="tl">
                    <a:srgbClr val="000000">
                      <a:alpha val="43137"/>
                    </a:srgbClr>
                  </a:outerShdw>
                </a:effectLst>
                <a:latin typeface="宋体" panose="02010600030101010101" pitchFamily="2" charset="-122"/>
              </a:rPr>
              <a:t>弗罗伊德算法实现</a:t>
            </a:r>
          </a:p>
          <a:p>
            <a:pPr marL="787400" lvl="1" indent="-342900">
              <a:lnSpc>
                <a:spcPct val="150000"/>
              </a:lnSpc>
              <a:buClr>
                <a:srgbClr val="0070C0"/>
              </a:buClr>
              <a:buFont typeface="Wingdings" panose="05000000000000000000" pitchFamily="2" charset="2"/>
              <a:buChar char="Ø"/>
              <a:defRPr/>
            </a:pPr>
            <a:r>
              <a:rPr lang="zh-CN" altLang="en-US" b="1" dirty="0">
                <a:ea typeface="宋体" charset="-122"/>
              </a:rPr>
              <a:t>定义</a:t>
            </a:r>
            <a:r>
              <a:rPr lang="en-US" altLang="zh-CN" b="1" dirty="0" err="1">
                <a:latin typeface="宋体" charset="-122"/>
                <a:ea typeface="宋体" charset="-122"/>
              </a:rPr>
              <a:t>二维数组</a:t>
            </a:r>
            <a:r>
              <a:rPr lang="zh-CN" altLang="en-US" b="1" dirty="0">
                <a:ea typeface="宋体" charset="-122"/>
              </a:rPr>
              <a:t>Path[n][n](n为图的顶点数) </a:t>
            </a:r>
            <a:r>
              <a:rPr lang="zh-CN" altLang="en-US" b="1" dirty="0">
                <a:latin typeface="宋体" charset="-122"/>
                <a:ea typeface="宋体" charset="-122"/>
              </a:rPr>
              <a:t>，</a:t>
            </a:r>
            <a:r>
              <a:rPr lang="en-US" altLang="zh-CN" b="1" dirty="0" err="1">
                <a:ea typeface="宋体" charset="-122"/>
              </a:rPr>
              <a:t>元素Path</a:t>
            </a:r>
            <a:r>
              <a:rPr lang="en-US" altLang="zh-CN" b="1" dirty="0">
                <a:ea typeface="宋体" charset="-122"/>
              </a:rPr>
              <a:t>[</a:t>
            </a:r>
            <a:r>
              <a:rPr lang="en-US" altLang="zh-CN" b="1" dirty="0" err="1">
                <a:ea typeface="宋体" charset="-122"/>
              </a:rPr>
              <a:t>i</a:t>
            </a:r>
            <a:r>
              <a:rPr lang="en-US" altLang="zh-CN" b="1" dirty="0">
                <a:ea typeface="宋体" charset="-122"/>
              </a:rPr>
              <a:t>][j]</a:t>
            </a:r>
            <a:r>
              <a:rPr lang="zh-CN" altLang="en-US" b="1" dirty="0">
                <a:ea typeface="宋体" charset="-122"/>
              </a:rPr>
              <a:t>保存从</a:t>
            </a:r>
            <a:r>
              <a:rPr lang="en-US" altLang="zh-CN" b="1" dirty="0">
                <a:ea typeface="宋体" charset="-122"/>
              </a:rPr>
              <a:t>V</a:t>
            </a:r>
            <a:r>
              <a:rPr lang="zh-CN" altLang="en-US" b="1" baseline="-18000" dirty="0">
                <a:ea typeface="宋体" charset="-122"/>
              </a:rPr>
              <a:t>i</a:t>
            </a:r>
            <a:r>
              <a:rPr lang="en-US" altLang="zh-CN" b="1" dirty="0" err="1">
                <a:ea typeface="宋体" charset="-122"/>
              </a:rPr>
              <a:t>到V</a:t>
            </a:r>
            <a:r>
              <a:rPr lang="zh-CN" altLang="en-US" b="1" baseline="-18000" dirty="0">
                <a:ea typeface="宋体" charset="-122"/>
              </a:rPr>
              <a:t>j</a:t>
            </a:r>
            <a:r>
              <a:rPr lang="zh-CN" altLang="en-US" b="1" dirty="0">
                <a:latin typeface="宋体" charset="-122"/>
                <a:ea typeface="宋体" charset="-122"/>
              </a:rPr>
              <a:t>的最短路径所经过的顶点。</a:t>
            </a:r>
          </a:p>
          <a:p>
            <a:pPr marL="444500" lvl="1">
              <a:lnSpc>
                <a:spcPct val="150000"/>
              </a:lnSpc>
              <a:buClr>
                <a:srgbClr val="0070C0"/>
              </a:buClr>
              <a:defRPr/>
            </a:pPr>
            <a:r>
              <a:rPr lang="en-US" altLang="zh-CN" b="1" dirty="0">
                <a:ea typeface="宋体" charset="-122"/>
              </a:rPr>
              <a:t> 	</a:t>
            </a:r>
            <a:r>
              <a:rPr lang="en-US" altLang="zh-CN" b="1" dirty="0" err="1">
                <a:ea typeface="宋体" charset="-122"/>
              </a:rPr>
              <a:t>若Path</a:t>
            </a:r>
            <a:r>
              <a:rPr lang="en-US" altLang="zh-CN" b="1" dirty="0">
                <a:ea typeface="宋体" charset="-122"/>
              </a:rPr>
              <a:t>[</a:t>
            </a:r>
            <a:r>
              <a:rPr lang="en-US" altLang="zh-CN" b="1" dirty="0" err="1">
                <a:ea typeface="宋体" charset="-122"/>
              </a:rPr>
              <a:t>i</a:t>
            </a:r>
            <a:r>
              <a:rPr lang="en-US" altLang="zh-CN" b="1" dirty="0">
                <a:ea typeface="宋体" charset="-122"/>
              </a:rPr>
              <a:t>][j]=k</a:t>
            </a:r>
            <a:r>
              <a:rPr lang="zh-CN" altLang="en-US" b="1" dirty="0">
                <a:ea typeface="宋体" charset="-122"/>
              </a:rPr>
              <a:t>：从</a:t>
            </a:r>
            <a:r>
              <a:rPr lang="en-US" altLang="zh-CN" b="1" dirty="0">
                <a:ea typeface="宋体" charset="-122"/>
              </a:rPr>
              <a:t>V</a:t>
            </a:r>
            <a:r>
              <a:rPr lang="zh-CN" altLang="en-US" b="1" baseline="-18000" dirty="0">
                <a:ea typeface="宋体" charset="-122"/>
              </a:rPr>
              <a:t>i</a:t>
            </a:r>
            <a:r>
              <a:rPr lang="en-US" altLang="zh-CN" b="1" dirty="0" err="1">
                <a:ea typeface="宋体" charset="-122"/>
              </a:rPr>
              <a:t>到V</a:t>
            </a:r>
            <a:r>
              <a:rPr lang="en-US" altLang="zh-CN" b="1" baseline="-18000" dirty="0" err="1">
                <a:ea typeface="宋体" charset="-122"/>
              </a:rPr>
              <a:t>j</a:t>
            </a:r>
            <a:r>
              <a:rPr lang="en-US" altLang="zh-CN" b="1" baseline="-18000" dirty="0">
                <a:ea typeface="宋体" charset="-122"/>
              </a:rPr>
              <a:t> </a:t>
            </a:r>
            <a:r>
              <a:rPr lang="zh-CN" altLang="en-US" b="1" dirty="0">
                <a:ea typeface="宋体" charset="-122"/>
              </a:rPr>
              <a:t>经过</a:t>
            </a:r>
            <a:r>
              <a:rPr lang="en-US" altLang="zh-CN" b="1" dirty="0" err="1">
                <a:solidFill>
                  <a:srgbClr val="FF0000"/>
                </a:solidFill>
                <a:ea typeface="宋体" charset="-122"/>
              </a:rPr>
              <a:t>V</a:t>
            </a:r>
            <a:r>
              <a:rPr lang="en-US" altLang="zh-CN" b="1" baseline="-18000" dirty="0" err="1">
                <a:solidFill>
                  <a:srgbClr val="FF0000"/>
                </a:solidFill>
                <a:ea typeface="宋体" charset="-122"/>
              </a:rPr>
              <a:t>k</a:t>
            </a:r>
            <a:r>
              <a:rPr lang="en-US" altLang="zh-CN" b="1" baseline="-18000" dirty="0">
                <a:ea typeface="宋体" charset="-122"/>
              </a:rPr>
              <a:t> </a:t>
            </a:r>
            <a:r>
              <a:rPr lang="zh-CN" altLang="en-US" b="1" dirty="0">
                <a:latin typeface="宋体" charset="-122"/>
                <a:ea typeface="宋体" charset="-122"/>
              </a:rPr>
              <a:t>，最短路径序列是</a:t>
            </a:r>
            <a:r>
              <a:rPr lang="en-US" altLang="zh-CN" b="1" dirty="0">
                <a:ea typeface="宋体" charset="-122"/>
              </a:rPr>
              <a:t>(V</a:t>
            </a:r>
            <a:r>
              <a:rPr lang="en-US" altLang="zh-CN" b="1" baseline="-18000" dirty="0">
                <a:ea typeface="宋体" charset="-122"/>
              </a:rPr>
              <a:t>i </a:t>
            </a:r>
            <a:r>
              <a:rPr lang="en-US" altLang="zh-CN" b="1" dirty="0">
                <a:ea typeface="宋体" charset="-122"/>
              </a:rPr>
              <a:t>, </a:t>
            </a:r>
            <a:r>
              <a:rPr lang="en-US" altLang="zh-CN" b="1" dirty="0">
                <a:ea typeface="宋体" charset="-122"/>
                <a:cs typeface="Times New Roman" pitchFamily="18" charset="0"/>
              </a:rPr>
              <a:t>…</a:t>
            </a:r>
            <a:r>
              <a:rPr lang="en-US" altLang="zh-CN" b="1" dirty="0">
                <a:ea typeface="宋体" charset="-122"/>
              </a:rPr>
              <a:t>, V</a:t>
            </a:r>
            <a:r>
              <a:rPr lang="zh-CN" altLang="en-US" b="1" baseline="-18000" dirty="0">
                <a:ea typeface="宋体" charset="-122"/>
              </a:rPr>
              <a:t>k </a:t>
            </a:r>
            <a:r>
              <a:rPr lang="en-US" altLang="zh-CN" b="1" dirty="0">
                <a:ea typeface="宋体" charset="-122"/>
              </a:rPr>
              <a:t>, </a:t>
            </a:r>
            <a:r>
              <a:rPr lang="en-US" altLang="zh-CN" b="1" dirty="0">
                <a:ea typeface="宋体" charset="-122"/>
                <a:cs typeface="Times New Roman" pitchFamily="18" charset="0"/>
              </a:rPr>
              <a:t>…</a:t>
            </a:r>
            <a:r>
              <a:rPr lang="en-US" altLang="zh-CN" b="1" dirty="0">
                <a:ea typeface="宋体" charset="-122"/>
              </a:rPr>
              <a:t>, V</a:t>
            </a:r>
            <a:r>
              <a:rPr lang="zh-CN" altLang="en-US" b="1" baseline="-18000" dirty="0">
                <a:ea typeface="宋体" charset="-122"/>
              </a:rPr>
              <a:t>j</a:t>
            </a:r>
            <a:r>
              <a:rPr lang="en-US" altLang="zh-CN" b="1" dirty="0">
                <a:ea typeface="宋体" charset="-122"/>
              </a:rPr>
              <a:t>) </a:t>
            </a:r>
            <a:r>
              <a:rPr lang="en-US" altLang="zh-CN" b="1" dirty="0">
                <a:latin typeface="宋体" charset="-122"/>
                <a:ea typeface="宋体" charset="-122"/>
              </a:rPr>
              <a:t>，</a:t>
            </a:r>
            <a:r>
              <a:rPr lang="en-US" altLang="zh-CN" b="1" dirty="0" err="1">
                <a:latin typeface="宋体" charset="-122"/>
                <a:ea typeface="宋体" charset="-122"/>
              </a:rPr>
              <a:t>则路径序列</a:t>
            </a:r>
            <a:r>
              <a:rPr lang="en-US" altLang="zh-CN" b="1" dirty="0">
                <a:ea typeface="宋体" charset="-122"/>
              </a:rPr>
              <a:t>：(V</a:t>
            </a:r>
            <a:r>
              <a:rPr lang="en-US" altLang="zh-CN" b="1" baseline="-18000" dirty="0">
                <a:ea typeface="宋体" charset="-122"/>
              </a:rPr>
              <a:t>i </a:t>
            </a:r>
            <a:r>
              <a:rPr lang="en-US" altLang="zh-CN" b="1" dirty="0">
                <a:ea typeface="宋体" charset="-122"/>
              </a:rPr>
              <a:t>, </a:t>
            </a:r>
            <a:r>
              <a:rPr lang="zh-CN" altLang="en-US" b="1" dirty="0">
                <a:ea typeface="宋体" charset="-122"/>
                <a:cs typeface="Times New Roman" pitchFamily="18" charset="0"/>
              </a:rPr>
              <a:t>…</a:t>
            </a:r>
            <a:r>
              <a:rPr lang="en-US" altLang="zh-CN" b="1" dirty="0">
                <a:ea typeface="宋体" charset="-122"/>
              </a:rPr>
              <a:t>, V</a:t>
            </a:r>
            <a:r>
              <a:rPr lang="zh-CN" altLang="en-US" b="1" baseline="-18000" dirty="0">
                <a:ea typeface="宋体" charset="-122"/>
              </a:rPr>
              <a:t>k</a:t>
            </a:r>
            <a:r>
              <a:rPr lang="en-US" altLang="zh-CN" b="1" dirty="0">
                <a:ea typeface="宋体" charset="-122"/>
              </a:rPr>
              <a:t>)和(V</a:t>
            </a:r>
            <a:r>
              <a:rPr lang="zh-CN" altLang="en-US" b="1" baseline="-18000" dirty="0">
                <a:ea typeface="宋体" charset="-122"/>
              </a:rPr>
              <a:t>k </a:t>
            </a:r>
            <a:r>
              <a:rPr lang="en-US" altLang="zh-CN" b="1" dirty="0">
                <a:ea typeface="宋体" charset="-122"/>
              </a:rPr>
              <a:t>, </a:t>
            </a:r>
            <a:r>
              <a:rPr lang="zh-CN" altLang="en-US" b="1" dirty="0">
                <a:ea typeface="宋体" charset="-122"/>
                <a:cs typeface="Times New Roman" pitchFamily="18" charset="0"/>
              </a:rPr>
              <a:t>…</a:t>
            </a:r>
            <a:r>
              <a:rPr lang="en-US" altLang="zh-CN" b="1" dirty="0">
                <a:ea typeface="宋体" charset="-122"/>
              </a:rPr>
              <a:t>, </a:t>
            </a:r>
            <a:r>
              <a:rPr lang="en-US" altLang="zh-CN" b="1" dirty="0" err="1">
                <a:ea typeface="宋体" charset="-122"/>
              </a:rPr>
              <a:t>V</a:t>
            </a:r>
            <a:r>
              <a:rPr lang="en-US" altLang="zh-CN" b="1" baseline="-18000" dirty="0" err="1">
                <a:ea typeface="宋体" charset="-122"/>
              </a:rPr>
              <a:t>j</a:t>
            </a:r>
            <a:r>
              <a:rPr lang="zh-CN" altLang="en-US" b="1" dirty="0">
                <a:ea typeface="宋体" charset="-122"/>
              </a:rPr>
              <a:t>)一定是</a:t>
            </a:r>
            <a:r>
              <a:rPr lang="en-US" altLang="zh-CN" b="1" dirty="0" err="1">
                <a:ea typeface="宋体" charset="-122"/>
              </a:rPr>
              <a:t>从V</a:t>
            </a:r>
            <a:r>
              <a:rPr lang="en-US" altLang="zh-CN" b="1" baseline="-18000" dirty="0" err="1">
                <a:ea typeface="宋体" charset="-122"/>
              </a:rPr>
              <a:t>i</a:t>
            </a:r>
            <a:r>
              <a:rPr lang="zh-CN" altLang="en-US" b="1" dirty="0">
                <a:ea typeface="宋体" charset="-122"/>
              </a:rPr>
              <a:t>到V</a:t>
            </a:r>
            <a:r>
              <a:rPr lang="en-US" altLang="zh-CN" b="1" baseline="-18000" dirty="0" err="1">
                <a:ea typeface="宋体" charset="-122"/>
              </a:rPr>
              <a:t>k</a:t>
            </a:r>
            <a:r>
              <a:rPr lang="en-US" altLang="zh-CN" b="1" dirty="0" err="1">
                <a:ea typeface="宋体" charset="-122"/>
              </a:rPr>
              <a:t>和</a:t>
            </a:r>
            <a:r>
              <a:rPr lang="zh-CN" altLang="en-US" b="1" dirty="0">
                <a:ea typeface="宋体" charset="-122"/>
              </a:rPr>
              <a:t>从V</a:t>
            </a:r>
            <a:r>
              <a:rPr lang="en-US" altLang="zh-CN" b="1" baseline="-18000" dirty="0">
                <a:ea typeface="宋体" charset="-122"/>
              </a:rPr>
              <a:t>k</a:t>
            </a:r>
            <a:r>
              <a:rPr lang="zh-CN" altLang="en-US" b="1" dirty="0">
                <a:ea typeface="宋体" charset="-122"/>
              </a:rPr>
              <a:t>到V</a:t>
            </a:r>
            <a:r>
              <a:rPr lang="zh-CN" altLang="en-US" b="1" baseline="-18000" dirty="0">
                <a:ea typeface="宋体" charset="-122"/>
              </a:rPr>
              <a:t>j</a:t>
            </a:r>
            <a:r>
              <a:rPr lang="en-US" altLang="zh-CN" b="1" baseline="-18000" dirty="0">
                <a:ea typeface="宋体" charset="-122"/>
              </a:rPr>
              <a:t> </a:t>
            </a:r>
            <a:r>
              <a:rPr lang="zh-CN" altLang="en-US" b="1" dirty="0">
                <a:ea typeface="宋体" charset="-122"/>
              </a:rPr>
              <a:t>的</a:t>
            </a:r>
            <a:r>
              <a:rPr lang="zh-CN" altLang="en-US" b="1" dirty="0">
                <a:latin typeface="宋体" charset="-122"/>
                <a:ea typeface="宋体" charset="-122"/>
              </a:rPr>
              <a:t>最短路径。从而可以根据</a:t>
            </a:r>
            <a:r>
              <a:rPr lang="en-US" altLang="zh-CN" b="1" dirty="0">
                <a:ea typeface="宋体" charset="-122"/>
              </a:rPr>
              <a:t>Path[</a:t>
            </a:r>
            <a:r>
              <a:rPr lang="en-US" altLang="zh-CN" b="1" dirty="0" err="1">
                <a:ea typeface="宋体" charset="-122"/>
              </a:rPr>
              <a:t>i</a:t>
            </a:r>
            <a:r>
              <a:rPr lang="en-US" altLang="zh-CN" b="1" dirty="0">
                <a:ea typeface="宋体" charset="-122"/>
              </a:rPr>
              <a:t>][k]</a:t>
            </a:r>
            <a:r>
              <a:rPr lang="zh-CN" altLang="en-US" b="1" dirty="0">
                <a:ea typeface="宋体" charset="-122"/>
              </a:rPr>
              <a:t>和</a:t>
            </a:r>
            <a:r>
              <a:rPr lang="en-US" altLang="zh-CN" b="1" dirty="0">
                <a:ea typeface="宋体" charset="-122"/>
              </a:rPr>
              <a:t>Path[k][j]</a:t>
            </a:r>
            <a:r>
              <a:rPr lang="zh-CN" altLang="en-US" b="1" dirty="0">
                <a:ea typeface="宋体" charset="-122"/>
              </a:rPr>
              <a:t>的值再找到该路径上所经过的其它顶点</a:t>
            </a:r>
            <a:r>
              <a:rPr lang="zh-CN" altLang="en-US" b="1" dirty="0">
                <a:latin typeface="宋体" charset="-122"/>
                <a:ea typeface="宋体" charset="-122"/>
              </a:rPr>
              <a:t>，</a:t>
            </a:r>
            <a:r>
              <a:rPr lang="en-US" altLang="zh-CN" b="1" dirty="0">
                <a:ea typeface="宋体" charset="-122"/>
                <a:cs typeface="Times New Roman" pitchFamily="18" charset="0"/>
              </a:rPr>
              <a:t>…</a:t>
            </a:r>
            <a:r>
              <a:rPr lang="zh-CN" altLang="en-US" b="1" dirty="0">
                <a:ea typeface="宋体" charset="-122"/>
              </a:rPr>
              <a:t>依此类推</a:t>
            </a:r>
            <a:r>
              <a:rPr lang="zh-CN" altLang="en-US" b="1" dirty="0">
                <a:latin typeface="宋体" charset="-122"/>
                <a:ea typeface="宋体" charset="-122"/>
              </a:rPr>
              <a:t>。</a:t>
            </a:r>
          </a:p>
          <a:p>
            <a:pPr latinLnBrk="1">
              <a:lnSpc>
                <a:spcPct val="110000"/>
              </a:lnSpc>
              <a:spcBef>
                <a:spcPct val="20000"/>
              </a:spcBef>
              <a:defRPr/>
            </a:pPr>
            <a:r>
              <a:rPr lang="en-US" altLang="zh-CN" sz="2800" b="1" dirty="0"/>
              <a:t> </a:t>
            </a:r>
            <a:endParaRPr lang="zh-CN" altLang="en-US" b="1"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5" name="文本占位符 1053961"/>
          <p:cNvSpPr>
            <a:spLocks noGrp="1"/>
          </p:cNvSpPr>
          <p:nvPr>
            <p:ph type="body" idx="1"/>
          </p:nvPr>
        </p:nvSpPr>
        <p:spPr>
          <a:xfrm>
            <a:off x="179388" y="1279525"/>
            <a:ext cx="8839200" cy="1930400"/>
          </a:xfrm>
        </p:spPr>
        <p:txBody>
          <a:bodyPr/>
          <a:lstStyle/>
          <a:p>
            <a:pPr marL="625475" lvl="1" indent="-534988">
              <a:buClr>
                <a:schemeClr val="accent1">
                  <a:lumMod val="60000"/>
                  <a:lumOff val="40000"/>
                </a:schemeClr>
              </a:buClr>
              <a:defRPr/>
            </a:pPr>
            <a:r>
              <a:rPr lang="zh-CN" altLang="en-US" dirty="0">
                <a:solidFill>
                  <a:srgbClr val="0070C0"/>
                </a:solidFill>
                <a:effectLst>
                  <a:outerShdw blurRad="38100" dist="38100" dir="2700000" algn="tl">
                    <a:srgbClr val="000000">
                      <a:alpha val="43137"/>
                    </a:srgbClr>
                  </a:outerShdw>
                </a:effectLst>
                <a:latin typeface="宋体" panose="02010600030101010101" pitchFamily="2" charset="-122"/>
              </a:rPr>
              <a:t>弗罗伊德算法实现</a:t>
            </a:r>
          </a:p>
          <a:p>
            <a:pPr marL="533400" lvl="1" indent="0">
              <a:lnSpc>
                <a:spcPct val="150000"/>
              </a:lnSpc>
              <a:buFontTx/>
              <a:buNone/>
              <a:defRPr/>
            </a:pPr>
            <a:r>
              <a:rPr lang="en-US" altLang="zh-CN" dirty="0">
                <a:latin typeface="宋体" charset="-122"/>
              </a:rPr>
              <a:t>	</a:t>
            </a:r>
            <a:r>
              <a:rPr lang="zh-CN" altLang="en-US" dirty="0">
                <a:latin typeface="宋体" charset="-122"/>
              </a:rPr>
              <a:t>初始时令</a:t>
            </a:r>
            <a:r>
              <a:rPr lang="en-US" altLang="zh-CN" dirty="0"/>
              <a:t>Path[</a:t>
            </a:r>
            <a:r>
              <a:rPr lang="en-US" altLang="zh-CN" dirty="0" err="1"/>
              <a:t>i</a:t>
            </a:r>
            <a:r>
              <a:rPr lang="en-US" altLang="zh-CN" dirty="0"/>
              <a:t>][j]=-1</a:t>
            </a:r>
            <a:r>
              <a:rPr lang="zh-CN" altLang="en-US" dirty="0">
                <a:latin typeface="宋体" charset="-122"/>
              </a:rPr>
              <a:t>，表示</a:t>
            </a:r>
            <a:r>
              <a:rPr lang="en-US" altLang="zh-CN" dirty="0" err="1"/>
              <a:t>从V</a:t>
            </a:r>
            <a:r>
              <a:rPr lang="zh-CN" altLang="en-US" baseline="-18000" dirty="0"/>
              <a:t>i</a:t>
            </a:r>
            <a:r>
              <a:rPr lang="en-US" altLang="zh-CN" dirty="0" err="1"/>
              <a:t>到V</a:t>
            </a:r>
            <a:r>
              <a:rPr lang="en-US" altLang="zh-CN" baseline="-18000" dirty="0" err="1"/>
              <a:t>j</a:t>
            </a:r>
            <a:r>
              <a:rPr lang="en-US" altLang="zh-CN" baseline="-18000" dirty="0"/>
              <a:t> </a:t>
            </a:r>
            <a:r>
              <a:rPr lang="zh-CN" altLang="en-US" dirty="0"/>
              <a:t>不经过任何</a:t>
            </a:r>
            <a:r>
              <a:rPr lang="en-US" altLang="zh-CN" dirty="0"/>
              <a:t>(S</a:t>
            </a:r>
            <a:r>
              <a:rPr lang="zh-CN" altLang="en-US" dirty="0">
                <a:latin typeface="宋体" charset="-122"/>
              </a:rPr>
              <a:t>中的</a:t>
            </a:r>
            <a:r>
              <a:rPr lang="en-US" altLang="zh-CN" dirty="0" err="1"/>
              <a:t>中间</a:t>
            </a:r>
            <a:r>
              <a:rPr lang="en-US" altLang="zh-CN" dirty="0"/>
              <a:t>)</a:t>
            </a:r>
            <a:r>
              <a:rPr lang="zh-CN" altLang="en-US" dirty="0"/>
              <a:t>顶点</a:t>
            </a:r>
            <a:r>
              <a:rPr lang="en-US" altLang="zh-CN" dirty="0">
                <a:latin typeface="宋体" charset="-122"/>
              </a:rPr>
              <a:t>。</a:t>
            </a:r>
            <a:r>
              <a:rPr lang="en-US" altLang="zh-CN" dirty="0" err="1">
                <a:latin typeface="宋体" charset="-122"/>
              </a:rPr>
              <a:t>当某个顶点</a:t>
            </a:r>
            <a:r>
              <a:rPr lang="zh-CN" altLang="en-US" dirty="0"/>
              <a:t>V</a:t>
            </a:r>
            <a:r>
              <a:rPr lang="en-US" altLang="zh-CN" baseline="-18000" dirty="0"/>
              <a:t>k</a:t>
            </a:r>
            <a:r>
              <a:rPr lang="zh-CN" altLang="en-US" dirty="0"/>
              <a:t>加入到S</a:t>
            </a:r>
            <a:r>
              <a:rPr lang="en-US" altLang="zh-CN" dirty="0" err="1">
                <a:latin typeface="宋体" charset="-122"/>
              </a:rPr>
              <a:t>中后使</a:t>
            </a:r>
            <a:r>
              <a:rPr lang="zh-CN" altLang="en-US" dirty="0"/>
              <a:t>A[i][j]变小时</a:t>
            </a:r>
            <a:r>
              <a:rPr lang="zh-CN" altLang="en-US" dirty="0">
                <a:latin typeface="宋体" charset="-122"/>
              </a:rPr>
              <a:t>，令</a:t>
            </a:r>
            <a:r>
              <a:rPr lang="en-US" altLang="zh-CN" dirty="0"/>
              <a:t>Path[</a:t>
            </a:r>
            <a:r>
              <a:rPr lang="en-US" altLang="zh-CN" dirty="0" err="1"/>
              <a:t>i</a:t>
            </a:r>
            <a:r>
              <a:rPr lang="en-US" altLang="zh-CN" dirty="0"/>
              <a:t>][j]=k</a:t>
            </a:r>
            <a:r>
              <a:rPr lang="zh-CN" altLang="en-US" dirty="0">
                <a:latin typeface="宋体" charset="-122"/>
              </a:rPr>
              <a:t>。</a:t>
            </a:r>
          </a:p>
          <a:p>
            <a:pPr marL="0" indent="0">
              <a:buFont typeface="Wingdings" panose="05000000000000000000" pitchFamily="2" charset="2"/>
              <a:buNone/>
              <a:defRPr/>
            </a:pPr>
            <a:r>
              <a:rPr lang="en-US" altLang="zh-CN" sz="2400" dirty="0"/>
              <a:t>  </a:t>
            </a:r>
            <a:endParaRPr lang="zh-CN" altLang="en-US" sz="2400" dirty="0">
              <a:latin typeface="宋体" charset="-122"/>
            </a:endParaRPr>
          </a:p>
        </p:txBody>
      </p:sp>
      <p:grpSp>
        <p:nvGrpSpPr>
          <p:cNvPr id="107523" name="组合 2967"/>
          <p:cNvGrpSpPr>
            <a:grpSpLocks/>
          </p:cNvGrpSpPr>
          <p:nvPr/>
        </p:nvGrpSpPr>
        <p:grpSpPr bwMode="auto">
          <a:xfrm>
            <a:off x="1108075" y="3989388"/>
            <a:ext cx="6983413" cy="1951037"/>
            <a:chOff x="1283" y="3024"/>
            <a:chExt cx="4399" cy="1229"/>
          </a:xfrm>
        </p:grpSpPr>
        <p:sp>
          <p:nvSpPr>
            <p:cNvPr id="107530" name="矩形 1053962"/>
            <p:cNvSpPr>
              <a:spLocks noChangeArrowheads="1"/>
            </p:cNvSpPr>
            <p:nvPr/>
          </p:nvSpPr>
          <p:spPr bwMode="auto">
            <a:xfrm>
              <a:off x="1507" y="4049"/>
              <a:ext cx="237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2000" b="1">
                  <a:solidFill>
                    <a:srgbClr val="0070C0"/>
                  </a:solidFill>
                  <a:latin typeface="Arial" panose="020B0604020202020204" pitchFamily="34" charset="0"/>
                </a:rPr>
                <a:t>带权有向图及其</a:t>
              </a:r>
              <a:r>
                <a:rPr lang="zh-CN" altLang="en-US" sz="2000" b="1">
                  <a:solidFill>
                    <a:srgbClr val="0070C0"/>
                  </a:solidFill>
                  <a:latin typeface="宋体" panose="02010600030101010101" pitchFamily="2" charset="-122"/>
                </a:rPr>
                <a:t>邻接</a:t>
              </a:r>
              <a:r>
                <a:rPr lang="zh-CN" altLang="en-US" sz="2000" b="1">
                  <a:solidFill>
                    <a:srgbClr val="0070C0"/>
                  </a:solidFill>
                  <a:latin typeface="Arial" panose="020B0604020202020204" pitchFamily="34" charset="0"/>
                </a:rPr>
                <a:t>矩阵</a:t>
              </a:r>
            </a:p>
          </p:txBody>
        </p:sp>
        <p:grpSp>
          <p:nvGrpSpPr>
            <p:cNvPr id="107531" name="组合 2968"/>
            <p:cNvGrpSpPr>
              <a:grpSpLocks/>
            </p:cNvGrpSpPr>
            <p:nvPr/>
          </p:nvGrpSpPr>
          <p:grpSpPr bwMode="auto">
            <a:xfrm>
              <a:off x="3120" y="3207"/>
              <a:ext cx="989" cy="681"/>
              <a:chOff x="3376" y="2904"/>
              <a:chExt cx="989" cy="681"/>
            </a:xfrm>
          </p:grpSpPr>
          <p:sp>
            <p:nvSpPr>
              <p:cNvPr id="107545" name="矩形 1053963"/>
              <p:cNvSpPr>
                <a:spLocks noChangeArrowheads="1"/>
              </p:cNvSpPr>
              <p:nvPr/>
            </p:nvSpPr>
            <p:spPr bwMode="auto">
              <a:xfrm>
                <a:off x="3408" y="290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2000" dirty="0">
                    <a:latin typeface="Arial" panose="020B0604020202020204" pitchFamily="34" charset="0"/>
                  </a:rPr>
                  <a:t> </a:t>
                </a:r>
                <a:r>
                  <a:rPr lang="en-US" altLang="zh-CN" sz="2000" dirty="0">
                    <a:latin typeface="Arial" panose="020B0604020202020204" pitchFamily="34" charset="0"/>
                  </a:rPr>
                  <a:t>0     2     8</a:t>
                </a:r>
              </a:p>
            </p:txBody>
          </p:sp>
          <p:sp>
            <p:nvSpPr>
              <p:cNvPr id="107546" name="矩形 1053964"/>
              <p:cNvSpPr>
                <a:spLocks noChangeArrowheads="1"/>
              </p:cNvSpPr>
              <p:nvPr/>
            </p:nvSpPr>
            <p:spPr bwMode="auto">
              <a:xfrm>
                <a:off x="3408" y="314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2000" dirty="0">
                    <a:latin typeface="宋体" panose="02010600030101010101" pitchFamily="2" charset="-122"/>
                  </a:rPr>
                  <a:t>∞  </a:t>
                </a:r>
                <a:r>
                  <a:rPr lang="en-US" altLang="zh-CN" sz="2000" dirty="0">
                    <a:latin typeface="宋体" panose="02010600030101010101" pitchFamily="2" charset="-122"/>
                  </a:rPr>
                  <a:t>0</a:t>
                </a:r>
                <a:r>
                  <a:rPr lang="en-US" altLang="zh-CN" sz="2000" dirty="0">
                    <a:latin typeface="Arial" panose="020B0604020202020204" pitchFamily="34" charset="0"/>
                  </a:rPr>
                  <a:t>    4</a:t>
                </a:r>
              </a:p>
            </p:txBody>
          </p:sp>
          <p:sp>
            <p:nvSpPr>
              <p:cNvPr id="107547" name="矩形 1053965"/>
              <p:cNvSpPr>
                <a:spLocks noChangeArrowheads="1"/>
              </p:cNvSpPr>
              <p:nvPr/>
            </p:nvSpPr>
            <p:spPr bwMode="auto">
              <a:xfrm>
                <a:off x="3408" y="3372"/>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2000" dirty="0">
                    <a:latin typeface="宋体" panose="02010600030101010101" pitchFamily="2" charset="-122"/>
                  </a:rPr>
                  <a:t> </a:t>
                </a:r>
                <a:r>
                  <a:rPr lang="en-US" altLang="zh-CN" sz="2000" dirty="0">
                    <a:latin typeface="宋体" panose="02010600030101010101" pitchFamily="2" charset="-122"/>
                  </a:rPr>
                  <a:t>5</a:t>
                </a:r>
                <a:r>
                  <a:rPr lang="en-US" altLang="zh-CN" sz="2000" dirty="0">
                    <a:latin typeface="Arial" panose="020B0604020202020204" pitchFamily="34" charset="0"/>
                  </a:rPr>
                  <a:t>   </a:t>
                </a:r>
                <a:r>
                  <a:rPr lang="en-US" altLang="zh-CN" sz="2000" dirty="0">
                    <a:latin typeface="宋体" panose="02010600030101010101" pitchFamily="2" charset="-122"/>
                  </a:rPr>
                  <a:t>∞</a:t>
                </a:r>
                <a:r>
                  <a:rPr lang="en-US" altLang="zh-CN" sz="2000" dirty="0">
                    <a:latin typeface="Arial" panose="020B0604020202020204" pitchFamily="34" charset="0"/>
                  </a:rPr>
                  <a:t>    </a:t>
                </a:r>
                <a:r>
                  <a:rPr lang="en-US" altLang="zh-CN" sz="2000" dirty="0">
                    <a:latin typeface="宋体" panose="02010600030101010101" pitchFamily="2" charset="-122"/>
                  </a:rPr>
                  <a:t>0</a:t>
                </a:r>
              </a:p>
            </p:txBody>
          </p:sp>
          <p:sp>
            <p:nvSpPr>
              <p:cNvPr id="107548" name="左中括号 1053966"/>
              <p:cNvSpPr>
                <a:spLocks/>
              </p:cNvSpPr>
              <p:nvPr/>
            </p:nvSpPr>
            <p:spPr bwMode="auto">
              <a:xfrm>
                <a:off x="3376" y="2928"/>
                <a:ext cx="45" cy="657"/>
              </a:xfrm>
              <a:prstGeom prst="leftBracket">
                <a:avLst>
                  <a:gd name="adj" fmla="val 83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2000">
                  <a:latin typeface="Arial" panose="020B0604020202020204" pitchFamily="34" charset="0"/>
                </a:endParaRPr>
              </a:p>
            </p:txBody>
          </p:sp>
          <p:sp>
            <p:nvSpPr>
              <p:cNvPr id="107549" name="右中括号 1053967"/>
              <p:cNvSpPr>
                <a:spLocks/>
              </p:cNvSpPr>
              <p:nvPr/>
            </p:nvSpPr>
            <p:spPr bwMode="auto">
              <a:xfrm>
                <a:off x="4320" y="2916"/>
                <a:ext cx="45" cy="657"/>
              </a:xfrm>
              <a:prstGeom prst="rightBracket">
                <a:avLst>
                  <a:gd name="adj" fmla="val 831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2000">
                  <a:latin typeface="Arial" panose="020B0604020202020204" pitchFamily="34" charset="0"/>
                </a:endParaRPr>
              </a:p>
            </p:txBody>
          </p:sp>
        </p:grpSp>
        <p:grpSp>
          <p:nvGrpSpPr>
            <p:cNvPr id="107532" name="组合 2969"/>
            <p:cNvGrpSpPr>
              <a:grpSpLocks/>
            </p:cNvGrpSpPr>
            <p:nvPr/>
          </p:nvGrpSpPr>
          <p:grpSpPr bwMode="auto">
            <a:xfrm>
              <a:off x="1283" y="3024"/>
              <a:ext cx="1261" cy="916"/>
              <a:chOff x="928" y="3037"/>
              <a:chExt cx="1261" cy="916"/>
            </a:xfrm>
          </p:grpSpPr>
          <p:sp>
            <p:nvSpPr>
              <p:cNvPr id="107534" name="椭圆 1053968"/>
              <p:cNvSpPr>
                <a:spLocks noChangeArrowheads="1"/>
              </p:cNvSpPr>
              <p:nvPr/>
            </p:nvSpPr>
            <p:spPr bwMode="auto">
              <a:xfrm>
                <a:off x="1872" y="3135"/>
                <a:ext cx="317" cy="249"/>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V</a:t>
                </a:r>
                <a:r>
                  <a:rPr lang="en-US" altLang="zh-CN" sz="2000" baseline="-18000">
                    <a:latin typeface="Arial" panose="020B0604020202020204" pitchFamily="34" charset="0"/>
                  </a:rPr>
                  <a:t>1</a:t>
                </a:r>
              </a:p>
            </p:txBody>
          </p:sp>
          <p:sp>
            <p:nvSpPr>
              <p:cNvPr id="107535" name="矩形 1053969"/>
              <p:cNvSpPr>
                <a:spLocks noChangeArrowheads="1"/>
              </p:cNvSpPr>
              <p:nvPr/>
            </p:nvSpPr>
            <p:spPr bwMode="auto">
              <a:xfrm>
                <a:off x="1848" y="340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4</a:t>
                </a:r>
              </a:p>
            </p:txBody>
          </p:sp>
          <p:sp>
            <p:nvSpPr>
              <p:cNvPr id="107536" name="直接连接符 1053970"/>
              <p:cNvSpPr>
                <a:spLocks noChangeShapeType="1"/>
              </p:cNvSpPr>
              <p:nvPr/>
            </p:nvSpPr>
            <p:spPr bwMode="auto">
              <a:xfrm flipH="1">
                <a:off x="1728" y="3384"/>
                <a:ext cx="249" cy="317"/>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37" name="矩形 1053971"/>
              <p:cNvSpPr>
                <a:spLocks noChangeArrowheads="1"/>
              </p:cNvSpPr>
              <p:nvPr/>
            </p:nvSpPr>
            <p:spPr bwMode="auto">
              <a:xfrm>
                <a:off x="1296" y="3352"/>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8</a:t>
                </a:r>
              </a:p>
            </p:txBody>
          </p:sp>
          <p:sp>
            <p:nvSpPr>
              <p:cNvPr id="107538" name="直接连接符 1053972"/>
              <p:cNvSpPr>
                <a:spLocks noChangeShapeType="1"/>
              </p:cNvSpPr>
              <p:nvPr/>
            </p:nvSpPr>
            <p:spPr bwMode="auto">
              <a:xfrm>
                <a:off x="1152" y="3376"/>
                <a:ext cx="416" cy="368"/>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39" name="矩形 1053973"/>
              <p:cNvSpPr>
                <a:spLocks noChangeArrowheads="1"/>
              </p:cNvSpPr>
              <p:nvPr/>
            </p:nvSpPr>
            <p:spPr bwMode="auto">
              <a:xfrm>
                <a:off x="1416" y="303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2</a:t>
                </a:r>
              </a:p>
            </p:txBody>
          </p:sp>
          <p:sp>
            <p:nvSpPr>
              <p:cNvPr id="107540" name="直接连接符 1053974"/>
              <p:cNvSpPr>
                <a:spLocks noChangeShapeType="1"/>
              </p:cNvSpPr>
              <p:nvPr/>
            </p:nvSpPr>
            <p:spPr bwMode="auto">
              <a:xfrm flipV="1">
                <a:off x="1256" y="3256"/>
                <a:ext cx="612"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41" name="椭圆 1053975"/>
              <p:cNvSpPr>
                <a:spLocks noChangeArrowheads="1"/>
              </p:cNvSpPr>
              <p:nvPr/>
            </p:nvSpPr>
            <p:spPr bwMode="auto">
              <a:xfrm>
                <a:off x="1520" y="3704"/>
                <a:ext cx="317" cy="249"/>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V</a:t>
                </a:r>
                <a:r>
                  <a:rPr lang="en-US" altLang="zh-CN" sz="2000" baseline="-18000">
                    <a:latin typeface="Arial" panose="020B0604020202020204" pitchFamily="34" charset="0"/>
                  </a:rPr>
                  <a:t>2</a:t>
                </a:r>
              </a:p>
            </p:txBody>
          </p:sp>
          <p:sp>
            <p:nvSpPr>
              <p:cNvPr id="107542" name="椭圆 1053976"/>
              <p:cNvSpPr>
                <a:spLocks noChangeArrowheads="1"/>
              </p:cNvSpPr>
              <p:nvPr/>
            </p:nvSpPr>
            <p:spPr bwMode="auto">
              <a:xfrm>
                <a:off x="928" y="3128"/>
                <a:ext cx="317" cy="249"/>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V</a:t>
                </a:r>
                <a:r>
                  <a:rPr lang="en-US" altLang="zh-CN" sz="2000" baseline="-18000">
                    <a:latin typeface="Arial" panose="020B0604020202020204" pitchFamily="34" charset="0"/>
                  </a:rPr>
                  <a:t>0</a:t>
                </a:r>
              </a:p>
            </p:txBody>
          </p:sp>
          <p:sp>
            <p:nvSpPr>
              <p:cNvPr id="107543" name="任意多边形 1053977"/>
              <p:cNvSpPr>
                <a:spLocks noChangeArrowheads="1"/>
              </p:cNvSpPr>
              <p:nvPr/>
            </p:nvSpPr>
            <p:spPr bwMode="auto">
              <a:xfrm>
                <a:off x="1048" y="3360"/>
                <a:ext cx="480" cy="520"/>
              </a:xfrm>
              <a:custGeom>
                <a:avLst/>
                <a:gdLst>
                  <a:gd name="T0" fmla="*/ 480 w 480"/>
                  <a:gd name="T1" fmla="*/ 480 h 520"/>
                  <a:gd name="T2" fmla="*/ 336 w 480"/>
                  <a:gd name="T3" fmla="*/ 480 h 520"/>
                  <a:gd name="T4" fmla="*/ 96 w 480"/>
                  <a:gd name="T5" fmla="*/ 240 h 520"/>
                  <a:gd name="T6" fmla="*/ 0 w 480"/>
                  <a:gd name="T7" fmla="*/ 0 h 520"/>
                  <a:gd name="T8" fmla="*/ 0 60000 65536"/>
                  <a:gd name="T9" fmla="*/ 0 60000 65536"/>
                  <a:gd name="T10" fmla="*/ 0 60000 65536"/>
                  <a:gd name="T11" fmla="*/ 0 60000 65536"/>
                  <a:gd name="T12" fmla="*/ 0 w 480"/>
                  <a:gd name="T13" fmla="*/ 0 h 520"/>
                  <a:gd name="T14" fmla="*/ 480 w 480"/>
                  <a:gd name="T15" fmla="*/ 520 h 520"/>
                </a:gdLst>
                <a:ahLst/>
                <a:cxnLst>
                  <a:cxn ang="T8">
                    <a:pos x="T0" y="T1"/>
                  </a:cxn>
                  <a:cxn ang="T9">
                    <a:pos x="T2" y="T3"/>
                  </a:cxn>
                  <a:cxn ang="T10">
                    <a:pos x="T4" y="T5"/>
                  </a:cxn>
                  <a:cxn ang="T11">
                    <a:pos x="T6" y="T7"/>
                  </a:cxn>
                </a:cxnLst>
                <a:rect l="T12" t="T13" r="T14" b="T15"/>
                <a:pathLst>
                  <a:path w="480" h="520">
                    <a:moveTo>
                      <a:pt x="480" y="480"/>
                    </a:moveTo>
                    <a:cubicBezTo>
                      <a:pt x="440" y="500"/>
                      <a:pt x="400" y="520"/>
                      <a:pt x="336" y="480"/>
                    </a:cubicBezTo>
                    <a:cubicBezTo>
                      <a:pt x="272" y="440"/>
                      <a:pt x="152" y="320"/>
                      <a:pt x="96" y="240"/>
                    </a:cubicBezTo>
                    <a:cubicBezTo>
                      <a:pt x="40" y="160"/>
                      <a:pt x="16" y="40"/>
                      <a:pt x="0" y="0"/>
                    </a:cubicBezTo>
                  </a:path>
                </a:pathLst>
              </a:custGeom>
              <a:noFill/>
              <a:ln w="1905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07544" name="矩形 1053978"/>
              <p:cNvSpPr>
                <a:spLocks noChangeArrowheads="1"/>
              </p:cNvSpPr>
              <p:nvPr/>
            </p:nvSpPr>
            <p:spPr bwMode="auto">
              <a:xfrm>
                <a:off x="1021" y="361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5</a:t>
                </a:r>
              </a:p>
            </p:txBody>
          </p:sp>
        </p:grpSp>
        <p:sp>
          <p:nvSpPr>
            <p:cNvPr id="107533" name="矩形 1053962"/>
            <p:cNvSpPr>
              <a:spLocks noChangeArrowheads="1"/>
            </p:cNvSpPr>
            <p:nvPr/>
          </p:nvSpPr>
          <p:spPr bwMode="auto">
            <a:xfrm>
              <a:off x="4617" y="3990"/>
              <a:ext cx="106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b="1">
                  <a:solidFill>
                    <a:srgbClr val="0070C0"/>
                  </a:solidFill>
                  <a:latin typeface="Arial" panose="020B0604020202020204" pitchFamily="34" charset="0"/>
                </a:rPr>
                <a:t>Path[ ][ ]</a:t>
              </a:r>
              <a:endParaRPr lang="zh-CN" altLang="en-US" sz="2000" b="1">
                <a:solidFill>
                  <a:srgbClr val="0070C0"/>
                </a:solidFill>
                <a:latin typeface="Arial" panose="020B0604020202020204" pitchFamily="34" charset="0"/>
              </a:endParaRPr>
            </a:p>
          </p:txBody>
        </p:sp>
      </p:grpSp>
      <p:sp>
        <p:nvSpPr>
          <p:cNvPr id="9220" name="Rectangle 3"/>
          <p:cNvSpPr>
            <a:spLocks noGrp="1" noChangeArrowheads="1"/>
          </p:cNvSpPr>
          <p:nvPr>
            <p:ph type="title" idx="4294967295"/>
          </p:nvPr>
        </p:nvSpPr>
        <p:spPr>
          <a:xfrm>
            <a:off x="179388" y="115888"/>
            <a:ext cx="8229600" cy="647700"/>
          </a:xfrm>
        </p:spPr>
        <p:txBody>
          <a:bodyPr/>
          <a:lstStyle/>
          <a:p>
            <a:pPr eaLnBrk="1" hangingPunct="1">
              <a:defRPr/>
            </a:pPr>
            <a:r>
              <a:rPr lang="zh-CN" altLang="en-US" sz="3600" dirty="0">
                <a:solidFill>
                  <a:srgbClr val="0070C0"/>
                </a:solidFill>
                <a:effectLst>
                  <a:outerShdw blurRad="38100" dist="38100" dir="2700000" algn="tl">
                    <a:srgbClr val="000000">
                      <a:alpha val="43137"/>
                    </a:srgbClr>
                  </a:outerShdw>
                </a:effectLst>
                <a:latin typeface="宋体" panose="02010600030101010101" pitchFamily="2" charset="-122"/>
              </a:rPr>
              <a:t>弗罗伊德算法实现</a:t>
            </a:r>
            <a:r>
              <a:rPr lang="en-US" altLang="zh-CN" sz="3600" dirty="0">
                <a:solidFill>
                  <a:srgbClr val="0070C0"/>
                </a:solidFill>
                <a:effectLst>
                  <a:outerShdw blurRad="38100" dist="38100" dir="2700000" algn="tl">
                    <a:srgbClr val="000000">
                      <a:alpha val="43137"/>
                    </a:srgbClr>
                  </a:outerShdw>
                </a:effectLst>
                <a:latin typeface="宋体" panose="02010600030101010101" pitchFamily="2" charset="-122"/>
              </a:rPr>
              <a:t>(2)</a:t>
            </a:r>
            <a:endParaRPr lang="zh-CN" altLang="en-US" sz="3600" dirty="0">
              <a:solidFill>
                <a:srgbClr val="0000CC"/>
              </a:solidFill>
            </a:endParaRPr>
          </a:p>
        </p:txBody>
      </p:sp>
      <p:sp>
        <p:nvSpPr>
          <p:cNvPr id="107525" name="矩形 1054002"/>
          <p:cNvSpPr>
            <a:spLocks noChangeArrowheads="1"/>
          </p:cNvSpPr>
          <p:nvPr/>
        </p:nvSpPr>
        <p:spPr bwMode="auto">
          <a:xfrm>
            <a:off x="6388100" y="4292600"/>
            <a:ext cx="13668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-1   -1</a:t>
            </a:r>
          </a:p>
        </p:txBody>
      </p:sp>
      <p:sp>
        <p:nvSpPr>
          <p:cNvPr id="107526" name="矩形 1054003"/>
          <p:cNvSpPr>
            <a:spLocks noChangeArrowheads="1"/>
          </p:cNvSpPr>
          <p:nvPr/>
        </p:nvSpPr>
        <p:spPr bwMode="auto">
          <a:xfrm>
            <a:off x="6388100" y="4673600"/>
            <a:ext cx="13668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-1   -1</a:t>
            </a:r>
          </a:p>
        </p:txBody>
      </p:sp>
      <p:sp>
        <p:nvSpPr>
          <p:cNvPr id="107527" name="矩形 1054004"/>
          <p:cNvSpPr>
            <a:spLocks noChangeArrowheads="1"/>
          </p:cNvSpPr>
          <p:nvPr/>
        </p:nvSpPr>
        <p:spPr bwMode="auto">
          <a:xfrm>
            <a:off x="6388100" y="5035550"/>
            <a:ext cx="13668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-1   -1</a:t>
            </a:r>
          </a:p>
        </p:txBody>
      </p:sp>
      <p:sp>
        <p:nvSpPr>
          <p:cNvPr id="107528" name="左中括号 1054005"/>
          <p:cNvSpPr>
            <a:spLocks/>
          </p:cNvSpPr>
          <p:nvPr/>
        </p:nvSpPr>
        <p:spPr bwMode="auto">
          <a:xfrm>
            <a:off x="6337300" y="4330700"/>
            <a:ext cx="71438" cy="1042988"/>
          </a:xfrm>
          <a:prstGeom prst="leftBracket">
            <a:avLst>
              <a:gd name="adj" fmla="val 83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sp>
        <p:nvSpPr>
          <p:cNvPr id="107529" name="右中括号 1054006"/>
          <p:cNvSpPr>
            <a:spLocks/>
          </p:cNvSpPr>
          <p:nvPr/>
        </p:nvSpPr>
        <p:spPr bwMode="auto">
          <a:xfrm>
            <a:off x="7835900" y="4311650"/>
            <a:ext cx="71438" cy="1042988"/>
          </a:xfrm>
          <a:prstGeom prst="rightBracket">
            <a:avLst>
              <a:gd name="adj" fmla="val 831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89" name="文本占位符 1053979"/>
          <p:cNvSpPr>
            <a:spLocks noGrp="1"/>
          </p:cNvSpPr>
          <p:nvPr>
            <p:ph type="body" idx="1"/>
          </p:nvPr>
        </p:nvSpPr>
        <p:spPr>
          <a:xfrm>
            <a:off x="2763838" y="4749800"/>
            <a:ext cx="6224587" cy="2057400"/>
          </a:xfrm>
        </p:spPr>
        <p:txBody>
          <a:bodyPr/>
          <a:lstStyle/>
          <a:p>
            <a:pPr marL="0" indent="0">
              <a:buFont typeface="Wingdings" panose="05000000000000000000" pitchFamily="2" charset="2"/>
              <a:buNone/>
              <a:defRPr/>
            </a:pPr>
            <a:r>
              <a:rPr lang="zh-CN" altLang="en-US" sz="2000" dirty="0"/>
              <a:t>        根据上述过程中</a:t>
            </a:r>
            <a:r>
              <a:rPr lang="en-US" altLang="zh-CN" sz="2000" dirty="0"/>
              <a:t>Path[</a:t>
            </a:r>
            <a:r>
              <a:rPr lang="en-US" altLang="zh-CN" sz="2000" dirty="0" err="1"/>
              <a:t>i</a:t>
            </a:r>
            <a:r>
              <a:rPr lang="en-US" altLang="zh-CN" sz="2000" dirty="0"/>
              <a:t>][j]</a:t>
            </a:r>
            <a:r>
              <a:rPr lang="zh-CN" altLang="en-US" sz="2000" dirty="0"/>
              <a:t>数组</a:t>
            </a:r>
            <a:r>
              <a:rPr lang="zh-CN" altLang="en-US" sz="2000" dirty="0">
                <a:latin typeface="宋体" charset="-122"/>
              </a:rPr>
              <a:t>，</a:t>
            </a:r>
            <a:r>
              <a:rPr lang="zh-CN" altLang="en-US" sz="2000" dirty="0"/>
              <a:t>得出：</a:t>
            </a:r>
          </a:p>
          <a:p>
            <a:pPr marL="442913" indent="0">
              <a:buFont typeface="Wingdings" panose="05000000000000000000" pitchFamily="2" charset="2"/>
              <a:buNone/>
              <a:defRPr/>
            </a:pPr>
            <a:r>
              <a:rPr lang="en-US" altLang="zh-CN" sz="2000" dirty="0"/>
              <a:t>V</a:t>
            </a:r>
            <a:r>
              <a:rPr lang="zh-CN" altLang="en-US" sz="2000" baseline="-18000" dirty="0"/>
              <a:t>0</a:t>
            </a:r>
            <a:r>
              <a:rPr lang="en-US" altLang="zh-CN" sz="2000" dirty="0" err="1"/>
              <a:t>到V</a:t>
            </a:r>
            <a:r>
              <a:rPr lang="zh-CN" altLang="en-US" sz="2000" baseline="-18000" dirty="0"/>
              <a:t>1 </a:t>
            </a:r>
            <a:r>
              <a:rPr lang="zh-CN" altLang="en-US" sz="2000" dirty="0"/>
              <a:t>：</a:t>
            </a:r>
            <a:r>
              <a:rPr lang="en-US" altLang="zh-CN" sz="2000" dirty="0" err="1">
                <a:latin typeface="宋体" charset="-122"/>
              </a:rPr>
              <a:t>最短路径是</a:t>
            </a:r>
            <a:r>
              <a:rPr lang="zh-CN" altLang="en-US" sz="2000" dirty="0"/>
              <a:t>{ 0, 1 } </a:t>
            </a:r>
            <a:r>
              <a:rPr lang="zh-CN" altLang="en-US" sz="2000" dirty="0">
                <a:latin typeface="宋体" charset="-122"/>
              </a:rPr>
              <a:t>，路径长度是</a:t>
            </a:r>
            <a:r>
              <a:rPr lang="en-US" altLang="zh-CN" sz="2000" dirty="0"/>
              <a:t>2 </a:t>
            </a:r>
            <a:r>
              <a:rPr lang="zh-CN" altLang="en-US" sz="2000" dirty="0">
                <a:latin typeface="宋体" charset="-122"/>
              </a:rPr>
              <a:t>；</a:t>
            </a:r>
          </a:p>
          <a:p>
            <a:pPr marL="442913" indent="0">
              <a:buFont typeface="Wingdings" panose="05000000000000000000" pitchFamily="2" charset="2"/>
              <a:buNone/>
              <a:defRPr/>
            </a:pPr>
            <a:r>
              <a:rPr lang="en-US" altLang="zh-CN" sz="2000" dirty="0"/>
              <a:t>V</a:t>
            </a:r>
            <a:r>
              <a:rPr lang="zh-CN" altLang="en-US" sz="2000" baseline="-18000" dirty="0"/>
              <a:t>0</a:t>
            </a:r>
            <a:r>
              <a:rPr lang="en-US" altLang="zh-CN" sz="2000" dirty="0" err="1"/>
              <a:t>到V</a:t>
            </a:r>
            <a:r>
              <a:rPr lang="zh-CN" altLang="en-US" sz="2000" baseline="-18000" dirty="0"/>
              <a:t>2 </a:t>
            </a:r>
            <a:r>
              <a:rPr lang="zh-CN" altLang="en-US" sz="2000" dirty="0"/>
              <a:t>：</a:t>
            </a:r>
            <a:r>
              <a:rPr lang="en-US" altLang="zh-CN" sz="2000" dirty="0" err="1">
                <a:latin typeface="宋体" charset="-122"/>
              </a:rPr>
              <a:t>最短路径是</a:t>
            </a:r>
            <a:r>
              <a:rPr lang="zh-CN" altLang="en-US" sz="2000" dirty="0"/>
              <a:t>{ 0, 1, 2 } </a:t>
            </a:r>
            <a:r>
              <a:rPr lang="zh-CN" altLang="en-US" sz="2000" dirty="0">
                <a:latin typeface="宋体" charset="-122"/>
              </a:rPr>
              <a:t>，路径长度是</a:t>
            </a:r>
            <a:r>
              <a:rPr lang="en-US" altLang="zh-CN" sz="2000" dirty="0"/>
              <a:t>6 </a:t>
            </a:r>
            <a:r>
              <a:rPr lang="zh-CN" altLang="en-US" sz="2000" dirty="0">
                <a:latin typeface="宋体" charset="-122"/>
              </a:rPr>
              <a:t>；</a:t>
            </a:r>
          </a:p>
          <a:p>
            <a:pPr marL="442913" indent="0">
              <a:buFont typeface="Wingdings" panose="05000000000000000000" pitchFamily="2" charset="2"/>
              <a:buNone/>
              <a:defRPr/>
            </a:pPr>
            <a:r>
              <a:rPr lang="en-US" altLang="zh-CN" sz="2000" dirty="0"/>
              <a:t>V</a:t>
            </a:r>
            <a:r>
              <a:rPr lang="zh-CN" altLang="en-US" sz="2000" baseline="-18000" dirty="0"/>
              <a:t>1</a:t>
            </a:r>
            <a:r>
              <a:rPr lang="en-US" altLang="zh-CN" sz="2000" dirty="0" err="1"/>
              <a:t>到V</a:t>
            </a:r>
            <a:r>
              <a:rPr lang="zh-CN" altLang="en-US" sz="2000" baseline="-18000" dirty="0"/>
              <a:t>0 </a:t>
            </a:r>
            <a:r>
              <a:rPr lang="zh-CN" altLang="en-US" sz="2000" dirty="0"/>
              <a:t>：</a:t>
            </a:r>
            <a:r>
              <a:rPr lang="en-US" altLang="zh-CN" sz="2000" dirty="0" err="1">
                <a:latin typeface="宋体" charset="-122"/>
              </a:rPr>
              <a:t>最短路径是</a:t>
            </a:r>
            <a:r>
              <a:rPr lang="zh-CN" altLang="en-US" sz="2000" dirty="0"/>
              <a:t>{ 1, 2, 0 } </a:t>
            </a:r>
            <a:r>
              <a:rPr lang="zh-CN" altLang="en-US" sz="2000" dirty="0">
                <a:latin typeface="宋体" charset="-122"/>
              </a:rPr>
              <a:t>，路径长度是</a:t>
            </a:r>
            <a:r>
              <a:rPr lang="en-US" altLang="zh-CN" sz="2000" dirty="0"/>
              <a:t>9 </a:t>
            </a:r>
            <a:r>
              <a:rPr lang="zh-CN" altLang="en-US" sz="2000" dirty="0">
                <a:latin typeface="宋体" charset="-122"/>
              </a:rPr>
              <a:t>；</a:t>
            </a:r>
          </a:p>
        </p:txBody>
      </p:sp>
      <p:grpSp>
        <p:nvGrpSpPr>
          <p:cNvPr id="108547" name="组合 2972"/>
          <p:cNvGrpSpPr>
            <a:grpSpLocks/>
          </p:cNvGrpSpPr>
          <p:nvPr/>
        </p:nvGrpSpPr>
        <p:grpSpPr bwMode="auto">
          <a:xfrm>
            <a:off x="285750" y="1022350"/>
            <a:ext cx="8702675" cy="3670300"/>
            <a:chOff x="55" y="1488"/>
            <a:chExt cx="5482" cy="2312"/>
          </a:xfrm>
        </p:grpSpPr>
        <p:grpSp>
          <p:nvGrpSpPr>
            <p:cNvPr id="108561" name="组合 2973"/>
            <p:cNvGrpSpPr>
              <a:grpSpLocks/>
            </p:cNvGrpSpPr>
            <p:nvPr/>
          </p:nvGrpSpPr>
          <p:grpSpPr bwMode="auto">
            <a:xfrm>
              <a:off x="240" y="1863"/>
              <a:ext cx="5213" cy="690"/>
              <a:chOff x="240" y="1863"/>
              <a:chExt cx="5213" cy="690"/>
            </a:xfrm>
          </p:grpSpPr>
          <p:grpSp>
            <p:nvGrpSpPr>
              <p:cNvPr id="108611" name="组合 2974"/>
              <p:cNvGrpSpPr>
                <a:grpSpLocks/>
              </p:cNvGrpSpPr>
              <p:nvPr/>
            </p:nvGrpSpPr>
            <p:grpSpPr bwMode="auto">
              <a:xfrm>
                <a:off x="672" y="1863"/>
                <a:ext cx="4781" cy="690"/>
                <a:chOff x="672" y="1863"/>
                <a:chExt cx="4781" cy="690"/>
              </a:xfrm>
            </p:grpSpPr>
            <p:grpSp>
              <p:nvGrpSpPr>
                <p:cNvPr id="108613" name="组合 2975"/>
                <p:cNvGrpSpPr>
                  <a:grpSpLocks/>
                </p:cNvGrpSpPr>
                <p:nvPr/>
              </p:nvGrpSpPr>
              <p:grpSpPr bwMode="auto">
                <a:xfrm>
                  <a:off x="672" y="1872"/>
                  <a:ext cx="989" cy="681"/>
                  <a:chOff x="3376" y="2904"/>
                  <a:chExt cx="989" cy="681"/>
                </a:xfrm>
              </p:grpSpPr>
              <p:sp>
                <p:nvSpPr>
                  <p:cNvPr id="108632" name="矩形 1053981"/>
                  <p:cNvSpPr>
                    <a:spLocks noChangeArrowheads="1"/>
                  </p:cNvSpPr>
                  <p:nvPr/>
                </p:nvSpPr>
                <p:spPr bwMode="auto">
                  <a:xfrm>
                    <a:off x="3408" y="290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0     2     8</a:t>
                    </a:r>
                  </a:p>
                </p:txBody>
              </p:sp>
              <p:sp>
                <p:nvSpPr>
                  <p:cNvPr id="108633" name="矩形 1053982"/>
                  <p:cNvSpPr>
                    <a:spLocks noChangeArrowheads="1"/>
                  </p:cNvSpPr>
                  <p:nvPr/>
                </p:nvSpPr>
                <p:spPr bwMode="auto">
                  <a:xfrm>
                    <a:off x="3408" y="314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宋体" panose="02010600030101010101" pitchFamily="2" charset="-122"/>
                      </a:rPr>
                      <a:t>∞  </a:t>
                    </a:r>
                    <a:r>
                      <a:rPr lang="en-US" altLang="zh-CN" sz="1800">
                        <a:latin typeface="宋体" panose="02010600030101010101" pitchFamily="2" charset="-122"/>
                      </a:rPr>
                      <a:t>0</a:t>
                    </a:r>
                    <a:r>
                      <a:rPr lang="en-US" altLang="zh-CN" sz="1800">
                        <a:latin typeface="Arial" panose="020B0604020202020204" pitchFamily="34" charset="0"/>
                      </a:rPr>
                      <a:t>     4</a:t>
                    </a:r>
                  </a:p>
                </p:txBody>
              </p:sp>
              <p:sp>
                <p:nvSpPr>
                  <p:cNvPr id="108634" name="矩形 1053983"/>
                  <p:cNvSpPr>
                    <a:spLocks noChangeArrowheads="1"/>
                  </p:cNvSpPr>
                  <p:nvPr/>
                </p:nvSpPr>
                <p:spPr bwMode="auto">
                  <a:xfrm>
                    <a:off x="3408" y="3372"/>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1800">
                        <a:latin typeface="宋体" panose="02010600030101010101" pitchFamily="2" charset="-122"/>
                      </a:rPr>
                      <a:t>5</a:t>
                    </a:r>
                    <a:r>
                      <a:rPr lang="en-US" altLang="zh-CN" sz="1800">
                        <a:latin typeface="Arial" panose="020B0604020202020204" pitchFamily="34" charset="0"/>
                      </a:rPr>
                      <a:t>    </a:t>
                    </a:r>
                    <a:r>
                      <a:rPr lang="en-US" altLang="zh-CN" sz="1800">
                        <a:latin typeface="宋体" panose="02010600030101010101" pitchFamily="2" charset="-122"/>
                      </a:rPr>
                      <a:t>∞</a:t>
                    </a:r>
                    <a:r>
                      <a:rPr lang="en-US" altLang="zh-CN" sz="1800">
                        <a:latin typeface="Arial" panose="020B0604020202020204" pitchFamily="34" charset="0"/>
                      </a:rPr>
                      <a:t>    </a:t>
                    </a:r>
                    <a:r>
                      <a:rPr lang="en-US" altLang="zh-CN" sz="1800">
                        <a:latin typeface="宋体" panose="02010600030101010101" pitchFamily="2" charset="-122"/>
                      </a:rPr>
                      <a:t>0</a:t>
                    </a:r>
                  </a:p>
                </p:txBody>
              </p:sp>
              <p:sp>
                <p:nvSpPr>
                  <p:cNvPr id="108635" name="左中括号 1053984"/>
                  <p:cNvSpPr>
                    <a:spLocks/>
                  </p:cNvSpPr>
                  <p:nvPr/>
                </p:nvSpPr>
                <p:spPr bwMode="auto">
                  <a:xfrm>
                    <a:off x="3376" y="2928"/>
                    <a:ext cx="45" cy="657"/>
                  </a:xfrm>
                  <a:prstGeom prst="leftBracket">
                    <a:avLst>
                      <a:gd name="adj" fmla="val 83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sp>
                <p:nvSpPr>
                  <p:cNvPr id="108636" name="右中括号 1053985"/>
                  <p:cNvSpPr>
                    <a:spLocks/>
                  </p:cNvSpPr>
                  <p:nvPr/>
                </p:nvSpPr>
                <p:spPr bwMode="auto">
                  <a:xfrm>
                    <a:off x="4320" y="2916"/>
                    <a:ext cx="45" cy="657"/>
                  </a:xfrm>
                  <a:prstGeom prst="rightBracket">
                    <a:avLst>
                      <a:gd name="adj" fmla="val 831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grpSp>
            <p:grpSp>
              <p:nvGrpSpPr>
                <p:cNvPr id="108614" name="组合 2976"/>
                <p:cNvGrpSpPr>
                  <a:grpSpLocks/>
                </p:cNvGrpSpPr>
                <p:nvPr/>
              </p:nvGrpSpPr>
              <p:grpSpPr bwMode="auto">
                <a:xfrm>
                  <a:off x="1920" y="1863"/>
                  <a:ext cx="989" cy="681"/>
                  <a:chOff x="3376" y="2904"/>
                  <a:chExt cx="989" cy="681"/>
                </a:xfrm>
              </p:grpSpPr>
              <p:sp>
                <p:nvSpPr>
                  <p:cNvPr id="108627" name="矩形 1053986"/>
                  <p:cNvSpPr>
                    <a:spLocks noChangeArrowheads="1"/>
                  </p:cNvSpPr>
                  <p:nvPr/>
                </p:nvSpPr>
                <p:spPr bwMode="auto">
                  <a:xfrm>
                    <a:off x="3408" y="290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0     2     8</a:t>
                    </a:r>
                  </a:p>
                </p:txBody>
              </p:sp>
              <p:sp>
                <p:nvSpPr>
                  <p:cNvPr id="108628" name="矩形 1053987"/>
                  <p:cNvSpPr>
                    <a:spLocks noChangeArrowheads="1"/>
                  </p:cNvSpPr>
                  <p:nvPr/>
                </p:nvSpPr>
                <p:spPr bwMode="auto">
                  <a:xfrm>
                    <a:off x="3408" y="314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宋体" panose="02010600030101010101" pitchFamily="2" charset="-122"/>
                      </a:rPr>
                      <a:t>∞  </a:t>
                    </a:r>
                    <a:r>
                      <a:rPr lang="en-US" altLang="zh-CN" sz="1800">
                        <a:latin typeface="宋体" panose="02010600030101010101" pitchFamily="2" charset="-122"/>
                      </a:rPr>
                      <a:t>0</a:t>
                    </a:r>
                    <a:r>
                      <a:rPr lang="en-US" altLang="zh-CN" sz="1800">
                        <a:latin typeface="Arial" panose="020B0604020202020204" pitchFamily="34" charset="0"/>
                      </a:rPr>
                      <a:t>     4</a:t>
                    </a:r>
                  </a:p>
                </p:txBody>
              </p:sp>
              <p:sp>
                <p:nvSpPr>
                  <p:cNvPr id="108629" name="矩形 1053988"/>
                  <p:cNvSpPr>
                    <a:spLocks noChangeArrowheads="1"/>
                  </p:cNvSpPr>
                  <p:nvPr/>
                </p:nvSpPr>
                <p:spPr bwMode="auto">
                  <a:xfrm>
                    <a:off x="3408" y="3372"/>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dirty="0">
                        <a:latin typeface="宋体" panose="02010600030101010101" pitchFamily="2" charset="-122"/>
                      </a:rPr>
                      <a:t> </a:t>
                    </a:r>
                    <a:r>
                      <a:rPr lang="en-US" altLang="zh-CN" sz="1800" dirty="0">
                        <a:latin typeface="宋体" panose="02010600030101010101" pitchFamily="2" charset="-122"/>
                      </a:rPr>
                      <a:t>5</a:t>
                    </a:r>
                    <a:r>
                      <a:rPr lang="en-US" altLang="zh-CN" sz="1800" dirty="0">
                        <a:latin typeface="Arial" panose="020B0604020202020204" pitchFamily="34" charset="0"/>
                      </a:rPr>
                      <a:t>    </a:t>
                    </a:r>
                    <a:r>
                      <a:rPr lang="en-US" altLang="zh-CN" sz="1800" b="1" dirty="0">
                        <a:solidFill>
                          <a:srgbClr val="C00000"/>
                        </a:solidFill>
                        <a:latin typeface="宋体" panose="02010600030101010101" pitchFamily="2" charset="-122"/>
                      </a:rPr>
                      <a:t>7</a:t>
                    </a:r>
                    <a:r>
                      <a:rPr lang="en-US" altLang="zh-CN" sz="1800" dirty="0">
                        <a:latin typeface="Arial" panose="020B0604020202020204" pitchFamily="34" charset="0"/>
                      </a:rPr>
                      <a:t>     </a:t>
                    </a:r>
                    <a:r>
                      <a:rPr lang="en-US" altLang="zh-CN" sz="1800" dirty="0">
                        <a:latin typeface="宋体" panose="02010600030101010101" pitchFamily="2" charset="-122"/>
                      </a:rPr>
                      <a:t>0</a:t>
                    </a:r>
                  </a:p>
                </p:txBody>
              </p:sp>
              <p:sp>
                <p:nvSpPr>
                  <p:cNvPr id="108630" name="左中括号 1053989"/>
                  <p:cNvSpPr>
                    <a:spLocks/>
                  </p:cNvSpPr>
                  <p:nvPr/>
                </p:nvSpPr>
                <p:spPr bwMode="auto">
                  <a:xfrm>
                    <a:off x="3376" y="2928"/>
                    <a:ext cx="45" cy="657"/>
                  </a:xfrm>
                  <a:prstGeom prst="leftBracket">
                    <a:avLst>
                      <a:gd name="adj" fmla="val 83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sp>
                <p:nvSpPr>
                  <p:cNvPr id="108631" name="右中括号 1053990"/>
                  <p:cNvSpPr>
                    <a:spLocks/>
                  </p:cNvSpPr>
                  <p:nvPr/>
                </p:nvSpPr>
                <p:spPr bwMode="auto">
                  <a:xfrm>
                    <a:off x="4320" y="2916"/>
                    <a:ext cx="45" cy="657"/>
                  </a:xfrm>
                  <a:prstGeom prst="rightBracket">
                    <a:avLst>
                      <a:gd name="adj" fmla="val 831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grpSp>
            <p:grpSp>
              <p:nvGrpSpPr>
                <p:cNvPr id="108615" name="组合 2977"/>
                <p:cNvGrpSpPr>
                  <a:grpSpLocks/>
                </p:cNvGrpSpPr>
                <p:nvPr/>
              </p:nvGrpSpPr>
              <p:grpSpPr bwMode="auto">
                <a:xfrm>
                  <a:off x="3168" y="1863"/>
                  <a:ext cx="989" cy="681"/>
                  <a:chOff x="3376" y="2904"/>
                  <a:chExt cx="989" cy="681"/>
                </a:xfrm>
              </p:grpSpPr>
              <p:sp>
                <p:nvSpPr>
                  <p:cNvPr id="108622" name="矩形 1053991"/>
                  <p:cNvSpPr>
                    <a:spLocks noChangeArrowheads="1"/>
                  </p:cNvSpPr>
                  <p:nvPr/>
                </p:nvSpPr>
                <p:spPr bwMode="auto">
                  <a:xfrm>
                    <a:off x="3408" y="290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0     2     </a:t>
                    </a:r>
                    <a:r>
                      <a:rPr lang="en-US" altLang="zh-CN" sz="1800" b="1">
                        <a:solidFill>
                          <a:srgbClr val="C00000"/>
                        </a:solidFill>
                        <a:latin typeface="Arial" panose="020B0604020202020204" pitchFamily="34" charset="0"/>
                      </a:rPr>
                      <a:t>6</a:t>
                    </a:r>
                  </a:p>
                </p:txBody>
              </p:sp>
              <p:sp>
                <p:nvSpPr>
                  <p:cNvPr id="108623" name="矩形 1053992"/>
                  <p:cNvSpPr>
                    <a:spLocks noChangeArrowheads="1"/>
                  </p:cNvSpPr>
                  <p:nvPr/>
                </p:nvSpPr>
                <p:spPr bwMode="auto">
                  <a:xfrm>
                    <a:off x="3408" y="314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宋体" panose="02010600030101010101" pitchFamily="2" charset="-122"/>
                      </a:rPr>
                      <a:t>∞  </a:t>
                    </a:r>
                    <a:r>
                      <a:rPr lang="en-US" altLang="zh-CN" sz="1800">
                        <a:latin typeface="宋体" panose="02010600030101010101" pitchFamily="2" charset="-122"/>
                      </a:rPr>
                      <a:t>0</a:t>
                    </a:r>
                    <a:r>
                      <a:rPr lang="en-US" altLang="zh-CN" sz="1800">
                        <a:latin typeface="Arial" panose="020B0604020202020204" pitchFamily="34" charset="0"/>
                      </a:rPr>
                      <a:t>     4</a:t>
                    </a:r>
                  </a:p>
                </p:txBody>
              </p:sp>
              <p:sp>
                <p:nvSpPr>
                  <p:cNvPr id="108624" name="矩形 1053993"/>
                  <p:cNvSpPr>
                    <a:spLocks noChangeArrowheads="1"/>
                  </p:cNvSpPr>
                  <p:nvPr/>
                </p:nvSpPr>
                <p:spPr bwMode="auto">
                  <a:xfrm>
                    <a:off x="3408" y="3372"/>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宋体" panose="02010600030101010101" pitchFamily="2" charset="-122"/>
                      </a:rPr>
                      <a:t> </a:t>
                    </a:r>
                    <a:r>
                      <a:rPr lang="en-US" altLang="zh-CN" sz="1800">
                        <a:latin typeface="宋体" panose="02010600030101010101" pitchFamily="2" charset="-122"/>
                      </a:rPr>
                      <a:t>5</a:t>
                    </a:r>
                    <a:r>
                      <a:rPr lang="en-US" altLang="zh-CN" sz="1800">
                        <a:latin typeface="Arial" panose="020B0604020202020204" pitchFamily="34" charset="0"/>
                      </a:rPr>
                      <a:t>    </a:t>
                    </a:r>
                    <a:r>
                      <a:rPr lang="en-US" altLang="zh-CN" sz="1800">
                        <a:latin typeface="宋体" panose="02010600030101010101" pitchFamily="2" charset="-122"/>
                      </a:rPr>
                      <a:t>7</a:t>
                    </a:r>
                    <a:r>
                      <a:rPr lang="en-US" altLang="zh-CN" sz="1800">
                        <a:latin typeface="Arial" panose="020B0604020202020204" pitchFamily="34" charset="0"/>
                      </a:rPr>
                      <a:t>     </a:t>
                    </a:r>
                    <a:r>
                      <a:rPr lang="en-US" altLang="zh-CN" sz="1800">
                        <a:latin typeface="宋体" panose="02010600030101010101" pitchFamily="2" charset="-122"/>
                      </a:rPr>
                      <a:t>0</a:t>
                    </a:r>
                  </a:p>
                </p:txBody>
              </p:sp>
              <p:sp>
                <p:nvSpPr>
                  <p:cNvPr id="108625" name="左中括号 1053994"/>
                  <p:cNvSpPr>
                    <a:spLocks/>
                  </p:cNvSpPr>
                  <p:nvPr/>
                </p:nvSpPr>
                <p:spPr bwMode="auto">
                  <a:xfrm>
                    <a:off x="3376" y="2928"/>
                    <a:ext cx="45" cy="657"/>
                  </a:xfrm>
                  <a:prstGeom prst="leftBracket">
                    <a:avLst>
                      <a:gd name="adj" fmla="val 83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sp>
                <p:nvSpPr>
                  <p:cNvPr id="108626" name="右中括号 1053995"/>
                  <p:cNvSpPr>
                    <a:spLocks/>
                  </p:cNvSpPr>
                  <p:nvPr/>
                </p:nvSpPr>
                <p:spPr bwMode="auto">
                  <a:xfrm>
                    <a:off x="4320" y="2916"/>
                    <a:ext cx="45" cy="657"/>
                  </a:xfrm>
                  <a:prstGeom prst="rightBracket">
                    <a:avLst>
                      <a:gd name="adj" fmla="val 831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grpSp>
            <p:grpSp>
              <p:nvGrpSpPr>
                <p:cNvPr id="108616" name="组合 2978"/>
                <p:cNvGrpSpPr>
                  <a:grpSpLocks/>
                </p:cNvGrpSpPr>
                <p:nvPr/>
              </p:nvGrpSpPr>
              <p:grpSpPr bwMode="auto">
                <a:xfrm>
                  <a:off x="4464" y="1872"/>
                  <a:ext cx="989" cy="681"/>
                  <a:chOff x="3376" y="2904"/>
                  <a:chExt cx="989" cy="681"/>
                </a:xfrm>
              </p:grpSpPr>
              <p:sp>
                <p:nvSpPr>
                  <p:cNvPr id="108617" name="矩形 1053996"/>
                  <p:cNvSpPr>
                    <a:spLocks noChangeArrowheads="1"/>
                  </p:cNvSpPr>
                  <p:nvPr/>
                </p:nvSpPr>
                <p:spPr bwMode="auto">
                  <a:xfrm>
                    <a:off x="3408" y="290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0     2     6</a:t>
                    </a:r>
                  </a:p>
                </p:txBody>
              </p:sp>
              <p:sp>
                <p:nvSpPr>
                  <p:cNvPr id="108618" name="矩形 1053997"/>
                  <p:cNvSpPr>
                    <a:spLocks noChangeArrowheads="1"/>
                  </p:cNvSpPr>
                  <p:nvPr/>
                </p:nvSpPr>
                <p:spPr bwMode="auto">
                  <a:xfrm>
                    <a:off x="3408" y="314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b="1">
                        <a:solidFill>
                          <a:srgbClr val="C00000"/>
                        </a:solidFill>
                        <a:latin typeface="Arial" panose="020B0604020202020204" pitchFamily="34" charset="0"/>
                      </a:rPr>
                      <a:t>9</a:t>
                    </a:r>
                    <a:r>
                      <a:rPr lang="en-US" altLang="zh-CN" sz="1800">
                        <a:latin typeface="Arial" panose="020B0604020202020204" pitchFamily="34" charset="0"/>
                      </a:rPr>
                      <a:t>     0     4</a:t>
                    </a:r>
                  </a:p>
                </p:txBody>
              </p:sp>
              <p:sp>
                <p:nvSpPr>
                  <p:cNvPr id="108619" name="矩形 1053998"/>
                  <p:cNvSpPr>
                    <a:spLocks noChangeArrowheads="1"/>
                  </p:cNvSpPr>
                  <p:nvPr/>
                </p:nvSpPr>
                <p:spPr bwMode="auto">
                  <a:xfrm>
                    <a:off x="3408" y="3372"/>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5     7     0</a:t>
                    </a:r>
                  </a:p>
                </p:txBody>
              </p:sp>
              <p:sp>
                <p:nvSpPr>
                  <p:cNvPr id="108620" name="左中括号 1053999"/>
                  <p:cNvSpPr>
                    <a:spLocks/>
                  </p:cNvSpPr>
                  <p:nvPr/>
                </p:nvSpPr>
                <p:spPr bwMode="auto">
                  <a:xfrm>
                    <a:off x="3376" y="2928"/>
                    <a:ext cx="45" cy="657"/>
                  </a:xfrm>
                  <a:prstGeom prst="leftBracket">
                    <a:avLst>
                      <a:gd name="adj" fmla="val 83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sp>
                <p:nvSpPr>
                  <p:cNvPr id="108621" name="右中括号 1054000"/>
                  <p:cNvSpPr>
                    <a:spLocks/>
                  </p:cNvSpPr>
                  <p:nvPr/>
                </p:nvSpPr>
                <p:spPr bwMode="auto">
                  <a:xfrm>
                    <a:off x="4320" y="2916"/>
                    <a:ext cx="45" cy="657"/>
                  </a:xfrm>
                  <a:prstGeom prst="rightBracket">
                    <a:avLst>
                      <a:gd name="adj" fmla="val 831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grpSp>
          </p:grpSp>
          <p:sp>
            <p:nvSpPr>
              <p:cNvPr id="108612" name="矩形 1054001"/>
              <p:cNvSpPr>
                <a:spLocks noChangeArrowheads="1"/>
              </p:cNvSpPr>
              <p:nvPr/>
            </p:nvSpPr>
            <p:spPr bwMode="auto">
              <a:xfrm>
                <a:off x="240" y="2040"/>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latinLnBrk="1"/>
                <a:r>
                  <a:rPr lang="en-US" altLang="zh-CN" sz="1800" b="1">
                    <a:solidFill>
                      <a:srgbClr val="0070C0"/>
                    </a:solidFill>
                    <a:latin typeface="Arial" panose="020B0604020202020204" pitchFamily="34" charset="0"/>
                  </a:rPr>
                  <a:t>A</a:t>
                </a:r>
              </a:p>
            </p:txBody>
          </p:sp>
        </p:grpSp>
        <p:grpSp>
          <p:nvGrpSpPr>
            <p:cNvPr id="108562" name="组合 2979"/>
            <p:cNvGrpSpPr>
              <a:grpSpLocks/>
            </p:cNvGrpSpPr>
            <p:nvPr/>
          </p:nvGrpSpPr>
          <p:grpSpPr bwMode="auto">
            <a:xfrm>
              <a:off x="55" y="2687"/>
              <a:ext cx="5417" cy="690"/>
              <a:chOff x="55" y="2727"/>
              <a:chExt cx="5417" cy="690"/>
            </a:xfrm>
          </p:grpSpPr>
          <p:grpSp>
            <p:nvGrpSpPr>
              <p:cNvPr id="108585" name="组合 2980"/>
              <p:cNvGrpSpPr>
                <a:grpSpLocks/>
              </p:cNvGrpSpPr>
              <p:nvPr/>
            </p:nvGrpSpPr>
            <p:grpSpPr bwMode="auto">
              <a:xfrm>
                <a:off x="672" y="2727"/>
                <a:ext cx="4800" cy="690"/>
                <a:chOff x="672" y="2727"/>
                <a:chExt cx="4800" cy="690"/>
              </a:xfrm>
            </p:grpSpPr>
            <p:grpSp>
              <p:nvGrpSpPr>
                <p:cNvPr id="108587" name="组合 2981"/>
                <p:cNvGrpSpPr>
                  <a:grpSpLocks/>
                </p:cNvGrpSpPr>
                <p:nvPr/>
              </p:nvGrpSpPr>
              <p:grpSpPr bwMode="auto">
                <a:xfrm>
                  <a:off x="672" y="2727"/>
                  <a:ext cx="989" cy="681"/>
                  <a:chOff x="3376" y="2904"/>
                  <a:chExt cx="989" cy="681"/>
                </a:xfrm>
              </p:grpSpPr>
              <p:sp>
                <p:nvSpPr>
                  <p:cNvPr id="108606" name="矩形 1054002"/>
                  <p:cNvSpPr>
                    <a:spLocks noChangeArrowheads="1"/>
                  </p:cNvSpPr>
                  <p:nvPr/>
                </p:nvSpPr>
                <p:spPr bwMode="auto">
                  <a:xfrm>
                    <a:off x="3408" y="290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-1   -1</a:t>
                    </a:r>
                  </a:p>
                </p:txBody>
              </p:sp>
              <p:sp>
                <p:nvSpPr>
                  <p:cNvPr id="108607" name="矩形 1054003"/>
                  <p:cNvSpPr>
                    <a:spLocks noChangeArrowheads="1"/>
                  </p:cNvSpPr>
                  <p:nvPr/>
                </p:nvSpPr>
                <p:spPr bwMode="auto">
                  <a:xfrm>
                    <a:off x="3408" y="314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-1   -1</a:t>
                    </a:r>
                  </a:p>
                </p:txBody>
              </p:sp>
              <p:sp>
                <p:nvSpPr>
                  <p:cNvPr id="108608" name="矩形 1054004"/>
                  <p:cNvSpPr>
                    <a:spLocks noChangeArrowheads="1"/>
                  </p:cNvSpPr>
                  <p:nvPr/>
                </p:nvSpPr>
                <p:spPr bwMode="auto">
                  <a:xfrm>
                    <a:off x="3408" y="3372"/>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-1   -1</a:t>
                    </a:r>
                  </a:p>
                </p:txBody>
              </p:sp>
              <p:sp>
                <p:nvSpPr>
                  <p:cNvPr id="108609" name="左中括号 1054005"/>
                  <p:cNvSpPr>
                    <a:spLocks/>
                  </p:cNvSpPr>
                  <p:nvPr/>
                </p:nvSpPr>
                <p:spPr bwMode="auto">
                  <a:xfrm>
                    <a:off x="3376" y="2928"/>
                    <a:ext cx="45" cy="657"/>
                  </a:xfrm>
                  <a:prstGeom prst="leftBracket">
                    <a:avLst>
                      <a:gd name="adj" fmla="val 83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sp>
                <p:nvSpPr>
                  <p:cNvPr id="108610" name="右中括号 1054006"/>
                  <p:cNvSpPr>
                    <a:spLocks/>
                  </p:cNvSpPr>
                  <p:nvPr/>
                </p:nvSpPr>
                <p:spPr bwMode="auto">
                  <a:xfrm>
                    <a:off x="4320" y="2916"/>
                    <a:ext cx="45" cy="657"/>
                  </a:xfrm>
                  <a:prstGeom prst="rightBracket">
                    <a:avLst>
                      <a:gd name="adj" fmla="val 831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grpSp>
            <p:grpSp>
              <p:nvGrpSpPr>
                <p:cNvPr id="108588" name="组合 2982"/>
                <p:cNvGrpSpPr>
                  <a:grpSpLocks/>
                </p:cNvGrpSpPr>
                <p:nvPr/>
              </p:nvGrpSpPr>
              <p:grpSpPr bwMode="auto">
                <a:xfrm>
                  <a:off x="1939" y="2736"/>
                  <a:ext cx="989" cy="681"/>
                  <a:chOff x="3376" y="2904"/>
                  <a:chExt cx="989" cy="681"/>
                </a:xfrm>
              </p:grpSpPr>
              <p:sp>
                <p:nvSpPr>
                  <p:cNvPr id="108601" name="矩形 1054007"/>
                  <p:cNvSpPr>
                    <a:spLocks noChangeArrowheads="1"/>
                  </p:cNvSpPr>
                  <p:nvPr/>
                </p:nvSpPr>
                <p:spPr bwMode="auto">
                  <a:xfrm>
                    <a:off x="3408" y="290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-1   -1</a:t>
                    </a:r>
                  </a:p>
                </p:txBody>
              </p:sp>
              <p:sp>
                <p:nvSpPr>
                  <p:cNvPr id="108602" name="矩形 1054008"/>
                  <p:cNvSpPr>
                    <a:spLocks noChangeArrowheads="1"/>
                  </p:cNvSpPr>
                  <p:nvPr/>
                </p:nvSpPr>
                <p:spPr bwMode="auto">
                  <a:xfrm>
                    <a:off x="3408" y="314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-1   -1</a:t>
                    </a:r>
                  </a:p>
                </p:txBody>
              </p:sp>
              <p:sp>
                <p:nvSpPr>
                  <p:cNvPr id="108603" name="矩形 1054009"/>
                  <p:cNvSpPr>
                    <a:spLocks noChangeArrowheads="1"/>
                  </p:cNvSpPr>
                  <p:nvPr/>
                </p:nvSpPr>
                <p:spPr bwMode="auto">
                  <a:xfrm>
                    <a:off x="3408" y="3372"/>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a:t>
                    </a:r>
                    <a:r>
                      <a:rPr lang="en-US" altLang="zh-CN" sz="1800" b="1">
                        <a:solidFill>
                          <a:srgbClr val="C00000"/>
                        </a:solidFill>
                        <a:latin typeface="Arial" panose="020B0604020202020204" pitchFamily="34" charset="0"/>
                      </a:rPr>
                      <a:t>0</a:t>
                    </a:r>
                    <a:r>
                      <a:rPr lang="en-US" altLang="zh-CN" sz="1800">
                        <a:latin typeface="Arial" panose="020B0604020202020204" pitchFamily="34" charset="0"/>
                      </a:rPr>
                      <a:t>   -1</a:t>
                    </a:r>
                  </a:p>
                </p:txBody>
              </p:sp>
              <p:sp>
                <p:nvSpPr>
                  <p:cNvPr id="108604" name="左中括号 1054010"/>
                  <p:cNvSpPr>
                    <a:spLocks/>
                  </p:cNvSpPr>
                  <p:nvPr/>
                </p:nvSpPr>
                <p:spPr bwMode="auto">
                  <a:xfrm>
                    <a:off x="3376" y="2928"/>
                    <a:ext cx="45" cy="657"/>
                  </a:xfrm>
                  <a:prstGeom prst="leftBracket">
                    <a:avLst>
                      <a:gd name="adj" fmla="val 83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sp>
                <p:nvSpPr>
                  <p:cNvPr id="108605" name="右中括号 1054011"/>
                  <p:cNvSpPr>
                    <a:spLocks/>
                  </p:cNvSpPr>
                  <p:nvPr/>
                </p:nvSpPr>
                <p:spPr bwMode="auto">
                  <a:xfrm>
                    <a:off x="4320" y="2916"/>
                    <a:ext cx="45" cy="657"/>
                  </a:xfrm>
                  <a:prstGeom prst="rightBracket">
                    <a:avLst>
                      <a:gd name="adj" fmla="val 831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grpSp>
            <p:grpSp>
              <p:nvGrpSpPr>
                <p:cNvPr id="108589" name="组合 2983"/>
                <p:cNvGrpSpPr>
                  <a:grpSpLocks/>
                </p:cNvGrpSpPr>
                <p:nvPr/>
              </p:nvGrpSpPr>
              <p:grpSpPr bwMode="auto">
                <a:xfrm>
                  <a:off x="3187" y="2736"/>
                  <a:ext cx="989" cy="681"/>
                  <a:chOff x="3376" y="2904"/>
                  <a:chExt cx="989" cy="681"/>
                </a:xfrm>
              </p:grpSpPr>
              <p:sp>
                <p:nvSpPr>
                  <p:cNvPr id="108596" name="矩形 1054012"/>
                  <p:cNvSpPr>
                    <a:spLocks noChangeArrowheads="1"/>
                  </p:cNvSpPr>
                  <p:nvPr/>
                </p:nvSpPr>
                <p:spPr bwMode="auto">
                  <a:xfrm>
                    <a:off x="3408" y="290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-1    </a:t>
                    </a:r>
                    <a:r>
                      <a:rPr lang="en-US" altLang="zh-CN" sz="1800" b="1">
                        <a:solidFill>
                          <a:srgbClr val="C00000"/>
                        </a:solidFill>
                        <a:latin typeface="Arial" panose="020B0604020202020204" pitchFamily="34" charset="0"/>
                      </a:rPr>
                      <a:t>1</a:t>
                    </a:r>
                  </a:p>
                </p:txBody>
              </p:sp>
              <p:sp>
                <p:nvSpPr>
                  <p:cNvPr id="108597" name="矩形 1054013"/>
                  <p:cNvSpPr>
                    <a:spLocks noChangeArrowheads="1"/>
                  </p:cNvSpPr>
                  <p:nvPr/>
                </p:nvSpPr>
                <p:spPr bwMode="auto">
                  <a:xfrm>
                    <a:off x="3408" y="314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-1   -1</a:t>
                    </a:r>
                  </a:p>
                </p:txBody>
              </p:sp>
              <p:sp>
                <p:nvSpPr>
                  <p:cNvPr id="108598" name="矩形 1054014"/>
                  <p:cNvSpPr>
                    <a:spLocks noChangeArrowheads="1"/>
                  </p:cNvSpPr>
                  <p:nvPr/>
                </p:nvSpPr>
                <p:spPr bwMode="auto">
                  <a:xfrm>
                    <a:off x="3408" y="3372"/>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0   -1</a:t>
                    </a:r>
                  </a:p>
                </p:txBody>
              </p:sp>
              <p:sp>
                <p:nvSpPr>
                  <p:cNvPr id="108599" name="左中括号 1054015"/>
                  <p:cNvSpPr>
                    <a:spLocks/>
                  </p:cNvSpPr>
                  <p:nvPr/>
                </p:nvSpPr>
                <p:spPr bwMode="auto">
                  <a:xfrm>
                    <a:off x="3376" y="2928"/>
                    <a:ext cx="45" cy="657"/>
                  </a:xfrm>
                  <a:prstGeom prst="leftBracket">
                    <a:avLst>
                      <a:gd name="adj" fmla="val 83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sp>
                <p:nvSpPr>
                  <p:cNvPr id="108600" name="右中括号 1054016"/>
                  <p:cNvSpPr>
                    <a:spLocks/>
                  </p:cNvSpPr>
                  <p:nvPr/>
                </p:nvSpPr>
                <p:spPr bwMode="auto">
                  <a:xfrm>
                    <a:off x="4320" y="2916"/>
                    <a:ext cx="45" cy="657"/>
                  </a:xfrm>
                  <a:prstGeom prst="rightBracket">
                    <a:avLst>
                      <a:gd name="adj" fmla="val 831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grpSp>
            <p:grpSp>
              <p:nvGrpSpPr>
                <p:cNvPr id="108590" name="组合 2984"/>
                <p:cNvGrpSpPr>
                  <a:grpSpLocks/>
                </p:cNvGrpSpPr>
                <p:nvPr/>
              </p:nvGrpSpPr>
              <p:grpSpPr bwMode="auto">
                <a:xfrm>
                  <a:off x="4483" y="2736"/>
                  <a:ext cx="989" cy="681"/>
                  <a:chOff x="3376" y="2904"/>
                  <a:chExt cx="989" cy="681"/>
                </a:xfrm>
              </p:grpSpPr>
              <p:sp>
                <p:nvSpPr>
                  <p:cNvPr id="108591" name="矩形 1054017"/>
                  <p:cNvSpPr>
                    <a:spLocks noChangeArrowheads="1"/>
                  </p:cNvSpPr>
                  <p:nvPr/>
                </p:nvSpPr>
                <p:spPr bwMode="auto">
                  <a:xfrm>
                    <a:off x="3408" y="290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-1    1</a:t>
                    </a:r>
                  </a:p>
                </p:txBody>
              </p:sp>
              <p:sp>
                <p:nvSpPr>
                  <p:cNvPr id="108592" name="矩形 1054018"/>
                  <p:cNvSpPr>
                    <a:spLocks noChangeArrowheads="1"/>
                  </p:cNvSpPr>
                  <p:nvPr/>
                </p:nvSpPr>
                <p:spPr bwMode="auto">
                  <a:xfrm>
                    <a:off x="3408" y="314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zh-CN" altLang="en-US" sz="1800">
                        <a:solidFill>
                          <a:srgbClr val="C00000"/>
                        </a:solidFill>
                        <a:latin typeface="Arial" panose="020B0604020202020204" pitchFamily="34" charset="0"/>
                      </a:rPr>
                      <a:t> </a:t>
                    </a:r>
                    <a:r>
                      <a:rPr lang="en-US" altLang="zh-CN" sz="1800" b="1">
                        <a:solidFill>
                          <a:srgbClr val="C00000"/>
                        </a:solidFill>
                        <a:latin typeface="Arial" panose="020B0604020202020204" pitchFamily="34" charset="0"/>
                      </a:rPr>
                      <a:t>2</a:t>
                    </a:r>
                    <a:r>
                      <a:rPr lang="en-US" altLang="zh-CN" sz="1800">
                        <a:solidFill>
                          <a:srgbClr val="C00000"/>
                        </a:solidFill>
                        <a:latin typeface="Arial" panose="020B0604020202020204" pitchFamily="34" charset="0"/>
                      </a:rPr>
                      <a:t>   </a:t>
                    </a:r>
                    <a:r>
                      <a:rPr lang="en-US" altLang="zh-CN" sz="1800">
                        <a:latin typeface="Arial" panose="020B0604020202020204" pitchFamily="34" charset="0"/>
                      </a:rPr>
                      <a:t>-1   -1</a:t>
                    </a:r>
                  </a:p>
                </p:txBody>
              </p:sp>
              <p:sp>
                <p:nvSpPr>
                  <p:cNvPr id="108593" name="矩形 1054019"/>
                  <p:cNvSpPr>
                    <a:spLocks noChangeArrowheads="1"/>
                  </p:cNvSpPr>
                  <p:nvPr/>
                </p:nvSpPr>
                <p:spPr bwMode="auto">
                  <a:xfrm>
                    <a:off x="3408" y="3372"/>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0   -1</a:t>
                    </a:r>
                  </a:p>
                </p:txBody>
              </p:sp>
              <p:sp>
                <p:nvSpPr>
                  <p:cNvPr id="108594" name="左中括号 1054020"/>
                  <p:cNvSpPr>
                    <a:spLocks/>
                  </p:cNvSpPr>
                  <p:nvPr/>
                </p:nvSpPr>
                <p:spPr bwMode="auto">
                  <a:xfrm>
                    <a:off x="3376" y="2928"/>
                    <a:ext cx="45" cy="657"/>
                  </a:xfrm>
                  <a:prstGeom prst="leftBracket">
                    <a:avLst>
                      <a:gd name="adj" fmla="val 83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sp>
                <p:nvSpPr>
                  <p:cNvPr id="108595" name="右中括号 1054021"/>
                  <p:cNvSpPr>
                    <a:spLocks/>
                  </p:cNvSpPr>
                  <p:nvPr/>
                </p:nvSpPr>
                <p:spPr bwMode="auto">
                  <a:xfrm>
                    <a:off x="4320" y="2916"/>
                    <a:ext cx="45" cy="657"/>
                  </a:xfrm>
                  <a:prstGeom prst="rightBracket">
                    <a:avLst>
                      <a:gd name="adj" fmla="val 831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grpSp>
          </p:grpSp>
          <p:sp>
            <p:nvSpPr>
              <p:cNvPr id="108586" name="矩形 1054022"/>
              <p:cNvSpPr>
                <a:spLocks noChangeArrowheads="1"/>
              </p:cNvSpPr>
              <p:nvPr/>
            </p:nvSpPr>
            <p:spPr bwMode="auto">
              <a:xfrm>
                <a:off x="55" y="2880"/>
                <a:ext cx="52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1800" b="1">
                    <a:solidFill>
                      <a:srgbClr val="0070C0"/>
                    </a:solidFill>
                    <a:latin typeface="Arial" panose="020B0604020202020204" pitchFamily="34" charset="0"/>
                  </a:rPr>
                  <a:t>Path</a:t>
                </a:r>
              </a:p>
            </p:txBody>
          </p:sp>
        </p:grpSp>
        <p:grpSp>
          <p:nvGrpSpPr>
            <p:cNvPr id="108563" name="组合 2985"/>
            <p:cNvGrpSpPr>
              <a:grpSpLocks/>
            </p:cNvGrpSpPr>
            <p:nvPr/>
          </p:nvGrpSpPr>
          <p:grpSpPr bwMode="auto">
            <a:xfrm>
              <a:off x="192" y="3456"/>
              <a:ext cx="5280" cy="288"/>
              <a:chOff x="192" y="3552"/>
              <a:chExt cx="5280" cy="288"/>
            </a:xfrm>
          </p:grpSpPr>
          <p:sp>
            <p:nvSpPr>
              <p:cNvPr id="108580" name="矩形 1054023"/>
              <p:cNvSpPr>
                <a:spLocks noChangeArrowheads="1"/>
              </p:cNvSpPr>
              <p:nvPr/>
            </p:nvSpPr>
            <p:spPr bwMode="auto">
              <a:xfrm>
                <a:off x="192" y="3568"/>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latinLnBrk="1"/>
                <a:r>
                  <a:rPr lang="en-US" altLang="zh-CN" sz="1800" b="1">
                    <a:solidFill>
                      <a:srgbClr val="0070C0"/>
                    </a:solidFill>
                    <a:latin typeface="Arial" panose="020B0604020202020204" pitchFamily="34" charset="0"/>
                  </a:rPr>
                  <a:t>S</a:t>
                </a:r>
              </a:p>
            </p:txBody>
          </p:sp>
          <p:sp>
            <p:nvSpPr>
              <p:cNvPr id="108581" name="矩形 1054024"/>
              <p:cNvSpPr>
                <a:spLocks noChangeArrowheads="1"/>
              </p:cNvSpPr>
              <p:nvPr/>
            </p:nvSpPr>
            <p:spPr bwMode="auto">
              <a:xfrm>
                <a:off x="967" y="3568"/>
                <a:ext cx="37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1800" b="1">
                    <a:latin typeface="Arial" panose="020B0604020202020204" pitchFamily="34" charset="0"/>
                  </a:rPr>
                  <a:t>{ }</a:t>
                </a:r>
              </a:p>
            </p:txBody>
          </p:sp>
          <p:sp>
            <p:nvSpPr>
              <p:cNvPr id="108582" name="矩形 1054025"/>
              <p:cNvSpPr>
                <a:spLocks noChangeArrowheads="1"/>
              </p:cNvSpPr>
              <p:nvPr/>
            </p:nvSpPr>
            <p:spPr bwMode="auto">
              <a:xfrm>
                <a:off x="2215" y="3568"/>
                <a:ext cx="47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1800" b="1">
                    <a:latin typeface="Arial" panose="020B0604020202020204" pitchFamily="34" charset="0"/>
                  </a:rPr>
                  <a:t>{ 0 }</a:t>
                </a:r>
              </a:p>
            </p:txBody>
          </p:sp>
          <p:sp>
            <p:nvSpPr>
              <p:cNvPr id="108583" name="矩形 1054026"/>
              <p:cNvSpPr>
                <a:spLocks noChangeArrowheads="1"/>
              </p:cNvSpPr>
              <p:nvPr/>
            </p:nvSpPr>
            <p:spPr bwMode="auto">
              <a:xfrm>
                <a:off x="3304" y="3552"/>
                <a:ext cx="68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1800" b="1">
                    <a:latin typeface="Arial" panose="020B0604020202020204" pitchFamily="34" charset="0"/>
                  </a:rPr>
                  <a:t>{ 0, 1 }</a:t>
                </a:r>
              </a:p>
            </p:txBody>
          </p:sp>
          <p:sp>
            <p:nvSpPr>
              <p:cNvPr id="108584" name="矩形 1054027"/>
              <p:cNvSpPr>
                <a:spLocks noChangeArrowheads="1"/>
              </p:cNvSpPr>
              <p:nvPr/>
            </p:nvSpPr>
            <p:spPr bwMode="auto">
              <a:xfrm>
                <a:off x="4588" y="3552"/>
                <a:ext cx="88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1800" b="1">
                    <a:latin typeface="Arial" panose="020B0604020202020204" pitchFamily="34" charset="0"/>
                  </a:rPr>
                  <a:t>{ 0, 1, 2 }</a:t>
                </a:r>
              </a:p>
            </p:txBody>
          </p:sp>
        </p:grpSp>
        <p:grpSp>
          <p:nvGrpSpPr>
            <p:cNvPr id="108564" name="组合 2986"/>
            <p:cNvGrpSpPr>
              <a:grpSpLocks/>
            </p:cNvGrpSpPr>
            <p:nvPr/>
          </p:nvGrpSpPr>
          <p:grpSpPr bwMode="auto">
            <a:xfrm>
              <a:off x="96" y="1488"/>
              <a:ext cx="5088" cy="288"/>
              <a:chOff x="96" y="1488"/>
              <a:chExt cx="5088" cy="288"/>
            </a:xfrm>
          </p:grpSpPr>
          <p:sp>
            <p:nvSpPr>
              <p:cNvPr id="108575" name="矩形 1054028"/>
              <p:cNvSpPr>
                <a:spLocks noChangeArrowheads="1"/>
              </p:cNvSpPr>
              <p:nvPr/>
            </p:nvSpPr>
            <p:spPr bwMode="auto">
              <a:xfrm>
                <a:off x="96" y="1504"/>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latinLnBrk="1"/>
                <a:r>
                  <a:rPr lang="zh-CN" altLang="en-US" sz="1800" b="1">
                    <a:solidFill>
                      <a:srgbClr val="0070C0"/>
                    </a:solidFill>
                    <a:latin typeface="Arial" panose="020B0604020202020204" pitchFamily="34" charset="0"/>
                  </a:rPr>
                  <a:t>步骤</a:t>
                </a:r>
              </a:p>
            </p:txBody>
          </p:sp>
          <p:sp>
            <p:nvSpPr>
              <p:cNvPr id="108576" name="矩形 1054029"/>
              <p:cNvSpPr>
                <a:spLocks noChangeArrowheads="1"/>
              </p:cNvSpPr>
              <p:nvPr/>
            </p:nvSpPr>
            <p:spPr bwMode="auto">
              <a:xfrm>
                <a:off x="967" y="1504"/>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b="1">
                    <a:solidFill>
                      <a:srgbClr val="0070C0"/>
                    </a:solidFill>
                    <a:latin typeface="Arial" panose="020B0604020202020204" pitchFamily="34" charset="0"/>
                  </a:rPr>
                  <a:t>初始</a:t>
                </a:r>
              </a:p>
            </p:txBody>
          </p:sp>
          <p:sp>
            <p:nvSpPr>
              <p:cNvPr id="108577" name="矩形 1054030"/>
              <p:cNvSpPr>
                <a:spLocks noChangeArrowheads="1"/>
              </p:cNvSpPr>
              <p:nvPr/>
            </p:nvSpPr>
            <p:spPr bwMode="auto">
              <a:xfrm>
                <a:off x="2215" y="1504"/>
                <a:ext cx="47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1800" b="1">
                    <a:solidFill>
                      <a:srgbClr val="0070C0"/>
                    </a:solidFill>
                    <a:latin typeface="Arial" panose="020B0604020202020204" pitchFamily="34" charset="0"/>
                  </a:rPr>
                  <a:t>k=0</a:t>
                </a:r>
              </a:p>
            </p:txBody>
          </p:sp>
          <p:sp>
            <p:nvSpPr>
              <p:cNvPr id="108578" name="矩形 1054031"/>
              <p:cNvSpPr>
                <a:spLocks noChangeArrowheads="1"/>
              </p:cNvSpPr>
              <p:nvPr/>
            </p:nvSpPr>
            <p:spPr bwMode="auto">
              <a:xfrm>
                <a:off x="3415" y="1488"/>
                <a:ext cx="52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1800" b="1">
                    <a:solidFill>
                      <a:srgbClr val="0070C0"/>
                    </a:solidFill>
                    <a:latin typeface="Arial" panose="020B0604020202020204" pitchFamily="34" charset="0"/>
                  </a:rPr>
                  <a:t>K=1</a:t>
                </a:r>
              </a:p>
            </p:txBody>
          </p:sp>
          <p:sp>
            <p:nvSpPr>
              <p:cNvPr id="108579" name="矩形 1054032"/>
              <p:cNvSpPr>
                <a:spLocks noChangeArrowheads="1"/>
              </p:cNvSpPr>
              <p:nvPr/>
            </p:nvSpPr>
            <p:spPr bwMode="auto">
              <a:xfrm>
                <a:off x="4685" y="1488"/>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1800" b="1">
                    <a:solidFill>
                      <a:srgbClr val="0070C0"/>
                    </a:solidFill>
                    <a:latin typeface="Arial" panose="020B0604020202020204" pitchFamily="34" charset="0"/>
                  </a:rPr>
                  <a:t>K=2</a:t>
                </a:r>
              </a:p>
            </p:txBody>
          </p:sp>
        </p:grpSp>
        <p:sp>
          <p:nvSpPr>
            <p:cNvPr id="108565" name="直接连接符 1054033"/>
            <p:cNvSpPr>
              <a:spLocks noChangeShapeType="1"/>
            </p:cNvSpPr>
            <p:nvPr/>
          </p:nvSpPr>
          <p:spPr bwMode="auto">
            <a:xfrm>
              <a:off x="96" y="3456"/>
              <a:ext cx="5441"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6" name="直接连接符 1054034"/>
            <p:cNvSpPr>
              <a:spLocks noChangeShapeType="1"/>
            </p:cNvSpPr>
            <p:nvPr/>
          </p:nvSpPr>
          <p:spPr bwMode="auto">
            <a:xfrm>
              <a:off x="96" y="1808"/>
              <a:ext cx="5441"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7" name="直接连接符 1054035"/>
            <p:cNvSpPr>
              <a:spLocks noChangeShapeType="1"/>
            </p:cNvSpPr>
            <p:nvPr/>
          </p:nvSpPr>
          <p:spPr bwMode="auto">
            <a:xfrm>
              <a:off x="96" y="2624"/>
              <a:ext cx="5441"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8" name="直接连接符 1054036"/>
            <p:cNvSpPr>
              <a:spLocks noChangeShapeType="1"/>
            </p:cNvSpPr>
            <p:nvPr/>
          </p:nvSpPr>
          <p:spPr bwMode="auto">
            <a:xfrm>
              <a:off x="96" y="3792"/>
              <a:ext cx="5441"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9" name="直接连接符 1054037"/>
            <p:cNvSpPr>
              <a:spLocks noChangeShapeType="1"/>
            </p:cNvSpPr>
            <p:nvPr/>
          </p:nvSpPr>
          <p:spPr bwMode="auto">
            <a:xfrm>
              <a:off x="96" y="1488"/>
              <a:ext cx="5441"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0" name="直接连接符 1054038"/>
            <p:cNvSpPr>
              <a:spLocks noChangeShapeType="1"/>
            </p:cNvSpPr>
            <p:nvPr/>
          </p:nvSpPr>
          <p:spPr bwMode="auto">
            <a:xfrm>
              <a:off x="608" y="1488"/>
              <a:ext cx="0" cy="231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1" name="直接连接符 1054039"/>
            <p:cNvSpPr>
              <a:spLocks noChangeShapeType="1"/>
            </p:cNvSpPr>
            <p:nvPr/>
          </p:nvSpPr>
          <p:spPr bwMode="auto">
            <a:xfrm>
              <a:off x="1776" y="1488"/>
              <a:ext cx="0" cy="231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2" name="直接连接符 1054040"/>
            <p:cNvSpPr>
              <a:spLocks noChangeShapeType="1"/>
            </p:cNvSpPr>
            <p:nvPr/>
          </p:nvSpPr>
          <p:spPr bwMode="auto">
            <a:xfrm>
              <a:off x="3072" y="1488"/>
              <a:ext cx="0" cy="231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3" name="直接连接符 1054041"/>
            <p:cNvSpPr>
              <a:spLocks noChangeShapeType="1"/>
            </p:cNvSpPr>
            <p:nvPr/>
          </p:nvSpPr>
          <p:spPr bwMode="auto">
            <a:xfrm>
              <a:off x="4272" y="1488"/>
              <a:ext cx="0" cy="231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4" name="直接连接符 1054042"/>
            <p:cNvSpPr>
              <a:spLocks noChangeShapeType="1"/>
            </p:cNvSpPr>
            <p:nvPr/>
          </p:nvSpPr>
          <p:spPr bwMode="auto">
            <a:xfrm>
              <a:off x="5528" y="1488"/>
              <a:ext cx="0" cy="231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44" name="Rectangle 3"/>
          <p:cNvSpPr>
            <a:spLocks noGrp="1" noChangeArrowheads="1"/>
          </p:cNvSpPr>
          <p:nvPr>
            <p:ph type="title" idx="4294967295"/>
          </p:nvPr>
        </p:nvSpPr>
        <p:spPr>
          <a:xfrm>
            <a:off x="179388" y="115888"/>
            <a:ext cx="8229600" cy="647700"/>
          </a:xfrm>
        </p:spPr>
        <p:txBody>
          <a:bodyPr/>
          <a:lstStyle/>
          <a:p>
            <a:pPr eaLnBrk="1" hangingPunct="1">
              <a:defRPr/>
            </a:pPr>
            <a:r>
              <a:rPr lang="zh-CN" altLang="en-US" sz="3600" dirty="0">
                <a:solidFill>
                  <a:srgbClr val="0070C0"/>
                </a:solidFill>
                <a:effectLst>
                  <a:outerShdw blurRad="38100" dist="38100" dir="2700000" algn="tl">
                    <a:srgbClr val="000000">
                      <a:alpha val="43137"/>
                    </a:srgbClr>
                  </a:outerShdw>
                </a:effectLst>
                <a:latin typeface="宋体" panose="02010600030101010101" pitchFamily="2" charset="-122"/>
              </a:rPr>
              <a:t>弗罗伊德算法实现举例</a:t>
            </a:r>
            <a:endParaRPr lang="zh-CN" altLang="en-US" sz="3600" dirty="0">
              <a:solidFill>
                <a:srgbClr val="0000CC"/>
              </a:solidFill>
            </a:endParaRPr>
          </a:p>
        </p:txBody>
      </p:sp>
      <p:grpSp>
        <p:nvGrpSpPr>
          <p:cNvPr id="108549" name="组合 2969"/>
          <p:cNvGrpSpPr>
            <a:grpSpLocks/>
          </p:cNvGrpSpPr>
          <p:nvPr/>
        </p:nvGrpSpPr>
        <p:grpSpPr bwMode="auto">
          <a:xfrm>
            <a:off x="547688" y="4729163"/>
            <a:ext cx="2001837" cy="1454150"/>
            <a:chOff x="928" y="3037"/>
            <a:chExt cx="1261" cy="916"/>
          </a:xfrm>
        </p:grpSpPr>
        <p:sp>
          <p:nvSpPr>
            <p:cNvPr id="108550" name="椭圆 1053968"/>
            <p:cNvSpPr>
              <a:spLocks noChangeArrowheads="1"/>
            </p:cNvSpPr>
            <p:nvPr/>
          </p:nvSpPr>
          <p:spPr bwMode="auto">
            <a:xfrm>
              <a:off x="1872" y="3135"/>
              <a:ext cx="317" cy="249"/>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V</a:t>
              </a:r>
              <a:r>
                <a:rPr lang="en-US" altLang="zh-CN" sz="2000" baseline="-18000">
                  <a:latin typeface="Arial" panose="020B0604020202020204" pitchFamily="34" charset="0"/>
                </a:rPr>
                <a:t>1</a:t>
              </a:r>
            </a:p>
          </p:txBody>
        </p:sp>
        <p:sp>
          <p:nvSpPr>
            <p:cNvPr id="108551" name="矩形 1053969"/>
            <p:cNvSpPr>
              <a:spLocks noChangeArrowheads="1"/>
            </p:cNvSpPr>
            <p:nvPr/>
          </p:nvSpPr>
          <p:spPr bwMode="auto">
            <a:xfrm>
              <a:off x="1848" y="340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4</a:t>
              </a:r>
            </a:p>
          </p:txBody>
        </p:sp>
        <p:sp>
          <p:nvSpPr>
            <p:cNvPr id="108552" name="直接连接符 1053970"/>
            <p:cNvSpPr>
              <a:spLocks noChangeShapeType="1"/>
            </p:cNvSpPr>
            <p:nvPr/>
          </p:nvSpPr>
          <p:spPr bwMode="auto">
            <a:xfrm flipH="1">
              <a:off x="1728" y="3384"/>
              <a:ext cx="249" cy="317"/>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553" name="矩形 1053971"/>
            <p:cNvSpPr>
              <a:spLocks noChangeArrowheads="1"/>
            </p:cNvSpPr>
            <p:nvPr/>
          </p:nvSpPr>
          <p:spPr bwMode="auto">
            <a:xfrm>
              <a:off x="1296" y="3352"/>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8</a:t>
              </a:r>
            </a:p>
          </p:txBody>
        </p:sp>
        <p:sp>
          <p:nvSpPr>
            <p:cNvPr id="108554" name="直接连接符 1053972"/>
            <p:cNvSpPr>
              <a:spLocks noChangeShapeType="1"/>
            </p:cNvSpPr>
            <p:nvPr/>
          </p:nvSpPr>
          <p:spPr bwMode="auto">
            <a:xfrm>
              <a:off x="1152" y="3376"/>
              <a:ext cx="416" cy="368"/>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555" name="矩形 1053973"/>
            <p:cNvSpPr>
              <a:spLocks noChangeArrowheads="1"/>
            </p:cNvSpPr>
            <p:nvPr/>
          </p:nvSpPr>
          <p:spPr bwMode="auto">
            <a:xfrm>
              <a:off x="1416" y="303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2</a:t>
              </a:r>
            </a:p>
          </p:txBody>
        </p:sp>
        <p:sp>
          <p:nvSpPr>
            <p:cNvPr id="108556" name="直接连接符 1053974"/>
            <p:cNvSpPr>
              <a:spLocks noChangeShapeType="1"/>
            </p:cNvSpPr>
            <p:nvPr/>
          </p:nvSpPr>
          <p:spPr bwMode="auto">
            <a:xfrm flipV="1">
              <a:off x="1256" y="3256"/>
              <a:ext cx="612"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557" name="椭圆 1053975"/>
            <p:cNvSpPr>
              <a:spLocks noChangeArrowheads="1"/>
            </p:cNvSpPr>
            <p:nvPr/>
          </p:nvSpPr>
          <p:spPr bwMode="auto">
            <a:xfrm>
              <a:off x="1520" y="3704"/>
              <a:ext cx="317" cy="249"/>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V</a:t>
              </a:r>
              <a:r>
                <a:rPr lang="en-US" altLang="zh-CN" sz="2000" baseline="-18000">
                  <a:latin typeface="Arial" panose="020B0604020202020204" pitchFamily="34" charset="0"/>
                </a:rPr>
                <a:t>2</a:t>
              </a:r>
            </a:p>
          </p:txBody>
        </p:sp>
        <p:sp>
          <p:nvSpPr>
            <p:cNvPr id="108558" name="椭圆 1053976"/>
            <p:cNvSpPr>
              <a:spLocks noChangeArrowheads="1"/>
            </p:cNvSpPr>
            <p:nvPr/>
          </p:nvSpPr>
          <p:spPr bwMode="auto">
            <a:xfrm>
              <a:off x="928" y="3128"/>
              <a:ext cx="317" cy="249"/>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V</a:t>
              </a:r>
              <a:r>
                <a:rPr lang="en-US" altLang="zh-CN" sz="2000" baseline="-18000">
                  <a:latin typeface="Arial" panose="020B0604020202020204" pitchFamily="34" charset="0"/>
                </a:rPr>
                <a:t>0</a:t>
              </a:r>
            </a:p>
          </p:txBody>
        </p:sp>
        <p:sp>
          <p:nvSpPr>
            <p:cNvPr id="108559" name="任意多边形 1053977"/>
            <p:cNvSpPr>
              <a:spLocks noChangeArrowheads="1"/>
            </p:cNvSpPr>
            <p:nvPr/>
          </p:nvSpPr>
          <p:spPr bwMode="auto">
            <a:xfrm>
              <a:off x="1048" y="3360"/>
              <a:ext cx="480" cy="520"/>
            </a:xfrm>
            <a:custGeom>
              <a:avLst/>
              <a:gdLst>
                <a:gd name="T0" fmla="*/ 480 w 480"/>
                <a:gd name="T1" fmla="*/ 480 h 520"/>
                <a:gd name="T2" fmla="*/ 336 w 480"/>
                <a:gd name="T3" fmla="*/ 480 h 520"/>
                <a:gd name="T4" fmla="*/ 96 w 480"/>
                <a:gd name="T5" fmla="*/ 240 h 520"/>
                <a:gd name="T6" fmla="*/ 0 w 480"/>
                <a:gd name="T7" fmla="*/ 0 h 520"/>
                <a:gd name="T8" fmla="*/ 0 60000 65536"/>
                <a:gd name="T9" fmla="*/ 0 60000 65536"/>
                <a:gd name="T10" fmla="*/ 0 60000 65536"/>
                <a:gd name="T11" fmla="*/ 0 60000 65536"/>
                <a:gd name="T12" fmla="*/ 0 w 480"/>
                <a:gd name="T13" fmla="*/ 0 h 520"/>
                <a:gd name="T14" fmla="*/ 480 w 480"/>
                <a:gd name="T15" fmla="*/ 520 h 520"/>
              </a:gdLst>
              <a:ahLst/>
              <a:cxnLst>
                <a:cxn ang="T8">
                  <a:pos x="T0" y="T1"/>
                </a:cxn>
                <a:cxn ang="T9">
                  <a:pos x="T2" y="T3"/>
                </a:cxn>
                <a:cxn ang="T10">
                  <a:pos x="T4" y="T5"/>
                </a:cxn>
                <a:cxn ang="T11">
                  <a:pos x="T6" y="T7"/>
                </a:cxn>
              </a:cxnLst>
              <a:rect l="T12" t="T13" r="T14" b="T15"/>
              <a:pathLst>
                <a:path w="480" h="520">
                  <a:moveTo>
                    <a:pt x="480" y="480"/>
                  </a:moveTo>
                  <a:cubicBezTo>
                    <a:pt x="440" y="500"/>
                    <a:pt x="400" y="520"/>
                    <a:pt x="336" y="480"/>
                  </a:cubicBezTo>
                  <a:cubicBezTo>
                    <a:pt x="272" y="440"/>
                    <a:pt x="152" y="320"/>
                    <a:pt x="96" y="240"/>
                  </a:cubicBezTo>
                  <a:cubicBezTo>
                    <a:pt x="40" y="160"/>
                    <a:pt x="16" y="40"/>
                    <a:pt x="0" y="0"/>
                  </a:cubicBezTo>
                </a:path>
              </a:pathLst>
            </a:custGeom>
            <a:noFill/>
            <a:ln w="1905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08560" name="矩形 1053978"/>
            <p:cNvSpPr>
              <a:spLocks noChangeArrowheads="1"/>
            </p:cNvSpPr>
            <p:nvPr/>
          </p:nvSpPr>
          <p:spPr bwMode="auto">
            <a:xfrm>
              <a:off x="1021" y="361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5</a:t>
              </a:r>
            </a:p>
          </p:txBody>
        </p:sp>
      </p:gr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xfrm>
            <a:off x="262186" y="1182986"/>
            <a:ext cx="8458200" cy="4724400"/>
          </a:xfrm>
        </p:spPr>
        <p:txBody>
          <a:bodyPr/>
          <a:lstStyle/>
          <a:p>
            <a:pPr eaLnBrk="1" hangingPunct="1"/>
            <a:r>
              <a:rPr lang="zh-CN" altLang="en-US" b="1" dirty="0">
                <a:latin typeface="宋体" panose="02010600030101010101" pitchFamily="2" charset="-122"/>
                <a:ea typeface="宋体" panose="02010600030101010101" pitchFamily="2" charset="-122"/>
              </a:rPr>
              <a:t>计划、施工过程、生产流程、程序流程等都是“工程”。除了很小的工程外，一般都把工程分为若干个叫做“活动”的子工程。完成了这些活动，这个工程就可以完成了。</a:t>
            </a:r>
          </a:p>
          <a:p>
            <a:pPr eaLnBrk="1" hangingPunct="1"/>
            <a:r>
              <a:rPr lang="zh-CN" altLang="en-US" b="1" dirty="0">
                <a:latin typeface="宋体" panose="02010600030101010101" pitchFamily="2" charset="-122"/>
                <a:ea typeface="宋体" panose="02010600030101010101" pitchFamily="2" charset="-122"/>
              </a:rPr>
              <a:t>计算机专业学生的学习就是一个工程，每一门课程的学习就是整个工程的一些活动。其中有些课程要求先修课程，有些则不要求。这样在有的课程之间有领先关系，有的课程可以并行地学习。</a:t>
            </a:r>
          </a:p>
        </p:txBody>
      </p:sp>
      <p:sp>
        <p:nvSpPr>
          <p:cNvPr id="109571" name="Text Box 3"/>
          <p:cNvSpPr txBox="1">
            <a:spLocks noChangeArrowheads="1"/>
          </p:cNvSpPr>
          <p:nvPr/>
        </p:nvSpPr>
        <p:spPr bwMode="auto">
          <a:xfrm>
            <a:off x="395536" y="26064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5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81386" y="1206624"/>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八、生成树</a:t>
            </a:r>
            <a:endParaRPr lang="en-US" altLang="zh-CN" sz="3200">
              <a:latin typeface="黑体" panose="02010609060101010101" pitchFamily="49" charset="-122"/>
              <a:ea typeface="黑体" panose="02010609060101010101" pitchFamily="49" charset="-122"/>
            </a:endParaRPr>
          </a:p>
        </p:txBody>
      </p:sp>
      <p:sp>
        <p:nvSpPr>
          <p:cNvPr id="2765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B58EB4D0-7211-432F-8AB1-C670AB9B35B7}" type="slidenum">
              <a:rPr lang="zh-CN" altLang="en-US"/>
              <a:pPr algn="r" eaLnBrk="1" hangingPunct="1">
                <a:spcBef>
                  <a:spcPct val="50000"/>
                </a:spcBef>
                <a:buFont typeface="Arial" panose="020B0604020202020204" pitchFamily="34" charset="0"/>
                <a:buNone/>
              </a:pPr>
              <a:t>14</a:t>
            </a:fld>
            <a:endParaRPr lang="en-US" altLang="zh-CN"/>
          </a:p>
        </p:txBody>
      </p:sp>
      <p:sp>
        <p:nvSpPr>
          <p:cNvPr id="27652" name="Text Box 4"/>
          <p:cNvSpPr txBox="1">
            <a:spLocks noChangeArrowheads="1"/>
          </p:cNvSpPr>
          <p:nvPr/>
        </p:nvSpPr>
        <p:spPr bwMode="auto">
          <a:xfrm>
            <a:off x="481386" y="29222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第一节　图的定义与术语</a:t>
            </a:r>
          </a:p>
        </p:txBody>
      </p:sp>
      <p:sp>
        <p:nvSpPr>
          <p:cNvPr id="27653" name="Rectangle 5"/>
          <p:cNvSpPr>
            <a:spLocks noGrp="1" noChangeArrowheads="1"/>
          </p:cNvSpPr>
          <p:nvPr>
            <p:ph type="body" idx="1"/>
          </p:nvPr>
        </p:nvSpPr>
        <p:spPr>
          <a:xfrm>
            <a:off x="405186" y="2044824"/>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一个连通图的生成树是一个极小连通子图，它含有图中全部</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个顶点，但只有足以构成一棵树的</a:t>
            </a:r>
            <a:r>
              <a:rPr lang="en-US" altLang="zh-CN" b="1">
                <a:latin typeface="黑体" panose="02010609060101010101" pitchFamily="49" charset="-122"/>
                <a:ea typeface="黑体" panose="02010609060101010101" pitchFamily="49" charset="-122"/>
              </a:rPr>
              <a:t>n-1</a:t>
            </a:r>
            <a:r>
              <a:rPr lang="zh-CN" altLang="en-US" b="1">
                <a:latin typeface="黑体" panose="02010609060101010101" pitchFamily="49" charset="-122"/>
                <a:ea typeface="黑体" panose="02010609060101010101" pitchFamily="49" charset="-122"/>
              </a:rPr>
              <a:t>条边</a:t>
            </a:r>
          </a:p>
        </p:txBody>
      </p:sp>
      <p:grpSp>
        <p:nvGrpSpPr>
          <p:cNvPr id="4" name="Group 7"/>
          <p:cNvGrpSpPr>
            <a:grpSpLocks/>
          </p:cNvGrpSpPr>
          <p:nvPr/>
        </p:nvGrpSpPr>
        <p:grpSpPr bwMode="auto">
          <a:xfrm>
            <a:off x="1395786" y="3645024"/>
            <a:ext cx="2895600" cy="2286000"/>
            <a:chOff x="0" y="0"/>
            <a:chExt cx="1824" cy="1440"/>
          </a:xfrm>
        </p:grpSpPr>
        <p:sp>
          <p:nvSpPr>
            <p:cNvPr id="27684" name="Line 8"/>
            <p:cNvSpPr>
              <a:spLocks noChangeShapeType="1"/>
            </p:cNvSpPr>
            <p:nvPr/>
          </p:nvSpPr>
          <p:spPr bwMode="auto">
            <a:xfrm flipH="1">
              <a:off x="624" y="149"/>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85" name="Line 9"/>
            <p:cNvSpPr>
              <a:spLocks noChangeShapeType="1"/>
            </p:cNvSpPr>
            <p:nvPr/>
          </p:nvSpPr>
          <p:spPr bwMode="auto">
            <a:xfrm>
              <a:off x="1296" y="245"/>
              <a:ext cx="0" cy="96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86" name="Line 10"/>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87" name="Line 11"/>
            <p:cNvSpPr>
              <a:spLocks noChangeShapeType="1"/>
            </p:cNvSpPr>
            <p:nvPr/>
          </p:nvSpPr>
          <p:spPr bwMode="auto">
            <a:xfrm flipH="1">
              <a:off x="192" y="197"/>
              <a:ext cx="240" cy="43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88" name="Line 12"/>
            <p:cNvSpPr>
              <a:spLocks noChangeShapeType="1"/>
            </p:cNvSpPr>
            <p:nvPr/>
          </p:nvSpPr>
          <p:spPr bwMode="auto">
            <a:xfrm flipH="1" flipV="1">
              <a:off x="480" y="245"/>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89" name="Line 13"/>
            <p:cNvSpPr>
              <a:spLocks noChangeShapeType="1"/>
            </p:cNvSpPr>
            <p:nvPr/>
          </p:nvSpPr>
          <p:spPr bwMode="auto">
            <a:xfrm flipH="1" flipV="1">
              <a:off x="528" y="197"/>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90" name="Line 14"/>
            <p:cNvSpPr>
              <a:spLocks noChangeShapeType="1"/>
            </p:cNvSpPr>
            <p:nvPr/>
          </p:nvSpPr>
          <p:spPr bwMode="auto">
            <a:xfrm flipH="1" flipV="1">
              <a:off x="144" y="821"/>
              <a:ext cx="288" cy="43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91" name="Line 15"/>
            <p:cNvSpPr>
              <a:spLocks noChangeShapeType="1"/>
            </p:cNvSpPr>
            <p:nvPr/>
          </p:nvSpPr>
          <p:spPr bwMode="auto">
            <a:xfrm flipH="1">
              <a:off x="528" y="1301"/>
              <a:ext cx="72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92" name="Line 16"/>
            <p:cNvSpPr>
              <a:spLocks noChangeShapeType="1"/>
            </p:cNvSpPr>
            <p:nvPr/>
          </p:nvSpPr>
          <p:spPr bwMode="auto">
            <a:xfrm flipH="1">
              <a:off x="576" y="77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93" name="Line 17"/>
            <p:cNvSpPr>
              <a:spLocks noChangeShapeType="1"/>
            </p:cNvSpPr>
            <p:nvPr/>
          </p:nvSpPr>
          <p:spPr bwMode="auto">
            <a:xfrm flipH="1">
              <a:off x="1344" y="821"/>
              <a:ext cx="336" cy="48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27694" name="Group 18"/>
            <p:cNvGrpSpPr>
              <a:grpSpLocks/>
            </p:cNvGrpSpPr>
            <p:nvPr/>
          </p:nvGrpSpPr>
          <p:grpSpPr bwMode="auto">
            <a:xfrm>
              <a:off x="0" y="0"/>
              <a:ext cx="1824" cy="1440"/>
              <a:chOff x="0" y="0"/>
              <a:chExt cx="1824" cy="1440"/>
            </a:xfrm>
          </p:grpSpPr>
          <p:sp>
            <p:nvSpPr>
              <p:cNvPr id="27695"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27696"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7697"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7698"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27699"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7700"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grpSp>
        <p:nvGrpSpPr>
          <p:cNvPr id="6" name="Group 25"/>
          <p:cNvGrpSpPr>
            <a:grpSpLocks/>
          </p:cNvGrpSpPr>
          <p:nvPr/>
        </p:nvGrpSpPr>
        <p:grpSpPr bwMode="auto">
          <a:xfrm>
            <a:off x="1392611" y="3630737"/>
            <a:ext cx="2895600" cy="2286000"/>
            <a:chOff x="0" y="0"/>
            <a:chExt cx="1824" cy="1440"/>
          </a:xfrm>
        </p:grpSpPr>
        <p:sp>
          <p:nvSpPr>
            <p:cNvPr id="27672" name="Line 26"/>
            <p:cNvSpPr>
              <a:spLocks noChangeShapeType="1"/>
            </p:cNvSpPr>
            <p:nvPr/>
          </p:nvSpPr>
          <p:spPr bwMode="auto">
            <a:xfrm>
              <a:off x="1296" y="245"/>
              <a:ext cx="0" cy="96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73" name="Line 27"/>
            <p:cNvSpPr>
              <a:spLocks noChangeShapeType="1"/>
            </p:cNvSpPr>
            <p:nvPr/>
          </p:nvSpPr>
          <p:spPr bwMode="auto">
            <a:xfrm flipH="1">
              <a:off x="192" y="197"/>
              <a:ext cx="240" cy="4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74" name="Line 28"/>
            <p:cNvSpPr>
              <a:spLocks noChangeShapeType="1"/>
            </p:cNvSpPr>
            <p:nvPr/>
          </p:nvSpPr>
          <p:spPr bwMode="auto">
            <a:xfrm flipH="1" flipV="1">
              <a:off x="144" y="821"/>
              <a:ext cx="288" cy="4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75" name="Line 29"/>
            <p:cNvSpPr>
              <a:spLocks noChangeShapeType="1"/>
            </p:cNvSpPr>
            <p:nvPr/>
          </p:nvSpPr>
          <p:spPr bwMode="auto">
            <a:xfrm flipH="1">
              <a:off x="528" y="1301"/>
              <a:ext cx="72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76" name="Line 30"/>
            <p:cNvSpPr>
              <a:spLocks noChangeShapeType="1"/>
            </p:cNvSpPr>
            <p:nvPr/>
          </p:nvSpPr>
          <p:spPr bwMode="auto">
            <a:xfrm flipH="1">
              <a:off x="1344" y="821"/>
              <a:ext cx="336" cy="4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27677" name="Group 31"/>
            <p:cNvGrpSpPr>
              <a:grpSpLocks/>
            </p:cNvGrpSpPr>
            <p:nvPr/>
          </p:nvGrpSpPr>
          <p:grpSpPr bwMode="auto">
            <a:xfrm>
              <a:off x="0" y="0"/>
              <a:ext cx="1824" cy="1440"/>
              <a:chOff x="0" y="0"/>
              <a:chExt cx="1824" cy="1440"/>
            </a:xfrm>
          </p:grpSpPr>
          <p:sp>
            <p:nvSpPr>
              <p:cNvPr id="27678" name="Oval 32"/>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27679" name="Oval 33"/>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7680" name="Oval 34"/>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7681" name="Oval 35"/>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27682" name="Oval 36"/>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7683" name="Oval 37"/>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grpSp>
        <p:nvGrpSpPr>
          <p:cNvPr id="8" name="Group 25"/>
          <p:cNvGrpSpPr>
            <a:grpSpLocks/>
          </p:cNvGrpSpPr>
          <p:nvPr/>
        </p:nvGrpSpPr>
        <p:grpSpPr bwMode="auto">
          <a:xfrm>
            <a:off x="5358186" y="3645024"/>
            <a:ext cx="2895600" cy="2286000"/>
            <a:chOff x="0" y="0"/>
            <a:chExt cx="1824" cy="1440"/>
          </a:xfrm>
        </p:grpSpPr>
        <p:sp>
          <p:nvSpPr>
            <p:cNvPr id="27660" name="Line 26"/>
            <p:cNvSpPr>
              <a:spLocks noChangeShapeType="1"/>
            </p:cNvSpPr>
            <p:nvPr/>
          </p:nvSpPr>
          <p:spPr bwMode="auto">
            <a:xfrm>
              <a:off x="1304" y="245"/>
              <a:ext cx="0" cy="960"/>
            </a:xfrm>
            <a:prstGeom prst="line">
              <a:avLst/>
            </a:prstGeom>
            <a:noFill/>
            <a:ln w="85725">
              <a:solidFill>
                <a:schemeClr val="bg1"/>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61" name="Line 27"/>
            <p:cNvSpPr>
              <a:spLocks noChangeShapeType="1"/>
            </p:cNvSpPr>
            <p:nvPr/>
          </p:nvSpPr>
          <p:spPr bwMode="auto">
            <a:xfrm flipH="1">
              <a:off x="192" y="197"/>
              <a:ext cx="240" cy="4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62" name="Line 28"/>
            <p:cNvSpPr>
              <a:spLocks noChangeShapeType="1"/>
            </p:cNvSpPr>
            <p:nvPr/>
          </p:nvSpPr>
          <p:spPr bwMode="auto">
            <a:xfrm flipH="1" flipV="1">
              <a:off x="144" y="821"/>
              <a:ext cx="288" cy="4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63" name="Line 29"/>
            <p:cNvSpPr>
              <a:spLocks noChangeShapeType="1"/>
            </p:cNvSpPr>
            <p:nvPr/>
          </p:nvSpPr>
          <p:spPr bwMode="auto">
            <a:xfrm flipH="1">
              <a:off x="528" y="1301"/>
              <a:ext cx="72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64" name="Line 30"/>
            <p:cNvSpPr>
              <a:spLocks noChangeShapeType="1"/>
            </p:cNvSpPr>
            <p:nvPr/>
          </p:nvSpPr>
          <p:spPr bwMode="auto">
            <a:xfrm flipH="1">
              <a:off x="1344" y="821"/>
              <a:ext cx="336" cy="4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27665" name="Group 31"/>
            <p:cNvGrpSpPr>
              <a:grpSpLocks/>
            </p:cNvGrpSpPr>
            <p:nvPr/>
          </p:nvGrpSpPr>
          <p:grpSpPr bwMode="auto">
            <a:xfrm>
              <a:off x="0" y="0"/>
              <a:ext cx="1824" cy="1440"/>
              <a:chOff x="0" y="0"/>
              <a:chExt cx="1824" cy="1440"/>
            </a:xfrm>
          </p:grpSpPr>
          <p:sp>
            <p:nvSpPr>
              <p:cNvPr id="27666" name="Oval 32"/>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27667" name="Oval 33"/>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7668" name="Oval 34"/>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7669" name="Oval 35"/>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27670" name="Oval 36"/>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7671" name="Oval 37"/>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63" presetClass="path" presetSubtype="0" accel="50000" decel="50000" fill="hold" nodeType="clickEffect">
                                  <p:stCondLst>
                                    <p:cond delay="0"/>
                                  </p:stCondLst>
                                  <p:childTnLst>
                                    <p:animMotion origin="layout" path="M -2.77778E-7 -4.81481E-6 L 0.43611 -0.00069 " pathEditMode="relative" rAng="0" ptsTypes="AA">
                                      <p:cBhvr>
                                        <p:cTn id="12" dur="2000" fill="hold"/>
                                        <p:tgtEl>
                                          <p:spTgt spid="6"/>
                                        </p:tgtEl>
                                        <p:attrNameLst>
                                          <p:attrName>ppt_x</p:attrName>
                                          <p:attrName>ppt_y</p:attrName>
                                        </p:attrNameLst>
                                      </p:cBhvr>
                                      <p:rCtr x="21806" y="-46"/>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990600" y="1371600"/>
            <a:ext cx="7280275"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10000"/>
              </a:lnSpc>
              <a:buFont typeface="Arial" panose="020B0604020202020204" pitchFamily="34" charset="0"/>
              <a:buNone/>
            </a:pPr>
            <a:r>
              <a:rPr lang="en-US" altLang="zh-CN" sz="3200" b="1" dirty="0">
                <a:solidFill>
                  <a:srgbClr val="000066"/>
                </a:solidFill>
                <a:latin typeface="Times New Roman" panose="02020603050405020304" pitchFamily="18" charset="0"/>
                <a:ea typeface="楷体_GB2312" pitchFamily="1" charset="-122"/>
              </a:rPr>
              <a:t>    </a:t>
            </a:r>
            <a:r>
              <a:rPr lang="en-US" altLang="zh-CN" sz="2800" b="1" dirty="0">
                <a:solidFill>
                  <a:srgbClr val="000066"/>
                </a:solidFill>
                <a:latin typeface="Times New Roman" panose="02020603050405020304" pitchFamily="18" charset="0"/>
                <a:ea typeface="楷体_GB2312" pitchFamily="1" charset="-122"/>
              </a:rPr>
              <a:t>C</a:t>
            </a:r>
            <a:r>
              <a:rPr lang="en-US" altLang="zh-CN" sz="2800" b="1" baseline="-25000" dirty="0">
                <a:solidFill>
                  <a:srgbClr val="000066"/>
                </a:solidFill>
                <a:latin typeface="Times New Roman" panose="02020603050405020304" pitchFamily="18" charset="0"/>
                <a:ea typeface="楷体_GB2312" pitchFamily="1" charset="-122"/>
              </a:rPr>
              <a:t>1</a:t>
            </a:r>
            <a:r>
              <a:rPr lang="en-US" altLang="zh-CN" sz="2800" b="1" dirty="0">
                <a:solidFill>
                  <a:srgbClr val="000066"/>
                </a:solidFill>
                <a:latin typeface="Times New Roman" panose="02020603050405020304" pitchFamily="18" charset="0"/>
                <a:ea typeface="楷体_GB2312" pitchFamily="1" charset="-122"/>
              </a:rPr>
              <a:t>                       </a:t>
            </a:r>
            <a:r>
              <a:rPr lang="zh-CN" altLang="en-US" sz="2800" b="1" dirty="0">
                <a:solidFill>
                  <a:srgbClr val="000066"/>
                </a:solidFill>
                <a:latin typeface="Times New Roman" panose="02020603050405020304" pitchFamily="18" charset="0"/>
                <a:ea typeface="楷体_GB2312" pitchFamily="1" charset="-122"/>
              </a:rPr>
              <a:t>高等数学</a:t>
            </a:r>
          </a:p>
          <a:p>
            <a:pPr eaLnBrk="1" hangingPunct="1">
              <a:lnSpc>
                <a:spcPct val="110000"/>
              </a:lnSpc>
              <a:buFont typeface="Arial" panose="020B0604020202020204" pitchFamily="34" charset="0"/>
              <a:buNone/>
            </a:pPr>
            <a:r>
              <a:rPr lang="zh-CN" altLang="en-US" sz="2800" b="1" dirty="0">
                <a:solidFill>
                  <a:srgbClr val="000066"/>
                </a:solidFill>
                <a:latin typeface="Times New Roman" panose="02020603050405020304" pitchFamily="18" charset="0"/>
                <a:ea typeface="楷体_GB2312" pitchFamily="1" charset="-122"/>
              </a:rPr>
              <a:t>    </a:t>
            </a:r>
            <a:r>
              <a:rPr lang="en-US" altLang="zh-CN" sz="2800" b="1" dirty="0">
                <a:solidFill>
                  <a:srgbClr val="000066"/>
                </a:solidFill>
                <a:latin typeface="Times New Roman" panose="02020603050405020304" pitchFamily="18" charset="0"/>
                <a:ea typeface="楷体_GB2312" pitchFamily="1" charset="-122"/>
              </a:rPr>
              <a:t>C</a:t>
            </a:r>
            <a:r>
              <a:rPr lang="en-US" altLang="zh-CN" sz="2800" b="1" baseline="-25000" dirty="0">
                <a:solidFill>
                  <a:srgbClr val="000066"/>
                </a:solidFill>
                <a:latin typeface="Times New Roman" panose="02020603050405020304" pitchFamily="18" charset="0"/>
                <a:ea typeface="楷体_GB2312" pitchFamily="1" charset="-122"/>
              </a:rPr>
              <a:t>2</a:t>
            </a:r>
            <a:r>
              <a:rPr lang="en-US" altLang="zh-CN" sz="2800" b="1" dirty="0">
                <a:solidFill>
                  <a:srgbClr val="000066"/>
                </a:solidFill>
                <a:latin typeface="Times New Roman" panose="02020603050405020304" pitchFamily="18" charset="0"/>
                <a:ea typeface="楷体_GB2312" pitchFamily="1" charset="-122"/>
              </a:rPr>
              <a:t>                   </a:t>
            </a:r>
            <a:r>
              <a:rPr lang="zh-CN" altLang="en-US" sz="2800" b="1" dirty="0">
                <a:solidFill>
                  <a:srgbClr val="000066"/>
                </a:solidFill>
                <a:latin typeface="Times New Roman" panose="02020603050405020304" pitchFamily="18" charset="0"/>
                <a:ea typeface="楷体_GB2312" pitchFamily="1" charset="-122"/>
              </a:rPr>
              <a:t>程序设计基础</a:t>
            </a:r>
          </a:p>
          <a:p>
            <a:pPr eaLnBrk="1" hangingPunct="1">
              <a:lnSpc>
                <a:spcPct val="110000"/>
              </a:lnSpc>
              <a:buFont typeface="Arial" panose="020B0604020202020204" pitchFamily="34" charset="0"/>
              <a:buNone/>
            </a:pPr>
            <a:r>
              <a:rPr lang="zh-CN" altLang="en-US" sz="2800" b="1" dirty="0">
                <a:solidFill>
                  <a:srgbClr val="000066"/>
                </a:solidFill>
                <a:latin typeface="Times New Roman" panose="02020603050405020304" pitchFamily="18" charset="0"/>
                <a:ea typeface="楷体_GB2312" pitchFamily="1" charset="-122"/>
              </a:rPr>
              <a:t>    </a:t>
            </a:r>
            <a:r>
              <a:rPr lang="en-US" altLang="zh-CN" sz="2800" b="1" dirty="0">
                <a:solidFill>
                  <a:srgbClr val="000066"/>
                </a:solidFill>
                <a:latin typeface="Times New Roman" panose="02020603050405020304" pitchFamily="18" charset="0"/>
                <a:ea typeface="楷体_GB2312" pitchFamily="1" charset="-122"/>
              </a:rPr>
              <a:t>C</a:t>
            </a:r>
            <a:r>
              <a:rPr lang="en-US" altLang="zh-CN" sz="2800" b="1" baseline="-25000" dirty="0">
                <a:solidFill>
                  <a:srgbClr val="000066"/>
                </a:solidFill>
                <a:latin typeface="Times New Roman" panose="02020603050405020304" pitchFamily="18" charset="0"/>
                <a:ea typeface="楷体_GB2312" pitchFamily="1" charset="-122"/>
              </a:rPr>
              <a:t>3</a:t>
            </a:r>
            <a:r>
              <a:rPr lang="en-US" altLang="zh-CN" sz="2800" b="1" dirty="0">
                <a:solidFill>
                  <a:srgbClr val="000066"/>
                </a:solidFill>
                <a:latin typeface="Times New Roman" panose="02020603050405020304" pitchFamily="18" charset="0"/>
                <a:ea typeface="楷体_GB2312" pitchFamily="1" charset="-122"/>
              </a:rPr>
              <a:t>                       </a:t>
            </a:r>
            <a:r>
              <a:rPr lang="zh-CN" altLang="en-US" sz="2800" b="1" dirty="0">
                <a:solidFill>
                  <a:srgbClr val="000066"/>
                </a:solidFill>
                <a:latin typeface="Times New Roman" panose="02020603050405020304" pitchFamily="18" charset="0"/>
                <a:ea typeface="楷体_GB2312" pitchFamily="1" charset="-122"/>
              </a:rPr>
              <a:t>离散数学                   </a:t>
            </a:r>
            <a:r>
              <a:rPr lang="en-US" altLang="zh-CN" sz="2800" b="1" dirty="0">
                <a:solidFill>
                  <a:srgbClr val="000066"/>
                </a:solidFill>
                <a:latin typeface="Times New Roman" panose="02020603050405020304" pitchFamily="18" charset="0"/>
                <a:ea typeface="楷体_GB2312" pitchFamily="1" charset="-122"/>
              </a:rPr>
              <a:t>C</a:t>
            </a:r>
            <a:r>
              <a:rPr lang="en-US" altLang="zh-CN" sz="2800" b="1" baseline="-25000" dirty="0">
                <a:solidFill>
                  <a:srgbClr val="000066"/>
                </a:solidFill>
                <a:latin typeface="Times New Roman" panose="02020603050405020304" pitchFamily="18" charset="0"/>
                <a:ea typeface="楷体_GB2312" pitchFamily="1" charset="-122"/>
              </a:rPr>
              <a:t>1</a:t>
            </a:r>
            <a:r>
              <a:rPr lang="en-US" altLang="zh-CN" sz="2800" b="1" dirty="0">
                <a:solidFill>
                  <a:srgbClr val="000066"/>
                </a:solidFill>
                <a:latin typeface="Times New Roman" panose="02020603050405020304" pitchFamily="18" charset="0"/>
                <a:ea typeface="楷体_GB2312" pitchFamily="1" charset="-122"/>
              </a:rPr>
              <a:t>,  C</a:t>
            </a:r>
            <a:r>
              <a:rPr lang="en-US" altLang="zh-CN" sz="2800" b="1" baseline="-25000" dirty="0">
                <a:solidFill>
                  <a:srgbClr val="000066"/>
                </a:solidFill>
                <a:latin typeface="Times New Roman" panose="02020603050405020304" pitchFamily="18" charset="0"/>
                <a:ea typeface="楷体_GB2312" pitchFamily="1" charset="-122"/>
              </a:rPr>
              <a:t>2</a:t>
            </a:r>
            <a:r>
              <a:rPr lang="en-US" altLang="zh-CN" sz="2800" b="1" dirty="0">
                <a:solidFill>
                  <a:srgbClr val="000066"/>
                </a:solidFill>
                <a:latin typeface="Times New Roman" panose="02020603050405020304" pitchFamily="18" charset="0"/>
                <a:ea typeface="楷体_GB2312" pitchFamily="1" charset="-122"/>
              </a:rPr>
              <a:t>  </a:t>
            </a:r>
          </a:p>
          <a:p>
            <a:pPr eaLnBrk="1" hangingPunct="1">
              <a:lnSpc>
                <a:spcPct val="110000"/>
              </a:lnSpc>
              <a:buFont typeface="Arial" panose="020B0604020202020204" pitchFamily="34" charset="0"/>
              <a:buNone/>
            </a:pPr>
            <a:r>
              <a:rPr lang="en-US" altLang="zh-CN" sz="2800" b="1" dirty="0">
                <a:solidFill>
                  <a:srgbClr val="000066"/>
                </a:solidFill>
                <a:latin typeface="Times New Roman" panose="02020603050405020304" pitchFamily="18" charset="0"/>
                <a:ea typeface="楷体_GB2312" pitchFamily="1" charset="-122"/>
              </a:rPr>
              <a:t>    C</a:t>
            </a:r>
            <a:r>
              <a:rPr lang="en-US" altLang="zh-CN" sz="2800" b="1" baseline="-25000" dirty="0">
                <a:solidFill>
                  <a:srgbClr val="000066"/>
                </a:solidFill>
                <a:latin typeface="Times New Roman" panose="02020603050405020304" pitchFamily="18" charset="0"/>
                <a:ea typeface="楷体_GB2312" pitchFamily="1" charset="-122"/>
              </a:rPr>
              <a:t>4</a:t>
            </a:r>
            <a:r>
              <a:rPr lang="en-US" altLang="zh-CN" sz="2800" b="1" dirty="0">
                <a:solidFill>
                  <a:srgbClr val="000066"/>
                </a:solidFill>
                <a:latin typeface="Times New Roman" panose="02020603050405020304" pitchFamily="18" charset="0"/>
                <a:ea typeface="楷体_GB2312" pitchFamily="1" charset="-122"/>
              </a:rPr>
              <a:t>                       </a:t>
            </a:r>
            <a:r>
              <a:rPr lang="zh-CN" altLang="en-US" sz="2800" b="1" dirty="0">
                <a:solidFill>
                  <a:srgbClr val="000066"/>
                </a:solidFill>
                <a:latin typeface="Times New Roman" panose="02020603050405020304" pitchFamily="18" charset="0"/>
                <a:ea typeface="楷体_GB2312" pitchFamily="1" charset="-122"/>
              </a:rPr>
              <a:t>数据结构                   </a:t>
            </a:r>
            <a:r>
              <a:rPr lang="en-US" altLang="zh-CN" sz="2800" b="1" dirty="0">
                <a:solidFill>
                  <a:srgbClr val="000066"/>
                </a:solidFill>
                <a:latin typeface="Times New Roman" panose="02020603050405020304" pitchFamily="18" charset="0"/>
                <a:ea typeface="楷体_GB2312" pitchFamily="1" charset="-122"/>
              </a:rPr>
              <a:t>C</a:t>
            </a:r>
            <a:r>
              <a:rPr lang="en-US" altLang="zh-CN" sz="2800" b="1" baseline="-25000" dirty="0">
                <a:solidFill>
                  <a:srgbClr val="000066"/>
                </a:solidFill>
                <a:latin typeface="Times New Roman" panose="02020603050405020304" pitchFamily="18" charset="0"/>
                <a:ea typeface="楷体_GB2312" pitchFamily="1" charset="-122"/>
              </a:rPr>
              <a:t>3</a:t>
            </a:r>
            <a:r>
              <a:rPr lang="en-US" altLang="zh-CN" sz="2800" b="1" dirty="0">
                <a:solidFill>
                  <a:srgbClr val="000066"/>
                </a:solidFill>
                <a:latin typeface="Times New Roman" panose="02020603050405020304" pitchFamily="18" charset="0"/>
                <a:ea typeface="楷体_GB2312" pitchFamily="1" charset="-122"/>
              </a:rPr>
              <a:t>,  C</a:t>
            </a:r>
            <a:r>
              <a:rPr lang="en-US" altLang="zh-CN" sz="2800" b="1" baseline="-25000" dirty="0">
                <a:solidFill>
                  <a:srgbClr val="000066"/>
                </a:solidFill>
                <a:latin typeface="Times New Roman" panose="02020603050405020304" pitchFamily="18" charset="0"/>
                <a:ea typeface="楷体_GB2312" pitchFamily="1" charset="-122"/>
              </a:rPr>
              <a:t>2</a:t>
            </a:r>
            <a:endParaRPr lang="en-US" altLang="zh-CN" sz="2800" b="1" dirty="0">
              <a:solidFill>
                <a:srgbClr val="000066"/>
              </a:solidFill>
              <a:latin typeface="Times New Roman" panose="02020603050405020304" pitchFamily="18" charset="0"/>
              <a:ea typeface="楷体_GB2312" pitchFamily="1" charset="-122"/>
            </a:endParaRPr>
          </a:p>
          <a:p>
            <a:pPr eaLnBrk="1" hangingPunct="1">
              <a:lnSpc>
                <a:spcPct val="110000"/>
              </a:lnSpc>
              <a:buFont typeface="Arial" panose="020B0604020202020204" pitchFamily="34" charset="0"/>
              <a:buNone/>
            </a:pPr>
            <a:r>
              <a:rPr lang="en-US" altLang="zh-CN" sz="2800" b="1" dirty="0">
                <a:solidFill>
                  <a:srgbClr val="000066"/>
                </a:solidFill>
                <a:latin typeface="Times New Roman" panose="02020603050405020304" pitchFamily="18" charset="0"/>
                <a:ea typeface="楷体_GB2312" pitchFamily="1" charset="-122"/>
              </a:rPr>
              <a:t>    C</a:t>
            </a:r>
            <a:r>
              <a:rPr lang="en-US" altLang="zh-CN" sz="2800" b="1" baseline="-25000" dirty="0">
                <a:solidFill>
                  <a:srgbClr val="000066"/>
                </a:solidFill>
                <a:latin typeface="Times New Roman" panose="02020603050405020304" pitchFamily="18" charset="0"/>
                <a:ea typeface="楷体_GB2312" pitchFamily="1" charset="-122"/>
              </a:rPr>
              <a:t>5</a:t>
            </a:r>
            <a:r>
              <a:rPr lang="en-US" altLang="zh-CN" sz="2800" b="1" dirty="0">
                <a:solidFill>
                  <a:srgbClr val="000066"/>
                </a:solidFill>
                <a:latin typeface="Times New Roman" panose="02020603050405020304" pitchFamily="18" charset="0"/>
                <a:ea typeface="楷体_GB2312" pitchFamily="1" charset="-122"/>
              </a:rPr>
              <a:t>               </a:t>
            </a:r>
            <a:r>
              <a:rPr lang="zh-CN" altLang="en-US" sz="2800" b="1" dirty="0">
                <a:solidFill>
                  <a:srgbClr val="000066"/>
                </a:solidFill>
                <a:latin typeface="Times New Roman" panose="02020603050405020304" pitchFamily="18" charset="0"/>
                <a:ea typeface="楷体_GB2312" pitchFamily="1" charset="-122"/>
              </a:rPr>
              <a:t>高级语言程序设计           </a:t>
            </a:r>
            <a:r>
              <a:rPr lang="en-US" altLang="zh-CN" sz="2800" b="1" dirty="0">
                <a:solidFill>
                  <a:srgbClr val="000066"/>
                </a:solidFill>
                <a:latin typeface="Times New Roman" panose="02020603050405020304" pitchFamily="18" charset="0"/>
                <a:ea typeface="楷体_GB2312" pitchFamily="1" charset="-122"/>
              </a:rPr>
              <a:t>C</a:t>
            </a:r>
            <a:r>
              <a:rPr lang="en-US" altLang="zh-CN" sz="2800" b="1" baseline="-25000" dirty="0">
                <a:solidFill>
                  <a:srgbClr val="000066"/>
                </a:solidFill>
                <a:latin typeface="Times New Roman" panose="02020603050405020304" pitchFamily="18" charset="0"/>
                <a:ea typeface="楷体_GB2312" pitchFamily="1" charset="-122"/>
              </a:rPr>
              <a:t>2</a:t>
            </a:r>
            <a:endParaRPr lang="en-US" altLang="zh-CN" sz="2800" b="1" dirty="0">
              <a:solidFill>
                <a:srgbClr val="000066"/>
              </a:solidFill>
              <a:latin typeface="Times New Roman" panose="02020603050405020304" pitchFamily="18" charset="0"/>
              <a:ea typeface="楷体_GB2312" pitchFamily="1" charset="-122"/>
            </a:endParaRPr>
          </a:p>
          <a:p>
            <a:pPr eaLnBrk="1" hangingPunct="1">
              <a:lnSpc>
                <a:spcPct val="110000"/>
              </a:lnSpc>
              <a:buFont typeface="Arial" panose="020B0604020202020204" pitchFamily="34" charset="0"/>
              <a:buNone/>
            </a:pPr>
            <a:r>
              <a:rPr lang="en-US" altLang="zh-CN" sz="2800" b="1" dirty="0">
                <a:solidFill>
                  <a:srgbClr val="000066"/>
                </a:solidFill>
                <a:latin typeface="Times New Roman" panose="02020603050405020304" pitchFamily="18" charset="0"/>
                <a:ea typeface="楷体_GB2312" pitchFamily="1" charset="-122"/>
              </a:rPr>
              <a:t>    C</a:t>
            </a:r>
            <a:r>
              <a:rPr lang="en-US" altLang="zh-CN" sz="2800" b="1" baseline="-25000" dirty="0">
                <a:solidFill>
                  <a:srgbClr val="000066"/>
                </a:solidFill>
                <a:latin typeface="Times New Roman" panose="02020603050405020304" pitchFamily="18" charset="0"/>
                <a:ea typeface="楷体_GB2312" pitchFamily="1" charset="-122"/>
              </a:rPr>
              <a:t>6</a:t>
            </a:r>
            <a:r>
              <a:rPr lang="en-US" altLang="zh-CN" sz="2800" b="1" dirty="0">
                <a:solidFill>
                  <a:srgbClr val="000066"/>
                </a:solidFill>
                <a:latin typeface="Times New Roman" panose="02020603050405020304" pitchFamily="18" charset="0"/>
                <a:ea typeface="楷体_GB2312" pitchFamily="1" charset="-122"/>
              </a:rPr>
              <a:t>                       </a:t>
            </a:r>
            <a:r>
              <a:rPr lang="zh-CN" altLang="en-US" sz="2800" b="1" dirty="0">
                <a:solidFill>
                  <a:srgbClr val="000066"/>
                </a:solidFill>
                <a:latin typeface="Times New Roman" panose="02020603050405020304" pitchFamily="18" charset="0"/>
                <a:ea typeface="楷体_GB2312" pitchFamily="1" charset="-122"/>
              </a:rPr>
              <a:t>编译方法                   </a:t>
            </a:r>
            <a:r>
              <a:rPr lang="en-US" altLang="zh-CN" sz="2800" b="1" dirty="0">
                <a:solidFill>
                  <a:srgbClr val="000066"/>
                </a:solidFill>
                <a:latin typeface="Times New Roman" panose="02020603050405020304" pitchFamily="18" charset="0"/>
                <a:ea typeface="楷体_GB2312" pitchFamily="1" charset="-122"/>
              </a:rPr>
              <a:t>C</a:t>
            </a:r>
            <a:r>
              <a:rPr lang="en-US" altLang="zh-CN" sz="2800" b="1" baseline="-25000" dirty="0">
                <a:solidFill>
                  <a:srgbClr val="000066"/>
                </a:solidFill>
                <a:latin typeface="Times New Roman" panose="02020603050405020304" pitchFamily="18" charset="0"/>
                <a:ea typeface="楷体_GB2312" pitchFamily="1" charset="-122"/>
              </a:rPr>
              <a:t>5</a:t>
            </a:r>
            <a:r>
              <a:rPr lang="en-US" altLang="zh-CN" sz="2800" b="1" dirty="0">
                <a:solidFill>
                  <a:srgbClr val="000066"/>
                </a:solidFill>
                <a:latin typeface="Times New Roman" panose="02020603050405020304" pitchFamily="18" charset="0"/>
                <a:ea typeface="楷体_GB2312" pitchFamily="1" charset="-122"/>
              </a:rPr>
              <a:t>,  C</a:t>
            </a:r>
            <a:r>
              <a:rPr lang="en-US" altLang="zh-CN" sz="2800" b="1" baseline="-25000" dirty="0">
                <a:solidFill>
                  <a:srgbClr val="000066"/>
                </a:solidFill>
                <a:latin typeface="Times New Roman" panose="02020603050405020304" pitchFamily="18" charset="0"/>
                <a:ea typeface="楷体_GB2312" pitchFamily="1" charset="-122"/>
              </a:rPr>
              <a:t>4</a:t>
            </a:r>
            <a:endParaRPr lang="en-US" altLang="zh-CN" sz="2800" b="1" dirty="0">
              <a:solidFill>
                <a:srgbClr val="000066"/>
              </a:solidFill>
              <a:latin typeface="Times New Roman" panose="02020603050405020304" pitchFamily="18" charset="0"/>
              <a:ea typeface="楷体_GB2312" pitchFamily="1" charset="-122"/>
            </a:endParaRPr>
          </a:p>
          <a:p>
            <a:pPr eaLnBrk="1" hangingPunct="1">
              <a:lnSpc>
                <a:spcPct val="110000"/>
              </a:lnSpc>
              <a:buFont typeface="Arial" panose="020B0604020202020204" pitchFamily="34" charset="0"/>
              <a:buNone/>
            </a:pPr>
            <a:r>
              <a:rPr lang="en-US" altLang="zh-CN" sz="2800" b="1" dirty="0">
                <a:solidFill>
                  <a:srgbClr val="000066"/>
                </a:solidFill>
                <a:latin typeface="Times New Roman" panose="02020603050405020304" pitchFamily="18" charset="0"/>
                <a:ea typeface="楷体_GB2312" pitchFamily="1" charset="-122"/>
              </a:rPr>
              <a:t>    C</a:t>
            </a:r>
            <a:r>
              <a:rPr lang="en-US" altLang="zh-CN" sz="2800" b="1" baseline="-25000" dirty="0">
                <a:solidFill>
                  <a:srgbClr val="000066"/>
                </a:solidFill>
                <a:latin typeface="Times New Roman" panose="02020603050405020304" pitchFamily="18" charset="0"/>
                <a:ea typeface="楷体_GB2312" pitchFamily="1" charset="-122"/>
              </a:rPr>
              <a:t>7</a:t>
            </a:r>
            <a:r>
              <a:rPr lang="en-US" altLang="zh-CN" sz="2800" b="1" dirty="0">
                <a:solidFill>
                  <a:srgbClr val="000066"/>
                </a:solidFill>
                <a:latin typeface="Times New Roman" panose="02020603050405020304" pitchFamily="18" charset="0"/>
                <a:ea typeface="楷体_GB2312" pitchFamily="1" charset="-122"/>
              </a:rPr>
              <a:t>                       </a:t>
            </a:r>
            <a:r>
              <a:rPr lang="zh-CN" altLang="en-US" sz="2800" b="1" dirty="0">
                <a:solidFill>
                  <a:srgbClr val="000066"/>
                </a:solidFill>
                <a:latin typeface="Times New Roman" panose="02020603050405020304" pitchFamily="18" charset="0"/>
                <a:ea typeface="楷体_GB2312" pitchFamily="1" charset="-122"/>
              </a:rPr>
              <a:t>操作系统                   </a:t>
            </a:r>
            <a:r>
              <a:rPr lang="en-US" altLang="zh-CN" sz="2800" b="1" dirty="0">
                <a:solidFill>
                  <a:srgbClr val="000066"/>
                </a:solidFill>
                <a:latin typeface="Times New Roman" panose="02020603050405020304" pitchFamily="18" charset="0"/>
                <a:ea typeface="楷体_GB2312" pitchFamily="1" charset="-122"/>
              </a:rPr>
              <a:t>C</a:t>
            </a:r>
            <a:r>
              <a:rPr lang="en-US" altLang="zh-CN" sz="2800" b="1" baseline="-25000" dirty="0">
                <a:solidFill>
                  <a:srgbClr val="000066"/>
                </a:solidFill>
                <a:latin typeface="Times New Roman" panose="02020603050405020304" pitchFamily="18" charset="0"/>
                <a:ea typeface="楷体_GB2312" pitchFamily="1" charset="-122"/>
              </a:rPr>
              <a:t>4</a:t>
            </a:r>
            <a:r>
              <a:rPr lang="en-US" altLang="zh-CN" sz="2800" b="1" dirty="0">
                <a:solidFill>
                  <a:srgbClr val="000066"/>
                </a:solidFill>
                <a:latin typeface="Times New Roman" panose="02020603050405020304" pitchFamily="18" charset="0"/>
                <a:ea typeface="楷体_GB2312" pitchFamily="1" charset="-122"/>
              </a:rPr>
              <a:t>,  C</a:t>
            </a:r>
            <a:r>
              <a:rPr lang="en-US" altLang="zh-CN" sz="2800" b="1" baseline="-25000" dirty="0">
                <a:solidFill>
                  <a:srgbClr val="000066"/>
                </a:solidFill>
                <a:latin typeface="Times New Roman" panose="02020603050405020304" pitchFamily="18" charset="0"/>
                <a:ea typeface="楷体_GB2312" pitchFamily="1" charset="-122"/>
              </a:rPr>
              <a:t>9</a:t>
            </a:r>
            <a:endParaRPr lang="en-US" altLang="zh-CN" sz="2800" b="1" dirty="0">
              <a:solidFill>
                <a:srgbClr val="000066"/>
              </a:solidFill>
              <a:latin typeface="Times New Roman" panose="02020603050405020304" pitchFamily="18" charset="0"/>
              <a:ea typeface="楷体_GB2312" pitchFamily="1" charset="-122"/>
            </a:endParaRPr>
          </a:p>
          <a:p>
            <a:pPr eaLnBrk="1" hangingPunct="1">
              <a:lnSpc>
                <a:spcPct val="110000"/>
              </a:lnSpc>
              <a:buFont typeface="Arial" panose="020B0604020202020204" pitchFamily="34" charset="0"/>
              <a:buNone/>
            </a:pPr>
            <a:r>
              <a:rPr lang="en-US" altLang="zh-CN" sz="2800" b="1" dirty="0">
                <a:solidFill>
                  <a:srgbClr val="000066"/>
                </a:solidFill>
                <a:latin typeface="Times New Roman" panose="02020603050405020304" pitchFamily="18" charset="0"/>
                <a:ea typeface="楷体_GB2312" pitchFamily="1" charset="-122"/>
              </a:rPr>
              <a:t>    C</a:t>
            </a:r>
            <a:r>
              <a:rPr lang="en-US" altLang="zh-CN" sz="2800" b="1" baseline="-25000" dirty="0">
                <a:solidFill>
                  <a:srgbClr val="000066"/>
                </a:solidFill>
                <a:latin typeface="Times New Roman" panose="02020603050405020304" pitchFamily="18" charset="0"/>
                <a:ea typeface="楷体_GB2312" pitchFamily="1" charset="-122"/>
              </a:rPr>
              <a:t>8</a:t>
            </a:r>
            <a:r>
              <a:rPr lang="en-US" altLang="zh-CN" sz="2800" b="1" dirty="0">
                <a:solidFill>
                  <a:srgbClr val="000066"/>
                </a:solidFill>
                <a:latin typeface="Times New Roman" panose="02020603050405020304" pitchFamily="18" charset="0"/>
                <a:ea typeface="楷体_GB2312" pitchFamily="1" charset="-122"/>
              </a:rPr>
              <a:t>                       </a:t>
            </a:r>
            <a:r>
              <a:rPr lang="zh-CN" altLang="en-US" sz="2800" b="1" dirty="0">
                <a:solidFill>
                  <a:srgbClr val="000066"/>
                </a:solidFill>
                <a:latin typeface="Times New Roman" panose="02020603050405020304" pitchFamily="18" charset="0"/>
                <a:ea typeface="楷体_GB2312" pitchFamily="1" charset="-122"/>
              </a:rPr>
              <a:t>普通物理                   </a:t>
            </a:r>
            <a:r>
              <a:rPr lang="en-US" altLang="zh-CN" sz="2800" b="1" dirty="0">
                <a:solidFill>
                  <a:srgbClr val="000066"/>
                </a:solidFill>
                <a:latin typeface="Times New Roman" panose="02020603050405020304" pitchFamily="18" charset="0"/>
                <a:ea typeface="楷体_GB2312" pitchFamily="1" charset="-122"/>
              </a:rPr>
              <a:t>C</a:t>
            </a:r>
            <a:r>
              <a:rPr lang="en-US" altLang="zh-CN" sz="2800" b="1" baseline="-25000" dirty="0">
                <a:solidFill>
                  <a:srgbClr val="000066"/>
                </a:solidFill>
                <a:latin typeface="Times New Roman" panose="02020603050405020304" pitchFamily="18" charset="0"/>
                <a:ea typeface="楷体_GB2312" pitchFamily="1" charset="-122"/>
              </a:rPr>
              <a:t>1</a:t>
            </a:r>
            <a:endParaRPr lang="en-US" altLang="zh-CN" sz="2800" b="1" dirty="0">
              <a:solidFill>
                <a:srgbClr val="000066"/>
              </a:solidFill>
              <a:latin typeface="Times New Roman" panose="02020603050405020304" pitchFamily="18" charset="0"/>
              <a:ea typeface="楷体_GB2312" pitchFamily="1" charset="-122"/>
            </a:endParaRPr>
          </a:p>
          <a:p>
            <a:pPr eaLnBrk="1" hangingPunct="1">
              <a:lnSpc>
                <a:spcPct val="110000"/>
              </a:lnSpc>
              <a:buFont typeface="Arial" panose="020B0604020202020204" pitchFamily="34" charset="0"/>
              <a:buNone/>
            </a:pPr>
            <a:r>
              <a:rPr lang="en-US" altLang="zh-CN" sz="2800" b="1" dirty="0">
                <a:solidFill>
                  <a:srgbClr val="000066"/>
                </a:solidFill>
                <a:latin typeface="Times New Roman" panose="02020603050405020304" pitchFamily="18" charset="0"/>
                <a:ea typeface="楷体_GB2312" pitchFamily="1" charset="-122"/>
              </a:rPr>
              <a:t>    C</a:t>
            </a:r>
            <a:r>
              <a:rPr lang="en-US" altLang="zh-CN" sz="2800" b="1" baseline="-25000" dirty="0">
                <a:solidFill>
                  <a:srgbClr val="000066"/>
                </a:solidFill>
                <a:latin typeface="Times New Roman" panose="02020603050405020304" pitchFamily="18" charset="0"/>
                <a:ea typeface="楷体_GB2312" pitchFamily="1" charset="-122"/>
              </a:rPr>
              <a:t>9</a:t>
            </a:r>
            <a:r>
              <a:rPr lang="en-US" altLang="zh-CN" sz="2800" b="1" dirty="0">
                <a:solidFill>
                  <a:srgbClr val="000066"/>
                </a:solidFill>
                <a:latin typeface="Times New Roman" panose="02020603050405020304" pitchFamily="18" charset="0"/>
                <a:ea typeface="楷体_GB2312" pitchFamily="1" charset="-122"/>
              </a:rPr>
              <a:t>                      </a:t>
            </a:r>
            <a:r>
              <a:rPr lang="zh-CN" altLang="en-US" sz="2800" b="1" dirty="0">
                <a:solidFill>
                  <a:srgbClr val="000066"/>
                </a:solidFill>
                <a:latin typeface="Times New Roman" panose="02020603050405020304" pitchFamily="18" charset="0"/>
                <a:ea typeface="楷体_GB2312" pitchFamily="1" charset="-122"/>
              </a:rPr>
              <a:t>计算机原理                </a:t>
            </a:r>
            <a:r>
              <a:rPr lang="en-US" altLang="zh-CN" sz="2800" b="1" dirty="0">
                <a:solidFill>
                  <a:srgbClr val="000066"/>
                </a:solidFill>
                <a:latin typeface="Times New Roman" panose="02020603050405020304" pitchFamily="18" charset="0"/>
                <a:ea typeface="楷体_GB2312" pitchFamily="1" charset="-122"/>
              </a:rPr>
              <a:t>C</a:t>
            </a:r>
            <a:r>
              <a:rPr lang="en-US" altLang="zh-CN" sz="2800" b="1" baseline="-25000" dirty="0">
                <a:solidFill>
                  <a:srgbClr val="000066"/>
                </a:solidFill>
                <a:latin typeface="Times New Roman" panose="02020603050405020304" pitchFamily="18" charset="0"/>
                <a:ea typeface="楷体_GB2312" pitchFamily="1" charset="-122"/>
              </a:rPr>
              <a:t>8</a:t>
            </a:r>
            <a:r>
              <a:rPr lang="en-US" altLang="zh-CN" sz="3200" b="1" dirty="0">
                <a:solidFill>
                  <a:srgbClr val="000066"/>
                </a:solidFill>
                <a:latin typeface="Times New Roman" panose="02020603050405020304" pitchFamily="18" charset="0"/>
                <a:ea typeface="楷体_GB2312" pitchFamily="1" charset="-122"/>
              </a:rPr>
              <a:t>     </a:t>
            </a:r>
          </a:p>
        </p:txBody>
      </p:sp>
      <p:sp>
        <p:nvSpPr>
          <p:cNvPr id="110595" name="Line 3"/>
          <p:cNvSpPr>
            <a:spLocks noChangeShapeType="1"/>
          </p:cNvSpPr>
          <p:nvPr/>
        </p:nvSpPr>
        <p:spPr bwMode="auto">
          <a:xfrm>
            <a:off x="3733800" y="1143000"/>
            <a:ext cx="1676400" cy="0"/>
          </a:xfrm>
          <a:prstGeom prst="line">
            <a:avLst/>
          </a:prstGeom>
          <a:noFill/>
          <a:ln w="57150" cmpd="thinThick">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596" name="Line 4"/>
          <p:cNvSpPr>
            <a:spLocks noChangeShapeType="1"/>
          </p:cNvSpPr>
          <p:nvPr/>
        </p:nvSpPr>
        <p:spPr bwMode="auto">
          <a:xfrm>
            <a:off x="914400" y="1143000"/>
            <a:ext cx="1676400" cy="0"/>
          </a:xfrm>
          <a:prstGeom prst="line">
            <a:avLst/>
          </a:prstGeom>
          <a:noFill/>
          <a:ln w="57150" cmpd="thinThick">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597" name="Line 5"/>
          <p:cNvSpPr>
            <a:spLocks noChangeShapeType="1"/>
          </p:cNvSpPr>
          <p:nvPr/>
        </p:nvSpPr>
        <p:spPr bwMode="auto">
          <a:xfrm>
            <a:off x="6705600" y="1143000"/>
            <a:ext cx="1676400" cy="0"/>
          </a:xfrm>
          <a:prstGeom prst="line">
            <a:avLst/>
          </a:prstGeom>
          <a:noFill/>
          <a:ln w="57150" cmpd="thinThick">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598" name="Text Box 6"/>
          <p:cNvSpPr txBox="1">
            <a:spLocks noChangeArrowheads="1"/>
          </p:cNvSpPr>
          <p:nvPr/>
        </p:nvSpPr>
        <p:spPr bwMode="auto">
          <a:xfrm>
            <a:off x="685800" y="457200"/>
            <a:ext cx="8032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a:solidFill>
                  <a:srgbClr val="008000"/>
                </a:solidFill>
                <a:latin typeface="Times New Roman" panose="02020603050405020304" pitchFamily="18" charset="0"/>
                <a:ea typeface="隶书" panose="02010509060101010101" pitchFamily="49" charset="-122"/>
              </a:rPr>
              <a:t>  课程代号           课程名称             先修课程</a:t>
            </a:r>
          </a:p>
        </p:txBody>
      </p:sp>
    </p:spTree>
  </p:cSld>
  <p:clrMapOvr>
    <a:masterClrMapping/>
  </p:clrMapOvr>
  <p:transition>
    <p:cover dir="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Line 2"/>
          <p:cNvSpPr>
            <a:spLocks noChangeShapeType="1"/>
          </p:cNvSpPr>
          <p:nvPr/>
        </p:nvSpPr>
        <p:spPr bwMode="auto">
          <a:xfrm>
            <a:off x="5867400" y="3124200"/>
            <a:ext cx="1371600" cy="762000"/>
          </a:xfrm>
          <a:prstGeom prst="line">
            <a:avLst/>
          </a:prstGeom>
          <a:noFill/>
          <a:ln w="3492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19" name="Line 3"/>
          <p:cNvSpPr>
            <a:spLocks noChangeShapeType="1"/>
          </p:cNvSpPr>
          <p:nvPr/>
        </p:nvSpPr>
        <p:spPr bwMode="auto">
          <a:xfrm>
            <a:off x="1447800" y="3810000"/>
            <a:ext cx="2971800" cy="83820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20" name="Line 4"/>
          <p:cNvSpPr>
            <a:spLocks noChangeShapeType="1"/>
          </p:cNvSpPr>
          <p:nvPr/>
        </p:nvSpPr>
        <p:spPr bwMode="auto">
          <a:xfrm flipV="1">
            <a:off x="1600200" y="2590800"/>
            <a:ext cx="1676400" cy="99060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21" name="Line 5"/>
          <p:cNvSpPr>
            <a:spLocks noChangeShapeType="1"/>
          </p:cNvSpPr>
          <p:nvPr/>
        </p:nvSpPr>
        <p:spPr bwMode="auto">
          <a:xfrm>
            <a:off x="1524000" y="2057400"/>
            <a:ext cx="1752600" cy="30480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22" name="Line 6"/>
          <p:cNvSpPr>
            <a:spLocks noChangeShapeType="1"/>
          </p:cNvSpPr>
          <p:nvPr/>
        </p:nvSpPr>
        <p:spPr bwMode="auto">
          <a:xfrm flipV="1">
            <a:off x="1524000" y="1295400"/>
            <a:ext cx="1600200" cy="685800"/>
          </a:xfrm>
          <a:prstGeom prst="line">
            <a:avLst/>
          </a:prstGeom>
          <a:noFill/>
          <a:ln w="28575">
            <a:solidFill>
              <a:srgbClr val="3333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23" name="Rectangle 7"/>
          <p:cNvSpPr>
            <a:spLocks noChangeArrowheads="1"/>
          </p:cNvSpPr>
          <p:nvPr/>
        </p:nvSpPr>
        <p:spPr bwMode="auto">
          <a:xfrm>
            <a:off x="2514600" y="5181600"/>
            <a:ext cx="4327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600" b="1">
                <a:solidFill>
                  <a:srgbClr val="008080"/>
                </a:solidFill>
                <a:latin typeface="Times New Roman" panose="02020603050405020304" pitchFamily="18" charset="0"/>
                <a:ea typeface="隶书" panose="02010509060101010101" pitchFamily="49" charset="-122"/>
              </a:rPr>
              <a:t>学生课程学习工程图</a:t>
            </a:r>
            <a:endParaRPr lang="zh-CN" altLang="en-US">
              <a:latin typeface="Times New Roman" panose="02020603050405020304" pitchFamily="18" charset="0"/>
            </a:endParaRPr>
          </a:p>
        </p:txBody>
      </p:sp>
      <p:sp>
        <p:nvSpPr>
          <p:cNvPr id="99336" name="Oval 8"/>
          <p:cNvSpPr>
            <a:spLocks noChangeArrowheads="1"/>
          </p:cNvSpPr>
          <p:nvPr/>
        </p:nvSpPr>
        <p:spPr bwMode="auto">
          <a:xfrm>
            <a:off x="3048000" y="9906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8</a:t>
            </a:r>
            <a:endParaRPr lang="en-US" altLang="zh-CN" sz="2400">
              <a:latin typeface="Times New Roman" charset="0"/>
            </a:endParaRPr>
          </a:p>
        </p:txBody>
      </p:sp>
      <p:sp>
        <p:nvSpPr>
          <p:cNvPr id="99337" name="Oval 9"/>
          <p:cNvSpPr>
            <a:spLocks noChangeArrowheads="1"/>
          </p:cNvSpPr>
          <p:nvPr/>
        </p:nvSpPr>
        <p:spPr bwMode="auto">
          <a:xfrm>
            <a:off x="3276600" y="22098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3</a:t>
            </a:r>
            <a:endParaRPr lang="en-US" altLang="zh-CN" sz="2400">
              <a:latin typeface="Times New Roman" charset="0"/>
            </a:endParaRPr>
          </a:p>
        </p:txBody>
      </p:sp>
      <p:sp>
        <p:nvSpPr>
          <p:cNvPr id="99338" name="Oval 10"/>
          <p:cNvSpPr>
            <a:spLocks noChangeArrowheads="1"/>
          </p:cNvSpPr>
          <p:nvPr/>
        </p:nvSpPr>
        <p:spPr bwMode="auto">
          <a:xfrm>
            <a:off x="4419600" y="44196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5</a:t>
            </a:r>
            <a:endParaRPr lang="en-US" altLang="zh-CN" sz="2400">
              <a:latin typeface="Times New Roman" charset="0"/>
            </a:endParaRPr>
          </a:p>
        </p:txBody>
      </p:sp>
      <p:sp>
        <p:nvSpPr>
          <p:cNvPr id="99339" name="Oval 11"/>
          <p:cNvSpPr>
            <a:spLocks noChangeArrowheads="1"/>
          </p:cNvSpPr>
          <p:nvPr/>
        </p:nvSpPr>
        <p:spPr bwMode="auto">
          <a:xfrm>
            <a:off x="5410200" y="27432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4</a:t>
            </a:r>
            <a:endParaRPr lang="en-US" altLang="zh-CN" sz="2400">
              <a:latin typeface="Times New Roman" charset="0"/>
            </a:endParaRPr>
          </a:p>
        </p:txBody>
      </p:sp>
      <p:sp>
        <p:nvSpPr>
          <p:cNvPr id="99340" name="Oval 12"/>
          <p:cNvSpPr>
            <a:spLocks noChangeArrowheads="1"/>
          </p:cNvSpPr>
          <p:nvPr/>
        </p:nvSpPr>
        <p:spPr bwMode="auto">
          <a:xfrm>
            <a:off x="5181600" y="9906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9</a:t>
            </a:r>
            <a:endParaRPr lang="en-US" altLang="zh-CN" sz="2400">
              <a:latin typeface="Times New Roman" charset="0"/>
            </a:endParaRPr>
          </a:p>
        </p:txBody>
      </p:sp>
      <p:sp>
        <p:nvSpPr>
          <p:cNvPr id="99341" name="Oval 13"/>
          <p:cNvSpPr>
            <a:spLocks noChangeArrowheads="1"/>
          </p:cNvSpPr>
          <p:nvPr/>
        </p:nvSpPr>
        <p:spPr bwMode="auto">
          <a:xfrm>
            <a:off x="7162800" y="37338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6</a:t>
            </a:r>
            <a:endParaRPr lang="en-US" altLang="zh-CN" sz="2400">
              <a:latin typeface="Times New Roman" charset="0"/>
            </a:endParaRPr>
          </a:p>
        </p:txBody>
      </p:sp>
      <p:sp>
        <p:nvSpPr>
          <p:cNvPr id="99342" name="Oval 14"/>
          <p:cNvSpPr>
            <a:spLocks noChangeArrowheads="1"/>
          </p:cNvSpPr>
          <p:nvPr/>
        </p:nvSpPr>
        <p:spPr bwMode="auto">
          <a:xfrm>
            <a:off x="7315200" y="18288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7</a:t>
            </a:r>
            <a:endParaRPr lang="en-US" altLang="zh-CN" sz="2400">
              <a:latin typeface="Times New Roman" charset="0"/>
            </a:endParaRPr>
          </a:p>
        </p:txBody>
      </p:sp>
      <p:sp>
        <p:nvSpPr>
          <p:cNvPr id="99343" name="Oval 15"/>
          <p:cNvSpPr>
            <a:spLocks noChangeArrowheads="1"/>
          </p:cNvSpPr>
          <p:nvPr/>
        </p:nvSpPr>
        <p:spPr bwMode="auto">
          <a:xfrm>
            <a:off x="1066800" y="17526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1</a:t>
            </a:r>
            <a:endParaRPr lang="en-US" altLang="zh-CN" sz="2400">
              <a:latin typeface="Times New Roman" charset="0"/>
            </a:endParaRPr>
          </a:p>
        </p:txBody>
      </p:sp>
      <p:sp>
        <p:nvSpPr>
          <p:cNvPr id="99344" name="Oval 16"/>
          <p:cNvSpPr>
            <a:spLocks noChangeArrowheads="1"/>
          </p:cNvSpPr>
          <p:nvPr/>
        </p:nvSpPr>
        <p:spPr bwMode="auto">
          <a:xfrm>
            <a:off x="1066800" y="34290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2</a:t>
            </a:r>
            <a:endParaRPr lang="en-US" altLang="zh-CN" sz="2400">
              <a:latin typeface="Times New Roman" charset="0"/>
            </a:endParaRPr>
          </a:p>
        </p:txBody>
      </p:sp>
      <p:sp>
        <p:nvSpPr>
          <p:cNvPr id="111633" name="Line 17"/>
          <p:cNvSpPr>
            <a:spLocks noChangeShapeType="1"/>
          </p:cNvSpPr>
          <p:nvPr/>
        </p:nvSpPr>
        <p:spPr bwMode="auto">
          <a:xfrm>
            <a:off x="3581400" y="1219200"/>
            <a:ext cx="16002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34" name="Line 18"/>
          <p:cNvSpPr>
            <a:spLocks noChangeShapeType="1"/>
          </p:cNvSpPr>
          <p:nvPr/>
        </p:nvSpPr>
        <p:spPr bwMode="auto">
          <a:xfrm>
            <a:off x="3810000" y="2514600"/>
            <a:ext cx="1676400" cy="38100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35" name="Line 19"/>
          <p:cNvSpPr>
            <a:spLocks noChangeShapeType="1"/>
          </p:cNvSpPr>
          <p:nvPr/>
        </p:nvSpPr>
        <p:spPr bwMode="auto">
          <a:xfrm flipV="1">
            <a:off x="1600200" y="3124200"/>
            <a:ext cx="3810000" cy="60960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36" name="Line 20"/>
          <p:cNvSpPr>
            <a:spLocks noChangeShapeType="1"/>
          </p:cNvSpPr>
          <p:nvPr/>
        </p:nvSpPr>
        <p:spPr bwMode="auto">
          <a:xfrm>
            <a:off x="5715000" y="1295400"/>
            <a:ext cx="1676400" cy="68580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37" name="Line 21"/>
          <p:cNvSpPr>
            <a:spLocks noChangeShapeType="1"/>
          </p:cNvSpPr>
          <p:nvPr/>
        </p:nvSpPr>
        <p:spPr bwMode="auto">
          <a:xfrm flipV="1">
            <a:off x="5943600" y="2209800"/>
            <a:ext cx="1447800" cy="76200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38" name="Line 22"/>
          <p:cNvSpPr>
            <a:spLocks noChangeShapeType="1"/>
          </p:cNvSpPr>
          <p:nvPr/>
        </p:nvSpPr>
        <p:spPr bwMode="auto">
          <a:xfrm flipV="1">
            <a:off x="4953000" y="4114800"/>
            <a:ext cx="2286000" cy="60960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cover dir="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07504" y="836712"/>
            <a:ext cx="8686800" cy="685800"/>
          </a:xfrm>
        </p:spPr>
        <p:txBody>
          <a:bodyPr/>
          <a:lstStyle/>
          <a:p>
            <a:pPr algn="l" eaLnBrk="1" hangingPunct="1"/>
            <a:r>
              <a:rPr lang="zh-CN" altLang="en-US" sz="3600">
                <a:latin typeface="黑体" panose="02010609060101010101" pitchFamily="49" charset="-122"/>
                <a:ea typeface="黑体" panose="02010609060101010101" pitchFamily="49" charset="-122"/>
              </a:rPr>
              <a:t>一、</a:t>
            </a:r>
            <a:r>
              <a:rPr lang="en-US" altLang="zh-CN" sz="3600">
                <a:latin typeface="黑体" panose="02010609060101010101" pitchFamily="49" charset="-122"/>
                <a:ea typeface="黑体" panose="02010609060101010101" pitchFamily="49" charset="-122"/>
              </a:rPr>
              <a:t>AOV-</a:t>
            </a:r>
            <a:r>
              <a:rPr lang="zh-CN" altLang="en-US" sz="3600">
                <a:latin typeface="黑体" panose="02010609060101010101" pitchFamily="49" charset="-122"/>
                <a:ea typeface="黑体" panose="02010609060101010101" pitchFamily="49" charset="-122"/>
              </a:rPr>
              <a:t>网</a:t>
            </a:r>
            <a:endParaRPr lang="en-US" altLang="zh-CN" sz="3600">
              <a:latin typeface="黑体" panose="02010609060101010101" pitchFamily="49" charset="-122"/>
              <a:ea typeface="黑体" panose="02010609060101010101" pitchFamily="49" charset="-122"/>
            </a:endParaRPr>
          </a:p>
        </p:txBody>
      </p:sp>
      <p:sp>
        <p:nvSpPr>
          <p:cNvPr id="112643" name="Text Box 3"/>
          <p:cNvSpPr txBox="1">
            <a:spLocks noChangeArrowheads="1"/>
          </p:cNvSpPr>
          <p:nvPr/>
        </p:nvSpPr>
        <p:spPr bwMode="auto">
          <a:xfrm>
            <a:off x="456754" y="13027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07524" name="Rectangle 4"/>
          <p:cNvSpPr>
            <a:spLocks noGrp="1" noChangeArrowheads="1"/>
          </p:cNvSpPr>
          <p:nvPr>
            <p:ph type="body" idx="1"/>
          </p:nvPr>
        </p:nvSpPr>
        <p:spPr>
          <a:xfrm>
            <a:off x="178942" y="1700312"/>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如果用有向图的顶点表示活动，用弧表示活动间的优先关系，则称该有向图为顶点表示活动的网</a:t>
            </a:r>
            <a:r>
              <a:rPr lang="en-US" altLang="zh-CN" b="1">
                <a:latin typeface="黑体" panose="02010609060101010101" pitchFamily="49" charset="-122"/>
                <a:ea typeface="黑体" panose="02010609060101010101" pitchFamily="49" charset="-122"/>
                <a:sym typeface="Symbol" panose="05050102010706020507" pitchFamily="18" charset="2"/>
              </a:rPr>
              <a:t>AOV(Activity On Vertex Network)</a:t>
            </a:r>
          </a:p>
          <a:p>
            <a:pPr eaLnBrk="1" hangingPunct="1">
              <a:spcBef>
                <a:spcPct val="50000"/>
              </a:spcBef>
            </a:pPr>
            <a:r>
              <a:rPr lang="en-US" altLang="zh-CN" b="1">
                <a:latin typeface="黑体" panose="02010609060101010101" pitchFamily="49" charset="-122"/>
                <a:ea typeface="黑体" panose="02010609060101010101" pitchFamily="49" charset="-122"/>
                <a:sym typeface="Symbol" panose="05050102010706020507" pitchFamily="18" charset="2"/>
              </a:rPr>
              <a:t>AOV</a:t>
            </a:r>
            <a:r>
              <a:rPr lang="zh-CN" altLang="en-US" b="1">
                <a:latin typeface="黑体" panose="02010609060101010101" pitchFamily="49" charset="-122"/>
                <a:ea typeface="黑体" panose="02010609060101010101" pitchFamily="49" charset="-122"/>
                <a:sym typeface="Symbol" panose="05050102010706020507" pitchFamily="18" charset="2"/>
              </a:rPr>
              <a:t>的应用包括流程图、工程安排等。</a:t>
            </a:r>
          </a:p>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对</a:t>
            </a:r>
            <a:r>
              <a:rPr lang="en-US" altLang="zh-CN" b="1">
                <a:latin typeface="黑体" panose="02010609060101010101" pitchFamily="49" charset="-122"/>
                <a:ea typeface="黑体" panose="02010609060101010101" pitchFamily="49" charset="-122"/>
                <a:sym typeface="Symbol" panose="05050102010706020507" pitchFamily="18" charset="2"/>
              </a:rPr>
              <a:t>AOV</a:t>
            </a:r>
            <a:r>
              <a:rPr lang="zh-CN" altLang="en-US" b="1">
                <a:latin typeface="黑体" panose="02010609060101010101" pitchFamily="49" charset="-122"/>
                <a:ea typeface="黑体" panose="02010609060101010101" pitchFamily="49" charset="-122"/>
                <a:sym typeface="Symbol" panose="05050102010706020507" pitchFamily="18" charset="2"/>
              </a:rPr>
              <a:t>网，应判定图中不存在环，因为存在环意味着某项活动应以自己为先决条件。</a:t>
            </a:r>
          </a:p>
          <a:p>
            <a:pPr eaLnBrk="1" hangingPunct="1">
              <a:spcBef>
                <a:spcPct val="50000"/>
              </a:spcBef>
            </a:pPr>
            <a:endParaRPr lang="zh-CN" altLang="en-US" b="1">
              <a:latin typeface="黑体" panose="02010609060101010101" pitchFamily="49" charset="-122"/>
              <a:ea typeface="黑体" panose="02010609060101010101" pitchFamily="49" charset="-122"/>
              <a:sym typeface="Symbol" panose="05050102010706020507" pitchFamily="18" charset="2"/>
            </a:endParaRPr>
          </a:p>
        </p:txBody>
      </p:sp>
      <p:sp>
        <p:nvSpPr>
          <p:cNvPr id="112646" name="Text Box 6"/>
          <p:cNvSpPr txBox="1">
            <a:spLocks noChangeArrowheads="1"/>
          </p:cNvSpPr>
          <p:nvPr/>
        </p:nvSpPr>
        <p:spPr bwMode="auto">
          <a:xfrm>
            <a:off x="8388424" y="6392863"/>
            <a:ext cx="75557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A168ABBD-D548-4322-BA3A-F4E726FDDEE3}" type="slidenum">
              <a:rPr lang="zh-CN" altLang="en-US"/>
              <a:pPr algn="r" eaLnBrk="1" hangingPunct="1">
                <a:spcBef>
                  <a:spcPct val="50000"/>
                </a:spcBef>
                <a:buFont typeface="Arial" panose="020B0604020202020204" pitchFamily="34" charset="0"/>
                <a:buNone/>
              </a:pPr>
              <a:t>142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52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5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build="p"/>
    </p:bldLst>
  </p:timing>
</p:sld>
</file>

<file path=ppt/slides/slide1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1078632"/>
            <a:ext cx="8686800" cy="685800"/>
          </a:xfrm>
        </p:spPr>
        <p:txBody>
          <a:bodyPr/>
          <a:lstStyle/>
          <a:p>
            <a:pPr algn="l" eaLnBrk="1" hangingPunct="1"/>
            <a:r>
              <a:rPr lang="zh-CN" altLang="en-US" sz="3600">
                <a:latin typeface="黑体" panose="02010609060101010101" pitchFamily="49" charset="-122"/>
                <a:ea typeface="黑体" panose="02010609060101010101" pitchFamily="49" charset="-122"/>
              </a:rPr>
              <a:t>二、有向无环图(</a:t>
            </a:r>
            <a:r>
              <a:rPr lang="en-US" altLang="zh-CN" sz="3600">
                <a:latin typeface="黑体" panose="02010609060101010101" pitchFamily="49" charset="-122"/>
                <a:ea typeface="黑体" panose="02010609060101010101" pitchFamily="49" charset="-122"/>
              </a:rPr>
              <a:t>DAG)</a:t>
            </a:r>
          </a:p>
        </p:txBody>
      </p:sp>
      <p:sp>
        <p:nvSpPr>
          <p:cNvPr id="113667" name="Text Box 3"/>
          <p:cNvSpPr txBox="1">
            <a:spLocks noChangeArrowheads="1"/>
          </p:cNvSpPr>
          <p:nvPr/>
        </p:nvSpPr>
        <p:spPr bwMode="auto">
          <a:xfrm>
            <a:off x="457200" y="164232"/>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13668" name="Rectangle 4"/>
          <p:cNvSpPr>
            <a:spLocks noGrp="1" noChangeArrowheads="1"/>
          </p:cNvSpPr>
          <p:nvPr>
            <p:ph type="body" idx="1"/>
          </p:nvPr>
        </p:nvSpPr>
        <p:spPr>
          <a:xfrm>
            <a:off x="381000" y="1916832"/>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有向无环图(</a:t>
            </a:r>
            <a:r>
              <a:rPr lang="en-US" altLang="zh-CN" b="1">
                <a:latin typeface="黑体" panose="02010609060101010101" pitchFamily="49" charset="-122"/>
                <a:ea typeface="黑体" panose="02010609060101010101" pitchFamily="49" charset="-122"/>
              </a:rPr>
              <a:t>DAG:Directed Acycline Graph)</a:t>
            </a:r>
            <a:r>
              <a:rPr lang="zh-CN" altLang="en-US" b="1">
                <a:latin typeface="黑体" panose="02010609060101010101" pitchFamily="49" charset="-122"/>
                <a:ea typeface="黑体" panose="02010609060101010101" pitchFamily="49" charset="-122"/>
              </a:rPr>
              <a:t>是图中无环的有向图</a:t>
            </a:r>
            <a:endParaRPr lang="zh-CN" altLang="en-US" b="1">
              <a:latin typeface="黑体" panose="02010609060101010101" pitchFamily="49" charset="-122"/>
              <a:ea typeface="黑体" panose="02010609060101010101" pitchFamily="49" charset="-122"/>
              <a:sym typeface="Symbol" panose="05050102010706020507" pitchFamily="18" charset="2"/>
            </a:endParaRPr>
          </a:p>
        </p:txBody>
      </p:sp>
      <p:grpSp>
        <p:nvGrpSpPr>
          <p:cNvPr id="2" name="Group 6"/>
          <p:cNvGrpSpPr>
            <a:grpSpLocks/>
          </p:cNvGrpSpPr>
          <p:nvPr/>
        </p:nvGrpSpPr>
        <p:grpSpPr bwMode="auto">
          <a:xfrm>
            <a:off x="5580112" y="3493368"/>
            <a:ext cx="2819400" cy="2286000"/>
            <a:chOff x="0" y="0"/>
            <a:chExt cx="1776" cy="1440"/>
          </a:xfrm>
        </p:grpSpPr>
        <p:sp>
          <p:nvSpPr>
            <p:cNvPr id="113686" name="Line 7"/>
            <p:cNvSpPr>
              <a:spLocks noChangeShapeType="1"/>
            </p:cNvSpPr>
            <p:nvPr/>
          </p:nvSpPr>
          <p:spPr bwMode="auto">
            <a:xfrm>
              <a:off x="1008" y="144"/>
              <a:ext cx="576"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3687" name="Line 8"/>
            <p:cNvSpPr>
              <a:spLocks noChangeShapeType="1"/>
            </p:cNvSpPr>
            <p:nvPr/>
          </p:nvSpPr>
          <p:spPr bwMode="auto">
            <a:xfrm>
              <a:off x="178" y="675"/>
              <a:ext cx="222" cy="54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3688" name="Line 9"/>
            <p:cNvSpPr>
              <a:spLocks noChangeShapeType="1"/>
            </p:cNvSpPr>
            <p:nvPr/>
          </p:nvSpPr>
          <p:spPr bwMode="auto">
            <a:xfrm flipH="1">
              <a:off x="222" y="135"/>
              <a:ext cx="622" cy="36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3689" name="Line 10"/>
            <p:cNvSpPr>
              <a:spLocks noChangeShapeType="1"/>
            </p:cNvSpPr>
            <p:nvPr/>
          </p:nvSpPr>
          <p:spPr bwMode="auto">
            <a:xfrm flipH="1" flipV="1">
              <a:off x="932" y="180"/>
              <a:ext cx="356" cy="99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3690" name="Line 11"/>
            <p:cNvSpPr>
              <a:spLocks noChangeShapeType="1"/>
            </p:cNvSpPr>
            <p:nvPr/>
          </p:nvSpPr>
          <p:spPr bwMode="auto">
            <a:xfrm flipH="1">
              <a:off x="533" y="1305"/>
              <a:ext cx="666"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3691" name="Line 12"/>
            <p:cNvSpPr>
              <a:spLocks noChangeShapeType="1"/>
            </p:cNvSpPr>
            <p:nvPr/>
          </p:nvSpPr>
          <p:spPr bwMode="auto">
            <a:xfrm flipH="1">
              <a:off x="533" y="720"/>
              <a:ext cx="1065" cy="54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3692" name="Oval 13"/>
            <p:cNvSpPr>
              <a:spLocks noChangeArrowheads="1"/>
            </p:cNvSpPr>
            <p:nvPr/>
          </p:nvSpPr>
          <p:spPr bwMode="auto">
            <a:xfrm>
              <a:off x="0" y="450"/>
              <a:ext cx="266" cy="254"/>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113693" name="Oval 14"/>
            <p:cNvSpPr>
              <a:spLocks noChangeArrowheads="1"/>
            </p:cNvSpPr>
            <p:nvPr/>
          </p:nvSpPr>
          <p:spPr bwMode="auto">
            <a:xfrm>
              <a:off x="1199" y="1186"/>
              <a:ext cx="266" cy="254"/>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113694" name="Oval 15"/>
            <p:cNvSpPr>
              <a:spLocks noChangeArrowheads="1"/>
            </p:cNvSpPr>
            <p:nvPr/>
          </p:nvSpPr>
          <p:spPr bwMode="auto">
            <a:xfrm>
              <a:off x="311" y="1186"/>
              <a:ext cx="266" cy="254"/>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113695" name="Oval 16"/>
            <p:cNvSpPr>
              <a:spLocks noChangeArrowheads="1"/>
            </p:cNvSpPr>
            <p:nvPr/>
          </p:nvSpPr>
          <p:spPr bwMode="auto">
            <a:xfrm>
              <a:off x="1510" y="495"/>
              <a:ext cx="266" cy="25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113696" name="Oval 17"/>
            <p:cNvSpPr>
              <a:spLocks noChangeArrowheads="1"/>
            </p:cNvSpPr>
            <p:nvPr/>
          </p:nvSpPr>
          <p:spPr bwMode="auto">
            <a:xfrm>
              <a:off x="755" y="0"/>
              <a:ext cx="266" cy="25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nvGrpSpPr>
          <p:cNvPr id="3" name="Group 18"/>
          <p:cNvGrpSpPr>
            <a:grpSpLocks/>
          </p:cNvGrpSpPr>
          <p:nvPr/>
        </p:nvGrpSpPr>
        <p:grpSpPr bwMode="auto">
          <a:xfrm>
            <a:off x="931912" y="3417168"/>
            <a:ext cx="2819400" cy="2286000"/>
            <a:chOff x="0" y="0"/>
            <a:chExt cx="1920" cy="1536"/>
          </a:xfrm>
        </p:grpSpPr>
        <p:sp>
          <p:nvSpPr>
            <p:cNvPr id="113675" name="Line 19"/>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3676" name="Line 20"/>
            <p:cNvSpPr>
              <a:spLocks noChangeShapeType="1"/>
            </p:cNvSpPr>
            <p:nvPr/>
          </p:nvSpPr>
          <p:spPr bwMode="auto">
            <a:xfrm>
              <a:off x="192" y="720"/>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3677" name="Line 21"/>
            <p:cNvSpPr>
              <a:spLocks noChangeShapeType="1"/>
            </p:cNvSpPr>
            <p:nvPr/>
          </p:nvSpPr>
          <p:spPr bwMode="auto">
            <a:xfrm flipH="1">
              <a:off x="240" y="144"/>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3678" name="Line 22"/>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3679" name="Line 23"/>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3680" name="Line 24"/>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3681" name="Oval 25"/>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113682" name="Oval 26"/>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113683" name="Oval 27"/>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113684" name="Oval 28"/>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113685" name="Oval 29"/>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sp>
        <p:nvSpPr>
          <p:cNvPr id="108552" name="Text Box 30"/>
          <p:cNvSpPr txBox="1">
            <a:spLocks noChangeArrowheads="1"/>
          </p:cNvSpPr>
          <p:nvPr/>
        </p:nvSpPr>
        <p:spPr bwMode="auto">
          <a:xfrm>
            <a:off x="1465312" y="5855568"/>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a:t>DAG</a:t>
            </a:r>
          </a:p>
        </p:txBody>
      </p:sp>
      <p:sp>
        <p:nvSpPr>
          <p:cNvPr id="108553" name="Text Box 31"/>
          <p:cNvSpPr txBox="1">
            <a:spLocks noChangeArrowheads="1"/>
          </p:cNvSpPr>
          <p:nvPr/>
        </p:nvSpPr>
        <p:spPr bwMode="auto">
          <a:xfrm>
            <a:off x="6037312" y="585556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a:t>非</a:t>
            </a:r>
            <a:r>
              <a:rPr lang="en-US" altLang="zh-CN"/>
              <a:t>DAG</a:t>
            </a:r>
          </a:p>
        </p:txBody>
      </p:sp>
      <p:sp>
        <p:nvSpPr>
          <p:cNvPr id="113674" name="Text Box 32"/>
          <p:cNvSpPr txBox="1">
            <a:spLocks noChangeArrowheads="1"/>
          </p:cNvSpPr>
          <p:nvPr/>
        </p:nvSpPr>
        <p:spPr bwMode="auto">
          <a:xfrm>
            <a:off x="8460432" y="6392863"/>
            <a:ext cx="68356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13B00256-17BC-4FE4-8163-5B6A0449A65E}" type="slidenum">
              <a:rPr lang="zh-CN" altLang="en-US"/>
              <a:pPr algn="r" eaLnBrk="1" hangingPunct="1">
                <a:spcBef>
                  <a:spcPct val="50000"/>
                </a:spcBef>
                <a:buFont typeface="Arial" panose="020B0604020202020204" pitchFamily="34" charset="0"/>
                <a:buNone/>
              </a:pPr>
              <a:t>143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8552"/>
                                        </p:tgtEl>
                                        <p:attrNameLst>
                                          <p:attrName>style.visibility</p:attrName>
                                        </p:attrNameLst>
                                      </p:cBhvr>
                                      <p:to>
                                        <p:strVal val="visible"/>
                                      </p:to>
                                    </p:set>
                                    <p:animEffect transition="in" filter="wipe(left)">
                                      <p:cBhvr>
                                        <p:cTn id="17" dur="500"/>
                                        <p:tgtEl>
                                          <p:spTgt spid="1085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8553"/>
                                        </p:tgtEl>
                                        <p:attrNameLst>
                                          <p:attrName>style.visibility</p:attrName>
                                        </p:attrNameLst>
                                      </p:cBhvr>
                                      <p:to>
                                        <p:strVal val="visible"/>
                                      </p:to>
                                    </p:set>
                                    <p:animEffect transition="in" filter="wipe(left)">
                                      <p:cBhvr>
                                        <p:cTn id="22" dur="500"/>
                                        <p:tgtEl>
                                          <p:spTgt spid="108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2" grpId="0"/>
      <p:bldP spid="108553"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342900" y="1163782"/>
            <a:ext cx="845820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25000"/>
              </a:lnSpc>
              <a:buFont typeface="Arial" panose="020B0604020202020204" pitchFamily="34" charset="0"/>
              <a:buNone/>
            </a:pPr>
            <a:r>
              <a:rPr lang="en-US" altLang="zh-CN" sz="4000">
                <a:latin typeface="Times New Roman" panose="02020603050405020304" pitchFamily="18" charset="0"/>
                <a:ea typeface="楷体_GB2312" pitchFamily="1" charset="-122"/>
              </a:rPr>
              <a:t> </a:t>
            </a:r>
            <a:r>
              <a:rPr lang="zh-CN" altLang="en-US" sz="3200">
                <a:latin typeface="黑体" panose="02010609060101010101" pitchFamily="49" charset="-122"/>
                <a:ea typeface="黑体" panose="02010609060101010101" pitchFamily="49" charset="-122"/>
              </a:rPr>
              <a:t>问题： 如何</a:t>
            </a:r>
            <a:r>
              <a:rPr lang="zh-CN" altLang="en-US" sz="3200">
                <a:solidFill>
                  <a:srgbClr val="000099"/>
                </a:solidFill>
                <a:latin typeface="黑体" panose="02010609060101010101" pitchFamily="49" charset="-122"/>
                <a:ea typeface="黑体" panose="02010609060101010101" pitchFamily="49" charset="-122"/>
              </a:rPr>
              <a:t>检查有向图中是否有回路呢？</a:t>
            </a:r>
            <a:endParaRPr lang="zh-CN" altLang="en-US" sz="3200">
              <a:latin typeface="黑体" panose="02010609060101010101" pitchFamily="49" charset="-122"/>
              <a:ea typeface="黑体" panose="02010609060101010101" pitchFamily="49" charset="-122"/>
            </a:endParaRPr>
          </a:p>
        </p:txBody>
      </p:sp>
      <p:sp>
        <p:nvSpPr>
          <p:cNvPr id="114691" name="Text Box 3"/>
          <p:cNvSpPr txBox="1">
            <a:spLocks noChangeArrowheads="1"/>
          </p:cNvSpPr>
          <p:nvPr/>
        </p:nvSpPr>
        <p:spPr bwMode="auto">
          <a:xfrm>
            <a:off x="490537" y="312882"/>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04453" name="Text Box 5"/>
          <p:cNvSpPr txBox="1">
            <a:spLocks noChangeArrowheads="1"/>
          </p:cNvSpPr>
          <p:nvPr/>
        </p:nvSpPr>
        <p:spPr bwMode="auto">
          <a:xfrm>
            <a:off x="323850" y="1911495"/>
            <a:ext cx="845820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25000"/>
              </a:lnSpc>
              <a:buFont typeface="Arial" panose="020B0604020202020204" pitchFamily="34" charset="0"/>
              <a:buNone/>
            </a:pPr>
            <a:r>
              <a:rPr lang="en-US" altLang="zh-CN" sz="4000">
                <a:latin typeface="Times New Roman" panose="02020603050405020304" pitchFamily="18" charset="0"/>
                <a:ea typeface="楷体_GB2312" pitchFamily="1" charset="-122"/>
              </a:rPr>
              <a:t> </a:t>
            </a:r>
            <a:r>
              <a:rPr lang="zh-CN" altLang="en-US" sz="3200">
                <a:latin typeface="黑体" panose="02010609060101010101" pitchFamily="49" charset="-122"/>
                <a:ea typeface="黑体" panose="02010609060101010101" pitchFamily="49" charset="-122"/>
              </a:rPr>
              <a:t>解决方法：</a:t>
            </a:r>
            <a:r>
              <a:rPr lang="zh-CN" altLang="en-US" sz="3200">
                <a:solidFill>
                  <a:srgbClr val="000099"/>
                </a:solidFill>
                <a:latin typeface="黑体" panose="02010609060101010101" pitchFamily="49" charset="-122"/>
                <a:ea typeface="黑体" panose="02010609060101010101" pitchFamily="49" charset="-122"/>
                <a:sym typeface="Arial" panose="020B0604020202020204" pitchFamily="34" charset="0"/>
              </a:rPr>
              <a:t>深度优先搜索 </a:t>
            </a:r>
          </a:p>
        </p:txBody>
      </p:sp>
      <p:sp>
        <p:nvSpPr>
          <p:cNvPr id="104454" name="Text Box 6"/>
          <p:cNvSpPr txBox="1">
            <a:spLocks noChangeArrowheads="1"/>
          </p:cNvSpPr>
          <p:nvPr/>
        </p:nvSpPr>
        <p:spPr bwMode="auto">
          <a:xfrm>
            <a:off x="212725" y="2711595"/>
            <a:ext cx="845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25000"/>
              </a:lnSpc>
              <a:buFont typeface="Arial" panose="020B0604020202020204" pitchFamily="34" charset="0"/>
              <a:buNone/>
            </a:pPr>
            <a:r>
              <a:rPr lang="zh-CN" altLang="en-US" sz="3200">
                <a:solidFill>
                  <a:schemeClr val="hlink"/>
                </a:solidFill>
                <a:latin typeface="黑体" panose="02010609060101010101" pitchFamily="49" charset="-122"/>
                <a:ea typeface="黑体" panose="02010609060101010101" pitchFamily="49" charset="-122"/>
              </a:rPr>
              <a:t>           </a:t>
            </a:r>
            <a:r>
              <a:rPr lang="zh-CN" altLang="en-US" sz="3200">
                <a:solidFill>
                  <a:srgbClr val="000099"/>
                </a:solidFill>
                <a:latin typeface="黑体" panose="02010609060101010101" pitchFamily="49" charset="-122"/>
                <a:ea typeface="黑体" panose="02010609060101010101" pitchFamily="49" charset="-122"/>
                <a:sym typeface="Arial" panose="020B0604020202020204" pitchFamily="34" charset="0"/>
              </a:rPr>
              <a:t>拓扑排序(本节) </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4450"/>
                                        </p:tgtEl>
                                        <p:attrNameLst>
                                          <p:attrName>style.visibility</p:attrName>
                                        </p:attrNameLst>
                                      </p:cBhvr>
                                      <p:to>
                                        <p:strVal val="visible"/>
                                      </p:to>
                                    </p:set>
                                    <p:animEffect transition="in" filter="box(out)">
                                      <p:cBhvr>
                                        <p:cTn id="7" dur="500"/>
                                        <p:tgtEl>
                                          <p:spTgt spid="104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4453"/>
                                        </p:tgtEl>
                                        <p:attrNameLst>
                                          <p:attrName>style.visibility</p:attrName>
                                        </p:attrNameLst>
                                      </p:cBhvr>
                                      <p:to>
                                        <p:strVal val="visible"/>
                                      </p:to>
                                    </p:set>
                                    <p:animEffect transition="in" filter="box(out)">
                                      <p:cBhvr>
                                        <p:cTn id="12" dur="500"/>
                                        <p:tgtEl>
                                          <p:spTgt spid="1044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4454"/>
                                        </p:tgtEl>
                                        <p:attrNameLst>
                                          <p:attrName>style.visibility</p:attrName>
                                        </p:attrNameLst>
                                      </p:cBhvr>
                                      <p:to>
                                        <p:strVal val="visible"/>
                                      </p:to>
                                    </p:set>
                                    <p:animEffect transition="in" filter="box(out)">
                                      <p:cBhvr>
                                        <p:cTn id="17" dur="500"/>
                                        <p:tgtEl>
                                          <p:spTgt spid="104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P spid="104453" grpId="0" autoUpdateAnimBg="0"/>
      <p:bldP spid="104454" grpId="0"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a:xfrm>
            <a:off x="324098" y="3932982"/>
            <a:ext cx="8712200" cy="1800225"/>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从某个顶点</a:t>
            </a:r>
            <a:r>
              <a:rPr lang="en-US" altLang="zh-CN" b="1">
                <a:latin typeface="黑体" panose="02010609060101010101" pitchFamily="49" charset="-122"/>
                <a:ea typeface="黑体" panose="02010609060101010101" pitchFamily="49" charset="-122"/>
              </a:rPr>
              <a:t>v</a:t>
            </a:r>
            <a:r>
              <a:rPr lang="zh-CN" altLang="en-US" b="1">
                <a:latin typeface="黑体" panose="02010609060101010101" pitchFamily="49" charset="-122"/>
                <a:ea typeface="黑体" panose="02010609060101010101" pitchFamily="49" charset="-122"/>
              </a:rPr>
              <a:t>出发，进行</a:t>
            </a:r>
            <a:r>
              <a:rPr lang="en-US" altLang="zh-CN" b="1">
                <a:latin typeface="黑体" panose="02010609060101010101" pitchFamily="49" charset="-122"/>
                <a:ea typeface="黑体" panose="02010609060101010101" pitchFamily="49" charset="-122"/>
              </a:rPr>
              <a:t>DFS，</a:t>
            </a:r>
            <a:r>
              <a:rPr lang="zh-CN" altLang="en-US" b="1">
                <a:latin typeface="黑体" panose="02010609060101010101" pitchFamily="49" charset="-122"/>
                <a:ea typeface="黑体" panose="02010609060101010101" pitchFamily="49" charset="-122"/>
              </a:rPr>
              <a:t>如果存在一条从顶点</a:t>
            </a:r>
            <a:r>
              <a:rPr lang="en-US" altLang="zh-CN" b="1">
                <a:latin typeface="黑体" panose="02010609060101010101" pitchFamily="49" charset="-122"/>
                <a:ea typeface="黑体" panose="02010609060101010101" pitchFamily="49" charset="-122"/>
              </a:rPr>
              <a:t>u</a:t>
            </a:r>
            <a:r>
              <a:rPr lang="zh-CN" altLang="en-US" b="1">
                <a:latin typeface="黑体" panose="02010609060101010101" pitchFamily="49" charset="-122"/>
                <a:ea typeface="黑体" panose="02010609060101010101" pitchFamily="49" charset="-122"/>
              </a:rPr>
              <a:t>到</a:t>
            </a:r>
            <a:r>
              <a:rPr lang="en-US" altLang="zh-CN" b="1">
                <a:latin typeface="黑体" panose="02010609060101010101" pitchFamily="49" charset="-122"/>
                <a:ea typeface="黑体" panose="02010609060101010101" pitchFamily="49" charset="-122"/>
              </a:rPr>
              <a:t>v</a:t>
            </a:r>
            <a:r>
              <a:rPr lang="zh-CN" altLang="en-US" b="1">
                <a:latin typeface="黑体" panose="02010609060101010101" pitchFamily="49" charset="-122"/>
                <a:ea typeface="黑体" panose="02010609060101010101" pitchFamily="49" charset="-122"/>
              </a:rPr>
              <a:t>的回边，则有向图中存在环。</a:t>
            </a:r>
          </a:p>
          <a:p>
            <a:pPr eaLnBrk="1" hangingPunct="1">
              <a:spcBef>
                <a:spcPct val="50000"/>
              </a:spcBef>
            </a:pPr>
            <a:r>
              <a:rPr lang="en-US" altLang="zh-CN" b="1">
                <a:latin typeface="黑体" panose="02010609060101010101" pitchFamily="49" charset="-122"/>
                <a:ea typeface="黑体" panose="02010609060101010101" pitchFamily="49" charset="-122"/>
                <a:sym typeface="Symbol" panose="05050102010706020507" pitchFamily="18" charset="2"/>
              </a:rPr>
              <a:t>DFS: 0,1,2,</a:t>
            </a:r>
            <a:r>
              <a:rPr lang="en-US" altLang="zh-CN" b="1">
                <a:solidFill>
                  <a:schemeClr val="hlink"/>
                </a:solidFill>
                <a:latin typeface="黑体" panose="02010609060101010101" pitchFamily="49" charset="-122"/>
                <a:ea typeface="黑体" panose="02010609060101010101" pitchFamily="49" charset="-122"/>
                <a:sym typeface="Symbol" panose="05050102010706020507" pitchFamily="18" charset="2"/>
              </a:rPr>
              <a:t>4</a:t>
            </a:r>
            <a:r>
              <a:rPr lang="en-US" altLang="zh-CN" b="1">
                <a:latin typeface="黑体" panose="02010609060101010101" pitchFamily="49" charset="-122"/>
                <a:ea typeface="黑体" panose="02010609060101010101" pitchFamily="49" charset="-122"/>
                <a:sym typeface="Symbol" panose="05050102010706020507" pitchFamily="18" charset="2"/>
              </a:rPr>
              <a:t>,3</a:t>
            </a:r>
          </a:p>
        </p:txBody>
      </p:sp>
      <p:grpSp>
        <p:nvGrpSpPr>
          <p:cNvPr id="115715" name="Group 3"/>
          <p:cNvGrpSpPr>
            <a:grpSpLocks/>
          </p:cNvGrpSpPr>
          <p:nvPr/>
        </p:nvGrpSpPr>
        <p:grpSpPr bwMode="auto">
          <a:xfrm>
            <a:off x="3348286" y="1196132"/>
            <a:ext cx="2819400" cy="2286000"/>
            <a:chOff x="0" y="0"/>
            <a:chExt cx="1776" cy="1440"/>
          </a:xfrm>
        </p:grpSpPr>
        <p:sp>
          <p:nvSpPr>
            <p:cNvPr id="115718" name="Line 4"/>
            <p:cNvSpPr>
              <a:spLocks noChangeShapeType="1"/>
            </p:cNvSpPr>
            <p:nvPr/>
          </p:nvSpPr>
          <p:spPr bwMode="auto">
            <a:xfrm>
              <a:off x="1008" y="144"/>
              <a:ext cx="576"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5719" name="Line 5"/>
            <p:cNvSpPr>
              <a:spLocks noChangeShapeType="1"/>
            </p:cNvSpPr>
            <p:nvPr/>
          </p:nvSpPr>
          <p:spPr bwMode="auto">
            <a:xfrm>
              <a:off x="178" y="675"/>
              <a:ext cx="222" cy="54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5720" name="Line 6"/>
            <p:cNvSpPr>
              <a:spLocks noChangeShapeType="1"/>
            </p:cNvSpPr>
            <p:nvPr/>
          </p:nvSpPr>
          <p:spPr bwMode="auto">
            <a:xfrm flipH="1">
              <a:off x="222" y="135"/>
              <a:ext cx="622" cy="36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5721" name="Line 7"/>
            <p:cNvSpPr>
              <a:spLocks noChangeShapeType="1"/>
            </p:cNvSpPr>
            <p:nvPr/>
          </p:nvSpPr>
          <p:spPr bwMode="auto">
            <a:xfrm flipH="1" flipV="1">
              <a:off x="932" y="180"/>
              <a:ext cx="356" cy="99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5722" name="Line 8"/>
            <p:cNvSpPr>
              <a:spLocks noChangeShapeType="1"/>
            </p:cNvSpPr>
            <p:nvPr/>
          </p:nvSpPr>
          <p:spPr bwMode="auto">
            <a:xfrm flipH="1">
              <a:off x="533" y="1305"/>
              <a:ext cx="666"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5723" name="Line 9"/>
            <p:cNvSpPr>
              <a:spLocks noChangeShapeType="1"/>
            </p:cNvSpPr>
            <p:nvPr/>
          </p:nvSpPr>
          <p:spPr bwMode="auto">
            <a:xfrm flipH="1">
              <a:off x="533" y="720"/>
              <a:ext cx="1065" cy="54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5724" name="Oval 10"/>
            <p:cNvSpPr>
              <a:spLocks noChangeArrowheads="1"/>
            </p:cNvSpPr>
            <p:nvPr/>
          </p:nvSpPr>
          <p:spPr bwMode="auto">
            <a:xfrm>
              <a:off x="0" y="450"/>
              <a:ext cx="266" cy="254"/>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115725" name="Oval 11"/>
            <p:cNvSpPr>
              <a:spLocks noChangeArrowheads="1"/>
            </p:cNvSpPr>
            <p:nvPr/>
          </p:nvSpPr>
          <p:spPr bwMode="auto">
            <a:xfrm>
              <a:off x="1199" y="1186"/>
              <a:ext cx="266" cy="254"/>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115726" name="Oval 12"/>
            <p:cNvSpPr>
              <a:spLocks noChangeArrowheads="1"/>
            </p:cNvSpPr>
            <p:nvPr/>
          </p:nvSpPr>
          <p:spPr bwMode="auto">
            <a:xfrm>
              <a:off x="311" y="1186"/>
              <a:ext cx="266" cy="254"/>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115727" name="Oval 13"/>
            <p:cNvSpPr>
              <a:spLocks noChangeArrowheads="1"/>
            </p:cNvSpPr>
            <p:nvPr/>
          </p:nvSpPr>
          <p:spPr bwMode="auto">
            <a:xfrm>
              <a:off x="1510" y="495"/>
              <a:ext cx="266" cy="25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115728" name="Oval 14"/>
            <p:cNvSpPr>
              <a:spLocks noChangeArrowheads="1"/>
            </p:cNvSpPr>
            <p:nvPr/>
          </p:nvSpPr>
          <p:spPr bwMode="auto">
            <a:xfrm>
              <a:off x="755" y="0"/>
              <a:ext cx="266" cy="25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sp>
        <p:nvSpPr>
          <p:cNvPr id="115716" name="Rectangle 15"/>
          <p:cNvSpPr>
            <a:spLocks noGrp="1" noChangeArrowheads="1"/>
          </p:cNvSpPr>
          <p:nvPr/>
        </p:nvSpPr>
        <p:spPr bwMode="auto">
          <a:xfrm>
            <a:off x="395536" y="116632"/>
            <a:ext cx="820896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lang="zh-CN" altLang="en-US" sz="3200" b="1">
                <a:solidFill>
                  <a:schemeClr val="tx2"/>
                </a:solidFill>
                <a:latin typeface="黑体" panose="02010609060101010101" pitchFamily="49" charset="-122"/>
                <a:ea typeface="黑体" panose="02010609060101010101" pitchFamily="49" charset="-122"/>
              </a:rPr>
              <a:t>练习：</a:t>
            </a:r>
            <a:r>
              <a:rPr lang="zh-CN" altLang="en-US" sz="3200" b="1">
                <a:latin typeface="黑体" panose="02010609060101010101" pitchFamily="49" charset="-122"/>
                <a:ea typeface="黑体" panose="02010609060101010101" pitchFamily="49" charset="-122"/>
              </a:rPr>
              <a:t>用深度优先搜索(DFS)判定下图是否DAG图。</a:t>
            </a:r>
            <a:endParaRPr lang="zh-CN" altLang="en-US" sz="3200" b="1">
              <a:latin typeface="黑体" panose="02010609060101010101" pitchFamily="49" charset="-122"/>
              <a:ea typeface="黑体" panose="0201060906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5474">
                                            <p:txEl>
                                              <p:pRg st="0" end="0"/>
                                            </p:txEl>
                                          </p:spTgt>
                                        </p:tgtEl>
                                        <p:attrNameLst>
                                          <p:attrName>style.visibility</p:attrName>
                                        </p:attrNameLst>
                                      </p:cBhvr>
                                      <p:to>
                                        <p:strVal val="visible"/>
                                      </p:to>
                                    </p:set>
                                    <p:animEffect transition="in" filter="blinds(horizontal)">
                                      <p:cBhvr>
                                        <p:cTn id="7" dur="500"/>
                                        <p:tgtEl>
                                          <p:spTgt spid="1054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5474">
                                            <p:txEl>
                                              <p:pRg st="1" end="1"/>
                                            </p:txEl>
                                          </p:spTgt>
                                        </p:tgtEl>
                                        <p:attrNameLst>
                                          <p:attrName>style.visibility</p:attrName>
                                        </p:attrNameLst>
                                      </p:cBhvr>
                                      <p:to>
                                        <p:strVal val="visible"/>
                                      </p:to>
                                    </p:set>
                                    <p:animEffect transition="in" filter="blinds(horizontal)">
                                      <p:cBhvr>
                                        <p:cTn id="12" dur="500"/>
                                        <p:tgtEl>
                                          <p:spTgt spid="10547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360784" y="1054224"/>
            <a:ext cx="8686800" cy="685800"/>
          </a:xfrm>
        </p:spPr>
        <p:txBody>
          <a:bodyPr/>
          <a:lstStyle/>
          <a:p>
            <a:pPr algn="l" eaLnBrk="1" hangingPunct="1"/>
            <a:r>
              <a:rPr lang="zh-CN" altLang="en-US" sz="3600">
                <a:latin typeface="黑体" panose="02010609060101010101" pitchFamily="49" charset="-122"/>
                <a:ea typeface="黑体" panose="02010609060101010101" pitchFamily="49" charset="-122"/>
              </a:rPr>
              <a:t>三、拓扑排序</a:t>
            </a:r>
            <a:endParaRPr lang="en-US" altLang="zh-CN" sz="3600">
              <a:latin typeface="黑体" panose="02010609060101010101" pitchFamily="49" charset="-122"/>
              <a:ea typeface="黑体" panose="02010609060101010101" pitchFamily="49" charset="-122"/>
            </a:endParaRPr>
          </a:p>
        </p:txBody>
      </p:sp>
      <p:sp>
        <p:nvSpPr>
          <p:cNvPr id="116739" name="Text Box 3"/>
          <p:cNvSpPr txBox="1">
            <a:spLocks noChangeArrowheads="1"/>
          </p:cNvSpPr>
          <p:nvPr/>
        </p:nvSpPr>
        <p:spPr bwMode="auto">
          <a:xfrm>
            <a:off x="360784" y="13982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11620" name="Rectangle 4"/>
          <p:cNvSpPr>
            <a:spLocks noGrp="1" noChangeArrowheads="1"/>
          </p:cNvSpPr>
          <p:nvPr>
            <p:ph type="body" idx="1"/>
          </p:nvPr>
        </p:nvSpPr>
        <p:spPr>
          <a:xfrm>
            <a:off x="284584" y="1892424"/>
            <a:ext cx="8763000" cy="4038600"/>
          </a:xfrm>
        </p:spPr>
        <p:txBody>
          <a:bodyPr/>
          <a:lstStyle/>
          <a:p>
            <a:pPr eaLnBrk="1" hangingPunct="1">
              <a:lnSpc>
                <a:spcPct val="90000"/>
              </a:lnSpc>
              <a:spcBef>
                <a:spcPct val="5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1.</a:t>
            </a:r>
            <a:r>
              <a:rPr lang="zh-CN" altLang="en-US" b="1">
                <a:latin typeface="黑体" panose="02010609060101010101" pitchFamily="49" charset="-122"/>
                <a:ea typeface="黑体" panose="02010609060101010101" pitchFamily="49" charset="-122"/>
              </a:rPr>
              <a:t>严格</a:t>
            </a:r>
            <a:r>
              <a:rPr lang="zh-CN" altLang="en-US" b="1">
                <a:solidFill>
                  <a:srgbClr val="3333FF"/>
                </a:solidFill>
                <a:latin typeface="黑体" panose="02010609060101010101" pitchFamily="49" charset="-122"/>
                <a:ea typeface="黑体" panose="02010609060101010101" pitchFamily="49" charset="-122"/>
              </a:rPr>
              <a:t>偏序</a:t>
            </a:r>
          </a:p>
          <a:p>
            <a:pPr eaLnBrk="1" hangingPunct="1">
              <a:lnSpc>
                <a:spcPct val="90000"/>
              </a:lnSpc>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若集合</a:t>
            </a:r>
            <a:r>
              <a:rPr lang="en-US" altLang="zh-CN" b="1">
                <a:latin typeface="黑体" panose="02010609060101010101" pitchFamily="49" charset="-122"/>
                <a:ea typeface="黑体" panose="02010609060101010101" pitchFamily="49" charset="-122"/>
                <a:sym typeface="Symbol" panose="05050102010706020507" pitchFamily="18" charset="2"/>
              </a:rPr>
              <a:t>X</a:t>
            </a:r>
            <a:r>
              <a:rPr lang="zh-CN" altLang="en-US" b="1">
                <a:latin typeface="黑体" panose="02010609060101010101" pitchFamily="49" charset="-122"/>
                <a:ea typeface="黑体" panose="02010609060101010101" pitchFamily="49" charset="-122"/>
                <a:sym typeface="Symbol" panose="05050102010706020507" pitchFamily="18" charset="2"/>
              </a:rPr>
              <a:t>上的关系</a:t>
            </a:r>
            <a:r>
              <a:rPr lang="en-US" altLang="zh-CN" b="1">
                <a:latin typeface="黑体" panose="02010609060101010101" pitchFamily="49" charset="-122"/>
                <a:ea typeface="黑体" panose="02010609060101010101" pitchFamily="49" charset="-122"/>
                <a:sym typeface="Symbol" panose="05050102010706020507" pitchFamily="18" charset="2"/>
              </a:rPr>
              <a:t>R</a:t>
            </a:r>
            <a:r>
              <a:rPr lang="zh-CN" altLang="en-US" b="1">
                <a:latin typeface="黑体" panose="02010609060101010101" pitchFamily="49" charset="-122"/>
                <a:ea typeface="黑体" panose="02010609060101010101" pitchFamily="49" charset="-122"/>
                <a:sym typeface="Symbol" panose="05050102010706020507" pitchFamily="18" charset="2"/>
              </a:rPr>
              <a:t>是：</a:t>
            </a:r>
          </a:p>
          <a:p>
            <a:pPr eaLnBrk="1" hangingPunct="1">
              <a:lnSpc>
                <a:spcPct val="90000"/>
              </a:lnSpc>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⑴.自反的：</a:t>
            </a:r>
            <a:r>
              <a:rPr lang="en-US" altLang="zh-CN" b="1">
                <a:latin typeface="黑体" panose="02010609060101010101" pitchFamily="49" charset="-122"/>
                <a:ea typeface="黑体" panose="02010609060101010101" pitchFamily="49" charset="-122"/>
                <a:sym typeface="Symbol" panose="05050102010706020507" pitchFamily="18" charset="2"/>
              </a:rPr>
              <a:t>x R x</a:t>
            </a:r>
          </a:p>
          <a:p>
            <a:pPr eaLnBrk="1" hangingPunct="1">
              <a:lnSpc>
                <a:spcPct val="90000"/>
              </a:lnSpc>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⑵.反对称的：</a:t>
            </a:r>
            <a:r>
              <a:rPr lang="en-US" altLang="zh-CN" b="1">
                <a:latin typeface="黑体" panose="02010609060101010101" pitchFamily="49" charset="-122"/>
                <a:ea typeface="黑体" panose="02010609060101010101" pitchFamily="49" charset="-122"/>
                <a:sym typeface="Symbol" panose="05050102010706020507" pitchFamily="18" charset="2"/>
              </a:rPr>
              <a:t>x R y =&gt; y R x</a:t>
            </a:r>
          </a:p>
          <a:p>
            <a:pPr eaLnBrk="1" hangingPunct="1">
              <a:lnSpc>
                <a:spcPct val="90000"/>
              </a:lnSpc>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⑶.传递的：</a:t>
            </a:r>
            <a:r>
              <a:rPr lang="en-US" altLang="zh-CN" b="1">
                <a:latin typeface="黑体" panose="02010609060101010101" pitchFamily="49" charset="-122"/>
                <a:ea typeface="黑体" panose="02010609060101010101" pitchFamily="49" charset="-122"/>
                <a:sym typeface="Symbol" panose="05050102010706020507" pitchFamily="18" charset="2"/>
              </a:rPr>
              <a:t>xRy &amp; yRz =&gt; xRz</a:t>
            </a:r>
          </a:p>
          <a:p>
            <a:pPr eaLnBrk="1" hangingPunct="1">
              <a:lnSpc>
                <a:spcPct val="90000"/>
              </a:lnSpc>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   则称</a:t>
            </a:r>
            <a:r>
              <a:rPr lang="en-US" altLang="zh-CN" b="1">
                <a:latin typeface="黑体" panose="02010609060101010101" pitchFamily="49" charset="-122"/>
                <a:ea typeface="黑体" panose="02010609060101010101" pitchFamily="49" charset="-122"/>
                <a:sym typeface="Symbol" panose="05050102010706020507" pitchFamily="18" charset="2"/>
              </a:rPr>
              <a:t>R</a:t>
            </a:r>
            <a:r>
              <a:rPr lang="zh-CN" altLang="en-US" b="1">
                <a:latin typeface="黑体" panose="02010609060101010101" pitchFamily="49" charset="-122"/>
                <a:ea typeface="黑体" panose="02010609060101010101" pitchFamily="49" charset="-122"/>
                <a:sym typeface="Symbol" panose="05050102010706020507" pitchFamily="18" charset="2"/>
              </a:rPr>
              <a:t>是集合</a:t>
            </a:r>
            <a:r>
              <a:rPr lang="en-US" altLang="zh-CN" b="1">
                <a:latin typeface="黑体" panose="02010609060101010101" pitchFamily="49" charset="-122"/>
                <a:ea typeface="黑体" panose="02010609060101010101" pitchFamily="49" charset="-122"/>
                <a:sym typeface="Symbol" panose="05050102010706020507" pitchFamily="18" charset="2"/>
              </a:rPr>
              <a:t>X</a:t>
            </a:r>
            <a:r>
              <a:rPr lang="zh-CN" altLang="en-US" b="1">
                <a:latin typeface="黑体" panose="02010609060101010101" pitchFamily="49" charset="-122"/>
                <a:ea typeface="黑体" panose="02010609060101010101" pitchFamily="49" charset="-122"/>
                <a:sym typeface="Symbol" panose="05050102010706020507" pitchFamily="18" charset="2"/>
              </a:rPr>
              <a:t>上的偏序关系</a:t>
            </a:r>
          </a:p>
        </p:txBody>
      </p:sp>
      <p:grpSp>
        <p:nvGrpSpPr>
          <p:cNvPr id="2" name="Group 7"/>
          <p:cNvGrpSpPr>
            <a:grpSpLocks/>
          </p:cNvGrpSpPr>
          <p:nvPr/>
        </p:nvGrpSpPr>
        <p:grpSpPr bwMode="auto">
          <a:xfrm>
            <a:off x="6228184" y="3645024"/>
            <a:ext cx="2819400" cy="2286000"/>
            <a:chOff x="0" y="0"/>
            <a:chExt cx="1920" cy="1536"/>
          </a:xfrm>
        </p:grpSpPr>
        <p:sp>
          <p:nvSpPr>
            <p:cNvPr id="116744" name="Line 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6745" name="Line 9"/>
            <p:cNvSpPr>
              <a:spLocks noChangeShapeType="1"/>
            </p:cNvSpPr>
            <p:nvPr/>
          </p:nvSpPr>
          <p:spPr bwMode="auto">
            <a:xfrm>
              <a:off x="192" y="720"/>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6746" name="Line 1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6747" name="Line 1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6748" name="Line 12"/>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6749" name="Line 1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6750" name="Oval 1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116751" name="Oval 1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116752" name="Oval 1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116753" name="Oval 1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116754" name="Oval 1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1620">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1620">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1620">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1620">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1620">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16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395536" y="1052736"/>
            <a:ext cx="8686800" cy="685800"/>
          </a:xfrm>
        </p:spPr>
        <p:txBody>
          <a:bodyPr/>
          <a:lstStyle/>
          <a:p>
            <a:pPr algn="l" eaLnBrk="1" hangingPunct="1"/>
            <a:r>
              <a:rPr lang="zh-CN" altLang="en-US" sz="3600">
                <a:latin typeface="黑体" panose="02010609060101010101" pitchFamily="49" charset="-122"/>
                <a:ea typeface="黑体" panose="02010609060101010101" pitchFamily="49" charset="-122"/>
              </a:rPr>
              <a:t>三、拓扑排序</a:t>
            </a:r>
            <a:endParaRPr lang="en-US" altLang="zh-CN" sz="3600">
              <a:latin typeface="黑体" panose="02010609060101010101" pitchFamily="49" charset="-122"/>
              <a:ea typeface="黑体" panose="02010609060101010101" pitchFamily="49" charset="-122"/>
            </a:endParaRPr>
          </a:p>
        </p:txBody>
      </p:sp>
      <p:sp>
        <p:nvSpPr>
          <p:cNvPr id="117763" name="Text Box 3"/>
          <p:cNvSpPr txBox="1">
            <a:spLocks noChangeArrowheads="1"/>
          </p:cNvSpPr>
          <p:nvPr/>
        </p:nvSpPr>
        <p:spPr bwMode="auto">
          <a:xfrm>
            <a:off x="395536" y="13833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07524" name="Rectangle 4"/>
          <p:cNvSpPr>
            <a:spLocks noGrp="1" noChangeArrowheads="1"/>
          </p:cNvSpPr>
          <p:nvPr>
            <p:ph type="body" idx="1"/>
          </p:nvPr>
        </p:nvSpPr>
        <p:spPr>
          <a:xfrm>
            <a:off x="319336" y="1890936"/>
            <a:ext cx="8763000" cy="4038600"/>
          </a:xfrm>
        </p:spPr>
        <p:txBody>
          <a:bodyPr/>
          <a:lstStyle/>
          <a:p>
            <a:pPr eaLnBrk="1" hangingPunct="1">
              <a:spcBef>
                <a:spcPct val="5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2.</a:t>
            </a:r>
            <a:r>
              <a:rPr lang="zh-CN" altLang="en-US" b="1">
                <a:solidFill>
                  <a:srgbClr val="FF0000"/>
                </a:solidFill>
                <a:latin typeface="黑体" panose="02010609060101010101" pitchFamily="49" charset="-122"/>
                <a:ea typeface="黑体" panose="02010609060101010101" pitchFamily="49" charset="-122"/>
              </a:rPr>
              <a:t>全序</a:t>
            </a:r>
          </a:p>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设关系</a:t>
            </a:r>
            <a:r>
              <a:rPr lang="en-US" altLang="zh-CN" b="1">
                <a:latin typeface="黑体" panose="02010609060101010101" pitchFamily="49" charset="-122"/>
                <a:ea typeface="黑体" panose="02010609060101010101" pitchFamily="49" charset="-122"/>
                <a:sym typeface="Symbol" panose="05050102010706020507" pitchFamily="18" charset="2"/>
              </a:rPr>
              <a:t>R</a:t>
            </a:r>
            <a:r>
              <a:rPr lang="zh-CN" altLang="en-US" b="1">
                <a:latin typeface="黑体" panose="02010609060101010101" pitchFamily="49" charset="-122"/>
                <a:ea typeface="黑体" panose="02010609060101010101" pitchFamily="49" charset="-122"/>
                <a:sym typeface="Symbol" panose="05050102010706020507" pitchFamily="18" charset="2"/>
              </a:rPr>
              <a:t>是集合</a:t>
            </a:r>
            <a:r>
              <a:rPr lang="en-US" altLang="zh-CN" b="1">
                <a:latin typeface="黑体" panose="02010609060101010101" pitchFamily="49" charset="-122"/>
                <a:ea typeface="黑体" panose="02010609060101010101" pitchFamily="49" charset="-122"/>
                <a:sym typeface="Symbol" panose="05050102010706020507" pitchFamily="18" charset="2"/>
              </a:rPr>
              <a:t>X</a:t>
            </a:r>
            <a:r>
              <a:rPr lang="zh-CN" altLang="en-US" b="1">
                <a:latin typeface="黑体" panose="02010609060101010101" pitchFamily="49" charset="-122"/>
                <a:ea typeface="黑体" panose="02010609060101010101" pitchFamily="49" charset="-122"/>
                <a:sym typeface="Symbol" panose="05050102010706020507" pitchFamily="18" charset="2"/>
              </a:rPr>
              <a:t>上的偏序，如果对每个</a:t>
            </a:r>
            <a:r>
              <a:rPr lang="en-US" altLang="zh-CN" b="1">
                <a:latin typeface="黑体" panose="02010609060101010101" pitchFamily="49" charset="-122"/>
                <a:ea typeface="黑体" panose="02010609060101010101" pitchFamily="49" charset="-122"/>
                <a:sym typeface="Symbol" panose="05050102010706020507" pitchFamily="18" charset="2"/>
              </a:rPr>
              <a:t>x,yX，</a:t>
            </a:r>
            <a:r>
              <a:rPr lang="zh-CN" altLang="en-US" b="1">
                <a:latin typeface="黑体" panose="02010609060101010101" pitchFamily="49" charset="-122"/>
                <a:ea typeface="黑体" panose="02010609060101010101" pitchFamily="49" charset="-122"/>
                <a:sym typeface="Symbol" panose="05050102010706020507" pitchFamily="18" charset="2"/>
              </a:rPr>
              <a:t>必有</a:t>
            </a:r>
            <a:r>
              <a:rPr lang="en-US" altLang="zh-CN" b="1">
                <a:latin typeface="黑体" panose="02010609060101010101" pitchFamily="49" charset="-122"/>
                <a:ea typeface="黑体" panose="02010609060101010101" pitchFamily="49" charset="-122"/>
                <a:sym typeface="Symbol" panose="05050102010706020507" pitchFamily="18" charset="2"/>
              </a:rPr>
              <a:t>xRy</a:t>
            </a:r>
            <a:r>
              <a:rPr lang="zh-CN" altLang="en-US" b="1">
                <a:latin typeface="黑体" panose="02010609060101010101" pitchFamily="49" charset="-122"/>
                <a:ea typeface="黑体" panose="02010609060101010101" pitchFamily="49" charset="-122"/>
                <a:sym typeface="Symbol" panose="05050102010706020507" pitchFamily="18" charset="2"/>
              </a:rPr>
              <a:t>或者</a:t>
            </a:r>
            <a:r>
              <a:rPr lang="en-US" altLang="zh-CN" b="1">
                <a:latin typeface="黑体" panose="02010609060101010101" pitchFamily="49" charset="-122"/>
                <a:ea typeface="黑体" panose="02010609060101010101" pitchFamily="49" charset="-122"/>
                <a:sym typeface="Symbol" panose="05050102010706020507" pitchFamily="18" charset="2"/>
              </a:rPr>
              <a:t>yRx，</a:t>
            </a:r>
            <a:r>
              <a:rPr lang="zh-CN" altLang="en-US" b="1">
                <a:latin typeface="黑体" panose="02010609060101010101" pitchFamily="49" charset="-122"/>
                <a:ea typeface="黑体" panose="02010609060101010101" pitchFamily="49" charset="-122"/>
                <a:sym typeface="Symbol" panose="05050102010706020507" pitchFamily="18" charset="2"/>
              </a:rPr>
              <a:t>则称</a:t>
            </a:r>
            <a:r>
              <a:rPr lang="en-US" altLang="zh-CN" b="1">
                <a:latin typeface="黑体" panose="02010609060101010101" pitchFamily="49" charset="-122"/>
                <a:ea typeface="黑体" panose="02010609060101010101" pitchFamily="49" charset="-122"/>
                <a:sym typeface="Symbol" panose="05050102010706020507" pitchFamily="18" charset="2"/>
              </a:rPr>
              <a:t>R</a:t>
            </a:r>
            <a:r>
              <a:rPr lang="zh-CN" altLang="en-US" b="1">
                <a:latin typeface="黑体" panose="02010609060101010101" pitchFamily="49" charset="-122"/>
                <a:ea typeface="黑体" panose="02010609060101010101" pitchFamily="49" charset="-122"/>
                <a:sym typeface="Symbol" panose="05050102010706020507" pitchFamily="18" charset="2"/>
              </a:rPr>
              <a:t>是</a:t>
            </a:r>
            <a:r>
              <a:rPr lang="en-US" altLang="zh-CN" b="1">
                <a:latin typeface="黑体" panose="02010609060101010101" pitchFamily="49" charset="-122"/>
                <a:ea typeface="黑体" panose="02010609060101010101" pitchFamily="49" charset="-122"/>
                <a:sym typeface="Symbol" panose="05050102010706020507" pitchFamily="18" charset="2"/>
              </a:rPr>
              <a:t>X</a:t>
            </a:r>
            <a:r>
              <a:rPr lang="zh-CN" altLang="en-US" b="1">
                <a:latin typeface="黑体" panose="02010609060101010101" pitchFamily="49" charset="-122"/>
                <a:ea typeface="黑体" panose="02010609060101010101" pitchFamily="49" charset="-122"/>
                <a:sym typeface="Symbol" panose="05050102010706020507" pitchFamily="18" charset="2"/>
              </a:rPr>
              <a:t>上的全序关系</a:t>
            </a:r>
          </a:p>
          <a:p>
            <a:pPr eaLnBrk="1" hangingPunct="1">
              <a:spcBef>
                <a:spcPct val="50000"/>
              </a:spcBef>
            </a:pPr>
            <a:r>
              <a:rPr lang="zh-CN" altLang="en-US" b="1">
                <a:solidFill>
                  <a:srgbClr val="3333FF"/>
                </a:solidFill>
                <a:latin typeface="黑体" panose="02010609060101010101" pitchFamily="49" charset="-122"/>
                <a:ea typeface="黑体" panose="02010609060101010101" pitchFamily="49" charset="-122"/>
                <a:sym typeface="Symbol" panose="05050102010706020507" pitchFamily="18" charset="2"/>
              </a:rPr>
              <a:t>偏序</a:t>
            </a:r>
            <a:r>
              <a:rPr lang="zh-CN" altLang="en-US" b="1">
                <a:latin typeface="黑体" panose="02010609060101010101" pitchFamily="49" charset="-122"/>
                <a:ea typeface="黑体" panose="02010609060101010101" pitchFamily="49" charset="-122"/>
                <a:sym typeface="Symbol" panose="05050102010706020507" pitchFamily="18" charset="2"/>
              </a:rPr>
              <a:t>指集合中仅有部分成员之间可比较</a:t>
            </a:r>
          </a:p>
          <a:p>
            <a:pPr eaLnBrk="1" hangingPunct="1">
              <a:spcBef>
                <a:spcPct val="50000"/>
              </a:spcBef>
            </a:pPr>
            <a:r>
              <a:rPr lang="zh-CN" altLang="en-US" b="1">
                <a:solidFill>
                  <a:srgbClr val="FF0000"/>
                </a:solidFill>
                <a:latin typeface="黑体" panose="02010609060101010101" pitchFamily="49" charset="-122"/>
                <a:ea typeface="黑体" panose="02010609060101010101" pitchFamily="49" charset="-122"/>
                <a:sym typeface="Symbol" panose="05050102010706020507" pitchFamily="18" charset="2"/>
              </a:rPr>
              <a:t>全序</a:t>
            </a:r>
            <a:r>
              <a:rPr lang="zh-CN" altLang="en-US" b="1">
                <a:latin typeface="黑体" panose="02010609060101010101" pitchFamily="49" charset="-122"/>
                <a:ea typeface="黑体" panose="02010609060101010101" pitchFamily="49" charset="-122"/>
                <a:sym typeface="Symbol" panose="05050102010706020507" pitchFamily="18" charset="2"/>
              </a:rPr>
              <a:t>指集合中全体成员之间均可比较</a:t>
            </a:r>
          </a:p>
        </p:txBody>
      </p:sp>
      <p:sp>
        <p:nvSpPr>
          <p:cNvPr id="117766" name="Text Box 6"/>
          <p:cNvSpPr txBox="1">
            <a:spLocks noChangeArrowheads="1"/>
          </p:cNvSpPr>
          <p:nvPr/>
        </p:nvSpPr>
        <p:spPr bwMode="auto">
          <a:xfrm>
            <a:off x="8460432" y="6392863"/>
            <a:ext cx="68356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842076A6-E69E-485F-8D39-5F956F945451}" type="slidenum">
              <a:rPr lang="zh-CN" altLang="en-US"/>
              <a:pPr algn="r" eaLnBrk="1" hangingPunct="1">
                <a:spcBef>
                  <a:spcPct val="50000"/>
                </a:spcBef>
                <a:buFont typeface="Arial" panose="020B0604020202020204" pitchFamily="34" charset="0"/>
                <a:buNone/>
              </a:pPr>
              <a:t>147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52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52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5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360784" y="1054224"/>
            <a:ext cx="8686800" cy="685800"/>
          </a:xfrm>
        </p:spPr>
        <p:txBody>
          <a:bodyPr/>
          <a:lstStyle/>
          <a:p>
            <a:pPr algn="l" eaLnBrk="1" hangingPunct="1"/>
            <a:r>
              <a:rPr lang="zh-CN" altLang="en-US" sz="3600">
                <a:latin typeface="黑体" panose="02010609060101010101" pitchFamily="49" charset="-122"/>
                <a:ea typeface="黑体" panose="02010609060101010101" pitchFamily="49" charset="-122"/>
              </a:rPr>
              <a:t>三、拓扑排序</a:t>
            </a:r>
            <a:endParaRPr lang="en-US" altLang="zh-CN" sz="3600">
              <a:latin typeface="黑体" panose="02010609060101010101" pitchFamily="49" charset="-122"/>
              <a:ea typeface="黑体" panose="02010609060101010101" pitchFamily="49" charset="-122"/>
            </a:endParaRPr>
          </a:p>
        </p:txBody>
      </p:sp>
      <p:sp>
        <p:nvSpPr>
          <p:cNvPr id="118787" name="Text Box 3"/>
          <p:cNvSpPr txBox="1">
            <a:spLocks noChangeArrowheads="1"/>
          </p:cNvSpPr>
          <p:nvPr/>
        </p:nvSpPr>
        <p:spPr bwMode="auto">
          <a:xfrm>
            <a:off x="360784" y="13982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08548" name="Rectangle 4"/>
          <p:cNvSpPr>
            <a:spLocks noGrp="1" noChangeArrowheads="1"/>
          </p:cNvSpPr>
          <p:nvPr>
            <p:ph type="body" idx="1"/>
          </p:nvPr>
        </p:nvSpPr>
        <p:spPr>
          <a:xfrm>
            <a:off x="284584" y="1892424"/>
            <a:ext cx="8763000" cy="4038600"/>
          </a:xfrm>
        </p:spPr>
        <p:txBody>
          <a:bodyPr/>
          <a:lstStyle/>
          <a:p>
            <a:pPr eaLnBrk="1" hangingPunct="1">
              <a:spcBef>
                <a:spcPct val="5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3.</a:t>
            </a:r>
            <a:r>
              <a:rPr lang="zh-CN" altLang="en-US" b="1">
                <a:latin typeface="黑体" panose="02010609060101010101" pitchFamily="49" charset="-122"/>
                <a:ea typeface="黑体" panose="02010609060101010101" pitchFamily="49" charset="-122"/>
              </a:rPr>
              <a:t>拓扑有序</a:t>
            </a:r>
          </a:p>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右图是一个偏序关系，因为1,3没有先后关系</a:t>
            </a:r>
          </a:p>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如果人为地增加1,3先后关系，</a:t>
            </a:r>
          </a:p>
          <a:p>
            <a:pPr eaLnBrk="1" hangingPunct="1">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　如1先于3，则右图变为全序，</a:t>
            </a:r>
          </a:p>
          <a:p>
            <a:pPr eaLnBrk="1" hangingPunct="1">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  称为拓扑有序</a:t>
            </a:r>
          </a:p>
        </p:txBody>
      </p:sp>
      <p:grpSp>
        <p:nvGrpSpPr>
          <p:cNvPr id="2" name="组合 1"/>
          <p:cNvGrpSpPr/>
          <p:nvPr/>
        </p:nvGrpSpPr>
        <p:grpSpPr>
          <a:xfrm>
            <a:off x="6228184" y="3645024"/>
            <a:ext cx="2819400" cy="2286000"/>
            <a:chOff x="6324600" y="4572000"/>
            <a:chExt cx="2819400" cy="2286000"/>
          </a:xfrm>
        </p:grpSpPr>
        <p:sp>
          <p:nvSpPr>
            <p:cNvPr id="118791" name="Line 7"/>
            <p:cNvSpPr>
              <a:spLocks noChangeShapeType="1"/>
            </p:cNvSpPr>
            <p:nvPr/>
          </p:nvSpPr>
          <p:spPr bwMode="auto">
            <a:xfrm flipH="1" flipV="1">
              <a:off x="7875588" y="4857750"/>
              <a:ext cx="915988" cy="57150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8792" name="Line 8"/>
            <p:cNvSpPr>
              <a:spLocks noChangeShapeType="1"/>
            </p:cNvSpPr>
            <p:nvPr/>
          </p:nvSpPr>
          <p:spPr bwMode="auto">
            <a:xfrm>
              <a:off x="6607175" y="5643563"/>
              <a:ext cx="352425" cy="85725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8793" name="Line 9"/>
            <p:cNvSpPr>
              <a:spLocks noChangeShapeType="1"/>
            </p:cNvSpPr>
            <p:nvPr/>
          </p:nvSpPr>
          <p:spPr bwMode="auto">
            <a:xfrm flipH="1">
              <a:off x="6677025" y="4786313"/>
              <a:ext cx="987425" cy="57150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8794" name="Line 10"/>
            <p:cNvSpPr>
              <a:spLocks noChangeShapeType="1"/>
            </p:cNvSpPr>
            <p:nvPr/>
          </p:nvSpPr>
          <p:spPr bwMode="auto">
            <a:xfrm flipH="1" flipV="1">
              <a:off x="7804150" y="4857750"/>
              <a:ext cx="565150" cy="1571625"/>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8795" name="Line 11"/>
            <p:cNvSpPr>
              <a:spLocks noChangeShapeType="1"/>
            </p:cNvSpPr>
            <p:nvPr/>
          </p:nvSpPr>
          <p:spPr bwMode="auto">
            <a:xfrm flipH="1">
              <a:off x="7170738" y="6643688"/>
              <a:ext cx="1057275"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8796" name="Line 12"/>
            <p:cNvSpPr>
              <a:spLocks noChangeShapeType="1"/>
            </p:cNvSpPr>
            <p:nvPr/>
          </p:nvSpPr>
          <p:spPr bwMode="auto">
            <a:xfrm flipH="1">
              <a:off x="7170738" y="5715000"/>
              <a:ext cx="1690688" cy="85725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8797" name="Oval 13"/>
            <p:cNvSpPr>
              <a:spLocks noChangeArrowheads="1"/>
            </p:cNvSpPr>
            <p:nvPr/>
          </p:nvSpPr>
          <p:spPr bwMode="auto">
            <a:xfrm>
              <a:off x="6324600" y="5286375"/>
              <a:ext cx="422275" cy="403225"/>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118798" name="Oval 14"/>
            <p:cNvSpPr>
              <a:spLocks noChangeArrowheads="1"/>
            </p:cNvSpPr>
            <p:nvPr/>
          </p:nvSpPr>
          <p:spPr bwMode="auto">
            <a:xfrm>
              <a:off x="8228013" y="6454775"/>
              <a:ext cx="422275" cy="403225"/>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118799" name="Oval 15"/>
            <p:cNvSpPr>
              <a:spLocks noChangeArrowheads="1"/>
            </p:cNvSpPr>
            <p:nvPr/>
          </p:nvSpPr>
          <p:spPr bwMode="auto">
            <a:xfrm>
              <a:off x="6818313" y="6454775"/>
              <a:ext cx="422275" cy="403225"/>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118800" name="Oval 16"/>
            <p:cNvSpPr>
              <a:spLocks noChangeArrowheads="1"/>
            </p:cNvSpPr>
            <p:nvPr/>
          </p:nvSpPr>
          <p:spPr bwMode="auto">
            <a:xfrm>
              <a:off x="8721725" y="5357813"/>
              <a:ext cx="422275" cy="40163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118801" name="Oval 17"/>
            <p:cNvSpPr>
              <a:spLocks noChangeArrowheads="1"/>
            </p:cNvSpPr>
            <p:nvPr/>
          </p:nvSpPr>
          <p:spPr bwMode="auto">
            <a:xfrm>
              <a:off x="7523163" y="4572000"/>
              <a:ext cx="422275" cy="40163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sp>
        <p:nvSpPr>
          <p:cNvPr id="118802" name="Line 18"/>
          <p:cNvSpPr>
            <a:spLocks noChangeShapeType="1"/>
          </p:cNvSpPr>
          <p:nvPr/>
        </p:nvSpPr>
        <p:spPr bwMode="auto">
          <a:xfrm>
            <a:off x="6609184" y="4635624"/>
            <a:ext cx="1600200" cy="990600"/>
          </a:xfrm>
          <a:prstGeom prst="line">
            <a:avLst/>
          </a:prstGeom>
          <a:noFill/>
          <a:ln w="38100">
            <a:solidFill>
              <a:schemeClr val="hlink"/>
            </a:solidFill>
            <a:prstDash val="dash"/>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8548">
                                            <p:txEl>
                                              <p:pRg st="1" end="1"/>
                                            </p:txEl>
                                          </p:spTgt>
                                        </p:tgtEl>
                                        <p:attrNameLst>
                                          <p:attrName>style.visibility</p:attrName>
                                        </p:attrNameLst>
                                      </p:cBhvr>
                                      <p:to>
                                        <p:strVal val="visible"/>
                                      </p:to>
                                    </p:set>
                                    <p:animEffect transition="in" filter="blinds(horizontal)">
                                      <p:cBhvr>
                                        <p:cTn id="7" dur="500"/>
                                        <p:tgtEl>
                                          <p:spTgt spid="10854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8548">
                                            <p:txEl>
                                              <p:pRg st="2" end="2"/>
                                            </p:txEl>
                                          </p:spTgt>
                                        </p:tgtEl>
                                        <p:attrNameLst>
                                          <p:attrName>style.visibility</p:attrName>
                                        </p:attrNameLst>
                                      </p:cBhvr>
                                      <p:to>
                                        <p:strVal val="visible"/>
                                      </p:to>
                                    </p:set>
                                    <p:animEffect transition="in" filter="blinds(horizontal)">
                                      <p:cBhvr>
                                        <p:cTn id="12" dur="500"/>
                                        <p:tgtEl>
                                          <p:spTgt spid="108548">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8548">
                                            <p:txEl>
                                              <p:pRg st="3" end="3"/>
                                            </p:txEl>
                                          </p:spTgt>
                                        </p:tgtEl>
                                        <p:attrNameLst>
                                          <p:attrName>style.visibility</p:attrName>
                                        </p:attrNameLst>
                                      </p:cBhvr>
                                      <p:to>
                                        <p:strVal val="visible"/>
                                      </p:to>
                                    </p:set>
                                    <p:animEffect transition="in" filter="blinds(horizontal)">
                                      <p:cBhvr>
                                        <p:cTn id="15" dur="500"/>
                                        <p:tgtEl>
                                          <p:spTgt spid="108548">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08548">
                                            <p:txEl>
                                              <p:pRg st="4" end="4"/>
                                            </p:txEl>
                                          </p:spTgt>
                                        </p:tgtEl>
                                        <p:attrNameLst>
                                          <p:attrName>style.visibility</p:attrName>
                                        </p:attrNameLst>
                                      </p:cBhvr>
                                      <p:to>
                                        <p:strVal val="visible"/>
                                      </p:to>
                                    </p:set>
                                    <p:animEffect transition="in" filter="blinds(horizontal)">
                                      <p:cBhvr>
                                        <p:cTn id="18" dur="500"/>
                                        <p:tgtEl>
                                          <p:spTgt spid="108548">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8802"/>
                                        </p:tgtEl>
                                        <p:attrNameLst>
                                          <p:attrName>style.visibility</p:attrName>
                                        </p:attrNameLst>
                                      </p:cBhvr>
                                      <p:to>
                                        <p:strVal val="visible"/>
                                      </p:to>
                                    </p:set>
                                    <p:animEffect transition="in" filter="wipe(left)">
                                      <p:cBhvr>
                                        <p:cTn id="23" dur="500"/>
                                        <p:tgtEl>
                                          <p:spTgt spid="118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02"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26612" y="1078632"/>
            <a:ext cx="8686800" cy="685800"/>
          </a:xfrm>
        </p:spPr>
        <p:txBody>
          <a:bodyPr/>
          <a:lstStyle/>
          <a:p>
            <a:pPr algn="l" eaLnBrk="1" hangingPunct="1"/>
            <a:r>
              <a:rPr lang="zh-CN" altLang="en-US" sz="3600">
                <a:latin typeface="黑体" panose="02010609060101010101" pitchFamily="49" charset="-122"/>
                <a:ea typeface="黑体" panose="02010609060101010101" pitchFamily="49" charset="-122"/>
              </a:rPr>
              <a:t>三、拓扑排序</a:t>
            </a:r>
            <a:endParaRPr lang="en-US" altLang="zh-CN" sz="3600">
              <a:latin typeface="黑体" panose="02010609060101010101" pitchFamily="49" charset="-122"/>
              <a:ea typeface="黑体" panose="02010609060101010101" pitchFamily="49" charset="-122"/>
            </a:endParaRPr>
          </a:p>
        </p:txBody>
      </p:sp>
      <p:sp>
        <p:nvSpPr>
          <p:cNvPr id="119811" name="Text Box 3"/>
          <p:cNvSpPr txBox="1">
            <a:spLocks noChangeArrowheads="1"/>
          </p:cNvSpPr>
          <p:nvPr/>
        </p:nvSpPr>
        <p:spPr bwMode="auto">
          <a:xfrm>
            <a:off x="426612" y="164232"/>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09572" name="Rectangle 4"/>
          <p:cNvSpPr>
            <a:spLocks noGrp="1" noChangeArrowheads="1"/>
          </p:cNvSpPr>
          <p:nvPr>
            <p:ph type="body" idx="1"/>
          </p:nvPr>
        </p:nvSpPr>
        <p:spPr>
          <a:xfrm>
            <a:off x="350412" y="1916832"/>
            <a:ext cx="8763000" cy="4038600"/>
          </a:xfrm>
        </p:spPr>
        <p:txBody>
          <a:bodyPr/>
          <a:lstStyle/>
          <a:p>
            <a:pPr eaLnBrk="1" hangingPunct="1">
              <a:lnSpc>
                <a:spcPct val="90000"/>
              </a:lnSpc>
              <a:spcBef>
                <a:spcPct val="50000"/>
              </a:spcBef>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拓扑排序</a:t>
            </a:r>
          </a:p>
          <a:p>
            <a:pPr eaLnBrk="1" hangingPunct="1">
              <a:lnSpc>
                <a:spcPct val="90000"/>
              </a:lnSpc>
              <a:spcBef>
                <a:spcPct val="50000"/>
              </a:spcBef>
            </a:pPr>
            <a:r>
              <a:rPr lang="zh-CN" altLang="en-US" sz="2800" b="1" dirty="0">
                <a:latin typeface="黑体" panose="02010609060101010101" pitchFamily="49" charset="-122"/>
                <a:ea typeface="黑体" panose="02010609060101010101" pitchFamily="49" charset="-122"/>
                <a:sym typeface="Symbol" panose="05050102010706020507" pitchFamily="18" charset="2"/>
              </a:rPr>
              <a:t>由严格偏序定义得到的拓扑有序的操作称拓扑排序</a:t>
            </a:r>
          </a:p>
          <a:p>
            <a:pPr eaLnBrk="1" hangingPunct="1">
              <a:lnSpc>
                <a:spcPct val="90000"/>
              </a:lnSpc>
              <a:spcBef>
                <a:spcPct val="50000"/>
              </a:spcBef>
            </a:pPr>
            <a:r>
              <a:rPr lang="zh-CN" altLang="en-US" sz="2800" b="1" dirty="0">
                <a:latin typeface="黑体" panose="02010609060101010101" pitchFamily="49" charset="-122"/>
                <a:ea typeface="黑体" panose="02010609060101010101" pitchFamily="49" charset="-122"/>
                <a:sym typeface="Symbol" panose="05050102010706020507" pitchFamily="18" charset="2"/>
              </a:rPr>
              <a:t>算法：</a:t>
            </a:r>
          </a:p>
          <a:p>
            <a:pPr eaLnBrk="1" hangingPunct="1">
              <a:lnSpc>
                <a:spcPct val="90000"/>
              </a:lnSpc>
              <a:spcBef>
                <a:spcPct val="5000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Symbol" panose="05050102010706020507" pitchFamily="18" charset="2"/>
              </a:rPr>
              <a:t>⑴.在有向图中选一个没有前驱的顶点且输出之</a:t>
            </a:r>
          </a:p>
          <a:p>
            <a:pPr eaLnBrk="1" hangingPunct="1">
              <a:lnSpc>
                <a:spcPct val="90000"/>
              </a:lnSpc>
              <a:spcBef>
                <a:spcPct val="5000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Symbol" panose="05050102010706020507" pitchFamily="18" charset="2"/>
              </a:rPr>
              <a:t>⑵.从图中</a:t>
            </a:r>
            <a:r>
              <a:rPr lang="zh-CN" altLang="en-US"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删除</a:t>
            </a:r>
            <a:r>
              <a:rPr lang="zh-CN" altLang="en-US" sz="2800" b="1" dirty="0">
                <a:latin typeface="黑体" panose="02010609060101010101" pitchFamily="49" charset="-122"/>
                <a:ea typeface="黑体" panose="02010609060101010101" pitchFamily="49" charset="-122"/>
                <a:sym typeface="Symbol" panose="05050102010706020507" pitchFamily="18" charset="2"/>
              </a:rPr>
              <a:t>该</a:t>
            </a:r>
            <a:r>
              <a:rPr lang="zh-CN" altLang="en-US"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顶点</a:t>
            </a:r>
            <a:r>
              <a:rPr lang="zh-CN" altLang="en-US" sz="2800" b="1" dirty="0">
                <a:latin typeface="黑体" panose="02010609060101010101" pitchFamily="49" charset="-122"/>
                <a:ea typeface="黑体" panose="02010609060101010101" pitchFamily="49" charset="-122"/>
                <a:sym typeface="Symbol" panose="05050102010706020507" pitchFamily="18" charset="2"/>
              </a:rPr>
              <a:t>和所有以它</a:t>
            </a:r>
            <a:r>
              <a:rPr lang="zh-CN" altLang="en-US"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为尾</a:t>
            </a:r>
            <a:r>
              <a:rPr lang="zh-CN" altLang="en-US" sz="2800" b="1" dirty="0">
                <a:latin typeface="黑体" panose="02010609060101010101" pitchFamily="49" charset="-122"/>
                <a:ea typeface="黑体" panose="02010609060101010101" pitchFamily="49" charset="-122"/>
                <a:sym typeface="Symbol" panose="05050102010706020507" pitchFamily="18" charset="2"/>
              </a:rPr>
              <a:t>的</a:t>
            </a:r>
            <a:r>
              <a:rPr lang="zh-CN" altLang="en-US"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弧</a:t>
            </a:r>
          </a:p>
          <a:p>
            <a:pPr eaLnBrk="1" hangingPunct="1">
              <a:lnSpc>
                <a:spcPct val="90000"/>
              </a:lnSpc>
              <a:spcBef>
                <a:spcPct val="5000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Symbol" panose="05050102010706020507" pitchFamily="18" charset="2"/>
              </a:rPr>
              <a:t>　 重复⑴⑵两步，直到所有顶点输出为止或</a:t>
            </a:r>
            <a:r>
              <a:rPr lang="zh-CN" altLang="en-US" sz="2800" b="1" dirty="0">
                <a:solidFill>
                  <a:srgbClr val="3333FF"/>
                </a:solidFill>
                <a:latin typeface="黑体" panose="02010609060101010101" pitchFamily="49" charset="-122"/>
                <a:ea typeface="黑体" panose="02010609060101010101" pitchFamily="49" charset="-122"/>
                <a:sym typeface="Symbol" panose="05050102010706020507" pitchFamily="18" charset="2"/>
              </a:rPr>
              <a:t>跳出循环。</a:t>
            </a:r>
          </a:p>
        </p:txBody>
      </p:sp>
      <p:sp>
        <p:nvSpPr>
          <p:cNvPr id="119814" name="Text Box 6"/>
          <p:cNvSpPr txBox="1">
            <a:spLocks noChangeArrowheads="1"/>
          </p:cNvSpPr>
          <p:nvPr/>
        </p:nvSpPr>
        <p:spPr bwMode="auto">
          <a:xfrm>
            <a:off x="8388424" y="6392863"/>
            <a:ext cx="75557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8913A27F-1FBA-401B-9C21-AA8A9BA870EB}" type="slidenum">
              <a:rPr lang="zh-CN" altLang="en-US"/>
              <a:pPr algn="r" eaLnBrk="1" hangingPunct="1">
                <a:spcBef>
                  <a:spcPct val="50000"/>
                </a:spcBef>
                <a:buFont typeface="Arial" panose="020B0604020202020204" pitchFamily="34" charset="0"/>
                <a:buNone/>
              </a:pPr>
              <a:t>149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9572">
                                            <p:txEl>
                                              <p:pRg st="3" end="3"/>
                                            </p:txEl>
                                          </p:spTgt>
                                        </p:tgtEl>
                                        <p:attrNameLst>
                                          <p:attrName>style.visibility</p:attrName>
                                        </p:attrNameLst>
                                      </p:cBhvr>
                                      <p:to>
                                        <p:strVal val="visible"/>
                                      </p:to>
                                    </p:set>
                                    <p:animEffect transition="in" filter="blinds(horizontal)">
                                      <p:cBhvr>
                                        <p:cTn id="7" dur="500"/>
                                        <p:tgtEl>
                                          <p:spTgt spid="109572">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9572">
                                            <p:txEl>
                                              <p:pRg st="4" end="4"/>
                                            </p:txEl>
                                          </p:spTgt>
                                        </p:tgtEl>
                                        <p:attrNameLst>
                                          <p:attrName>style.visibility</p:attrName>
                                        </p:attrNameLst>
                                      </p:cBhvr>
                                      <p:to>
                                        <p:strVal val="visible"/>
                                      </p:to>
                                    </p:set>
                                    <p:animEffect transition="in" filter="blinds(horizontal)">
                                      <p:cBhvr>
                                        <p:cTn id="12" dur="500"/>
                                        <p:tgtEl>
                                          <p:spTgt spid="109572">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9572">
                                            <p:txEl>
                                              <p:pRg st="5" end="5"/>
                                            </p:txEl>
                                          </p:spTgt>
                                        </p:tgtEl>
                                        <p:attrNameLst>
                                          <p:attrName>style.visibility</p:attrName>
                                        </p:attrNameLst>
                                      </p:cBhvr>
                                      <p:to>
                                        <p:strVal val="visible"/>
                                      </p:to>
                                    </p:set>
                                    <p:animEffect transition="in" filter="blinds(horizontal)">
                                      <p:cBhvr>
                                        <p:cTn id="15" dur="500"/>
                                        <p:tgtEl>
                                          <p:spTgt spid="10957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27720" y="1078632"/>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一、邻接矩阵(</a:t>
            </a:r>
            <a:r>
              <a:rPr lang="en-US" altLang="zh-CN" sz="3200">
                <a:latin typeface="黑体" panose="02010609060101010101" pitchFamily="49" charset="-122"/>
                <a:ea typeface="黑体" panose="02010609060101010101" pitchFamily="49" charset="-122"/>
              </a:rPr>
              <a:t>Adjacency Matrix)</a:t>
            </a:r>
          </a:p>
        </p:txBody>
      </p:sp>
      <p:sp>
        <p:nvSpPr>
          <p:cNvPr id="2867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F53D7C64-CDFE-472D-9F72-4025DF03F418}" type="slidenum">
              <a:rPr lang="zh-CN" altLang="en-US"/>
              <a:pPr algn="r" eaLnBrk="1" hangingPunct="1">
                <a:spcBef>
                  <a:spcPct val="50000"/>
                </a:spcBef>
                <a:buFont typeface="Arial" panose="020B0604020202020204" pitchFamily="34" charset="0"/>
                <a:buNone/>
              </a:pPr>
              <a:t>15</a:t>
            </a:fld>
            <a:endParaRPr lang="en-US" altLang="zh-CN"/>
          </a:p>
        </p:txBody>
      </p:sp>
      <p:sp>
        <p:nvSpPr>
          <p:cNvPr id="28676" name="Text Box 4"/>
          <p:cNvSpPr txBox="1">
            <a:spLocks noChangeArrowheads="1"/>
          </p:cNvSpPr>
          <p:nvPr/>
        </p:nvSpPr>
        <p:spPr bwMode="auto">
          <a:xfrm>
            <a:off x="327720" y="164232"/>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28677" name="Rectangle 5"/>
          <p:cNvSpPr>
            <a:spLocks noGrp="1" noChangeArrowheads="1"/>
          </p:cNvSpPr>
          <p:nvPr>
            <p:ph type="body" idx="1"/>
          </p:nvPr>
        </p:nvSpPr>
        <p:spPr>
          <a:xfrm>
            <a:off x="251520" y="1916832"/>
            <a:ext cx="8763000" cy="4038600"/>
          </a:xfrm>
        </p:spPr>
        <p:txBody>
          <a:bodyPr/>
          <a:lstStyle/>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邻接矩阵：记录图中各顶点之间关系的二维数组。</a:t>
            </a: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对于不带权的图，以</a:t>
            </a:r>
            <a:r>
              <a:rPr lang="zh-CN" altLang="en-US" b="1" dirty="0">
                <a:solidFill>
                  <a:srgbClr val="C00000"/>
                </a:solidFill>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表示两顶点存在边(或弧)(相邻接)，以</a:t>
            </a:r>
            <a:r>
              <a:rPr lang="zh-CN" altLang="en-US" b="1" dirty="0">
                <a:solidFill>
                  <a:srgbClr val="3333FF"/>
                </a:solidFill>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表示两顶点不邻接，即</a:t>
            </a:r>
          </a:p>
          <a:p>
            <a:pPr eaLnBrk="1" hangingPunct="1">
              <a:lnSpc>
                <a:spcPct val="90000"/>
              </a:lnSpc>
              <a:spcBef>
                <a:spcPct val="30000"/>
              </a:spcBef>
            </a:pP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zh-CN" altLang="en-US" b="1" dirty="0">
                <a:solidFill>
                  <a:srgbClr val="C00000"/>
                </a:solidFill>
                <a:latin typeface="黑体" panose="02010609060101010101" pitchFamily="49" charset="-122"/>
                <a:ea typeface="黑体" panose="02010609060101010101" pitchFamily="49" charset="-122"/>
              </a:rPr>
              <a:t>1 </a:t>
            </a:r>
            <a:r>
              <a:rPr lang="zh-CN" altLang="en-US" b="1" dirty="0">
                <a:latin typeface="黑体" panose="02010609060101010101" pitchFamily="49" charset="-122"/>
                <a:ea typeface="黑体" panose="02010609060101010101" pitchFamily="49" charset="-122"/>
              </a:rPr>
              <a:t>  如果(</a:t>
            </a:r>
            <a:r>
              <a:rPr lang="en-US" altLang="zh-CN" b="1" dirty="0" err="1">
                <a:latin typeface="黑体" panose="02010609060101010101" pitchFamily="49" charset="-122"/>
                <a:ea typeface="黑体" panose="02010609060101010101" pitchFamily="49" charset="-122"/>
              </a:rPr>
              <a:t>i,j</a:t>
            </a:r>
            <a:r>
              <a:rPr lang="en-US" altLang="zh-CN"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sym typeface="Symbol" panose="05050102010706020507" pitchFamily="18" charset="2"/>
              </a:rPr>
              <a:t>E </a:t>
            </a:r>
            <a:r>
              <a:rPr lang="zh-CN" altLang="en-US" b="1" dirty="0">
                <a:latin typeface="黑体" panose="02010609060101010101" pitchFamily="49" charset="-122"/>
                <a:ea typeface="黑体" panose="02010609060101010101" pitchFamily="49" charset="-122"/>
                <a:sym typeface="Symbol" panose="05050102010706020507" pitchFamily="18" charset="2"/>
              </a:rPr>
              <a:t>或 &lt;</a:t>
            </a:r>
            <a:r>
              <a:rPr lang="en-US" altLang="zh-CN" b="1" dirty="0" err="1">
                <a:latin typeface="黑体" panose="02010609060101010101" pitchFamily="49" charset="-122"/>
                <a:ea typeface="黑体" panose="02010609060101010101" pitchFamily="49" charset="-122"/>
                <a:sym typeface="Symbol" panose="05050102010706020507" pitchFamily="18" charset="2"/>
              </a:rPr>
              <a:t>i,j</a:t>
            </a:r>
            <a:r>
              <a:rPr lang="en-US" altLang="zh-CN" b="1" dirty="0">
                <a:latin typeface="黑体" panose="02010609060101010101" pitchFamily="49" charset="-122"/>
                <a:ea typeface="黑体" panose="02010609060101010101" pitchFamily="49" charset="-122"/>
                <a:sym typeface="Symbol" panose="05050102010706020507" pitchFamily="18" charset="2"/>
              </a:rPr>
              <a:t>&gt;E</a:t>
            </a:r>
            <a:endParaRPr lang="en-US" altLang="zh-CN" b="1" dirty="0">
              <a:latin typeface="黑体" panose="02010609060101010101" pitchFamily="49" charset="-122"/>
              <a:ea typeface="黑体" panose="02010609060101010101" pitchFamily="49" charset="-122"/>
            </a:endParaRPr>
          </a:p>
          <a:p>
            <a:pPr eaLnBrk="1" hangingPunct="1">
              <a:lnSpc>
                <a:spcPct val="90000"/>
              </a:lnSpc>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A[</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][j] = </a:t>
            </a:r>
          </a:p>
          <a:p>
            <a:pPr eaLnBrk="1" hangingPunct="1">
              <a:lnSpc>
                <a:spcPct val="90000"/>
              </a:lnSpc>
              <a:spcBef>
                <a:spcPct val="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zh-CN" altLang="en-US" b="1" dirty="0">
                <a:solidFill>
                  <a:srgbClr val="3333FF"/>
                </a:solidFill>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   其它</a:t>
            </a:r>
          </a:p>
        </p:txBody>
      </p:sp>
      <p:sp>
        <p:nvSpPr>
          <p:cNvPr id="28679" name="AutoShape 7"/>
          <p:cNvSpPr>
            <a:spLocks/>
          </p:cNvSpPr>
          <p:nvPr/>
        </p:nvSpPr>
        <p:spPr bwMode="auto">
          <a:xfrm>
            <a:off x="2461320" y="4581128"/>
            <a:ext cx="45719" cy="1069504"/>
          </a:xfrm>
          <a:prstGeom prst="leftBrace">
            <a:avLst>
              <a:gd name="adj1" fmla="val 91667"/>
              <a:gd name="adj2" fmla="val 50000"/>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58133" y="1118592"/>
            <a:ext cx="8686800" cy="685800"/>
          </a:xfrm>
        </p:spPr>
        <p:txBody>
          <a:bodyPr/>
          <a:lstStyle/>
          <a:p>
            <a:pPr algn="l" eaLnBrk="1" hangingPunct="1"/>
            <a:r>
              <a:rPr lang="zh-CN" altLang="en-US" sz="3600">
                <a:latin typeface="黑体" panose="02010609060101010101" pitchFamily="49" charset="-122"/>
                <a:ea typeface="黑体" panose="02010609060101010101" pitchFamily="49" charset="-122"/>
              </a:rPr>
              <a:t>三、拓扑排序(举例)</a:t>
            </a:r>
            <a:endParaRPr lang="en-US" altLang="zh-CN" sz="3600">
              <a:latin typeface="黑体" panose="02010609060101010101" pitchFamily="49" charset="-122"/>
              <a:ea typeface="黑体" panose="02010609060101010101" pitchFamily="49" charset="-122"/>
            </a:endParaRPr>
          </a:p>
        </p:txBody>
      </p:sp>
      <p:sp>
        <p:nvSpPr>
          <p:cNvPr id="120835" name="Text Box 3"/>
          <p:cNvSpPr txBox="1">
            <a:spLocks noChangeArrowheads="1"/>
          </p:cNvSpPr>
          <p:nvPr/>
        </p:nvSpPr>
        <p:spPr bwMode="auto">
          <a:xfrm>
            <a:off x="458133" y="204192"/>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grpSp>
        <p:nvGrpSpPr>
          <p:cNvPr id="2" name="Group 5"/>
          <p:cNvGrpSpPr>
            <a:grpSpLocks/>
          </p:cNvGrpSpPr>
          <p:nvPr/>
        </p:nvGrpSpPr>
        <p:grpSpPr bwMode="auto">
          <a:xfrm>
            <a:off x="534333" y="1804392"/>
            <a:ext cx="1905000" cy="1920875"/>
            <a:chOff x="0" y="0"/>
            <a:chExt cx="3000" cy="3024"/>
          </a:xfrm>
        </p:grpSpPr>
        <p:grpSp>
          <p:nvGrpSpPr>
            <p:cNvPr id="120866" name="Group 6"/>
            <p:cNvGrpSpPr>
              <a:grpSpLocks/>
            </p:cNvGrpSpPr>
            <p:nvPr/>
          </p:nvGrpSpPr>
          <p:grpSpPr bwMode="auto">
            <a:xfrm>
              <a:off x="0" y="0"/>
              <a:ext cx="3000" cy="2400"/>
              <a:chOff x="0" y="0"/>
              <a:chExt cx="1776" cy="1440"/>
            </a:xfrm>
          </p:grpSpPr>
          <p:sp>
            <p:nvSpPr>
              <p:cNvPr id="120868" name="Line 7"/>
              <p:cNvSpPr>
                <a:spLocks noChangeShapeType="1"/>
              </p:cNvSpPr>
              <p:nvPr/>
            </p:nvSpPr>
            <p:spPr bwMode="auto">
              <a:xfrm flipH="1" flipV="1">
                <a:off x="977" y="180"/>
                <a:ext cx="577" cy="36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20869" name="Line 8"/>
              <p:cNvSpPr>
                <a:spLocks noChangeShapeType="1"/>
              </p:cNvSpPr>
              <p:nvPr/>
            </p:nvSpPr>
            <p:spPr bwMode="auto">
              <a:xfrm>
                <a:off x="178" y="675"/>
                <a:ext cx="222" cy="54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20870" name="Line 9"/>
              <p:cNvSpPr>
                <a:spLocks noChangeShapeType="1"/>
              </p:cNvSpPr>
              <p:nvPr/>
            </p:nvSpPr>
            <p:spPr bwMode="auto">
              <a:xfrm flipH="1">
                <a:off x="222" y="135"/>
                <a:ext cx="622" cy="36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20871" name="Line 10"/>
              <p:cNvSpPr>
                <a:spLocks noChangeShapeType="1"/>
              </p:cNvSpPr>
              <p:nvPr/>
            </p:nvSpPr>
            <p:spPr bwMode="auto">
              <a:xfrm flipH="1" flipV="1">
                <a:off x="932" y="180"/>
                <a:ext cx="355" cy="99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20872" name="Line 11"/>
              <p:cNvSpPr>
                <a:spLocks noChangeShapeType="1"/>
              </p:cNvSpPr>
              <p:nvPr/>
            </p:nvSpPr>
            <p:spPr bwMode="auto">
              <a:xfrm flipH="1">
                <a:off x="533" y="1305"/>
                <a:ext cx="666"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20873" name="Line 12"/>
              <p:cNvSpPr>
                <a:spLocks noChangeShapeType="1"/>
              </p:cNvSpPr>
              <p:nvPr/>
            </p:nvSpPr>
            <p:spPr bwMode="auto">
              <a:xfrm flipH="1">
                <a:off x="533" y="720"/>
                <a:ext cx="1066" cy="54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20874" name="Oval 13"/>
              <p:cNvSpPr>
                <a:spLocks noChangeArrowheads="1"/>
              </p:cNvSpPr>
              <p:nvPr/>
            </p:nvSpPr>
            <p:spPr bwMode="auto">
              <a:xfrm>
                <a:off x="0" y="450"/>
                <a:ext cx="266" cy="25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1</a:t>
                </a:r>
              </a:p>
            </p:txBody>
          </p:sp>
          <p:sp>
            <p:nvSpPr>
              <p:cNvPr id="120875" name="Oval 14"/>
              <p:cNvSpPr>
                <a:spLocks noChangeArrowheads="1"/>
              </p:cNvSpPr>
              <p:nvPr/>
            </p:nvSpPr>
            <p:spPr bwMode="auto">
              <a:xfrm>
                <a:off x="1199" y="1186"/>
                <a:ext cx="266" cy="252"/>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120876" name="Oval 15"/>
              <p:cNvSpPr>
                <a:spLocks noChangeArrowheads="1"/>
              </p:cNvSpPr>
              <p:nvPr/>
            </p:nvSpPr>
            <p:spPr bwMode="auto">
              <a:xfrm>
                <a:off x="311" y="1186"/>
                <a:ext cx="266" cy="252"/>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120877" name="Oval 16"/>
              <p:cNvSpPr>
                <a:spLocks noChangeArrowheads="1"/>
              </p:cNvSpPr>
              <p:nvPr/>
            </p:nvSpPr>
            <p:spPr bwMode="auto">
              <a:xfrm>
                <a:off x="1510" y="495"/>
                <a:ext cx="266" cy="25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sp>
            <p:nvSpPr>
              <p:cNvPr id="120878" name="Oval 17"/>
              <p:cNvSpPr>
                <a:spLocks noChangeArrowheads="1"/>
              </p:cNvSpPr>
              <p:nvPr/>
            </p:nvSpPr>
            <p:spPr bwMode="auto">
              <a:xfrm>
                <a:off x="755" y="0"/>
                <a:ext cx="266" cy="25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0</a:t>
                </a:r>
              </a:p>
            </p:txBody>
          </p:sp>
        </p:grpSp>
        <p:sp>
          <p:nvSpPr>
            <p:cNvPr id="120867" name="Text Box 18"/>
            <p:cNvSpPr txBox="1">
              <a:spLocks noChangeArrowheads="1"/>
            </p:cNvSpPr>
            <p:nvPr/>
          </p:nvSpPr>
          <p:spPr bwMode="auto">
            <a:xfrm>
              <a:off x="120" y="2399"/>
              <a:ext cx="288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t>原图</a:t>
              </a:r>
            </a:p>
          </p:txBody>
        </p:sp>
      </p:grpSp>
      <p:grpSp>
        <p:nvGrpSpPr>
          <p:cNvPr id="4" name="Group 19"/>
          <p:cNvGrpSpPr>
            <a:grpSpLocks/>
          </p:cNvGrpSpPr>
          <p:nvPr/>
        </p:nvGrpSpPr>
        <p:grpSpPr bwMode="auto">
          <a:xfrm>
            <a:off x="3506133" y="2337792"/>
            <a:ext cx="1905000" cy="1444625"/>
            <a:chOff x="0" y="0"/>
            <a:chExt cx="3000" cy="2274"/>
          </a:xfrm>
        </p:grpSpPr>
        <p:grpSp>
          <p:nvGrpSpPr>
            <p:cNvPr id="120857" name="Group 20"/>
            <p:cNvGrpSpPr>
              <a:grpSpLocks/>
            </p:cNvGrpSpPr>
            <p:nvPr/>
          </p:nvGrpSpPr>
          <p:grpSpPr bwMode="auto">
            <a:xfrm>
              <a:off x="0" y="0"/>
              <a:ext cx="3000" cy="1650"/>
              <a:chOff x="0" y="0"/>
              <a:chExt cx="1200" cy="660"/>
            </a:xfrm>
          </p:grpSpPr>
          <p:sp>
            <p:nvSpPr>
              <p:cNvPr id="120859" name="Line 21"/>
              <p:cNvSpPr>
                <a:spLocks noChangeShapeType="1"/>
              </p:cNvSpPr>
              <p:nvPr/>
            </p:nvSpPr>
            <p:spPr bwMode="auto">
              <a:xfrm>
                <a:off x="120" y="150"/>
                <a:ext cx="150" cy="36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20860" name="Line 22"/>
              <p:cNvSpPr>
                <a:spLocks noChangeShapeType="1"/>
              </p:cNvSpPr>
              <p:nvPr/>
            </p:nvSpPr>
            <p:spPr bwMode="auto">
              <a:xfrm flipH="1">
                <a:off x="360" y="570"/>
                <a:ext cx="45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20861" name="Line 23"/>
              <p:cNvSpPr>
                <a:spLocks noChangeShapeType="1"/>
              </p:cNvSpPr>
              <p:nvPr/>
            </p:nvSpPr>
            <p:spPr bwMode="auto">
              <a:xfrm flipH="1">
                <a:off x="360" y="180"/>
                <a:ext cx="720" cy="36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20862" name="Oval 24"/>
              <p:cNvSpPr>
                <a:spLocks noChangeArrowheads="1"/>
              </p:cNvSpPr>
              <p:nvPr/>
            </p:nvSpPr>
            <p:spPr bwMode="auto">
              <a:xfrm>
                <a:off x="0" y="0"/>
                <a:ext cx="180" cy="1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1</a:t>
                </a:r>
              </a:p>
            </p:txBody>
          </p:sp>
          <p:sp>
            <p:nvSpPr>
              <p:cNvPr id="120863" name="Oval 25"/>
              <p:cNvSpPr>
                <a:spLocks noChangeArrowheads="1"/>
              </p:cNvSpPr>
              <p:nvPr/>
            </p:nvSpPr>
            <p:spPr bwMode="auto">
              <a:xfrm>
                <a:off x="810" y="491"/>
                <a:ext cx="180" cy="1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120864" name="Oval 26"/>
              <p:cNvSpPr>
                <a:spLocks noChangeArrowheads="1"/>
              </p:cNvSpPr>
              <p:nvPr/>
            </p:nvSpPr>
            <p:spPr bwMode="auto">
              <a:xfrm>
                <a:off x="210" y="491"/>
                <a:ext cx="180" cy="1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120865" name="Oval 27"/>
              <p:cNvSpPr>
                <a:spLocks noChangeArrowheads="1"/>
              </p:cNvSpPr>
              <p:nvPr/>
            </p:nvSpPr>
            <p:spPr bwMode="auto">
              <a:xfrm>
                <a:off x="1020" y="30"/>
                <a:ext cx="180" cy="1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grpSp>
        <p:sp>
          <p:nvSpPr>
            <p:cNvPr id="120858" name="Text Box 28"/>
            <p:cNvSpPr txBox="1">
              <a:spLocks noChangeArrowheads="1"/>
            </p:cNvSpPr>
            <p:nvPr/>
          </p:nvSpPr>
          <p:spPr bwMode="auto">
            <a:xfrm>
              <a:off x="0" y="1649"/>
              <a:ext cx="288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t>输出0之后</a:t>
              </a:r>
            </a:p>
          </p:txBody>
        </p:sp>
      </p:grpSp>
      <p:grpSp>
        <p:nvGrpSpPr>
          <p:cNvPr id="6" name="Group 29"/>
          <p:cNvGrpSpPr>
            <a:grpSpLocks/>
          </p:cNvGrpSpPr>
          <p:nvPr/>
        </p:nvGrpSpPr>
        <p:grpSpPr bwMode="auto">
          <a:xfrm>
            <a:off x="6630333" y="2404467"/>
            <a:ext cx="1828800" cy="1397000"/>
            <a:chOff x="0" y="0"/>
            <a:chExt cx="2880" cy="2199"/>
          </a:xfrm>
        </p:grpSpPr>
        <p:grpSp>
          <p:nvGrpSpPr>
            <p:cNvPr id="120850" name="Group 30"/>
            <p:cNvGrpSpPr>
              <a:grpSpLocks/>
            </p:cNvGrpSpPr>
            <p:nvPr/>
          </p:nvGrpSpPr>
          <p:grpSpPr bwMode="auto">
            <a:xfrm>
              <a:off x="285" y="0"/>
              <a:ext cx="2475" cy="1575"/>
              <a:chOff x="0" y="0"/>
              <a:chExt cx="990" cy="630"/>
            </a:xfrm>
          </p:grpSpPr>
          <p:sp>
            <p:nvSpPr>
              <p:cNvPr id="120852" name="Line 31"/>
              <p:cNvSpPr>
                <a:spLocks noChangeShapeType="1"/>
              </p:cNvSpPr>
              <p:nvPr/>
            </p:nvSpPr>
            <p:spPr bwMode="auto">
              <a:xfrm flipH="1">
                <a:off x="150" y="540"/>
                <a:ext cx="45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20853" name="Line 32"/>
              <p:cNvSpPr>
                <a:spLocks noChangeShapeType="1"/>
              </p:cNvSpPr>
              <p:nvPr/>
            </p:nvSpPr>
            <p:spPr bwMode="auto">
              <a:xfrm flipH="1">
                <a:off x="150" y="150"/>
                <a:ext cx="720" cy="36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20854" name="Oval 33"/>
              <p:cNvSpPr>
                <a:spLocks noChangeArrowheads="1"/>
              </p:cNvSpPr>
              <p:nvPr/>
            </p:nvSpPr>
            <p:spPr bwMode="auto">
              <a:xfrm>
                <a:off x="600" y="461"/>
                <a:ext cx="180" cy="1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120855" name="Oval 34"/>
              <p:cNvSpPr>
                <a:spLocks noChangeArrowheads="1"/>
              </p:cNvSpPr>
              <p:nvPr/>
            </p:nvSpPr>
            <p:spPr bwMode="auto">
              <a:xfrm>
                <a:off x="0" y="461"/>
                <a:ext cx="180" cy="1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120856" name="Oval 35"/>
              <p:cNvSpPr>
                <a:spLocks noChangeArrowheads="1"/>
              </p:cNvSpPr>
              <p:nvPr/>
            </p:nvSpPr>
            <p:spPr bwMode="auto">
              <a:xfrm>
                <a:off x="810" y="0"/>
                <a:ext cx="180" cy="1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grpSp>
        <p:sp>
          <p:nvSpPr>
            <p:cNvPr id="120851" name="Text Box 36"/>
            <p:cNvSpPr txBox="1">
              <a:spLocks noChangeArrowheads="1"/>
            </p:cNvSpPr>
            <p:nvPr/>
          </p:nvSpPr>
          <p:spPr bwMode="auto">
            <a:xfrm>
              <a:off x="0" y="1574"/>
              <a:ext cx="288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t>输出0,1之后</a:t>
              </a:r>
            </a:p>
          </p:txBody>
        </p:sp>
      </p:grpSp>
      <p:grpSp>
        <p:nvGrpSpPr>
          <p:cNvPr id="8" name="Group 37"/>
          <p:cNvGrpSpPr>
            <a:grpSpLocks/>
          </p:cNvGrpSpPr>
          <p:nvPr/>
        </p:nvGrpSpPr>
        <p:grpSpPr bwMode="auto">
          <a:xfrm>
            <a:off x="610533" y="4309467"/>
            <a:ext cx="1828800" cy="1397000"/>
            <a:chOff x="0" y="0"/>
            <a:chExt cx="2880" cy="2199"/>
          </a:xfrm>
        </p:grpSpPr>
        <p:grpSp>
          <p:nvGrpSpPr>
            <p:cNvPr id="120845" name="Group 38"/>
            <p:cNvGrpSpPr>
              <a:grpSpLocks/>
            </p:cNvGrpSpPr>
            <p:nvPr/>
          </p:nvGrpSpPr>
          <p:grpSpPr bwMode="auto">
            <a:xfrm>
              <a:off x="285" y="0"/>
              <a:ext cx="2475" cy="1575"/>
              <a:chOff x="0" y="0"/>
              <a:chExt cx="990" cy="630"/>
            </a:xfrm>
          </p:grpSpPr>
          <p:sp>
            <p:nvSpPr>
              <p:cNvPr id="120847" name="Line 39"/>
              <p:cNvSpPr>
                <a:spLocks noChangeShapeType="1"/>
              </p:cNvSpPr>
              <p:nvPr/>
            </p:nvSpPr>
            <p:spPr bwMode="auto">
              <a:xfrm flipH="1">
                <a:off x="150" y="150"/>
                <a:ext cx="720" cy="36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20848" name="Oval 40"/>
              <p:cNvSpPr>
                <a:spLocks noChangeArrowheads="1"/>
              </p:cNvSpPr>
              <p:nvPr/>
            </p:nvSpPr>
            <p:spPr bwMode="auto">
              <a:xfrm>
                <a:off x="0" y="461"/>
                <a:ext cx="180" cy="1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120849" name="Oval 41"/>
              <p:cNvSpPr>
                <a:spLocks noChangeArrowheads="1"/>
              </p:cNvSpPr>
              <p:nvPr/>
            </p:nvSpPr>
            <p:spPr bwMode="auto">
              <a:xfrm>
                <a:off x="810" y="0"/>
                <a:ext cx="180" cy="1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grpSp>
        <p:sp>
          <p:nvSpPr>
            <p:cNvPr id="120846" name="Text Box 42"/>
            <p:cNvSpPr txBox="1">
              <a:spLocks noChangeArrowheads="1"/>
            </p:cNvSpPr>
            <p:nvPr/>
          </p:nvSpPr>
          <p:spPr bwMode="auto">
            <a:xfrm>
              <a:off x="0" y="1574"/>
              <a:ext cx="288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t>输出0,1,3之后</a:t>
              </a:r>
            </a:p>
          </p:txBody>
        </p:sp>
      </p:grpSp>
      <p:sp>
        <p:nvSpPr>
          <p:cNvPr id="110635" name="Text Box 43"/>
          <p:cNvSpPr txBox="1">
            <a:spLocks noChangeArrowheads="1"/>
          </p:cNvSpPr>
          <p:nvPr/>
        </p:nvSpPr>
        <p:spPr bwMode="auto">
          <a:xfrm>
            <a:off x="6325533" y="5157192"/>
            <a:ext cx="281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000">
                <a:solidFill>
                  <a:schemeClr val="hlink"/>
                </a:solidFill>
              </a:rPr>
              <a:t>最后输出拓扑排序结果：0,1,3,2,4</a:t>
            </a:r>
          </a:p>
        </p:txBody>
      </p:sp>
      <p:grpSp>
        <p:nvGrpSpPr>
          <p:cNvPr id="10" name="Group 44"/>
          <p:cNvGrpSpPr>
            <a:grpSpLocks/>
          </p:cNvGrpSpPr>
          <p:nvPr/>
        </p:nvGrpSpPr>
        <p:grpSpPr bwMode="auto">
          <a:xfrm>
            <a:off x="3658533" y="4318992"/>
            <a:ext cx="1981200" cy="1549400"/>
            <a:chOff x="0" y="0"/>
            <a:chExt cx="3120" cy="2439"/>
          </a:xfrm>
        </p:grpSpPr>
        <p:sp>
          <p:nvSpPr>
            <p:cNvPr id="120843" name="Oval 45"/>
            <p:cNvSpPr>
              <a:spLocks noChangeArrowheads="1"/>
            </p:cNvSpPr>
            <p:nvPr/>
          </p:nvSpPr>
          <p:spPr bwMode="auto">
            <a:xfrm>
              <a:off x="2025" y="0"/>
              <a:ext cx="450" cy="422"/>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sp>
          <p:nvSpPr>
            <p:cNvPr id="120844" name="Text Box 46"/>
            <p:cNvSpPr txBox="1">
              <a:spLocks noChangeArrowheads="1"/>
            </p:cNvSpPr>
            <p:nvPr/>
          </p:nvSpPr>
          <p:spPr bwMode="auto">
            <a:xfrm>
              <a:off x="0" y="1814"/>
              <a:ext cx="312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t>输出0,1,3,2之后</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0635"/>
                                        </p:tgtEl>
                                        <p:attrNameLst>
                                          <p:attrName>style.visibility</p:attrName>
                                        </p:attrNameLst>
                                      </p:cBhvr>
                                      <p:to>
                                        <p:strVal val="visible"/>
                                      </p:to>
                                    </p:set>
                                    <p:animEffect transition="in" filter="blinds(horizontal)">
                                      <p:cBhvr>
                                        <p:cTn id="32" dur="500"/>
                                        <p:tgtEl>
                                          <p:spTgt spid="110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35" grpId="0" bldLvl="0"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xfrm>
            <a:off x="250825" y="1270000"/>
            <a:ext cx="8642350" cy="5256213"/>
          </a:xfrm>
        </p:spPr>
        <p:txBody>
          <a:bodyPr/>
          <a:lstStyle/>
          <a:p>
            <a:pPr eaLnBrk="1" hangingPunct="1">
              <a:lnSpc>
                <a:spcPct val="110000"/>
              </a:lnSpc>
              <a:buClr>
                <a:srgbClr val="FF7C80"/>
              </a:buClr>
              <a:buSzPct val="50000"/>
            </a:pPr>
            <a:r>
              <a:rPr lang="zh-CN" altLang="en-US" b="1">
                <a:latin typeface="黑体" panose="02010609060101010101" pitchFamily="49" charset="-122"/>
                <a:ea typeface="黑体" panose="02010609060101010101" pitchFamily="49" charset="-122"/>
                <a:sym typeface="Symbol" panose="05050102010706020507" pitchFamily="18" charset="2"/>
              </a:rPr>
              <a:t>拓扑排序可检测</a:t>
            </a:r>
            <a:r>
              <a:rPr lang="en-US" altLang="zh-CN" b="1">
                <a:latin typeface="黑体" panose="02010609060101010101" pitchFamily="49" charset="-122"/>
                <a:ea typeface="黑体" panose="02010609060101010101" pitchFamily="49" charset="-122"/>
                <a:sym typeface="Symbol" panose="05050102010706020507" pitchFamily="18" charset="2"/>
              </a:rPr>
              <a:t>AOV</a:t>
            </a:r>
            <a:r>
              <a:rPr lang="zh-CN" altLang="en-US" b="1">
                <a:latin typeface="黑体" panose="02010609060101010101" pitchFamily="49" charset="-122"/>
                <a:ea typeface="黑体" panose="02010609060101010101" pitchFamily="49" charset="-122"/>
                <a:sym typeface="Symbol" panose="05050102010706020507" pitchFamily="18" charset="2"/>
              </a:rPr>
              <a:t>网是否存在环。</a:t>
            </a:r>
          </a:p>
          <a:p>
            <a:pPr eaLnBrk="1" hangingPunct="1">
              <a:lnSpc>
                <a:spcPct val="110000"/>
              </a:lnSpc>
              <a:buClr>
                <a:srgbClr val="FF7C80"/>
              </a:buClr>
              <a:buSzPct val="50000"/>
            </a:pPr>
            <a:r>
              <a:rPr lang="zh-CN" altLang="en-US" b="1">
                <a:latin typeface="黑体" panose="02010609060101010101" pitchFamily="49" charset="-122"/>
                <a:ea typeface="黑体" panose="02010609060101010101" pitchFamily="49" charset="-122"/>
                <a:sym typeface="Symbol" panose="05050102010706020507" pitchFamily="18" charset="2"/>
              </a:rPr>
              <a:t>如果通过拓扑排序能将</a:t>
            </a:r>
            <a:r>
              <a:rPr lang="en-US" altLang="zh-CN" b="1">
                <a:latin typeface="黑体" panose="02010609060101010101" pitchFamily="49" charset="-122"/>
                <a:ea typeface="黑体" panose="02010609060101010101" pitchFamily="49" charset="-122"/>
                <a:sym typeface="Symbol" panose="05050102010706020507" pitchFamily="18" charset="2"/>
              </a:rPr>
              <a:t>AOV</a:t>
            </a:r>
            <a:r>
              <a:rPr lang="zh-CN" altLang="en-US" b="1">
                <a:latin typeface="黑体" panose="02010609060101010101" pitchFamily="49" charset="-122"/>
                <a:ea typeface="黑体" panose="02010609060101010101" pitchFamily="49" charset="-122"/>
                <a:sym typeface="Symbol" panose="05050102010706020507" pitchFamily="18" charset="2"/>
              </a:rPr>
              <a:t>网络的所有顶点都排入一个拓扑有序的序列中</a:t>
            </a:r>
            <a:r>
              <a:rPr lang="en-US" altLang="zh-CN" b="1">
                <a:latin typeface="黑体" panose="02010609060101010101" pitchFamily="49" charset="-122"/>
                <a:ea typeface="黑体" panose="02010609060101010101" pitchFamily="49" charset="-122"/>
                <a:sym typeface="Symbol" panose="05050102010706020507" pitchFamily="18" charset="2"/>
              </a:rPr>
              <a:t>, </a:t>
            </a:r>
            <a:r>
              <a:rPr lang="zh-CN" altLang="en-US" b="1">
                <a:latin typeface="黑体" panose="02010609060101010101" pitchFamily="49" charset="-122"/>
                <a:ea typeface="黑体" panose="02010609060101010101" pitchFamily="49" charset="-122"/>
                <a:sym typeface="Symbol" panose="05050102010706020507" pitchFamily="18" charset="2"/>
              </a:rPr>
              <a:t>则该网络中必定不会出现有向环。</a:t>
            </a:r>
          </a:p>
          <a:p>
            <a:pPr eaLnBrk="1" hangingPunct="1">
              <a:lnSpc>
                <a:spcPct val="110000"/>
              </a:lnSpc>
              <a:buClr>
                <a:srgbClr val="FF7C80"/>
              </a:buClr>
              <a:buSzPct val="50000"/>
            </a:pPr>
            <a:r>
              <a:rPr lang="zh-CN" altLang="en-US" b="1">
                <a:latin typeface="黑体" panose="02010609060101010101" pitchFamily="49" charset="-122"/>
                <a:ea typeface="黑体" panose="02010609060101010101" pitchFamily="49" charset="-122"/>
                <a:sym typeface="Symbol" panose="05050102010706020507" pitchFamily="18" charset="2"/>
              </a:rPr>
              <a:t>反之其中存在环。</a:t>
            </a:r>
          </a:p>
        </p:txBody>
      </p:sp>
      <p:sp>
        <p:nvSpPr>
          <p:cNvPr id="121859" name="Rectangle 3"/>
          <p:cNvSpPr>
            <a:spLocks noGrp="1" noChangeArrowheads="1"/>
          </p:cNvSpPr>
          <p:nvPr>
            <p:ph type="title"/>
          </p:nvPr>
        </p:nvSpPr>
        <p:spPr/>
        <p:txBody>
          <a:bodyPr/>
          <a:lstStyle/>
          <a:p>
            <a:pPr eaLnBrk="1" hangingPunct="1"/>
            <a:r>
              <a:rPr lang="zh-CN" altLang="en-US" sz="3600">
                <a:solidFill>
                  <a:srgbClr val="333399"/>
                </a:solidFill>
                <a:ea typeface="仿宋_GB2312" pitchFamily="1" charset="-122"/>
                <a:sym typeface="Arial" panose="020B0604020202020204" pitchFamily="34" charset="0"/>
              </a:rPr>
              <a:t>拓扑排序与</a:t>
            </a:r>
            <a:r>
              <a:rPr lang="en-US" altLang="zh-CN" sz="3600">
                <a:solidFill>
                  <a:srgbClr val="333399"/>
                </a:solidFill>
                <a:ea typeface="仿宋_GB2312" pitchFamily="1" charset="-122"/>
                <a:sym typeface="Arial" panose="020B0604020202020204" pitchFamily="34" charset="0"/>
              </a:rPr>
              <a:t>AOV</a:t>
            </a:r>
            <a:r>
              <a:rPr lang="zh-CN" altLang="en-US" sz="3600">
                <a:solidFill>
                  <a:srgbClr val="333399"/>
                </a:solidFill>
                <a:ea typeface="仿宋_GB2312" pitchFamily="1" charset="-122"/>
                <a:sym typeface="Arial" panose="020B0604020202020204" pitchFamily="34" charset="0"/>
              </a:rPr>
              <a:t>网</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73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7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2" name="Group 2"/>
          <p:cNvGrpSpPr>
            <a:grpSpLocks/>
          </p:cNvGrpSpPr>
          <p:nvPr/>
        </p:nvGrpSpPr>
        <p:grpSpPr bwMode="auto">
          <a:xfrm>
            <a:off x="3131939" y="2132807"/>
            <a:ext cx="3048000" cy="1587500"/>
            <a:chOff x="0" y="0"/>
            <a:chExt cx="4800" cy="2500"/>
          </a:xfrm>
        </p:grpSpPr>
        <p:sp>
          <p:nvSpPr>
            <p:cNvPr id="122886" name="Oval 3"/>
            <p:cNvSpPr>
              <a:spLocks noChangeArrowheads="1"/>
            </p:cNvSpPr>
            <p:nvPr/>
          </p:nvSpPr>
          <p:spPr bwMode="auto">
            <a:xfrm>
              <a:off x="2040" y="0"/>
              <a:ext cx="720" cy="720"/>
            </a:xfrm>
            <a:prstGeom prst="ellipse">
              <a:avLst/>
            </a:prstGeom>
            <a:noFill/>
            <a:ln w="12700" cap="sq">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200" b="1">
                  <a:solidFill>
                    <a:srgbClr val="000099"/>
                  </a:solidFill>
                  <a:latin typeface="Times New Roman" panose="02020603050405020304" pitchFamily="18" charset="0"/>
                </a:rPr>
                <a:t>B</a:t>
              </a:r>
              <a:endParaRPr lang="en-US" altLang="zh-CN" sz="3200">
                <a:latin typeface="Times New Roman" panose="02020603050405020304" pitchFamily="18" charset="0"/>
              </a:endParaRPr>
            </a:p>
          </p:txBody>
        </p:sp>
        <p:sp>
          <p:nvSpPr>
            <p:cNvPr id="122887" name="Oval 4"/>
            <p:cNvSpPr>
              <a:spLocks noChangeArrowheads="1"/>
            </p:cNvSpPr>
            <p:nvPr/>
          </p:nvSpPr>
          <p:spPr bwMode="auto">
            <a:xfrm>
              <a:off x="4080" y="940"/>
              <a:ext cx="720" cy="720"/>
            </a:xfrm>
            <a:prstGeom prst="ellipse">
              <a:avLst/>
            </a:prstGeom>
            <a:noFill/>
            <a:ln w="12700" cap="sq">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200" b="1">
                  <a:solidFill>
                    <a:srgbClr val="000099"/>
                  </a:solidFill>
                  <a:latin typeface="Times New Roman" panose="02020603050405020304" pitchFamily="18" charset="0"/>
                </a:rPr>
                <a:t>D</a:t>
              </a:r>
              <a:endParaRPr lang="en-US" altLang="zh-CN" sz="3200">
                <a:latin typeface="Times New Roman" panose="02020603050405020304" pitchFamily="18" charset="0"/>
              </a:endParaRPr>
            </a:p>
          </p:txBody>
        </p:sp>
        <p:sp>
          <p:nvSpPr>
            <p:cNvPr id="122888" name="Oval 5"/>
            <p:cNvSpPr>
              <a:spLocks noChangeArrowheads="1"/>
            </p:cNvSpPr>
            <p:nvPr/>
          </p:nvSpPr>
          <p:spPr bwMode="auto">
            <a:xfrm>
              <a:off x="0" y="940"/>
              <a:ext cx="720" cy="720"/>
            </a:xfrm>
            <a:prstGeom prst="ellipse">
              <a:avLst/>
            </a:prstGeom>
            <a:noFill/>
            <a:ln w="12700" cap="sq">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200" b="1">
                  <a:solidFill>
                    <a:srgbClr val="000099"/>
                  </a:solidFill>
                  <a:latin typeface="Times New Roman" panose="02020603050405020304" pitchFamily="18" charset="0"/>
                </a:rPr>
                <a:t>A</a:t>
              </a:r>
              <a:endParaRPr lang="en-US" altLang="zh-CN" sz="3200">
                <a:latin typeface="Times New Roman" panose="02020603050405020304" pitchFamily="18" charset="0"/>
              </a:endParaRPr>
            </a:p>
          </p:txBody>
        </p:sp>
        <p:sp>
          <p:nvSpPr>
            <p:cNvPr id="122889" name="Oval 6"/>
            <p:cNvSpPr>
              <a:spLocks noChangeArrowheads="1"/>
            </p:cNvSpPr>
            <p:nvPr/>
          </p:nvSpPr>
          <p:spPr bwMode="auto">
            <a:xfrm>
              <a:off x="2040" y="1780"/>
              <a:ext cx="720" cy="720"/>
            </a:xfrm>
            <a:prstGeom prst="ellipse">
              <a:avLst/>
            </a:prstGeom>
            <a:noFill/>
            <a:ln w="12700" cap="sq">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200" b="1">
                  <a:solidFill>
                    <a:srgbClr val="000099"/>
                  </a:solidFill>
                  <a:latin typeface="Times New Roman" panose="02020603050405020304" pitchFamily="18" charset="0"/>
                </a:rPr>
                <a:t>C</a:t>
              </a:r>
              <a:endParaRPr lang="en-US" altLang="zh-CN" sz="3200">
                <a:latin typeface="Times New Roman" panose="02020603050405020304" pitchFamily="18" charset="0"/>
              </a:endParaRPr>
            </a:p>
          </p:txBody>
        </p:sp>
        <p:sp>
          <p:nvSpPr>
            <p:cNvPr id="122890" name="Line 7"/>
            <p:cNvSpPr>
              <a:spLocks noChangeShapeType="1"/>
            </p:cNvSpPr>
            <p:nvPr/>
          </p:nvSpPr>
          <p:spPr bwMode="auto">
            <a:xfrm flipV="1">
              <a:off x="720" y="340"/>
              <a:ext cx="1320" cy="720"/>
            </a:xfrm>
            <a:prstGeom prst="line">
              <a:avLst/>
            </a:prstGeom>
            <a:noFill/>
            <a:ln w="25400" cap="sq">
              <a:solidFill>
                <a:srgbClr val="000099"/>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1" name="Line 8"/>
            <p:cNvSpPr>
              <a:spLocks noChangeShapeType="1"/>
            </p:cNvSpPr>
            <p:nvPr/>
          </p:nvSpPr>
          <p:spPr bwMode="auto">
            <a:xfrm>
              <a:off x="600" y="1540"/>
              <a:ext cx="1440" cy="600"/>
            </a:xfrm>
            <a:prstGeom prst="line">
              <a:avLst/>
            </a:prstGeom>
            <a:noFill/>
            <a:ln w="25400" cap="sq">
              <a:solidFill>
                <a:srgbClr val="000099"/>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2" name="Line 9"/>
            <p:cNvSpPr>
              <a:spLocks noChangeShapeType="1"/>
            </p:cNvSpPr>
            <p:nvPr/>
          </p:nvSpPr>
          <p:spPr bwMode="auto">
            <a:xfrm>
              <a:off x="2760" y="460"/>
              <a:ext cx="1440" cy="600"/>
            </a:xfrm>
            <a:prstGeom prst="line">
              <a:avLst/>
            </a:prstGeom>
            <a:noFill/>
            <a:ln w="25400" cap="sq">
              <a:solidFill>
                <a:srgbClr val="000099"/>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3" name="Line 10"/>
            <p:cNvSpPr>
              <a:spLocks noChangeShapeType="1"/>
            </p:cNvSpPr>
            <p:nvPr/>
          </p:nvSpPr>
          <p:spPr bwMode="auto">
            <a:xfrm flipV="1">
              <a:off x="2760" y="1540"/>
              <a:ext cx="1440" cy="600"/>
            </a:xfrm>
            <a:prstGeom prst="line">
              <a:avLst/>
            </a:prstGeom>
            <a:noFill/>
            <a:ln w="25400" cap="sq">
              <a:solidFill>
                <a:srgbClr val="000099"/>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2651" name="Text Box 11"/>
          <p:cNvSpPr txBox="1">
            <a:spLocks noChangeArrowheads="1"/>
          </p:cNvSpPr>
          <p:nvPr/>
        </p:nvSpPr>
        <p:spPr bwMode="auto">
          <a:xfrm>
            <a:off x="525264" y="4575969"/>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4000">
                <a:latin typeface="Times New Roman" panose="02020603050405020304" pitchFamily="18" charset="0"/>
              </a:rPr>
              <a:t>         </a:t>
            </a:r>
            <a:r>
              <a:rPr lang="en-US" altLang="zh-CN" sz="4000">
                <a:solidFill>
                  <a:srgbClr val="0000FF"/>
                </a:solidFill>
                <a:latin typeface="Times New Roman" panose="02020603050405020304" pitchFamily="18" charset="0"/>
              </a:rPr>
              <a:t>A B C D</a:t>
            </a:r>
            <a:r>
              <a:rPr lang="en-US" altLang="zh-CN" sz="4000">
                <a:latin typeface="Times New Roman" panose="02020603050405020304" pitchFamily="18" charset="0"/>
              </a:rPr>
              <a:t>    </a:t>
            </a:r>
            <a:r>
              <a:rPr lang="zh-CN" altLang="en-US" sz="4000">
                <a:solidFill>
                  <a:srgbClr val="000099"/>
                </a:solidFill>
                <a:latin typeface="Times New Roman" panose="02020603050405020304" pitchFamily="18" charset="0"/>
              </a:rPr>
              <a:t>或</a:t>
            </a:r>
            <a:r>
              <a:rPr lang="zh-CN" altLang="en-US" sz="4000">
                <a:latin typeface="Times New Roman" panose="02020603050405020304" pitchFamily="18" charset="0"/>
              </a:rPr>
              <a:t>    </a:t>
            </a:r>
            <a:r>
              <a:rPr lang="en-US" altLang="zh-CN" sz="4000">
                <a:solidFill>
                  <a:srgbClr val="0000FF"/>
                </a:solidFill>
                <a:latin typeface="Times New Roman" panose="02020603050405020304" pitchFamily="18" charset="0"/>
              </a:rPr>
              <a:t>A C B D</a:t>
            </a:r>
            <a:endParaRPr lang="en-US" altLang="zh-CN" sz="4000">
              <a:latin typeface="Times New Roman" panose="02020603050405020304" pitchFamily="18" charset="0"/>
            </a:endParaRPr>
          </a:p>
        </p:txBody>
      </p:sp>
      <p:sp>
        <p:nvSpPr>
          <p:cNvPr id="122884" name="Rectangle 12"/>
          <p:cNvSpPr>
            <a:spLocks noGrp="1" noChangeArrowheads="1"/>
          </p:cNvSpPr>
          <p:nvPr/>
        </p:nvSpPr>
        <p:spPr bwMode="auto">
          <a:xfrm>
            <a:off x="539552" y="1124744"/>
            <a:ext cx="820896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lang="zh-CN" altLang="en-US" sz="3200" b="1">
                <a:solidFill>
                  <a:schemeClr val="tx2"/>
                </a:solidFill>
                <a:latin typeface="黑体" panose="02010609060101010101" pitchFamily="49" charset="-122"/>
                <a:ea typeface="黑体" panose="02010609060101010101" pitchFamily="49" charset="-122"/>
              </a:rPr>
              <a:t>练习：</a:t>
            </a:r>
            <a:r>
              <a:rPr lang="zh-CN" altLang="en-US" sz="3200" b="1">
                <a:latin typeface="黑体" panose="02010609060101010101" pitchFamily="49" charset="-122"/>
                <a:ea typeface="黑体" panose="02010609060101010101" pitchFamily="49" charset="-122"/>
              </a:rPr>
              <a:t>写出下图的拓扑排序序列。</a:t>
            </a:r>
            <a:endParaRPr lang="zh-CN" altLang="en-US" sz="3200" b="1">
              <a:latin typeface="黑体" panose="02010609060101010101" pitchFamily="49" charset="-122"/>
              <a:ea typeface="黑体" panose="02010609060101010101" pitchFamily="49" charset="-122"/>
              <a:sym typeface="Arial" panose="020B0604020202020204" pitchFamily="34" charset="0"/>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51"/>
                                        </p:tgtEl>
                                        <p:attrNameLst>
                                          <p:attrName>style.visibility</p:attrName>
                                        </p:attrNameLst>
                                      </p:cBhvr>
                                      <p:to>
                                        <p:strVal val="visible"/>
                                      </p:to>
                                    </p:set>
                                    <p:animEffect transition="in" filter="wipe(left)">
                                      <p:cBhvr>
                                        <p:cTn id="7" dur="500"/>
                                        <p:tgtEl>
                                          <p:spTgt spid="112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1" grpId="0"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906" name="Group 2"/>
          <p:cNvGrpSpPr>
            <a:grpSpLocks/>
          </p:cNvGrpSpPr>
          <p:nvPr/>
        </p:nvGrpSpPr>
        <p:grpSpPr bwMode="auto">
          <a:xfrm>
            <a:off x="2555875" y="1990725"/>
            <a:ext cx="3602038" cy="2232025"/>
            <a:chOff x="0" y="0"/>
            <a:chExt cx="4800" cy="2400"/>
          </a:xfrm>
        </p:grpSpPr>
        <p:sp>
          <p:nvSpPr>
            <p:cNvPr id="123910" name="Oval 3"/>
            <p:cNvSpPr>
              <a:spLocks noChangeArrowheads="1"/>
            </p:cNvSpPr>
            <p:nvPr/>
          </p:nvSpPr>
          <p:spPr bwMode="auto">
            <a:xfrm>
              <a:off x="2039" y="0"/>
              <a:ext cx="721" cy="720"/>
            </a:xfrm>
            <a:prstGeom prst="ellipse">
              <a:avLst/>
            </a:prstGeom>
            <a:solidFill>
              <a:srgbClr val="CCFFCC">
                <a:alpha val="50195"/>
              </a:srgbClr>
            </a:solidFill>
            <a:ln w="12700"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b="1">
                  <a:solidFill>
                    <a:srgbClr val="000099"/>
                  </a:solidFill>
                  <a:latin typeface="Times New Roman" panose="02020603050405020304" pitchFamily="18" charset="0"/>
                </a:rPr>
                <a:t>B</a:t>
              </a:r>
              <a:endParaRPr lang="en-US" altLang="zh-CN">
                <a:latin typeface="Times New Roman" panose="02020603050405020304" pitchFamily="18" charset="0"/>
              </a:endParaRPr>
            </a:p>
          </p:txBody>
        </p:sp>
        <p:sp>
          <p:nvSpPr>
            <p:cNvPr id="123911" name="Oval 4"/>
            <p:cNvSpPr>
              <a:spLocks noChangeArrowheads="1"/>
            </p:cNvSpPr>
            <p:nvPr/>
          </p:nvSpPr>
          <p:spPr bwMode="auto">
            <a:xfrm>
              <a:off x="4081" y="840"/>
              <a:ext cx="719" cy="720"/>
            </a:xfrm>
            <a:prstGeom prst="ellipse">
              <a:avLst/>
            </a:prstGeom>
            <a:solidFill>
              <a:srgbClr val="CCFFCC">
                <a:alpha val="50195"/>
              </a:srgbClr>
            </a:solidFill>
            <a:ln w="12700"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b="1">
                  <a:solidFill>
                    <a:srgbClr val="000099"/>
                  </a:solidFill>
                  <a:latin typeface="Times New Roman" panose="02020603050405020304" pitchFamily="18" charset="0"/>
                </a:rPr>
                <a:t>D</a:t>
              </a:r>
              <a:endParaRPr lang="en-US" altLang="zh-CN">
                <a:latin typeface="Times New Roman" panose="02020603050405020304" pitchFamily="18" charset="0"/>
              </a:endParaRPr>
            </a:p>
          </p:txBody>
        </p:sp>
        <p:sp>
          <p:nvSpPr>
            <p:cNvPr id="123912" name="Oval 5"/>
            <p:cNvSpPr>
              <a:spLocks noChangeArrowheads="1"/>
            </p:cNvSpPr>
            <p:nvPr/>
          </p:nvSpPr>
          <p:spPr bwMode="auto">
            <a:xfrm>
              <a:off x="0" y="840"/>
              <a:ext cx="719" cy="720"/>
            </a:xfrm>
            <a:prstGeom prst="ellipse">
              <a:avLst/>
            </a:prstGeom>
            <a:solidFill>
              <a:srgbClr val="CCFFCC">
                <a:alpha val="50195"/>
              </a:srgbClr>
            </a:solidFill>
            <a:ln w="12700"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b="1">
                  <a:solidFill>
                    <a:srgbClr val="000099"/>
                  </a:solidFill>
                  <a:latin typeface="Times New Roman" panose="02020603050405020304" pitchFamily="18" charset="0"/>
                </a:rPr>
                <a:t>A</a:t>
              </a:r>
            </a:p>
          </p:txBody>
        </p:sp>
        <p:sp>
          <p:nvSpPr>
            <p:cNvPr id="123913" name="Oval 6"/>
            <p:cNvSpPr>
              <a:spLocks noChangeArrowheads="1"/>
            </p:cNvSpPr>
            <p:nvPr/>
          </p:nvSpPr>
          <p:spPr bwMode="auto">
            <a:xfrm>
              <a:off x="2039" y="1680"/>
              <a:ext cx="721" cy="720"/>
            </a:xfrm>
            <a:prstGeom prst="ellipse">
              <a:avLst/>
            </a:prstGeom>
            <a:solidFill>
              <a:srgbClr val="CCFFCC">
                <a:alpha val="50195"/>
              </a:srgbClr>
            </a:solidFill>
            <a:ln w="12700"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b="1">
                  <a:solidFill>
                    <a:srgbClr val="000099"/>
                  </a:solidFill>
                  <a:latin typeface="Times New Roman" panose="02020603050405020304" pitchFamily="18" charset="0"/>
                </a:rPr>
                <a:t>C</a:t>
              </a:r>
              <a:endParaRPr lang="en-US" altLang="zh-CN">
                <a:latin typeface="Times New Roman" panose="02020603050405020304" pitchFamily="18" charset="0"/>
              </a:endParaRPr>
            </a:p>
          </p:txBody>
        </p:sp>
        <p:sp>
          <p:nvSpPr>
            <p:cNvPr id="123914" name="Line 7"/>
            <p:cNvSpPr>
              <a:spLocks noChangeShapeType="1"/>
            </p:cNvSpPr>
            <p:nvPr/>
          </p:nvSpPr>
          <p:spPr bwMode="auto">
            <a:xfrm flipV="1">
              <a:off x="719" y="480"/>
              <a:ext cx="1320" cy="480"/>
            </a:xfrm>
            <a:prstGeom prst="line">
              <a:avLst/>
            </a:prstGeom>
            <a:noFill/>
            <a:ln w="28575" cap="sq">
              <a:solidFill>
                <a:schemeClr val="tx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5" name="Line 8"/>
            <p:cNvSpPr>
              <a:spLocks noChangeShapeType="1"/>
            </p:cNvSpPr>
            <p:nvPr/>
          </p:nvSpPr>
          <p:spPr bwMode="auto">
            <a:xfrm>
              <a:off x="601" y="1441"/>
              <a:ext cx="1439" cy="599"/>
            </a:xfrm>
            <a:prstGeom prst="line">
              <a:avLst/>
            </a:prstGeom>
            <a:noFill/>
            <a:ln w="28575" cap="sq">
              <a:solidFill>
                <a:schemeClr val="tx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6" name="Line 9"/>
            <p:cNvSpPr>
              <a:spLocks noChangeShapeType="1"/>
            </p:cNvSpPr>
            <p:nvPr/>
          </p:nvSpPr>
          <p:spPr bwMode="auto">
            <a:xfrm flipV="1">
              <a:off x="2761" y="1441"/>
              <a:ext cx="1439" cy="599"/>
            </a:xfrm>
            <a:prstGeom prst="line">
              <a:avLst/>
            </a:prstGeom>
            <a:noFill/>
            <a:ln w="28575" cap="sq">
              <a:solidFill>
                <a:schemeClr val="tx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7" name="Line 10"/>
            <p:cNvSpPr>
              <a:spLocks noChangeShapeType="1"/>
            </p:cNvSpPr>
            <p:nvPr/>
          </p:nvSpPr>
          <p:spPr bwMode="auto">
            <a:xfrm flipH="1" flipV="1">
              <a:off x="2761" y="360"/>
              <a:ext cx="1439" cy="720"/>
            </a:xfrm>
            <a:prstGeom prst="line">
              <a:avLst/>
            </a:prstGeom>
            <a:noFill/>
            <a:ln w="28575" cap="sq">
              <a:solidFill>
                <a:schemeClr val="tx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8" name="Line 11"/>
            <p:cNvSpPr>
              <a:spLocks noChangeShapeType="1"/>
            </p:cNvSpPr>
            <p:nvPr/>
          </p:nvSpPr>
          <p:spPr bwMode="auto">
            <a:xfrm>
              <a:off x="2401" y="720"/>
              <a:ext cx="0" cy="959"/>
            </a:xfrm>
            <a:prstGeom prst="line">
              <a:avLst/>
            </a:prstGeom>
            <a:noFill/>
            <a:ln w="28575" cap="sq">
              <a:solidFill>
                <a:schemeClr val="tx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3676" name="Text Box 12"/>
          <p:cNvSpPr txBox="1">
            <a:spLocks noChangeArrowheads="1"/>
          </p:cNvSpPr>
          <p:nvPr/>
        </p:nvSpPr>
        <p:spPr bwMode="auto">
          <a:xfrm>
            <a:off x="611188" y="4938713"/>
            <a:ext cx="81391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a:solidFill>
                  <a:srgbClr val="0000FF"/>
                </a:solidFill>
                <a:latin typeface="华文楷体" panose="02010600040101010101" pitchFamily="2" charset="-122"/>
                <a:ea typeface="华文楷体" panose="02010600040101010101" pitchFamily="2" charset="-122"/>
                <a:sym typeface="Arial" panose="020B0604020202020204" pitchFamily="34" charset="0"/>
              </a:rPr>
              <a:t>无拓扑排序序列，因为图中存在环 </a:t>
            </a:r>
            <a:r>
              <a:rPr lang="en-US" altLang="zh-CN" sz="3200" b="1">
                <a:solidFill>
                  <a:srgbClr val="0000FF"/>
                </a:solidFill>
                <a:latin typeface="华文楷体" panose="02010600040101010101" pitchFamily="2" charset="-122"/>
                <a:ea typeface="华文楷体" panose="02010600040101010101" pitchFamily="2" charset="-122"/>
                <a:sym typeface="Arial" panose="020B0604020202020204" pitchFamily="34" charset="0"/>
              </a:rPr>
              <a:t>{B, C, D}</a:t>
            </a:r>
            <a:r>
              <a:rPr lang="zh-CN" altLang="en-US" sz="3200" b="1">
                <a:solidFill>
                  <a:srgbClr val="0000FF"/>
                </a:solidFill>
                <a:latin typeface="华文楷体" panose="02010600040101010101" pitchFamily="2" charset="-122"/>
                <a:ea typeface="华文楷体" panose="02010600040101010101" pitchFamily="2" charset="-122"/>
                <a:sym typeface="Arial" panose="020B0604020202020204" pitchFamily="34" charset="0"/>
              </a:rPr>
              <a:t>。</a:t>
            </a:r>
            <a:endParaRPr lang="en-US" altLang="zh-CN" sz="3200" b="1">
              <a:solidFill>
                <a:srgbClr val="0000FF"/>
              </a:solidFill>
              <a:latin typeface="华文楷体" panose="02010600040101010101" pitchFamily="2" charset="-122"/>
              <a:ea typeface="华文楷体" panose="02010600040101010101" pitchFamily="2" charset="-122"/>
              <a:sym typeface="Arial" panose="020B0604020202020204" pitchFamily="34" charset="0"/>
            </a:endParaRPr>
          </a:p>
        </p:txBody>
      </p:sp>
      <p:sp>
        <p:nvSpPr>
          <p:cNvPr id="123908" name="Rectangle 13"/>
          <p:cNvSpPr>
            <a:spLocks noGrp="1" noChangeArrowheads="1"/>
          </p:cNvSpPr>
          <p:nvPr/>
        </p:nvSpPr>
        <p:spPr bwMode="auto">
          <a:xfrm>
            <a:off x="395288" y="1196975"/>
            <a:ext cx="820896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lang="zh-CN" altLang="en-US" sz="3200" b="1">
                <a:solidFill>
                  <a:schemeClr val="tx2"/>
                </a:solidFill>
                <a:latin typeface="黑体" panose="02010609060101010101" pitchFamily="49" charset="-122"/>
                <a:ea typeface="黑体" panose="02010609060101010101" pitchFamily="49" charset="-122"/>
              </a:rPr>
              <a:t>练习：</a:t>
            </a:r>
            <a:r>
              <a:rPr lang="zh-CN" altLang="en-US" sz="3200" b="1">
                <a:latin typeface="黑体" panose="02010609060101010101" pitchFamily="49" charset="-122"/>
                <a:ea typeface="黑体" panose="02010609060101010101" pitchFamily="49" charset="-122"/>
              </a:rPr>
              <a:t>写出下图的拓扑排序序列。</a:t>
            </a:r>
            <a:endParaRPr lang="zh-CN" altLang="en-US" sz="3200" b="1">
              <a:latin typeface="黑体" panose="02010609060101010101" pitchFamily="49" charset="-122"/>
              <a:ea typeface="黑体" panose="02010609060101010101" pitchFamily="49" charset="-122"/>
              <a:sym typeface="Arial" panose="020B0604020202020204" pitchFamily="34" charset="0"/>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676"/>
                                        </p:tgtEl>
                                        <p:attrNameLst>
                                          <p:attrName>style.visibility</p:attrName>
                                        </p:attrNameLst>
                                      </p:cBhvr>
                                      <p:to>
                                        <p:strVal val="visible"/>
                                      </p:to>
                                    </p:set>
                                    <p:animEffect transition="in" filter="wipe(left)">
                                      <p:cBhvr>
                                        <p:cTn id="7" dur="500"/>
                                        <p:tgtEl>
                                          <p:spTgt spid="113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6" grpId="0"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a:xfrm>
            <a:off x="1043608" y="4293096"/>
            <a:ext cx="7011987" cy="1411287"/>
          </a:xfrm>
        </p:spPr>
        <p:txBody>
          <a:bodyPr/>
          <a:lstStyle/>
          <a:p>
            <a:pPr eaLnBrk="1" hangingPunct="1">
              <a:lnSpc>
                <a:spcPct val="150000"/>
              </a:lnSpc>
              <a:spcBef>
                <a:spcPct val="10000"/>
              </a:spcBef>
              <a:buClr>
                <a:srgbClr val="FF7C80"/>
              </a:buClr>
              <a:buSzPct val="50000"/>
              <a:buFont typeface="Wingdings" panose="05000000000000000000" pitchFamily="2" charset="2"/>
              <a:buNone/>
              <a:defRPr/>
            </a:pPr>
            <a:r>
              <a:rPr lang="zh-CN" altLang="en-US" sz="1800" b="1" dirty="0">
                <a:solidFill>
                  <a:srgbClr val="000066"/>
                </a:solidFill>
                <a:ea typeface="楷体_GB2312" pitchFamily="1" charset="-122"/>
              </a:rPr>
              <a:t>          </a:t>
            </a:r>
            <a:r>
              <a:rPr lang="en-US" altLang="zh-CN" sz="2400" b="1" dirty="0">
                <a:solidFill>
                  <a:srgbClr val="000066"/>
                </a:solidFill>
                <a:ea typeface="楷体_GB2312" pitchFamily="1" charset="-122"/>
              </a:rPr>
              <a:t>C</a:t>
            </a:r>
            <a:r>
              <a:rPr lang="en-US" altLang="zh-CN" sz="2400" b="1" baseline="-25000" dirty="0">
                <a:solidFill>
                  <a:srgbClr val="000066"/>
                </a:solidFill>
                <a:ea typeface="楷体_GB2312" pitchFamily="1" charset="-122"/>
              </a:rPr>
              <a:t>1</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2</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3</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4</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5</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6</a:t>
            </a:r>
            <a:r>
              <a:rPr lang="en-US" altLang="zh-CN" sz="2400" b="1" dirty="0">
                <a:solidFill>
                  <a:srgbClr val="000066"/>
                </a:solidFill>
                <a:ea typeface="楷体_GB2312" pitchFamily="1" charset="-122"/>
              </a:rPr>
              <a:t>, C</a:t>
            </a:r>
            <a:r>
              <a:rPr lang="en-US" altLang="zh-CN" sz="2400" b="1" baseline="-25000" dirty="0">
                <a:solidFill>
                  <a:srgbClr val="000066"/>
                </a:solidFill>
                <a:ea typeface="楷体_GB2312" pitchFamily="1" charset="-122"/>
              </a:rPr>
              <a:t>8</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9</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7</a:t>
            </a:r>
          </a:p>
          <a:p>
            <a:pPr eaLnBrk="1" hangingPunct="1">
              <a:lnSpc>
                <a:spcPct val="150000"/>
              </a:lnSpc>
              <a:spcBef>
                <a:spcPct val="10000"/>
              </a:spcBef>
              <a:buClr>
                <a:srgbClr val="FF7C80"/>
              </a:buClr>
              <a:buSzPct val="50000"/>
              <a:buFont typeface="Wingdings" panose="05000000000000000000" pitchFamily="2" charset="2"/>
              <a:buNone/>
              <a:defRPr/>
            </a:pPr>
            <a:r>
              <a:rPr lang="zh-CN" altLang="en-US" sz="2400" b="1" dirty="0">
                <a:solidFill>
                  <a:srgbClr val="000066"/>
                </a:solidFill>
                <a:ea typeface="楷体_GB2312" pitchFamily="1" charset="-122"/>
              </a:rPr>
              <a:t>  或  </a:t>
            </a:r>
            <a:r>
              <a:rPr lang="en-US" altLang="zh-CN" sz="2400" b="1" dirty="0">
                <a:solidFill>
                  <a:srgbClr val="000066"/>
                </a:solidFill>
                <a:ea typeface="楷体_GB2312" pitchFamily="1" charset="-122"/>
              </a:rPr>
              <a:t>C</a:t>
            </a:r>
            <a:r>
              <a:rPr lang="en-US" altLang="zh-CN" sz="2400" b="1" baseline="-25000" dirty="0">
                <a:solidFill>
                  <a:srgbClr val="000066"/>
                </a:solidFill>
                <a:ea typeface="楷体_GB2312" pitchFamily="1" charset="-122"/>
              </a:rPr>
              <a:t>1</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8</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9</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2 </a:t>
            </a:r>
            <a:r>
              <a:rPr lang="en-US" altLang="zh-CN" sz="2400" b="1" dirty="0">
                <a:solidFill>
                  <a:srgbClr val="000066"/>
                </a:solidFill>
                <a:ea typeface="楷体_GB2312" pitchFamily="1" charset="-122"/>
              </a:rPr>
              <a:t>, C</a:t>
            </a:r>
            <a:r>
              <a:rPr lang="en-US" altLang="zh-CN" sz="2400" b="1" baseline="-25000" dirty="0">
                <a:solidFill>
                  <a:srgbClr val="000066"/>
                </a:solidFill>
                <a:ea typeface="楷体_GB2312" pitchFamily="1" charset="-122"/>
              </a:rPr>
              <a:t>5</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3 </a:t>
            </a:r>
            <a:r>
              <a:rPr lang="en-US" altLang="zh-CN" sz="2400" b="1" dirty="0">
                <a:solidFill>
                  <a:srgbClr val="000066"/>
                </a:solidFill>
                <a:ea typeface="楷体_GB2312" pitchFamily="1" charset="-122"/>
              </a:rPr>
              <a:t>, C</a:t>
            </a:r>
            <a:r>
              <a:rPr lang="en-US" altLang="zh-CN" sz="2400" b="1" baseline="-25000" dirty="0">
                <a:solidFill>
                  <a:srgbClr val="000066"/>
                </a:solidFill>
                <a:ea typeface="楷体_GB2312" pitchFamily="1" charset="-122"/>
              </a:rPr>
              <a:t>4</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7</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6</a:t>
            </a:r>
            <a:endParaRPr lang="zh-CN" altLang="en-US" sz="2400" b="1" baseline="-25000" dirty="0">
              <a:effectLst>
                <a:outerShdw blurRad="38100" dist="38100" dir="2700000" algn="tl">
                  <a:srgbClr val="C0C0C0"/>
                </a:outerShdw>
              </a:effectLst>
              <a:latin typeface="Times New Roman" pitchFamily="18" charset="0"/>
              <a:ea typeface="楷体_GB2312" pitchFamily="1" charset="-122"/>
            </a:endParaRPr>
          </a:p>
        </p:txBody>
      </p:sp>
      <p:grpSp>
        <p:nvGrpSpPr>
          <p:cNvPr id="124932" name="Group 4"/>
          <p:cNvGrpSpPr>
            <a:grpSpLocks/>
          </p:cNvGrpSpPr>
          <p:nvPr/>
        </p:nvGrpSpPr>
        <p:grpSpPr bwMode="auto">
          <a:xfrm>
            <a:off x="2959720" y="1400671"/>
            <a:ext cx="3656013" cy="2508250"/>
            <a:chOff x="0" y="0"/>
            <a:chExt cx="1935" cy="1232"/>
          </a:xfrm>
        </p:grpSpPr>
        <p:sp>
          <p:nvSpPr>
            <p:cNvPr id="124945" name="Line 5"/>
            <p:cNvSpPr>
              <a:spLocks noChangeShapeType="1"/>
            </p:cNvSpPr>
            <p:nvPr/>
          </p:nvSpPr>
          <p:spPr bwMode="auto">
            <a:xfrm>
              <a:off x="1439" y="670"/>
              <a:ext cx="447" cy="267"/>
            </a:xfrm>
            <a:prstGeom prst="line">
              <a:avLst/>
            </a:prstGeom>
            <a:noFill/>
            <a:ln w="34925">
              <a:solidFill>
                <a:srgbClr val="00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46" name="Line 6"/>
            <p:cNvSpPr>
              <a:spLocks noChangeShapeType="1"/>
            </p:cNvSpPr>
            <p:nvPr/>
          </p:nvSpPr>
          <p:spPr bwMode="auto">
            <a:xfrm>
              <a:off x="0" y="910"/>
              <a:ext cx="968" cy="295"/>
            </a:xfrm>
            <a:prstGeom prst="line">
              <a:avLst/>
            </a:prstGeom>
            <a:noFill/>
            <a:ln w="28575">
              <a:solidFill>
                <a:srgbClr val="00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47" name="Line 7"/>
            <p:cNvSpPr>
              <a:spLocks noChangeShapeType="1"/>
            </p:cNvSpPr>
            <p:nvPr/>
          </p:nvSpPr>
          <p:spPr bwMode="auto">
            <a:xfrm flipV="1">
              <a:off x="50" y="482"/>
              <a:ext cx="544" cy="348"/>
            </a:xfrm>
            <a:prstGeom prst="line">
              <a:avLst/>
            </a:prstGeom>
            <a:noFill/>
            <a:ln w="28575">
              <a:solidFill>
                <a:srgbClr val="00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48" name="Line 8"/>
            <p:cNvSpPr>
              <a:spLocks noChangeShapeType="1"/>
            </p:cNvSpPr>
            <p:nvPr/>
          </p:nvSpPr>
          <p:spPr bwMode="auto">
            <a:xfrm>
              <a:off x="25" y="295"/>
              <a:ext cx="570" cy="108"/>
            </a:xfrm>
            <a:prstGeom prst="line">
              <a:avLst/>
            </a:prstGeom>
            <a:noFill/>
            <a:ln w="28575">
              <a:solidFill>
                <a:srgbClr val="00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49" name="Line 9"/>
            <p:cNvSpPr>
              <a:spLocks noChangeShapeType="1"/>
            </p:cNvSpPr>
            <p:nvPr/>
          </p:nvSpPr>
          <p:spPr bwMode="auto">
            <a:xfrm flipV="1">
              <a:off x="25" y="27"/>
              <a:ext cx="521" cy="241"/>
            </a:xfrm>
            <a:prstGeom prst="line">
              <a:avLst/>
            </a:prstGeom>
            <a:noFill/>
            <a:ln w="28575">
              <a:solidFill>
                <a:srgbClr val="00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50" name="Line 10"/>
            <p:cNvSpPr>
              <a:spLocks noChangeShapeType="1"/>
            </p:cNvSpPr>
            <p:nvPr/>
          </p:nvSpPr>
          <p:spPr bwMode="auto">
            <a:xfrm>
              <a:off x="695" y="0"/>
              <a:ext cx="521" cy="0"/>
            </a:xfrm>
            <a:prstGeom prst="line">
              <a:avLst/>
            </a:prstGeom>
            <a:noFill/>
            <a:ln w="28575">
              <a:solidFill>
                <a:srgbClr val="00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51" name="Line 11"/>
            <p:cNvSpPr>
              <a:spLocks noChangeShapeType="1"/>
            </p:cNvSpPr>
            <p:nvPr/>
          </p:nvSpPr>
          <p:spPr bwMode="auto">
            <a:xfrm>
              <a:off x="769" y="455"/>
              <a:ext cx="546" cy="133"/>
            </a:xfrm>
            <a:prstGeom prst="line">
              <a:avLst/>
            </a:prstGeom>
            <a:noFill/>
            <a:ln w="28575">
              <a:solidFill>
                <a:srgbClr val="00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52" name="Line 12"/>
            <p:cNvSpPr>
              <a:spLocks noChangeShapeType="1"/>
            </p:cNvSpPr>
            <p:nvPr/>
          </p:nvSpPr>
          <p:spPr bwMode="auto">
            <a:xfrm flipV="1">
              <a:off x="50" y="670"/>
              <a:ext cx="1238" cy="214"/>
            </a:xfrm>
            <a:prstGeom prst="line">
              <a:avLst/>
            </a:prstGeom>
            <a:noFill/>
            <a:ln w="28575">
              <a:solidFill>
                <a:srgbClr val="00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53" name="Line 13"/>
            <p:cNvSpPr>
              <a:spLocks noChangeShapeType="1"/>
            </p:cNvSpPr>
            <p:nvPr/>
          </p:nvSpPr>
          <p:spPr bwMode="auto">
            <a:xfrm>
              <a:off x="1389" y="27"/>
              <a:ext cx="546" cy="241"/>
            </a:xfrm>
            <a:prstGeom prst="line">
              <a:avLst/>
            </a:prstGeom>
            <a:noFill/>
            <a:ln w="28575">
              <a:solidFill>
                <a:srgbClr val="00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54" name="Line 14"/>
            <p:cNvSpPr>
              <a:spLocks noChangeShapeType="1"/>
            </p:cNvSpPr>
            <p:nvPr/>
          </p:nvSpPr>
          <p:spPr bwMode="auto">
            <a:xfrm flipV="1">
              <a:off x="1464" y="348"/>
              <a:ext cx="471" cy="268"/>
            </a:xfrm>
            <a:prstGeom prst="line">
              <a:avLst/>
            </a:prstGeom>
            <a:noFill/>
            <a:ln w="28575">
              <a:solidFill>
                <a:srgbClr val="00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55" name="Line 15"/>
            <p:cNvSpPr>
              <a:spLocks noChangeShapeType="1"/>
            </p:cNvSpPr>
            <p:nvPr/>
          </p:nvSpPr>
          <p:spPr bwMode="auto">
            <a:xfrm flipV="1">
              <a:off x="1141" y="1018"/>
              <a:ext cx="745" cy="214"/>
            </a:xfrm>
            <a:prstGeom prst="line">
              <a:avLst/>
            </a:prstGeom>
            <a:noFill/>
            <a:ln w="28575">
              <a:solidFill>
                <a:srgbClr val="00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4933" name="Group 16"/>
          <p:cNvGrpSpPr>
            <a:grpSpLocks/>
          </p:cNvGrpSpPr>
          <p:nvPr/>
        </p:nvGrpSpPr>
        <p:grpSpPr bwMode="auto">
          <a:xfrm>
            <a:off x="2654920" y="1170483"/>
            <a:ext cx="4537075" cy="2952750"/>
            <a:chOff x="0" y="0"/>
            <a:chExt cx="2352" cy="1488"/>
          </a:xfrm>
        </p:grpSpPr>
        <p:sp>
          <p:nvSpPr>
            <p:cNvPr id="112648" name="Oval 17"/>
            <p:cNvSpPr>
              <a:spLocks noChangeArrowheads="1"/>
            </p:cNvSpPr>
            <p:nvPr/>
          </p:nvSpPr>
          <p:spPr bwMode="auto">
            <a:xfrm>
              <a:off x="624" y="0"/>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a:solidFill>
                    <a:schemeClr val="bg1"/>
                  </a:solidFill>
                  <a:latin typeface="Times New Roman" charset="0"/>
                </a:rPr>
                <a:t>C8</a:t>
              </a:r>
              <a:endParaRPr lang="en-US" altLang="zh-CN" sz="2000">
                <a:solidFill>
                  <a:schemeClr val="bg1"/>
                </a:solidFill>
                <a:latin typeface="Times New Roman" charset="0"/>
              </a:endParaRPr>
            </a:p>
          </p:txBody>
        </p:sp>
        <p:sp>
          <p:nvSpPr>
            <p:cNvPr id="112649" name="Oval 18"/>
            <p:cNvSpPr>
              <a:spLocks noChangeArrowheads="1"/>
            </p:cNvSpPr>
            <p:nvPr/>
          </p:nvSpPr>
          <p:spPr bwMode="auto">
            <a:xfrm>
              <a:off x="720" y="432"/>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a:solidFill>
                    <a:schemeClr val="bg1"/>
                  </a:solidFill>
                  <a:latin typeface="Times New Roman" charset="0"/>
                </a:rPr>
                <a:t>C3</a:t>
              </a:r>
              <a:endParaRPr lang="en-US" altLang="zh-CN" sz="2000">
                <a:solidFill>
                  <a:schemeClr val="bg1"/>
                </a:solidFill>
                <a:latin typeface="Times New Roman" charset="0"/>
              </a:endParaRPr>
            </a:p>
          </p:txBody>
        </p:sp>
        <p:sp>
          <p:nvSpPr>
            <p:cNvPr id="112650" name="Oval 19"/>
            <p:cNvSpPr>
              <a:spLocks noChangeArrowheads="1"/>
            </p:cNvSpPr>
            <p:nvPr/>
          </p:nvSpPr>
          <p:spPr bwMode="auto">
            <a:xfrm>
              <a:off x="1056" y="1200"/>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a:solidFill>
                    <a:schemeClr val="bg1"/>
                  </a:solidFill>
                  <a:latin typeface="Times New Roman" charset="0"/>
                </a:rPr>
                <a:t>C5</a:t>
              </a:r>
              <a:endParaRPr lang="en-US" altLang="zh-CN" sz="2000">
                <a:solidFill>
                  <a:schemeClr val="bg1"/>
                </a:solidFill>
                <a:latin typeface="Times New Roman" charset="0"/>
              </a:endParaRPr>
            </a:p>
          </p:txBody>
        </p:sp>
        <p:sp>
          <p:nvSpPr>
            <p:cNvPr id="112651" name="Oval 20"/>
            <p:cNvSpPr>
              <a:spLocks noChangeArrowheads="1"/>
            </p:cNvSpPr>
            <p:nvPr/>
          </p:nvSpPr>
          <p:spPr bwMode="auto">
            <a:xfrm>
              <a:off x="1392" y="624"/>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a:solidFill>
                    <a:schemeClr val="bg1"/>
                  </a:solidFill>
                  <a:latin typeface="Times New Roman" charset="0"/>
                </a:rPr>
                <a:t>C4</a:t>
              </a:r>
              <a:endParaRPr lang="en-US" altLang="zh-CN" sz="2000">
                <a:solidFill>
                  <a:schemeClr val="bg1"/>
                </a:solidFill>
                <a:latin typeface="Times New Roman" charset="0"/>
              </a:endParaRPr>
            </a:p>
          </p:txBody>
        </p:sp>
        <p:sp>
          <p:nvSpPr>
            <p:cNvPr id="112652" name="Oval 21"/>
            <p:cNvSpPr>
              <a:spLocks noChangeArrowheads="1"/>
            </p:cNvSpPr>
            <p:nvPr/>
          </p:nvSpPr>
          <p:spPr bwMode="auto">
            <a:xfrm>
              <a:off x="1344" y="0"/>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a:solidFill>
                    <a:schemeClr val="bg1"/>
                  </a:solidFill>
                  <a:latin typeface="Times New Roman" charset="0"/>
                </a:rPr>
                <a:t>C9</a:t>
              </a:r>
              <a:endParaRPr lang="en-US" altLang="zh-CN" sz="2000">
                <a:solidFill>
                  <a:schemeClr val="bg1"/>
                </a:solidFill>
                <a:latin typeface="Times New Roman" charset="0"/>
              </a:endParaRPr>
            </a:p>
          </p:txBody>
        </p:sp>
        <p:sp>
          <p:nvSpPr>
            <p:cNvPr id="112653" name="Oval 22"/>
            <p:cNvSpPr>
              <a:spLocks noChangeArrowheads="1"/>
            </p:cNvSpPr>
            <p:nvPr/>
          </p:nvSpPr>
          <p:spPr bwMode="auto">
            <a:xfrm>
              <a:off x="2016" y="960"/>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a:solidFill>
                    <a:schemeClr val="bg1"/>
                  </a:solidFill>
                  <a:latin typeface="Times New Roman" charset="0"/>
                </a:rPr>
                <a:t>C6</a:t>
              </a:r>
              <a:endParaRPr lang="en-US" altLang="zh-CN" sz="2000">
                <a:solidFill>
                  <a:schemeClr val="bg1"/>
                </a:solidFill>
                <a:latin typeface="Times New Roman" charset="0"/>
              </a:endParaRPr>
            </a:p>
          </p:txBody>
        </p:sp>
        <p:sp>
          <p:nvSpPr>
            <p:cNvPr id="112654" name="Oval 23"/>
            <p:cNvSpPr>
              <a:spLocks noChangeArrowheads="1"/>
            </p:cNvSpPr>
            <p:nvPr/>
          </p:nvSpPr>
          <p:spPr bwMode="auto">
            <a:xfrm>
              <a:off x="2064" y="336"/>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a:solidFill>
                    <a:schemeClr val="bg1"/>
                  </a:solidFill>
                  <a:latin typeface="Times New Roman" charset="0"/>
                </a:rPr>
                <a:t>C7</a:t>
              </a:r>
              <a:endParaRPr lang="en-US" altLang="zh-CN" sz="2000">
                <a:solidFill>
                  <a:schemeClr val="bg1"/>
                </a:solidFill>
                <a:latin typeface="Times New Roman" charset="0"/>
              </a:endParaRPr>
            </a:p>
          </p:txBody>
        </p:sp>
        <p:sp>
          <p:nvSpPr>
            <p:cNvPr id="112655" name="Oval 24"/>
            <p:cNvSpPr>
              <a:spLocks noChangeArrowheads="1"/>
            </p:cNvSpPr>
            <p:nvPr/>
          </p:nvSpPr>
          <p:spPr bwMode="auto">
            <a:xfrm>
              <a:off x="0" y="240"/>
              <a:ext cx="288" cy="279"/>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a:solidFill>
                    <a:schemeClr val="bg1"/>
                  </a:solidFill>
                  <a:latin typeface="Times New Roman" charset="0"/>
                </a:rPr>
                <a:t>C1</a:t>
              </a:r>
              <a:endParaRPr lang="en-US" altLang="zh-CN" sz="2000">
                <a:solidFill>
                  <a:schemeClr val="bg1"/>
                </a:solidFill>
                <a:latin typeface="Times New Roman" charset="0"/>
              </a:endParaRPr>
            </a:p>
          </p:txBody>
        </p:sp>
        <p:sp>
          <p:nvSpPr>
            <p:cNvPr id="112656" name="Oval 25"/>
            <p:cNvSpPr>
              <a:spLocks noChangeArrowheads="1"/>
            </p:cNvSpPr>
            <p:nvPr/>
          </p:nvSpPr>
          <p:spPr bwMode="auto">
            <a:xfrm>
              <a:off x="0" y="864"/>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a:solidFill>
                    <a:schemeClr val="bg1"/>
                  </a:solidFill>
                  <a:latin typeface="Times New Roman" charset="0"/>
                </a:rPr>
                <a:t>C2</a:t>
              </a:r>
              <a:endParaRPr lang="en-US" altLang="zh-CN" sz="2000">
                <a:solidFill>
                  <a:schemeClr val="bg1"/>
                </a:solidFill>
                <a:latin typeface="Times New Roman" charset="0"/>
              </a:endParaRPr>
            </a:p>
          </p:txBody>
        </p:sp>
      </p:grpSp>
      <p:sp>
        <p:nvSpPr>
          <p:cNvPr id="124934" name="Text Box 26"/>
          <p:cNvSpPr txBox="1">
            <a:spLocks noChangeArrowheads="1"/>
          </p:cNvSpPr>
          <p:nvPr/>
        </p:nvSpPr>
        <p:spPr bwMode="auto">
          <a:xfrm>
            <a:off x="8101013" y="6165850"/>
            <a:ext cx="93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076E1983-8930-482C-8DA9-200DE0FAAF81}" type="slidenum">
              <a:rPr lang="zh-CN" altLang="en-US"/>
              <a:pPr algn="r" eaLnBrk="1" hangingPunct="1">
                <a:spcBef>
                  <a:spcPct val="50000"/>
                </a:spcBef>
                <a:buFont typeface="Arial" panose="020B0604020202020204" pitchFamily="34" charset="0"/>
                <a:buNone/>
              </a:pPr>
              <a:t>154</a:t>
            </a:fld>
            <a:endParaRPr lang="en-US" altLang="zh-CN"/>
          </a:p>
        </p:txBody>
      </p:sp>
      <p:sp>
        <p:nvSpPr>
          <p:cNvPr id="124935" name="Rectangle 27"/>
          <p:cNvSpPr>
            <a:spLocks noGrp="1" noChangeArrowheads="1"/>
          </p:cNvSpPr>
          <p:nvPr/>
        </p:nvSpPr>
        <p:spPr bwMode="auto">
          <a:xfrm>
            <a:off x="494333" y="376733"/>
            <a:ext cx="820896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lang="zh-CN" altLang="en-US" sz="3200" b="1">
                <a:solidFill>
                  <a:schemeClr val="tx2"/>
                </a:solidFill>
                <a:latin typeface="黑体" panose="02010609060101010101" pitchFamily="49" charset="-122"/>
                <a:ea typeface="黑体" panose="02010609060101010101" pitchFamily="49" charset="-122"/>
              </a:rPr>
              <a:t>练习：</a:t>
            </a:r>
            <a:r>
              <a:rPr lang="zh-CN" altLang="en-US" sz="3200" b="1">
                <a:latin typeface="黑体" panose="02010609060101010101" pitchFamily="49" charset="-122"/>
                <a:ea typeface="黑体" panose="02010609060101010101" pitchFamily="49" charset="-122"/>
              </a:rPr>
              <a:t>写出AOV网的拓扑排序序列。</a:t>
            </a:r>
            <a:endParaRPr lang="zh-CN" altLang="en-US" sz="3200" b="1">
              <a:latin typeface="黑体" panose="02010609060101010101" pitchFamily="49" charset="-122"/>
              <a:ea typeface="黑体" panose="0201060906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690">
                                            <p:txEl>
                                              <p:pRg st="0" end="0"/>
                                            </p:txEl>
                                          </p:spTgt>
                                        </p:tgtEl>
                                        <p:attrNameLst>
                                          <p:attrName>style.visibility</p:attrName>
                                        </p:attrNameLst>
                                      </p:cBhvr>
                                      <p:to>
                                        <p:strVal val="visible"/>
                                      </p:to>
                                    </p:set>
                                    <p:animEffect transition="in" filter="wipe(left)">
                                      <p:cBhvr>
                                        <p:cTn id="7" dur="5000"/>
                                        <p:tgtEl>
                                          <p:spTgt spid="1146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4690">
                                            <p:txEl>
                                              <p:pRg st="1" end="1"/>
                                            </p:txEl>
                                          </p:spTgt>
                                        </p:tgtEl>
                                        <p:attrNameLst>
                                          <p:attrName>style.visibility</p:attrName>
                                        </p:attrNameLst>
                                      </p:cBhvr>
                                      <p:to>
                                        <p:strVal val="visible"/>
                                      </p:to>
                                    </p:set>
                                    <p:animEffect transition="in" filter="wipe(left)">
                                      <p:cBhvr>
                                        <p:cTn id="12" dur="5000"/>
                                        <p:tgtEl>
                                          <p:spTgt spid="1146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build="p"/>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ctrTitle"/>
          </p:nvPr>
        </p:nvSpPr>
        <p:spPr/>
        <p:txBody>
          <a:bodyPr/>
          <a:lstStyle/>
          <a:p>
            <a:pPr eaLnBrk="1" hangingPunct="1"/>
            <a:r>
              <a:rPr lang="zh-CN" altLang="en-US"/>
              <a:t>拓扑排序实现</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23850" y="1270000"/>
            <a:ext cx="6608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a:latin typeface="Times New Roman" panose="02020603050405020304" pitchFamily="18" charset="0"/>
                <a:ea typeface="楷体_GB2312" pitchFamily="1" charset="-122"/>
              </a:rPr>
              <a:t>没有前驱的顶点</a:t>
            </a:r>
            <a:r>
              <a:rPr lang="zh-CN" altLang="en-US" sz="3200" b="1">
                <a:solidFill>
                  <a:srgbClr val="800000"/>
                </a:solidFill>
                <a:latin typeface="Times New Roman" panose="02020603050405020304" pitchFamily="18" charset="0"/>
                <a:ea typeface="楷体_GB2312" pitchFamily="1" charset="-122"/>
              </a:rPr>
              <a:t> </a:t>
            </a:r>
            <a:r>
              <a:rPr lang="zh-CN" altLang="en-US" sz="3200" b="1">
                <a:solidFill>
                  <a:schemeClr val="bg1"/>
                </a:solidFill>
                <a:latin typeface="Times New Roman" panose="02020603050405020304" pitchFamily="18" charset="0"/>
                <a:ea typeface="楷体_GB2312" pitchFamily="1" charset="-122"/>
                <a:sym typeface="Symbol" panose="05050102010706020507" pitchFamily="18" charset="2"/>
              </a:rPr>
              <a:t></a:t>
            </a:r>
            <a:r>
              <a:rPr lang="zh-CN" altLang="en-US" sz="3200" b="1">
                <a:solidFill>
                  <a:schemeClr val="bg1"/>
                </a:solidFill>
                <a:latin typeface="Times New Roman" panose="02020603050405020304" pitchFamily="18" charset="0"/>
                <a:ea typeface="楷体_GB2312" pitchFamily="1" charset="-122"/>
              </a:rPr>
              <a:t> 入度为零的顶点</a:t>
            </a:r>
          </a:p>
        </p:txBody>
      </p:sp>
      <p:sp>
        <p:nvSpPr>
          <p:cNvPr id="7" name="Text Box 3"/>
          <p:cNvSpPr txBox="1">
            <a:spLocks noChangeArrowheads="1"/>
          </p:cNvSpPr>
          <p:nvPr/>
        </p:nvSpPr>
        <p:spPr bwMode="auto">
          <a:xfrm>
            <a:off x="323850" y="2200275"/>
            <a:ext cx="8820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a:latin typeface="Times New Roman" panose="02020603050405020304" pitchFamily="18" charset="0"/>
                <a:ea typeface="楷体_GB2312" pitchFamily="1" charset="-122"/>
              </a:rPr>
              <a:t>删除顶点及以它为尾的弧</a:t>
            </a:r>
            <a:r>
              <a:rPr lang="zh-CN" altLang="en-US" sz="3200" b="1">
                <a:solidFill>
                  <a:schemeClr val="bg1"/>
                </a:solidFill>
                <a:latin typeface="Times New Roman" panose="02020603050405020304" pitchFamily="18" charset="0"/>
                <a:ea typeface="楷体_GB2312" pitchFamily="1" charset="-122"/>
              </a:rPr>
              <a:t> </a:t>
            </a:r>
            <a:r>
              <a:rPr lang="zh-CN" altLang="en-US" sz="3200" b="1">
                <a:solidFill>
                  <a:schemeClr val="bg1"/>
                </a:solidFill>
                <a:latin typeface="Times New Roman" panose="02020603050405020304" pitchFamily="18" charset="0"/>
                <a:ea typeface="楷体_GB2312" pitchFamily="1" charset="-122"/>
                <a:sym typeface="Symbol" panose="05050102010706020507" pitchFamily="18" charset="2"/>
              </a:rPr>
              <a:t></a:t>
            </a:r>
            <a:r>
              <a:rPr lang="zh-CN" altLang="en-US" sz="3200" b="1">
                <a:solidFill>
                  <a:schemeClr val="bg1"/>
                </a:solidFill>
                <a:latin typeface="Times New Roman" panose="02020603050405020304" pitchFamily="18" charset="0"/>
                <a:ea typeface="楷体_GB2312" pitchFamily="1" charset="-122"/>
              </a:rPr>
              <a:t> 弧头顶点的入度减</a:t>
            </a:r>
            <a:r>
              <a:rPr lang="en-US" altLang="zh-CN" sz="3200" b="1">
                <a:solidFill>
                  <a:schemeClr val="bg1"/>
                </a:solidFill>
                <a:latin typeface="Times New Roman" panose="02020603050405020304" pitchFamily="18" charset="0"/>
                <a:ea typeface="楷体_GB2312" pitchFamily="1" charset="-122"/>
              </a:rPr>
              <a:t>1</a:t>
            </a:r>
          </a:p>
        </p:txBody>
      </p:sp>
      <p:sp>
        <p:nvSpPr>
          <p:cNvPr id="8" name="Text Box 4"/>
          <p:cNvSpPr txBox="1">
            <a:spLocks noChangeArrowheads="1"/>
          </p:cNvSpPr>
          <p:nvPr/>
        </p:nvSpPr>
        <p:spPr bwMode="auto">
          <a:xfrm>
            <a:off x="412750" y="3030205"/>
            <a:ext cx="86423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3200" b="1" dirty="0"/>
              <a:t>如何选择入度为零的顶点呢？</a:t>
            </a:r>
          </a:p>
          <a:p>
            <a:pPr eaLnBrk="1" hangingPunct="1">
              <a:lnSpc>
                <a:spcPct val="150000"/>
              </a:lnSpc>
              <a:buFont typeface="Arial" panose="020B0604020202020204" pitchFamily="34" charset="0"/>
              <a:buNone/>
            </a:pPr>
            <a:r>
              <a:rPr lang="zh-CN" altLang="en-US" sz="3200" b="1" dirty="0">
                <a:solidFill>
                  <a:schemeClr val="bg1"/>
                </a:solidFill>
                <a:latin typeface="Times New Roman" panose="02020603050405020304" pitchFamily="18" charset="0"/>
                <a:ea typeface="楷体_GB2312" pitchFamily="1" charset="-122"/>
              </a:rPr>
              <a:t>                                                             </a:t>
            </a:r>
            <a:r>
              <a:rPr lang="zh-CN" altLang="en-US" sz="3200" b="1" dirty="0">
                <a:solidFill>
                  <a:schemeClr val="bg1"/>
                </a:solidFill>
                <a:latin typeface="Times New Roman" panose="02020603050405020304" pitchFamily="18" charset="0"/>
                <a:ea typeface="楷体_GB2312" pitchFamily="1" charset="-122"/>
                <a:sym typeface="Symbol" panose="05050102010706020507" pitchFamily="18" charset="2"/>
              </a:rPr>
              <a:t></a:t>
            </a:r>
            <a:r>
              <a:rPr lang="zh-CN" altLang="en-US" sz="3200" b="1" dirty="0">
                <a:solidFill>
                  <a:schemeClr val="bg1"/>
                </a:solidFill>
                <a:latin typeface="Times New Roman" panose="02020603050405020304" pitchFamily="18" charset="0"/>
                <a:ea typeface="楷体_GB2312" pitchFamily="1" charset="-122"/>
              </a:rPr>
              <a:t> 栈或队列</a:t>
            </a:r>
          </a:p>
        </p:txBody>
      </p:sp>
      <p:sp>
        <p:nvSpPr>
          <p:cNvPr id="116738" name="Text Box 2"/>
          <p:cNvSpPr txBox="1">
            <a:spLocks noChangeArrowheads="1"/>
          </p:cNvSpPr>
          <p:nvPr/>
        </p:nvSpPr>
        <p:spPr bwMode="auto">
          <a:xfrm>
            <a:off x="3491880" y="1200875"/>
            <a:ext cx="36118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dirty="0">
                <a:solidFill>
                  <a:srgbClr val="800000"/>
                </a:solidFill>
                <a:latin typeface="Times New Roman" panose="02020603050405020304" pitchFamily="18" charset="0"/>
                <a:ea typeface="楷体_GB2312" pitchFamily="1" charset="-122"/>
                <a:sym typeface="Symbol" panose="05050102010706020507" pitchFamily="18" charset="2"/>
              </a:rPr>
              <a:t></a:t>
            </a:r>
            <a:r>
              <a:rPr lang="zh-CN" altLang="en-US" sz="3200" b="1" dirty="0">
                <a:solidFill>
                  <a:srgbClr val="800000"/>
                </a:solidFill>
                <a:latin typeface="Times New Roman" panose="02020603050405020304" pitchFamily="18" charset="0"/>
                <a:ea typeface="楷体_GB2312" pitchFamily="1" charset="-122"/>
              </a:rPr>
              <a:t> 入度为零的顶点</a:t>
            </a:r>
            <a:endParaRPr lang="zh-CN" altLang="en-US" sz="3200" b="1" dirty="0">
              <a:latin typeface="Times New Roman" panose="02020603050405020304" pitchFamily="18" charset="0"/>
              <a:ea typeface="楷体_GB2312" pitchFamily="1" charset="-122"/>
            </a:endParaRPr>
          </a:p>
        </p:txBody>
      </p:sp>
      <p:sp>
        <p:nvSpPr>
          <p:cNvPr id="116739" name="Text Box 3"/>
          <p:cNvSpPr txBox="1">
            <a:spLocks noChangeArrowheads="1"/>
          </p:cNvSpPr>
          <p:nvPr/>
        </p:nvSpPr>
        <p:spPr bwMode="auto">
          <a:xfrm>
            <a:off x="4916561" y="2194938"/>
            <a:ext cx="422743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dirty="0">
                <a:solidFill>
                  <a:srgbClr val="800000"/>
                </a:solidFill>
                <a:latin typeface="Times New Roman" panose="02020603050405020304" pitchFamily="18" charset="0"/>
                <a:ea typeface="楷体_GB2312" pitchFamily="1" charset="-122"/>
                <a:sym typeface="Symbol" panose="05050102010706020507" pitchFamily="18" charset="2"/>
              </a:rPr>
              <a:t></a:t>
            </a:r>
            <a:r>
              <a:rPr lang="zh-CN" altLang="en-US" sz="3200" b="1" dirty="0">
                <a:solidFill>
                  <a:srgbClr val="800000"/>
                </a:solidFill>
                <a:latin typeface="Times New Roman" panose="02020603050405020304" pitchFamily="18" charset="0"/>
                <a:ea typeface="楷体_GB2312" pitchFamily="1" charset="-122"/>
              </a:rPr>
              <a:t> 弧头顶点的入度减</a:t>
            </a:r>
            <a:r>
              <a:rPr lang="en-US" altLang="zh-CN" sz="3200" b="1" dirty="0">
                <a:solidFill>
                  <a:srgbClr val="800000"/>
                </a:solidFill>
                <a:latin typeface="Times New Roman" panose="02020603050405020304" pitchFamily="18" charset="0"/>
                <a:ea typeface="楷体_GB2312" pitchFamily="1" charset="-122"/>
              </a:rPr>
              <a:t>1</a:t>
            </a:r>
          </a:p>
        </p:txBody>
      </p:sp>
      <p:sp>
        <p:nvSpPr>
          <p:cNvPr id="116740" name="Text Box 4"/>
          <p:cNvSpPr txBox="1">
            <a:spLocks noChangeArrowheads="1"/>
          </p:cNvSpPr>
          <p:nvPr/>
        </p:nvSpPr>
        <p:spPr bwMode="auto">
          <a:xfrm>
            <a:off x="5964371" y="3065555"/>
            <a:ext cx="3079130" cy="742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3200" b="1" dirty="0">
                <a:solidFill>
                  <a:srgbClr val="800000"/>
                </a:solidFill>
                <a:latin typeface="Times New Roman" panose="02020603050405020304" pitchFamily="18" charset="0"/>
                <a:ea typeface="楷体_GB2312" pitchFamily="1" charset="-122"/>
                <a:sym typeface="Symbol" panose="05050102010706020507" pitchFamily="18" charset="2"/>
              </a:rPr>
              <a:t></a:t>
            </a:r>
            <a:r>
              <a:rPr lang="zh-CN" altLang="en-US" sz="3200" b="1" dirty="0">
                <a:solidFill>
                  <a:srgbClr val="800000"/>
                </a:solidFill>
                <a:latin typeface="Times New Roman" panose="02020603050405020304" pitchFamily="18" charset="0"/>
                <a:ea typeface="楷体_GB2312" pitchFamily="1" charset="-122"/>
              </a:rPr>
              <a:t> 栈或队列</a:t>
            </a:r>
          </a:p>
        </p:txBody>
      </p:sp>
      <p:sp>
        <p:nvSpPr>
          <p:cNvPr id="121861" name="Text Box 5"/>
          <p:cNvSpPr txBox="1">
            <a:spLocks noChangeArrowheads="1"/>
          </p:cNvSpPr>
          <p:nvPr/>
        </p:nvSpPr>
        <p:spPr bwMode="auto">
          <a:xfrm>
            <a:off x="275120" y="4378452"/>
            <a:ext cx="67818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dirty="0">
                <a:sym typeface="Arial" panose="020B0604020202020204" pitchFamily="34" charset="0"/>
              </a:rPr>
              <a:t>数组：</a:t>
            </a:r>
            <a:r>
              <a:rPr lang="en-US" altLang="zh-CN" sz="3200" b="1" dirty="0" err="1">
                <a:sym typeface="Arial" panose="020B0604020202020204" pitchFamily="34" charset="0"/>
              </a:rPr>
              <a:t>InDegree</a:t>
            </a:r>
            <a:r>
              <a:rPr lang="en-US" altLang="zh-CN" sz="3200" b="1" dirty="0">
                <a:sym typeface="Arial" panose="020B0604020202020204" pitchFamily="34" charset="0"/>
              </a:rPr>
              <a:t>[ ],</a:t>
            </a:r>
            <a:r>
              <a:rPr lang="zh-CN" altLang="en-US" sz="3200" b="1" dirty="0">
                <a:sym typeface="Arial" panose="020B0604020202020204" pitchFamily="34" charset="0"/>
              </a:rPr>
              <a:t>记录各顶点入度</a:t>
            </a:r>
          </a:p>
          <a:p>
            <a:pPr eaLnBrk="1" hangingPunct="1">
              <a:buFont typeface="Arial" panose="020B0604020202020204" pitchFamily="34" charset="0"/>
              <a:buNone/>
            </a:pPr>
            <a:endParaRPr lang="en-US" altLang="zh-CN" dirty="0"/>
          </a:p>
        </p:txBody>
      </p:sp>
      <p:sp>
        <p:nvSpPr>
          <p:cNvPr id="126985" name="标题 1"/>
          <p:cNvSpPr>
            <a:spLocks noGrp="1"/>
          </p:cNvSpPr>
          <p:nvPr>
            <p:ph type="title"/>
          </p:nvPr>
        </p:nvSpPr>
        <p:spPr/>
        <p:txBody>
          <a:bodyPr/>
          <a:lstStyle/>
          <a:p>
            <a:r>
              <a:rPr lang="zh-CN" altLang="en-US"/>
              <a:t>实现所涉及的三个问题</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7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7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186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67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116738" grpId="0" autoUpdateAnimBg="0"/>
      <p:bldP spid="116739" grpId="0" autoUpdateAnimBg="0"/>
      <p:bldP spid="116740" grpId="0" autoUpdateAnimBg="0"/>
      <p:bldP spid="121861"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179388" y="44450"/>
            <a:ext cx="8856662" cy="667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class ALGraph {</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private:</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VexNode	*vertices;</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int		ArcNum;</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int		VexNum;</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int		GKind;</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int		GetLocVex(char  vex[]);</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BFS(char vex[],bool visited[]);</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DFS(char vex[],bool visited[]);</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public:</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ALGraph(){};</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CreateALGraph();</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BFSTraverse( );</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DFTraverse( );</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Prim(char vex[]);</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a:t>
            </a:r>
            <a:r>
              <a:rPr lang="en-US" altLang="zh-CN" b="1">
                <a:latin typeface="黑体" panose="02010609060101010101" pitchFamily="49" charset="-122"/>
                <a:ea typeface="黑体" panose="02010609060101010101" pitchFamily="49" charset="-122"/>
                <a:sym typeface="Arial" panose="020B0604020202020204" pitchFamily="34" charset="0"/>
              </a:rPr>
              <a:t>Kruskal</a:t>
            </a:r>
            <a:r>
              <a:rPr lang="zh-CN" altLang="en-US" b="1">
                <a:latin typeface="黑体" panose="02010609060101010101" pitchFamily="49" charset="-122"/>
                <a:ea typeface="黑体" panose="02010609060101010101" pitchFamily="49" charset="-122"/>
                <a:sym typeface="Arial" panose="020B0604020202020204" pitchFamily="34" charset="0"/>
              </a:rPr>
              <a:t>();</a:t>
            </a:r>
            <a:r>
              <a:rPr lang="en-US" altLang="zh-CN" b="1">
                <a:latin typeface="黑体" panose="02010609060101010101" pitchFamily="49" charset="-122"/>
                <a:ea typeface="黑体" panose="02010609060101010101" pitchFamily="49" charset="-122"/>
                <a:sym typeface="Arial" panose="020B0604020202020204" pitchFamily="34" charset="0"/>
              </a:rPr>
              <a:t>    </a:t>
            </a:r>
            <a:endParaRPr lang="zh-CN" altLang="en-US" b="1">
              <a:latin typeface="黑体" panose="02010609060101010101" pitchFamily="49" charset="-122"/>
              <a:ea typeface="黑体" panose="02010609060101010101" pitchFamily="49" charset="-122"/>
              <a:sym typeface="Arial" panose="020B0604020202020204" pitchFamily="34" charset="0"/>
            </a:endParaRP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a:t>
            </a:r>
            <a:r>
              <a:rPr lang="en-US" altLang="zh-CN" b="1">
                <a:latin typeface="黑体" panose="02010609060101010101" pitchFamily="49" charset="-122"/>
                <a:ea typeface="黑体" panose="02010609060101010101" pitchFamily="49" charset="-122"/>
                <a:sym typeface="Arial" panose="020B0604020202020204" pitchFamily="34" charset="0"/>
              </a:rPr>
              <a:t>Dijkstra</a:t>
            </a:r>
            <a:r>
              <a:rPr lang="zh-CN" altLang="en-US" b="1">
                <a:latin typeface="黑体" panose="02010609060101010101" pitchFamily="49" charset="-122"/>
                <a:ea typeface="黑体" panose="02010609060101010101" pitchFamily="49" charset="-122"/>
                <a:sym typeface="Arial" panose="020B0604020202020204" pitchFamily="34" charset="0"/>
              </a:rPr>
              <a:t>(char var[])；</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//从顶点var出发到各顶点的最短路径及路径值,</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a:t>
            </a:r>
            <a:r>
              <a:rPr lang="zh-CN" altLang="en-US" b="1">
                <a:solidFill>
                  <a:srgbClr val="FF0000"/>
                </a:solidFill>
                <a:latin typeface="黑体" panose="02010609060101010101" pitchFamily="49" charset="-122"/>
                <a:ea typeface="黑体" panose="02010609060101010101" pitchFamily="49" charset="-122"/>
                <a:sym typeface="Arial" panose="020B0604020202020204" pitchFamily="34" charset="0"/>
              </a:rPr>
              <a:t>bool TopologicalSort();</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a:t>
            </a:r>
            <a:endParaRPr lang="zh-CN" altLang="en-US">
              <a:latin typeface="Arial" panose="020B0604020202020204" pitchFamily="34"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107950" y="117475"/>
            <a:ext cx="9001125" cy="667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latin typeface="黑体" panose="02010609060101010101" pitchFamily="49" charset="-122"/>
                <a:ea typeface="黑体" panose="02010609060101010101" pitchFamily="49" charset="-122"/>
                <a:sym typeface="Arial" panose="020B0604020202020204" pitchFamily="34" charset="0"/>
              </a:rPr>
              <a:t>bool ALGraph::TopologicalSort()</a:t>
            </a:r>
          </a:p>
          <a:p>
            <a:pPr eaLnBrk="1" hangingPunct="1"/>
            <a:r>
              <a:rPr lang="zh-CN" altLang="en-US" b="1">
                <a:latin typeface="黑体" panose="02010609060101010101" pitchFamily="49" charset="-122"/>
                <a:ea typeface="黑体" panose="02010609060101010101" pitchFamily="49" charset="-122"/>
                <a:sym typeface="Arial" panose="020B0604020202020204" pitchFamily="34" charset="0"/>
              </a:rPr>
              <a:t>{</a:t>
            </a:r>
          </a:p>
          <a:p>
            <a:pPr eaLnBrk="1" hangingPunct="1"/>
            <a:r>
              <a:rPr lang="zh-CN" altLang="en-US" b="1">
                <a:latin typeface="黑体" panose="02010609060101010101" pitchFamily="49" charset="-122"/>
                <a:ea typeface="黑体" panose="02010609060101010101" pitchFamily="49" charset="-122"/>
                <a:sym typeface="Arial" panose="020B0604020202020204" pitchFamily="34" charset="0"/>
              </a:rPr>
              <a:t>    stack&lt;int&gt;           q;</a:t>
            </a:r>
          </a:p>
          <a:p>
            <a:pPr eaLnBrk="1" hangingPunct="1"/>
            <a:r>
              <a:rPr lang="zh-CN" altLang="en-US" b="1">
                <a:latin typeface="黑体" panose="02010609060101010101" pitchFamily="49" charset="-122"/>
                <a:ea typeface="黑体" panose="02010609060101010101" pitchFamily="49" charset="-122"/>
                <a:sym typeface="Arial" panose="020B0604020202020204" pitchFamily="34" charset="0"/>
              </a:rPr>
              <a:t>    Indgree = FindeInDegree();//计算各顶点入度</a:t>
            </a:r>
          </a:p>
          <a:p>
            <a:pPr eaLnBrk="1" hangingPunct="1"/>
            <a:r>
              <a:rPr lang="zh-CN" altLang="en-US" b="1">
                <a:latin typeface="黑体" panose="02010609060101010101" pitchFamily="49" charset="-122"/>
                <a:ea typeface="黑体" panose="02010609060101010101" pitchFamily="49" charset="-122"/>
                <a:sym typeface="Arial" panose="020B0604020202020204" pitchFamily="34" charset="0"/>
              </a:rPr>
              <a:t>    for(i=0; i&lt;vexnum; i++)     //入度为0的顶点入栈</a:t>
            </a:r>
          </a:p>
          <a:p>
            <a:pPr eaLnBrk="1" hangingPunct="1"/>
            <a:r>
              <a:rPr lang="zh-CN" altLang="en-US" b="1">
                <a:latin typeface="黑体" panose="02010609060101010101" pitchFamily="49" charset="-122"/>
                <a:ea typeface="黑体" panose="02010609060101010101" pitchFamily="49" charset="-122"/>
                <a:sym typeface="Arial" panose="020B0604020202020204" pitchFamily="34" charset="0"/>
              </a:rPr>
              <a:t>         if(!Indgree[i])   q.push(i);</a:t>
            </a:r>
          </a:p>
          <a:p>
            <a:pPr eaLnBrk="1" hangingPunct="1"/>
            <a:r>
              <a:rPr lang="zh-CN" altLang="en-US" b="1">
                <a:latin typeface="黑体" panose="02010609060101010101" pitchFamily="49" charset="-122"/>
                <a:ea typeface="黑体" panose="02010609060101010101" pitchFamily="49" charset="-122"/>
                <a:sym typeface="Arial" panose="020B0604020202020204" pitchFamily="34" charset="0"/>
              </a:rPr>
              <a:t>    while(!q.empty) {              //栈不空 </a:t>
            </a:r>
          </a:p>
          <a:p>
            <a:pPr eaLnBrk="1" hangingPunct="1"/>
            <a:r>
              <a:rPr lang="zh-CN" altLang="en-US" b="1">
                <a:latin typeface="黑体" panose="02010609060101010101" pitchFamily="49" charset="-122"/>
                <a:ea typeface="黑体" panose="02010609060101010101" pitchFamily="49" charset="-122"/>
                <a:sym typeface="Arial" panose="020B0604020202020204" pitchFamily="34" charset="0"/>
              </a:rPr>
              <a:t>         i = q</a:t>
            </a:r>
            <a:r>
              <a:rPr lang="en-US" altLang="zh-CN" b="1">
                <a:latin typeface="黑体" panose="02010609060101010101" pitchFamily="49" charset="-122"/>
                <a:ea typeface="黑体" panose="02010609060101010101" pitchFamily="49" charset="-122"/>
                <a:sym typeface="Arial" panose="020B0604020202020204" pitchFamily="34" charset="0"/>
              </a:rPr>
              <a:t>.top(); q.pop();  count++;</a:t>
            </a:r>
          </a:p>
          <a:p>
            <a:pPr eaLnBrk="1" hangingPunct="1"/>
            <a:r>
              <a:rPr lang="en-US" altLang="zh-CN" b="1">
                <a:latin typeface="黑体" panose="02010609060101010101" pitchFamily="49" charset="-122"/>
                <a:ea typeface="黑体" panose="02010609060101010101" pitchFamily="49" charset="-122"/>
                <a:sym typeface="Arial" panose="020B0604020202020204" pitchFamily="34" charset="0"/>
              </a:rPr>
              <a:t>         cout&lt;&lt; vertices[i].vertex;    //</a:t>
            </a:r>
            <a:r>
              <a:rPr lang="zh-CN" altLang="en-US" b="1">
                <a:latin typeface="黑体" panose="02010609060101010101" pitchFamily="49" charset="-122"/>
                <a:ea typeface="黑体" panose="02010609060101010101" pitchFamily="49" charset="-122"/>
                <a:sym typeface="Arial" panose="020B0604020202020204" pitchFamily="34" charset="0"/>
              </a:rPr>
              <a:t>输出栈顶</a:t>
            </a:r>
            <a:endParaRPr lang="en-US" altLang="zh-CN" b="1">
              <a:latin typeface="黑体" panose="02010609060101010101" pitchFamily="49" charset="-122"/>
              <a:ea typeface="黑体" panose="02010609060101010101" pitchFamily="49" charset="-122"/>
              <a:sym typeface="Arial" panose="020B0604020202020204" pitchFamily="34" charset="0"/>
            </a:endParaRPr>
          </a:p>
          <a:p>
            <a:pPr eaLnBrk="1" hangingPunct="1"/>
            <a:r>
              <a:rPr lang="en-US" altLang="zh-CN" b="1">
                <a:latin typeface="黑体" panose="02010609060101010101" pitchFamily="49" charset="-122"/>
                <a:ea typeface="黑体" panose="02010609060101010101" pitchFamily="49" charset="-122"/>
                <a:sym typeface="Arial" panose="020B0604020202020204" pitchFamily="34" charset="0"/>
              </a:rPr>
              <a:t>         for(p=vertices[i].firstarc; p; p=p-&gt;next) {</a:t>
            </a:r>
          </a:p>
          <a:p>
            <a:pPr eaLnBrk="1" hangingPunct="1"/>
            <a:r>
              <a:rPr lang="en-US" altLang="zh-CN" b="1">
                <a:latin typeface="黑体" panose="02010609060101010101" pitchFamily="49" charset="-122"/>
                <a:ea typeface="黑体" panose="02010609060101010101" pitchFamily="49" charset="-122"/>
                <a:sym typeface="Arial" panose="020B0604020202020204" pitchFamily="34" charset="0"/>
              </a:rPr>
              <a:t>               Indgree[p-&gt;adj</a:t>
            </a:r>
            <a:r>
              <a:rPr lang="zh-CN" altLang="en-US" b="1">
                <a:latin typeface="黑体" panose="02010609060101010101" pitchFamily="49" charset="-122"/>
                <a:ea typeface="黑体" panose="02010609060101010101" pitchFamily="49" charset="-122"/>
                <a:sym typeface="Arial" panose="020B0604020202020204" pitchFamily="34" charset="0"/>
              </a:rPr>
              <a:t>vex</a:t>
            </a:r>
            <a:r>
              <a:rPr lang="en-US" altLang="zh-CN" b="1">
                <a:latin typeface="黑体" panose="02010609060101010101" pitchFamily="49" charset="-122"/>
                <a:ea typeface="黑体" panose="02010609060101010101" pitchFamily="49" charset="-122"/>
                <a:sym typeface="Arial" panose="020B0604020202020204" pitchFamily="34" charset="0"/>
              </a:rPr>
              <a:t>]--;</a:t>
            </a:r>
            <a:r>
              <a:rPr lang="zh-CN" altLang="en-US" b="1">
                <a:latin typeface="黑体" panose="02010609060101010101" pitchFamily="49" charset="-122"/>
                <a:ea typeface="黑体" panose="02010609060101010101" pitchFamily="49" charset="-122"/>
                <a:sym typeface="Arial" panose="020B0604020202020204" pitchFamily="34" charset="0"/>
              </a:rPr>
              <a:t>      //修改入度</a:t>
            </a:r>
            <a:endParaRPr lang="en-US" altLang="zh-CN" b="1">
              <a:latin typeface="黑体" panose="02010609060101010101" pitchFamily="49" charset="-122"/>
              <a:ea typeface="黑体" panose="02010609060101010101" pitchFamily="49" charset="-122"/>
              <a:sym typeface="Arial" panose="020B0604020202020204" pitchFamily="34" charset="0"/>
            </a:endParaRPr>
          </a:p>
          <a:p>
            <a:pPr eaLnBrk="1" hangingPunct="1"/>
            <a:r>
              <a:rPr lang="en-US" altLang="zh-CN" b="1">
                <a:latin typeface="黑体" panose="02010609060101010101" pitchFamily="49" charset="-122"/>
                <a:ea typeface="黑体" panose="02010609060101010101" pitchFamily="49" charset="-122"/>
                <a:sym typeface="Arial" panose="020B0604020202020204" pitchFamily="34" charset="0"/>
              </a:rPr>
              <a:t>               if(!Indgree[p-&gt;adj</a:t>
            </a:r>
            <a:r>
              <a:rPr lang="zh-CN" altLang="en-US" b="1">
                <a:latin typeface="黑体" panose="02010609060101010101" pitchFamily="49" charset="-122"/>
                <a:ea typeface="黑体" panose="02010609060101010101" pitchFamily="49" charset="-122"/>
                <a:sym typeface="Arial" panose="020B0604020202020204" pitchFamily="34" charset="0"/>
              </a:rPr>
              <a:t>vex</a:t>
            </a:r>
            <a:r>
              <a:rPr lang="en-US" altLang="zh-CN" b="1">
                <a:latin typeface="黑体" panose="02010609060101010101" pitchFamily="49" charset="-122"/>
                <a:ea typeface="黑体" panose="02010609060101010101" pitchFamily="49" charset="-122"/>
                <a:sym typeface="Arial" panose="020B0604020202020204" pitchFamily="34" charset="0"/>
              </a:rPr>
              <a:t>])</a:t>
            </a:r>
          </a:p>
          <a:p>
            <a:pPr eaLnBrk="1" hangingPunct="1"/>
            <a:r>
              <a:rPr lang="en-US" altLang="zh-CN" b="1">
                <a:latin typeface="黑体" panose="02010609060101010101" pitchFamily="49" charset="-122"/>
                <a:ea typeface="黑体" panose="02010609060101010101" pitchFamily="49" charset="-122"/>
                <a:sym typeface="Arial" panose="020B0604020202020204" pitchFamily="34" charset="0"/>
              </a:rPr>
              <a:t>                     q.push(p-&gt;adj</a:t>
            </a:r>
            <a:r>
              <a:rPr lang="zh-CN" altLang="en-US" b="1">
                <a:latin typeface="黑体" panose="02010609060101010101" pitchFamily="49" charset="-122"/>
                <a:ea typeface="黑体" panose="02010609060101010101" pitchFamily="49" charset="-122"/>
                <a:sym typeface="Arial" panose="020B0604020202020204" pitchFamily="34" charset="0"/>
              </a:rPr>
              <a:t>vex</a:t>
            </a:r>
            <a:r>
              <a:rPr lang="en-US" altLang="zh-CN" b="1">
                <a:latin typeface="黑体" panose="02010609060101010101" pitchFamily="49" charset="-122"/>
                <a:ea typeface="黑体" panose="02010609060101010101" pitchFamily="49" charset="-122"/>
                <a:sym typeface="Arial" panose="020B0604020202020204" pitchFamily="34" charset="0"/>
              </a:rPr>
              <a:t>);</a:t>
            </a:r>
          </a:p>
          <a:p>
            <a:pPr eaLnBrk="1" hangingPunct="1"/>
            <a:r>
              <a:rPr lang="en-US" altLang="zh-CN" b="1">
                <a:latin typeface="黑体" panose="02010609060101010101" pitchFamily="49" charset="-122"/>
                <a:ea typeface="黑体" panose="02010609060101010101" pitchFamily="49" charset="-122"/>
                <a:sym typeface="Arial" panose="020B0604020202020204" pitchFamily="34" charset="0"/>
              </a:rPr>
              <a:t>         }</a:t>
            </a:r>
          </a:p>
          <a:p>
            <a:pPr eaLnBrk="1" hangingPunct="1"/>
            <a:r>
              <a:rPr lang="en-US" altLang="zh-CN" b="1">
                <a:latin typeface="黑体" panose="02010609060101010101" pitchFamily="49" charset="-122"/>
                <a:ea typeface="黑体" panose="02010609060101010101" pitchFamily="49" charset="-122"/>
                <a:sym typeface="Arial" panose="020B0604020202020204" pitchFamily="34" charset="0"/>
              </a:rPr>
              <a:t>    if(count&lt;vexnum)   return false;</a:t>
            </a:r>
          </a:p>
          <a:p>
            <a:pPr eaLnBrk="1" hangingPunct="1"/>
            <a:r>
              <a:rPr lang="en-US" altLang="zh-CN" b="1">
                <a:latin typeface="黑体" panose="02010609060101010101" pitchFamily="49" charset="-122"/>
                <a:ea typeface="黑体" panose="02010609060101010101" pitchFamily="49" charset="-122"/>
                <a:sym typeface="Arial" panose="020B0604020202020204" pitchFamily="34" charset="0"/>
              </a:rPr>
              <a:t>    return ture;</a:t>
            </a:r>
          </a:p>
          <a:p>
            <a:pPr eaLnBrk="1" hangingPunct="1"/>
            <a:r>
              <a:rPr lang="en-US" altLang="zh-CN" b="1">
                <a:latin typeface="黑体" panose="02010609060101010101" pitchFamily="49" charset="-122"/>
                <a:ea typeface="黑体" panose="02010609060101010101" pitchFamily="49" charset="-122"/>
                <a:sym typeface="Arial" panose="020B0604020202020204" pitchFamily="34" charset="0"/>
              </a:rPr>
              <a:t>}       </a:t>
            </a:r>
            <a:r>
              <a:rPr lang="zh-CN" altLang="en-US" b="1">
                <a:latin typeface="黑体" panose="02010609060101010101" pitchFamily="49" charset="-122"/>
                <a:ea typeface="黑体" panose="02010609060101010101" pitchFamily="49" charset="-122"/>
                <a:sym typeface="Arial" panose="020B0604020202020204" pitchFamily="34" charset="0"/>
              </a:rPr>
              <a:t> </a:t>
            </a:r>
          </a:p>
          <a:p>
            <a:pPr eaLnBrk="1" hangingPunct="1"/>
            <a:endParaRPr lang="zh-CN" altLang="en-US" b="1">
              <a:latin typeface="黑体" panose="02010609060101010101" pitchFamily="49" charset="-122"/>
              <a:ea typeface="黑体" panose="02010609060101010101" pitchFamily="49" charset="-122"/>
              <a:sym typeface="Arial" panose="020B0604020202020204" pitchFamily="34" charset="0"/>
            </a:endParaRPr>
          </a:p>
        </p:txBody>
      </p:sp>
    </p:spTree>
  </p:cSld>
  <p:clrMapOvr>
    <a:masterClrMapping/>
  </p:clrMapOvr>
  <p:transition>
    <p:cover dir="u"/>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Text Box 3"/>
          <p:cNvSpPr txBox="1">
            <a:spLocks noChangeArrowheads="1"/>
          </p:cNvSpPr>
          <p:nvPr/>
        </p:nvSpPr>
        <p:spPr bwMode="auto">
          <a:xfrm>
            <a:off x="8101013" y="6165850"/>
            <a:ext cx="93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730B3DE3-8634-4084-A67B-33BDE2FEA305}" type="slidenum">
              <a:rPr lang="zh-CN" altLang="en-US"/>
              <a:pPr algn="r" eaLnBrk="1" hangingPunct="1">
                <a:spcBef>
                  <a:spcPct val="50000"/>
                </a:spcBef>
                <a:buFont typeface="Arial" panose="020B0604020202020204" pitchFamily="34" charset="0"/>
                <a:buNone/>
              </a:pPr>
              <a:t>159</a:t>
            </a:fld>
            <a:endParaRPr lang="en-US" altLang="zh-CN"/>
          </a:p>
        </p:txBody>
      </p:sp>
      <p:sp>
        <p:nvSpPr>
          <p:cNvPr id="130052" name="Rectangle 4"/>
          <p:cNvSpPr>
            <a:spLocks noGrp="1" noChangeArrowheads="1"/>
          </p:cNvSpPr>
          <p:nvPr/>
        </p:nvSpPr>
        <p:spPr bwMode="auto">
          <a:xfrm>
            <a:off x="358775" y="410195"/>
            <a:ext cx="82073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lang="zh-CN" altLang="en-US" sz="3200" b="1" dirty="0">
                <a:solidFill>
                  <a:schemeClr val="tx2"/>
                </a:solidFill>
                <a:latin typeface="黑体" panose="02010609060101010101" pitchFamily="49" charset="-122"/>
                <a:ea typeface="黑体" panose="02010609060101010101" pitchFamily="49" charset="-122"/>
              </a:rPr>
              <a:t>练习：</a:t>
            </a:r>
            <a:r>
              <a:rPr lang="zh-CN" altLang="en-US" sz="3200" b="1" dirty="0">
                <a:latin typeface="黑体" panose="02010609060101010101" pitchFamily="49" charset="-122"/>
                <a:ea typeface="黑体" panose="02010609060101010101" pitchFamily="49" charset="-122"/>
              </a:rPr>
              <a:t>写出某AOV网的邻接表存储结构如下，写出拓扑排序序列。</a:t>
            </a:r>
            <a:endParaRPr lang="zh-CN" altLang="en-US" sz="3200" b="1" dirty="0">
              <a:latin typeface="黑体" panose="02010609060101010101" pitchFamily="49" charset="-122"/>
              <a:ea typeface="黑体" panose="02010609060101010101" pitchFamily="49" charset="-122"/>
              <a:sym typeface="Arial" panose="020B0604020202020204" pitchFamily="34" charset="0"/>
            </a:endParaRPr>
          </a:p>
        </p:txBody>
      </p:sp>
      <p:sp>
        <p:nvSpPr>
          <p:cNvPr id="117765" name="Rectangle 5" descr="白色大理石"/>
          <p:cNvSpPr>
            <a:spLocks noChangeArrowheads="1"/>
          </p:cNvSpPr>
          <p:nvPr/>
        </p:nvSpPr>
        <p:spPr bwMode="auto">
          <a:xfrm>
            <a:off x="1166813" y="1994520"/>
            <a:ext cx="685800" cy="3657600"/>
          </a:xfrm>
          <a:prstGeom prst="rect">
            <a:avLst/>
          </a:prstGeom>
          <a:blipFill dpi="0" rotWithShape="0">
            <a:blip r:embed="rId2" cstate="print"/>
            <a:srcRect/>
            <a:tile tx="0" ty="0" sx="100000" sy="100000" flip="none" algn="tl"/>
          </a:blipFill>
          <a:ln w="38100">
            <a:solidFill>
              <a:srgbClr val="008080"/>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endParaRPr lang="zh-CN" altLang="en-US" sz="2400">
              <a:latin typeface="Times New Roman" charset="0"/>
            </a:endParaRPr>
          </a:p>
        </p:txBody>
      </p:sp>
      <p:sp>
        <p:nvSpPr>
          <p:cNvPr id="117766" name="Rectangle 6" descr="白色大理石"/>
          <p:cNvSpPr>
            <a:spLocks noChangeArrowheads="1"/>
          </p:cNvSpPr>
          <p:nvPr/>
        </p:nvSpPr>
        <p:spPr bwMode="auto">
          <a:xfrm>
            <a:off x="2005013" y="1994520"/>
            <a:ext cx="1371600" cy="3657600"/>
          </a:xfrm>
          <a:prstGeom prst="rect">
            <a:avLst/>
          </a:prstGeom>
          <a:blipFill dpi="0" rotWithShape="0">
            <a:blip r:embed="rId2" cstate="print"/>
            <a:srcRect/>
            <a:tile tx="0" ty="0" sx="100000" sy="100000" flip="none" algn="tl"/>
          </a:blipFill>
          <a:ln w="38100">
            <a:solidFill>
              <a:srgbClr val="008080"/>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lnSpc>
                <a:spcPct val="120000"/>
              </a:lnSpc>
              <a:buClrTx/>
              <a:buSzTx/>
              <a:buFont typeface="Arial" charset="0"/>
              <a:buNone/>
              <a:defRPr/>
            </a:pPr>
            <a:r>
              <a:rPr lang="zh-CN" altLang="en-US" sz="2800" b="1" dirty="0">
                <a:latin typeface="Times New Roman" charset="0"/>
              </a:rPr>
              <a:t> </a:t>
            </a:r>
            <a:r>
              <a:rPr lang="en-US" altLang="zh-CN" sz="2800" b="1" dirty="0">
                <a:latin typeface="Times New Roman" charset="0"/>
              </a:rPr>
              <a:t>C0</a:t>
            </a:r>
          </a:p>
          <a:p>
            <a:pPr eaLnBrk="1" hangingPunct="1">
              <a:lnSpc>
                <a:spcPct val="120000"/>
              </a:lnSpc>
              <a:buClrTx/>
              <a:buSzTx/>
              <a:buFont typeface="Arial" charset="0"/>
              <a:buNone/>
              <a:defRPr/>
            </a:pPr>
            <a:r>
              <a:rPr lang="en-US" altLang="zh-CN" sz="2800" b="1" dirty="0">
                <a:latin typeface="Times New Roman" charset="0"/>
              </a:rPr>
              <a:t> C1</a:t>
            </a:r>
          </a:p>
          <a:p>
            <a:pPr eaLnBrk="1" hangingPunct="1">
              <a:lnSpc>
                <a:spcPct val="120000"/>
              </a:lnSpc>
              <a:buClrTx/>
              <a:buSzTx/>
              <a:buFont typeface="Arial" charset="0"/>
              <a:buNone/>
              <a:defRPr/>
            </a:pPr>
            <a:r>
              <a:rPr lang="en-US" altLang="zh-CN" sz="2800" b="1" dirty="0">
                <a:latin typeface="Times New Roman" charset="0"/>
              </a:rPr>
              <a:t> C2</a:t>
            </a:r>
          </a:p>
          <a:p>
            <a:pPr eaLnBrk="1" hangingPunct="1">
              <a:lnSpc>
                <a:spcPct val="120000"/>
              </a:lnSpc>
              <a:buClrTx/>
              <a:buSzTx/>
              <a:buFont typeface="Arial" charset="0"/>
              <a:buNone/>
              <a:defRPr/>
            </a:pPr>
            <a:r>
              <a:rPr lang="en-US" altLang="zh-CN" sz="2800" b="1" dirty="0">
                <a:latin typeface="Times New Roman" charset="0"/>
              </a:rPr>
              <a:t> C3    ^</a:t>
            </a:r>
          </a:p>
          <a:p>
            <a:pPr eaLnBrk="1" hangingPunct="1">
              <a:lnSpc>
                <a:spcPct val="120000"/>
              </a:lnSpc>
              <a:buClrTx/>
              <a:buSzTx/>
              <a:buFont typeface="Arial" charset="0"/>
              <a:buNone/>
              <a:defRPr/>
            </a:pPr>
            <a:r>
              <a:rPr lang="en-US" altLang="zh-CN" sz="2800" b="1" dirty="0">
                <a:latin typeface="Times New Roman" charset="0"/>
              </a:rPr>
              <a:t> C4</a:t>
            </a:r>
          </a:p>
          <a:p>
            <a:pPr eaLnBrk="1" hangingPunct="1">
              <a:lnSpc>
                <a:spcPct val="120000"/>
              </a:lnSpc>
              <a:buClrTx/>
              <a:buSzTx/>
              <a:buFont typeface="Arial" charset="0"/>
              <a:buNone/>
              <a:defRPr/>
            </a:pPr>
            <a:r>
              <a:rPr lang="en-US" altLang="zh-CN" sz="2800" b="1" dirty="0">
                <a:latin typeface="Times New Roman" charset="0"/>
              </a:rPr>
              <a:t> C5   ^</a:t>
            </a:r>
            <a:endParaRPr lang="en-US" altLang="zh-CN" sz="2400" dirty="0">
              <a:latin typeface="Times New Roman" charset="0"/>
            </a:endParaRPr>
          </a:p>
        </p:txBody>
      </p:sp>
      <p:sp>
        <p:nvSpPr>
          <p:cNvPr id="130055" name="Text Box 7"/>
          <p:cNvSpPr txBox="1">
            <a:spLocks noChangeArrowheads="1"/>
          </p:cNvSpPr>
          <p:nvPr/>
        </p:nvSpPr>
        <p:spPr bwMode="auto">
          <a:xfrm>
            <a:off x="693738" y="2013570"/>
            <a:ext cx="36195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Font typeface="Arial" panose="020B0604020202020204" pitchFamily="34" charset="0"/>
              <a:buNone/>
            </a:pPr>
            <a:r>
              <a:rPr lang="en-US" altLang="zh-CN" sz="2800" b="1">
                <a:solidFill>
                  <a:srgbClr val="008080"/>
                </a:solidFill>
                <a:latin typeface="Times New Roman" panose="02020603050405020304" pitchFamily="18" charset="0"/>
              </a:rPr>
              <a:t>0</a:t>
            </a:r>
          </a:p>
          <a:p>
            <a:pPr eaLnBrk="1" hangingPunct="1">
              <a:lnSpc>
                <a:spcPct val="120000"/>
              </a:lnSpc>
              <a:spcBef>
                <a:spcPct val="20000"/>
              </a:spcBef>
              <a:buFont typeface="Arial" panose="020B0604020202020204" pitchFamily="34" charset="0"/>
              <a:buNone/>
            </a:pPr>
            <a:r>
              <a:rPr lang="en-US" altLang="zh-CN" sz="2800" b="1">
                <a:solidFill>
                  <a:srgbClr val="008080"/>
                </a:solidFill>
                <a:latin typeface="Times New Roman" panose="02020603050405020304" pitchFamily="18" charset="0"/>
              </a:rPr>
              <a:t>1</a:t>
            </a:r>
          </a:p>
          <a:p>
            <a:pPr eaLnBrk="1" hangingPunct="1">
              <a:lnSpc>
                <a:spcPct val="120000"/>
              </a:lnSpc>
              <a:spcBef>
                <a:spcPct val="20000"/>
              </a:spcBef>
              <a:buFont typeface="Arial" panose="020B0604020202020204" pitchFamily="34" charset="0"/>
              <a:buNone/>
            </a:pPr>
            <a:r>
              <a:rPr lang="en-US" altLang="zh-CN" sz="2800" b="1">
                <a:solidFill>
                  <a:srgbClr val="008080"/>
                </a:solidFill>
                <a:latin typeface="Times New Roman" panose="02020603050405020304" pitchFamily="18" charset="0"/>
              </a:rPr>
              <a:t>2</a:t>
            </a:r>
          </a:p>
          <a:p>
            <a:pPr eaLnBrk="1" hangingPunct="1">
              <a:lnSpc>
                <a:spcPct val="120000"/>
              </a:lnSpc>
              <a:spcBef>
                <a:spcPct val="20000"/>
              </a:spcBef>
              <a:buFont typeface="Arial" panose="020B0604020202020204" pitchFamily="34" charset="0"/>
              <a:buNone/>
            </a:pPr>
            <a:r>
              <a:rPr lang="en-US" altLang="zh-CN" sz="2800" b="1">
                <a:solidFill>
                  <a:srgbClr val="008080"/>
                </a:solidFill>
                <a:latin typeface="Times New Roman" panose="02020603050405020304" pitchFamily="18" charset="0"/>
              </a:rPr>
              <a:t>3</a:t>
            </a:r>
          </a:p>
          <a:p>
            <a:pPr eaLnBrk="1" hangingPunct="1">
              <a:lnSpc>
                <a:spcPct val="120000"/>
              </a:lnSpc>
              <a:spcBef>
                <a:spcPct val="20000"/>
              </a:spcBef>
              <a:buFont typeface="Arial" panose="020B0604020202020204" pitchFamily="34" charset="0"/>
              <a:buNone/>
            </a:pPr>
            <a:r>
              <a:rPr lang="en-US" altLang="zh-CN" sz="2800" b="1">
                <a:solidFill>
                  <a:srgbClr val="008080"/>
                </a:solidFill>
                <a:latin typeface="Times New Roman" panose="02020603050405020304" pitchFamily="18" charset="0"/>
              </a:rPr>
              <a:t>4</a:t>
            </a:r>
          </a:p>
          <a:p>
            <a:pPr eaLnBrk="1" hangingPunct="1">
              <a:lnSpc>
                <a:spcPct val="120000"/>
              </a:lnSpc>
              <a:spcBef>
                <a:spcPct val="20000"/>
              </a:spcBef>
              <a:buFont typeface="Arial" panose="020B0604020202020204" pitchFamily="34" charset="0"/>
              <a:buNone/>
            </a:pPr>
            <a:r>
              <a:rPr lang="en-US" altLang="zh-CN" sz="2800" b="1">
                <a:solidFill>
                  <a:srgbClr val="008080"/>
                </a:solidFill>
                <a:latin typeface="Times New Roman" panose="02020603050405020304" pitchFamily="18" charset="0"/>
              </a:rPr>
              <a:t>5</a:t>
            </a:r>
            <a:endParaRPr lang="en-US" altLang="zh-CN">
              <a:latin typeface="Times New Roman" panose="02020603050405020304" pitchFamily="18" charset="0"/>
            </a:endParaRPr>
          </a:p>
        </p:txBody>
      </p:sp>
      <p:sp>
        <p:nvSpPr>
          <p:cNvPr id="130056" name="Text Box 8"/>
          <p:cNvSpPr txBox="1">
            <a:spLocks noChangeArrowheads="1"/>
          </p:cNvSpPr>
          <p:nvPr/>
        </p:nvSpPr>
        <p:spPr bwMode="auto">
          <a:xfrm>
            <a:off x="1338263" y="1994520"/>
            <a:ext cx="36195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Font typeface="Arial" panose="020B0604020202020204" pitchFamily="34" charset="0"/>
              <a:buNone/>
            </a:pPr>
            <a:r>
              <a:rPr lang="en-US" altLang="zh-CN" sz="2800" b="1">
                <a:solidFill>
                  <a:srgbClr val="FF3300"/>
                </a:solidFill>
                <a:latin typeface="Times New Roman" panose="02020603050405020304" pitchFamily="18" charset="0"/>
              </a:rPr>
              <a:t>1</a:t>
            </a:r>
          </a:p>
          <a:p>
            <a:pPr eaLnBrk="1" hangingPunct="1">
              <a:lnSpc>
                <a:spcPct val="120000"/>
              </a:lnSpc>
              <a:spcBef>
                <a:spcPct val="20000"/>
              </a:spcBef>
              <a:buFont typeface="Arial" panose="020B0604020202020204" pitchFamily="34" charset="0"/>
              <a:buNone/>
            </a:pPr>
            <a:r>
              <a:rPr lang="en-US" altLang="zh-CN" sz="2800" b="1">
                <a:solidFill>
                  <a:srgbClr val="FF3300"/>
                </a:solidFill>
                <a:latin typeface="Times New Roman" panose="02020603050405020304" pitchFamily="18" charset="0"/>
              </a:rPr>
              <a:t>3</a:t>
            </a:r>
          </a:p>
          <a:p>
            <a:pPr eaLnBrk="1" hangingPunct="1">
              <a:lnSpc>
                <a:spcPct val="120000"/>
              </a:lnSpc>
              <a:spcBef>
                <a:spcPct val="20000"/>
              </a:spcBef>
              <a:buFont typeface="Arial" panose="020B0604020202020204" pitchFamily="34" charset="0"/>
              <a:buNone/>
            </a:pPr>
            <a:r>
              <a:rPr lang="en-US" altLang="zh-CN" sz="2800" b="1">
                <a:solidFill>
                  <a:srgbClr val="FF3300"/>
                </a:solidFill>
                <a:latin typeface="Times New Roman" panose="02020603050405020304" pitchFamily="18" charset="0"/>
              </a:rPr>
              <a:t>0</a:t>
            </a:r>
          </a:p>
          <a:p>
            <a:pPr eaLnBrk="1" hangingPunct="1">
              <a:lnSpc>
                <a:spcPct val="120000"/>
              </a:lnSpc>
              <a:spcBef>
                <a:spcPct val="20000"/>
              </a:spcBef>
              <a:buFont typeface="Arial" panose="020B0604020202020204" pitchFamily="34" charset="0"/>
              <a:buNone/>
            </a:pPr>
            <a:r>
              <a:rPr lang="en-US" altLang="zh-CN" sz="2800" b="1">
                <a:solidFill>
                  <a:srgbClr val="FF3300"/>
                </a:solidFill>
                <a:latin typeface="Times New Roman" panose="02020603050405020304" pitchFamily="18" charset="0"/>
              </a:rPr>
              <a:t>1</a:t>
            </a:r>
          </a:p>
          <a:p>
            <a:pPr eaLnBrk="1" hangingPunct="1">
              <a:lnSpc>
                <a:spcPct val="120000"/>
              </a:lnSpc>
              <a:spcBef>
                <a:spcPct val="20000"/>
              </a:spcBef>
              <a:buFont typeface="Arial" panose="020B0604020202020204" pitchFamily="34" charset="0"/>
              <a:buNone/>
            </a:pPr>
            <a:r>
              <a:rPr lang="en-US" altLang="zh-CN" sz="2800" b="1">
                <a:solidFill>
                  <a:srgbClr val="FF3300"/>
                </a:solidFill>
                <a:latin typeface="Times New Roman" panose="02020603050405020304" pitchFamily="18" charset="0"/>
              </a:rPr>
              <a:t>0</a:t>
            </a:r>
          </a:p>
          <a:p>
            <a:pPr eaLnBrk="1" hangingPunct="1">
              <a:lnSpc>
                <a:spcPct val="120000"/>
              </a:lnSpc>
              <a:spcBef>
                <a:spcPct val="20000"/>
              </a:spcBef>
              <a:buFont typeface="Arial" panose="020B0604020202020204" pitchFamily="34" charset="0"/>
              <a:buNone/>
            </a:pPr>
            <a:r>
              <a:rPr lang="en-US" altLang="zh-CN" sz="2800" b="1">
                <a:solidFill>
                  <a:srgbClr val="FF3300"/>
                </a:solidFill>
                <a:latin typeface="Times New Roman" panose="02020603050405020304" pitchFamily="18" charset="0"/>
              </a:rPr>
              <a:t>3</a:t>
            </a:r>
            <a:endParaRPr lang="en-US" altLang="zh-CN">
              <a:solidFill>
                <a:srgbClr val="FF3300"/>
              </a:solidFill>
              <a:latin typeface="Times New Roman" panose="02020603050405020304" pitchFamily="18" charset="0"/>
            </a:endParaRPr>
          </a:p>
        </p:txBody>
      </p:sp>
      <p:sp>
        <p:nvSpPr>
          <p:cNvPr id="130057" name="Line 9"/>
          <p:cNvSpPr>
            <a:spLocks noChangeShapeType="1"/>
          </p:cNvSpPr>
          <p:nvPr/>
        </p:nvSpPr>
        <p:spPr bwMode="auto">
          <a:xfrm>
            <a:off x="1166813" y="2604120"/>
            <a:ext cx="6858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58" name="Line 10"/>
          <p:cNvSpPr>
            <a:spLocks noChangeShapeType="1"/>
          </p:cNvSpPr>
          <p:nvPr/>
        </p:nvSpPr>
        <p:spPr bwMode="auto">
          <a:xfrm>
            <a:off x="1166813" y="3213720"/>
            <a:ext cx="6858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59" name="Line 11"/>
          <p:cNvSpPr>
            <a:spLocks noChangeShapeType="1"/>
          </p:cNvSpPr>
          <p:nvPr/>
        </p:nvSpPr>
        <p:spPr bwMode="auto">
          <a:xfrm>
            <a:off x="1166813" y="3823320"/>
            <a:ext cx="6858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0" name="Line 12"/>
          <p:cNvSpPr>
            <a:spLocks noChangeShapeType="1"/>
          </p:cNvSpPr>
          <p:nvPr/>
        </p:nvSpPr>
        <p:spPr bwMode="auto">
          <a:xfrm>
            <a:off x="1166813" y="4432920"/>
            <a:ext cx="6858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1" name="Line 13"/>
          <p:cNvSpPr>
            <a:spLocks noChangeShapeType="1"/>
          </p:cNvSpPr>
          <p:nvPr/>
        </p:nvSpPr>
        <p:spPr bwMode="auto">
          <a:xfrm>
            <a:off x="1166813" y="5042520"/>
            <a:ext cx="6858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2" name="Line 14"/>
          <p:cNvSpPr>
            <a:spLocks noChangeShapeType="1"/>
          </p:cNvSpPr>
          <p:nvPr/>
        </p:nvSpPr>
        <p:spPr bwMode="auto">
          <a:xfrm>
            <a:off x="2005013" y="2604120"/>
            <a:ext cx="13716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3" name="Line 15"/>
          <p:cNvSpPr>
            <a:spLocks noChangeShapeType="1"/>
          </p:cNvSpPr>
          <p:nvPr/>
        </p:nvSpPr>
        <p:spPr bwMode="auto">
          <a:xfrm>
            <a:off x="2005013" y="3213720"/>
            <a:ext cx="13716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4" name="Line 16"/>
          <p:cNvSpPr>
            <a:spLocks noChangeShapeType="1"/>
          </p:cNvSpPr>
          <p:nvPr/>
        </p:nvSpPr>
        <p:spPr bwMode="auto">
          <a:xfrm>
            <a:off x="2005013" y="3823320"/>
            <a:ext cx="13716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5" name="Line 17"/>
          <p:cNvSpPr>
            <a:spLocks noChangeShapeType="1"/>
          </p:cNvSpPr>
          <p:nvPr/>
        </p:nvSpPr>
        <p:spPr bwMode="auto">
          <a:xfrm>
            <a:off x="2005013" y="4432920"/>
            <a:ext cx="13716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6" name="Line 18"/>
          <p:cNvSpPr>
            <a:spLocks noChangeShapeType="1"/>
          </p:cNvSpPr>
          <p:nvPr/>
        </p:nvSpPr>
        <p:spPr bwMode="auto">
          <a:xfrm>
            <a:off x="2005013" y="5042520"/>
            <a:ext cx="13716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7" name="Line 19"/>
          <p:cNvSpPr>
            <a:spLocks noChangeShapeType="1"/>
          </p:cNvSpPr>
          <p:nvPr/>
        </p:nvSpPr>
        <p:spPr bwMode="auto">
          <a:xfrm>
            <a:off x="2843213" y="1994520"/>
            <a:ext cx="0" cy="365760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0" name="Rectangle 20" descr="羊皮纸"/>
          <p:cNvSpPr>
            <a:spLocks noChangeArrowheads="1"/>
          </p:cNvSpPr>
          <p:nvPr/>
        </p:nvSpPr>
        <p:spPr bwMode="auto">
          <a:xfrm>
            <a:off x="3986213" y="2070720"/>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a:solidFill>
                  <a:srgbClr val="FF3300"/>
                </a:solidFill>
                <a:latin typeface="Times New Roman" charset="0"/>
              </a:rPr>
              <a:t>  </a:t>
            </a:r>
            <a:r>
              <a:rPr lang="en-US" altLang="zh-CN" sz="2800" b="1">
                <a:solidFill>
                  <a:srgbClr val="FF3300"/>
                </a:solidFill>
                <a:latin typeface="Times New Roman" charset="0"/>
              </a:rPr>
              <a:t>1</a:t>
            </a:r>
            <a:endParaRPr lang="en-US" altLang="zh-CN" sz="2400">
              <a:latin typeface="Times New Roman" charset="0"/>
            </a:endParaRPr>
          </a:p>
        </p:txBody>
      </p:sp>
      <p:sp>
        <p:nvSpPr>
          <p:cNvPr id="130069" name="Line 21"/>
          <p:cNvSpPr>
            <a:spLocks noChangeShapeType="1"/>
          </p:cNvSpPr>
          <p:nvPr/>
        </p:nvSpPr>
        <p:spPr bwMode="auto">
          <a:xfrm>
            <a:off x="4672013" y="2070720"/>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70" name="Line 22"/>
          <p:cNvSpPr>
            <a:spLocks noChangeShapeType="1"/>
          </p:cNvSpPr>
          <p:nvPr/>
        </p:nvSpPr>
        <p:spPr bwMode="auto">
          <a:xfrm>
            <a:off x="3148013" y="2299320"/>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71" name="Line 23"/>
          <p:cNvSpPr>
            <a:spLocks noChangeShapeType="1"/>
          </p:cNvSpPr>
          <p:nvPr/>
        </p:nvSpPr>
        <p:spPr bwMode="auto">
          <a:xfrm>
            <a:off x="4900613" y="2299320"/>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4" name="Rectangle 24" descr="羊皮纸"/>
          <p:cNvSpPr>
            <a:spLocks noChangeArrowheads="1"/>
          </p:cNvSpPr>
          <p:nvPr/>
        </p:nvSpPr>
        <p:spPr bwMode="auto">
          <a:xfrm>
            <a:off x="5738813" y="2070720"/>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a:solidFill>
                  <a:srgbClr val="FF3300"/>
                </a:solidFill>
                <a:latin typeface="Times New Roman" charset="0"/>
              </a:rPr>
              <a:t>  </a:t>
            </a:r>
            <a:r>
              <a:rPr lang="en-US" altLang="zh-CN" sz="2800" b="1">
                <a:solidFill>
                  <a:srgbClr val="FF3300"/>
                </a:solidFill>
                <a:latin typeface="Times New Roman" charset="0"/>
              </a:rPr>
              <a:t>3    ^</a:t>
            </a:r>
            <a:endParaRPr lang="en-US" altLang="zh-CN" sz="2400">
              <a:latin typeface="Times New Roman" charset="0"/>
            </a:endParaRPr>
          </a:p>
        </p:txBody>
      </p:sp>
      <p:sp>
        <p:nvSpPr>
          <p:cNvPr id="130073" name="Line 25"/>
          <p:cNvSpPr>
            <a:spLocks noChangeShapeType="1"/>
          </p:cNvSpPr>
          <p:nvPr/>
        </p:nvSpPr>
        <p:spPr bwMode="auto">
          <a:xfrm>
            <a:off x="6424613" y="2070720"/>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74" name="Line 26"/>
          <p:cNvSpPr>
            <a:spLocks noChangeShapeType="1"/>
          </p:cNvSpPr>
          <p:nvPr/>
        </p:nvSpPr>
        <p:spPr bwMode="auto">
          <a:xfrm>
            <a:off x="3148013" y="2908920"/>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7" name="Rectangle 27" descr="羊皮纸"/>
          <p:cNvSpPr>
            <a:spLocks noChangeArrowheads="1"/>
          </p:cNvSpPr>
          <p:nvPr/>
        </p:nvSpPr>
        <p:spPr bwMode="auto">
          <a:xfrm>
            <a:off x="3963988" y="2693020"/>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a:solidFill>
                  <a:srgbClr val="FF3300"/>
                </a:solidFill>
                <a:latin typeface="Times New Roman" charset="0"/>
              </a:rPr>
              <a:t>  </a:t>
            </a:r>
            <a:r>
              <a:rPr lang="en-US" altLang="zh-CN" sz="2800" b="1">
                <a:solidFill>
                  <a:srgbClr val="FF3300"/>
                </a:solidFill>
                <a:latin typeface="Times New Roman" charset="0"/>
              </a:rPr>
              <a:t>5     ^</a:t>
            </a:r>
            <a:endParaRPr lang="en-US" altLang="zh-CN" sz="2400">
              <a:latin typeface="Times New Roman" charset="0"/>
            </a:endParaRPr>
          </a:p>
        </p:txBody>
      </p:sp>
      <p:sp>
        <p:nvSpPr>
          <p:cNvPr id="130076" name="Line 28"/>
          <p:cNvSpPr>
            <a:spLocks noChangeShapeType="1"/>
          </p:cNvSpPr>
          <p:nvPr/>
        </p:nvSpPr>
        <p:spPr bwMode="auto">
          <a:xfrm>
            <a:off x="4672013" y="2680320"/>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77" name="Line 29"/>
          <p:cNvSpPr>
            <a:spLocks noChangeShapeType="1"/>
          </p:cNvSpPr>
          <p:nvPr/>
        </p:nvSpPr>
        <p:spPr bwMode="auto">
          <a:xfrm>
            <a:off x="3148013" y="3518520"/>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78" name="Line 30"/>
          <p:cNvSpPr>
            <a:spLocks noChangeShapeType="1"/>
          </p:cNvSpPr>
          <p:nvPr/>
        </p:nvSpPr>
        <p:spPr bwMode="auto">
          <a:xfrm>
            <a:off x="3148013" y="4737720"/>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1" name="Rectangle 31" descr="羊皮纸"/>
          <p:cNvSpPr>
            <a:spLocks noChangeArrowheads="1"/>
          </p:cNvSpPr>
          <p:nvPr/>
        </p:nvSpPr>
        <p:spPr bwMode="auto">
          <a:xfrm>
            <a:off x="3986213" y="3289920"/>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dirty="0">
                <a:solidFill>
                  <a:srgbClr val="FF3300"/>
                </a:solidFill>
                <a:latin typeface="Times New Roman" charset="0"/>
              </a:rPr>
              <a:t>  </a:t>
            </a:r>
            <a:r>
              <a:rPr lang="en-US" altLang="zh-CN" sz="2800" b="1" dirty="0">
                <a:solidFill>
                  <a:srgbClr val="FF3300"/>
                </a:solidFill>
                <a:latin typeface="Times New Roman" charset="0"/>
              </a:rPr>
              <a:t>1</a:t>
            </a:r>
            <a:endParaRPr lang="en-US" altLang="zh-CN" sz="2400" dirty="0">
              <a:latin typeface="Times New Roman" charset="0"/>
            </a:endParaRPr>
          </a:p>
        </p:txBody>
      </p:sp>
      <p:sp>
        <p:nvSpPr>
          <p:cNvPr id="117792" name="Rectangle 32" descr="羊皮纸"/>
          <p:cNvSpPr>
            <a:spLocks noChangeArrowheads="1"/>
          </p:cNvSpPr>
          <p:nvPr/>
        </p:nvSpPr>
        <p:spPr bwMode="auto">
          <a:xfrm>
            <a:off x="5764213" y="3267695"/>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a:solidFill>
                  <a:srgbClr val="FF3300"/>
                </a:solidFill>
                <a:latin typeface="Times New Roman" charset="0"/>
              </a:rPr>
              <a:t>  </a:t>
            </a:r>
            <a:r>
              <a:rPr lang="en-US" altLang="zh-CN" sz="2800" b="1">
                <a:solidFill>
                  <a:srgbClr val="FF3300"/>
                </a:solidFill>
                <a:latin typeface="Times New Roman" charset="0"/>
              </a:rPr>
              <a:t>5    ^</a:t>
            </a:r>
            <a:endParaRPr lang="en-US" altLang="zh-CN" sz="2400">
              <a:latin typeface="Times New Roman" charset="0"/>
            </a:endParaRPr>
          </a:p>
        </p:txBody>
      </p:sp>
      <p:sp>
        <p:nvSpPr>
          <p:cNvPr id="130081" name="Line 33"/>
          <p:cNvSpPr>
            <a:spLocks noChangeShapeType="1"/>
          </p:cNvSpPr>
          <p:nvPr/>
        </p:nvSpPr>
        <p:spPr bwMode="auto">
          <a:xfrm>
            <a:off x="4672013" y="3289920"/>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82" name="Line 34"/>
          <p:cNvSpPr>
            <a:spLocks noChangeShapeType="1"/>
          </p:cNvSpPr>
          <p:nvPr/>
        </p:nvSpPr>
        <p:spPr bwMode="auto">
          <a:xfrm>
            <a:off x="6424613" y="3289920"/>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5" name="Line 35"/>
          <p:cNvSpPr>
            <a:spLocks noChangeShapeType="1"/>
          </p:cNvSpPr>
          <p:nvPr/>
        </p:nvSpPr>
        <p:spPr bwMode="auto">
          <a:xfrm>
            <a:off x="4900613" y="3518520"/>
            <a:ext cx="762000" cy="0"/>
          </a:xfrm>
          <a:prstGeom prst="line">
            <a:avLst/>
          </a:prstGeom>
          <a:noFill/>
          <a:ln w="38100">
            <a:solidFill>
              <a:schemeClr val="tx1"/>
            </a:solidFill>
            <a:bevel/>
            <a:headEnd/>
            <a:tailEnd type="triangle" w="sm" len="lg"/>
          </a:ln>
          <a:effectLst>
            <a:outerShdw blurRad="63500" dist="38099" dir="2700000" algn="ctr" rotWithShape="0">
              <a:srgbClr val="000000">
                <a:alpha val="74998"/>
              </a:srgbClr>
            </a:outerShdw>
          </a:effectLst>
        </p:spPr>
        <p:txBody>
          <a:bodyPr wrap="none" anchor="ctr"/>
          <a:lstStyle/>
          <a:p>
            <a:pPr eaLnBrk="1" hangingPunct="1">
              <a:buFont typeface="Arial" charset="0"/>
              <a:buNone/>
              <a:defRPr/>
            </a:pPr>
            <a:endParaRPr lang="en-US">
              <a:latin typeface="Tahoma" charset="0"/>
              <a:ea typeface="宋体" charset="0"/>
            </a:endParaRPr>
          </a:p>
        </p:txBody>
      </p:sp>
      <p:sp>
        <p:nvSpPr>
          <p:cNvPr id="117796" name="Rectangle 36" descr="羊皮纸"/>
          <p:cNvSpPr>
            <a:spLocks noChangeArrowheads="1"/>
          </p:cNvSpPr>
          <p:nvPr/>
        </p:nvSpPr>
        <p:spPr bwMode="auto">
          <a:xfrm>
            <a:off x="3986213" y="4509120"/>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a:solidFill>
                  <a:srgbClr val="FF3300"/>
                </a:solidFill>
                <a:latin typeface="Times New Roman" charset="0"/>
              </a:rPr>
              <a:t>  </a:t>
            </a:r>
            <a:r>
              <a:rPr lang="en-US" altLang="zh-CN" sz="2800" b="1">
                <a:solidFill>
                  <a:srgbClr val="FF3300"/>
                </a:solidFill>
                <a:latin typeface="Times New Roman" charset="0"/>
              </a:rPr>
              <a:t>0</a:t>
            </a:r>
            <a:endParaRPr lang="en-US" altLang="zh-CN" sz="2400">
              <a:latin typeface="Times New Roman" charset="0"/>
            </a:endParaRPr>
          </a:p>
        </p:txBody>
      </p:sp>
      <p:sp>
        <p:nvSpPr>
          <p:cNvPr id="130085" name="Line 37"/>
          <p:cNvSpPr>
            <a:spLocks noChangeShapeType="1"/>
          </p:cNvSpPr>
          <p:nvPr/>
        </p:nvSpPr>
        <p:spPr bwMode="auto">
          <a:xfrm>
            <a:off x="4672013" y="4509120"/>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86" name="Line 38"/>
          <p:cNvSpPr>
            <a:spLocks noChangeShapeType="1"/>
          </p:cNvSpPr>
          <p:nvPr/>
        </p:nvSpPr>
        <p:spPr bwMode="auto">
          <a:xfrm>
            <a:off x="4900613" y="4737720"/>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9" name="Rectangle 39" descr="羊皮纸"/>
          <p:cNvSpPr>
            <a:spLocks noChangeArrowheads="1"/>
          </p:cNvSpPr>
          <p:nvPr/>
        </p:nvSpPr>
        <p:spPr bwMode="auto">
          <a:xfrm>
            <a:off x="5738813" y="4509120"/>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a:solidFill>
                  <a:srgbClr val="FF3300"/>
                </a:solidFill>
                <a:latin typeface="Times New Roman" charset="0"/>
              </a:rPr>
              <a:t>  </a:t>
            </a:r>
            <a:r>
              <a:rPr lang="en-US" altLang="zh-CN" sz="2800" b="1">
                <a:solidFill>
                  <a:srgbClr val="FF3300"/>
                </a:solidFill>
                <a:latin typeface="Times New Roman" charset="0"/>
              </a:rPr>
              <a:t>1</a:t>
            </a:r>
            <a:endParaRPr lang="en-US" altLang="zh-CN" sz="2400">
              <a:latin typeface="Times New Roman" charset="0"/>
            </a:endParaRPr>
          </a:p>
        </p:txBody>
      </p:sp>
      <p:sp>
        <p:nvSpPr>
          <p:cNvPr id="130088" name="Line 40"/>
          <p:cNvSpPr>
            <a:spLocks noChangeShapeType="1"/>
          </p:cNvSpPr>
          <p:nvPr/>
        </p:nvSpPr>
        <p:spPr bwMode="auto">
          <a:xfrm>
            <a:off x="6424613" y="4509120"/>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89" name="Line 41"/>
          <p:cNvSpPr>
            <a:spLocks noChangeShapeType="1"/>
          </p:cNvSpPr>
          <p:nvPr/>
        </p:nvSpPr>
        <p:spPr bwMode="auto">
          <a:xfrm>
            <a:off x="6653213" y="4737720"/>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2" name="Rectangle 42" descr="羊皮纸"/>
          <p:cNvSpPr>
            <a:spLocks noChangeArrowheads="1"/>
          </p:cNvSpPr>
          <p:nvPr/>
        </p:nvSpPr>
        <p:spPr bwMode="auto">
          <a:xfrm>
            <a:off x="7491413" y="4509120"/>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a:solidFill>
                  <a:srgbClr val="FF3300"/>
                </a:solidFill>
                <a:latin typeface="Times New Roman" charset="0"/>
              </a:rPr>
              <a:t>  </a:t>
            </a:r>
            <a:r>
              <a:rPr lang="en-US" altLang="zh-CN" sz="2800" b="1">
                <a:solidFill>
                  <a:srgbClr val="FF3300"/>
                </a:solidFill>
                <a:latin typeface="Times New Roman" charset="0"/>
              </a:rPr>
              <a:t>5    ^</a:t>
            </a:r>
            <a:endParaRPr lang="en-US" altLang="zh-CN" sz="2400">
              <a:latin typeface="Times New Roman" charset="0"/>
            </a:endParaRPr>
          </a:p>
        </p:txBody>
      </p:sp>
      <p:sp>
        <p:nvSpPr>
          <p:cNvPr id="130091" name="Line 43"/>
          <p:cNvSpPr>
            <a:spLocks noChangeShapeType="1"/>
          </p:cNvSpPr>
          <p:nvPr/>
        </p:nvSpPr>
        <p:spPr bwMode="auto">
          <a:xfrm>
            <a:off x="8177213" y="4509120"/>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92" name="Text Box 44"/>
          <p:cNvSpPr txBox="1">
            <a:spLocks noChangeArrowheads="1"/>
          </p:cNvSpPr>
          <p:nvPr/>
        </p:nvSpPr>
        <p:spPr bwMode="auto">
          <a:xfrm>
            <a:off x="1004888" y="5715620"/>
            <a:ext cx="1296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t>Indgree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27720" y="1078632"/>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一、邻接矩阵</a:t>
            </a:r>
            <a:endParaRPr lang="en-US" altLang="zh-CN" sz="3200">
              <a:latin typeface="黑体" panose="02010609060101010101" pitchFamily="49" charset="-122"/>
              <a:ea typeface="黑体" panose="02010609060101010101" pitchFamily="49" charset="-122"/>
            </a:endParaRPr>
          </a:p>
        </p:txBody>
      </p:sp>
      <p:sp>
        <p:nvSpPr>
          <p:cNvPr id="2969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E8A96674-5AB3-4F91-B333-F26BD0CEEC47}" type="slidenum">
              <a:rPr lang="zh-CN" altLang="en-US"/>
              <a:pPr algn="r" eaLnBrk="1" hangingPunct="1">
                <a:spcBef>
                  <a:spcPct val="50000"/>
                </a:spcBef>
                <a:buFont typeface="Arial" panose="020B0604020202020204" pitchFamily="34" charset="0"/>
                <a:buNone/>
              </a:pPr>
              <a:t>16</a:t>
            </a:fld>
            <a:endParaRPr lang="en-US" altLang="zh-CN"/>
          </a:p>
        </p:txBody>
      </p:sp>
      <p:sp>
        <p:nvSpPr>
          <p:cNvPr id="29700" name="Text Box 4"/>
          <p:cNvSpPr txBox="1">
            <a:spLocks noChangeArrowheads="1"/>
          </p:cNvSpPr>
          <p:nvPr/>
        </p:nvSpPr>
        <p:spPr bwMode="auto">
          <a:xfrm>
            <a:off x="327720" y="164232"/>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29701" name="Rectangle 5"/>
          <p:cNvSpPr>
            <a:spLocks noGrp="1" noChangeArrowheads="1"/>
          </p:cNvSpPr>
          <p:nvPr>
            <p:ph type="body" idx="1"/>
          </p:nvPr>
        </p:nvSpPr>
        <p:spPr>
          <a:xfrm>
            <a:off x="251520" y="1916832"/>
            <a:ext cx="87630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无向图的邻接矩阵为：</a:t>
            </a:r>
            <a:endParaRPr lang="en-US" altLang="zh-CN" dirty="0">
              <a:latin typeface="黑体" panose="02010609060101010101" pitchFamily="49" charset="-122"/>
              <a:ea typeface="黑体" panose="02010609060101010101" pitchFamily="49" charset="-122"/>
            </a:endParaRPr>
          </a:p>
        </p:txBody>
      </p:sp>
      <p:grpSp>
        <p:nvGrpSpPr>
          <p:cNvPr id="2" name="Group 7"/>
          <p:cNvGrpSpPr>
            <a:grpSpLocks/>
          </p:cNvGrpSpPr>
          <p:nvPr/>
        </p:nvGrpSpPr>
        <p:grpSpPr bwMode="auto">
          <a:xfrm>
            <a:off x="1470720" y="4355232"/>
            <a:ext cx="2057400" cy="1600200"/>
            <a:chOff x="0" y="0"/>
            <a:chExt cx="1824" cy="1440"/>
          </a:xfrm>
        </p:grpSpPr>
        <p:sp>
          <p:nvSpPr>
            <p:cNvPr id="29731" name="Line 8"/>
            <p:cNvSpPr>
              <a:spLocks noChangeShapeType="1"/>
            </p:cNvSpPr>
            <p:nvPr/>
          </p:nvSpPr>
          <p:spPr bwMode="auto">
            <a:xfrm flipH="1">
              <a:off x="623" y="149"/>
              <a:ext cx="577"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32" name="Line 9"/>
            <p:cNvSpPr>
              <a:spLocks noChangeShapeType="1"/>
            </p:cNvSpPr>
            <p:nvPr/>
          </p:nvSpPr>
          <p:spPr bwMode="auto">
            <a:xfrm>
              <a:off x="1296" y="246"/>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33" name="Line 10"/>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34" name="Line 11"/>
            <p:cNvSpPr>
              <a:spLocks noChangeShapeType="1"/>
            </p:cNvSpPr>
            <p:nvPr/>
          </p:nvSpPr>
          <p:spPr bwMode="auto">
            <a:xfrm flipH="1">
              <a:off x="191" y="197"/>
              <a:ext cx="241" cy="431"/>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35" name="Line 12"/>
            <p:cNvSpPr>
              <a:spLocks noChangeShapeType="1"/>
            </p:cNvSpPr>
            <p:nvPr/>
          </p:nvSpPr>
          <p:spPr bwMode="auto">
            <a:xfrm flipH="1" flipV="1">
              <a:off x="480" y="246"/>
              <a:ext cx="0" cy="1007"/>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36" name="Line 13"/>
            <p:cNvSpPr>
              <a:spLocks noChangeShapeType="1"/>
            </p:cNvSpPr>
            <p:nvPr/>
          </p:nvSpPr>
          <p:spPr bwMode="auto">
            <a:xfrm flipH="1" flipV="1">
              <a:off x="528" y="197"/>
              <a:ext cx="1105"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37" name="Line 14"/>
            <p:cNvSpPr>
              <a:spLocks noChangeShapeType="1"/>
            </p:cNvSpPr>
            <p:nvPr/>
          </p:nvSpPr>
          <p:spPr bwMode="auto">
            <a:xfrm flipH="1" flipV="1">
              <a:off x="144" y="821"/>
              <a:ext cx="290" cy="43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38" name="Line 15"/>
            <p:cNvSpPr>
              <a:spLocks noChangeShapeType="1"/>
            </p:cNvSpPr>
            <p:nvPr/>
          </p:nvSpPr>
          <p:spPr bwMode="auto">
            <a:xfrm flipH="1">
              <a:off x="528" y="1301"/>
              <a:ext cx="721"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39" name="Line 16"/>
            <p:cNvSpPr>
              <a:spLocks noChangeShapeType="1"/>
            </p:cNvSpPr>
            <p:nvPr/>
          </p:nvSpPr>
          <p:spPr bwMode="auto">
            <a:xfrm flipH="1">
              <a:off x="576" y="773"/>
              <a:ext cx="1057"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40" name="Line 17"/>
            <p:cNvSpPr>
              <a:spLocks noChangeShapeType="1"/>
            </p:cNvSpPr>
            <p:nvPr/>
          </p:nvSpPr>
          <p:spPr bwMode="auto">
            <a:xfrm flipH="1">
              <a:off x="1344" y="82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29741" name="Group 18"/>
            <p:cNvGrpSpPr>
              <a:grpSpLocks/>
            </p:cNvGrpSpPr>
            <p:nvPr/>
          </p:nvGrpSpPr>
          <p:grpSpPr bwMode="auto">
            <a:xfrm>
              <a:off x="0" y="0"/>
              <a:ext cx="1824" cy="1440"/>
              <a:chOff x="0" y="0"/>
              <a:chExt cx="1824" cy="1440"/>
            </a:xfrm>
          </p:grpSpPr>
          <p:sp>
            <p:nvSpPr>
              <p:cNvPr id="29742" name="Oval 19"/>
              <p:cNvSpPr>
                <a:spLocks noChangeArrowheads="1"/>
              </p:cNvSpPr>
              <p:nvPr/>
            </p:nvSpPr>
            <p:spPr bwMode="auto">
              <a:xfrm>
                <a:off x="336" y="0"/>
                <a:ext cx="287"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1</a:t>
                </a:r>
              </a:p>
            </p:txBody>
          </p:sp>
          <p:sp>
            <p:nvSpPr>
              <p:cNvPr id="29743" name="Oval 20"/>
              <p:cNvSpPr>
                <a:spLocks noChangeArrowheads="1"/>
              </p:cNvSpPr>
              <p:nvPr/>
            </p:nvSpPr>
            <p:spPr bwMode="auto">
              <a:xfrm>
                <a:off x="336" y="1169"/>
                <a:ext cx="287"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29744" name="Oval 21"/>
              <p:cNvSpPr>
                <a:spLocks noChangeArrowheads="1"/>
              </p:cNvSpPr>
              <p:nvPr/>
            </p:nvSpPr>
            <p:spPr bwMode="auto">
              <a:xfrm>
                <a:off x="0" y="576"/>
                <a:ext cx="289"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29745" name="Oval 22"/>
              <p:cNvSpPr>
                <a:spLocks noChangeArrowheads="1"/>
              </p:cNvSpPr>
              <p:nvPr/>
            </p:nvSpPr>
            <p:spPr bwMode="auto">
              <a:xfrm>
                <a:off x="1535" y="624"/>
                <a:ext cx="289"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5</a:t>
                </a:r>
              </a:p>
            </p:txBody>
          </p:sp>
          <p:sp>
            <p:nvSpPr>
              <p:cNvPr id="29746" name="Oval 23"/>
              <p:cNvSpPr>
                <a:spLocks noChangeArrowheads="1"/>
              </p:cNvSpPr>
              <p:nvPr/>
            </p:nvSpPr>
            <p:spPr bwMode="auto">
              <a:xfrm>
                <a:off x="1153" y="1170"/>
                <a:ext cx="287"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sp>
            <p:nvSpPr>
              <p:cNvPr id="29747" name="Oval 24"/>
              <p:cNvSpPr>
                <a:spLocks noChangeArrowheads="1"/>
              </p:cNvSpPr>
              <p:nvPr/>
            </p:nvSpPr>
            <p:spPr bwMode="auto">
              <a:xfrm>
                <a:off x="1153" y="0"/>
                <a:ext cx="287"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0</a:t>
                </a:r>
              </a:p>
            </p:txBody>
          </p:sp>
        </p:grpSp>
      </p:grpSp>
      <p:grpSp>
        <p:nvGrpSpPr>
          <p:cNvPr id="4" name="Group 25"/>
          <p:cNvGrpSpPr>
            <a:grpSpLocks/>
          </p:cNvGrpSpPr>
          <p:nvPr/>
        </p:nvGrpSpPr>
        <p:grpSpPr bwMode="auto">
          <a:xfrm>
            <a:off x="6271320" y="4279032"/>
            <a:ext cx="2057400" cy="1676400"/>
            <a:chOff x="0" y="0"/>
            <a:chExt cx="1920" cy="1536"/>
          </a:xfrm>
        </p:grpSpPr>
        <p:sp>
          <p:nvSpPr>
            <p:cNvPr id="29720" name="Line 26"/>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21" name="Line 27"/>
            <p:cNvSpPr>
              <a:spLocks noChangeShapeType="1"/>
            </p:cNvSpPr>
            <p:nvPr/>
          </p:nvSpPr>
          <p:spPr bwMode="auto">
            <a:xfrm>
              <a:off x="193" y="720"/>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22" name="Line 28"/>
            <p:cNvSpPr>
              <a:spLocks noChangeShapeType="1"/>
            </p:cNvSpPr>
            <p:nvPr/>
          </p:nvSpPr>
          <p:spPr bwMode="auto">
            <a:xfrm flipH="1">
              <a:off x="240" y="144"/>
              <a:ext cx="673"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23" name="Line 29"/>
            <p:cNvSpPr>
              <a:spLocks noChangeShapeType="1"/>
            </p:cNvSpPr>
            <p:nvPr/>
          </p:nvSpPr>
          <p:spPr bwMode="auto">
            <a:xfrm flipH="1" flipV="1">
              <a:off x="1007" y="192"/>
              <a:ext cx="385"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24" name="Line 30"/>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25" name="Line 31"/>
            <p:cNvSpPr>
              <a:spLocks noChangeShapeType="1"/>
            </p:cNvSpPr>
            <p:nvPr/>
          </p:nvSpPr>
          <p:spPr bwMode="auto">
            <a:xfrm flipH="1">
              <a:off x="576" y="768"/>
              <a:ext cx="1151"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26" name="Oval 32"/>
            <p:cNvSpPr>
              <a:spLocks noChangeArrowheads="1"/>
            </p:cNvSpPr>
            <p:nvPr/>
          </p:nvSpPr>
          <p:spPr bwMode="auto">
            <a:xfrm>
              <a:off x="0" y="480"/>
              <a:ext cx="287"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1</a:t>
              </a:r>
            </a:p>
          </p:txBody>
        </p:sp>
        <p:sp>
          <p:nvSpPr>
            <p:cNvPr id="29727" name="Oval 33"/>
            <p:cNvSpPr>
              <a:spLocks noChangeArrowheads="1"/>
            </p:cNvSpPr>
            <p:nvPr/>
          </p:nvSpPr>
          <p:spPr bwMode="auto">
            <a:xfrm>
              <a:off x="1296" y="1265"/>
              <a:ext cx="287"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29728" name="Oval 34"/>
            <p:cNvSpPr>
              <a:spLocks noChangeArrowheads="1"/>
            </p:cNvSpPr>
            <p:nvPr/>
          </p:nvSpPr>
          <p:spPr bwMode="auto">
            <a:xfrm>
              <a:off x="336" y="1265"/>
              <a:ext cx="287"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29729" name="Oval 35"/>
            <p:cNvSpPr>
              <a:spLocks noChangeArrowheads="1"/>
            </p:cNvSpPr>
            <p:nvPr/>
          </p:nvSpPr>
          <p:spPr bwMode="auto">
            <a:xfrm>
              <a:off x="1633" y="528"/>
              <a:ext cx="287"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sp>
          <p:nvSpPr>
            <p:cNvPr id="29730" name="Oval 36"/>
            <p:cNvSpPr>
              <a:spLocks noChangeArrowheads="1"/>
            </p:cNvSpPr>
            <p:nvPr/>
          </p:nvSpPr>
          <p:spPr bwMode="auto">
            <a:xfrm>
              <a:off x="816" y="0"/>
              <a:ext cx="287"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0</a:t>
              </a:r>
            </a:p>
          </p:txBody>
        </p:sp>
      </p:grpSp>
      <p:grpSp>
        <p:nvGrpSpPr>
          <p:cNvPr id="5" name="Group 37"/>
          <p:cNvGrpSpPr>
            <a:grpSpLocks/>
          </p:cNvGrpSpPr>
          <p:nvPr/>
        </p:nvGrpSpPr>
        <p:grpSpPr bwMode="auto">
          <a:xfrm>
            <a:off x="1165920" y="2374032"/>
            <a:ext cx="2514600" cy="1920875"/>
            <a:chOff x="0" y="0"/>
            <a:chExt cx="1584" cy="1210"/>
          </a:xfrm>
        </p:grpSpPr>
        <p:grpSp>
          <p:nvGrpSpPr>
            <p:cNvPr id="29716" name="Group 38"/>
            <p:cNvGrpSpPr>
              <a:grpSpLocks/>
            </p:cNvGrpSpPr>
            <p:nvPr/>
          </p:nvGrpSpPr>
          <p:grpSpPr bwMode="auto">
            <a:xfrm>
              <a:off x="0" y="96"/>
              <a:ext cx="1584" cy="1008"/>
              <a:chOff x="0" y="0"/>
              <a:chExt cx="1584" cy="1008"/>
            </a:xfrm>
          </p:grpSpPr>
          <p:sp>
            <p:nvSpPr>
              <p:cNvPr id="29718" name="AutoShape 39"/>
              <p:cNvSpPr>
                <a:spLocks/>
              </p:cNvSpPr>
              <p:nvPr/>
            </p:nvSpPr>
            <p:spPr bwMode="auto">
              <a:xfrm>
                <a:off x="0" y="48"/>
                <a:ext cx="48" cy="960"/>
              </a:xfrm>
              <a:prstGeom prst="leftBracket">
                <a:avLst>
                  <a:gd name="adj" fmla="val 16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9719" name="AutoShape 40"/>
              <p:cNvSpPr>
                <a:spLocks/>
              </p:cNvSpPr>
              <p:nvPr/>
            </p:nvSpPr>
            <p:spPr bwMode="auto">
              <a:xfrm flipH="1">
                <a:off x="1536" y="0"/>
                <a:ext cx="48" cy="1008"/>
              </a:xfrm>
              <a:prstGeom prst="leftBracket">
                <a:avLst>
                  <a:gd name="adj" fmla="val 17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
          <p:nvSpPr>
            <p:cNvPr id="29717" name="Text Box 41"/>
            <p:cNvSpPr txBox="1">
              <a:spLocks noChangeArrowheads="1"/>
            </p:cNvSpPr>
            <p:nvPr/>
          </p:nvSpPr>
          <p:spPr bwMode="auto">
            <a:xfrm>
              <a:off x="96" y="0"/>
              <a:ext cx="1488"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0  </a:t>
              </a:r>
              <a:r>
                <a:rPr lang="en-US" altLang="zh-CN" sz="2000">
                  <a:solidFill>
                    <a:srgbClr val="FF0000"/>
                  </a:solidFill>
                  <a:latin typeface="黑体" panose="02010609060101010101" pitchFamily="49" charset="-122"/>
                  <a:ea typeface="黑体" panose="02010609060101010101" pitchFamily="49" charset="-122"/>
                </a:rPr>
                <a:t>1 </a:t>
              </a:r>
              <a:r>
                <a:rPr lang="en-US" altLang="zh-CN" sz="2000">
                  <a:latin typeface="黑体" panose="02010609060101010101" pitchFamily="49" charset="-122"/>
                  <a:ea typeface="黑体" panose="02010609060101010101" pitchFamily="49" charset="-122"/>
                </a:rPr>
                <a:t> 0  0  </a:t>
              </a:r>
              <a:r>
                <a:rPr lang="en-US" altLang="zh-CN" sz="2000">
                  <a:solidFill>
                    <a:srgbClr val="7030A0"/>
                  </a:solidFill>
                  <a:latin typeface="黑体" panose="02010609060101010101" pitchFamily="49" charset="-122"/>
                  <a:ea typeface="黑体" panose="02010609060101010101" pitchFamily="49" charset="-122"/>
                </a:rPr>
                <a:t>1</a:t>
              </a:r>
              <a:r>
                <a:rPr lang="en-US" altLang="zh-CN" sz="2000">
                  <a:latin typeface="黑体" panose="02010609060101010101" pitchFamily="49" charset="-122"/>
                  <a:ea typeface="黑体" panose="02010609060101010101" pitchFamily="49" charset="-122"/>
                </a:rPr>
                <a:t>  </a:t>
              </a:r>
              <a:r>
                <a:rPr lang="en-US" altLang="zh-CN" sz="2000">
                  <a:solidFill>
                    <a:srgbClr val="3333FF"/>
                  </a:solidFill>
                  <a:latin typeface="黑体" panose="02010609060101010101" pitchFamily="49" charset="-122"/>
                  <a:ea typeface="黑体" panose="02010609060101010101" pitchFamily="49" charset="-122"/>
                </a:rPr>
                <a:t>1 </a:t>
              </a:r>
              <a:r>
                <a:rPr lang="en-US" altLang="zh-CN" sz="2000">
                  <a:latin typeface="黑体" panose="02010609060101010101" pitchFamily="49" charset="-122"/>
                  <a:ea typeface="黑体" panose="02010609060101010101" pitchFamily="49" charset="-122"/>
                </a:rPr>
                <a:t>                     </a:t>
              </a:r>
            </a:p>
            <a:p>
              <a:pPr eaLnBrk="1" hangingPunct="1">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1  0  1  1  0  1</a:t>
              </a:r>
            </a:p>
            <a:p>
              <a:pPr eaLnBrk="1" hangingPunct="1">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0  1  0  1  0  0</a:t>
              </a:r>
            </a:p>
            <a:p>
              <a:pPr eaLnBrk="1" hangingPunct="1">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0  1  1  0  1  1</a:t>
              </a:r>
            </a:p>
            <a:p>
              <a:pPr eaLnBrk="1" hangingPunct="1">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1  0  0  1  0  1</a:t>
              </a:r>
            </a:p>
            <a:p>
              <a:pPr eaLnBrk="1" hangingPunct="1">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1  1  0  1  1  0</a:t>
              </a:r>
              <a:endParaRPr lang="zh-CN" altLang="en-US"/>
            </a:p>
          </p:txBody>
        </p:sp>
      </p:grpSp>
      <p:grpSp>
        <p:nvGrpSpPr>
          <p:cNvPr id="7" name="Group 42"/>
          <p:cNvGrpSpPr>
            <a:grpSpLocks/>
          </p:cNvGrpSpPr>
          <p:nvPr/>
        </p:nvGrpSpPr>
        <p:grpSpPr bwMode="auto">
          <a:xfrm>
            <a:off x="6042720" y="2602632"/>
            <a:ext cx="2133600" cy="1616075"/>
            <a:chOff x="0" y="0"/>
            <a:chExt cx="1344" cy="1018"/>
          </a:xfrm>
        </p:grpSpPr>
        <p:sp>
          <p:nvSpPr>
            <p:cNvPr id="29713" name="AutoShape 43"/>
            <p:cNvSpPr>
              <a:spLocks/>
            </p:cNvSpPr>
            <p:nvPr/>
          </p:nvSpPr>
          <p:spPr bwMode="auto">
            <a:xfrm>
              <a:off x="0" y="144"/>
              <a:ext cx="48" cy="816"/>
            </a:xfrm>
            <a:prstGeom prst="leftBracket">
              <a:avLst>
                <a:gd name="adj" fmla="val 141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9714" name="AutoShape 44"/>
            <p:cNvSpPr>
              <a:spLocks/>
            </p:cNvSpPr>
            <p:nvPr/>
          </p:nvSpPr>
          <p:spPr bwMode="auto">
            <a:xfrm flipH="1">
              <a:off x="1200" y="144"/>
              <a:ext cx="96" cy="816"/>
            </a:xfrm>
            <a:prstGeom prst="leftBracket">
              <a:avLst>
                <a:gd name="adj" fmla="val 708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9715" name="Text Box 45"/>
            <p:cNvSpPr txBox="1">
              <a:spLocks noChangeArrowheads="1"/>
            </p:cNvSpPr>
            <p:nvPr/>
          </p:nvSpPr>
          <p:spPr bwMode="auto">
            <a:xfrm>
              <a:off x="48" y="0"/>
              <a:ext cx="1296"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000">
                  <a:latin typeface="黑体" panose="02010609060101010101" pitchFamily="49" charset="-122"/>
                  <a:ea typeface="黑体" panose="02010609060101010101" pitchFamily="49" charset="-122"/>
                </a:rPr>
                <a:t>0  </a:t>
              </a:r>
              <a:r>
                <a:rPr lang="en-US" altLang="zh-CN" sz="2000">
                  <a:solidFill>
                    <a:srgbClr val="FF0000"/>
                  </a:solidFill>
                  <a:latin typeface="黑体" panose="02010609060101010101" pitchFamily="49" charset="-122"/>
                  <a:ea typeface="黑体" panose="02010609060101010101" pitchFamily="49" charset="-122"/>
                </a:rPr>
                <a:t>1 </a:t>
              </a:r>
              <a:r>
                <a:rPr lang="en-US" altLang="zh-CN" sz="2000">
                  <a:latin typeface="黑体" panose="02010609060101010101" pitchFamily="49" charset="-122"/>
                  <a:ea typeface="黑体" panose="02010609060101010101" pitchFamily="49" charset="-122"/>
                </a:rPr>
                <a:t> 0  </a:t>
              </a:r>
              <a:r>
                <a:rPr lang="en-US" altLang="zh-CN" sz="2000">
                  <a:solidFill>
                    <a:srgbClr val="7030A0"/>
                  </a:solidFill>
                  <a:latin typeface="黑体" panose="02010609060101010101" pitchFamily="49" charset="-122"/>
                  <a:ea typeface="黑体" panose="02010609060101010101" pitchFamily="49" charset="-122"/>
                </a:rPr>
                <a:t>1</a:t>
              </a:r>
              <a:r>
                <a:rPr lang="en-US" altLang="zh-CN" sz="2000">
                  <a:latin typeface="黑体" panose="02010609060101010101" pitchFamily="49" charset="-122"/>
                  <a:ea typeface="黑体" panose="02010609060101010101" pitchFamily="49" charset="-122"/>
                </a:rPr>
                <a:t>  </a:t>
              </a:r>
              <a:r>
                <a:rPr lang="en-US" altLang="zh-CN" sz="2000">
                  <a:solidFill>
                    <a:srgbClr val="3333FF"/>
                  </a:solidFill>
                  <a:latin typeface="黑体" panose="02010609060101010101" pitchFamily="49" charset="-122"/>
                  <a:ea typeface="黑体" panose="02010609060101010101" pitchFamily="49" charset="-122"/>
                </a:rPr>
                <a:t>1</a:t>
              </a:r>
            </a:p>
            <a:p>
              <a:pPr eaLnBrk="1" hangingPunct="1">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0  0  1  0  0</a:t>
              </a:r>
            </a:p>
            <a:p>
              <a:pPr eaLnBrk="1" hangingPunct="1">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0  0  0  0  1</a:t>
              </a:r>
            </a:p>
            <a:p>
              <a:pPr eaLnBrk="1" hangingPunct="1">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0  0  1  0  0</a:t>
              </a:r>
            </a:p>
            <a:p>
              <a:pPr eaLnBrk="1" hangingPunct="1">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0  0  0  0  0</a:t>
              </a:r>
              <a:endParaRPr lang="zh-CN" altLang="en-US" sz="2000">
                <a:latin typeface="黑体" panose="02010609060101010101" pitchFamily="49" charset="-122"/>
                <a:ea typeface="黑体" panose="02010609060101010101" pitchFamily="49" charset="-122"/>
              </a:endParaRPr>
            </a:p>
          </p:txBody>
        </p:sp>
      </p:grpSp>
      <p:sp>
        <p:nvSpPr>
          <p:cNvPr id="46" name="Line 8"/>
          <p:cNvSpPr>
            <a:spLocks noChangeShapeType="1"/>
          </p:cNvSpPr>
          <p:nvPr/>
        </p:nvSpPr>
        <p:spPr bwMode="auto">
          <a:xfrm flipH="1">
            <a:off x="2120008" y="4520332"/>
            <a:ext cx="65087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7" name="Line 9"/>
          <p:cNvSpPr>
            <a:spLocks noChangeShapeType="1"/>
          </p:cNvSpPr>
          <p:nvPr/>
        </p:nvSpPr>
        <p:spPr bwMode="auto">
          <a:xfrm>
            <a:off x="2932808" y="4613995"/>
            <a:ext cx="0" cy="1066800"/>
          </a:xfrm>
          <a:prstGeom prst="line">
            <a:avLst/>
          </a:prstGeom>
          <a:noFill/>
          <a:ln w="38100">
            <a:solidFill>
              <a:srgbClr val="7030A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8" name="Line 10"/>
          <p:cNvSpPr>
            <a:spLocks noChangeShapeType="1"/>
          </p:cNvSpPr>
          <p:nvPr/>
        </p:nvSpPr>
        <p:spPr bwMode="auto">
          <a:xfrm>
            <a:off x="3002658" y="4585420"/>
            <a:ext cx="379412" cy="53340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9" name="Line 28"/>
          <p:cNvSpPr>
            <a:spLocks noChangeShapeType="1"/>
          </p:cNvSpPr>
          <p:nvPr/>
        </p:nvSpPr>
        <p:spPr bwMode="auto">
          <a:xfrm flipH="1">
            <a:off x="6544370" y="4433020"/>
            <a:ext cx="720725" cy="4191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0" name="Line 29"/>
          <p:cNvSpPr>
            <a:spLocks noChangeShapeType="1"/>
          </p:cNvSpPr>
          <p:nvPr/>
        </p:nvSpPr>
        <p:spPr bwMode="auto">
          <a:xfrm flipH="1" flipV="1">
            <a:off x="7352408" y="4498107"/>
            <a:ext cx="412750" cy="1152525"/>
          </a:xfrm>
          <a:prstGeom prst="line">
            <a:avLst/>
          </a:prstGeom>
          <a:noFill/>
          <a:ln w="38100">
            <a:solidFill>
              <a:srgbClr val="7030A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1" name="Line 26"/>
          <p:cNvSpPr>
            <a:spLocks noChangeShapeType="1"/>
          </p:cNvSpPr>
          <p:nvPr/>
        </p:nvSpPr>
        <p:spPr bwMode="auto">
          <a:xfrm flipH="1" flipV="1">
            <a:off x="7400033" y="4485407"/>
            <a:ext cx="668337" cy="419100"/>
          </a:xfrm>
          <a:prstGeom prst="line">
            <a:avLst/>
          </a:prstGeom>
          <a:noFill/>
          <a:ln w="38100">
            <a:solidFill>
              <a:srgbClr val="3333FF"/>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2" name="Rectangle 5">
            <a:extLst>
              <a:ext uri="{FF2B5EF4-FFF2-40B4-BE49-F238E27FC236}">
                <a16:creationId xmlns:a16="http://schemas.microsoft.com/office/drawing/2014/main" id="{932E7571-126A-454C-BA28-1E8871D18F45}"/>
              </a:ext>
            </a:extLst>
          </p:cNvPr>
          <p:cNvSpPr txBox="1">
            <a:spLocks noChangeArrowheads="1"/>
          </p:cNvSpPr>
          <p:nvPr/>
        </p:nvSpPr>
        <p:spPr bwMode="auto">
          <a:xfrm>
            <a:off x="4693178" y="1904666"/>
            <a:ext cx="4693494"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9pPr>
          </a:lstStyle>
          <a:p>
            <a:pPr eaLnBrk="1" hangingPunct="1">
              <a:spcBef>
                <a:spcPct val="30000"/>
              </a:spcBef>
            </a:pPr>
            <a:r>
              <a:rPr lang="zh-CN" altLang="en-US" b="1" kern="0" dirty="0">
                <a:latin typeface="黑体" panose="02010609060101010101" pitchFamily="49" charset="-122"/>
                <a:ea typeface="黑体" panose="02010609060101010101" pitchFamily="49" charset="-122"/>
              </a:rPr>
              <a:t>有向图的邻接矩阵为：</a:t>
            </a:r>
          </a:p>
          <a:p>
            <a:pPr eaLnBrk="1" hangingPunct="1">
              <a:spcBef>
                <a:spcPct val="0"/>
              </a:spcBef>
              <a:buFont typeface="Wingdings" panose="05000000000000000000" pitchFamily="2" charset="2"/>
              <a:buNone/>
            </a:pPr>
            <a:r>
              <a:rPr lang="en-US" altLang="zh-CN" kern="0" dirty="0">
                <a:latin typeface="黑体" panose="02010609060101010101" pitchFamily="49" charset="-122"/>
                <a:ea typeface="黑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right)">
                                      <p:cBhvr>
                                        <p:cTn id="17" dur="500"/>
                                        <p:tgtEl>
                                          <p:spTgt spid="46"/>
                                        </p:tgtEl>
                                      </p:cBhvr>
                                    </p:animEffect>
                                  </p:childTnLst>
                                </p:cTn>
                              </p:par>
                            </p:childTnLst>
                          </p:cTn>
                        </p:par>
                        <p:par>
                          <p:cTn id="18" fill="hold" nodeType="with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up)">
                                      <p:cBhvr>
                                        <p:cTn id="21" dur="500"/>
                                        <p:tgtEl>
                                          <p:spTgt spid="47"/>
                                        </p:tgtEl>
                                      </p:cBhvr>
                                    </p:animEffect>
                                  </p:childTnLst>
                                </p:cTn>
                              </p:par>
                            </p:childTnLst>
                          </p:cTn>
                        </p:par>
                        <p:par>
                          <p:cTn id="22" fill="hold" nodeType="with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wipe(left)">
                                      <p:cBhvr>
                                        <p:cTn id="25" dur="500"/>
                                        <p:tgtEl>
                                          <p:spTgt spid="4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wipe(right)">
                                      <p:cBhvr>
                                        <p:cTn id="44" dur="500"/>
                                        <p:tgtEl>
                                          <p:spTgt spid="4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wipe(up)">
                                      <p:cBhvr>
                                        <p:cTn id="49" dur="500"/>
                                        <p:tgtEl>
                                          <p:spTgt spid="5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wipe(left)">
                                      <p:cBhvr>
                                        <p:cTn id="5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50" grpId="0" animBg="1"/>
      <p:bldP spid="51"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Line 2"/>
          <p:cNvSpPr>
            <a:spLocks noChangeShapeType="1"/>
          </p:cNvSpPr>
          <p:nvPr/>
        </p:nvSpPr>
        <p:spPr bwMode="auto">
          <a:xfrm flipH="1" flipV="1">
            <a:off x="2785418" y="1597595"/>
            <a:ext cx="1143000" cy="1143000"/>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75" name="Text Box 3"/>
          <p:cNvSpPr txBox="1">
            <a:spLocks noChangeArrowheads="1"/>
          </p:cNvSpPr>
          <p:nvPr/>
        </p:nvSpPr>
        <p:spPr bwMode="auto">
          <a:xfrm>
            <a:off x="-1418283" y="-540767"/>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latin typeface="Times New Roman" panose="02020603050405020304" pitchFamily="18" charset="0"/>
            </a:endParaRPr>
          </a:p>
        </p:txBody>
      </p:sp>
      <p:sp>
        <p:nvSpPr>
          <p:cNvPr id="118788" name="Oval 4"/>
          <p:cNvSpPr>
            <a:spLocks noChangeArrowheads="1"/>
          </p:cNvSpPr>
          <p:nvPr/>
        </p:nvSpPr>
        <p:spPr bwMode="auto">
          <a:xfrm>
            <a:off x="2328218" y="1140395"/>
            <a:ext cx="533400" cy="533400"/>
          </a:xfrm>
          <a:prstGeom prst="ellipse">
            <a:avLst/>
          </a:prstGeom>
          <a:solidFill>
            <a:srgbClr val="FFFF00"/>
          </a:solidFill>
          <a:ln w="38100">
            <a:solidFill>
              <a:srgbClr val="FF3300"/>
            </a:solidFill>
            <a:round/>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400" b="1">
                <a:latin typeface="Times New Roman" charset="0"/>
              </a:rPr>
              <a:t>C0</a:t>
            </a:r>
            <a:endParaRPr lang="en-US" altLang="zh-CN" sz="2400">
              <a:latin typeface="Times New Roman" charset="0"/>
            </a:endParaRPr>
          </a:p>
        </p:txBody>
      </p:sp>
      <p:sp>
        <p:nvSpPr>
          <p:cNvPr id="118789" name="Oval 5"/>
          <p:cNvSpPr>
            <a:spLocks noChangeArrowheads="1"/>
          </p:cNvSpPr>
          <p:nvPr/>
        </p:nvSpPr>
        <p:spPr bwMode="auto">
          <a:xfrm>
            <a:off x="3852218" y="1140395"/>
            <a:ext cx="533400" cy="533400"/>
          </a:xfrm>
          <a:prstGeom prst="ellipse">
            <a:avLst/>
          </a:prstGeom>
          <a:solidFill>
            <a:srgbClr val="FFFF00"/>
          </a:solidFill>
          <a:ln w="38100">
            <a:solidFill>
              <a:srgbClr val="FF3300"/>
            </a:solidFill>
            <a:round/>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400" b="1">
                <a:latin typeface="Times New Roman" charset="0"/>
              </a:rPr>
              <a:t>C1</a:t>
            </a:r>
            <a:endParaRPr lang="en-US" altLang="zh-CN" sz="2400">
              <a:latin typeface="Times New Roman" charset="0"/>
            </a:endParaRPr>
          </a:p>
        </p:txBody>
      </p:sp>
      <p:sp>
        <p:nvSpPr>
          <p:cNvPr id="118790" name="Oval 6"/>
          <p:cNvSpPr>
            <a:spLocks noChangeArrowheads="1"/>
          </p:cNvSpPr>
          <p:nvPr/>
        </p:nvSpPr>
        <p:spPr bwMode="auto">
          <a:xfrm>
            <a:off x="5376218" y="1140395"/>
            <a:ext cx="533400" cy="533400"/>
          </a:xfrm>
          <a:prstGeom prst="ellipse">
            <a:avLst/>
          </a:prstGeom>
          <a:solidFill>
            <a:srgbClr val="FFFF00"/>
          </a:solidFill>
          <a:ln w="38100">
            <a:solidFill>
              <a:srgbClr val="FF3300"/>
            </a:solidFill>
            <a:round/>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400" b="1">
                <a:latin typeface="Times New Roman" charset="0"/>
              </a:rPr>
              <a:t>C2</a:t>
            </a:r>
            <a:endParaRPr lang="en-US" altLang="zh-CN" sz="2400">
              <a:latin typeface="Times New Roman" charset="0"/>
            </a:endParaRPr>
          </a:p>
        </p:txBody>
      </p:sp>
      <p:sp>
        <p:nvSpPr>
          <p:cNvPr id="131079" name="Line 7"/>
          <p:cNvSpPr>
            <a:spLocks noChangeShapeType="1"/>
          </p:cNvSpPr>
          <p:nvPr/>
        </p:nvSpPr>
        <p:spPr bwMode="auto">
          <a:xfrm>
            <a:off x="2855268" y="1342008"/>
            <a:ext cx="990600" cy="0"/>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80" name="Line 8"/>
          <p:cNvSpPr>
            <a:spLocks noChangeShapeType="1"/>
          </p:cNvSpPr>
          <p:nvPr/>
        </p:nvSpPr>
        <p:spPr bwMode="auto">
          <a:xfrm>
            <a:off x="4385618" y="1368995"/>
            <a:ext cx="990600" cy="0"/>
          </a:xfrm>
          <a:prstGeom prst="line">
            <a:avLst/>
          </a:prstGeom>
          <a:noFill/>
          <a:ln w="38100">
            <a:solidFill>
              <a:srgbClr val="FF3300"/>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3" name="Oval 9"/>
          <p:cNvSpPr>
            <a:spLocks noChangeArrowheads="1"/>
          </p:cNvSpPr>
          <p:nvPr/>
        </p:nvSpPr>
        <p:spPr bwMode="auto">
          <a:xfrm>
            <a:off x="2328218" y="2588195"/>
            <a:ext cx="533400" cy="533400"/>
          </a:xfrm>
          <a:prstGeom prst="ellipse">
            <a:avLst/>
          </a:prstGeom>
          <a:solidFill>
            <a:srgbClr val="FFFF00"/>
          </a:solidFill>
          <a:ln w="38100">
            <a:solidFill>
              <a:srgbClr val="FF3300"/>
            </a:solidFill>
            <a:round/>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400" b="1">
                <a:latin typeface="Times New Roman" charset="0"/>
              </a:rPr>
              <a:t>C3</a:t>
            </a:r>
            <a:endParaRPr lang="en-US" altLang="zh-CN" sz="2400">
              <a:latin typeface="Times New Roman" charset="0"/>
            </a:endParaRPr>
          </a:p>
        </p:txBody>
      </p:sp>
      <p:sp>
        <p:nvSpPr>
          <p:cNvPr id="131082" name="Line 10"/>
          <p:cNvSpPr>
            <a:spLocks noChangeShapeType="1"/>
          </p:cNvSpPr>
          <p:nvPr/>
        </p:nvSpPr>
        <p:spPr bwMode="auto">
          <a:xfrm>
            <a:off x="2556818" y="1673795"/>
            <a:ext cx="0" cy="914400"/>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5" name="Oval 11"/>
          <p:cNvSpPr>
            <a:spLocks noChangeArrowheads="1"/>
          </p:cNvSpPr>
          <p:nvPr/>
        </p:nvSpPr>
        <p:spPr bwMode="auto">
          <a:xfrm>
            <a:off x="3852218" y="2588195"/>
            <a:ext cx="533400" cy="533400"/>
          </a:xfrm>
          <a:prstGeom prst="ellipse">
            <a:avLst/>
          </a:prstGeom>
          <a:solidFill>
            <a:srgbClr val="FFFF00"/>
          </a:solidFill>
          <a:ln w="38100">
            <a:solidFill>
              <a:srgbClr val="FF3300"/>
            </a:solidFill>
            <a:round/>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400" b="1">
                <a:latin typeface="Times New Roman" charset="0"/>
              </a:rPr>
              <a:t>C4</a:t>
            </a:r>
            <a:endParaRPr lang="en-US" altLang="zh-CN" sz="2400">
              <a:latin typeface="Times New Roman" charset="0"/>
            </a:endParaRPr>
          </a:p>
        </p:txBody>
      </p:sp>
      <p:sp>
        <p:nvSpPr>
          <p:cNvPr id="131084" name="Line 12"/>
          <p:cNvSpPr>
            <a:spLocks noChangeShapeType="1"/>
          </p:cNvSpPr>
          <p:nvPr/>
        </p:nvSpPr>
        <p:spPr bwMode="auto">
          <a:xfrm>
            <a:off x="4157018" y="1673795"/>
            <a:ext cx="0" cy="914400"/>
          </a:xfrm>
          <a:prstGeom prst="line">
            <a:avLst/>
          </a:prstGeom>
          <a:noFill/>
          <a:ln w="38100">
            <a:solidFill>
              <a:srgbClr val="FF3300"/>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85" name="Line 13"/>
          <p:cNvSpPr>
            <a:spLocks noChangeShapeType="1"/>
          </p:cNvSpPr>
          <p:nvPr/>
        </p:nvSpPr>
        <p:spPr bwMode="auto">
          <a:xfrm>
            <a:off x="4385618" y="2892995"/>
            <a:ext cx="990600" cy="0"/>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8" name="Oval 14"/>
          <p:cNvSpPr>
            <a:spLocks noChangeArrowheads="1"/>
          </p:cNvSpPr>
          <p:nvPr/>
        </p:nvSpPr>
        <p:spPr bwMode="auto">
          <a:xfrm>
            <a:off x="5376218" y="2588195"/>
            <a:ext cx="533400" cy="533400"/>
          </a:xfrm>
          <a:prstGeom prst="ellipse">
            <a:avLst/>
          </a:prstGeom>
          <a:solidFill>
            <a:srgbClr val="FFFF00"/>
          </a:solidFill>
          <a:ln w="38100">
            <a:solidFill>
              <a:srgbClr val="FF3300"/>
            </a:solidFill>
            <a:round/>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400" b="1">
                <a:latin typeface="Times New Roman" charset="0"/>
              </a:rPr>
              <a:t>C5</a:t>
            </a:r>
            <a:endParaRPr lang="en-US" altLang="zh-CN" sz="2400">
              <a:latin typeface="Times New Roman" charset="0"/>
            </a:endParaRPr>
          </a:p>
        </p:txBody>
      </p:sp>
      <p:sp>
        <p:nvSpPr>
          <p:cNvPr id="131087" name="Line 15"/>
          <p:cNvSpPr>
            <a:spLocks noChangeShapeType="1"/>
          </p:cNvSpPr>
          <p:nvPr/>
        </p:nvSpPr>
        <p:spPr bwMode="auto">
          <a:xfrm>
            <a:off x="5681018" y="1673795"/>
            <a:ext cx="0" cy="914400"/>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88" name="Line 16"/>
          <p:cNvSpPr>
            <a:spLocks noChangeShapeType="1"/>
          </p:cNvSpPr>
          <p:nvPr/>
        </p:nvSpPr>
        <p:spPr bwMode="auto">
          <a:xfrm flipH="1" flipV="1">
            <a:off x="4309418" y="1597595"/>
            <a:ext cx="1143000" cy="1143000"/>
          </a:xfrm>
          <a:prstGeom prst="line">
            <a:avLst/>
          </a:prstGeom>
          <a:noFill/>
          <a:ln w="38100">
            <a:solidFill>
              <a:srgbClr val="FF3300"/>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89" name="Text Box 17"/>
          <p:cNvSpPr txBox="1">
            <a:spLocks noChangeArrowheads="1"/>
          </p:cNvSpPr>
          <p:nvPr/>
        </p:nvSpPr>
        <p:spPr bwMode="auto">
          <a:xfrm>
            <a:off x="683568" y="3501008"/>
            <a:ext cx="8137525"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3200" b="1">
                <a:latin typeface="黑体" panose="02010609060101010101" pitchFamily="49" charset="-122"/>
                <a:ea typeface="黑体" panose="02010609060101010101" pitchFamily="49" charset="-122"/>
              </a:rPr>
              <a:t>拓扑排序：</a:t>
            </a:r>
            <a:r>
              <a:rPr lang="zh-CN" altLang="en-US" sz="3200" b="1">
                <a:solidFill>
                  <a:srgbClr val="FF0000"/>
                </a:solidFill>
                <a:latin typeface="黑体" panose="02010609060101010101" pitchFamily="49" charset="-122"/>
                <a:ea typeface="黑体" panose="02010609060101010101" pitchFamily="49" charset="-122"/>
              </a:rPr>
              <a:t>C4、C0、C3、C2、C1、C5（栈）</a:t>
            </a:r>
          </a:p>
          <a:p>
            <a:pPr eaLnBrk="1" hangingPunct="1">
              <a:lnSpc>
                <a:spcPct val="150000"/>
              </a:lnSpc>
              <a:buFont typeface="Arial" panose="020B0604020202020204" pitchFamily="34" charset="0"/>
              <a:buNone/>
            </a:pPr>
            <a:r>
              <a:rPr lang="zh-CN" altLang="en-US" sz="3200" b="1">
                <a:latin typeface="黑体" panose="02010609060101010101" pitchFamily="49" charset="-122"/>
                <a:ea typeface="黑体" panose="02010609060101010101" pitchFamily="49" charset="-122"/>
              </a:rPr>
              <a:t>          </a:t>
            </a:r>
            <a:r>
              <a:rPr lang="zh-CN" altLang="en-US" sz="3200" b="1">
                <a:solidFill>
                  <a:srgbClr val="FF0000"/>
                </a:solidFill>
                <a:latin typeface="黑体" panose="02010609060101010101" pitchFamily="49" charset="-122"/>
                <a:ea typeface="黑体" panose="02010609060101010101" pitchFamily="49" charset="-122"/>
              </a:rPr>
              <a:t>C2、</a:t>
            </a:r>
            <a:r>
              <a:rPr lang="en-US" altLang="zh-CN" sz="3200" b="1">
                <a:solidFill>
                  <a:srgbClr val="FF0000"/>
                </a:solidFill>
                <a:latin typeface="黑体" panose="02010609060101010101" pitchFamily="49" charset="-122"/>
                <a:ea typeface="黑体" panose="02010609060101010101" pitchFamily="49" charset="-122"/>
              </a:rPr>
              <a:t>C4</a:t>
            </a:r>
            <a:r>
              <a:rPr lang="zh-CN" altLang="en-US" sz="3200" b="1">
                <a:solidFill>
                  <a:srgbClr val="FF0000"/>
                </a:solidFill>
                <a:latin typeface="黑体" panose="02010609060101010101" pitchFamily="49" charset="-122"/>
                <a:ea typeface="黑体" panose="02010609060101010101" pitchFamily="49" charset="-122"/>
              </a:rPr>
              <a:t>、</a:t>
            </a:r>
            <a:r>
              <a:rPr lang="en-US" altLang="zh-CN" sz="3200" b="1">
                <a:solidFill>
                  <a:srgbClr val="FF0000"/>
                </a:solidFill>
                <a:latin typeface="黑体" panose="02010609060101010101" pitchFamily="49" charset="-122"/>
                <a:ea typeface="黑体" panose="02010609060101010101" pitchFamily="49" charset="-122"/>
              </a:rPr>
              <a:t>C0</a:t>
            </a:r>
            <a:r>
              <a:rPr lang="zh-CN" altLang="en-US" sz="3200" b="1">
                <a:solidFill>
                  <a:srgbClr val="FF0000"/>
                </a:solidFill>
                <a:latin typeface="黑体" panose="02010609060101010101" pitchFamily="49" charset="-122"/>
                <a:ea typeface="黑体" panose="02010609060101010101" pitchFamily="49" charset="-122"/>
              </a:rPr>
              <a:t>、</a:t>
            </a:r>
            <a:r>
              <a:rPr lang="en-US" altLang="zh-CN" sz="3200" b="1">
                <a:solidFill>
                  <a:srgbClr val="FF0000"/>
                </a:solidFill>
                <a:latin typeface="黑体" panose="02010609060101010101" pitchFamily="49" charset="-122"/>
                <a:ea typeface="黑体" panose="02010609060101010101" pitchFamily="49" charset="-122"/>
              </a:rPr>
              <a:t>C1</a:t>
            </a:r>
            <a:r>
              <a:rPr lang="zh-CN" altLang="en-US" sz="3200" b="1">
                <a:solidFill>
                  <a:srgbClr val="FF0000"/>
                </a:solidFill>
                <a:latin typeface="黑体" panose="02010609060101010101" pitchFamily="49" charset="-122"/>
                <a:ea typeface="黑体" panose="02010609060101010101" pitchFamily="49" charset="-122"/>
              </a:rPr>
              <a:t>、</a:t>
            </a:r>
            <a:r>
              <a:rPr lang="en-US" altLang="zh-CN" sz="3200" b="1">
                <a:solidFill>
                  <a:srgbClr val="FF0000"/>
                </a:solidFill>
                <a:latin typeface="黑体" panose="02010609060101010101" pitchFamily="49" charset="-122"/>
                <a:ea typeface="黑体" panose="02010609060101010101" pitchFamily="49" charset="-122"/>
              </a:rPr>
              <a:t>C3</a:t>
            </a:r>
            <a:r>
              <a:rPr lang="zh-CN" altLang="en-US" sz="3200" b="1">
                <a:solidFill>
                  <a:srgbClr val="FF0000"/>
                </a:solidFill>
                <a:latin typeface="黑体" panose="02010609060101010101" pitchFamily="49" charset="-122"/>
                <a:ea typeface="黑体" panose="02010609060101010101" pitchFamily="49" charset="-122"/>
              </a:rPr>
              <a:t>、</a:t>
            </a:r>
            <a:r>
              <a:rPr lang="en-US" altLang="zh-CN" sz="3200" b="1">
                <a:solidFill>
                  <a:srgbClr val="FF0000"/>
                </a:solidFill>
                <a:latin typeface="黑体" panose="02010609060101010101" pitchFamily="49" charset="-122"/>
                <a:ea typeface="黑体" panose="02010609060101010101" pitchFamily="49" charset="-122"/>
              </a:rPr>
              <a:t>C5</a:t>
            </a:r>
            <a:r>
              <a:rPr lang="zh-CN" altLang="en-US" sz="3200" b="1">
                <a:solidFill>
                  <a:srgbClr val="FF0000"/>
                </a:solidFill>
                <a:latin typeface="黑体" panose="02010609060101010101" pitchFamily="49" charset="-122"/>
                <a:ea typeface="黑体" panose="02010609060101010101" pitchFamily="49" charset="-122"/>
              </a:rPr>
              <a:t>（队列)</a:t>
            </a:r>
            <a:r>
              <a:rPr lang="zh-CN" altLang="en-US" sz="3200" b="1">
                <a:latin typeface="黑体" panose="02010609060101010101" pitchFamily="49" charset="-122"/>
                <a:ea typeface="黑体" panose="02010609060101010101" pitchFamily="49" charset="-122"/>
              </a:rPr>
              <a:t> </a:t>
            </a:r>
          </a:p>
        </p:txBody>
      </p:sp>
      <p:cxnSp>
        <p:nvCxnSpPr>
          <p:cNvPr id="5" name="直接箭头连接符 4"/>
          <p:cNvCxnSpPr>
            <a:stCxn id="118789" idx="3"/>
            <a:endCxn id="118793" idx="7"/>
          </p:cNvCxnSpPr>
          <p:nvPr/>
        </p:nvCxnSpPr>
        <p:spPr bwMode="auto">
          <a:xfrm flipH="1">
            <a:off x="2783503" y="1595680"/>
            <a:ext cx="1146830" cy="107063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cover dir="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Text Box 3"/>
          <p:cNvSpPr txBox="1">
            <a:spLocks noChangeArrowheads="1"/>
          </p:cNvSpPr>
          <p:nvPr/>
        </p:nvSpPr>
        <p:spPr bwMode="auto">
          <a:xfrm>
            <a:off x="8101013" y="6165850"/>
            <a:ext cx="93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730B3DE3-8634-4084-A67B-33BDE2FEA305}" type="slidenum">
              <a:rPr lang="zh-CN" altLang="en-US"/>
              <a:pPr algn="r" eaLnBrk="1" hangingPunct="1">
                <a:spcBef>
                  <a:spcPct val="50000"/>
                </a:spcBef>
                <a:buFont typeface="Arial" panose="020B0604020202020204" pitchFamily="34" charset="0"/>
                <a:buNone/>
              </a:pPr>
              <a:t>161</a:t>
            </a:fld>
            <a:endParaRPr lang="en-US" altLang="zh-CN"/>
          </a:p>
        </p:txBody>
      </p:sp>
      <p:sp>
        <p:nvSpPr>
          <p:cNvPr id="130052" name="Rectangle 4"/>
          <p:cNvSpPr>
            <a:spLocks noGrp="1" noChangeArrowheads="1"/>
          </p:cNvSpPr>
          <p:nvPr/>
        </p:nvSpPr>
        <p:spPr bwMode="auto">
          <a:xfrm>
            <a:off x="469900" y="1032397"/>
            <a:ext cx="82073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lang="zh-CN" altLang="en-US" sz="2800" b="1" dirty="0">
                <a:solidFill>
                  <a:schemeClr val="tx2"/>
                </a:solidFill>
                <a:latin typeface="黑体" panose="02010609060101010101" pitchFamily="49" charset="-122"/>
                <a:ea typeface="黑体" panose="02010609060101010101" pitchFamily="49" charset="-122"/>
              </a:rPr>
              <a:t>作业</a:t>
            </a:r>
            <a:r>
              <a:rPr lang="en-US" altLang="zh-CN" sz="2800" b="1" dirty="0">
                <a:solidFill>
                  <a:schemeClr val="tx2"/>
                </a:solidFill>
                <a:latin typeface="黑体" panose="02010609060101010101" pitchFamily="49" charset="-122"/>
                <a:ea typeface="黑体" panose="02010609060101010101" pitchFamily="49" charset="-122"/>
              </a:rPr>
              <a:t>4</a:t>
            </a:r>
            <a:r>
              <a:rPr lang="zh-CN" altLang="en-US" sz="2800" b="1" dirty="0">
                <a:solidFill>
                  <a:schemeClr val="tx2"/>
                </a:solidFill>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写出某AOV网的邻接表存储结构如下，写出</a:t>
            </a:r>
            <a:r>
              <a:rPr lang="zh-CN" altLang="en-US" sz="2800" b="1" dirty="0">
                <a:solidFill>
                  <a:srgbClr val="FF0000"/>
                </a:solidFill>
                <a:latin typeface="黑体" panose="02010609060101010101" pitchFamily="49" charset="-122"/>
                <a:ea typeface="黑体" panose="02010609060101010101" pitchFamily="49" charset="-122"/>
              </a:rPr>
              <a:t>分别用队列和栈</a:t>
            </a:r>
            <a:r>
              <a:rPr lang="zh-CN" altLang="en-US" sz="2800" b="1" dirty="0">
                <a:latin typeface="黑体" panose="02010609060101010101" pitchFamily="49" charset="-122"/>
                <a:ea typeface="黑体" panose="02010609060101010101" pitchFamily="49" charset="-122"/>
              </a:rPr>
              <a:t>存储入读为零的顶点时的拓扑排序序列。</a:t>
            </a:r>
            <a:endParaRPr lang="zh-CN" altLang="en-US" sz="2800" b="1" dirty="0">
              <a:latin typeface="黑体" panose="02010609060101010101" pitchFamily="49" charset="-122"/>
              <a:ea typeface="黑体" panose="02010609060101010101" pitchFamily="49" charset="-122"/>
              <a:sym typeface="Arial" panose="020B0604020202020204" pitchFamily="34" charset="0"/>
            </a:endParaRPr>
          </a:p>
        </p:txBody>
      </p:sp>
      <p:sp>
        <p:nvSpPr>
          <p:cNvPr id="117766" name="Rectangle 6" descr="白色大理石"/>
          <p:cNvSpPr>
            <a:spLocks noChangeArrowheads="1"/>
          </p:cNvSpPr>
          <p:nvPr/>
        </p:nvSpPr>
        <p:spPr bwMode="auto">
          <a:xfrm>
            <a:off x="2005013" y="1922512"/>
            <a:ext cx="1371600" cy="3657600"/>
          </a:xfrm>
          <a:prstGeom prst="rect">
            <a:avLst/>
          </a:prstGeom>
          <a:blipFill dpi="0" rotWithShape="0">
            <a:blip r:embed="rId2" cstate="print"/>
            <a:srcRect/>
            <a:tile tx="0" ty="0" sx="100000" sy="100000" flip="none" algn="tl"/>
          </a:blipFill>
          <a:ln w="38100">
            <a:solidFill>
              <a:srgbClr val="008080"/>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lnSpc>
                <a:spcPct val="120000"/>
              </a:lnSpc>
              <a:buClrTx/>
              <a:buSzTx/>
              <a:buFont typeface="Arial" charset="0"/>
              <a:buNone/>
              <a:defRPr/>
            </a:pPr>
            <a:r>
              <a:rPr lang="zh-CN" altLang="en-US" sz="2800" b="1" dirty="0">
                <a:latin typeface="Times New Roman" charset="0"/>
              </a:rPr>
              <a:t> </a:t>
            </a:r>
            <a:r>
              <a:rPr lang="en-US" altLang="zh-CN" sz="2800" b="1" dirty="0">
                <a:latin typeface="Times New Roman" charset="0"/>
              </a:rPr>
              <a:t>C0</a:t>
            </a:r>
          </a:p>
          <a:p>
            <a:pPr eaLnBrk="1" hangingPunct="1">
              <a:lnSpc>
                <a:spcPct val="120000"/>
              </a:lnSpc>
              <a:buClrTx/>
              <a:buSzTx/>
              <a:buFont typeface="Arial" charset="0"/>
              <a:buNone/>
              <a:defRPr/>
            </a:pPr>
            <a:r>
              <a:rPr lang="en-US" altLang="zh-CN" sz="2800" b="1" dirty="0">
                <a:latin typeface="Times New Roman" charset="0"/>
              </a:rPr>
              <a:t> C1</a:t>
            </a:r>
          </a:p>
          <a:p>
            <a:pPr eaLnBrk="1" hangingPunct="1">
              <a:lnSpc>
                <a:spcPct val="120000"/>
              </a:lnSpc>
              <a:buClrTx/>
              <a:buSzTx/>
              <a:buFont typeface="Arial" charset="0"/>
              <a:buNone/>
              <a:defRPr/>
            </a:pPr>
            <a:r>
              <a:rPr lang="en-US" altLang="zh-CN" sz="2800" b="1" dirty="0">
                <a:latin typeface="Times New Roman" charset="0"/>
              </a:rPr>
              <a:t> C2</a:t>
            </a:r>
          </a:p>
          <a:p>
            <a:pPr eaLnBrk="1" hangingPunct="1">
              <a:lnSpc>
                <a:spcPct val="120000"/>
              </a:lnSpc>
              <a:buClrTx/>
              <a:buSzTx/>
              <a:buNone/>
              <a:defRPr/>
            </a:pPr>
            <a:r>
              <a:rPr lang="en-US" altLang="zh-CN" sz="2800" b="1" dirty="0">
                <a:latin typeface="Times New Roman" charset="0"/>
              </a:rPr>
              <a:t> C3    ^</a:t>
            </a:r>
          </a:p>
          <a:p>
            <a:pPr eaLnBrk="1" hangingPunct="1">
              <a:lnSpc>
                <a:spcPct val="120000"/>
              </a:lnSpc>
              <a:buClrTx/>
              <a:buSzTx/>
              <a:buFont typeface="Arial" charset="0"/>
              <a:buNone/>
              <a:defRPr/>
            </a:pPr>
            <a:r>
              <a:rPr lang="en-US" altLang="zh-CN" sz="2800" b="1" dirty="0">
                <a:latin typeface="Times New Roman" charset="0"/>
              </a:rPr>
              <a:t> C4</a:t>
            </a:r>
          </a:p>
          <a:p>
            <a:pPr eaLnBrk="1" hangingPunct="1">
              <a:lnSpc>
                <a:spcPct val="120000"/>
              </a:lnSpc>
              <a:buClrTx/>
              <a:buSzTx/>
              <a:buFont typeface="Arial" charset="0"/>
              <a:buNone/>
              <a:defRPr/>
            </a:pPr>
            <a:r>
              <a:rPr lang="en-US" altLang="zh-CN" sz="2800" b="1" dirty="0">
                <a:latin typeface="Times New Roman" charset="0"/>
              </a:rPr>
              <a:t> C5   ^</a:t>
            </a:r>
            <a:endParaRPr lang="en-US" altLang="zh-CN" sz="2400" dirty="0">
              <a:latin typeface="Times New Roman" charset="0"/>
            </a:endParaRPr>
          </a:p>
        </p:txBody>
      </p:sp>
      <p:sp>
        <p:nvSpPr>
          <p:cNvPr id="130062" name="Line 14"/>
          <p:cNvSpPr>
            <a:spLocks noChangeShapeType="1"/>
          </p:cNvSpPr>
          <p:nvPr/>
        </p:nvSpPr>
        <p:spPr bwMode="auto">
          <a:xfrm>
            <a:off x="2005013" y="2532112"/>
            <a:ext cx="13716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3" name="Line 15"/>
          <p:cNvSpPr>
            <a:spLocks noChangeShapeType="1"/>
          </p:cNvSpPr>
          <p:nvPr/>
        </p:nvSpPr>
        <p:spPr bwMode="auto">
          <a:xfrm>
            <a:off x="2005013" y="3141712"/>
            <a:ext cx="13716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4" name="Line 16"/>
          <p:cNvSpPr>
            <a:spLocks noChangeShapeType="1"/>
          </p:cNvSpPr>
          <p:nvPr/>
        </p:nvSpPr>
        <p:spPr bwMode="auto">
          <a:xfrm>
            <a:off x="2005013" y="3751312"/>
            <a:ext cx="13716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5" name="Line 17"/>
          <p:cNvSpPr>
            <a:spLocks noChangeShapeType="1"/>
          </p:cNvSpPr>
          <p:nvPr/>
        </p:nvSpPr>
        <p:spPr bwMode="auto">
          <a:xfrm>
            <a:off x="2005013" y="4360912"/>
            <a:ext cx="13716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6" name="Line 18"/>
          <p:cNvSpPr>
            <a:spLocks noChangeShapeType="1"/>
          </p:cNvSpPr>
          <p:nvPr/>
        </p:nvSpPr>
        <p:spPr bwMode="auto">
          <a:xfrm>
            <a:off x="2005013" y="4970512"/>
            <a:ext cx="13716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7" name="Line 19"/>
          <p:cNvSpPr>
            <a:spLocks noChangeShapeType="1"/>
          </p:cNvSpPr>
          <p:nvPr/>
        </p:nvSpPr>
        <p:spPr bwMode="auto">
          <a:xfrm>
            <a:off x="2843213" y="1922512"/>
            <a:ext cx="0" cy="365760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0" name="Rectangle 20" descr="羊皮纸"/>
          <p:cNvSpPr>
            <a:spLocks noChangeArrowheads="1"/>
          </p:cNvSpPr>
          <p:nvPr/>
        </p:nvSpPr>
        <p:spPr bwMode="auto">
          <a:xfrm>
            <a:off x="3986213" y="1998712"/>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a:solidFill>
                  <a:srgbClr val="FF3300"/>
                </a:solidFill>
                <a:latin typeface="Times New Roman" charset="0"/>
              </a:rPr>
              <a:t>  </a:t>
            </a:r>
            <a:r>
              <a:rPr lang="en-US" altLang="zh-CN" sz="2800" b="1">
                <a:solidFill>
                  <a:srgbClr val="FF3300"/>
                </a:solidFill>
                <a:latin typeface="Times New Roman" charset="0"/>
              </a:rPr>
              <a:t>1</a:t>
            </a:r>
            <a:endParaRPr lang="en-US" altLang="zh-CN" sz="2400">
              <a:latin typeface="Times New Roman" charset="0"/>
            </a:endParaRPr>
          </a:p>
        </p:txBody>
      </p:sp>
      <p:sp>
        <p:nvSpPr>
          <p:cNvPr id="130069" name="Line 21"/>
          <p:cNvSpPr>
            <a:spLocks noChangeShapeType="1"/>
          </p:cNvSpPr>
          <p:nvPr/>
        </p:nvSpPr>
        <p:spPr bwMode="auto">
          <a:xfrm>
            <a:off x="4672013" y="1998712"/>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70" name="Line 22"/>
          <p:cNvSpPr>
            <a:spLocks noChangeShapeType="1"/>
          </p:cNvSpPr>
          <p:nvPr/>
        </p:nvSpPr>
        <p:spPr bwMode="auto">
          <a:xfrm>
            <a:off x="3148013" y="2227312"/>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71" name="Line 23"/>
          <p:cNvSpPr>
            <a:spLocks noChangeShapeType="1"/>
          </p:cNvSpPr>
          <p:nvPr/>
        </p:nvSpPr>
        <p:spPr bwMode="auto">
          <a:xfrm>
            <a:off x="4900613" y="2227312"/>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4" name="Rectangle 24" descr="羊皮纸"/>
          <p:cNvSpPr>
            <a:spLocks noChangeArrowheads="1"/>
          </p:cNvSpPr>
          <p:nvPr/>
        </p:nvSpPr>
        <p:spPr bwMode="auto">
          <a:xfrm>
            <a:off x="5738813" y="1998712"/>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dirty="0">
                <a:solidFill>
                  <a:srgbClr val="FF3300"/>
                </a:solidFill>
                <a:latin typeface="Times New Roman" charset="0"/>
              </a:rPr>
              <a:t>  </a:t>
            </a:r>
            <a:r>
              <a:rPr lang="en-US" altLang="zh-CN" sz="2800" b="1" dirty="0">
                <a:solidFill>
                  <a:srgbClr val="FF3300"/>
                </a:solidFill>
                <a:latin typeface="Times New Roman" charset="0"/>
              </a:rPr>
              <a:t>3    ^</a:t>
            </a:r>
            <a:endParaRPr lang="en-US" altLang="zh-CN" sz="2400" dirty="0">
              <a:latin typeface="Times New Roman" charset="0"/>
            </a:endParaRPr>
          </a:p>
        </p:txBody>
      </p:sp>
      <p:sp>
        <p:nvSpPr>
          <p:cNvPr id="130073" name="Line 25"/>
          <p:cNvSpPr>
            <a:spLocks noChangeShapeType="1"/>
          </p:cNvSpPr>
          <p:nvPr/>
        </p:nvSpPr>
        <p:spPr bwMode="auto">
          <a:xfrm>
            <a:off x="6424613" y="1998712"/>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74" name="Line 26"/>
          <p:cNvSpPr>
            <a:spLocks noChangeShapeType="1"/>
          </p:cNvSpPr>
          <p:nvPr/>
        </p:nvSpPr>
        <p:spPr bwMode="auto">
          <a:xfrm>
            <a:off x="3148013" y="2836912"/>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7" name="Rectangle 27" descr="羊皮纸"/>
          <p:cNvSpPr>
            <a:spLocks noChangeArrowheads="1"/>
          </p:cNvSpPr>
          <p:nvPr/>
        </p:nvSpPr>
        <p:spPr bwMode="auto">
          <a:xfrm>
            <a:off x="3963988" y="2621012"/>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dirty="0">
                <a:solidFill>
                  <a:srgbClr val="FF3300"/>
                </a:solidFill>
                <a:latin typeface="Times New Roman" charset="0"/>
              </a:rPr>
              <a:t>  </a:t>
            </a:r>
            <a:r>
              <a:rPr lang="en-US" altLang="zh-CN" sz="2800" b="1" dirty="0">
                <a:solidFill>
                  <a:srgbClr val="FF3300"/>
                </a:solidFill>
                <a:latin typeface="Times New Roman" charset="0"/>
              </a:rPr>
              <a:t>5     </a:t>
            </a:r>
            <a:endParaRPr lang="en-US" altLang="zh-CN" sz="2400" dirty="0">
              <a:latin typeface="Times New Roman" charset="0"/>
            </a:endParaRPr>
          </a:p>
        </p:txBody>
      </p:sp>
      <p:sp>
        <p:nvSpPr>
          <p:cNvPr id="130076" name="Line 28"/>
          <p:cNvSpPr>
            <a:spLocks noChangeShapeType="1"/>
          </p:cNvSpPr>
          <p:nvPr/>
        </p:nvSpPr>
        <p:spPr bwMode="auto">
          <a:xfrm>
            <a:off x="4672013" y="2608312"/>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77" name="Line 29"/>
          <p:cNvSpPr>
            <a:spLocks noChangeShapeType="1"/>
          </p:cNvSpPr>
          <p:nvPr/>
        </p:nvSpPr>
        <p:spPr bwMode="auto">
          <a:xfrm>
            <a:off x="3148013" y="3446512"/>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78" name="Line 30"/>
          <p:cNvSpPr>
            <a:spLocks noChangeShapeType="1"/>
          </p:cNvSpPr>
          <p:nvPr/>
        </p:nvSpPr>
        <p:spPr bwMode="auto">
          <a:xfrm>
            <a:off x="3148013" y="4665712"/>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1" name="Rectangle 31" descr="羊皮纸"/>
          <p:cNvSpPr>
            <a:spLocks noChangeArrowheads="1"/>
          </p:cNvSpPr>
          <p:nvPr/>
        </p:nvSpPr>
        <p:spPr bwMode="auto">
          <a:xfrm>
            <a:off x="3986213" y="3217912"/>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dirty="0">
                <a:solidFill>
                  <a:srgbClr val="FF3300"/>
                </a:solidFill>
                <a:latin typeface="Times New Roman" charset="0"/>
              </a:rPr>
              <a:t>  </a:t>
            </a:r>
            <a:r>
              <a:rPr lang="en-US" altLang="zh-CN" sz="2800" b="1" dirty="0">
                <a:solidFill>
                  <a:srgbClr val="FF3300"/>
                </a:solidFill>
                <a:latin typeface="Times New Roman" charset="0"/>
              </a:rPr>
              <a:t>1</a:t>
            </a:r>
            <a:endParaRPr lang="en-US" altLang="zh-CN" sz="2400" dirty="0">
              <a:latin typeface="Times New Roman" charset="0"/>
            </a:endParaRPr>
          </a:p>
        </p:txBody>
      </p:sp>
      <p:sp>
        <p:nvSpPr>
          <p:cNvPr id="117792" name="Rectangle 32" descr="羊皮纸"/>
          <p:cNvSpPr>
            <a:spLocks noChangeArrowheads="1"/>
          </p:cNvSpPr>
          <p:nvPr/>
        </p:nvSpPr>
        <p:spPr bwMode="auto">
          <a:xfrm>
            <a:off x="5764213" y="3195687"/>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a:solidFill>
                  <a:srgbClr val="FF3300"/>
                </a:solidFill>
                <a:latin typeface="Times New Roman" charset="0"/>
              </a:rPr>
              <a:t>  </a:t>
            </a:r>
            <a:r>
              <a:rPr lang="en-US" altLang="zh-CN" sz="2800" b="1">
                <a:solidFill>
                  <a:srgbClr val="FF3300"/>
                </a:solidFill>
                <a:latin typeface="Times New Roman" charset="0"/>
              </a:rPr>
              <a:t>5    ^</a:t>
            </a:r>
            <a:endParaRPr lang="en-US" altLang="zh-CN" sz="2400">
              <a:latin typeface="Times New Roman" charset="0"/>
            </a:endParaRPr>
          </a:p>
        </p:txBody>
      </p:sp>
      <p:sp>
        <p:nvSpPr>
          <p:cNvPr id="130081" name="Line 33"/>
          <p:cNvSpPr>
            <a:spLocks noChangeShapeType="1"/>
          </p:cNvSpPr>
          <p:nvPr/>
        </p:nvSpPr>
        <p:spPr bwMode="auto">
          <a:xfrm>
            <a:off x="4672013" y="3217912"/>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82" name="Line 34"/>
          <p:cNvSpPr>
            <a:spLocks noChangeShapeType="1"/>
          </p:cNvSpPr>
          <p:nvPr/>
        </p:nvSpPr>
        <p:spPr bwMode="auto">
          <a:xfrm>
            <a:off x="6424613" y="3217912"/>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5" name="Line 35"/>
          <p:cNvSpPr>
            <a:spLocks noChangeShapeType="1"/>
          </p:cNvSpPr>
          <p:nvPr/>
        </p:nvSpPr>
        <p:spPr bwMode="auto">
          <a:xfrm>
            <a:off x="4900613" y="3446512"/>
            <a:ext cx="762000" cy="0"/>
          </a:xfrm>
          <a:prstGeom prst="line">
            <a:avLst/>
          </a:prstGeom>
          <a:noFill/>
          <a:ln w="38100">
            <a:solidFill>
              <a:schemeClr val="tx1"/>
            </a:solidFill>
            <a:bevel/>
            <a:headEnd/>
            <a:tailEnd type="triangle" w="sm" len="lg"/>
          </a:ln>
          <a:effectLst>
            <a:outerShdw blurRad="63500" dist="38099" dir="2700000" algn="ctr" rotWithShape="0">
              <a:srgbClr val="000000">
                <a:alpha val="74998"/>
              </a:srgbClr>
            </a:outerShdw>
          </a:effectLst>
        </p:spPr>
        <p:txBody>
          <a:bodyPr wrap="none" anchor="ctr"/>
          <a:lstStyle/>
          <a:p>
            <a:pPr eaLnBrk="1" hangingPunct="1">
              <a:buFont typeface="Arial" charset="0"/>
              <a:buNone/>
              <a:defRPr/>
            </a:pPr>
            <a:endParaRPr lang="en-US">
              <a:latin typeface="Tahoma" charset="0"/>
              <a:ea typeface="宋体" charset="0"/>
            </a:endParaRPr>
          </a:p>
        </p:txBody>
      </p:sp>
      <p:sp>
        <p:nvSpPr>
          <p:cNvPr id="117796" name="Rectangle 36" descr="羊皮纸"/>
          <p:cNvSpPr>
            <a:spLocks noChangeArrowheads="1"/>
          </p:cNvSpPr>
          <p:nvPr/>
        </p:nvSpPr>
        <p:spPr bwMode="auto">
          <a:xfrm>
            <a:off x="3986213" y="4437112"/>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a:solidFill>
                  <a:srgbClr val="FF3300"/>
                </a:solidFill>
                <a:latin typeface="Times New Roman" charset="0"/>
              </a:rPr>
              <a:t>  </a:t>
            </a:r>
            <a:r>
              <a:rPr lang="en-US" altLang="zh-CN" sz="2800" b="1">
                <a:solidFill>
                  <a:srgbClr val="FF3300"/>
                </a:solidFill>
                <a:latin typeface="Times New Roman" charset="0"/>
              </a:rPr>
              <a:t>0</a:t>
            </a:r>
            <a:endParaRPr lang="en-US" altLang="zh-CN" sz="2400">
              <a:latin typeface="Times New Roman" charset="0"/>
            </a:endParaRPr>
          </a:p>
        </p:txBody>
      </p:sp>
      <p:sp>
        <p:nvSpPr>
          <p:cNvPr id="130085" name="Line 37"/>
          <p:cNvSpPr>
            <a:spLocks noChangeShapeType="1"/>
          </p:cNvSpPr>
          <p:nvPr/>
        </p:nvSpPr>
        <p:spPr bwMode="auto">
          <a:xfrm>
            <a:off x="4672013" y="4437112"/>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86" name="Line 38"/>
          <p:cNvSpPr>
            <a:spLocks noChangeShapeType="1"/>
          </p:cNvSpPr>
          <p:nvPr/>
        </p:nvSpPr>
        <p:spPr bwMode="auto">
          <a:xfrm>
            <a:off x="4900613" y="4665712"/>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9" name="Rectangle 39" descr="羊皮纸"/>
          <p:cNvSpPr>
            <a:spLocks noChangeArrowheads="1"/>
          </p:cNvSpPr>
          <p:nvPr/>
        </p:nvSpPr>
        <p:spPr bwMode="auto">
          <a:xfrm>
            <a:off x="5738813" y="4437112"/>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a:solidFill>
                  <a:srgbClr val="FF3300"/>
                </a:solidFill>
                <a:latin typeface="Times New Roman" charset="0"/>
              </a:rPr>
              <a:t>  </a:t>
            </a:r>
            <a:r>
              <a:rPr lang="en-US" altLang="zh-CN" sz="2800" b="1">
                <a:solidFill>
                  <a:srgbClr val="FF3300"/>
                </a:solidFill>
                <a:latin typeface="Times New Roman" charset="0"/>
              </a:rPr>
              <a:t>1</a:t>
            </a:r>
            <a:endParaRPr lang="en-US" altLang="zh-CN" sz="2400">
              <a:latin typeface="Times New Roman" charset="0"/>
            </a:endParaRPr>
          </a:p>
        </p:txBody>
      </p:sp>
      <p:sp>
        <p:nvSpPr>
          <p:cNvPr id="130088" name="Line 40"/>
          <p:cNvSpPr>
            <a:spLocks noChangeShapeType="1"/>
          </p:cNvSpPr>
          <p:nvPr/>
        </p:nvSpPr>
        <p:spPr bwMode="auto">
          <a:xfrm>
            <a:off x="6424613" y="4437112"/>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89" name="Line 41"/>
          <p:cNvSpPr>
            <a:spLocks noChangeShapeType="1"/>
          </p:cNvSpPr>
          <p:nvPr/>
        </p:nvSpPr>
        <p:spPr bwMode="auto">
          <a:xfrm>
            <a:off x="6653213" y="4665712"/>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2" name="Rectangle 42" descr="羊皮纸"/>
          <p:cNvSpPr>
            <a:spLocks noChangeArrowheads="1"/>
          </p:cNvSpPr>
          <p:nvPr/>
        </p:nvSpPr>
        <p:spPr bwMode="auto">
          <a:xfrm>
            <a:off x="7491413" y="4437112"/>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a:solidFill>
                  <a:srgbClr val="FF3300"/>
                </a:solidFill>
                <a:latin typeface="Times New Roman" charset="0"/>
              </a:rPr>
              <a:t>  </a:t>
            </a:r>
            <a:r>
              <a:rPr lang="en-US" altLang="zh-CN" sz="2800" b="1">
                <a:solidFill>
                  <a:srgbClr val="FF3300"/>
                </a:solidFill>
                <a:latin typeface="Times New Roman" charset="0"/>
              </a:rPr>
              <a:t>5    ^</a:t>
            </a:r>
            <a:endParaRPr lang="en-US" altLang="zh-CN" sz="2400">
              <a:latin typeface="Times New Roman" charset="0"/>
            </a:endParaRPr>
          </a:p>
        </p:txBody>
      </p:sp>
      <p:sp>
        <p:nvSpPr>
          <p:cNvPr id="130091" name="Line 43"/>
          <p:cNvSpPr>
            <a:spLocks noChangeShapeType="1"/>
          </p:cNvSpPr>
          <p:nvPr/>
        </p:nvSpPr>
        <p:spPr bwMode="auto">
          <a:xfrm>
            <a:off x="8177213" y="4437112"/>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92" name="Text Box 44"/>
          <p:cNvSpPr txBox="1">
            <a:spLocks noChangeArrowheads="1"/>
          </p:cNvSpPr>
          <p:nvPr/>
        </p:nvSpPr>
        <p:spPr bwMode="auto">
          <a:xfrm>
            <a:off x="1004888" y="5643612"/>
            <a:ext cx="1296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t>Indgree</a:t>
            </a:r>
          </a:p>
        </p:txBody>
      </p:sp>
      <p:sp>
        <p:nvSpPr>
          <p:cNvPr id="48" name="Line 29"/>
          <p:cNvSpPr>
            <a:spLocks noChangeShapeType="1"/>
          </p:cNvSpPr>
          <p:nvPr/>
        </p:nvSpPr>
        <p:spPr bwMode="auto">
          <a:xfrm>
            <a:off x="4900613" y="2852787"/>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Rectangle 31" descr="羊皮纸"/>
          <p:cNvSpPr>
            <a:spLocks noChangeArrowheads="1"/>
          </p:cNvSpPr>
          <p:nvPr/>
        </p:nvSpPr>
        <p:spPr bwMode="auto">
          <a:xfrm>
            <a:off x="5738813" y="2624187"/>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dirty="0">
                <a:solidFill>
                  <a:srgbClr val="FF3300"/>
                </a:solidFill>
                <a:latin typeface="Times New Roman" charset="0"/>
              </a:rPr>
              <a:t>  </a:t>
            </a:r>
            <a:r>
              <a:rPr lang="en-US" altLang="zh-CN" sz="2800" b="1" dirty="0">
                <a:solidFill>
                  <a:srgbClr val="FF3300"/>
                </a:solidFill>
                <a:latin typeface="Times New Roman" charset="0"/>
              </a:rPr>
              <a:t>3</a:t>
            </a:r>
            <a:r>
              <a:rPr lang="en-US" altLang="zh-CN" sz="2400" b="1" dirty="0">
                <a:solidFill>
                  <a:srgbClr val="FF3300"/>
                </a:solidFill>
                <a:latin typeface="Times New Roman" charset="0"/>
              </a:rPr>
              <a:t>      ^</a:t>
            </a:r>
            <a:endParaRPr lang="en-US" altLang="zh-CN" sz="2400" dirty="0">
              <a:latin typeface="Times New Roman" charset="0"/>
            </a:endParaRPr>
          </a:p>
        </p:txBody>
      </p:sp>
      <p:sp>
        <p:nvSpPr>
          <p:cNvPr id="50" name="Line 33"/>
          <p:cNvSpPr>
            <a:spLocks noChangeShapeType="1"/>
          </p:cNvSpPr>
          <p:nvPr/>
        </p:nvSpPr>
        <p:spPr bwMode="auto">
          <a:xfrm>
            <a:off x="6424613" y="2624187"/>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114249976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52400" y="1168201"/>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四、</a:t>
            </a:r>
            <a:r>
              <a:rPr lang="en-US" altLang="zh-CN" sz="3200">
                <a:latin typeface="黑体" panose="02010609060101010101" pitchFamily="49" charset="-122"/>
                <a:ea typeface="黑体" panose="02010609060101010101" pitchFamily="49" charset="-122"/>
              </a:rPr>
              <a:t>AOE-</a:t>
            </a:r>
            <a:r>
              <a:rPr lang="zh-CN" altLang="en-US" sz="3200">
                <a:latin typeface="黑体" panose="02010609060101010101" pitchFamily="49" charset="-122"/>
                <a:ea typeface="黑体" panose="02010609060101010101" pitchFamily="49" charset="-122"/>
              </a:rPr>
              <a:t>网</a:t>
            </a:r>
            <a:endParaRPr lang="en-US" altLang="zh-CN" sz="3200">
              <a:latin typeface="黑体" panose="02010609060101010101" pitchFamily="49" charset="-122"/>
              <a:ea typeface="黑体" panose="02010609060101010101" pitchFamily="49" charset="-122"/>
            </a:endParaRPr>
          </a:p>
        </p:txBody>
      </p:sp>
      <p:sp>
        <p:nvSpPr>
          <p:cNvPr id="132099" name="Text Box 3"/>
          <p:cNvSpPr txBox="1">
            <a:spLocks noChangeArrowheads="1"/>
          </p:cNvSpPr>
          <p:nvPr/>
        </p:nvSpPr>
        <p:spPr bwMode="auto">
          <a:xfrm>
            <a:off x="363513" y="23951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32100" name="Rectangle 4"/>
          <p:cNvSpPr>
            <a:spLocks noGrp="1" noChangeArrowheads="1"/>
          </p:cNvSpPr>
          <p:nvPr>
            <p:ph type="body" idx="1"/>
          </p:nvPr>
        </p:nvSpPr>
        <p:spPr>
          <a:xfrm>
            <a:off x="276200" y="2006401"/>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如果用有向图的顶点表示事件，用弧表示活动，则称该有向图为边表示活动的网</a:t>
            </a:r>
            <a:r>
              <a:rPr lang="en-US" altLang="zh-CN" b="1">
                <a:latin typeface="黑体" panose="02010609060101010101" pitchFamily="49" charset="-122"/>
                <a:ea typeface="黑体" panose="02010609060101010101" pitchFamily="49" charset="-122"/>
                <a:sym typeface="Symbol" panose="05050102010706020507" pitchFamily="18" charset="2"/>
              </a:rPr>
              <a:t>AOE(Activity On Edge)</a:t>
            </a:r>
          </a:p>
          <a:p>
            <a:pPr eaLnBrk="1" hangingPunct="1">
              <a:spcBef>
                <a:spcPct val="50000"/>
              </a:spcBef>
            </a:pPr>
            <a:r>
              <a:rPr lang="en-US" altLang="zh-CN" b="1">
                <a:latin typeface="黑体" panose="02010609060101010101" pitchFamily="49" charset="-122"/>
                <a:ea typeface="黑体" panose="02010609060101010101" pitchFamily="49" charset="-122"/>
                <a:sym typeface="Symbol" panose="05050102010706020507" pitchFamily="18" charset="2"/>
              </a:rPr>
              <a:t>AOE</a:t>
            </a:r>
            <a:r>
              <a:rPr lang="zh-CN" altLang="en-US" b="1">
                <a:solidFill>
                  <a:srgbClr val="CC3300"/>
                </a:solidFill>
                <a:latin typeface="黑体" panose="02010609060101010101" pitchFamily="49" charset="-122"/>
                <a:ea typeface="黑体" panose="02010609060101010101" pitchFamily="49" charset="-122"/>
                <a:sym typeface="Symbol" panose="05050102010706020507" pitchFamily="18" charset="2"/>
              </a:rPr>
              <a:t>应该</a:t>
            </a:r>
            <a:r>
              <a:rPr lang="zh-CN" altLang="en-US" b="1">
                <a:latin typeface="黑体" panose="02010609060101010101" pitchFamily="49" charset="-122"/>
                <a:ea typeface="黑体" panose="02010609060101010101" pitchFamily="49" charset="-122"/>
                <a:sym typeface="Symbol" panose="05050102010706020507" pitchFamily="18" charset="2"/>
              </a:rPr>
              <a:t>同样是</a:t>
            </a:r>
            <a:r>
              <a:rPr lang="en-US" altLang="zh-CN" b="1">
                <a:latin typeface="黑体" panose="02010609060101010101" pitchFamily="49" charset="-122"/>
                <a:ea typeface="黑体" panose="02010609060101010101" pitchFamily="49" charset="-122"/>
                <a:sym typeface="Symbol" panose="05050102010706020507" pitchFamily="18" charset="2"/>
              </a:rPr>
              <a:t>DAG</a:t>
            </a:r>
          </a:p>
          <a:p>
            <a:pPr eaLnBrk="1" hangingPunct="1">
              <a:spcBef>
                <a:spcPct val="50000"/>
              </a:spcBef>
            </a:pPr>
            <a:r>
              <a:rPr lang="en-US" altLang="zh-CN" b="1">
                <a:latin typeface="黑体" panose="02010609060101010101" pitchFamily="49" charset="-122"/>
                <a:ea typeface="黑体" panose="02010609060101010101" pitchFamily="49" charset="-122"/>
                <a:sym typeface="Symbol" panose="05050102010706020507" pitchFamily="18" charset="2"/>
              </a:rPr>
              <a:t>AOE</a:t>
            </a:r>
            <a:r>
              <a:rPr lang="zh-CN" altLang="en-US" b="1">
                <a:latin typeface="黑体" panose="02010609060101010101" pitchFamily="49" charset="-122"/>
                <a:ea typeface="黑体" panose="02010609060101010101" pitchFamily="49" charset="-122"/>
                <a:sym typeface="Symbol" panose="05050102010706020507" pitchFamily="18" charset="2"/>
              </a:rPr>
              <a:t>包括估算工程的完成时间</a:t>
            </a:r>
          </a:p>
        </p:txBody>
      </p:sp>
      <p:grpSp>
        <p:nvGrpSpPr>
          <p:cNvPr id="132102" name="Group 6"/>
          <p:cNvGrpSpPr>
            <a:grpSpLocks/>
          </p:cNvGrpSpPr>
          <p:nvPr/>
        </p:nvGrpSpPr>
        <p:grpSpPr bwMode="auto">
          <a:xfrm>
            <a:off x="6372200" y="4005064"/>
            <a:ext cx="2667000" cy="2039937"/>
            <a:chOff x="0" y="0"/>
            <a:chExt cx="1680" cy="1285"/>
          </a:xfrm>
        </p:grpSpPr>
        <p:grpSp>
          <p:nvGrpSpPr>
            <p:cNvPr id="132103" name="Group 7"/>
            <p:cNvGrpSpPr>
              <a:grpSpLocks/>
            </p:cNvGrpSpPr>
            <p:nvPr/>
          </p:nvGrpSpPr>
          <p:grpSpPr bwMode="auto">
            <a:xfrm>
              <a:off x="192" y="0"/>
              <a:ext cx="1488" cy="1200"/>
              <a:chOff x="0" y="0"/>
              <a:chExt cx="1920" cy="1536"/>
            </a:xfrm>
          </p:grpSpPr>
          <p:sp>
            <p:nvSpPr>
              <p:cNvPr id="132110" name="Line 8"/>
              <p:cNvSpPr>
                <a:spLocks noChangeShapeType="1"/>
              </p:cNvSpPr>
              <p:nvPr/>
            </p:nvSpPr>
            <p:spPr bwMode="auto">
              <a:xfrm flipH="1" flipV="1">
                <a:off x="1055" y="192"/>
                <a:ext cx="625"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2111" name="Line 9"/>
              <p:cNvSpPr>
                <a:spLocks noChangeShapeType="1"/>
              </p:cNvSpPr>
              <p:nvPr/>
            </p:nvSpPr>
            <p:spPr bwMode="auto">
              <a:xfrm>
                <a:off x="192" y="721"/>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2112" name="Line 10"/>
              <p:cNvSpPr>
                <a:spLocks noChangeShapeType="1"/>
              </p:cNvSpPr>
              <p:nvPr/>
            </p:nvSpPr>
            <p:spPr bwMode="auto">
              <a:xfrm flipH="1">
                <a:off x="240" y="145"/>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2113" name="Line 1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2114" name="Line 12"/>
              <p:cNvSpPr>
                <a:spLocks noChangeShapeType="1"/>
              </p:cNvSpPr>
              <p:nvPr/>
            </p:nvSpPr>
            <p:spPr bwMode="auto">
              <a:xfrm flipH="1">
                <a:off x="575" y="1393"/>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2115" name="Line 13"/>
              <p:cNvSpPr>
                <a:spLocks noChangeShapeType="1"/>
              </p:cNvSpPr>
              <p:nvPr/>
            </p:nvSpPr>
            <p:spPr bwMode="auto">
              <a:xfrm flipH="1">
                <a:off x="575" y="768"/>
                <a:ext cx="1151"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2116" name="Oval 1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1</a:t>
                </a:r>
              </a:p>
            </p:txBody>
          </p:sp>
          <p:sp>
            <p:nvSpPr>
              <p:cNvPr id="132117" name="Oval 15"/>
              <p:cNvSpPr>
                <a:spLocks noChangeArrowheads="1"/>
              </p:cNvSpPr>
              <p:nvPr/>
            </p:nvSpPr>
            <p:spPr bwMode="auto">
              <a:xfrm>
                <a:off x="1295" y="1265"/>
                <a:ext cx="289"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132118" name="Oval 16"/>
              <p:cNvSpPr>
                <a:spLocks noChangeArrowheads="1"/>
              </p:cNvSpPr>
              <p:nvPr/>
            </p:nvSpPr>
            <p:spPr bwMode="auto">
              <a:xfrm>
                <a:off x="335" y="1265"/>
                <a:ext cx="289"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132119" name="Oval 17"/>
              <p:cNvSpPr>
                <a:spLocks noChangeArrowheads="1"/>
              </p:cNvSpPr>
              <p:nvPr/>
            </p:nvSpPr>
            <p:spPr bwMode="auto">
              <a:xfrm>
                <a:off x="1632" y="529"/>
                <a:ext cx="288" cy="2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sp>
            <p:nvSpPr>
              <p:cNvPr id="132120" name="Oval 18"/>
              <p:cNvSpPr>
                <a:spLocks noChangeArrowheads="1"/>
              </p:cNvSpPr>
              <p:nvPr/>
            </p:nvSpPr>
            <p:spPr bwMode="auto">
              <a:xfrm>
                <a:off x="815" y="0"/>
                <a:ext cx="289"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0</a:t>
                </a:r>
              </a:p>
            </p:txBody>
          </p:sp>
        </p:grpSp>
        <p:sp>
          <p:nvSpPr>
            <p:cNvPr id="132104" name="Text Box 19"/>
            <p:cNvSpPr txBox="1">
              <a:spLocks noChangeArrowheads="1"/>
            </p:cNvSpPr>
            <p:nvPr/>
          </p:nvSpPr>
          <p:spPr bwMode="auto">
            <a:xfrm>
              <a:off x="288" y="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1</a:t>
              </a:r>
              <a:r>
                <a:rPr lang="en-US" altLang="zh-CN" sz="2000">
                  <a:solidFill>
                    <a:schemeClr val="hlink"/>
                  </a:solidFill>
                </a:rPr>
                <a:t>=5</a:t>
              </a:r>
            </a:p>
          </p:txBody>
        </p:sp>
        <p:sp>
          <p:nvSpPr>
            <p:cNvPr id="132105" name="Text Box 20"/>
            <p:cNvSpPr txBox="1">
              <a:spLocks noChangeArrowheads="1"/>
            </p:cNvSpPr>
            <p:nvPr/>
          </p:nvSpPr>
          <p:spPr bwMode="auto">
            <a:xfrm>
              <a:off x="0" y="660"/>
              <a:ext cx="4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132106" name="Text Box 21"/>
            <p:cNvSpPr txBox="1">
              <a:spLocks noChangeArrowheads="1"/>
            </p:cNvSpPr>
            <p:nvPr/>
          </p:nvSpPr>
          <p:spPr bwMode="auto">
            <a:xfrm>
              <a:off x="1200" y="101"/>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132107" name="Text Box 22"/>
            <p:cNvSpPr txBox="1">
              <a:spLocks noChangeArrowheads="1"/>
            </p:cNvSpPr>
            <p:nvPr/>
          </p:nvSpPr>
          <p:spPr bwMode="auto">
            <a:xfrm>
              <a:off x="672" y="66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6</a:t>
              </a:r>
              <a:r>
                <a:rPr lang="en-US" altLang="zh-CN" sz="2000">
                  <a:solidFill>
                    <a:schemeClr val="hlink"/>
                  </a:solidFill>
                </a:rPr>
                <a:t>=</a:t>
              </a:r>
              <a:r>
                <a:rPr lang="zh-CN" altLang="en-US" sz="2000">
                  <a:solidFill>
                    <a:schemeClr val="hlink"/>
                  </a:solidFill>
                </a:rPr>
                <a:t>1</a:t>
              </a:r>
            </a:p>
          </p:txBody>
        </p:sp>
        <p:sp>
          <p:nvSpPr>
            <p:cNvPr id="132108" name="Text Box 23"/>
            <p:cNvSpPr txBox="1">
              <a:spLocks noChangeArrowheads="1"/>
            </p:cNvSpPr>
            <p:nvPr/>
          </p:nvSpPr>
          <p:spPr bwMode="auto">
            <a:xfrm>
              <a:off x="576" y="333"/>
              <a:ext cx="5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132109" name="Text Box 24"/>
            <p:cNvSpPr txBox="1">
              <a:spLocks noChangeArrowheads="1"/>
            </p:cNvSpPr>
            <p:nvPr/>
          </p:nvSpPr>
          <p:spPr bwMode="auto">
            <a:xfrm>
              <a:off x="720" y="1035"/>
              <a:ext cx="5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175115" y="1015132"/>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五、关键路径</a:t>
            </a:r>
            <a:endParaRPr lang="en-US" altLang="zh-CN" sz="3200">
              <a:latin typeface="黑体" panose="02010609060101010101" pitchFamily="49" charset="-122"/>
              <a:ea typeface="黑体" panose="02010609060101010101" pitchFamily="49" charset="-122"/>
            </a:endParaRPr>
          </a:p>
        </p:txBody>
      </p:sp>
      <p:sp>
        <p:nvSpPr>
          <p:cNvPr id="133123" name="Text Box 3"/>
          <p:cNvSpPr txBox="1">
            <a:spLocks noChangeArrowheads="1"/>
          </p:cNvSpPr>
          <p:nvPr/>
        </p:nvSpPr>
        <p:spPr bwMode="auto">
          <a:xfrm>
            <a:off x="425940" y="164232"/>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22884" name="Rectangle 4"/>
          <p:cNvSpPr>
            <a:spLocks noGrp="1" noChangeArrowheads="1"/>
          </p:cNvSpPr>
          <p:nvPr>
            <p:ph type="body" idx="1"/>
          </p:nvPr>
        </p:nvSpPr>
        <p:spPr>
          <a:xfrm>
            <a:off x="349740" y="1916832"/>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求工程的完成时间是</a:t>
            </a:r>
            <a:r>
              <a:rPr lang="en-US" altLang="zh-CN" b="1">
                <a:latin typeface="黑体" panose="02010609060101010101" pitchFamily="49" charset="-122"/>
                <a:ea typeface="黑体" panose="02010609060101010101" pitchFamily="49" charset="-122"/>
                <a:sym typeface="Symbol" panose="05050102010706020507" pitchFamily="18" charset="2"/>
              </a:rPr>
              <a:t>AOE</a:t>
            </a:r>
            <a:r>
              <a:rPr lang="zh-CN" altLang="en-US" b="1">
                <a:latin typeface="黑体" panose="02010609060101010101" pitchFamily="49" charset="-122"/>
                <a:ea typeface="黑体" panose="02010609060101010101" pitchFamily="49" charset="-122"/>
                <a:sym typeface="Symbol" panose="05050102010706020507" pitchFamily="18" charset="2"/>
              </a:rPr>
              <a:t>的一个应用</a:t>
            </a:r>
          </a:p>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在工程问题中，需要研究的问题有：</a:t>
            </a:r>
          </a:p>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⑴.完成整个工程至少需要多少时间？</a:t>
            </a:r>
          </a:p>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⑵.哪些活动是影响工程进度的关键？</a:t>
            </a:r>
          </a:p>
        </p:txBody>
      </p:sp>
      <p:sp>
        <p:nvSpPr>
          <p:cNvPr id="133126" name="Text Box 6"/>
          <p:cNvSpPr txBox="1">
            <a:spLocks noChangeArrowheads="1"/>
          </p:cNvSpPr>
          <p:nvPr/>
        </p:nvSpPr>
        <p:spPr bwMode="auto">
          <a:xfrm>
            <a:off x="8460432" y="6392863"/>
            <a:ext cx="68356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80CF300B-004A-4B2A-A667-36317F745DD6}" type="slidenum">
              <a:rPr lang="zh-CN" altLang="en-US"/>
              <a:pPr algn="r" eaLnBrk="1" hangingPunct="1">
                <a:spcBef>
                  <a:spcPct val="50000"/>
                </a:spcBef>
                <a:buFont typeface="Arial" panose="020B0604020202020204" pitchFamily="34" charset="0"/>
                <a:buNone/>
              </a:pPr>
              <a:t>163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884">
                                            <p:txEl>
                                              <p:pRg st="2" end="2"/>
                                            </p:txEl>
                                          </p:spTgt>
                                        </p:tgtEl>
                                        <p:attrNameLst>
                                          <p:attrName>style.visibility</p:attrName>
                                        </p:attrNameLst>
                                      </p:cBhvr>
                                      <p:to>
                                        <p:strVal val="visible"/>
                                      </p:to>
                                    </p:set>
                                    <p:animEffect transition="in" filter="blinds(horizontal)">
                                      <p:cBhvr>
                                        <p:cTn id="7" dur="500"/>
                                        <p:tgtEl>
                                          <p:spTgt spid="12288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884">
                                            <p:txEl>
                                              <p:pRg st="3" end="3"/>
                                            </p:txEl>
                                          </p:spTgt>
                                        </p:tgtEl>
                                        <p:attrNameLst>
                                          <p:attrName>style.visibility</p:attrName>
                                        </p:attrNameLst>
                                      </p:cBhvr>
                                      <p:to>
                                        <p:strVal val="visible"/>
                                      </p:to>
                                    </p:set>
                                    <p:animEffect transition="in" filter="blinds(horizontal)">
                                      <p:cBhvr>
                                        <p:cTn id="12" dur="500"/>
                                        <p:tgtEl>
                                          <p:spTgt spid="1228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399728" y="1006624"/>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五、关键路径</a:t>
            </a:r>
            <a:endParaRPr lang="en-US" altLang="zh-CN" sz="3200">
              <a:latin typeface="黑体" panose="02010609060101010101" pitchFamily="49" charset="-122"/>
              <a:ea typeface="黑体" panose="02010609060101010101" pitchFamily="49" charset="-122"/>
            </a:endParaRPr>
          </a:p>
        </p:txBody>
      </p:sp>
      <p:sp>
        <p:nvSpPr>
          <p:cNvPr id="134147" name="Text Box 3"/>
          <p:cNvSpPr txBox="1">
            <a:spLocks noChangeArrowheads="1"/>
          </p:cNvSpPr>
          <p:nvPr/>
        </p:nvSpPr>
        <p:spPr bwMode="auto">
          <a:xfrm>
            <a:off x="399728" y="9222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23908" name="Rectangle 4"/>
          <p:cNvSpPr>
            <a:spLocks noGrp="1" noChangeArrowheads="1"/>
          </p:cNvSpPr>
          <p:nvPr>
            <p:ph type="body" idx="1"/>
          </p:nvPr>
        </p:nvSpPr>
        <p:spPr>
          <a:xfrm>
            <a:off x="323528" y="1844824"/>
            <a:ext cx="8763000" cy="4038600"/>
          </a:xfrm>
        </p:spPr>
        <p:txBody>
          <a:bodyPr/>
          <a:lstStyle/>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1.关键路径</a:t>
            </a:r>
          </a:p>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工程问题的</a:t>
            </a:r>
            <a:r>
              <a:rPr lang="en-US" altLang="zh-CN" b="1">
                <a:latin typeface="黑体" panose="02010609060101010101" pitchFamily="49" charset="-122"/>
                <a:ea typeface="黑体" panose="02010609060101010101" pitchFamily="49" charset="-122"/>
                <a:sym typeface="Symbol" panose="05050102010706020507" pitchFamily="18" charset="2"/>
              </a:rPr>
              <a:t>AOE</a:t>
            </a:r>
            <a:r>
              <a:rPr lang="zh-CN" altLang="en-US" b="1">
                <a:latin typeface="黑体" panose="02010609060101010101" pitchFamily="49" charset="-122"/>
                <a:ea typeface="黑体" panose="02010609060101010101" pitchFamily="49" charset="-122"/>
                <a:sym typeface="Symbol" panose="05050102010706020507" pitchFamily="18" charset="2"/>
              </a:rPr>
              <a:t>网中，从工程开始(顶点)到工程结束(顶点)之间路径长度最长的路径叫关键路径</a:t>
            </a:r>
          </a:p>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提前完成关键路径上的活动，工程进度会加快</a:t>
            </a:r>
          </a:p>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提前完成非关键路径上的活动，对工程无帮助</a:t>
            </a:r>
          </a:p>
        </p:txBody>
      </p:sp>
      <p:sp>
        <p:nvSpPr>
          <p:cNvPr id="134150" name="Text Box 6"/>
          <p:cNvSpPr txBox="1">
            <a:spLocks noChangeArrowheads="1"/>
          </p:cNvSpPr>
          <p:nvPr/>
        </p:nvSpPr>
        <p:spPr bwMode="auto">
          <a:xfrm>
            <a:off x="8460432" y="6392863"/>
            <a:ext cx="68356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BBC35C78-E271-4EFD-8374-411960922BDF}" type="slidenum">
              <a:rPr lang="zh-CN" altLang="en-US"/>
              <a:pPr algn="r" eaLnBrk="1" hangingPunct="1">
                <a:spcBef>
                  <a:spcPct val="50000"/>
                </a:spcBef>
                <a:buFont typeface="Arial" panose="020B0604020202020204" pitchFamily="34" charset="0"/>
                <a:buNone/>
              </a:pPr>
              <a:t>164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3908">
                                            <p:txEl>
                                              <p:pRg st="2" end="2"/>
                                            </p:txEl>
                                          </p:spTgt>
                                        </p:tgtEl>
                                        <p:attrNameLst>
                                          <p:attrName>style.visibility</p:attrName>
                                        </p:attrNameLst>
                                      </p:cBhvr>
                                      <p:to>
                                        <p:strVal val="visible"/>
                                      </p:to>
                                    </p:set>
                                    <p:animEffect transition="in" filter="blinds(horizontal)">
                                      <p:cBhvr>
                                        <p:cTn id="7" dur="500"/>
                                        <p:tgtEl>
                                          <p:spTgt spid="12390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3908">
                                            <p:txEl>
                                              <p:pRg st="3" end="3"/>
                                            </p:txEl>
                                          </p:spTgt>
                                        </p:tgtEl>
                                        <p:attrNameLst>
                                          <p:attrName>style.visibility</p:attrName>
                                        </p:attrNameLst>
                                      </p:cBhvr>
                                      <p:to>
                                        <p:strVal val="visible"/>
                                      </p:to>
                                    </p:set>
                                    <p:animEffect transition="in" filter="blinds(horizontal)">
                                      <p:cBhvr>
                                        <p:cTn id="12" dur="500"/>
                                        <p:tgtEl>
                                          <p:spTgt spid="1239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24597" y="1078632"/>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五、关键路径</a:t>
            </a:r>
            <a:endParaRPr lang="en-US" altLang="zh-CN" sz="3200">
              <a:latin typeface="黑体" panose="02010609060101010101" pitchFamily="49" charset="-122"/>
              <a:ea typeface="黑体" panose="02010609060101010101" pitchFamily="49" charset="-122"/>
            </a:endParaRPr>
          </a:p>
        </p:txBody>
      </p:sp>
      <p:sp>
        <p:nvSpPr>
          <p:cNvPr id="135171" name="Text Box 3"/>
          <p:cNvSpPr txBox="1">
            <a:spLocks noChangeArrowheads="1"/>
          </p:cNvSpPr>
          <p:nvPr/>
        </p:nvSpPr>
        <p:spPr bwMode="auto">
          <a:xfrm>
            <a:off x="424597" y="164232"/>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24932" name="Rectangle 4"/>
          <p:cNvSpPr>
            <a:spLocks noGrp="1" noChangeArrowheads="1"/>
          </p:cNvSpPr>
          <p:nvPr>
            <p:ph type="body" idx="1"/>
          </p:nvPr>
        </p:nvSpPr>
        <p:spPr>
          <a:xfrm>
            <a:off x="348397" y="1916832"/>
            <a:ext cx="8763000" cy="4038600"/>
          </a:xfrm>
        </p:spPr>
        <p:txBody>
          <a:bodyPr/>
          <a:lstStyle/>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2.关键活动</a:t>
            </a:r>
          </a:p>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关键路径上的所有活动称为关键活动</a:t>
            </a:r>
          </a:p>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找到工程</a:t>
            </a:r>
            <a:r>
              <a:rPr lang="en-US" altLang="zh-CN" b="1">
                <a:latin typeface="黑体" panose="02010609060101010101" pitchFamily="49" charset="-122"/>
                <a:ea typeface="黑体" panose="02010609060101010101" pitchFamily="49" charset="-122"/>
                <a:sym typeface="Symbol" panose="05050102010706020507" pitchFamily="18" charset="2"/>
              </a:rPr>
              <a:t>AOE</a:t>
            </a:r>
            <a:r>
              <a:rPr lang="zh-CN" altLang="en-US" b="1">
                <a:latin typeface="黑体" panose="02010609060101010101" pitchFamily="49" charset="-122"/>
                <a:ea typeface="黑体" panose="02010609060101010101" pitchFamily="49" charset="-122"/>
                <a:sym typeface="Symbol" panose="05050102010706020507" pitchFamily="18" charset="2"/>
              </a:rPr>
              <a:t>中的所有关键活动，即找到了关键路径</a:t>
            </a:r>
          </a:p>
        </p:txBody>
      </p:sp>
      <p:sp>
        <p:nvSpPr>
          <p:cNvPr id="135174" name="Text Box 6"/>
          <p:cNvSpPr txBox="1">
            <a:spLocks noChangeArrowheads="1"/>
          </p:cNvSpPr>
          <p:nvPr/>
        </p:nvSpPr>
        <p:spPr bwMode="auto">
          <a:xfrm>
            <a:off x="8460432" y="6392863"/>
            <a:ext cx="68356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9963E22D-2CE5-4359-8FC5-ACBEE5F26D8E}" type="slidenum">
              <a:rPr lang="zh-CN" altLang="en-US"/>
              <a:pPr algn="r" eaLnBrk="1" hangingPunct="1">
                <a:spcBef>
                  <a:spcPct val="50000"/>
                </a:spcBef>
                <a:buFont typeface="Arial" panose="020B0604020202020204" pitchFamily="34" charset="0"/>
                <a:buNone/>
              </a:pPr>
              <a:t>165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4932">
                                            <p:txEl>
                                              <p:pRg st="2" end="2"/>
                                            </p:txEl>
                                          </p:spTgt>
                                        </p:tgtEl>
                                        <p:attrNameLst>
                                          <p:attrName>style.visibility</p:attrName>
                                        </p:attrNameLst>
                                      </p:cBhvr>
                                      <p:to>
                                        <p:strVal val="visible"/>
                                      </p:to>
                                    </p:set>
                                    <p:animEffect transition="in" filter="blinds(horizontal)">
                                      <p:cBhvr>
                                        <p:cTn id="7" dur="500"/>
                                        <p:tgtEl>
                                          <p:spTgt spid="1249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133350" y="942107"/>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五、关键路径</a:t>
            </a:r>
            <a:endParaRPr lang="en-US" altLang="zh-CN" sz="3200">
              <a:latin typeface="黑体" panose="02010609060101010101" pitchFamily="49" charset="-122"/>
              <a:ea typeface="黑体" panose="02010609060101010101" pitchFamily="49" charset="-122"/>
            </a:endParaRPr>
          </a:p>
        </p:txBody>
      </p:sp>
      <p:sp>
        <p:nvSpPr>
          <p:cNvPr id="136195" name="Text Box 3"/>
          <p:cNvSpPr txBox="1">
            <a:spLocks noChangeArrowheads="1"/>
          </p:cNvSpPr>
          <p:nvPr/>
        </p:nvSpPr>
        <p:spPr bwMode="auto">
          <a:xfrm>
            <a:off x="457200" y="164232"/>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25956" name="Rectangle 4"/>
          <p:cNvSpPr>
            <a:spLocks noGrp="1" noChangeArrowheads="1"/>
          </p:cNvSpPr>
          <p:nvPr>
            <p:ph type="body" idx="1"/>
          </p:nvPr>
        </p:nvSpPr>
        <p:spPr>
          <a:xfrm>
            <a:off x="381000" y="1916832"/>
            <a:ext cx="8763000" cy="4038600"/>
          </a:xfrm>
        </p:spPr>
        <p:txBody>
          <a:bodyPr/>
          <a:lstStyle/>
          <a:p>
            <a:pPr eaLnBrk="1" hangingPunct="1">
              <a:lnSpc>
                <a:spcPct val="90000"/>
              </a:lnSpc>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3.关键活动有关的量</a:t>
            </a:r>
          </a:p>
          <a:p>
            <a:pPr eaLnBrk="1" hangingPunct="1">
              <a:lnSpc>
                <a:spcPct val="90000"/>
              </a:lnSpc>
              <a:spcBef>
                <a:spcPct val="50000"/>
              </a:spcBef>
            </a:pPr>
            <a:r>
              <a:rPr lang="en-US" altLang="zh-CN" b="1">
                <a:latin typeface="黑体" panose="02010609060101010101" pitchFamily="49" charset="-122"/>
                <a:ea typeface="黑体" panose="02010609060101010101" pitchFamily="49" charset="-122"/>
                <a:sym typeface="Symbol" panose="05050102010706020507" pitchFamily="18" charset="2"/>
              </a:rPr>
              <a:t>e(i)：</a:t>
            </a:r>
            <a:r>
              <a:rPr lang="zh-CN" altLang="en-US" b="1">
                <a:latin typeface="黑体" panose="02010609060101010101" pitchFamily="49" charset="-122"/>
                <a:ea typeface="黑体" panose="02010609060101010101" pitchFamily="49" charset="-122"/>
                <a:sym typeface="Symbol" panose="05050102010706020507" pitchFamily="18" charset="2"/>
              </a:rPr>
              <a:t>活动</a:t>
            </a:r>
            <a:r>
              <a:rPr lang="en-US" altLang="zh-CN" b="1">
                <a:latin typeface="黑体" panose="02010609060101010101" pitchFamily="49" charset="-122"/>
                <a:ea typeface="黑体" panose="02010609060101010101" pitchFamily="49" charset="-122"/>
                <a:sym typeface="Symbol" panose="05050102010706020507" pitchFamily="18" charset="2"/>
              </a:rPr>
              <a:t>a</a:t>
            </a:r>
            <a:r>
              <a:rPr lang="en-US" altLang="zh-CN" b="1" baseline="-25000">
                <a:latin typeface="黑体" panose="02010609060101010101" pitchFamily="49" charset="-122"/>
                <a:ea typeface="黑体" panose="02010609060101010101" pitchFamily="49" charset="-122"/>
                <a:sym typeface="Symbol" panose="05050102010706020507" pitchFamily="18" charset="2"/>
              </a:rPr>
              <a:t>i</a:t>
            </a:r>
            <a:r>
              <a:rPr lang="zh-CN" altLang="en-US" b="1">
                <a:latin typeface="黑体" panose="02010609060101010101" pitchFamily="49" charset="-122"/>
                <a:ea typeface="黑体" panose="02010609060101010101" pitchFamily="49" charset="-122"/>
                <a:sym typeface="Symbol" panose="05050102010706020507" pitchFamily="18" charset="2"/>
              </a:rPr>
              <a:t>最早开始时间</a:t>
            </a:r>
          </a:p>
          <a:p>
            <a:pPr eaLnBrk="1" hangingPunct="1">
              <a:lnSpc>
                <a:spcPct val="90000"/>
              </a:lnSpc>
              <a:spcBef>
                <a:spcPct val="50000"/>
              </a:spcBef>
            </a:pPr>
            <a:r>
              <a:rPr lang="en-US" altLang="zh-CN" b="1">
                <a:latin typeface="黑体" panose="02010609060101010101" pitchFamily="49" charset="-122"/>
                <a:ea typeface="黑体" panose="02010609060101010101" pitchFamily="49" charset="-122"/>
                <a:sym typeface="Symbol" panose="05050102010706020507" pitchFamily="18" charset="2"/>
              </a:rPr>
              <a:t>l(i)：</a:t>
            </a:r>
            <a:r>
              <a:rPr lang="zh-CN" altLang="en-US" b="1">
                <a:latin typeface="黑体" panose="02010609060101010101" pitchFamily="49" charset="-122"/>
                <a:ea typeface="黑体" panose="02010609060101010101" pitchFamily="49" charset="-122"/>
                <a:sym typeface="Symbol" panose="05050102010706020507" pitchFamily="18" charset="2"/>
              </a:rPr>
              <a:t>活动</a:t>
            </a:r>
            <a:r>
              <a:rPr lang="en-US" altLang="zh-CN" b="1">
                <a:latin typeface="黑体" panose="02010609060101010101" pitchFamily="49" charset="-122"/>
                <a:ea typeface="黑体" panose="02010609060101010101" pitchFamily="49" charset="-122"/>
                <a:sym typeface="Symbol" panose="05050102010706020507" pitchFamily="18" charset="2"/>
              </a:rPr>
              <a:t>a</a:t>
            </a:r>
            <a:r>
              <a:rPr lang="en-US" altLang="zh-CN" b="1" baseline="-25000">
                <a:latin typeface="黑体" panose="02010609060101010101" pitchFamily="49" charset="-122"/>
                <a:ea typeface="黑体" panose="02010609060101010101" pitchFamily="49" charset="-122"/>
                <a:sym typeface="Symbol" panose="05050102010706020507" pitchFamily="18" charset="2"/>
              </a:rPr>
              <a:t>i</a:t>
            </a:r>
            <a:r>
              <a:rPr lang="zh-CN" altLang="en-US" b="1">
                <a:latin typeface="黑体" panose="02010609060101010101" pitchFamily="49" charset="-122"/>
                <a:ea typeface="黑体" panose="02010609060101010101" pitchFamily="49" charset="-122"/>
                <a:sym typeface="Symbol" panose="05050102010706020507" pitchFamily="18" charset="2"/>
              </a:rPr>
              <a:t>最迟开始时间</a:t>
            </a:r>
          </a:p>
          <a:p>
            <a:pPr eaLnBrk="1" hangingPunct="1">
              <a:lnSpc>
                <a:spcPct val="90000"/>
              </a:lnSpc>
              <a:spcBef>
                <a:spcPct val="50000"/>
              </a:spcBef>
            </a:pPr>
            <a:endParaRPr lang="zh-CN" altLang="en-US" b="1">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90000"/>
              </a:lnSpc>
              <a:spcBef>
                <a:spcPct val="50000"/>
              </a:spcBef>
            </a:pPr>
            <a:r>
              <a:rPr lang="en-US" altLang="zh-CN" b="1">
                <a:latin typeface="黑体" panose="02010609060101010101" pitchFamily="49" charset="-122"/>
                <a:ea typeface="黑体" panose="02010609060101010101" pitchFamily="49" charset="-122"/>
                <a:sym typeface="Symbol" panose="05050102010706020507" pitchFamily="18" charset="2"/>
              </a:rPr>
              <a:t>l(i)-e(i)：</a:t>
            </a:r>
            <a:r>
              <a:rPr lang="zh-CN" altLang="en-US" b="1">
                <a:latin typeface="黑体" panose="02010609060101010101" pitchFamily="49" charset="-122"/>
                <a:ea typeface="黑体" panose="02010609060101010101" pitchFamily="49" charset="-122"/>
                <a:sym typeface="Symbol" panose="05050102010706020507" pitchFamily="18" charset="2"/>
              </a:rPr>
              <a:t>活动</a:t>
            </a:r>
            <a:r>
              <a:rPr lang="en-US" altLang="zh-CN" b="1">
                <a:latin typeface="黑体" panose="02010609060101010101" pitchFamily="49" charset="-122"/>
                <a:ea typeface="黑体" panose="02010609060101010101" pitchFamily="49" charset="-122"/>
                <a:sym typeface="Symbol" panose="05050102010706020507" pitchFamily="18" charset="2"/>
              </a:rPr>
              <a:t>a</a:t>
            </a:r>
            <a:r>
              <a:rPr lang="en-US" altLang="zh-CN" b="1" baseline="-25000">
                <a:latin typeface="黑体" panose="02010609060101010101" pitchFamily="49" charset="-122"/>
                <a:ea typeface="黑体" panose="02010609060101010101" pitchFamily="49" charset="-122"/>
                <a:sym typeface="Symbol" panose="05050102010706020507" pitchFamily="18" charset="2"/>
              </a:rPr>
              <a:t>i</a:t>
            </a:r>
            <a:r>
              <a:rPr lang="zh-CN" altLang="en-US" b="1">
                <a:latin typeface="黑体" panose="02010609060101010101" pitchFamily="49" charset="-122"/>
                <a:ea typeface="黑体" panose="02010609060101010101" pitchFamily="49" charset="-122"/>
                <a:sym typeface="Symbol" panose="05050102010706020507" pitchFamily="18" charset="2"/>
              </a:rPr>
              <a:t>开始时间余量</a:t>
            </a:r>
          </a:p>
          <a:p>
            <a:pPr eaLnBrk="1" hangingPunct="1">
              <a:lnSpc>
                <a:spcPct val="90000"/>
              </a:lnSpc>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如果</a:t>
            </a:r>
            <a:r>
              <a:rPr lang="en-US" altLang="zh-CN" b="1">
                <a:latin typeface="黑体" panose="02010609060101010101" pitchFamily="49" charset="-122"/>
                <a:ea typeface="黑体" panose="02010609060101010101" pitchFamily="49" charset="-122"/>
                <a:sym typeface="Symbol" panose="05050102010706020507" pitchFamily="18" charset="2"/>
              </a:rPr>
              <a:t>l(i)=e(i)，</a:t>
            </a:r>
            <a:r>
              <a:rPr lang="zh-CN" altLang="en-US" b="1">
                <a:latin typeface="黑体" panose="02010609060101010101" pitchFamily="49" charset="-122"/>
                <a:ea typeface="黑体" panose="02010609060101010101" pitchFamily="49" charset="-122"/>
                <a:sym typeface="Symbol" panose="05050102010706020507" pitchFamily="18" charset="2"/>
              </a:rPr>
              <a:t>则称活动</a:t>
            </a:r>
            <a:r>
              <a:rPr lang="en-US" altLang="zh-CN" b="1">
                <a:latin typeface="黑体" panose="02010609060101010101" pitchFamily="49" charset="-122"/>
                <a:ea typeface="黑体" panose="02010609060101010101" pitchFamily="49" charset="-122"/>
                <a:sym typeface="Symbol" panose="05050102010706020507" pitchFamily="18" charset="2"/>
              </a:rPr>
              <a:t>a</a:t>
            </a:r>
            <a:r>
              <a:rPr lang="en-US" altLang="zh-CN" b="1" baseline="-25000">
                <a:latin typeface="黑体" panose="02010609060101010101" pitchFamily="49" charset="-122"/>
                <a:ea typeface="黑体" panose="02010609060101010101" pitchFamily="49" charset="-122"/>
                <a:sym typeface="Symbol" panose="05050102010706020507" pitchFamily="18" charset="2"/>
              </a:rPr>
              <a:t>i</a:t>
            </a:r>
            <a:r>
              <a:rPr lang="zh-CN" altLang="en-US" b="1">
                <a:latin typeface="黑体" panose="02010609060101010101" pitchFamily="49" charset="-122"/>
                <a:ea typeface="黑体" panose="02010609060101010101" pitchFamily="49" charset="-122"/>
                <a:sym typeface="Symbol" panose="05050102010706020507" pitchFamily="18" charset="2"/>
              </a:rPr>
              <a:t>为关键活动</a:t>
            </a:r>
          </a:p>
        </p:txBody>
      </p:sp>
      <p:sp>
        <p:nvSpPr>
          <p:cNvPr id="136198" name="Text Box 6"/>
          <p:cNvSpPr txBox="1">
            <a:spLocks noChangeArrowheads="1"/>
          </p:cNvSpPr>
          <p:nvPr/>
        </p:nvSpPr>
        <p:spPr bwMode="auto">
          <a:xfrm>
            <a:off x="8460432" y="6392863"/>
            <a:ext cx="68356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FD36826D-BD81-425D-8634-EECD16F9365B}" type="slidenum">
              <a:rPr lang="zh-CN" altLang="en-US"/>
              <a:pPr algn="r" eaLnBrk="1" hangingPunct="1">
                <a:spcBef>
                  <a:spcPct val="50000"/>
                </a:spcBef>
                <a:buFont typeface="Arial" panose="020B0604020202020204" pitchFamily="34" charset="0"/>
                <a:buNone/>
              </a:pPr>
              <a:t>166</a:t>
            </a:fld>
            <a:endParaRPr lang="en-US" altLang="zh-CN"/>
          </a:p>
        </p:txBody>
      </p:sp>
      <p:grpSp>
        <p:nvGrpSpPr>
          <p:cNvPr id="136199" name="Group 7"/>
          <p:cNvGrpSpPr>
            <a:grpSpLocks/>
          </p:cNvGrpSpPr>
          <p:nvPr/>
        </p:nvGrpSpPr>
        <p:grpSpPr bwMode="auto">
          <a:xfrm>
            <a:off x="6248400" y="2297832"/>
            <a:ext cx="2667000" cy="2039938"/>
            <a:chOff x="0" y="0"/>
            <a:chExt cx="1680" cy="1285"/>
          </a:xfrm>
        </p:grpSpPr>
        <p:grpSp>
          <p:nvGrpSpPr>
            <p:cNvPr id="136200" name="Group 8"/>
            <p:cNvGrpSpPr>
              <a:grpSpLocks/>
            </p:cNvGrpSpPr>
            <p:nvPr/>
          </p:nvGrpSpPr>
          <p:grpSpPr bwMode="auto">
            <a:xfrm>
              <a:off x="192" y="0"/>
              <a:ext cx="1488" cy="1200"/>
              <a:chOff x="0" y="0"/>
              <a:chExt cx="1920" cy="1536"/>
            </a:xfrm>
          </p:grpSpPr>
          <p:sp>
            <p:nvSpPr>
              <p:cNvPr id="136207" name="Line 9"/>
              <p:cNvSpPr>
                <a:spLocks noChangeShapeType="1"/>
              </p:cNvSpPr>
              <p:nvPr/>
            </p:nvSpPr>
            <p:spPr bwMode="auto">
              <a:xfrm flipH="1" flipV="1">
                <a:off x="1055" y="192"/>
                <a:ext cx="625"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6208" name="Line 10"/>
              <p:cNvSpPr>
                <a:spLocks noChangeShapeType="1"/>
              </p:cNvSpPr>
              <p:nvPr/>
            </p:nvSpPr>
            <p:spPr bwMode="auto">
              <a:xfrm>
                <a:off x="192" y="721"/>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6209" name="Line 11"/>
              <p:cNvSpPr>
                <a:spLocks noChangeShapeType="1"/>
              </p:cNvSpPr>
              <p:nvPr/>
            </p:nvSpPr>
            <p:spPr bwMode="auto">
              <a:xfrm flipH="1">
                <a:off x="240" y="145"/>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6210" name="Line 12"/>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6211" name="Line 13"/>
              <p:cNvSpPr>
                <a:spLocks noChangeShapeType="1"/>
              </p:cNvSpPr>
              <p:nvPr/>
            </p:nvSpPr>
            <p:spPr bwMode="auto">
              <a:xfrm flipH="1">
                <a:off x="575" y="1393"/>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6212" name="Line 14"/>
              <p:cNvSpPr>
                <a:spLocks noChangeShapeType="1"/>
              </p:cNvSpPr>
              <p:nvPr/>
            </p:nvSpPr>
            <p:spPr bwMode="auto">
              <a:xfrm flipH="1">
                <a:off x="575" y="768"/>
                <a:ext cx="1151"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6213" name="Oval 15"/>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1</a:t>
                </a:r>
              </a:p>
            </p:txBody>
          </p:sp>
          <p:sp>
            <p:nvSpPr>
              <p:cNvPr id="136214" name="Oval 16"/>
              <p:cNvSpPr>
                <a:spLocks noChangeArrowheads="1"/>
              </p:cNvSpPr>
              <p:nvPr/>
            </p:nvSpPr>
            <p:spPr bwMode="auto">
              <a:xfrm>
                <a:off x="1295" y="1265"/>
                <a:ext cx="289"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136215" name="Oval 17"/>
              <p:cNvSpPr>
                <a:spLocks noChangeArrowheads="1"/>
              </p:cNvSpPr>
              <p:nvPr/>
            </p:nvSpPr>
            <p:spPr bwMode="auto">
              <a:xfrm>
                <a:off x="335" y="1265"/>
                <a:ext cx="289"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136216" name="Oval 18"/>
              <p:cNvSpPr>
                <a:spLocks noChangeArrowheads="1"/>
              </p:cNvSpPr>
              <p:nvPr/>
            </p:nvSpPr>
            <p:spPr bwMode="auto">
              <a:xfrm>
                <a:off x="1632" y="529"/>
                <a:ext cx="288" cy="2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sp>
            <p:nvSpPr>
              <p:cNvPr id="136217" name="Oval 19"/>
              <p:cNvSpPr>
                <a:spLocks noChangeArrowheads="1"/>
              </p:cNvSpPr>
              <p:nvPr/>
            </p:nvSpPr>
            <p:spPr bwMode="auto">
              <a:xfrm>
                <a:off x="815" y="0"/>
                <a:ext cx="289"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0</a:t>
                </a:r>
              </a:p>
            </p:txBody>
          </p:sp>
        </p:grpSp>
        <p:sp>
          <p:nvSpPr>
            <p:cNvPr id="136201" name="Text Box 20"/>
            <p:cNvSpPr txBox="1">
              <a:spLocks noChangeArrowheads="1"/>
            </p:cNvSpPr>
            <p:nvPr/>
          </p:nvSpPr>
          <p:spPr bwMode="auto">
            <a:xfrm>
              <a:off x="288" y="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1</a:t>
              </a:r>
              <a:r>
                <a:rPr lang="en-US" altLang="zh-CN" sz="2000">
                  <a:solidFill>
                    <a:schemeClr val="hlink"/>
                  </a:solidFill>
                </a:rPr>
                <a:t>=5</a:t>
              </a:r>
            </a:p>
          </p:txBody>
        </p:sp>
        <p:sp>
          <p:nvSpPr>
            <p:cNvPr id="136202" name="Text Box 21"/>
            <p:cNvSpPr txBox="1">
              <a:spLocks noChangeArrowheads="1"/>
            </p:cNvSpPr>
            <p:nvPr/>
          </p:nvSpPr>
          <p:spPr bwMode="auto">
            <a:xfrm>
              <a:off x="0" y="660"/>
              <a:ext cx="4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136203" name="Text Box 22"/>
            <p:cNvSpPr txBox="1">
              <a:spLocks noChangeArrowheads="1"/>
            </p:cNvSpPr>
            <p:nvPr/>
          </p:nvSpPr>
          <p:spPr bwMode="auto">
            <a:xfrm>
              <a:off x="1200" y="101"/>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136204" name="Text Box 23"/>
            <p:cNvSpPr txBox="1">
              <a:spLocks noChangeArrowheads="1"/>
            </p:cNvSpPr>
            <p:nvPr/>
          </p:nvSpPr>
          <p:spPr bwMode="auto">
            <a:xfrm>
              <a:off x="672" y="66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6</a:t>
              </a:r>
              <a:r>
                <a:rPr lang="en-US" altLang="zh-CN" sz="2000">
                  <a:solidFill>
                    <a:schemeClr val="hlink"/>
                  </a:solidFill>
                </a:rPr>
                <a:t>=</a:t>
              </a:r>
              <a:r>
                <a:rPr lang="zh-CN" altLang="en-US" sz="2000">
                  <a:solidFill>
                    <a:schemeClr val="hlink"/>
                  </a:solidFill>
                </a:rPr>
                <a:t>1</a:t>
              </a:r>
            </a:p>
          </p:txBody>
        </p:sp>
        <p:sp>
          <p:nvSpPr>
            <p:cNvPr id="136205" name="Text Box 24"/>
            <p:cNvSpPr txBox="1">
              <a:spLocks noChangeArrowheads="1"/>
            </p:cNvSpPr>
            <p:nvPr/>
          </p:nvSpPr>
          <p:spPr bwMode="auto">
            <a:xfrm>
              <a:off x="576" y="333"/>
              <a:ext cx="5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136206" name="Text Box 25"/>
            <p:cNvSpPr txBox="1">
              <a:spLocks noChangeArrowheads="1"/>
            </p:cNvSpPr>
            <p:nvPr/>
          </p:nvSpPr>
          <p:spPr bwMode="auto">
            <a:xfrm>
              <a:off x="720" y="1035"/>
              <a:ext cx="5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5956">
                                            <p:txEl>
                                              <p:pRg st="2" end="2"/>
                                            </p:txEl>
                                          </p:spTgt>
                                        </p:tgtEl>
                                        <p:attrNameLst>
                                          <p:attrName>style.visibility</p:attrName>
                                        </p:attrNameLst>
                                      </p:cBhvr>
                                      <p:to>
                                        <p:strVal val="visible"/>
                                      </p:to>
                                    </p:set>
                                    <p:animEffect transition="in" filter="blinds(horizontal)">
                                      <p:cBhvr>
                                        <p:cTn id="7" dur="500"/>
                                        <p:tgtEl>
                                          <p:spTgt spid="12595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5956">
                                            <p:txEl>
                                              <p:pRg st="4" end="4"/>
                                            </p:txEl>
                                          </p:spTgt>
                                        </p:tgtEl>
                                        <p:attrNameLst>
                                          <p:attrName>style.visibility</p:attrName>
                                        </p:attrNameLst>
                                      </p:cBhvr>
                                      <p:to>
                                        <p:strVal val="visible"/>
                                      </p:to>
                                    </p:set>
                                    <p:animEffect transition="in" filter="blinds(horizontal)">
                                      <p:cBhvr>
                                        <p:cTn id="12" dur="500"/>
                                        <p:tgtEl>
                                          <p:spTgt spid="125956">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5956">
                                            <p:txEl>
                                              <p:pRg st="5" end="5"/>
                                            </p:txEl>
                                          </p:spTgt>
                                        </p:tgtEl>
                                        <p:attrNameLst>
                                          <p:attrName>style.visibility</p:attrName>
                                        </p:attrNameLst>
                                      </p:cBhvr>
                                      <p:to>
                                        <p:strVal val="visible"/>
                                      </p:to>
                                    </p:set>
                                    <p:animEffect transition="in" filter="blinds(horizontal)">
                                      <p:cBhvr>
                                        <p:cTn id="17" dur="500"/>
                                        <p:tgtEl>
                                          <p:spTgt spid="12595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445396" y="1117277"/>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五、关键路径</a:t>
            </a:r>
            <a:endParaRPr lang="en-US" altLang="zh-CN" sz="3200">
              <a:latin typeface="黑体" panose="02010609060101010101" pitchFamily="49" charset="-122"/>
              <a:ea typeface="黑体" panose="02010609060101010101" pitchFamily="49" charset="-122"/>
            </a:endParaRPr>
          </a:p>
        </p:txBody>
      </p:sp>
      <p:sp>
        <p:nvSpPr>
          <p:cNvPr id="137219" name="Text Box 3"/>
          <p:cNvSpPr txBox="1">
            <a:spLocks noChangeArrowheads="1"/>
          </p:cNvSpPr>
          <p:nvPr/>
        </p:nvSpPr>
        <p:spPr bwMode="auto">
          <a:xfrm>
            <a:off x="445396" y="202877"/>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26980" name="Rectangle 4"/>
          <p:cNvSpPr>
            <a:spLocks noGrp="1" noChangeArrowheads="1"/>
          </p:cNvSpPr>
          <p:nvPr>
            <p:ph type="body" idx="1"/>
          </p:nvPr>
        </p:nvSpPr>
        <p:spPr>
          <a:xfrm>
            <a:off x="369196" y="1955477"/>
            <a:ext cx="8763000" cy="4038600"/>
          </a:xfrm>
        </p:spPr>
        <p:txBody>
          <a:bodyPr/>
          <a:lstStyle/>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3.关键活动有关的量</a:t>
            </a:r>
          </a:p>
          <a:p>
            <a:pPr eaLnBrk="1" hangingPunct="1">
              <a:spcBef>
                <a:spcPct val="50000"/>
              </a:spcBef>
            </a:pPr>
            <a:r>
              <a:rPr lang="en-US" altLang="zh-CN" sz="2800" b="1">
                <a:latin typeface="黑体" panose="02010609060101010101" pitchFamily="49" charset="-122"/>
                <a:ea typeface="黑体" panose="02010609060101010101" pitchFamily="49" charset="-122"/>
                <a:sym typeface="Symbol" panose="05050102010706020507" pitchFamily="18" charset="2"/>
              </a:rPr>
              <a:t>ve(j)：</a:t>
            </a:r>
            <a:r>
              <a:rPr lang="zh-CN" altLang="en-US" sz="2800" b="1">
                <a:latin typeface="黑体" panose="02010609060101010101" pitchFamily="49" charset="-122"/>
                <a:ea typeface="黑体" panose="02010609060101010101" pitchFamily="49" charset="-122"/>
                <a:sym typeface="Symbol" panose="05050102010706020507" pitchFamily="18" charset="2"/>
              </a:rPr>
              <a:t>事件</a:t>
            </a:r>
            <a:r>
              <a:rPr lang="en-US" altLang="zh-CN" sz="2800" b="1">
                <a:latin typeface="黑体" panose="02010609060101010101" pitchFamily="49" charset="-122"/>
                <a:ea typeface="黑体" panose="02010609060101010101" pitchFamily="49" charset="-122"/>
                <a:sym typeface="Symbol" panose="05050102010706020507" pitchFamily="18" charset="2"/>
              </a:rPr>
              <a:t>v</a:t>
            </a:r>
            <a:r>
              <a:rPr lang="en-US" altLang="zh-CN" sz="2800" b="1" baseline="-25000">
                <a:latin typeface="黑体" panose="02010609060101010101" pitchFamily="49" charset="-122"/>
                <a:ea typeface="黑体" panose="02010609060101010101" pitchFamily="49" charset="-122"/>
                <a:sym typeface="Symbol" panose="05050102010706020507" pitchFamily="18" charset="2"/>
              </a:rPr>
              <a:t>j</a:t>
            </a:r>
            <a:r>
              <a:rPr lang="zh-CN" altLang="en-US" sz="2800" b="1">
                <a:latin typeface="黑体" panose="02010609060101010101" pitchFamily="49" charset="-122"/>
                <a:ea typeface="黑体" panose="02010609060101010101" pitchFamily="49" charset="-122"/>
                <a:sym typeface="Symbol" panose="05050102010706020507" pitchFamily="18" charset="2"/>
              </a:rPr>
              <a:t>最早开始时间</a:t>
            </a:r>
          </a:p>
          <a:p>
            <a:pPr eaLnBrk="1" hangingPunct="1">
              <a:spcBef>
                <a:spcPct val="50000"/>
              </a:spcBef>
            </a:pPr>
            <a:r>
              <a:rPr lang="en-US" altLang="zh-CN" sz="2800" b="1">
                <a:latin typeface="黑体" panose="02010609060101010101" pitchFamily="49" charset="-122"/>
                <a:ea typeface="黑体" panose="02010609060101010101" pitchFamily="49" charset="-122"/>
                <a:sym typeface="Symbol" panose="05050102010706020507" pitchFamily="18" charset="2"/>
              </a:rPr>
              <a:t>vl(j)：</a:t>
            </a:r>
            <a:r>
              <a:rPr lang="zh-CN" altLang="en-US" sz="2800" b="1">
                <a:latin typeface="黑体" panose="02010609060101010101" pitchFamily="49" charset="-122"/>
                <a:ea typeface="黑体" panose="02010609060101010101" pitchFamily="49" charset="-122"/>
                <a:sym typeface="Symbol" panose="05050102010706020507" pitchFamily="18" charset="2"/>
              </a:rPr>
              <a:t>事件</a:t>
            </a:r>
            <a:r>
              <a:rPr lang="en-US" altLang="zh-CN" sz="2800" b="1">
                <a:latin typeface="黑体" panose="02010609060101010101" pitchFamily="49" charset="-122"/>
                <a:ea typeface="黑体" panose="02010609060101010101" pitchFamily="49" charset="-122"/>
                <a:sym typeface="Symbol" panose="05050102010706020507" pitchFamily="18" charset="2"/>
              </a:rPr>
              <a:t>v</a:t>
            </a:r>
            <a:r>
              <a:rPr lang="en-US" altLang="zh-CN" sz="2800" b="1" baseline="-25000">
                <a:latin typeface="黑体" panose="02010609060101010101" pitchFamily="49" charset="-122"/>
                <a:ea typeface="黑体" panose="02010609060101010101" pitchFamily="49" charset="-122"/>
                <a:sym typeface="Symbol" panose="05050102010706020507" pitchFamily="18" charset="2"/>
              </a:rPr>
              <a:t>j</a:t>
            </a:r>
            <a:r>
              <a:rPr lang="zh-CN" altLang="en-US" sz="2800" b="1">
                <a:latin typeface="黑体" panose="02010609060101010101" pitchFamily="49" charset="-122"/>
                <a:ea typeface="黑体" panose="02010609060101010101" pitchFamily="49" charset="-122"/>
                <a:sym typeface="Symbol" panose="05050102010706020507" pitchFamily="18" charset="2"/>
              </a:rPr>
              <a:t>最迟开始时间</a:t>
            </a:r>
          </a:p>
          <a:p>
            <a:pPr eaLnBrk="1" hangingPunct="1">
              <a:spcBef>
                <a:spcPct val="100000"/>
              </a:spcBef>
            </a:pPr>
            <a:r>
              <a:rPr lang="en-US" altLang="zh-CN" sz="2800" b="1">
                <a:latin typeface="黑体" panose="02010609060101010101" pitchFamily="49" charset="-122"/>
                <a:ea typeface="黑体" panose="02010609060101010101" pitchFamily="49" charset="-122"/>
                <a:sym typeface="Symbol" panose="05050102010706020507" pitchFamily="18" charset="2"/>
              </a:rPr>
              <a:t>e(i)=ve(j)</a:t>
            </a:r>
            <a:endParaRPr lang="zh-CN" altLang="en-US" sz="2800" b="1">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50000"/>
              </a:spcBef>
            </a:pPr>
            <a:r>
              <a:rPr lang="en-US" altLang="zh-CN" sz="2800" b="1">
                <a:latin typeface="黑体" panose="02010609060101010101" pitchFamily="49" charset="-122"/>
                <a:ea typeface="黑体" panose="02010609060101010101" pitchFamily="49" charset="-122"/>
                <a:sym typeface="Symbol" panose="05050102010706020507" pitchFamily="18" charset="2"/>
              </a:rPr>
              <a:t>l(i)=vl(k)-dut(&lt;j,k&gt;)  </a:t>
            </a:r>
          </a:p>
          <a:p>
            <a:pPr eaLnBrk="1" hangingPunct="1">
              <a:spcBef>
                <a:spcPct val="30000"/>
              </a:spcBef>
              <a:buFont typeface="Wingdings" panose="05000000000000000000" pitchFamily="2" charset="2"/>
              <a:buNone/>
            </a:pPr>
            <a:r>
              <a:rPr lang="en-US" altLang="zh-CN" sz="2000" b="1" i="1">
                <a:latin typeface="黑体" panose="02010609060101010101" pitchFamily="49" charset="-122"/>
                <a:ea typeface="黑体" panose="02010609060101010101" pitchFamily="49" charset="-122"/>
                <a:sym typeface="Symbol" panose="05050102010706020507" pitchFamily="18" charset="2"/>
              </a:rPr>
              <a:t>　</a:t>
            </a:r>
            <a:r>
              <a:rPr lang="en-US" altLang="zh-CN" sz="2400" b="1" i="1">
                <a:latin typeface="黑体" panose="02010609060101010101" pitchFamily="49" charset="-122"/>
                <a:ea typeface="黑体" panose="02010609060101010101" pitchFamily="49" charset="-122"/>
                <a:sym typeface="Symbol" panose="05050102010706020507" pitchFamily="18" charset="2"/>
              </a:rPr>
              <a:t>dut(&lt;j,k&gt;)</a:t>
            </a:r>
            <a:r>
              <a:rPr lang="zh-CN" altLang="en-US" sz="2400" b="1" i="1">
                <a:latin typeface="黑体" panose="02010609060101010101" pitchFamily="49" charset="-122"/>
                <a:ea typeface="黑体" panose="02010609060101010101" pitchFamily="49" charset="-122"/>
                <a:sym typeface="Symbol" panose="05050102010706020507" pitchFamily="18" charset="2"/>
              </a:rPr>
              <a:t>为活动</a:t>
            </a:r>
            <a:r>
              <a:rPr lang="en-US" altLang="zh-CN" sz="2400" b="1" i="1">
                <a:latin typeface="黑体" panose="02010609060101010101" pitchFamily="49" charset="-122"/>
                <a:ea typeface="黑体" panose="02010609060101010101" pitchFamily="49" charset="-122"/>
                <a:sym typeface="Symbol" panose="05050102010706020507" pitchFamily="18" charset="2"/>
              </a:rPr>
              <a:t>a</a:t>
            </a:r>
            <a:r>
              <a:rPr lang="en-US" altLang="zh-CN" sz="2400" b="1" i="1" baseline="-25000">
                <a:latin typeface="黑体" panose="02010609060101010101" pitchFamily="49" charset="-122"/>
                <a:ea typeface="黑体" panose="02010609060101010101" pitchFamily="49" charset="-122"/>
                <a:sym typeface="Symbol" panose="05050102010706020507" pitchFamily="18" charset="2"/>
              </a:rPr>
              <a:t>i</a:t>
            </a:r>
            <a:r>
              <a:rPr lang="zh-CN" altLang="en-US" sz="2400" b="1" i="1">
                <a:latin typeface="黑体" panose="02010609060101010101" pitchFamily="49" charset="-122"/>
                <a:ea typeface="黑体" panose="02010609060101010101" pitchFamily="49" charset="-122"/>
                <a:sym typeface="Symbol" panose="05050102010706020507" pitchFamily="18" charset="2"/>
              </a:rPr>
              <a:t>的持续时间</a:t>
            </a:r>
          </a:p>
        </p:txBody>
      </p:sp>
      <p:sp>
        <p:nvSpPr>
          <p:cNvPr id="137222" name="Text Box 6"/>
          <p:cNvSpPr txBox="1">
            <a:spLocks noChangeArrowheads="1"/>
          </p:cNvSpPr>
          <p:nvPr/>
        </p:nvSpPr>
        <p:spPr bwMode="auto">
          <a:xfrm>
            <a:off x="8411764" y="6392863"/>
            <a:ext cx="7322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B3758D7C-AA96-4EFB-B45F-AE6F78A1C1C2}" type="slidenum">
              <a:rPr lang="zh-CN" altLang="en-US"/>
              <a:pPr algn="r" eaLnBrk="1" hangingPunct="1">
                <a:spcBef>
                  <a:spcPct val="50000"/>
                </a:spcBef>
                <a:buFont typeface="Arial" panose="020B0604020202020204" pitchFamily="34" charset="0"/>
                <a:buNone/>
              </a:pPr>
              <a:t>167</a:t>
            </a:fld>
            <a:endParaRPr lang="en-US" altLang="zh-CN" dirty="0"/>
          </a:p>
        </p:txBody>
      </p:sp>
      <p:grpSp>
        <p:nvGrpSpPr>
          <p:cNvPr id="137223" name="Group 7"/>
          <p:cNvGrpSpPr>
            <a:grpSpLocks/>
          </p:cNvGrpSpPr>
          <p:nvPr/>
        </p:nvGrpSpPr>
        <p:grpSpPr bwMode="auto">
          <a:xfrm>
            <a:off x="6144521" y="980752"/>
            <a:ext cx="2614613" cy="2030413"/>
            <a:chOff x="0" y="0"/>
            <a:chExt cx="1680" cy="1287"/>
          </a:xfrm>
        </p:grpSpPr>
        <p:grpSp>
          <p:nvGrpSpPr>
            <p:cNvPr id="137226" name="Group 8"/>
            <p:cNvGrpSpPr>
              <a:grpSpLocks/>
            </p:cNvGrpSpPr>
            <p:nvPr/>
          </p:nvGrpSpPr>
          <p:grpSpPr bwMode="auto">
            <a:xfrm>
              <a:off x="192" y="0"/>
              <a:ext cx="1488" cy="1200"/>
              <a:chOff x="0" y="0"/>
              <a:chExt cx="1920" cy="1536"/>
            </a:xfrm>
          </p:grpSpPr>
          <p:sp>
            <p:nvSpPr>
              <p:cNvPr id="137233" name="Line 9"/>
              <p:cNvSpPr>
                <a:spLocks noChangeShapeType="1"/>
              </p:cNvSpPr>
              <p:nvPr/>
            </p:nvSpPr>
            <p:spPr bwMode="auto">
              <a:xfrm flipH="1" flipV="1">
                <a:off x="1055" y="192"/>
                <a:ext cx="625"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7234" name="Line 10"/>
              <p:cNvSpPr>
                <a:spLocks noChangeShapeType="1"/>
              </p:cNvSpPr>
              <p:nvPr/>
            </p:nvSpPr>
            <p:spPr bwMode="auto">
              <a:xfrm>
                <a:off x="192" y="720"/>
                <a:ext cx="240" cy="577"/>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7235" name="Line 11"/>
              <p:cNvSpPr>
                <a:spLocks noChangeShapeType="1"/>
              </p:cNvSpPr>
              <p:nvPr/>
            </p:nvSpPr>
            <p:spPr bwMode="auto">
              <a:xfrm flipH="1">
                <a:off x="239" y="144"/>
                <a:ext cx="673"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7236" name="Line 12"/>
              <p:cNvSpPr>
                <a:spLocks noChangeShapeType="1"/>
              </p:cNvSpPr>
              <p:nvPr/>
            </p:nvSpPr>
            <p:spPr bwMode="auto">
              <a:xfrm flipH="1" flipV="1">
                <a:off x="1008" y="192"/>
                <a:ext cx="384"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7237" name="Line 13"/>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7238" name="Line 14"/>
              <p:cNvSpPr>
                <a:spLocks noChangeShapeType="1"/>
              </p:cNvSpPr>
              <p:nvPr/>
            </p:nvSpPr>
            <p:spPr bwMode="auto">
              <a:xfrm flipH="1">
                <a:off x="576" y="769"/>
                <a:ext cx="1152" cy="577"/>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7239" name="Oval 15"/>
              <p:cNvSpPr>
                <a:spLocks noChangeArrowheads="1"/>
              </p:cNvSpPr>
              <p:nvPr/>
            </p:nvSpPr>
            <p:spPr bwMode="auto">
              <a:xfrm>
                <a:off x="0" y="48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1</a:t>
                </a:r>
              </a:p>
            </p:txBody>
          </p:sp>
          <p:sp>
            <p:nvSpPr>
              <p:cNvPr id="137240" name="Oval 16"/>
              <p:cNvSpPr>
                <a:spLocks noChangeArrowheads="1"/>
              </p:cNvSpPr>
              <p:nvPr/>
            </p:nvSpPr>
            <p:spPr bwMode="auto">
              <a:xfrm>
                <a:off x="1296" y="1266"/>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137241" name="Oval 17"/>
              <p:cNvSpPr>
                <a:spLocks noChangeArrowheads="1"/>
              </p:cNvSpPr>
              <p:nvPr/>
            </p:nvSpPr>
            <p:spPr bwMode="auto">
              <a:xfrm>
                <a:off x="335" y="1266"/>
                <a:ext cx="287"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137242" name="Oval 18"/>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sp>
            <p:nvSpPr>
              <p:cNvPr id="137243" name="Oval 19"/>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0</a:t>
                </a:r>
              </a:p>
            </p:txBody>
          </p:sp>
        </p:grpSp>
        <p:sp>
          <p:nvSpPr>
            <p:cNvPr id="137227" name="Text Box 20"/>
            <p:cNvSpPr txBox="1">
              <a:spLocks noChangeArrowheads="1"/>
            </p:cNvSpPr>
            <p:nvPr/>
          </p:nvSpPr>
          <p:spPr bwMode="auto">
            <a:xfrm>
              <a:off x="288" y="6"/>
              <a:ext cx="5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1</a:t>
              </a:r>
              <a:r>
                <a:rPr lang="en-US" altLang="zh-CN" sz="2000">
                  <a:solidFill>
                    <a:schemeClr val="hlink"/>
                  </a:solidFill>
                </a:rPr>
                <a:t>=5</a:t>
              </a:r>
            </a:p>
          </p:txBody>
        </p:sp>
        <p:sp>
          <p:nvSpPr>
            <p:cNvPr id="137228" name="Text Box 21"/>
            <p:cNvSpPr txBox="1">
              <a:spLocks noChangeArrowheads="1"/>
            </p:cNvSpPr>
            <p:nvPr/>
          </p:nvSpPr>
          <p:spPr bwMode="auto">
            <a:xfrm>
              <a:off x="0" y="660"/>
              <a:ext cx="468"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137229" name="Text Box 22"/>
            <p:cNvSpPr txBox="1">
              <a:spLocks noChangeArrowheads="1"/>
            </p:cNvSpPr>
            <p:nvPr/>
          </p:nvSpPr>
          <p:spPr bwMode="auto">
            <a:xfrm>
              <a:off x="1200" y="101"/>
              <a:ext cx="48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137230" name="Text Box 23"/>
            <p:cNvSpPr txBox="1">
              <a:spLocks noChangeArrowheads="1"/>
            </p:cNvSpPr>
            <p:nvPr/>
          </p:nvSpPr>
          <p:spPr bwMode="auto">
            <a:xfrm>
              <a:off x="672" y="660"/>
              <a:ext cx="5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6</a:t>
              </a:r>
              <a:r>
                <a:rPr lang="en-US" altLang="zh-CN" sz="2000">
                  <a:solidFill>
                    <a:schemeClr val="hlink"/>
                  </a:solidFill>
                </a:rPr>
                <a:t>=</a:t>
              </a:r>
              <a:r>
                <a:rPr lang="zh-CN" altLang="en-US" sz="2000">
                  <a:solidFill>
                    <a:schemeClr val="hlink"/>
                  </a:solidFill>
                </a:rPr>
                <a:t>1</a:t>
              </a:r>
            </a:p>
          </p:txBody>
        </p:sp>
        <p:sp>
          <p:nvSpPr>
            <p:cNvPr id="137231" name="Text Box 24"/>
            <p:cNvSpPr txBox="1">
              <a:spLocks noChangeArrowheads="1"/>
            </p:cNvSpPr>
            <p:nvPr/>
          </p:nvSpPr>
          <p:spPr bwMode="auto">
            <a:xfrm>
              <a:off x="576" y="333"/>
              <a:ext cx="55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137232" name="Text Box 25"/>
            <p:cNvSpPr txBox="1">
              <a:spLocks noChangeArrowheads="1"/>
            </p:cNvSpPr>
            <p:nvPr/>
          </p:nvSpPr>
          <p:spPr bwMode="auto">
            <a:xfrm>
              <a:off x="720" y="1035"/>
              <a:ext cx="5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sp>
        <p:nvSpPr>
          <p:cNvPr id="137224" name="Text Box 26"/>
          <p:cNvSpPr txBox="1">
            <a:spLocks noChangeArrowheads="1"/>
          </p:cNvSpPr>
          <p:nvPr/>
        </p:nvSpPr>
        <p:spPr bwMode="auto">
          <a:xfrm>
            <a:off x="5188846" y="3933502"/>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27003" name="Rectangle 27"/>
          <p:cNvSpPr>
            <a:spLocks noChangeArrowheads="1"/>
          </p:cNvSpPr>
          <p:nvPr/>
        </p:nvSpPr>
        <p:spPr bwMode="auto">
          <a:xfrm>
            <a:off x="4523684" y="3789040"/>
            <a:ext cx="4608512" cy="1927225"/>
          </a:xfrm>
          <a:prstGeom prst="rect">
            <a:avLst/>
          </a:prstGeom>
          <a:solidFill>
            <a:srgbClr val="CCFFCC"/>
          </a:solidFill>
          <a:ln w="9525">
            <a:solidFill>
              <a:srgbClr val="FFCC99"/>
            </a:solidFill>
            <a:miter lim="800000"/>
            <a:headEnd/>
            <a:tailEnd/>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Char char="•"/>
            </a:pPr>
            <a:r>
              <a:rPr lang="zh-CN" altLang="en-US" b="1">
                <a:solidFill>
                  <a:srgbClr val="3333FF"/>
                </a:solidFill>
                <a:sym typeface="Symbol" panose="05050102010706020507" pitchFamily="18" charset="2"/>
              </a:rPr>
              <a:t>活动</a:t>
            </a:r>
            <a:r>
              <a:rPr lang="zh-CN" altLang="en-US" b="1">
                <a:solidFill>
                  <a:srgbClr val="CC3300"/>
                </a:solidFill>
                <a:sym typeface="Symbol" panose="05050102010706020507" pitchFamily="18" charset="2"/>
              </a:rPr>
              <a:t>的最早开始时间是活动的</a:t>
            </a:r>
            <a:r>
              <a:rPr lang="zh-CN" altLang="en-US" b="1">
                <a:solidFill>
                  <a:srgbClr val="3333FF"/>
                </a:solidFill>
                <a:sym typeface="Symbol" panose="05050102010706020507" pitchFamily="18" charset="2"/>
              </a:rPr>
              <a:t>弧尾事件</a:t>
            </a:r>
            <a:r>
              <a:rPr lang="zh-CN" altLang="en-US" b="1">
                <a:solidFill>
                  <a:srgbClr val="CC3300"/>
                </a:solidFill>
                <a:sym typeface="Symbol" panose="05050102010706020507" pitchFamily="18" charset="2"/>
              </a:rPr>
              <a:t>的最早发生时间</a:t>
            </a:r>
          </a:p>
          <a:p>
            <a:pPr eaLnBrk="1" hangingPunct="1">
              <a:buFont typeface="Arial" panose="020B0604020202020204" pitchFamily="34" charset="0"/>
              <a:buChar char="•"/>
            </a:pPr>
            <a:r>
              <a:rPr lang="zh-CN" altLang="en-US" b="1">
                <a:solidFill>
                  <a:srgbClr val="3333FF"/>
                </a:solidFill>
                <a:sym typeface="Symbol" panose="05050102010706020507" pitchFamily="18" charset="2"/>
              </a:rPr>
              <a:t>活动</a:t>
            </a:r>
            <a:r>
              <a:rPr lang="zh-CN" altLang="en-US" b="1">
                <a:solidFill>
                  <a:srgbClr val="CC3300"/>
                </a:solidFill>
                <a:sym typeface="Symbol" panose="05050102010706020507" pitchFamily="18" charset="2"/>
              </a:rPr>
              <a:t>的最晚发生时间是活动的</a:t>
            </a:r>
            <a:r>
              <a:rPr lang="zh-CN" altLang="en-US" b="1">
                <a:solidFill>
                  <a:srgbClr val="3333FF"/>
                </a:solidFill>
                <a:sym typeface="Symbol" panose="05050102010706020507" pitchFamily="18" charset="2"/>
              </a:rPr>
              <a:t>弧头事件</a:t>
            </a:r>
            <a:r>
              <a:rPr lang="zh-CN" altLang="en-US" b="1">
                <a:solidFill>
                  <a:srgbClr val="CC3300"/>
                </a:solidFill>
                <a:sym typeface="Symbol" panose="05050102010706020507" pitchFamily="18" charset="2"/>
              </a:rPr>
              <a:t>的最晚发生时间减去活动的持续时间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6980">
                                            <p:txEl>
                                              <p:pRg st="1" end="1"/>
                                            </p:txEl>
                                          </p:spTgt>
                                        </p:tgtEl>
                                        <p:attrNameLst>
                                          <p:attrName>style.visibility</p:attrName>
                                        </p:attrNameLst>
                                      </p:cBhvr>
                                      <p:to>
                                        <p:strVal val="visible"/>
                                      </p:to>
                                    </p:set>
                                    <p:animEffect transition="in" filter="blinds(horizontal)">
                                      <p:cBhvr>
                                        <p:cTn id="7" dur="500"/>
                                        <p:tgtEl>
                                          <p:spTgt spid="12698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6980">
                                            <p:txEl>
                                              <p:pRg st="2" end="2"/>
                                            </p:txEl>
                                          </p:spTgt>
                                        </p:tgtEl>
                                        <p:attrNameLst>
                                          <p:attrName>style.visibility</p:attrName>
                                        </p:attrNameLst>
                                      </p:cBhvr>
                                      <p:to>
                                        <p:strVal val="visible"/>
                                      </p:to>
                                    </p:set>
                                    <p:animEffect transition="in" filter="blinds(horizontal)">
                                      <p:cBhvr>
                                        <p:cTn id="12" dur="500"/>
                                        <p:tgtEl>
                                          <p:spTgt spid="12698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6980">
                                            <p:txEl>
                                              <p:pRg st="3" end="3"/>
                                            </p:txEl>
                                          </p:spTgt>
                                        </p:tgtEl>
                                        <p:attrNameLst>
                                          <p:attrName>style.visibility</p:attrName>
                                        </p:attrNameLst>
                                      </p:cBhvr>
                                      <p:to>
                                        <p:strVal val="visible"/>
                                      </p:to>
                                    </p:set>
                                    <p:animEffect transition="in" filter="blinds(horizontal)">
                                      <p:cBhvr>
                                        <p:cTn id="17" dur="500"/>
                                        <p:tgtEl>
                                          <p:spTgt spid="12698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6980">
                                            <p:txEl>
                                              <p:pRg st="4" end="4"/>
                                            </p:txEl>
                                          </p:spTgt>
                                        </p:tgtEl>
                                        <p:attrNameLst>
                                          <p:attrName>style.visibility</p:attrName>
                                        </p:attrNameLst>
                                      </p:cBhvr>
                                      <p:to>
                                        <p:strVal val="visible"/>
                                      </p:to>
                                    </p:set>
                                    <p:animEffect transition="in" filter="blinds(horizontal)">
                                      <p:cBhvr>
                                        <p:cTn id="22" dur="500"/>
                                        <p:tgtEl>
                                          <p:spTgt spid="126980">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26980">
                                            <p:txEl>
                                              <p:pRg st="5" end="5"/>
                                            </p:txEl>
                                          </p:spTgt>
                                        </p:tgtEl>
                                        <p:attrNameLst>
                                          <p:attrName>style.visibility</p:attrName>
                                        </p:attrNameLst>
                                      </p:cBhvr>
                                      <p:to>
                                        <p:strVal val="visible"/>
                                      </p:to>
                                    </p:set>
                                    <p:animEffect transition="in" filter="blinds(horizontal)">
                                      <p:cBhvr>
                                        <p:cTn id="25" dur="500"/>
                                        <p:tgtEl>
                                          <p:spTgt spid="126980">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7003"/>
                                        </p:tgtEl>
                                        <p:attrNameLst>
                                          <p:attrName>style.visibility</p:attrName>
                                        </p:attrNameLst>
                                      </p:cBhvr>
                                      <p:to>
                                        <p:strVal val="visible"/>
                                      </p:to>
                                    </p:set>
                                    <p:animEffect transition="in" filter="blinds(horizontal)">
                                      <p:cBhvr>
                                        <p:cTn id="30" dur="500"/>
                                        <p:tgtEl>
                                          <p:spTgt spid="127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03" grpId="0" bldLvl="0" animBg="1"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76655" y="1117773"/>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五、关键路径</a:t>
            </a:r>
            <a:endParaRPr lang="en-US" altLang="zh-CN" sz="3200">
              <a:latin typeface="黑体" panose="02010609060101010101" pitchFamily="49" charset="-122"/>
              <a:ea typeface="黑体" panose="02010609060101010101" pitchFamily="49" charset="-122"/>
            </a:endParaRPr>
          </a:p>
        </p:txBody>
      </p:sp>
      <p:sp>
        <p:nvSpPr>
          <p:cNvPr id="138243" name="Text Box 3"/>
          <p:cNvSpPr txBox="1">
            <a:spLocks noChangeArrowheads="1"/>
          </p:cNvSpPr>
          <p:nvPr/>
        </p:nvSpPr>
        <p:spPr bwMode="auto">
          <a:xfrm>
            <a:off x="476655" y="203373"/>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38244" name="Rectangle 4"/>
          <p:cNvSpPr>
            <a:spLocks noGrp="1" noChangeArrowheads="1"/>
          </p:cNvSpPr>
          <p:nvPr>
            <p:ph type="body" idx="1"/>
          </p:nvPr>
        </p:nvSpPr>
        <p:spPr>
          <a:xfrm>
            <a:off x="400455" y="1955973"/>
            <a:ext cx="8763000" cy="4038600"/>
          </a:xfrm>
        </p:spPr>
        <p:txBody>
          <a:bodyPr/>
          <a:lstStyle/>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3.关键活动有关的量</a:t>
            </a:r>
          </a:p>
          <a:p>
            <a:pPr eaLnBrk="1" hangingPunct="1">
              <a:spcBef>
                <a:spcPct val="50000"/>
              </a:spcBef>
            </a:pPr>
            <a:r>
              <a:rPr lang="zh-CN" altLang="en-US" sz="2800" b="1">
                <a:latin typeface="黑体" panose="02010609060101010101" pitchFamily="49" charset="-122"/>
                <a:ea typeface="黑体" panose="02010609060101010101" pitchFamily="49" charset="-122"/>
                <a:sym typeface="Symbol" panose="05050102010706020507" pitchFamily="18" charset="2"/>
              </a:rPr>
              <a:t>从</a:t>
            </a:r>
            <a:r>
              <a:rPr lang="en-US" altLang="zh-CN" sz="2800" b="1">
                <a:latin typeface="黑体" panose="02010609060101010101" pitchFamily="49" charset="-122"/>
                <a:ea typeface="黑体" panose="02010609060101010101" pitchFamily="49" charset="-122"/>
                <a:sym typeface="Symbol" panose="05050102010706020507" pitchFamily="18" charset="2"/>
              </a:rPr>
              <a:t>ve(0)=0</a:t>
            </a:r>
            <a:r>
              <a:rPr lang="zh-CN" altLang="en-US" sz="2800" b="1">
                <a:latin typeface="黑体" panose="02010609060101010101" pitchFamily="49" charset="-122"/>
                <a:ea typeface="黑体" panose="02010609060101010101" pitchFamily="49" charset="-122"/>
                <a:sym typeface="Symbol" panose="05050102010706020507" pitchFamily="18" charset="2"/>
              </a:rPr>
              <a:t>开始向前递推</a:t>
            </a:r>
            <a:r>
              <a:rPr lang="zh-CN" altLang="en-US" sz="2400" b="1">
                <a:latin typeface="黑体" panose="02010609060101010101" pitchFamily="49" charset="-122"/>
                <a:ea typeface="黑体" panose="02010609060101010101" pitchFamily="49" charset="-122"/>
                <a:sym typeface="Symbol" panose="05050102010706020507" pitchFamily="18" charset="2"/>
              </a:rPr>
              <a:t>（</a:t>
            </a:r>
            <a:r>
              <a:rPr lang="zh-CN" altLang="en-US" sz="2000" b="1">
                <a:solidFill>
                  <a:srgbClr val="CC3300"/>
                </a:solidFill>
                <a:latin typeface="黑体" panose="02010609060101010101" pitchFamily="49" charset="-122"/>
                <a:ea typeface="黑体" panose="02010609060101010101" pitchFamily="49" charset="-122"/>
                <a:sym typeface="Symbol" panose="05050102010706020507" pitchFamily="18" charset="2"/>
              </a:rPr>
              <a:t>事件的最早发生时刻</a:t>
            </a:r>
            <a:r>
              <a:rPr lang="zh-CN" altLang="en-US" sz="2400" b="1">
                <a:latin typeface="黑体" panose="02010609060101010101" pitchFamily="49" charset="-122"/>
                <a:ea typeface="黑体" panose="02010609060101010101" pitchFamily="49" charset="-122"/>
                <a:sym typeface="Symbol" panose="05050102010706020507" pitchFamily="18" charset="2"/>
              </a:rPr>
              <a:t>）</a:t>
            </a:r>
          </a:p>
          <a:p>
            <a:pPr eaLnBrk="1" hangingPunct="1">
              <a:spcBef>
                <a:spcPct val="0"/>
              </a:spcBef>
              <a:buFont typeface="Wingdings" panose="05000000000000000000" pitchFamily="2" charset="2"/>
              <a:buNone/>
            </a:pPr>
            <a:r>
              <a:rPr lang="en-US" altLang="zh-CN" sz="2800" b="1">
                <a:latin typeface="黑体" panose="02010609060101010101" pitchFamily="49" charset="-122"/>
                <a:ea typeface="黑体" panose="02010609060101010101" pitchFamily="49" charset="-122"/>
                <a:sym typeface="Symbol" panose="05050102010706020507" pitchFamily="18" charset="2"/>
              </a:rPr>
              <a:t> ve(j)=Max{ve(i)+dut(&lt;i,j&gt;)}</a:t>
            </a:r>
          </a:p>
          <a:p>
            <a:pPr eaLnBrk="1" hangingPunct="1">
              <a:spcBef>
                <a:spcPct val="0"/>
              </a:spcBef>
              <a:buFont typeface="Wingdings" panose="05000000000000000000" pitchFamily="2" charset="2"/>
              <a:buNone/>
            </a:pPr>
            <a:r>
              <a:rPr lang="en-US" altLang="zh-CN" sz="2800" b="1">
                <a:latin typeface="黑体" panose="02010609060101010101" pitchFamily="49" charset="-122"/>
                <a:ea typeface="黑体" panose="02010609060101010101" pitchFamily="49" charset="-122"/>
                <a:sym typeface="Symbol" panose="05050102010706020507" pitchFamily="18" charset="2"/>
              </a:rPr>
              <a:t>    </a:t>
            </a:r>
            <a:r>
              <a:rPr lang="en-US" altLang="zh-CN" sz="1800" b="1">
                <a:latin typeface="黑体" panose="02010609060101010101" pitchFamily="49" charset="-122"/>
                <a:ea typeface="黑体" panose="02010609060101010101" pitchFamily="49" charset="-122"/>
                <a:sym typeface="Symbol" panose="05050102010706020507" pitchFamily="18" charset="2"/>
              </a:rPr>
              <a:t>&lt;i,j&gt;T，T</a:t>
            </a:r>
            <a:r>
              <a:rPr lang="zh-CN" altLang="en-US" sz="1800" b="1">
                <a:latin typeface="黑体" panose="02010609060101010101" pitchFamily="49" charset="-122"/>
                <a:ea typeface="黑体" panose="02010609060101010101" pitchFamily="49" charset="-122"/>
                <a:sym typeface="Symbol" panose="05050102010706020507" pitchFamily="18" charset="2"/>
              </a:rPr>
              <a:t>是所有以第</a:t>
            </a:r>
            <a:r>
              <a:rPr lang="en-US" altLang="zh-CN" sz="1800" b="1">
                <a:latin typeface="黑体" panose="02010609060101010101" pitchFamily="49" charset="-122"/>
                <a:ea typeface="黑体" panose="02010609060101010101" pitchFamily="49" charset="-122"/>
                <a:sym typeface="Symbol" panose="05050102010706020507" pitchFamily="18" charset="2"/>
              </a:rPr>
              <a:t>j</a:t>
            </a:r>
            <a:r>
              <a:rPr lang="zh-CN" altLang="en-US" sz="1800" b="1">
                <a:latin typeface="黑体" panose="02010609060101010101" pitchFamily="49" charset="-122"/>
                <a:ea typeface="黑体" panose="02010609060101010101" pitchFamily="49" charset="-122"/>
                <a:sym typeface="Symbol" panose="05050102010706020507" pitchFamily="18" charset="2"/>
              </a:rPr>
              <a:t>个顶点为头的弧的集合</a:t>
            </a:r>
          </a:p>
          <a:p>
            <a:pPr eaLnBrk="1" hangingPunct="1">
              <a:spcBef>
                <a:spcPct val="50000"/>
              </a:spcBef>
            </a:pPr>
            <a:r>
              <a:rPr lang="zh-CN" altLang="en-US" sz="2800" b="1">
                <a:latin typeface="黑体" panose="02010609060101010101" pitchFamily="49" charset="-122"/>
                <a:ea typeface="黑体" panose="02010609060101010101" pitchFamily="49" charset="-122"/>
                <a:sym typeface="Symbol" panose="05050102010706020507" pitchFamily="18" charset="2"/>
              </a:rPr>
              <a:t>从</a:t>
            </a:r>
            <a:r>
              <a:rPr lang="en-US" altLang="zh-CN" sz="2800" b="1">
                <a:latin typeface="黑体" panose="02010609060101010101" pitchFamily="49" charset="-122"/>
                <a:ea typeface="黑体" panose="02010609060101010101" pitchFamily="49" charset="-122"/>
                <a:sym typeface="Symbol" panose="05050102010706020507" pitchFamily="18" charset="2"/>
              </a:rPr>
              <a:t>vl(n-1)=ve(n-1)</a:t>
            </a:r>
            <a:r>
              <a:rPr lang="zh-CN" altLang="en-US" sz="2800" b="1">
                <a:latin typeface="黑体" panose="02010609060101010101" pitchFamily="49" charset="-122"/>
                <a:ea typeface="黑体" panose="02010609060101010101" pitchFamily="49" charset="-122"/>
                <a:sym typeface="Symbol" panose="05050102010706020507" pitchFamily="18" charset="2"/>
              </a:rPr>
              <a:t>起向后递推</a:t>
            </a:r>
            <a:r>
              <a:rPr lang="zh-CN" altLang="en-US" sz="2400" b="1">
                <a:latin typeface="黑体" panose="02010609060101010101" pitchFamily="49" charset="-122"/>
                <a:ea typeface="黑体" panose="02010609060101010101" pitchFamily="49" charset="-122"/>
                <a:sym typeface="Symbol" panose="05050102010706020507" pitchFamily="18" charset="2"/>
              </a:rPr>
              <a:t>（</a:t>
            </a:r>
            <a:r>
              <a:rPr lang="zh-CN" altLang="en-US" sz="2000" b="1">
                <a:solidFill>
                  <a:srgbClr val="CC3300"/>
                </a:solidFill>
                <a:latin typeface="黑体" panose="02010609060101010101" pitchFamily="49" charset="-122"/>
                <a:ea typeface="黑体" panose="02010609060101010101" pitchFamily="49" charset="-122"/>
                <a:sym typeface="Symbol" panose="05050102010706020507" pitchFamily="18" charset="2"/>
              </a:rPr>
              <a:t>事件的最晚发生时刻</a:t>
            </a:r>
            <a:r>
              <a:rPr lang="zh-CN" altLang="en-US" sz="2400" b="1">
                <a:latin typeface="黑体" panose="02010609060101010101" pitchFamily="49" charset="-122"/>
                <a:ea typeface="黑体" panose="02010609060101010101" pitchFamily="49" charset="-122"/>
                <a:sym typeface="Symbol" panose="05050102010706020507" pitchFamily="18" charset="2"/>
              </a:rPr>
              <a:t>）</a:t>
            </a:r>
          </a:p>
          <a:p>
            <a:pPr eaLnBrk="1" hangingPunct="1">
              <a:spcBef>
                <a:spcPct val="0"/>
              </a:spcBef>
              <a:buFont typeface="Wingdings" panose="05000000000000000000" pitchFamily="2" charset="2"/>
              <a:buNone/>
            </a:pPr>
            <a:r>
              <a:rPr lang="en-US" altLang="zh-CN" sz="2800" b="1">
                <a:latin typeface="黑体" panose="02010609060101010101" pitchFamily="49" charset="-122"/>
                <a:ea typeface="黑体" panose="02010609060101010101" pitchFamily="49" charset="-122"/>
                <a:sym typeface="Symbol" panose="05050102010706020507" pitchFamily="18" charset="2"/>
              </a:rPr>
              <a:t> vl(i)=Min{vl(j)-dut(&lt;i,j&gt;)}</a:t>
            </a:r>
          </a:p>
          <a:p>
            <a:pPr eaLnBrk="1" hangingPunct="1">
              <a:spcBef>
                <a:spcPct val="0"/>
              </a:spcBef>
              <a:buFont typeface="Wingdings" panose="05000000000000000000" pitchFamily="2" charset="2"/>
              <a:buNone/>
            </a:pPr>
            <a:r>
              <a:rPr lang="en-US" altLang="zh-CN" sz="2800" b="1">
                <a:latin typeface="黑体" panose="02010609060101010101" pitchFamily="49" charset="-122"/>
                <a:ea typeface="黑体" panose="02010609060101010101" pitchFamily="49" charset="-122"/>
                <a:sym typeface="Symbol" panose="05050102010706020507" pitchFamily="18" charset="2"/>
              </a:rPr>
              <a:t>    </a:t>
            </a:r>
            <a:r>
              <a:rPr lang="en-US" altLang="zh-CN" sz="1800" b="1">
                <a:latin typeface="黑体" panose="02010609060101010101" pitchFamily="49" charset="-122"/>
                <a:ea typeface="黑体" panose="02010609060101010101" pitchFamily="49" charset="-122"/>
                <a:sym typeface="Symbol" panose="05050102010706020507" pitchFamily="18" charset="2"/>
              </a:rPr>
              <a:t>&lt;i,j&gt;S，S</a:t>
            </a:r>
            <a:r>
              <a:rPr lang="zh-CN" altLang="en-US" sz="1800" b="1">
                <a:latin typeface="黑体" panose="02010609060101010101" pitchFamily="49" charset="-122"/>
                <a:ea typeface="黑体" panose="02010609060101010101" pitchFamily="49" charset="-122"/>
                <a:sym typeface="Symbol" panose="05050102010706020507" pitchFamily="18" charset="2"/>
              </a:rPr>
              <a:t>是所有以第</a:t>
            </a:r>
            <a:r>
              <a:rPr lang="en-US" altLang="zh-CN" sz="1800" b="1">
                <a:latin typeface="黑体" panose="02010609060101010101" pitchFamily="49" charset="-122"/>
                <a:ea typeface="黑体" panose="02010609060101010101" pitchFamily="49" charset="-122"/>
                <a:sym typeface="Symbol" panose="05050102010706020507" pitchFamily="18" charset="2"/>
              </a:rPr>
              <a:t>i</a:t>
            </a:r>
            <a:r>
              <a:rPr lang="zh-CN" altLang="en-US" sz="1800" b="1">
                <a:latin typeface="黑体" panose="02010609060101010101" pitchFamily="49" charset="-122"/>
                <a:ea typeface="黑体" panose="02010609060101010101" pitchFamily="49" charset="-122"/>
                <a:sym typeface="Symbol" panose="05050102010706020507" pitchFamily="18" charset="2"/>
              </a:rPr>
              <a:t>个顶点为尾的弧的集合　</a:t>
            </a:r>
          </a:p>
        </p:txBody>
      </p:sp>
      <p:sp>
        <p:nvSpPr>
          <p:cNvPr id="138246" name="Text Box 6"/>
          <p:cNvSpPr txBox="1">
            <a:spLocks noChangeArrowheads="1"/>
          </p:cNvSpPr>
          <p:nvPr/>
        </p:nvSpPr>
        <p:spPr bwMode="auto">
          <a:xfrm>
            <a:off x="8459638" y="6392863"/>
            <a:ext cx="6843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29B2786D-4093-4F12-9A4D-161A2B28663E}" type="slidenum">
              <a:rPr lang="zh-CN" altLang="en-US"/>
              <a:pPr algn="r" eaLnBrk="1" hangingPunct="1">
                <a:spcBef>
                  <a:spcPct val="50000"/>
                </a:spcBef>
                <a:buFont typeface="Arial" panose="020B0604020202020204" pitchFamily="34" charset="0"/>
                <a:buNone/>
              </a:pPr>
              <a:t>168</a:t>
            </a:fld>
            <a:endParaRPr lang="en-US" altLang="zh-CN" dirty="0"/>
          </a:p>
        </p:txBody>
      </p:sp>
      <p:grpSp>
        <p:nvGrpSpPr>
          <p:cNvPr id="138247" name="Group 7"/>
          <p:cNvGrpSpPr>
            <a:grpSpLocks/>
          </p:cNvGrpSpPr>
          <p:nvPr/>
        </p:nvGrpSpPr>
        <p:grpSpPr bwMode="auto">
          <a:xfrm>
            <a:off x="6031318" y="836786"/>
            <a:ext cx="2667000" cy="2039937"/>
            <a:chOff x="0" y="0"/>
            <a:chExt cx="1680" cy="1285"/>
          </a:xfrm>
        </p:grpSpPr>
        <p:grpSp>
          <p:nvGrpSpPr>
            <p:cNvPr id="138250" name="Group 8"/>
            <p:cNvGrpSpPr>
              <a:grpSpLocks/>
            </p:cNvGrpSpPr>
            <p:nvPr/>
          </p:nvGrpSpPr>
          <p:grpSpPr bwMode="auto">
            <a:xfrm>
              <a:off x="192" y="0"/>
              <a:ext cx="1488" cy="1200"/>
              <a:chOff x="0" y="0"/>
              <a:chExt cx="1920" cy="1536"/>
            </a:xfrm>
          </p:grpSpPr>
          <p:sp>
            <p:nvSpPr>
              <p:cNvPr id="138257" name="Line 9"/>
              <p:cNvSpPr>
                <a:spLocks noChangeShapeType="1"/>
              </p:cNvSpPr>
              <p:nvPr/>
            </p:nvSpPr>
            <p:spPr bwMode="auto">
              <a:xfrm flipH="1" flipV="1">
                <a:off x="1055" y="192"/>
                <a:ext cx="625"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8258" name="Line 10"/>
              <p:cNvSpPr>
                <a:spLocks noChangeShapeType="1"/>
              </p:cNvSpPr>
              <p:nvPr/>
            </p:nvSpPr>
            <p:spPr bwMode="auto">
              <a:xfrm>
                <a:off x="192" y="721"/>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8259" name="Line 11"/>
              <p:cNvSpPr>
                <a:spLocks noChangeShapeType="1"/>
              </p:cNvSpPr>
              <p:nvPr/>
            </p:nvSpPr>
            <p:spPr bwMode="auto">
              <a:xfrm flipH="1">
                <a:off x="240" y="145"/>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8260" name="Line 12"/>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8261" name="Line 13"/>
              <p:cNvSpPr>
                <a:spLocks noChangeShapeType="1"/>
              </p:cNvSpPr>
              <p:nvPr/>
            </p:nvSpPr>
            <p:spPr bwMode="auto">
              <a:xfrm flipH="1">
                <a:off x="575" y="1393"/>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8262" name="Line 14"/>
              <p:cNvSpPr>
                <a:spLocks noChangeShapeType="1"/>
              </p:cNvSpPr>
              <p:nvPr/>
            </p:nvSpPr>
            <p:spPr bwMode="auto">
              <a:xfrm flipH="1">
                <a:off x="575" y="768"/>
                <a:ext cx="1151"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8263" name="Oval 15"/>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1</a:t>
                </a:r>
              </a:p>
            </p:txBody>
          </p:sp>
          <p:sp>
            <p:nvSpPr>
              <p:cNvPr id="138264" name="Oval 16"/>
              <p:cNvSpPr>
                <a:spLocks noChangeArrowheads="1"/>
              </p:cNvSpPr>
              <p:nvPr/>
            </p:nvSpPr>
            <p:spPr bwMode="auto">
              <a:xfrm>
                <a:off x="1295" y="1265"/>
                <a:ext cx="289"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138265" name="Oval 17"/>
              <p:cNvSpPr>
                <a:spLocks noChangeArrowheads="1"/>
              </p:cNvSpPr>
              <p:nvPr/>
            </p:nvSpPr>
            <p:spPr bwMode="auto">
              <a:xfrm>
                <a:off x="335" y="1265"/>
                <a:ext cx="289"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138266" name="Oval 18"/>
              <p:cNvSpPr>
                <a:spLocks noChangeArrowheads="1"/>
              </p:cNvSpPr>
              <p:nvPr/>
            </p:nvSpPr>
            <p:spPr bwMode="auto">
              <a:xfrm>
                <a:off x="1632" y="529"/>
                <a:ext cx="288" cy="2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sp>
            <p:nvSpPr>
              <p:cNvPr id="138267" name="Oval 19"/>
              <p:cNvSpPr>
                <a:spLocks noChangeArrowheads="1"/>
              </p:cNvSpPr>
              <p:nvPr/>
            </p:nvSpPr>
            <p:spPr bwMode="auto">
              <a:xfrm>
                <a:off x="815" y="0"/>
                <a:ext cx="289"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0</a:t>
                </a:r>
              </a:p>
            </p:txBody>
          </p:sp>
        </p:grpSp>
        <p:sp>
          <p:nvSpPr>
            <p:cNvPr id="138251" name="Text Box 20"/>
            <p:cNvSpPr txBox="1">
              <a:spLocks noChangeArrowheads="1"/>
            </p:cNvSpPr>
            <p:nvPr/>
          </p:nvSpPr>
          <p:spPr bwMode="auto">
            <a:xfrm>
              <a:off x="288" y="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1</a:t>
              </a:r>
              <a:r>
                <a:rPr lang="en-US" altLang="zh-CN" sz="2000">
                  <a:solidFill>
                    <a:schemeClr val="hlink"/>
                  </a:solidFill>
                </a:rPr>
                <a:t>=5</a:t>
              </a:r>
            </a:p>
          </p:txBody>
        </p:sp>
        <p:sp>
          <p:nvSpPr>
            <p:cNvPr id="138252" name="Text Box 21"/>
            <p:cNvSpPr txBox="1">
              <a:spLocks noChangeArrowheads="1"/>
            </p:cNvSpPr>
            <p:nvPr/>
          </p:nvSpPr>
          <p:spPr bwMode="auto">
            <a:xfrm>
              <a:off x="0" y="660"/>
              <a:ext cx="4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138253" name="Text Box 22"/>
            <p:cNvSpPr txBox="1">
              <a:spLocks noChangeArrowheads="1"/>
            </p:cNvSpPr>
            <p:nvPr/>
          </p:nvSpPr>
          <p:spPr bwMode="auto">
            <a:xfrm>
              <a:off x="1200" y="101"/>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138254" name="Text Box 23"/>
            <p:cNvSpPr txBox="1">
              <a:spLocks noChangeArrowheads="1"/>
            </p:cNvSpPr>
            <p:nvPr/>
          </p:nvSpPr>
          <p:spPr bwMode="auto">
            <a:xfrm>
              <a:off x="672" y="66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6</a:t>
              </a:r>
              <a:r>
                <a:rPr lang="en-US" altLang="zh-CN" sz="2000">
                  <a:solidFill>
                    <a:schemeClr val="hlink"/>
                  </a:solidFill>
                </a:rPr>
                <a:t>=</a:t>
              </a:r>
              <a:r>
                <a:rPr lang="zh-CN" altLang="en-US" sz="2000">
                  <a:solidFill>
                    <a:schemeClr val="hlink"/>
                  </a:solidFill>
                </a:rPr>
                <a:t>1</a:t>
              </a:r>
            </a:p>
          </p:txBody>
        </p:sp>
        <p:sp>
          <p:nvSpPr>
            <p:cNvPr id="138255" name="Text Box 24"/>
            <p:cNvSpPr txBox="1">
              <a:spLocks noChangeArrowheads="1"/>
            </p:cNvSpPr>
            <p:nvPr/>
          </p:nvSpPr>
          <p:spPr bwMode="auto">
            <a:xfrm>
              <a:off x="576" y="333"/>
              <a:ext cx="5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138256" name="Text Box 25"/>
            <p:cNvSpPr txBox="1">
              <a:spLocks noChangeArrowheads="1"/>
            </p:cNvSpPr>
            <p:nvPr/>
          </p:nvSpPr>
          <p:spPr bwMode="auto">
            <a:xfrm>
              <a:off x="720" y="1035"/>
              <a:ext cx="5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sp>
        <p:nvSpPr>
          <p:cNvPr id="128026" name="Rectangle 26"/>
          <p:cNvSpPr>
            <a:spLocks noChangeArrowheads="1"/>
          </p:cNvSpPr>
          <p:nvPr/>
        </p:nvSpPr>
        <p:spPr bwMode="auto">
          <a:xfrm>
            <a:off x="703668" y="3183111"/>
            <a:ext cx="8140700" cy="831850"/>
          </a:xfrm>
          <a:prstGeom prst="rect">
            <a:avLst/>
          </a:prstGeom>
          <a:solidFill>
            <a:srgbClr val="CCFFFF"/>
          </a:solidFill>
          <a:ln w="9525">
            <a:solidFill>
              <a:srgbClr val="FFCC99"/>
            </a:solidFill>
            <a:miter lim="800000"/>
            <a:headEnd/>
            <a:tailEnd/>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b="1">
                <a:sym typeface="Symbol" panose="05050102010706020507" pitchFamily="18" charset="2"/>
              </a:rPr>
              <a:t>事件的最早发生时间是</a:t>
            </a:r>
            <a:r>
              <a:rPr lang="zh-CN" altLang="en-US" b="1">
                <a:solidFill>
                  <a:srgbClr val="3333FF"/>
                </a:solidFill>
                <a:sym typeface="Symbol" panose="05050102010706020507" pitchFamily="18" charset="2"/>
              </a:rPr>
              <a:t>以其为弧头</a:t>
            </a:r>
            <a:r>
              <a:rPr lang="zh-CN" altLang="en-US" b="1">
                <a:sym typeface="Symbol" panose="05050102010706020507" pitchFamily="18" charset="2"/>
              </a:rPr>
              <a:t>事件的所有</a:t>
            </a:r>
            <a:r>
              <a:rPr lang="zh-CN" altLang="en-US" b="1">
                <a:solidFill>
                  <a:srgbClr val="CC3300"/>
                </a:solidFill>
                <a:sym typeface="Symbol" panose="05050102010706020507" pitchFamily="18" charset="2"/>
              </a:rPr>
              <a:t>弧尾事件</a:t>
            </a:r>
            <a:r>
              <a:rPr lang="zh-CN" altLang="en-US" b="1">
                <a:sym typeface="Symbol" panose="05050102010706020507" pitchFamily="18" charset="2"/>
              </a:rPr>
              <a:t>的</a:t>
            </a:r>
            <a:r>
              <a:rPr lang="zh-CN" altLang="en-US" b="1">
                <a:solidFill>
                  <a:srgbClr val="CC3300"/>
                </a:solidFill>
                <a:sym typeface="Symbol" panose="05050102010706020507" pitchFamily="18" charset="2"/>
              </a:rPr>
              <a:t>最早</a:t>
            </a:r>
            <a:r>
              <a:rPr lang="zh-CN" altLang="en-US" b="1">
                <a:sym typeface="Symbol" panose="05050102010706020507" pitchFamily="18" charset="2"/>
              </a:rPr>
              <a:t>发生时间与对应</a:t>
            </a:r>
            <a:r>
              <a:rPr lang="zh-CN" altLang="en-US" b="1">
                <a:solidFill>
                  <a:srgbClr val="CC3300"/>
                </a:solidFill>
                <a:sym typeface="Symbol" panose="05050102010706020507" pitchFamily="18" charset="2"/>
              </a:rPr>
              <a:t>弧活动</a:t>
            </a:r>
            <a:r>
              <a:rPr lang="zh-CN" altLang="en-US" b="1">
                <a:sym typeface="Symbol" panose="05050102010706020507" pitchFamily="18" charset="2"/>
              </a:rPr>
              <a:t>的持续时间</a:t>
            </a:r>
            <a:r>
              <a:rPr lang="zh-CN" altLang="en-US" b="1">
                <a:solidFill>
                  <a:srgbClr val="3333FF"/>
                </a:solidFill>
                <a:sym typeface="Symbol" panose="05050102010706020507" pitchFamily="18" charset="2"/>
              </a:rPr>
              <a:t>之和</a:t>
            </a:r>
            <a:r>
              <a:rPr lang="zh-CN" altLang="en-US" b="1">
                <a:sym typeface="Symbol" panose="05050102010706020507" pitchFamily="18" charset="2"/>
              </a:rPr>
              <a:t>的</a:t>
            </a:r>
            <a:r>
              <a:rPr lang="zh-CN" altLang="en-US" b="1">
                <a:solidFill>
                  <a:srgbClr val="3333FF"/>
                </a:solidFill>
                <a:sym typeface="Symbol" panose="05050102010706020507" pitchFamily="18" charset="2"/>
              </a:rPr>
              <a:t>最大值</a:t>
            </a:r>
          </a:p>
        </p:txBody>
      </p:sp>
      <p:sp>
        <p:nvSpPr>
          <p:cNvPr id="128027" name="Rectangle 27"/>
          <p:cNvSpPr>
            <a:spLocks noChangeArrowheads="1"/>
          </p:cNvSpPr>
          <p:nvPr/>
        </p:nvSpPr>
        <p:spPr bwMode="auto">
          <a:xfrm>
            <a:off x="703668" y="4653136"/>
            <a:ext cx="8140700" cy="831850"/>
          </a:xfrm>
          <a:prstGeom prst="rect">
            <a:avLst/>
          </a:prstGeom>
          <a:solidFill>
            <a:srgbClr val="CCFFFF"/>
          </a:solidFill>
          <a:ln w="9525">
            <a:solidFill>
              <a:srgbClr val="FFCC99"/>
            </a:solidFill>
            <a:miter lim="800000"/>
            <a:headEnd/>
            <a:tailEnd/>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b="1">
                <a:sym typeface="Symbol" panose="05050102010706020507" pitchFamily="18" charset="2"/>
              </a:rPr>
              <a:t>事件的最晚发生时间是</a:t>
            </a:r>
            <a:r>
              <a:rPr lang="zh-CN" altLang="en-US" b="1">
                <a:solidFill>
                  <a:srgbClr val="3333FF"/>
                </a:solidFill>
                <a:sym typeface="Symbol" panose="05050102010706020507" pitchFamily="18" charset="2"/>
              </a:rPr>
              <a:t>以其为弧尾</a:t>
            </a:r>
            <a:r>
              <a:rPr lang="zh-CN" altLang="en-US" b="1">
                <a:sym typeface="Symbol" panose="05050102010706020507" pitchFamily="18" charset="2"/>
              </a:rPr>
              <a:t>事件的所有</a:t>
            </a:r>
            <a:r>
              <a:rPr lang="zh-CN" altLang="en-US" b="1">
                <a:solidFill>
                  <a:srgbClr val="CC3300"/>
                </a:solidFill>
                <a:sym typeface="Symbol" panose="05050102010706020507" pitchFamily="18" charset="2"/>
              </a:rPr>
              <a:t>弧头事件</a:t>
            </a:r>
            <a:r>
              <a:rPr lang="zh-CN" altLang="en-US" b="1">
                <a:sym typeface="Symbol" panose="05050102010706020507" pitchFamily="18" charset="2"/>
              </a:rPr>
              <a:t>的</a:t>
            </a:r>
            <a:r>
              <a:rPr lang="zh-CN" altLang="en-US" b="1">
                <a:solidFill>
                  <a:srgbClr val="CC3300"/>
                </a:solidFill>
                <a:sym typeface="Symbol" panose="05050102010706020507" pitchFamily="18" charset="2"/>
              </a:rPr>
              <a:t>最晚</a:t>
            </a:r>
            <a:r>
              <a:rPr lang="zh-CN" altLang="en-US" b="1">
                <a:sym typeface="Symbol" panose="05050102010706020507" pitchFamily="18" charset="2"/>
              </a:rPr>
              <a:t>发生时间与对应</a:t>
            </a:r>
            <a:r>
              <a:rPr lang="zh-CN" altLang="en-US" b="1">
                <a:solidFill>
                  <a:srgbClr val="CC3300"/>
                </a:solidFill>
                <a:sym typeface="Symbol" panose="05050102010706020507" pitchFamily="18" charset="2"/>
              </a:rPr>
              <a:t>弧活动</a:t>
            </a:r>
            <a:r>
              <a:rPr lang="zh-CN" altLang="en-US" b="1">
                <a:sym typeface="Symbol" panose="05050102010706020507" pitchFamily="18" charset="2"/>
              </a:rPr>
              <a:t>的持续时间</a:t>
            </a:r>
            <a:r>
              <a:rPr lang="zh-CN" altLang="en-US" b="1">
                <a:solidFill>
                  <a:srgbClr val="3333FF"/>
                </a:solidFill>
                <a:sym typeface="Symbol" panose="05050102010706020507" pitchFamily="18" charset="2"/>
              </a:rPr>
              <a:t>之差</a:t>
            </a:r>
            <a:r>
              <a:rPr lang="zh-CN" altLang="en-US" b="1">
                <a:sym typeface="Symbol" panose="05050102010706020507" pitchFamily="18" charset="2"/>
              </a:rPr>
              <a:t>的</a:t>
            </a:r>
            <a:r>
              <a:rPr lang="zh-CN" altLang="en-US" b="1">
                <a:solidFill>
                  <a:srgbClr val="3333FF"/>
                </a:solidFill>
                <a:sym typeface="Symbol" panose="05050102010706020507" pitchFamily="18" charset="2"/>
              </a:rPr>
              <a:t>最小值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8026"/>
                                        </p:tgtEl>
                                        <p:attrNameLst>
                                          <p:attrName>style.visibility</p:attrName>
                                        </p:attrNameLst>
                                      </p:cBhvr>
                                      <p:to>
                                        <p:strVal val="visible"/>
                                      </p:to>
                                    </p:set>
                                    <p:animEffect transition="in" filter="strips(downRight)">
                                      <p:cBhvr>
                                        <p:cTn id="7" dur="500"/>
                                        <p:tgtEl>
                                          <p:spTgt spid="128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8027"/>
                                        </p:tgtEl>
                                        <p:attrNameLst>
                                          <p:attrName>style.visibility</p:attrName>
                                        </p:attrNameLst>
                                      </p:cBhvr>
                                      <p:to>
                                        <p:strVal val="visible"/>
                                      </p:to>
                                    </p:set>
                                    <p:animEffect transition="in" filter="strips(downRight)">
                                      <p:cBhvr>
                                        <p:cTn id="12" dur="500"/>
                                        <p:tgtEl>
                                          <p:spTgt spid="1280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1" nodeType="clickEffect">
                                  <p:stCondLst>
                                    <p:cond delay="0"/>
                                  </p:stCondLst>
                                  <p:childTnLst>
                                    <p:set>
                                      <p:cBhvr>
                                        <p:cTn id="16" dur="1" fill="hold">
                                          <p:stCondLst>
                                            <p:cond delay="0"/>
                                          </p:stCondLst>
                                        </p:cTn>
                                        <p:tgtEl>
                                          <p:spTgt spid="128026"/>
                                        </p:tgtEl>
                                        <p:attrNameLst>
                                          <p:attrName>style.visibility</p:attrName>
                                        </p:attrNameLst>
                                      </p:cBhvr>
                                      <p:to>
                                        <p:strVal val="visible"/>
                                      </p:to>
                                    </p:set>
                                    <p:animEffect transition="in" filter="blinds(horizontal)">
                                      <p:cBhvr>
                                        <p:cTn id="17" dur="500"/>
                                        <p:tgtEl>
                                          <p:spTgt spid="1280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1" nodeType="clickEffect">
                                  <p:stCondLst>
                                    <p:cond delay="0"/>
                                  </p:stCondLst>
                                  <p:childTnLst>
                                    <p:set>
                                      <p:cBhvr>
                                        <p:cTn id="21" dur="1" fill="hold">
                                          <p:stCondLst>
                                            <p:cond delay="0"/>
                                          </p:stCondLst>
                                        </p:cTn>
                                        <p:tgtEl>
                                          <p:spTgt spid="128027"/>
                                        </p:tgtEl>
                                        <p:attrNameLst>
                                          <p:attrName>style.visibility</p:attrName>
                                        </p:attrNameLst>
                                      </p:cBhvr>
                                      <p:to>
                                        <p:strVal val="visible"/>
                                      </p:to>
                                    </p:set>
                                    <p:animEffect transition="in" filter="blinds(horizontal)">
                                      <p:cBhvr>
                                        <p:cTn id="22" dur="500"/>
                                        <p:tgtEl>
                                          <p:spTgt spid="128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26" grpId="0" animBg="1" autoUpdateAnimBg="0"/>
      <p:bldP spid="128026" grpId="1" bldLvl="0" animBg="1" autoUpdateAnimBg="0"/>
      <p:bldP spid="128027" grpId="0" animBg="1" autoUpdateAnimBg="0"/>
      <p:bldP spid="128027" grpId="1" bldLvl="0" animBg="1" autoUpdateAnimBg="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399728" y="1150640"/>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五、关键路径</a:t>
            </a:r>
            <a:endParaRPr lang="en-US" altLang="zh-CN" sz="3200">
              <a:latin typeface="黑体" panose="02010609060101010101" pitchFamily="49" charset="-122"/>
              <a:ea typeface="黑体" panose="02010609060101010101" pitchFamily="49" charset="-122"/>
            </a:endParaRPr>
          </a:p>
        </p:txBody>
      </p:sp>
      <p:sp>
        <p:nvSpPr>
          <p:cNvPr id="139267" name="Text Box 3"/>
          <p:cNvSpPr txBox="1">
            <a:spLocks noChangeArrowheads="1"/>
          </p:cNvSpPr>
          <p:nvPr/>
        </p:nvSpPr>
        <p:spPr bwMode="auto">
          <a:xfrm>
            <a:off x="399728" y="23624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29028" name="Rectangle 4"/>
          <p:cNvSpPr>
            <a:spLocks noGrp="1" noChangeArrowheads="1"/>
          </p:cNvSpPr>
          <p:nvPr>
            <p:ph type="body" idx="1"/>
          </p:nvPr>
        </p:nvSpPr>
        <p:spPr>
          <a:xfrm>
            <a:off x="323528" y="1988840"/>
            <a:ext cx="8763000" cy="4038600"/>
          </a:xfrm>
        </p:spPr>
        <p:txBody>
          <a:bodyPr/>
          <a:lstStyle/>
          <a:p>
            <a:pPr eaLnBrk="1" hangingPunct="1">
              <a:lnSpc>
                <a:spcPct val="80000"/>
              </a:lnSpc>
              <a:spcBef>
                <a:spcPct val="5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Symbol" panose="05050102010706020507" pitchFamily="18" charset="2"/>
              </a:rPr>
              <a:t>4.求关键活动算法（</a:t>
            </a:r>
            <a:r>
              <a:rPr lang="zh-CN" altLang="en-US" sz="2800" b="1">
                <a:solidFill>
                  <a:srgbClr val="CC3300"/>
                </a:solidFill>
                <a:latin typeface="黑体" panose="02010609060101010101" pitchFamily="49" charset="-122"/>
                <a:ea typeface="黑体" panose="02010609060101010101" pitchFamily="49" charset="-122"/>
                <a:sym typeface="Symbol" panose="05050102010706020507" pitchFamily="18" charset="2"/>
              </a:rPr>
              <a:t>先计算事件，再计算活动</a:t>
            </a:r>
            <a:r>
              <a:rPr lang="zh-CN" altLang="en-US" sz="2800" b="1">
                <a:latin typeface="黑体" panose="02010609060101010101" pitchFamily="49" charset="-122"/>
                <a:ea typeface="黑体" panose="02010609060101010101" pitchFamily="49" charset="-122"/>
                <a:sym typeface="Symbol" panose="05050102010706020507" pitchFamily="18" charset="2"/>
              </a:rPr>
              <a:t>）</a:t>
            </a:r>
          </a:p>
          <a:p>
            <a:pPr eaLnBrk="1" hangingPunct="1">
              <a:lnSpc>
                <a:spcPct val="80000"/>
              </a:lnSpc>
              <a:spcBef>
                <a:spcPct val="50000"/>
              </a:spcBef>
            </a:pPr>
            <a:r>
              <a:rPr lang="zh-CN" altLang="en-US" sz="2800" b="1">
                <a:latin typeface="黑体" panose="02010609060101010101" pitchFamily="49" charset="-122"/>
                <a:ea typeface="黑体" panose="02010609060101010101" pitchFamily="49" charset="-122"/>
                <a:sym typeface="Symbol" panose="05050102010706020507" pitchFamily="18" charset="2"/>
              </a:rPr>
              <a:t>从始点</a:t>
            </a:r>
            <a:r>
              <a:rPr lang="en-US" altLang="zh-CN" sz="2800" b="1">
                <a:latin typeface="黑体" panose="02010609060101010101" pitchFamily="49" charset="-122"/>
                <a:ea typeface="黑体" panose="02010609060101010101" pitchFamily="49" charset="-122"/>
                <a:sym typeface="Symbol" panose="05050102010706020507" pitchFamily="18" charset="2"/>
              </a:rPr>
              <a:t>v</a:t>
            </a:r>
            <a:r>
              <a:rPr lang="en-US" altLang="zh-CN" sz="2800" b="1" baseline="-25000">
                <a:latin typeface="黑体" panose="02010609060101010101" pitchFamily="49" charset="-122"/>
                <a:ea typeface="黑体" panose="02010609060101010101" pitchFamily="49" charset="-122"/>
                <a:sym typeface="Symbol" panose="05050102010706020507" pitchFamily="18" charset="2"/>
              </a:rPr>
              <a:t>0</a:t>
            </a:r>
            <a:r>
              <a:rPr lang="zh-CN" altLang="en-US" sz="2800" b="1">
                <a:latin typeface="黑体" panose="02010609060101010101" pitchFamily="49" charset="-122"/>
                <a:ea typeface="黑体" panose="02010609060101010101" pitchFamily="49" charset="-122"/>
                <a:sym typeface="Symbol" panose="05050102010706020507" pitchFamily="18" charset="2"/>
              </a:rPr>
              <a:t>出发，令</a:t>
            </a:r>
            <a:r>
              <a:rPr lang="en-US" altLang="zh-CN" sz="2800" b="1">
                <a:latin typeface="黑体" panose="02010609060101010101" pitchFamily="49" charset="-122"/>
                <a:ea typeface="黑体" panose="02010609060101010101" pitchFamily="49" charset="-122"/>
                <a:sym typeface="Symbol" panose="05050102010706020507" pitchFamily="18" charset="2"/>
              </a:rPr>
              <a:t>ve[0]=0，</a:t>
            </a:r>
            <a:r>
              <a:rPr lang="zh-CN" altLang="en-US" sz="2800" b="1">
                <a:latin typeface="黑体" panose="02010609060101010101" pitchFamily="49" charset="-122"/>
                <a:ea typeface="黑体" panose="02010609060101010101" pitchFamily="49" charset="-122"/>
                <a:sym typeface="Symbol" panose="05050102010706020507" pitchFamily="18" charset="2"/>
              </a:rPr>
              <a:t>按拓扑有序求</a:t>
            </a:r>
            <a:r>
              <a:rPr lang="en-US" altLang="zh-CN" sz="2800" b="1">
                <a:latin typeface="黑体" panose="02010609060101010101" pitchFamily="49" charset="-122"/>
                <a:ea typeface="黑体" panose="02010609060101010101" pitchFamily="49" charset="-122"/>
                <a:sym typeface="Symbol" panose="05050102010706020507" pitchFamily="18" charset="2"/>
              </a:rPr>
              <a:t>ve[j]</a:t>
            </a:r>
          </a:p>
          <a:p>
            <a:pPr eaLnBrk="1" hangingPunct="1">
              <a:lnSpc>
                <a:spcPct val="80000"/>
              </a:lnSpc>
              <a:spcBef>
                <a:spcPct val="50000"/>
              </a:spcBef>
            </a:pPr>
            <a:r>
              <a:rPr lang="zh-CN" altLang="en-US" sz="2800" b="1">
                <a:latin typeface="黑体" panose="02010609060101010101" pitchFamily="49" charset="-122"/>
                <a:ea typeface="黑体" panose="02010609060101010101" pitchFamily="49" charset="-122"/>
                <a:sym typeface="Symbol" panose="05050102010706020507" pitchFamily="18" charset="2"/>
              </a:rPr>
              <a:t>从终点</a:t>
            </a:r>
            <a:r>
              <a:rPr lang="en-US" altLang="zh-CN" sz="2800" b="1">
                <a:latin typeface="黑体" panose="02010609060101010101" pitchFamily="49" charset="-122"/>
                <a:ea typeface="黑体" panose="02010609060101010101" pitchFamily="49" charset="-122"/>
                <a:sym typeface="Symbol" panose="05050102010706020507" pitchFamily="18" charset="2"/>
              </a:rPr>
              <a:t>v</a:t>
            </a:r>
            <a:r>
              <a:rPr lang="en-US" altLang="zh-CN" sz="2800" b="1" baseline="-25000">
                <a:latin typeface="黑体" panose="02010609060101010101" pitchFamily="49" charset="-122"/>
                <a:ea typeface="黑体" panose="02010609060101010101" pitchFamily="49" charset="-122"/>
                <a:sym typeface="Symbol" panose="05050102010706020507" pitchFamily="18" charset="2"/>
              </a:rPr>
              <a:t>n-1</a:t>
            </a:r>
            <a:r>
              <a:rPr lang="zh-CN" altLang="en-US" sz="2800" b="1">
                <a:latin typeface="黑体" panose="02010609060101010101" pitchFamily="49" charset="-122"/>
                <a:ea typeface="黑体" panose="02010609060101010101" pitchFamily="49" charset="-122"/>
                <a:sym typeface="Symbol" panose="05050102010706020507" pitchFamily="18" charset="2"/>
              </a:rPr>
              <a:t>出发，令</a:t>
            </a:r>
            <a:r>
              <a:rPr lang="en-US" altLang="zh-CN" sz="2800" b="1">
                <a:latin typeface="黑体" panose="02010609060101010101" pitchFamily="49" charset="-122"/>
                <a:ea typeface="黑体" panose="02010609060101010101" pitchFamily="49" charset="-122"/>
                <a:sym typeface="Symbol" panose="05050102010706020507" pitchFamily="18" charset="2"/>
              </a:rPr>
              <a:t>vl[n-1]=ve[n-1]，</a:t>
            </a:r>
            <a:r>
              <a:rPr lang="zh-CN" altLang="en-US" sz="2800" b="1">
                <a:latin typeface="黑体" panose="02010609060101010101" pitchFamily="49" charset="-122"/>
                <a:ea typeface="黑体" panose="02010609060101010101" pitchFamily="49" charset="-122"/>
                <a:sym typeface="Symbol" panose="05050102010706020507" pitchFamily="18" charset="2"/>
              </a:rPr>
              <a:t>按逆拓扑有序求</a:t>
            </a:r>
            <a:r>
              <a:rPr lang="en-US" altLang="zh-CN" sz="2800" b="1">
                <a:latin typeface="黑体" panose="02010609060101010101" pitchFamily="49" charset="-122"/>
                <a:ea typeface="黑体" panose="02010609060101010101" pitchFamily="49" charset="-122"/>
                <a:sym typeface="Symbol" panose="05050102010706020507" pitchFamily="18" charset="2"/>
              </a:rPr>
              <a:t>vl[i]</a:t>
            </a:r>
          </a:p>
          <a:p>
            <a:pPr eaLnBrk="1" hangingPunct="1">
              <a:lnSpc>
                <a:spcPct val="80000"/>
              </a:lnSpc>
              <a:spcBef>
                <a:spcPct val="50000"/>
              </a:spcBef>
            </a:pPr>
            <a:r>
              <a:rPr lang="zh-CN" altLang="en-US" sz="2800" b="1">
                <a:latin typeface="黑体" panose="02010609060101010101" pitchFamily="49" charset="-122"/>
                <a:ea typeface="黑体" panose="02010609060101010101" pitchFamily="49" charset="-122"/>
                <a:sym typeface="Symbol" panose="05050102010706020507" pitchFamily="18" charset="2"/>
              </a:rPr>
              <a:t>根据各顶点的</a:t>
            </a:r>
            <a:r>
              <a:rPr lang="en-US" altLang="zh-CN" sz="2800" b="1">
                <a:latin typeface="黑体" panose="02010609060101010101" pitchFamily="49" charset="-122"/>
                <a:ea typeface="黑体" panose="02010609060101010101" pitchFamily="49" charset="-122"/>
                <a:sym typeface="Symbol" panose="05050102010706020507" pitchFamily="18" charset="2"/>
              </a:rPr>
              <a:t>ve</a:t>
            </a:r>
            <a:r>
              <a:rPr lang="zh-CN" altLang="en-US" sz="2800" b="1">
                <a:latin typeface="黑体" panose="02010609060101010101" pitchFamily="49" charset="-122"/>
                <a:ea typeface="黑体" panose="02010609060101010101" pitchFamily="49" charset="-122"/>
                <a:sym typeface="Symbol" panose="05050102010706020507" pitchFamily="18" charset="2"/>
              </a:rPr>
              <a:t>和</a:t>
            </a:r>
            <a:r>
              <a:rPr lang="en-US" altLang="zh-CN" sz="2800" b="1">
                <a:latin typeface="黑体" panose="02010609060101010101" pitchFamily="49" charset="-122"/>
                <a:ea typeface="黑体" panose="02010609060101010101" pitchFamily="49" charset="-122"/>
                <a:sym typeface="Symbol" panose="05050102010706020507" pitchFamily="18" charset="2"/>
              </a:rPr>
              <a:t>vl</a:t>
            </a:r>
            <a:r>
              <a:rPr lang="zh-CN" altLang="en-US" sz="2800" b="1">
                <a:latin typeface="黑体" panose="02010609060101010101" pitchFamily="49" charset="-122"/>
                <a:ea typeface="黑体" panose="02010609060101010101" pitchFamily="49" charset="-122"/>
                <a:sym typeface="Symbol" panose="05050102010706020507" pitchFamily="18" charset="2"/>
              </a:rPr>
              <a:t>值，求每条弧(活动)</a:t>
            </a:r>
            <a:r>
              <a:rPr lang="en-US" altLang="zh-CN" sz="2800" b="1">
                <a:latin typeface="黑体" panose="02010609060101010101" pitchFamily="49" charset="-122"/>
                <a:ea typeface="黑体" panose="02010609060101010101" pitchFamily="49" charset="-122"/>
                <a:sym typeface="Symbol" panose="05050102010706020507" pitchFamily="18" charset="2"/>
              </a:rPr>
              <a:t>a</a:t>
            </a:r>
            <a:r>
              <a:rPr lang="en-US" altLang="zh-CN" sz="2800" b="1" baseline="-25000">
                <a:latin typeface="黑体" panose="02010609060101010101" pitchFamily="49" charset="-122"/>
                <a:ea typeface="黑体" panose="02010609060101010101" pitchFamily="49" charset="-122"/>
                <a:sym typeface="Symbol" panose="05050102010706020507" pitchFamily="18" charset="2"/>
              </a:rPr>
              <a:t>i</a:t>
            </a:r>
            <a:r>
              <a:rPr lang="zh-CN" altLang="en-US" sz="2800" b="1">
                <a:latin typeface="黑体" panose="02010609060101010101" pitchFamily="49" charset="-122"/>
                <a:ea typeface="黑体" panose="02010609060101010101" pitchFamily="49" charset="-122"/>
                <a:sym typeface="Symbol" panose="05050102010706020507" pitchFamily="18" charset="2"/>
              </a:rPr>
              <a:t>的最早开始时间</a:t>
            </a:r>
            <a:r>
              <a:rPr lang="en-US" altLang="zh-CN" sz="2800" b="1">
                <a:latin typeface="黑体" panose="02010609060101010101" pitchFamily="49" charset="-122"/>
                <a:ea typeface="黑体" panose="02010609060101010101" pitchFamily="49" charset="-122"/>
                <a:sym typeface="Symbol" panose="05050102010706020507" pitchFamily="18" charset="2"/>
              </a:rPr>
              <a:t>e[a</a:t>
            </a:r>
            <a:r>
              <a:rPr lang="en-US" altLang="zh-CN" sz="2800" b="1" baseline="-25000">
                <a:latin typeface="黑体" panose="02010609060101010101" pitchFamily="49" charset="-122"/>
                <a:ea typeface="黑体" panose="02010609060101010101" pitchFamily="49" charset="-122"/>
                <a:sym typeface="Symbol" panose="05050102010706020507" pitchFamily="18" charset="2"/>
              </a:rPr>
              <a:t>i</a:t>
            </a:r>
            <a:r>
              <a:rPr lang="en-US" altLang="zh-CN" sz="2800" b="1">
                <a:latin typeface="黑体" panose="02010609060101010101" pitchFamily="49" charset="-122"/>
                <a:ea typeface="黑体" panose="02010609060101010101" pitchFamily="49" charset="-122"/>
                <a:sym typeface="Symbol" panose="05050102010706020507" pitchFamily="18" charset="2"/>
              </a:rPr>
              <a:t>]</a:t>
            </a:r>
            <a:r>
              <a:rPr lang="zh-CN" altLang="en-US" sz="2800" b="1">
                <a:latin typeface="黑体" panose="02010609060101010101" pitchFamily="49" charset="-122"/>
                <a:ea typeface="黑体" panose="02010609060101010101" pitchFamily="49" charset="-122"/>
                <a:sym typeface="Symbol" panose="05050102010706020507" pitchFamily="18" charset="2"/>
              </a:rPr>
              <a:t>和最迟开始时间</a:t>
            </a:r>
            <a:r>
              <a:rPr lang="en-US" altLang="zh-CN" sz="2800" b="1">
                <a:latin typeface="黑体" panose="02010609060101010101" pitchFamily="49" charset="-122"/>
                <a:ea typeface="黑体" panose="02010609060101010101" pitchFamily="49" charset="-122"/>
                <a:sym typeface="Symbol" panose="05050102010706020507" pitchFamily="18" charset="2"/>
              </a:rPr>
              <a:t>l[a</a:t>
            </a:r>
            <a:r>
              <a:rPr lang="en-US" altLang="zh-CN" sz="2800" b="1" baseline="-25000">
                <a:latin typeface="黑体" panose="02010609060101010101" pitchFamily="49" charset="-122"/>
                <a:ea typeface="黑体" panose="02010609060101010101" pitchFamily="49" charset="-122"/>
                <a:sym typeface="Symbol" panose="05050102010706020507" pitchFamily="18" charset="2"/>
              </a:rPr>
              <a:t>i</a:t>
            </a:r>
            <a:r>
              <a:rPr lang="en-US" altLang="zh-CN" sz="2800" b="1">
                <a:latin typeface="黑体" panose="02010609060101010101" pitchFamily="49" charset="-122"/>
                <a:ea typeface="黑体" panose="02010609060101010101" pitchFamily="49" charset="-122"/>
                <a:sym typeface="Symbol" panose="05050102010706020507" pitchFamily="18" charset="2"/>
              </a:rPr>
              <a:t>]</a:t>
            </a:r>
          </a:p>
          <a:p>
            <a:pPr eaLnBrk="1" hangingPunct="1">
              <a:lnSpc>
                <a:spcPct val="80000"/>
              </a:lnSpc>
              <a:spcBef>
                <a:spcPct val="50000"/>
              </a:spcBef>
            </a:pPr>
            <a:r>
              <a:rPr lang="zh-CN" altLang="en-US" sz="2800" b="1">
                <a:latin typeface="黑体" panose="02010609060101010101" pitchFamily="49" charset="-122"/>
                <a:ea typeface="黑体" panose="02010609060101010101" pitchFamily="49" charset="-122"/>
                <a:sym typeface="Symbol" panose="05050102010706020507" pitchFamily="18" charset="2"/>
              </a:rPr>
              <a:t>如果</a:t>
            </a:r>
            <a:r>
              <a:rPr lang="en-US" altLang="zh-CN" sz="2800" b="1">
                <a:latin typeface="黑体" panose="02010609060101010101" pitchFamily="49" charset="-122"/>
                <a:ea typeface="黑体" panose="02010609060101010101" pitchFamily="49" charset="-122"/>
                <a:sym typeface="Symbol" panose="05050102010706020507" pitchFamily="18" charset="2"/>
              </a:rPr>
              <a:t>e[a</a:t>
            </a:r>
            <a:r>
              <a:rPr lang="en-US" altLang="zh-CN" sz="2800" b="1" baseline="-25000">
                <a:latin typeface="黑体" panose="02010609060101010101" pitchFamily="49" charset="-122"/>
                <a:ea typeface="黑体" panose="02010609060101010101" pitchFamily="49" charset="-122"/>
                <a:sym typeface="Symbol" panose="05050102010706020507" pitchFamily="18" charset="2"/>
              </a:rPr>
              <a:t>i</a:t>
            </a:r>
            <a:r>
              <a:rPr lang="en-US" altLang="zh-CN" sz="2800" b="1">
                <a:latin typeface="黑体" panose="02010609060101010101" pitchFamily="49" charset="-122"/>
                <a:ea typeface="黑体" panose="02010609060101010101" pitchFamily="49" charset="-122"/>
                <a:sym typeface="Symbol" panose="05050102010706020507" pitchFamily="18" charset="2"/>
              </a:rPr>
              <a:t>]=l[a</a:t>
            </a:r>
            <a:r>
              <a:rPr lang="en-US" altLang="zh-CN" sz="2800" b="1" baseline="-25000">
                <a:latin typeface="黑体" panose="02010609060101010101" pitchFamily="49" charset="-122"/>
                <a:ea typeface="黑体" panose="02010609060101010101" pitchFamily="49" charset="-122"/>
                <a:sym typeface="Symbol" panose="05050102010706020507" pitchFamily="18" charset="2"/>
              </a:rPr>
              <a:t>i</a:t>
            </a:r>
            <a:r>
              <a:rPr lang="en-US" altLang="zh-CN" sz="2800" b="1">
                <a:latin typeface="黑体" panose="02010609060101010101" pitchFamily="49" charset="-122"/>
                <a:ea typeface="黑体" panose="02010609060101010101" pitchFamily="49" charset="-122"/>
                <a:sym typeface="Symbol" panose="05050102010706020507" pitchFamily="18" charset="2"/>
              </a:rPr>
              <a:t>]，</a:t>
            </a:r>
            <a:r>
              <a:rPr lang="zh-CN" altLang="en-US" sz="2800" b="1">
                <a:latin typeface="黑体" panose="02010609060101010101" pitchFamily="49" charset="-122"/>
                <a:ea typeface="黑体" panose="02010609060101010101" pitchFamily="49" charset="-122"/>
                <a:sym typeface="Symbol" panose="05050102010706020507" pitchFamily="18" charset="2"/>
              </a:rPr>
              <a:t>则</a:t>
            </a:r>
            <a:r>
              <a:rPr lang="en-US" altLang="zh-CN" sz="2800" b="1">
                <a:latin typeface="黑体" panose="02010609060101010101" pitchFamily="49" charset="-122"/>
                <a:ea typeface="黑体" panose="02010609060101010101" pitchFamily="49" charset="-122"/>
                <a:sym typeface="Symbol" panose="05050102010706020507" pitchFamily="18" charset="2"/>
              </a:rPr>
              <a:t>a</a:t>
            </a:r>
            <a:r>
              <a:rPr lang="en-US" altLang="zh-CN" sz="2800" b="1" baseline="-25000">
                <a:latin typeface="黑体" panose="02010609060101010101" pitchFamily="49" charset="-122"/>
                <a:ea typeface="黑体" panose="02010609060101010101" pitchFamily="49" charset="-122"/>
                <a:sym typeface="Symbol" panose="05050102010706020507" pitchFamily="18" charset="2"/>
              </a:rPr>
              <a:t>i</a:t>
            </a:r>
            <a:r>
              <a:rPr lang="zh-CN" altLang="en-US" sz="2800" b="1">
                <a:latin typeface="黑体" panose="02010609060101010101" pitchFamily="49" charset="-122"/>
                <a:ea typeface="黑体" panose="02010609060101010101" pitchFamily="49" charset="-122"/>
                <a:sym typeface="Symbol" panose="05050102010706020507" pitchFamily="18" charset="2"/>
              </a:rPr>
              <a:t>为关键活动</a:t>
            </a:r>
          </a:p>
          <a:p>
            <a:pPr eaLnBrk="1" hangingPunct="1">
              <a:lnSpc>
                <a:spcPct val="80000"/>
              </a:lnSpc>
              <a:spcBef>
                <a:spcPct val="50000"/>
              </a:spcBef>
            </a:pPr>
            <a:r>
              <a:rPr lang="zh-CN" altLang="en-US" sz="2800" b="1">
                <a:solidFill>
                  <a:srgbClr val="3333FF"/>
                </a:solidFill>
                <a:latin typeface="黑体" panose="02010609060101010101" pitchFamily="49" charset="-122"/>
                <a:ea typeface="黑体" panose="02010609060101010101" pitchFamily="49" charset="-122"/>
                <a:sym typeface="Symbol" panose="05050102010706020507" pitchFamily="18" charset="2"/>
              </a:rPr>
              <a:t>如果</a:t>
            </a:r>
            <a:r>
              <a:rPr lang="en-US" altLang="zh-CN" sz="2800" b="1">
                <a:solidFill>
                  <a:srgbClr val="3333FF"/>
                </a:solidFill>
                <a:latin typeface="黑体" panose="02010609060101010101" pitchFamily="49" charset="-122"/>
                <a:ea typeface="黑体" panose="02010609060101010101" pitchFamily="49" charset="-122"/>
                <a:sym typeface="Symbol" panose="05050102010706020507" pitchFamily="18" charset="2"/>
              </a:rPr>
              <a:t>ve[i]=vl[i]</a:t>
            </a:r>
            <a:r>
              <a:rPr lang="zh-CN" altLang="en-US" sz="2800" b="1">
                <a:solidFill>
                  <a:srgbClr val="3333FF"/>
                </a:solidFill>
                <a:latin typeface="黑体" panose="02010609060101010101" pitchFamily="49" charset="-122"/>
                <a:ea typeface="黑体" panose="02010609060101010101" pitchFamily="49" charset="-122"/>
                <a:sym typeface="Symbol" panose="05050102010706020507" pitchFamily="18" charset="2"/>
              </a:rPr>
              <a:t>，则</a:t>
            </a:r>
            <a:r>
              <a:rPr lang="en-US" altLang="zh-CN" sz="2800" b="1">
                <a:solidFill>
                  <a:srgbClr val="3333FF"/>
                </a:solidFill>
                <a:latin typeface="黑体" panose="02010609060101010101" pitchFamily="49" charset="-122"/>
                <a:ea typeface="黑体" panose="02010609060101010101" pitchFamily="49" charset="-122"/>
                <a:sym typeface="Symbol" panose="05050102010706020507" pitchFamily="18" charset="2"/>
              </a:rPr>
              <a:t>vi</a:t>
            </a:r>
            <a:r>
              <a:rPr lang="zh-CN" altLang="en-US" sz="2800" b="1">
                <a:solidFill>
                  <a:srgbClr val="3333FF"/>
                </a:solidFill>
                <a:latin typeface="黑体" panose="02010609060101010101" pitchFamily="49" charset="-122"/>
                <a:ea typeface="黑体" panose="02010609060101010101" pitchFamily="49" charset="-122"/>
                <a:sym typeface="Symbol" panose="05050102010706020507" pitchFamily="18" charset="2"/>
              </a:rPr>
              <a:t>为关键路径上的事件</a:t>
            </a:r>
          </a:p>
        </p:txBody>
      </p:sp>
      <p:sp>
        <p:nvSpPr>
          <p:cNvPr id="139270" name="Text Box 6"/>
          <p:cNvSpPr txBox="1">
            <a:spLocks noChangeArrowheads="1"/>
          </p:cNvSpPr>
          <p:nvPr/>
        </p:nvSpPr>
        <p:spPr bwMode="auto">
          <a:xfrm>
            <a:off x="8460432" y="6392863"/>
            <a:ext cx="6835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6705DA96-A8DC-4B06-BE74-6E2FEBCF84C5}" type="slidenum">
              <a:rPr lang="zh-CN" altLang="en-US"/>
              <a:pPr algn="r" eaLnBrk="1" hangingPunct="1">
                <a:spcBef>
                  <a:spcPct val="50000"/>
                </a:spcBef>
                <a:buFont typeface="Arial" panose="020B0604020202020204" pitchFamily="34" charset="0"/>
                <a:buNone/>
              </a:pPr>
              <a:t>169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9028">
                                            <p:txEl>
                                              <p:pRg st="1" end="1"/>
                                            </p:txEl>
                                          </p:spTgt>
                                        </p:tgtEl>
                                        <p:attrNameLst>
                                          <p:attrName>style.visibility</p:attrName>
                                        </p:attrNameLst>
                                      </p:cBhvr>
                                      <p:to>
                                        <p:strVal val="visible"/>
                                      </p:to>
                                    </p:set>
                                    <p:animEffect transition="in" filter="blinds(horizontal)">
                                      <p:cBhvr>
                                        <p:cTn id="7" dur="500"/>
                                        <p:tgtEl>
                                          <p:spTgt spid="12902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9028">
                                            <p:txEl>
                                              <p:pRg st="2" end="2"/>
                                            </p:txEl>
                                          </p:spTgt>
                                        </p:tgtEl>
                                        <p:attrNameLst>
                                          <p:attrName>style.visibility</p:attrName>
                                        </p:attrNameLst>
                                      </p:cBhvr>
                                      <p:to>
                                        <p:strVal val="visible"/>
                                      </p:to>
                                    </p:set>
                                    <p:animEffect transition="in" filter="blinds(horizontal)">
                                      <p:cBhvr>
                                        <p:cTn id="12" dur="500"/>
                                        <p:tgtEl>
                                          <p:spTgt spid="12902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9028">
                                            <p:txEl>
                                              <p:pRg st="3" end="3"/>
                                            </p:txEl>
                                          </p:spTgt>
                                        </p:tgtEl>
                                        <p:attrNameLst>
                                          <p:attrName>style.visibility</p:attrName>
                                        </p:attrNameLst>
                                      </p:cBhvr>
                                      <p:to>
                                        <p:strVal val="visible"/>
                                      </p:to>
                                    </p:set>
                                    <p:animEffect transition="in" filter="blinds(horizontal)">
                                      <p:cBhvr>
                                        <p:cTn id="17" dur="500"/>
                                        <p:tgtEl>
                                          <p:spTgt spid="12902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9028">
                                            <p:txEl>
                                              <p:pRg st="4" end="4"/>
                                            </p:txEl>
                                          </p:spTgt>
                                        </p:tgtEl>
                                        <p:attrNameLst>
                                          <p:attrName>style.visibility</p:attrName>
                                        </p:attrNameLst>
                                      </p:cBhvr>
                                      <p:to>
                                        <p:strVal val="visible"/>
                                      </p:to>
                                    </p:set>
                                    <p:animEffect transition="in" filter="blinds(horizontal)">
                                      <p:cBhvr>
                                        <p:cTn id="22" dur="500"/>
                                        <p:tgtEl>
                                          <p:spTgt spid="12902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9028">
                                            <p:txEl>
                                              <p:pRg st="5" end="5"/>
                                            </p:txEl>
                                          </p:spTgt>
                                        </p:tgtEl>
                                        <p:attrNameLst>
                                          <p:attrName>style.visibility</p:attrName>
                                        </p:attrNameLst>
                                      </p:cBhvr>
                                      <p:to>
                                        <p:strVal val="visible"/>
                                      </p:to>
                                    </p:set>
                                    <p:animEffect transition="in" filter="blinds(horizontal)">
                                      <p:cBhvr>
                                        <p:cTn id="27" dur="500"/>
                                        <p:tgtEl>
                                          <p:spTgt spid="1290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Oval 2"/>
          <p:cNvSpPr>
            <a:spLocks noChangeArrowheads="1"/>
          </p:cNvSpPr>
          <p:nvPr/>
        </p:nvSpPr>
        <p:spPr bwMode="auto">
          <a:xfrm>
            <a:off x="1452736" y="1902123"/>
            <a:ext cx="455613" cy="558800"/>
          </a:xfrm>
          <a:prstGeom prst="ellipse">
            <a:avLst/>
          </a:prstGeom>
          <a:solidFill>
            <a:schemeClr val="accent2">
              <a:alpha val="50195"/>
            </a:schemeClr>
          </a:solidFill>
          <a:ln w="28575"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chemeClr val="tx2"/>
                </a:solidFill>
                <a:latin typeface="Times New Roman" panose="02020603050405020304" pitchFamily="18" charset="0"/>
              </a:rPr>
              <a:t>B</a:t>
            </a:r>
            <a:endParaRPr lang="en-US" altLang="zh-CN">
              <a:latin typeface="Times New Roman" panose="02020603050405020304" pitchFamily="18" charset="0"/>
            </a:endParaRPr>
          </a:p>
        </p:txBody>
      </p:sp>
      <p:sp>
        <p:nvSpPr>
          <p:cNvPr id="2052" name="Oval 3"/>
          <p:cNvSpPr>
            <a:spLocks noChangeArrowheads="1"/>
          </p:cNvSpPr>
          <p:nvPr/>
        </p:nvSpPr>
        <p:spPr bwMode="auto">
          <a:xfrm>
            <a:off x="538336" y="3121323"/>
            <a:ext cx="455613" cy="533400"/>
          </a:xfrm>
          <a:prstGeom prst="ellipse">
            <a:avLst/>
          </a:prstGeom>
          <a:solidFill>
            <a:schemeClr val="accent2">
              <a:alpha val="50195"/>
            </a:schemeClr>
          </a:solidFill>
          <a:ln w="28575"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chemeClr val="tx2"/>
                </a:solidFill>
                <a:latin typeface="Times New Roman" panose="02020603050405020304" pitchFamily="18" charset="0"/>
              </a:rPr>
              <a:t>A</a:t>
            </a:r>
            <a:endParaRPr lang="en-US" altLang="zh-CN">
              <a:latin typeface="Times New Roman" panose="02020603050405020304" pitchFamily="18" charset="0"/>
            </a:endParaRPr>
          </a:p>
        </p:txBody>
      </p:sp>
      <p:sp>
        <p:nvSpPr>
          <p:cNvPr id="2053" name="Line 4"/>
          <p:cNvSpPr>
            <a:spLocks noChangeShapeType="1"/>
          </p:cNvSpPr>
          <p:nvPr/>
        </p:nvSpPr>
        <p:spPr bwMode="auto">
          <a:xfrm flipH="1">
            <a:off x="844723" y="2319635"/>
            <a:ext cx="658806" cy="801688"/>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 name="Line 5"/>
          <p:cNvSpPr>
            <a:spLocks noChangeShapeType="1"/>
          </p:cNvSpPr>
          <p:nvPr/>
        </p:nvSpPr>
        <p:spPr bwMode="auto">
          <a:xfrm>
            <a:off x="1909936" y="2130723"/>
            <a:ext cx="1370013" cy="2209800"/>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5" name="Line 6"/>
          <p:cNvSpPr>
            <a:spLocks noChangeShapeType="1"/>
          </p:cNvSpPr>
          <p:nvPr/>
        </p:nvSpPr>
        <p:spPr bwMode="auto">
          <a:xfrm>
            <a:off x="995537" y="3502323"/>
            <a:ext cx="2065338" cy="979488"/>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6" name="Line 7"/>
          <p:cNvSpPr>
            <a:spLocks noChangeShapeType="1"/>
          </p:cNvSpPr>
          <p:nvPr/>
        </p:nvSpPr>
        <p:spPr bwMode="auto">
          <a:xfrm flipH="1">
            <a:off x="1897236" y="2319635"/>
            <a:ext cx="1220782" cy="2173287"/>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7" name="Line 8"/>
          <p:cNvSpPr>
            <a:spLocks noChangeShapeType="1"/>
          </p:cNvSpPr>
          <p:nvPr/>
        </p:nvSpPr>
        <p:spPr bwMode="auto">
          <a:xfrm>
            <a:off x="3487906" y="2319635"/>
            <a:ext cx="531811" cy="801688"/>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 name="Line 9"/>
          <p:cNvSpPr>
            <a:spLocks noChangeShapeType="1"/>
          </p:cNvSpPr>
          <p:nvPr/>
        </p:nvSpPr>
        <p:spPr bwMode="auto">
          <a:xfrm flipH="1">
            <a:off x="1909936" y="3578523"/>
            <a:ext cx="1992313" cy="990600"/>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9" name="Line 10"/>
          <p:cNvSpPr>
            <a:spLocks noChangeShapeType="1"/>
          </p:cNvSpPr>
          <p:nvPr/>
        </p:nvSpPr>
        <p:spPr bwMode="auto">
          <a:xfrm>
            <a:off x="1682923" y="2489498"/>
            <a:ext cx="6355" cy="1831975"/>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0" name="Oval 11"/>
          <p:cNvSpPr>
            <a:spLocks noChangeArrowheads="1"/>
          </p:cNvSpPr>
          <p:nvPr/>
        </p:nvSpPr>
        <p:spPr bwMode="auto">
          <a:xfrm>
            <a:off x="3057699" y="1902123"/>
            <a:ext cx="455612" cy="533400"/>
          </a:xfrm>
          <a:prstGeom prst="ellipse">
            <a:avLst/>
          </a:prstGeom>
          <a:solidFill>
            <a:schemeClr val="accent2">
              <a:alpha val="50195"/>
            </a:schemeClr>
          </a:solidFill>
          <a:ln w="28575"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chemeClr val="tx2"/>
                </a:solidFill>
                <a:latin typeface="Times New Roman" panose="02020603050405020304" pitchFamily="18" charset="0"/>
              </a:rPr>
              <a:t>C</a:t>
            </a:r>
            <a:endParaRPr lang="en-US" altLang="zh-CN">
              <a:latin typeface="Times New Roman" panose="02020603050405020304" pitchFamily="18" charset="0"/>
            </a:endParaRPr>
          </a:p>
        </p:txBody>
      </p:sp>
      <p:sp>
        <p:nvSpPr>
          <p:cNvPr id="2061" name="Oval 12"/>
          <p:cNvSpPr>
            <a:spLocks noChangeArrowheads="1"/>
          </p:cNvSpPr>
          <p:nvPr/>
        </p:nvSpPr>
        <p:spPr bwMode="auto">
          <a:xfrm>
            <a:off x="3887961" y="3121323"/>
            <a:ext cx="455613" cy="533400"/>
          </a:xfrm>
          <a:prstGeom prst="ellipse">
            <a:avLst/>
          </a:prstGeom>
          <a:solidFill>
            <a:schemeClr val="accent2">
              <a:alpha val="50195"/>
            </a:schemeClr>
          </a:solidFill>
          <a:ln w="28575"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chemeClr val="tx2"/>
                </a:solidFill>
                <a:latin typeface="Times New Roman" panose="02020603050405020304" pitchFamily="18" charset="0"/>
              </a:rPr>
              <a:t>D</a:t>
            </a:r>
            <a:endParaRPr lang="en-US" altLang="zh-CN">
              <a:solidFill>
                <a:schemeClr val="tx2"/>
              </a:solidFill>
              <a:latin typeface="Times New Roman" panose="02020603050405020304" pitchFamily="18" charset="0"/>
            </a:endParaRPr>
          </a:p>
        </p:txBody>
      </p:sp>
      <p:sp>
        <p:nvSpPr>
          <p:cNvPr id="2062" name="Oval 13"/>
          <p:cNvSpPr>
            <a:spLocks noChangeArrowheads="1"/>
          </p:cNvSpPr>
          <p:nvPr/>
        </p:nvSpPr>
        <p:spPr bwMode="auto">
          <a:xfrm>
            <a:off x="1452736" y="4340523"/>
            <a:ext cx="455613" cy="533400"/>
          </a:xfrm>
          <a:prstGeom prst="ellipse">
            <a:avLst/>
          </a:prstGeom>
          <a:solidFill>
            <a:schemeClr val="accent2">
              <a:alpha val="50195"/>
            </a:schemeClr>
          </a:solidFill>
          <a:ln w="28575"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chemeClr val="tx2"/>
                </a:solidFill>
                <a:latin typeface="Times New Roman" panose="02020603050405020304" pitchFamily="18" charset="0"/>
              </a:rPr>
              <a:t>F</a:t>
            </a:r>
            <a:endParaRPr lang="en-US" altLang="zh-CN">
              <a:latin typeface="Times New Roman" panose="02020603050405020304" pitchFamily="18" charset="0"/>
            </a:endParaRPr>
          </a:p>
        </p:txBody>
      </p:sp>
      <p:sp>
        <p:nvSpPr>
          <p:cNvPr id="2063" name="Oval 14"/>
          <p:cNvSpPr>
            <a:spLocks noChangeArrowheads="1"/>
          </p:cNvSpPr>
          <p:nvPr/>
        </p:nvSpPr>
        <p:spPr bwMode="auto">
          <a:xfrm>
            <a:off x="3052936" y="4340523"/>
            <a:ext cx="455613" cy="533400"/>
          </a:xfrm>
          <a:prstGeom prst="ellipse">
            <a:avLst/>
          </a:prstGeom>
          <a:solidFill>
            <a:schemeClr val="accent2">
              <a:alpha val="50195"/>
            </a:schemeClr>
          </a:solidFill>
          <a:ln w="28575"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dirty="0">
                <a:solidFill>
                  <a:schemeClr val="tx2"/>
                </a:solidFill>
                <a:latin typeface="Times New Roman" panose="02020603050405020304" pitchFamily="18" charset="0"/>
              </a:rPr>
              <a:t>E</a:t>
            </a:r>
            <a:endParaRPr lang="en-US" altLang="zh-CN" dirty="0">
              <a:latin typeface="Times New Roman" panose="02020603050405020304" pitchFamily="18" charset="0"/>
            </a:endParaRPr>
          </a:p>
        </p:txBody>
      </p:sp>
      <p:graphicFrame>
        <p:nvGraphicFramePr>
          <p:cNvPr id="20495" name="Object 15"/>
          <p:cNvGraphicFramePr>
            <a:graphicFrameLocks noChangeAspect="1"/>
          </p:cNvGraphicFramePr>
          <p:nvPr>
            <p:extLst>
              <p:ext uri="{D42A27DB-BD31-4B8C-83A1-F6EECF244321}">
                <p14:modId xmlns:p14="http://schemas.microsoft.com/office/powerpoint/2010/main" val="4055259567"/>
              </p:ext>
            </p:extLst>
          </p:nvPr>
        </p:nvGraphicFramePr>
        <p:xfrm>
          <a:off x="4729336" y="1717973"/>
          <a:ext cx="4306888" cy="4000500"/>
        </p:xfrm>
        <a:graphic>
          <a:graphicData uri="http://schemas.openxmlformats.org/presentationml/2006/ole">
            <mc:AlternateContent xmlns:mc="http://schemas.openxmlformats.org/markup-compatibility/2006">
              <mc:Choice xmlns:v="urn:schemas-microsoft-com:vml" Requires="v">
                <p:oleObj r:id="rId2" imgW="4206240" imgH="3393440" progId="Word.Document.8">
                  <p:embed/>
                </p:oleObj>
              </mc:Choice>
              <mc:Fallback>
                <p:oleObj r:id="rId2" imgW="4206240" imgH="3393440" progId="Word.Document.8">
                  <p:embed/>
                  <p:pic>
                    <p:nvPicPr>
                      <p:cNvPr id="0"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336" y="1717973"/>
                        <a:ext cx="4306888"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4" name="Text Box 16"/>
          <p:cNvSpPr txBox="1">
            <a:spLocks noChangeArrowheads="1"/>
          </p:cNvSpPr>
          <p:nvPr/>
        </p:nvSpPr>
        <p:spPr bwMode="auto">
          <a:xfrm>
            <a:off x="690736" y="26064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2066" name="Rectangle 18"/>
          <p:cNvSpPr>
            <a:spLocks noGrp="1" noChangeArrowheads="1"/>
          </p:cNvSpPr>
          <p:nvPr/>
        </p:nvSpPr>
        <p:spPr bwMode="auto">
          <a:xfrm>
            <a:off x="412924" y="967086"/>
            <a:ext cx="6629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3200" b="1">
                <a:solidFill>
                  <a:schemeClr val="tx2"/>
                </a:solidFill>
                <a:latin typeface="黑体" panose="02010609060101010101" pitchFamily="49" charset="-122"/>
                <a:ea typeface="黑体" panose="02010609060101010101" pitchFamily="49" charset="-122"/>
              </a:rPr>
              <a:t>练习：</a:t>
            </a:r>
            <a:r>
              <a:rPr lang="zh-CN" altLang="en-US" sz="3200">
                <a:solidFill>
                  <a:schemeClr val="tx2"/>
                </a:solidFill>
                <a:latin typeface="黑体" panose="02010609060101010101" pitchFamily="49" charset="-122"/>
                <a:ea typeface="黑体" panose="02010609060101010101" pitchFamily="49" charset="-122"/>
              </a:rPr>
              <a:t>写出下列图的邻接矩阵表示。</a:t>
            </a:r>
          </a:p>
        </p:txBody>
      </p:sp>
      <p:sp>
        <p:nvSpPr>
          <p:cNvPr id="20499" name="Text Box 19"/>
          <p:cNvSpPr txBox="1">
            <a:spLocks noChangeArrowheads="1"/>
          </p:cNvSpPr>
          <p:nvPr/>
        </p:nvSpPr>
        <p:spPr bwMode="auto">
          <a:xfrm>
            <a:off x="435149" y="5072361"/>
            <a:ext cx="775493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a:latin typeface="黑体" panose="02010609060101010101" pitchFamily="49" charset="-122"/>
                <a:ea typeface="黑体" panose="02010609060101010101" pitchFamily="49" charset="-122"/>
                <a:sym typeface="Arial" panose="020B0604020202020204" pitchFamily="34" charset="0"/>
              </a:rPr>
              <a:t>无向图邻接矩阵为对称阵。</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95"/>
                                        </p:tgtEl>
                                        <p:attrNameLst>
                                          <p:attrName>style.visibility</p:attrName>
                                        </p:attrNameLst>
                                      </p:cBhvr>
                                      <p:to>
                                        <p:strVal val="visible"/>
                                      </p:to>
                                    </p:set>
                                    <p:animEffect transition="in" filter="blinds(horizontal)">
                                      <p:cBhvr>
                                        <p:cTn id="7" dur="500"/>
                                        <p:tgtEl>
                                          <p:spTgt spid="204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99"/>
                                        </p:tgtEl>
                                        <p:attrNameLst>
                                          <p:attrName>style.visibility</p:attrName>
                                        </p:attrNameLst>
                                      </p:cBhvr>
                                      <p:to>
                                        <p:strVal val="visible"/>
                                      </p:to>
                                    </p:set>
                                    <p:animEffect transition="in" filter="blinds(horizontal)">
                                      <p:cBhvr>
                                        <p:cTn id="12" dur="500"/>
                                        <p:tgtEl>
                                          <p:spTgt spid="20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9" grpId="0" bldLvl="0"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nvSpPr>
        <p:spPr bwMode="auto">
          <a:xfrm>
            <a:off x="322982" y="331366"/>
            <a:ext cx="820896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lang="zh-CN" altLang="en-US" sz="3200" b="1">
                <a:solidFill>
                  <a:schemeClr val="tx2"/>
                </a:solidFill>
                <a:latin typeface="黑体" panose="02010609060101010101" pitchFamily="49" charset="-122"/>
                <a:ea typeface="黑体" panose="02010609060101010101" pitchFamily="49" charset="-122"/>
              </a:rPr>
              <a:t>练习：</a:t>
            </a:r>
            <a:r>
              <a:rPr lang="zh-CN" altLang="en-US" sz="3200" b="1">
                <a:latin typeface="黑体" panose="02010609060101010101" pitchFamily="49" charset="-122"/>
                <a:ea typeface="黑体" panose="02010609060101010101" pitchFamily="49" charset="-122"/>
              </a:rPr>
              <a:t>求下图的关键路径。</a:t>
            </a:r>
            <a:endParaRPr lang="zh-CN" altLang="en-US" sz="3200" b="1">
              <a:latin typeface="黑体" panose="02010609060101010101" pitchFamily="49" charset="-122"/>
              <a:ea typeface="黑体" panose="02010609060101010101" pitchFamily="49" charset="-122"/>
              <a:sym typeface="Arial" panose="020B0604020202020204" pitchFamily="34" charset="0"/>
            </a:endParaRPr>
          </a:p>
        </p:txBody>
      </p:sp>
      <p:grpSp>
        <p:nvGrpSpPr>
          <p:cNvPr id="140292" name="Group 4"/>
          <p:cNvGrpSpPr>
            <a:grpSpLocks/>
          </p:cNvGrpSpPr>
          <p:nvPr/>
        </p:nvGrpSpPr>
        <p:grpSpPr bwMode="auto">
          <a:xfrm>
            <a:off x="3059832" y="1772816"/>
            <a:ext cx="3527425" cy="3168650"/>
            <a:chOff x="0" y="0"/>
            <a:chExt cx="1680" cy="1285"/>
          </a:xfrm>
        </p:grpSpPr>
        <p:grpSp>
          <p:nvGrpSpPr>
            <p:cNvPr id="140293" name="Group 5"/>
            <p:cNvGrpSpPr>
              <a:grpSpLocks/>
            </p:cNvGrpSpPr>
            <p:nvPr/>
          </p:nvGrpSpPr>
          <p:grpSpPr bwMode="auto">
            <a:xfrm>
              <a:off x="192" y="0"/>
              <a:ext cx="1488" cy="1200"/>
              <a:chOff x="0" y="0"/>
              <a:chExt cx="1920" cy="1536"/>
            </a:xfrm>
          </p:grpSpPr>
          <p:sp>
            <p:nvSpPr>
              <p:cNvPr id="140300" name="Line 6"/>
              <p:cNvSpPr>
                <a:spLocks noChangeShapeType="1"/>
              </p:cNvSpPr>
              <p:nvPr/>
            </p:nvSpPr>
            <p:spPr bwMode="auto">
              <a:xfrm flipH="1" flipV="1">
                <a:off x="1056" y="192"/>
                <a:ext cx="624" cy="384"/>
              </a:xfrm>
              <a:prstGeom prst="line">
                <a:avLst/>
              </a:prstGeom>
              <a:noFill/>
              <a:ln w="38100">
                <a:solidFill>
                  <a:srgbClr val="009900"/>
                </a:solidFill>
                <a:bevel/>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40301" name="Line 7"/>
              <p:cNvSpPr>
                <a:spLocks noChangeShapeType="1"/>
              </p:cNvSpPr>
              <p:nvPr/>
            </p:nvSpPr>
            <p:spPr bwMode="auto">
              <a:xfrm>
                <a:off x="192" y="720"/>
                <a:ext cx="240" cy="576"/>
              </a:xfrm>
              <a:prstGeom prst="line">
                <a:avLst/>
              </a:prstGeom>
              <a:noFill/>
              <a:ln w="38100">
                <a:solidFill>
                  <a:srgbClr val="009900"/>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40302" name="Line 8"/>
              <p:cNvSpPr>
                <a:spLocks noChangeShapeType="1"/>
              </p:cNvSpPr>
              <p:nvPr/>
            </p:nvSpPr>
            <p:spPr bwMode="auto">
              <a:xfrm flipH="1">
                <a:off x="240" y="144"/>
                <a:ext cx="672" cy="384"/>
              </a:xfrm>
              <a:prstGeom prst="line">
                <a:avLst/>
              </a:prstGeom>
              <a:noFill/>
              <a:ln w="38100">
                <a:solidFill>
                  <a:srgbClr val="009900"/>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40303" name="Line 9"/>
              <p:cNvSpPr>
                <a:spLocks noChangeShapeType="1"/>
              </p:cNvSpPr>
              <p:nvPr/>
            </p:nvSpPr>
            <p:spPr bwMode="auto">
              <a:xfrm flipH="1" flipV="1">
                <a:off x="1008" y="192"/>
                <a:ext cx="384" cy="1056"/>
              </a:xfrm>
              <a:prstGeom prst="line">
                <a:avLst/>
              </a:prstGeom>
              <a:noFill/>
              <a:ln w="38100">
                <a:solidFill>
                  <a:srgbClr val="009900"/>
                </a:solidFill>
                <a:bevel/>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40304" name="Line 10"/>
              <p:cNvSpPr>
                <a:spLocks noChangeShapeType="1"/>
              </p:cNvSpPr>
              <p:nvPr/>
            </p:nvSpPr>
            <p:spPr bwMode="auto">
              <a:xfrm flipH="1">
                <a:off x="576" y="1392"/>
                <a:ext cx="720" cy="0"/>
              </a:xfrm>
              <a:prstGeom prst="line">
                <a:avLst/>
              </a:prstGeom>
              <a:noFill/>
              <a:ln w="38100">
                <a:solidFill>
                  <a:srgbClr val="009900"/>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40305" name="Line 11"/>
              <p:cNvSpPr>
                <a:spLocks noChangeShapeType="1"/>
              </p:cNvSpPr>
              <p:nvPr/>
            </p:nvSpPr>
            <p:spPr bwMode="auto">
              <a:xfrm flipH="1">
                <a:off x="576" y="768"/>
                <a:ext cx="1152" cy="576"/>
              </a:xfrm>
              <a:prstGeom prst="line">
                <a:avLst/>
              </a:prstGeom>
              <a:noFill/>
              <a:ln w="38100">
                <a:solidFill>
                  <a:srgbClr val="009900"/>
                </a:solidFill>
                <a:bevel/>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40306" name="Oval 12"/>
              <p:cNvSpPr>
                <a:spLocks noChangeArrowheads="1"/>
              </p:cNvSpPr>
              <p:nvPr/>
            </p:nvSpPr>
            <p:spPr bwMode="auto">
              <a:xfrm>
                <a:off x="0" y="480"/>
                <a:ext cx="288" cy="2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1</a:t>
                </a:r>
              </a:p>
            </p:txBody>
          </p:sp>
          <p:sp>
            <p:nvSpPr>
              <p:cNvPr id="140307" name="Oval 13"/>
              <p:cNvSpPr>
                <a:spLocks noChangeArrowheads="1"/>
              </p:cNvSpPr>
              <p:nvPr/>
            </p:nvSpPr>
            <p:spPr bwMode="auto">
              <a:xfrm>
                <a:off x="1296" y="1265"/>
                <a:ext cx="299"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140308" name="Oval 14"/>
              <p:cNvSpPr>
                <a:spLocks noChangeArrowheads="1"/>
              </p:cNvSpPr>
              <p:nvPr/>
            </p:nvSpPr>
            <p:spPr bwMode="auto">
              <a:xfrm>
                <a:off x="336" y="1265"/>
                <a:ext cx="299"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140309" name="Oval 15"/>
              <p:cNvSpPr>
                <a:spLocks noChangeArrowheads="1"/>
              </p:cNvSpPr>
              <p:nvPr/>
            </p:nvSpPr>
            <p:spPr bwMode="auto">
              <a:xfrm>
                <a:off x="1632" y="528"/>
                <a:ext cx="288" cy="2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sp>
            <p:nvSpPr>
              <p:cNvPr id="140310" name="Oval 16"/>
              <p:cNvSpPr>
                <a:spLocks noChangeArrowheads="1"/>
              </p:cNvSpPr>
              <p:nvPr/>
            </p:nvSpPr>
            <p:spPr bwMode="auto">
              <a:xfrm>
                <a:off x="816" y="0"/>
                <a:ext cx="299"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0</a:t>
                </a:r>
              </a:p>
            </p:txBody>
          </p:sp>
        </p:grpSp>
        <p:sp>
          <p:nvSpPr>
            <p:cNvPr id="140294" name="Text Box 17"/>
            <p:cNvSpPr txBox="1">
              <a:spLocks noChangeArrowheads="1"/>
            </p:cNvSpPr>
            <p:nvPr/>
          </p:nvSpPr>
          <p:spPr bwMode="auto">
            <a:xfrm>
              <a:off x="288" y="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1</a:t>
              </a:r>
              <a:r>
                <a:rPr lang="en-US" altLang="zh-CN" sz="2000">
                  <a:solidFill>
                    <a:schemeClr val="hlink"/>
                  </a:solidFill>
                </a:rPr>
                <a:t>=5</a:t>
              </a:r>
            </a:p>
          </p:txBody>
        </p:sp>
        <p:sp>
          <p:nvSpPr>
            <p:cNvPr id="140295" name="Text Box 18"/>
            <p:cNvSpPr txBox="1">
              <a:spLocks noChangeArrowheads="1"/>
            </p:cNvSpPr>
            <p:nvPr/>
          </p:nvSpPr>
          <p:spPr bwMode="auto">
            <a:xfrm>
              <a:off x="0" y="660"/>
              <a:ext cx="4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140296" name="Text Box 19"/>
            <p:cNvSpPr txBox="1">
              <a:spLocks noChangeArrowheads="1"/>
            </p:cNvSpPr>
            <p:nvPr/>
          </p:nvSpPr>
          <p:spPr bwMode="auto">
            <a:xfrm>
              <a:off x="1200" y="101"/>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140297" name="Text Box 20"/>
            <p:cNvSpPr txBox="1">
              <a:spLocks noChangeArrowheads="1"/>
            </p:cNvSpPr>
            <p:nvPr/>
          </p:nvSpPr>
          <p:spPr bwMode="auto">
            <a:xfrm>
              <a:off x="672" y="66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6</a:t>
              </a:r>
              <a:r>
                <a:rPr lang="en-US" altLang="zh-CN" sz="2000">
                  <a:solidFill>
                    <a:schemeClr val="hlink"/>
                  </a:solidFill>
                </a:rPr>
                <a:t>=</a:t>
              </a:r>
              <a:r>
                <a:rPr lang="zh-CN" altLang="en-US" sz="2000">
                  <a:solidFill>
                    <a:schemeClr val="hlink"/>
                  </a:solidFill>
                </a:rPr>
                <a:t>1</a:t>
              </a:r>
            </a:p>
          </p:txBody>
        </p:sp>
        <p:sp>
          <p:nvSpPr>
            <p:cNvPr id="140298" name="Text Box 21"/>
            <p:cNvSpPr txBox="1">
              <a:spLocks noChangeArrowheads="1"/>
            </p:cNvSpPr>
            <p:nvPr/>
          </p:nvSpPr>
          <p:spPr bwMode="auto">
            <a:xfrm>
              <a:off x="576" y="333"/>
              <a:ext cx="5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140299" name="Text Box 22"/>
            <p:cNvSpPr txBox="1">
              <a:spLocks noChangeArrowheads="1"/>
            </p:cNvSpPr>
            <p:nvPr/>
          </p:nvSpPr>
          <p:spPr bwMode="auto">
            <a:xfrm>
              <a:off x="720" y="1035"/>
              <a:ext cx="5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314" name="Group 2"/>
          <p:cNvGrpSpPr>
            <a:grpSpLocks/>
          </p:cNvGrpSpPr>
          <p:nvPr/>
        </p:nvGrpSpPr>
        <p:grpSpPr bwMode="auto">
          <a:xfrm>
            <a:off x="5508625" y="333375"/>
            <a:ext cx="2667000" cy="2039938"/>
            <a:chOff x="0" y="0"/>
            <a:chExt cx="1680" cy="1285"/>
          </a:xfrm>
        </p:grpSpPr>
        <p:grpSp>
          <p:nvGrpSpPr>
            <p:cNvPr id="141388" name="Group 3"/>
            <p:cNvGrpSpPr>
              <a:grpSpLocks/>
            </p:cNvGrpSpPr>
            <p:nvPr/>
          </p:nvGrpSpPr>
          <p:grpSpPr bwMode="auto">
            <a:xfrm>
              <a:off x="192" y="0"/>
              <a:ext cx="1488" cy="1200"/>
              <a:chOff x="0" y="0"/>
              <a:chExt cx="1920" cy="1536"/>
            </a:xfrm>
          </p:grpSpPr>
          <p:sp>
            <p:nvSpPr>
              <p:cNvPr id="141395" name="Line 4"/>
              <p:cNvSpPr>
                <a:spLocks noChangeShapeType="1"/>
              </p:cNvSpPr>
              <p:nvPr/>
            </p:nvSpPr>
            <p:spPr bwMode="auto">
              <a:xfrm flipH="1" flipV="1">
                <a:off x="1055" y="192"/>
                <a:ext cx="625"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41396" name="Line 5"/>
              <p:cNvSpPr>
                <a:spLocks noChangeShapeType="1"/>
              </p:cNvSpPr>
              <p:nvPr/>
            </p:nvSpPr>
            <p:spPr bwMode="auto">
              <a:xfrm>
                <a:off x="192" y="721"/>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41397" name="Line 6"/>
              <p:cNvSpPr>
                <a:spLocks noChangeShapeType="1"/>
              </p:cNvSpPr>
              <p:nvPr/>
            </p:nvSpPr>
            <p:spPr bwMode="auto">
              <a:xfrm flipH="1">
                <a:off x="240" y="145"/>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41398" name="Line 7"/>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41399" name="Line 8"/>
              <p:cNvSpPr>
                <a:spLocks noChangeShapeType="1"/>
              </p:cNvSpPr>
              <p:nvPr/>
            </p:nvSpPr>
            <p:spPr bwMode="auto">
              <a:xfrm flipH="1">
                <a:off x="575" y="1393"/>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41400" name="Line 9"/>
              <p:cNvSpPr>
                <a:spLocks noChangeShapeType="1"/>
              </p:cNvSpPr>
              <p:nvPr/>
            </p:nvSpPr>
            <p:spPr bwMode="auto">
              <a:xfrm flipH="1">
                <a:off x="575" y="768"/>
                <a:ext cx="1151"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41401" name="Oval 10"/>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solidFill>
                      <a:schemeClr val="bg1"/>
                    </a:solidFill>
                  </a:rPr>
                  <a:t>1</a:t>
                </a:r>
              </a:p>
            </p:txBody>
          </p:sp>
          <p:sp>
            <p:nvSpPr>
              <p:cNvPr id="141402" name="Oval 11"/>
              <p:cNvSpPr>
                <a:spLocks noChangeArrowheads="1"/>
              </p:cNvSpPr>
              <p:nvPr/>
            </p:nvSpPr>
            <p:spPr bwMode="auto">
              <a:xfrm>
                <a:off x="1295" y="1265"/>
                <a:ext cx="289"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solidFill>
                      <a:schemeClr val="bg1"/>
                    </a:solidFill>
                  </a:rPr>
                  <a:t>3</a:t>
                </a:r>
              </a:p>
            </p:txBody>
          </p:sp>
          <p:sp>
            <p:nvSpPr>
              <p:cNvPr id="141403" name="Oval 12"/>
              <p:cNvSpPr>
                <a:spLocks noChangeArrowheads="1"/>
              </p:cNvSpPr>
              <p:nvPr/>
            </p:nvSpPr>
            <p:spPr bwMode="auto">
              <a:xfrm>
                <a:off x="335" y="1265"/>
                <a:ext cx="289"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solidFill>
                      <a:schemeClr val="bg1"/>
                    </a:solidFill>
                  </a:rPr>
                  <a:t>2</a:t>
                </a:r>
              </a:p>
            </p:txBody>
          </p:sp>
          <p:sp>
            <p:nvSpPr>
              <p:cNvPr id="141404" name="Oval 13"/>
              <p:cNvSpPr>
                <a:spLocks noChangeArrowheads="1"/>
              </p:cNvSpPr>
              <p:nvPr/>
            </p:nvSpPr>
            <p:spPr bwMode="auto">
              <a:xfrm>
                <a:off x="1632" y="529"/>
                <a:ext cx="288" cy="2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solidFill>
                      <a:schemeClr val="bg1"/>
                    </a:solidFill>
                  </a:rPr>
                  <a:t>4</a:t>
                </a:r>
              </a:p>
            </p:txBody>
          </p:sp>
          <p:sp>
            <p:nvSpPr>
              <p:cNvPr id="141405" name="Oval 14"/>
              <p:cNvSpPr>
                <a:spLocks noChangeArrowheads="1"/>
              </p:cNvSpPr>
              <p:nvPr/>
            </p:nvSpPr>
            <p:spPr bwMode="auto">
              <a:xfrm>
                <a:off x="815" y="0"/>
                <a:ext cx="289"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solidFill>
                      <a:schemeClr val="bg1"/>
                    </a:solidFill>
                  </a:rPr>
                  <a:t>0</a:t>
                </a:r>
              </a:p>
            </p:txBody>
          </p:sp>
        </p:grpSp>
        <p:sp>
          <p:nvSpPr>
            <p:cNvPr id="141389" name="Text Box 15"/>
            <p:cNvSpPr txBox="1">
              <a:spLocks noChangeArrowheads="1"/>
            </p:cNvSpPr>
            <p:nvPr/>
          </p:nvSpPr>
          <p:spPr bwMode="auto">
            <a:xfrm>
              <a:off x="288" y="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1</a:t>
              </a:r>
              <a:r>
                <a:rPr lang="en-US" altLang="zh-CN" sz="2000">
                  <a:solidFill>
                    <a:schemeClr val="hlink"/>
                  </a:solidFill>
                </a:rPr>
                <a:t>=5</a:t>
              </a:r>
            </a:p>
          </p:txBody>
        </p:sp>
        <p:sp>
          <p:nvSpPr>
            <p:cNvPr id="141390" name="Text Box 16"/>
            <p:cNvSpPr txBox="1">
              <a:spLocks noChangeArrowheads="1"/>
            </p:cNvSpPr>
            <p:nvPr/>
          </p:nvSpPr>
          <p:spPr bwMode="auto">
            <a:xfrm>
              <a:off x="0" y="660"/>
              <a:ext cx="4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141391" name="Text Box 17"/>
            <p:cNvSpPr txBox="1">
              <a:spLocks noChangeArrowheads="1"/>
            </p:cNvSpPr>
            <p:nvPr/>
          </p:nvSpPr>
          <p:spPr bwMode="auto">
            <a:xfrm>
              <a:off x="1200" y="101"/>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141392" name="Text Box 18"/>
            <p:cNvSpPr txBox="1">
              <a:spLocks noChangeArrowheads="1"/>
            </p:cNvSpPr>
            <p:nvPr/>
          </p:nvSpPr>
          <p:spPr bwMode="auto">
            <a:xfrm>
              <a:off x="672" y="66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6</a:t>
              </a:r>
              <a:r>
                <a:rPr lang="en-US" altLang="zh-CN" sz="2000">
                  <a:solidFill>
                    <a:schemeClr val="hlink"/>
                  </a:solidFill>
                </a:rPr>
                <a:t>=</a:t>
              </a:r>
              <a:r>
                <a:rPr lang="zh-CN" altLang="en-US" sz="2000">
                  <a:solidFill>
                    <a:schemeClr val="hlink"/>
                  </a:solidFill>
                </a:rPr>
                <a:t>1</a:t>
              </a:r>
            </a:p>
          </p:txBody>
        </p:sp>
        <p:sp>
          <p:nvSpPr>
            <p:cNvPr id="141393" name="Text Box 19"/>
            <p:cNvSpPr txBox="1">
              <a:spLocks noChangeArrowheads="1"/>
            </p:cNvSpPr>
            <p:nvPr/>
          </p:nvSpPr>
          <p:spPr bwMode="auto">
            <a:xfrm>
              <a:off x="576" y="333"/>
              <a:ext cx="5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141394" name="Text Box 20"/>
            <p:cNvSpPr txBox="1">
              <a:spLocks noChangeArrowheads="1"/>
            </p:cNvSpPr>
            <p:nvPr/>
          </p:nvSpPr>
          <p:spPr bwMode="auto">
            <a:xfrm>
              <a:off x="720" y="1035"/>
              <a:ext cx="5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graphicFrame>
        <p:nvGraphicFramePr>
          <p:cNvPr id="131093" name="Group 21"/>
          <p:cNvGraphicFramePr>
            <a:graphicFrameLocks noGrp="1"/>
          </p:cNvGraphicFramePr>
          <p:nvPr/>
        </p:nvGraphicFramePr>
        <p:xfrm>
          <a:off x="1620838" y="3429000"/>
          <a:ext cx="2362200" cy="2743200"/>
        </p:xfrm>
        <a:graphic>
          <a:graphicData uri="http://schemas.openxmlformats.org/drawingml/2006/table">
            <a:tbl>
              <a:tblPr/>
              <a:tblGrid>
                <a:gridCol w="787400">
                  <a:extLst>
                    <a:ext uri="{9D8B030D-6E8A-4147-A177-3AD203B41FA5}">
                      <a16:colId xmlns:a16="http://schemas.microsoft.com/office/drawing/2014/main" val="20000"/>
                    </a:ext>
                  </a:extLst>
                </a:gridCol>
                <a:gridCol w="787400">
                  <a:extLst>
                    <a:ext uri="{9D8B030D-6E8A-4147-A177-3AD203B41FA5}">
                      <a16:colId xmlns:a16="http://schemas.microsoft.com/office/drawing/2014/main" val="20001"/>
                    </a:ext>
                  </a:extLst>
                </a:gridCol>
                <a:gridCol w="787400">
                  <a:extLst>
                    <a:ext uri="{9D8B030D-6E8A-4147-A177-3AD203B41FA5}">
                      <a16:colId xmlns:a16="http://schemas.microsoft.com/office/drawing/2014/main" val="20002"/>
                    </a:ext>
                  </a:extLst>
                </a:gridCol>
              </a:tblGrid>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顶点</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ve</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vl</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9</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14</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12</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15</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15</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31123" name="Group 51"/>
          <p:cNvGraphicFramePr>
            <a:graphicFrameLocks noGrp="1"/>
          </p:cNvGraphicFramePr>
          <p:nvPr/>
        </p:nvGraphicFramePr>
        <p:xfrm>
          <a:off x="5003800" y="2925763"/>
          <a:ext cx="3276600" cy="3571876"/>
        </p:xfrm>
        <a:graphic>
          <a:graphicData uri="http://schemas.openxmlformats.org/drawingml/2006/table">
            <a:tbl>
              <a:tblPr/>
              <a:tblGrid>
                <a:gridCol w="81915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tblGrid>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活动</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l</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l-e</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endParaRPr kumimoji="0" lang="zh-CN" altLang="en-US" sz="24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9</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endParaRPr kumimoji="0" lang="zh-CN" altLang="en-US" sz="24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endParaRPr kumimoji="0" lang="zh-CN" altLang="en-US" sz="24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12</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1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hlink"/>
                          </a:solidFill>
                          <a:effectLst/>
                          <a:latin typeface="Arial" panose="020B0604020202020204" pitchFamily="34" charset="0"/>
                          <a:ea typeface="宋体" panose="02010600030101010101" pitchFamily="2" charset="-122"/>
                        </a:rPr>
                        <a:t>a</a:t>
                      </a:r>
                      <a:r>
                        <a:rPr kumimoji="0" lang="en-US" altLang="zh-CN" sz="2400" b="0" i="0" u="none" strike="noStrike" cap="none" normalizeH="0" baseline="-25000">
                          <a:ln>
                            <a:noFill/>
                          </a:ln>
                          <a:solidFill>
                            <a:schemeClr val="hlink"/>
                          </a:solidFill>
                          <a:effectLst/>
                          <a:latin typeface="Arial" panose="020B0604020202020204" pitchFamily="34" charset="0"/>
                          <a:ea typeface="宋体" panose="02010600030101010101" pitchFamily="2" charset="-122"/>
                        </a:rPr>
                        <a:t>5</a:t>
                      </a:r>
                      <a:endParaRPr kumimoji="0" lang="zh-CN" altLang="en-US" sz="2400" b="0" i="0" u="none" strike="noStrike" cap="none" normalizeH="0" baseline="-25000">
                        <a:ln>
                          <a:noFill/>
                        </a:ln>
                        <a:solidFill>
                          <a:schemeClr val="hlink"/>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hlink"/>
                          </a:solidFill>
                          <a:effectLst/>
                          <a:latin typeface="Arial" panose="020B0604020202020204" pitchFamily="34" charset="0"/>
                          <a:ea typeface="宋体" panose="02010600030101010101" pitchFamily="2" charset="-122"/>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hlink"/>
                          </a:solidFill>
                          <a:effectLst/>
                          <a:latin typeface="Arial" panose="020B0604020202020204" pitchFamily="34" charset="0"/>
                          <a:ea typeface="宋体" panose="02010600030101010101" pitchFamily="2" charset="-122"/>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hlink"/>
                          </a:solidFill>
                          <a:effectLst/>
                          <a:latin typeface="Arial" panose="020B0604020202020204" pitchFamily="34" charset="0"/>
                          <a:ea typeface="宋体" panose="02010600030101010101" pitchFamily="2" charset="-122"/>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91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rPr>
                        <a:t>6</a:t>
                      </a:r>
                      <a:endParaRPr kumimoji="0" lang="zh-CN" altLang="en-US" sz="24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14</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31165" name="Rectangle 93"/>
          <p:cNvSpPr>
            <a:spLocks noGrp="1" noChangeArrowheads="1"/>
          </p:cNvSpPr>
          <p:nvPr>
            <p:ph type="body" idx="1"/>
          </p:nvPr>
        </p:nvSpPr>
        <p:spPr>
          <a:xfrm>
            <a:off x="395288" y="2205038"/>
            <a:ext cx="8915400" cy="715962"/>
          </a:xfrm>
        </p:spPr>
        <p:txBody>
          <a:bodyPr/>
          <a:lstStyle/>
          <a:p>
            <a:pPr eaLnBrk="1" hangingPunct="1">
              <a:spcBef>
                <a:spcPct val="0"/>
              </a:spcBef>
              <a:buFontTx/>
              <a:buNone/>
            </a:pPr>
            <a:r>
              <a:rPr lang="zh-CN" altLang="en-US" sz="2800" b="1">
                <a:latin typeface="黑体" panose="02010609060101010101" pitchFamily="49" charset="-122"/>
                <a:ea typeface="黑体" panose="02010609060101010101" pitchFamily="49" charset="-122"/>
                <a:sym typeface="Symbol" panose="05050102010706020507" pitchFamily="18" charset="2"/>
              </a:rPr>
              <a:t>拓扑有序　</a:t>
            </a:r>
            <a:r>
              <a:rPr lang="en-US" altLang="zh-CN" sz="2800">
                <a:solidFill>
                  <a:schemeClr val="hlink"/>
                </a:solidFill>
              </a:rPr>
              <a:t>0,1,3,2,4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165">
                                            <p:txEl>
                                              <p:pRg st="0" end="0"/>
                                            </p:txEl>
                                          </p:spTgt>
                                        </p:tgtEl>
                                        <p:attrNameLst>
                                          <p:attrName>style.visibility</p:attrName>
                                        </p:attrNameLst>
                                      </p:cBhvr>
                                      <p:to>
                                        <p:strVal val="visible"/>
                                      </p:to>
                                    </p:set>
                                    <p:animEffect transition="in" filter="blinds(horizontal)">
                                      <p:cBhvr>
                                        <p:cTn id="7" dur="500"/>
                                        <p:tgtEl>
                                          <p:spTgt spid="1311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1093"/>
                                        </p:tgtEl>
                                        <p:attrNameLst>
                                          <p:attrName>style.visibility</p:attrName>
                                        </p:attrNameLst>
                                      </p:cBhvr>
                                      <p:to>
                                        <p:strVal val="visible"/>
                                      </p:to>
                                    </p:set>
                                    <p:animEffect transition="in" filter="blinds(horizontal)">
                                      <p:cBhvr>
                                        <p:cTn id="12" dur="500"/>
                                        <p:tgtEl>
                                          <p:spTgt spid="131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1123"/>
                                        </p:tgtEl>
                                        <p:attrNameLst>
                                          <p:attrName>style.visibility</p:attrName>
                                        </p:attrNameLst>
                                      </p:cBhvr>
                                      <p:to>
                                        <p:strVal val="visible"/>
                                      </p:to>
                                    </p:set>
                                    <p:animEffect transition="in" filter="blinds(horizontal)">
                                      <p:cBhvr>
                                        <p:cTn id="17" dur="500"/>
                                        <p:tgtEl>
                                          <p:spTgt spid="131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65" grpId="0" build="p" autoUpdateAnimBg="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098" name="Group 2"/>
          <p:cNvGraphicFramePr>
            <a:graphicFrameLocks noGrp="1"/>
          </p:cNvGraphicFramePr>
          <p:nvPr>
            <p:ph idx="4294967295"/>
            <p:extLst>
              <p:ext uri="{D42A27DB-BD31-4B8C-83A1-F6EECF244321}">
                <p14:modId xmlns:p14="http://schemas.microsoft.com/office/powerpoint/2010/main" val="1124074552"/>
              </p:ext>
            </p:extLst>
          </p:nvPr>
        </p:nvGraphicFramePr>
        <p:xfrm>
          <a:off x="504627" y="1916931"/>
          <a:ext cx="8459788" cy="1668463"/>
        </p:xfrm>
        <a:graphic>
          <a:graphicData uri="http://schemas.openxmlformats.org/drawingml/2006/table">
            <a:tbl>
              <a:tblPr/>
              <a:tblGrid>
                <a:gridCol w="1343025">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gridCol w="892175">
                  <a:extLst>
                    <a:ext uri="{9D8B030D-6E8A-4147-A177-3AD203B41FA5}">
                      <a16:colId xmlns:a16="http://schemas.microsoft.com/office/drawing/2014/main" val="20003"/>
                    </a:ext>
                  </a:extLst>
                </a:gridCol>
                <a:gridCol w="885825">
                  <a:extLst>
                    <a:ext uri="{9D8B030D-6E8A-4147-A177-3AD203B41FA5}">
                      <a16:colId xmlns:a16="http://schemas.microsoft.com/office/drawing/2014/main" val="20004"/>
                    </a:ext>
                  </a:extLst>
                </a:gridCol>
                <a:gridCol w="892175">
                  <a:extLst>
                    <a:ext uri="{9D8B030D-6E8A-4147-A177-3AD203B41FA5}">
                      <a16:colId xmlns:a16="http://schemas.microsoft.com/office/drawing/2014/main" val="20005"/>
                    </a:ext>
                  </a:extLst>
                </a:gridCol>
                <a:gridCol w="890588">
                  <a:extLst>
                    <a:ext uri="{9D8B030D-6E8A-4147-A177-3AD203B41FA5}">
                      <a16:colId xmlns:a16="http://schemas.microsoft.com/office/drawing/2014/main" val="20006"/>
                    </a:ext>
                  </a:extLst>
                </a:gridCol>
                <a:gridCol w="887412">
                  <a:extLst>
                    <a:ext uri="{9D8B030D-6E8A-4147-A177-3AD203B41FA5}">
                      <a16:colId xmlns:a16="http://schemas.microsoft.com/office/drawing/2014/main" val="20007"/>
                    </a:ext>
                  </a:extLst>
                </a:gridCol>
                <a:gridCol w="890588">
                  <a:extLst>
                    <a:ext uri="{9D8B030D-6E8A-4147-A177-3AD203B41FA5}">
                      <a16:colId xmlns:a16="http://schemas.microsoft.com/office/drawing/2014/main" val="20008"/>
                    </a:ext>
                  </a:extLst>
                </a:gridCol>
              </a:tblGrid>
              <a:tr h="5556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工序代号</a:t>
                      </a:r>
                    </a:p>
                  </a:txBody>
                  <a:tcPr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B</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C</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D</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E</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G</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H</a:t>
                      </a:r>
                    </a:p>
                  </a:txBody>
                  <a:tcPr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72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所需时间</a:t>
                      </a:r>
                    </a:p>
                  </a:txBody>
                  <a:tcPr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先驱工序</a:t>
                      </a:r>
                    </a:p>
                  </a:txBody>
                  <a:tcPr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B</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B</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C,E</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D</a:t>
                      </a:r>
                    </a:p>
                  </a:txBody>
                  <a:tcPr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2381" name="Rectangle 45"/>
          <p:cNvSpPr>
            <a:spLocks noGrp="1" noChangeArrowheads="1"/>
          </p:cNvSpPr>
          <p:nvPr/>
        </p:nvSpPr>
        <p:spPr bwMode="auto">
          <a:xfrm>
            <a:off x="396677" y="118293"/>
            <a:ext cx="8496300"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lang="zh-CN" altLang="en-US" sz="3200" b="1">
                <a:solidFill>
                  <a:schemeClr val="tx2"/>
                </a:solidFill>
                <a:latin typeface="黑体" panose="02010609060101010101" pitchFamily="49" charset="-122"/>
                <a:ea typeface="黑体" panose="02010609060101010101" pitchFamily="49" charset="-122"/>
              </a:rPr>
              <a:t>作业</a:t>
            </a:r>
            <a:r>
              <a:rPr lang="en-US" altLang="zh-CN" sz="3200" b="1">
                <a:solidFill>
                  <a:schemeClr val="tx2"/>
                </a:solidFill>
                <a:latin typeface="黑体" panose="02010609060101010101" pitchFamily="49" charset="-122"/>
                <a:ea typeface="黑体" panose="02010609060101010101" pitchFamily="49" charset="-122"/>
              </a:rPr>
              <a:t>5</a:t>
            </a:r>
            <a:r>
              <a:rPr lang="zh-CN" altLang="en-US" sz="3200" b="1">
                <a:solidFill>
                  <a:schemeClr val="tx2"/>
                </a:solidFill>
                <a:latin typeface="黑体" panose="02010609060101010101" pitchFamily="49" charset="-122"/>
                <a:ea typeface="黑体" panose="02010609060101010101" pitchFamily="49" charset="-122"/>
              </a:rPr>
              <a:t>：</a:t>
            </a:r>
            <a:r>
              <a:rPr lang="zh-CN" altLang="en-US" sz="3200" b="1">
                <a:latin typeface="黑体" panose="02010609060101010101" pitchFamily="49" charset="-122"/>
                <a:ea typeface="黑体" panose="02010609060101010101" pitchFamily="49" charset="-122"/>
                <a:sym typeface="Arial" panose="020B0604020202020204" pitchFamily="34" charset="0"/>
              </a:rPr>
              <a:t>下表给出了某工程各工序之间的优先关系和各工序所需的时间。</a:t>
            </a:r>
          </a:p>
        </p:txBody>
      </p:sp>
      <p:sp>
        <p:nvSpPr>
          <p:cNvPr id="142382" name="Text Box 46"/>
          <p:cNvSpPr txBox="1">
            <a:spLocks noChangeArrowheads="1"/>
          </p:cNvSpPr>
          <p:nvPr/>
        </p:nvSpPr>
        <p:spPr bwMode="auto">
          <a:xfrm>
            <a:off x="539552" y="3933056"/>
            <a:ext cx="788511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zh-CN" altLang="en-US" sz="2800" b="1">
                <a:solidFill>
                  <a:srgbClr val="FF0000"/>
                </a:solidFill>
                <a:latin typeface="Arial" panose="020B0604020202020204" pitchFamily="34" charset="0"/>
              </a:rPr>
              <a:t>问:</a:t>
            </a:r>
            <a:r>
              <a:rPr lang="zh-CN" altLang="en-US" sz="2800" b="1">
                <a:latin typeface="Arial" panose="020B0604020202020204" pitchFamily="34" charset="0"/>
              </a:rPr>
              <a:t> 该工程是否能够顺利进行</a:t>
            </a:r>
            <a:r>
              <a:rPr lang="en-US" altLang="zh-CN" sz="2800" b="1">
                <a:latin typeface="Arial" panose="020B0604020202020204" pitchFamily="34" charset="0"/>
              </a:rPr>
              <a:t>?</a:t>
            </a:r>
          </a:p>
          <a:p>
            <a:pPr eaLnBrk="1" hangingPunct="1">
              <a:lnSpc>
                <a:spcPct val="130000"/>
              </a:lnSpc>
              <a:buFont typeface="Arial" panose="020B0604020202020204" pitchFamily="34" charset="0"/>
              <a:buNone/>
            </a:pPr>
            <a:r>
              <a:rPr lang="en-US" altLang="zh-CN" sz="2800" b="1">
                <a:latin typeface="Arial" panose="020B0604020202020204" pitchFamily="34" charset="0"/>
              </a:rPr>
              <a:t> </a:t>
            </a:r>
            <a:r>
              <a:rPr lang="zh-CN" altLang="en-US" sz="2800" b="1">
                <a:latin typeface="Arial" panose="020B0604020202020204" pitchFamily="34" charset="0"/>
              </a:rPr>
              <a:t>     如果能，请问要花多长时间？</a:t>
            </a:r>
          </a:p>
          <a:p>
            <a:pPr eaLnBrk="1" hangingPunct="1">
              <a:lnSpc>
                <a:spcPct val="130000"/>
              </a:lnSpc>
              <a:buFont typeface="Arial" panose="020B0604020202020204" pitchFamily="34" charset="0"/>
              <a:buNone/>
            </a:pPr>
            <a:r>
              <a:rPr lang="zh-CN" altLang="en-US" sz="2800" b="1">
                <a:latin typeface="Arial" panose="020B0604020202020204" pitchFamily="34" charset="0"/>
              </a:rPr>
              <a:t>      缩短那些工序可以缩短整个工程的完工时间？</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23528" y="5019675"/>
            <a:ext cx="8281987"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25000"/>
              </a:lnSpc>
              <a:buFont typeface="Arial" panose="020B0604020202020204" pitchFamily="34" charset="0"/>
              <a:buNone/>
            </a:pPr>
            <a:r>
              <a:rPr lang="zh-CN" altLang="en-US" sz="2800" dirty="0">
                <a:latin typeface="黑体" panose="02010609060101010101" pitchFamily="49" charset="-122"/>
                <a:ea typeface="黑体" panose="02010609060101010101" pitchFamily="49" charset="-122"/>
                <a:sym typeface="Arial" panose="020B0604020202020204" pitchFamily="34" charset="0"/>
              </a:rPr>
              <a:t>有向图的邻接矩阵为非对称矩阵。</a:t>
            </a:r>
          </a:p>
        </p:txBody>
      </p:sp>
      <p:grpSp>
        <p:nvGrpSpPr>
          <p:cNvPr id="3076" name="Group 3"/>
          <p:cNvGrpSpPr>
            <a:grpSpLocks/>
          </p:cNvGrpSpPr>
          <p:nvPr/>
        </p:nvGrpSpPr>
        <p:grpSpPr bwMode="auto">
          <a:xfrm>
            <a:off x="684213" y="1844675"/>
            <a:ext cx="3505200" cy="2362200"/>
            <a:chOff x="0" y="0"/>
            <a:chExt cx="5520" cy="3720"/>
          </a:xfrm>
        </p:grpSpPr>
        <p:sp>
          <p:nvSpPr>
            <p:cNvPr id="3077" name="Line 4"/>
            <p:cNvSpPr>
              <a:spLocks noChangeShapeType="1"/>
            </p:cNvSpPr>
            <p:nvPr/>
          </p:nvSpPr>
          <p:spPr bwMode="auto">
            <a:xfrm flipH="1">
              <a:off x="360" y="360"/>
              <a:ext cx="2040" cy="108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8" name="Line 5"/>
            <p:cNvSpPr>
              <a:spLocks noChangeShapeType="1"/>
            </p:cNvSpPr>
            <p:nvPr/>
          </p:nvSpPr>
          <p:spPr bwMode="auto">
            <a:xfrm>
              <a:off x="600" y="2160"/>
              <a:ext cx="720" cy="108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9" name="Line 6"/>
            <p:cNvSpPr>
              <a:spLocks noChangeShapeType="1"/>
            </p:cNvSpPr>
            <p:nvPr/>
          </p:nvSpPr>
          <p:spPr bwMode="auto">
            <a:xfrm>
              <a:off x="2040" y="3240"/>
              <a:ext cx="1440" cy="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0" name="Line 7"/>
            <p:cNvSpPr>
              <a:spLocks noChangeShapeType="1"/>
            </p:cNvSpPr>
            <p:nvPr/>
          </p:nvSpPr>
          <p:spPr bwMode="auto">
            <a:xfrm flipH="1" flipV="1">
              <a:off x="3000" y="720"/>
              <a:ext cx="840" cy="216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1" name="Line 8"/>
            <p:cNvSpPr>
              <a:spLocks noChangeShapeType="1"/>
            </p:cNvSpPr>
            <p:nvPr/>
          </p:nvSpPr>
          <p:spPr bwMode="auto">
            <a:xfrm>
              <a:off x="3120" y="360"/>
              <a:ext cx="1920" cy="108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2" name="Line 9"/>
            <p:cNvSpPr>
              <a:spLocks noChangeShapeType="1"/>
            </p:cNvSpPr>
            <p:nvPr/>
          </p:nvSpPr>
          <p:spPr bwMode="auto">
            <a:xfrm flipH="1" flipV="1">
              <a:off x="720" y="1800"/>
              <a:ext cx="2760" cy="12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3" name="Line 10"/>
            <p:cNvSpPr>
              <a:spLocks noChangeShapeType="1"/>
            </p:cNvSpPr>
            <p:nvPr/>
          </p:nvSpPr>
          <p:spPr bwMode="auto">
            <a:xfrm flipH="1">
              <a:off x="1680" y="1800"/>
              <a:ext cx="3120" cy="108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4" name="Oval 11"/>
            <p:cNvSpPr>
              <a:spLocks noChangeArrowheads="1"/>
            </p:cNvSpPr>
            <p:nvPr/>
          </p:nvSpPr>
          <p:spPr bwMode="auto">
            <a:xfrm>
              <a:off x="2400" y="0"/>
              <a:ext cx="720" cy="84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A</a:t>
              </a:r>
              <a:endParaRPr lang="en-US" altLang="zh-CN">
                <a:latin typeface="Times New Roman" panose="02020603050405020304" pitchFamily="18" charset="0"/>
              </a:endParaRPr>
            </a:p>
          </p:txBody>
        </p:sp>
        <p:sp>
          <p:nvSpPr>
            <p:cNvPr id="3085" name="Oval 12"/>
            <p:cNvSpPr>
              <a:spLocks noChangeArrowheads="1"/>
            </p:cNvSpPr>
            <p:nvPr/>
          </p:nvSpPr>
          <p:spPr bwMode="auto">
            <a:xfrm>
              <a:off x="0" y="1440"/>
              <a:ext cx="720" cy="84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B</a:t>
              </a:r>
              <a:endParaRPr lang="en-US" altLang="zh-CN">
                <a:latin typeface="Times New Roman" panose="02020603050405020304" pitchFamily="18" charset="0"/>
              </a:endParaRPr>
            </a:p>
          </p:txBody>
        </p:sp>
        <p:sp>
          <p:nvSpPr>
            <p:cNvPr id="3086" name="Oval 13"/>
            <p:cNvSpPr>
              <a:spLocks noChangeArrowheads="1"/>
            </p:cNvSpPr>
            <p:nvPr/>
          </p:nvSpPr>
          <p:spPr bwMode="auto">
            <a:xfrm>
              <a:off x="4800" y="1440"/>
              <a:ext cx="720" cy="84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E</a:t>
              </a:r>
              <a:endParaRPr lang="en-US" altLang="zh-CN">
                <a:latin typeface="Times New Roman" panose="02020603050405020304" pitchFamily="18" charset="0"/>
              </a:endParaRPr>
            </a:p>
          </p:txBody>
        </p:sp>
        <p:sp>
          <p:nvSpPr>
            <p:cNvPr id="3087" name="Oval 14"/>
            <p:cNvSpPr>
              <a:spLocks noChangeArrowheads="1"/>
            </p:cNvSpPr>
            <p:nvPr/>
          </p:nvSpPr>
          <p:spPr bwMode="auto">
            <a:xfrm>
              <a:off x="1320" y="2880"/>
              <a:ext cx="720" cy="84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C</a:t>
              </a:r>
              <a:endParaRPr lang="en-US" altLang="zh-CN">
                <a:latin typeface="Times New Roman" panose="02020603050405020304" pitchFamily="18" charset="0"/>
              </a:endParaRPr>
            </a:p>
          </p:txBody>
        </p:sp>
        <p:sp>
          <p:nvSpPr>
            <p:cNvPr id="3088" name="Oval 15"/>
            <p:cNvSpPr>
              <a:spLocks noChangeArrowheads="1"/>
            </p:cNvSpPr>
            <p:nvPr/>
          </p:nvSpPr>
          <p:spPr bwMode="auto">
            <a:xfrm>
              <a:off x="3480" y="2880"/>
              <a:ext cx="720" cy="84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F</a:t>
              </a:r>
              <a:endParaRPr lang="en-US" altLang="zh-CN">
                <a:latin typeface="Times New Roman" panose="02020603050405020304" pitchFamily="18" charset="0"/>
              </a:endParaRPr>
            </a:p>
          </p:txBody>
        </p:sp>
      </p:grpSp>
      <p:graphicFrame>
        <p:nvGraphicFramePr>
          <p:cNvPr id="21520" name="Object 16"/>
          <p:cNvGraphicFramePr>
            <a:graphicFrameLocks noChangeAspect="1"/>
          </p:cNvGraphicFramePr>
          <p:nvPr/>
        </p:nvGraphicFramePr>
        <p:xfrm>
          <a:off x="4932363" y="1701800"/>
          <a:ext cx="3014662" cy="2860675"/>
        </p:xfrm>
        <a:graphic>
          <a:graphicData uri="http://schemas.openxmlformats.org/presentationml/2006/ole">
            <mc:AlternateContent xmlns:mc="http://schemas.openxmlformats.org/markup-compatibility/2006">
              <mc:Choice xmlns:v="urn:schemas-microsoft-com:vml" Requires="v">
                <p:oleObj r:id="rId2" imgW="3012440" imgH="2865120" progId="Word.Document.8">
                  <p:embed/>
                </p:oleObj>
              </mc:Choice>
              <mc:Fallback>
                <p:oleObj r:id="rId2" imgW="3012440" imgH="2865120" progId="Word.Document.8">
                  <p:embed/>
                  <p:pic>
                    <p:nvPicPr>
                      <p:cNvPr id="0"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1701800"/>
                        <a:ext cx="3014662" cy="286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520"/>
                                        </p:tgtEl>
                                        <p:attrNameLst>
                                          <p:attrName>style.visibility</p:attrName>
                                        </p:attrNameLst>
                                      </p:cBhvr>
                                      <p:to>
                                        <p:strVal val="visible"/>
                                      </p:to>
                                    </p:set>
                                    <p:animEffect transition="in" filter="wipe(left)">
                                      <p:cBhvr>
                                        <p:cTn id="7" dur="500"/>
                                        <p:tgtEl>
                                          <p:spTgt spid="215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1506"/>
                                        </p:tgtEl>
                                        <p:attrNameLst>
                                          <p:attrName>style.visibility</p:attrName>
                                        </p:attrNameLst>
                                      </p:cBhvr>
                                      <p:to>
                                        <p:strVal val="visible"/>
                                      </p:to>
                                    </p:set>
                                    <p:anim calcmode="lin" valueType="num">
                                      <p:cBhvr additive="base">
                                        <p:cTn id="12" dur="500" fill="hold"/>
                                        <p:tgtEl>
                                          <p:spTgt spid="21506"/>
                                        </p:tgtEl>
                                        <p:attrNameLst>
                                          <p:attrName>ppt_x</p:attrName>
                                        </p:attrNameLst>
                                      </p:cBhvr>
                                      <p:tavLst>
                                        <p:tav tm="0">
                                          <p:val>
                                            <p:strVal val="0-#ppt_w/2"/>
                                          </p:val>
                                        </p:tav>
                                        <p:tav tm="100000">
                                          <p:val>
                                            <p:strVal val="#ppt_x"/>
                                          </p:val>
                                        </p:tav>
                                      </p:tavLst>
                                    </p:anim>
                                    <p:anim calcmode="lin" valueType="num">
                                      <p:cBhvr additive="base">
                                        <p:cTn id="13" dur="500" fill="hold"/>
                                        <p:tgtEl>
                                          <p:spTgt spid="215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36429" y="110304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一、邻接矩阵(性质)</a:t>
            </a:r>
            <a:endParaRPr lang="en-US" altLang="zh-CN" sz="3200">
              <a:latin typeface="黑体" panose="02010609060101010101" pitchFamily="49" charset="-122"/>
              <a:ea typeface="黑体" panose="02010609060101010101" pitchFamily="49" charset="-122"/>
            </a:endParaRPr>
          </a:p>
        </p:txBody>
      </p:sp>
      <p:sp>
        <p:nvSpPr>
          <p:cNvPr id="3072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4EA6B355-983D-443F-8E68-A432AD979A6B}" type="slidenum">
              <a:rPr lang="zh-CN" altLang="en-US"/>
              <a:pPr algn="r" eaLnBrk="1" hangingPunct="1">
                <a:spcBef>
                  <a:spcPct val="50000"/>
                </a:spcBef>
                <a:buFont typeface="Arial" panose="020B0604020202020204" pitchFamily="34" charset="0"/>
                <a:buNone/>
              </a:pPr>
              <a:t>19</a:t>
            </a:fld>
            <a:endParaRPr lang="en-US" altLang="zh-CN"/>
          </a:p>
        </p:txBody>
      </p:sp>
      <p:sp>
        <p:nvSpPr>
          <p:cNvPr id="30724" name="Text Box 4"/>
          <p:cNvSpPr txBox="1">
            <a:spLocks noChangeArrowheads="1"/>
          </p:cNvSpPr>
          <p:nvPr/>
        </p:nvSpPr>
        <p:spPr bwMode="auto">
          <a:xfrm>
            <a:off x="436429" y="18864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22533" name="Rectangle 5"/>
          <p:cNvSpPr>
            <a:spLocks noGrp="1" noChangeArrowheads="1"/>
          </p:cNvSpPr>
          <p:nvPr>
            <p:ph type="body" idx="1"/>
          </p:nvPr>
        </p:nvSpPr>
        <p:spPr>
          <a:xfrm>
            <a:off x="360229" y="1941240"/>
            <a:ext cx="8763000" cy="4038600"/>
          </a:xfrm>
        </p:spPr>
        <p:txBody>
          <a:bodyPr/>
          <a:lstStyle/>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无向图的邻接矩阵是对称的</a:t>
            </a:r>
          </a:p>
          <a:p>
            <a:pPr lvl="1"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其第</a:t>
            </a:r>
            <a:r>
              <a:rPr lang="en-US" altLang="zh-CN" b="1" dirty="0" err="1">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行1的个数或第</a:t>
            </a:r>
            <a:r>
              <a:rPr lang="en-US" altLang="zh-CN" b="1" dirty="0" err="1">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列1的个数，等于顶点</a:t>
            </a:r>
            <a:r>
              <a:rPr lang="en-US" altLang="zh-CN" b="1" dirty="0" err="1">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的度</a:t>
            </a:r>
            <a:r>
              <a:rPr lang="en-US" altLang="zh-CN" b="1" dirty="0">
                <a:latin typeface="黑体" panose="02010609060101010101" pitchFamily="49" charset="-122"/>
                <a:ea typeface="黑体" panose="02010609060101010101" pitchFamily="49" charset="-122"/>
              </a:rPr>
              <a:t>TD(</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a:t>
            </a:r>
          </a:p>
          <a:p>
            <a:pPr eaLnBrk="1" hangingPunct="1">
              <a:lnSpc>
                <a:spcPct val="90000"/>
              </a:lnSpc>
              <a:spcBef>
                <a:spcPct val="30000"/>
              </a:spcBef>
            </a:pPr>
            <a:endParaRPr lang="en-US" altLang="zh-CN" b="1" dirty="0">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有向图的邻接矩阵可能是不对称的</a:t>
            </a:r>
          </a:p>
          <a:p>
            <a:pPr lvl="1"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第</a:t>
            </a:r>
            <a:r>
              <a:rPr lang="en-US" altLang="zh-CN" b="1" dirty="0" err="1">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行1的个数等于顶点</a:t>
            </a:r>
            <a:r>
              <a:rPr lang="en-US" altLang="zh-CN" b="1" dirty="0" err="1">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的出度</a:t>
            </a:r>
            <a:r>
              <a:rPr lang="en-US" altLang="zh-CN" b="1" dirty="0">
                <a:latin typeface="黑体" panose="02010609060101010101" pitchFamily="49" charset="-122"/>
                <a:ea typeface="黑体" panose="02010609060101010101" pitchFamily="49" charset="-122"/>
              </a:rPr>
              <a:t>OD(</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a:t>
            </a:r>
          </a:p>
          <a:p>
            <a:pPr lvl="1"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第</a:t>
            </a:r>
            <a:r>
              <a:rPr lang="en-US" altLang="zh-CN" b="1" dirty="0">
                <a:latin typeface="黑体" panose="02010609060101010101" pitchFamily="49" charset="-122"/>
                <a:ea typeface="黑体" panose="02010609060101010101" pitchFamily="49" charset="-122"/>
              </a:rPr>
              <a:t>j</a:t>
            </a:r>
            <a:r>
              <a:rPr lang="zh-CN" altLang="en-US" b="1" dirty="0">
                <a:latin typeface="黑体" panose="02010609060101010101" pitchFamily="49" charset="-122"/>
                <a:ea typeface="黑体" panose="02010609060101010101" pitchFamily="49" charset="-122"/>
              </a:rPr>
              <a:t>列1的个数等于顶点</a:t>
            </a:r>
            <a:r>
              <a:rPr lang="en-US" altLang="zh-CN" b="1" dirty="0">
                <a:latin typeface="黑体" panose="02010609060101010101" pitchFamily="49" charset="-122"/>
                <a:ea typeface="黑体" panose="02010609060101010101" pitchFamily="49" charset="-122"/>
              </a:rPr>
              <a:t>j</a:t>
            </a:r>
            <a:r>
              <a:rPr lang="zh-CN" altLang="en-US" b="1" dirty="0">
                <a:latin typeface="黑体" panose="02010609060101010101" pitchFamily="49" charset="-122"/>
                <a:ea typeface="黑体" panose="02010609060101010101" pitchFamily="49" charset="-122"/>
              </a:rPr>
              <a:t>的入度</a:t>
            </a:r>
            <a:r>
              <a:rPr lang="en-US" altLang="zh-CN" b="1" dirty="0">
                <a:latin typeface="黑体" panose="02010609060101010101" pitchFamily="49" charset="-122"/>
                <a:ea typeface="黑体" panose="02010609060101010101" pitchFamily="49" charset="-122"/>
              </a:rPr>
              <a:t>ID(j)</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3">
                                            <p:txEl>
                                              <p:pRg st="1" end="1"/>
                                            </p:txEl>
                                          </p:spTgt>
                                        </p:tgtEl>
                                        <p:attrNameLst>
                                          <p:attrName>style.visibility</p:attrName>
                                        </p:attrNameLst>
                                      </p:cBhvr>
                                      <p:to>
                                        <p:strVal val="visible"/>
                                      </p:to>
                                    </p:set>
                                    <p:animEffect transition="in" filter="blinds(horizontal)">
                                      <p:cBhvr>
                                        <p:cTn id="7" dur="500"/>
                                        <p:tgtEl>
                                          <p:spTgt spid="2253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33">
                                            <p:txEl>
                                              <p:pRg st="3" end="3"/>
                                            </p:txEl>
                                          </p:spTgt>
                                        </p:tgtEl>
                                        <p:attrNameLst>
                                          <p:attrName>style.visibility</p:attrName>
                                        </p:attrNameLst>
                                      </p:cBhvr>
                                      <p:to>
                                        <p:strVal val="visible"/>
                                      </p:to>
                                    </p:set>
                                    <p:animEffect transition="in" filter="blinds(horizontal)">
                                      <p:cBhvr>
                                        <p:cTn id="12" dur="500"/>
                                        <p:tgtEl>
                                          <p:spTgt spid="2253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533">
                                            <p:txEl>
                                              <p:pRg st="4" end="4"/>
                                            </p:txEl>
                                          </p:spTgt>
                                        </p:tgtEl>
                                        <p:attrNameLst>
                                          <p:attrName>style.visibility</p:attrName>
                                        </p:attrNameLst>
                                      </p:cBhvr>
                                      <p:to>
                                        <p:strVal val="visible"/>
                                      </p:to>
                                    </p:set>
                                    <p:animEffect transition="in" filter="blinds(horizontal)">
                                      <p:cBhvr>
                                        <p:cTn id="17" dur="500"/>
                                        <p:tgtEl>
                                          <p:spTgt spid="2253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533">
                                            <p:txEl>
                                              <p:pRg st="5" end="5"/>
                                            </p:txEl>
                                          </p:spTgt>
                                        </p:tgtEl>
                                        <p:attrNameLst>
                                          <p:attrName>style.visibility</p:attrName>
                                        </p:attrNameLst>
                                      </p:cBhvr>
                                      <p:to>
                                        <p:strVal val="visible"/>
                                      </p:to>
                                    </p:set>
                                    <p:animEffect transition="in" filter="blinds(horizontal)">
                                      <p:cBhvr>
                                        <p:cTn id="22" dur="500"/>
                                        <p:tgtEl>
                                          <p:spTgt spid="225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3" name="Group 7"/>
          <p:cNvGrpSpPr>
            <a:grpSpLocks/>
          </p:cNvGrpSpPr>
          <p:nvPr/>
        </p:nvGrpSpPr>
        <p:grpSpPr bwMode="auto">
          <a:xfrm>
            <a:off x="902642" y="1859111"/>
            <a:ext cx="2895600" cy="2286000"/>
            <a:chOff x="0" y="0"/>
            <a:chExt cx="1824" cy="1440"/>
          </a:xfrm>
        </p:grpSpPr>
        <p:sp>
          <p:nvSpPr>
            <p:cNvPr id="15377" name="Line 8"/>
            <p:cNvSpPr>
              <a:spLocks noChangeShapeType="1"/>
            </p:cNvSpPr>
            <p:nvPr/>
          </p:nvSpPr>
          <p:spPr bwMode="auto">
            <a:xfrm flipH="1">
              <a:off x="624" y="149"/>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78" name="Line 9"/>
            <p:cNvSpPr>
              <a:spLocks noChangeShapeType="1"/>
            </p:cNvSpPr>
            <p:nvPr/>
          </p:nvSpPr>
          <p:spPr bwMode="auto">
            <a:xfrm>
              <a:off x="1296" y="245"/>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79" name="Line 10"/>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80" name="Line 11"/>
            <p:cNvSpPr>
              <a:spLocks noChangeShapeType="1"/>
            </p:cNvSpPr>
            <p:nvPr/>
          </p:nvSpPr>
          <p:spPr bwMode="auto">
            <a:xfrm flipH="1">
              <a:off x="192" y="197"/>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81" name="Line 12"/>
            <p:cNvSpPr>
              <a:spLocks noChangeShapeType="1"/>
            </p:cNvSpPr>
            <p:nvPr/>
          </p:nvSpPr>
          <p:spPr bwMode="auto">
            <a:xfrm flipH="1" flipV="1">
              <a:off x="480" y="245"/>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82" name="Line 13"/>
            <p:cNvSpPr>
              <a:spLocks noChangeShapeType="1"/>
            </p:cNvSpPr>
            <p:nvPr/>
          </p:nvSpPr>
          <p:spPr bwMode="auto">
            <a:xfrm flipH="1" flipV="1">
              <a:off x="528" y="197"/>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83" name="Line 14"/>
            <p:cNvSpPr>
              <a:spLocks noChangeShapeType="1"/>
            </p:cNvSpPr>
            <p:nvPr/>
          </p:nvSpPr>
          <p:spPr bwMode="auto">
            <a:xfrm flipH="1" flipV="1">
              <a:off x="144" y="821"/>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84" name="Line 15"/>
            <p:cNvSpPr>
              <a:spLocks noChangeShapeType="1"/>
            </p:cNvSpPr>
            <p:nvPr/>
          </p:nvSpPr>
          <p:spPr bwMode="auto">
            <a:xfrm flipH="1">
              <a:off x="528" y="1301"/>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85" name="Line 16"/>
            <p:cNvSpPr>
              <a:spLocks noChangeShapeType="1"/>
            </p:cNvSpPr>
            <p:nvPr/>
          </p:nvSpPr>
          <p:spPr bwMode="auto">
            <a:xfrm flipH="1">
              <a:off x="576" y="77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86" name="Line 17"/>
            <p:cNvSpPr>
              <a:spLocks noChangeShapeType="1"/>
            </p:cNvSpPr>
            <p:nvPr/>
          </p:nvSpPr>
          <p:spPr bwMode="auto">
            <a:xfrm flipH="1">
              <a:off x="1344" y="82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5387" name="Group 18"/>
            <p:cNvGrpSpPr>
              <a:grpSpLocks/>
            </p:cNvGrpSpPr>
            <p:nvPr/>
          </p:nvGrpSpPr>
          <p:grpSpPr bwMode="auto">
            <a:xfrm>
              <a:off x="0" y="0"/>
              <a:ext cx="1824" cy="1440"/>
              <a:chOff x="0" y="0"/>
              <a:chExt cx="1824" cy="1440"/>
            </a:xfrm>
          </p:grpSpPr>
          <p:sp>
            <p:nvSpPr>
              <p:cNvPr id="15388"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15389"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15390"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15391"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15392"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15393"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grpSp>
        <p:nvGrpSpPr>
          <p:cNvPr id="4" name="Group 7"/>
          <p:cNvGrpSpPr>
            <a:grpSpLocks/>
          </p:cNvGrpSpPr>
          <p:nvPr/>
        </p:nvGrpSpPr>
        <p:grpSpPr bwMode="auto">
          <a:xfrm>
            <a:off x="5292080" y="1844824"/>
            <a:ext cx="2819400" cy="2286000"/>
            <a:chOff x="0" y="0"/>
            <a:chExt cx="1920" cy="1536"/>
          </a:xfrm>
        </p:grpSpPr>
        <p:sp>
          <p:nvSpPr>
            <p:cNvPr id="15366" name="Line 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67" name="Line 9"/>
            <p:cNvSpPr>
              <a:spLocks noChangeShapeType="1"/>
            </p:cNvSpPr>
            <p:nvPr/>
          </p:nvSpPr>
          <p:spPr bwMode="auto">
            <a:xfrm>
              <a:off x="192" y="720"/>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68" name="Line 1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69" name="Line 1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70" name="Line 12"/>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71" name="Line 1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72" name="Oval 1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15373" name="Oval 1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15374" name="Oval 1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15375" name="Oval 1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15376" name="Oval 1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sp>
        <p:nvSpPr>
          <p:cNvPr id="15365" name="Rectangle 6"/>
          <p:cNvSpPr>
            <a:spLocks noGrp="1" noChangeArrowheads="1"/>
          </p:cNvSpPr>
          <p:nvPr>
            <p:ph type="title"/>
          </p:nvPr>
        </p:nvSpPr>
        <p:spPr/>
        <p:txBody>
          <a:bodyPr/>
          <a:lstStyle/>
          <a:p>
            <a:pPr marL="342900" indent="-342900" eaLnBrk="1" hangingPunct="1">
              <a:lnSpc>
                <a:spcPct val="90000"/>
              </a:lnSpc>
              <a:spcBef>
                <a:spcPct val="20000"/>
              </a:spcBef>
              <a:buClr>
                <a:schemeClr val="folHlink"/>
              </a:buClr>
              <a:buSzPct val="60000"/>
              <a:buFont typeface="Wingdings" panose="05000000000000000000" pitchFamily="2" charset="2"/>
              <a:buNone/>
            </a:pPr>
            <a:r>
              <a:rPr lang="zh-CN" altLang="en-US">
                <a:latin typeface="Times New Roman" panose="02020603050405020304" pitchFamily="18" charset="0"/>
                <a:ea typeface="黑体" panose="02010609060101010101" pitchFamily="49" charset="-122"/>
              </a:rPr>
              <a:t>第７章　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27720" y="115064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一、邻接矩阵(网络)</a:t>
            </a:r>
            <a:endParaRPr lang="en-US" altLang="zh-CN" sz="3200">
              <a:latin typeface="黑体" panose="02010609060101010101" pitchFamily="49" charset="-122"/>
              <a:ea typeface="黑体" panose="02010609060101010101" pitchFamily="49" charset="-122"/>
            </a:endParaRPr>
          </a:p>
        </p:txBody>
      </p:sp>
      <p:sp>
        <p:nvSpPr>
          <p:cNvPr id="3174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1F7015AD-6A57-4C20-80AB-71FDA09BE45A}" type="slidenum">
              <a:rPr lang="zh-CN" altLang="en-US"/>
              <a:pPr algn="r" eaLnBrk="1" hangingPunct="1">
                <a:spcBef>
                  <a:spcPct val="50000"/>
                </a:spcBef>
                <a:buFont typeface="Arial" panose="020B0604020202020204" pitchFamily="34" charset="0"/>
                <a:buNone/>
              </a:pPr>
              <a:t>20</a:t>
            </a:fld>
            <a:endParaRPr lang="en-US" altLang="zh-CN"/>
          </a:p>
        </p:txBody>
      </p:sp>
      <p:sp>
        <p:nvSpPr>
          <p:cNvPr id="31748" name="Text Box 4"/>
          <p:cNvSpPr txBox="1">
            <a:spLocks noChangeArrowheads="1"/>
          </p:cNvSpPr>
          <p:nvPr/>
        </p:nvSpPr>
        <p:spPr bwMode="auto">
          <a:xfrm>
            <a:off x="327720" y="23624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31749" name="Rectangle 5"/>
          <p:cNvSpPr>
            <a:spLocks noGrp="1" noChangeArrowheads="1"/>
          </p:cNvSpPr>
          <p:nvPr>
            <p:ph type="body" idx="1"/>
          </p:nvPr>
        </p:nvSpPr>
        <p:spPr>
          <a:xfrm>
            <a:off x="251520" y="198884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在网络中，两个顶点如果</a:t>
            </a:r>
            <a:r>
              <a:rPr lang="zh-CN" altLang="en-US" b="1">
                <a:solidFill>
                  <a:srgbClr val="C00000"/>
                </a:solidFill>
                <a:latin typeface="黑体" panose="02010609060101010101" pitchFamily="49" charset="-122"/>
                <a:ea typeface="黑体" panose="02010609060101010101" pitchFamily="49" charset="-122"/>
              </a:rPr>
              <a:t>不邻接</a:t>
            </a:r>
            <a:r>
              <a:rPr lang="zh-CN" altLang="en-US" b="1">
                <a:latin typeface="黑体" panose="02010609060101010101" pitchFamily="49" charset="-122"/>
                <a:ea typeface="黑体" panose="02010609060101010101" pitchFamily="49" charset="-122"/>
              </a:rPr>
              <a:t>，则被视为距离为</a:t>
            </a:r>
            <a:r>
              <a:rPr lang="zh-CN" altLang="en-US" b="1">
                <a:solidFill>
                  <a:srgbClr val="C00000"/>
                </a:solidFill>
                <a:latin typeface="黑体" panose="02010609060101010101" pitchFamily="49" charset="-122"/>
                <a:ea typeface="黑体" panose="02010609060101010101" pitchFamily="49" charset="-122"/>
              </a:rPr>
              <a:t>无穷大</a:t>
            </a:r>
            <a:r>
              <a:rPr lang="zh-CN" altLang="en-US" b="1">
                <a:latin typeface="黑体" panose="02010609060101010101" pitchFamily="49" charset="-122"/>
                <a:ea typeface="黑体" panose="02010609060101010101" pitchFamily="49" charset="-122"/>
              </a:rPr>
              <a:t>；如果邻接，则两个顶点之间存在一个距离值(即权值)</a:t>
            </a:r>
          </a:p>
          <a:p>
            <a:pPr eaLnBrk="1" hangingPunct="1">
              <a:spcBef>
                <a:spcPct val="30000"/>
              </a:spcBef>
            </a:pPr>
            <a:endParaRPr lang="zh-CN" altLang="en-US" b="1">
              <a:latin typeface="黑体" panose="02010609060101010101" pitchFamily="49" charset="-122"/>
              <a:ea typeface="黑体" panose="02010609060101010101" pitchFamily="49" charset="-122"/>
            </a:endParaRPr>
          </a:p>
          <a:p>
            <a:pPr eaLnBrk="1" hangingPunct="1">
              <a:lnSpc>
                <a:spcPct val="90000"/>
              </a:lnSpc>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w</a:t>
            </a:r>
            <a:r>
              <a:rPr lang="en-US" altLang="zh-CN" b="1" baseline="-25000">
                <a:latin typeface="黑体" panose="02010609060101010101" pitchFamily="49" charset="-122"/>
                <a:ea typeface="黑体" panose="02010609060101010101" pitchFamily="49" charset="-122"/>
              </a:rPr>
              <a:t>i,j</a:t>
            </a:r>
            <a:r>
              <a:rPr lang="en-US" altLang="zh-CN" b="1">
                <a:latin typeface="黑体" panose="02010609060101010101" pitchFamily="49" charset="-122"/>
                <a:ea typeface="黑体" panose="02010609060101010101" pitchFamily="49" charset="-122"/>
              </a:rPr>
              <a:t>  </a:t>
            </a:r>
            <a:r>
              <a:rPr lang="zh-CN" altLang="en-US" b="1">
                <a:latin typeface="黑体" panose="02010609060101010101" pitchFamily="49" charset="-122"/>
                <a:ea typeface="黑体" panose="02010609060101010101" pitchFamily="49" charset="-122"/>
              </a:rPr>
              <a:t>如果(</a:t>
            </a:r>
            <a:r>
              <a:rPr lang="en-US" altLang="zh-CN" b="1">
                <a:latin typeface="黑体" panose="02010609060101010101" pitchFamily="49" charset="-122"/>
                <a:ea typeface="黑体" panose="02010609060101010101" pitchFamily="49" charset="-122"/>
              </a:rPr>
              <a:t>i,j)</a:t>
            </a:r>
            <a:r>
              <a:rPr lang="en-US" altLang="zh-CN" b="1">
                <a:latin typeface="黑体" panose="02010609060101010101" pitchFamily="49" charset="-122"/>
                <a:ea typeface="黑体" panose="02010609060101010101" pitchFamily="49" charset="-122"/>
                <a:sym typeface="Symbol" panose="05050102010706020507" pitchFamily="18" charset="2"/>
              </a:rPr>
              <a:t>E </a:t>
            </a:r>
            <a:r>
              <a:rPr lang="zh-CN" altLang="en-US" b="1">
                <a:latin typeface="黑体" panose="02010609060101010101" pitchFamily="49" charset="-122"/>
                <a:ea typeface="黑体" panose="02010609060101010101" pitchFamily="49" charset="-122"/>
                <a:sym typeface="Symbol" panose="05050102010706020507" pitchFamily="18" charset="2"/>
              </a:rPr>
              <a:t>或 &lt;</a:t>
            </a:r>
            <a:r>
              <a:rPr lang="en-US" altLang="zh-CN" b="1">
                <a:latin typeface="黑体" panose="02010609060101010101" pitchFamily="49" charset="-122"/>
                <a:ea typeface="黑体" panose="02010609060101010101" pitchFamily="49" charset="-122"/>
                <a:sym typeface="Symbol" panose="05050102010706020507" pitchFamily="18" charset="2"/>
              </a:rPr>
              <a:t>i,j&gt;E</a:t>
            </a:r>
            <a:endParaRPr lang="en-US" altLang="zh-CN" b="1">
              <a:latin typeface="黑体" panose="02010609060101010101" pitchFamily="49" charset="-122"/>
              <a:ea typeface="黑体" panose="02010609060101010101" pitchFamily="49" charset="-122"/>
            </a:endParaRPr>
          </a:p>
          <a:p>
            <a:pPr eaLnBrk="1" hangingPunct="1">
              <a:lnSpc>
                <a:spcPct val="90000"/>
              </a:lnSpc>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A[i][j] = </a:t>
            </a:r>
          </a:p>
          <a:p>
            <a:pPr eaLnBrk="1" hangingPunct="1">
              <a:lnSpc>
                <a:spcPct val="90000"/>
              </a:lnSpc>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 其它</a:t>
            </a:r>
            <a:endParaRPr lang="en-US" altLang="zh-CN" sz="2400">
              <a:latin typeface="黑体" panose="02010609060101010101" pitchFamily="49" charset="-122"/>
              <a:ea typeface="黑体" panose="02010609060101010101" pitchFamily="49" charset="-122"/>
            </a:endParaRPr>
          </a:p>
        </p:txBody>
      </p:sp>
      <p:sp>
        <p:nvSpPr>
          <p:cNvPr id="31751" name="AutoShape 7"/>
          <p:cNvSpPr>
            <a:spLocks/>
          </p:cNvSpPr>
          <p:nvPr/>
        </p:nvSpPr>
        <p:spPr bwMode="auto">
          <a:xfrm>
            <a:off x="2537520" y="4351040"/>
            <a:ext cx="152400" cy="914400"/>
          </a:xfrm>
          <a:prstGeom prst="leftBrace">
            <a:avLst>
              <a:gd name="adj1" fmla="val 50000"/>
              <a:gd name="adj2" fmla="val 50000"/>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22115" y="110304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一、邻接矩阵(网络)</a:t>
            </a:r>
            <a:endParaRPr lang="en-US" altLang="zh-CN" sz="3200">
              <a:latin typeface="黑体" panose="02010609060101010101" pitchFamily="49" charset="-122"/>
              <a:ea typeface="黑体" panose="02010609060101010101" pitchFamily="49" charset="-122"/>
            </a:endParaRPr>
          </a:p>
        </p:txBody>
      </p:sp>
      <p:sp>
        <p:nvSpPr>
          <p:cNvPr id="3277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0D401813-45FC-41C5-87C5-606B2E6A50A2}" type="slidenum">
              <a:rPr lang="zh-CN" altLang="en-US"/>
              <a:pPr algn="r" eaLnBrk="1" hangingPunct="1">
                <a:spcBef>
                  <a:spcPct val="50000"/>
                </a:spcBef>
                <a:buFont typeface="Arial" panose="020B0604020202020204" pitchFamily="34" charset="0"/>
                <a:buNone/>
              </a:pPr>
              <a:t>21</a:t>
            </a:fld>
            <a:endParaRPr lang="en-US" altLang="zh-CN"/>
          </a:p>
        </p:txBody>
      </p:sp>
      <p:sp>
        <p:nvSpPr>
          <p:cNvPr id="32772" name="Text Box 4"/>
          <p:cNvSpPr txBox="1">
            <a:spLocks noChangeArrowheads="1"/>
          </p:cNvSpPr>
          <p:nvPr/>
        </p:nvSpPr>
        <p:spPr bwMode="auto">
          <a:xfrm>
            <a:off x="422115" y="18864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32773" name="Rectangle 5"/>
          <p:cNvSpPr>
            <a:spLocks noGrp="1" noChangeArrowheads="1"/>
          </p:cNvSpPr>
          <p:nvPr>
            <p:ph type="body" idx="1"/>
          </p:nvPr>
        </p:nvSpPr>
        <p:spPr>
          <a:xfrm>
            <a:off x="345915" y="1941240"/>
            <a:ext cx="8763000" cy="4038600"/>
          </a:xfrm>
        </p:spPr>
        <p:txBody>
          <a:bodyPr/>
          <a:lstStyle/>
          <a:p>
            <a:pPr eaLnBrk="1" hangingPunct="1">
              <a:spcBef>
                <a:spcPct val="30000"/>
              </a:spcBef>
            </a:pPr>
            <a:r>
              <a:rPr lang="zh-CN" altLang="en-US" sz="2800" b="1">
                <a:latin typeface="黑体" panose="02010609060101010101" pitchFamily="49" charset="-122"/>
                <a:ea typeface="黑体" panose="02010609060101010101" pitchFamily="49" charset="-122"/>
              </a:rPr>
              <a:t>有向网</a:t>
            </a:r>
            <a:r>
              <a:rPr lang="en-US" altLang="zh-CN" sz="2800" b="1">
                <a:latin typeface="黑体" panose="02010609060101010101" pitchFamily="49" charset="-122"/>
                <a:ea typeface="黑体" panose="02010609060101010101" pitchFamily="49" charset="-122"/>
              </a:rPr>
              <a:t>N={V,E}，V={0,1,2,3,4}，E={&lt;0,1,5&gt;，&lt;0,3,7&gt;，&lt;0,4,15&gt;，&lt;1,2,5&gt;，&lt;2,4,1&gt;，&lt;3,2,2&gt; }，E</a:t>
            </a:r>
            <a:r>
              <a:rPr lang="zh-CN" altLang="en-US" sz="2800" b="1">
                <a:latin typeface="黑体" panose="02010609060101010101" pitchFamily="49" charset="-122"/>
                <a:ea typeface="黑体" panose="02010609060101010101" pitchFamily="49" charset="-122"/>
              </a:rPr>
              <a:t>中每个元组的第三个元素表示权。</a:t>
            </a:r>
          </a:p>
          <a:p>
            <a:pPr eaLnBrk="1" hangingPunct="1">
              <a:spcBef>
                <a:spcPct val="3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1、画出该网, 2、写出该网的邻接矩阵。</a:t>
            </a:r>
            <a:endParaRPr lang="en-US" altLang="zh-CN" sz="2000">
              <a:latin typeface="黑体" panose="02010609060101010101" pitchFamily="49" charset="-122"/>
              <a:ea typeface="黑体" panose="02010609060101010101" pitchFamily="49" charset="-122"/>
            </a:endParaRPr>
          </a:p>
          <a:p>
            <a:pPr eaLnBrk="1" hangingPunct="1">
              <a:spcBef>
                <a:spcPct val="70000"/>
              </a:spcBef>
              <a:buFont typeface="Wingdings" panose="05000000000000000000" pitchFamily="2" charset="2"/>
              <a:buNone/>
            </a:pPr>
            <a:r>
              <a:rPr lang="en-US" altLang="zh-CN" sz="2400">
                <a:latin typeface="黑体" panose="02010609060101010101" pitchFamily="49" charset="-122"/>
                <a:ea typeface="黑体" panose="02010609060101010101" pitchFamily="49" charset="-122"/>
              </a:rPr>
              <a:t>		</a:t>
            </a:r>
          </a:p>
        </p:txBody>
      </p:sp>
      <p:grpSp>
        <p:nvGrpSpPr>
          <p:cNvPr id="2" name="Group 7"/>
          <p:cNvGrpSpPr>
            <a:grpSpLocks/>
          </p:cNvGrpSpPr>
          <p:nvPr/>
        </p:nvGrpSpPr>
        <p:grpSpPr bwMode="auto">
          <a:xfrm>
            <a:off x="6022815" y="4003403"/>
            <a:ext cx="2057400" cy="1676400"/>
            <a:chOff x="0" y="0"/>
            <a:chExt cx="1296" cy="1056"/>
          </a:xfrm>
        </p:grpSpPr>
        <p:grpSp>
          <p:nvGrpSpPr>
            <p:cNvPr id="32780" name="Group 8"/>
            <p:cNvGrpSpPr>
              <a:grpSpLocks/>
            </p:cNvGrpSpPr>
            <p:nvPr/>
          </p:nvGrpSpPr>
          <p:grpSpPr bwMode="auto">
            <a:xfrm>
              <a:off x="0" y="0"/>
              <a:ext cx="1296" cy="1056"/>
              <a:chOff x="0" y="0"/>
              <a:chExt cx="1920" cy="1536"/>
            </a:xfrm>
          </p:grpSpPr>
          <p:sp>
            <p:nvSpPr>
              <p:cNvPr id="32787" name="Line 9"/>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2788" name="Line 10"/>
              <p:cNvSpPr>
                <a:spLocks noChangeShapeType="1"/>
              </p:cNvSpPr>
              <p:nvPr/>
            </p:nvSpPr>
            <p:spPr bwMode="auto">
              <a:xfrm>
                <a:off x="193" y="720"/>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2789" name="Line 11"/>
              <p:cNvSpPr>
                <a:spLocks noChangeShapeType="1"/>
              </p:cNvSpPr>
              <p:nvPr/>
            </p:nvSpPr>
            <p:spPr bwMode="auto">
              <a:xfrm flipH="1">
                <a:off x="240" y="144"/>
                <a:ext cx="673"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2790" name="Line 12"/>
              <p:cNvSpPr>
                <a:spLocks noChangeShapeType="1"/>
              </p:cNvSpPr>
              <p:nvPr/>
            </p:nvSpPr>
            <p:spPr bwMode="auto">
              <a:xfrm flipH="1" flipV="1">
                <a:off x="1007" y="192"/>
                <a:ext cx="385"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2791" name="Line 13"/>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2792" name="Line 14"/>
              <p:cNvSpPr>
                <a:spLocks noChangeShapeType="1"/>
              </p:cNvSpPr>
              <p:nvPr/>
            </p:nvSpPr>
            <p:spPr bwMode="auto">
              <a:xfrm flipH="1">
                <a:off x="576" y="768"/>
                <a:ext cx="1151"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2793" name="Oval 15"/>
              <p:cNvSpPr>
                <a:spLocks noChangeArrowheads="1"/>
              </p:cNvSpPr>
              <p:nvPr/>
            </p:nvSpPr>
            <p:spPr bwMode="auto">
              <a:xfrm>
                <a:off x="0" y="480"/>
                <a:ext cx="287"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1</a:t>
                </a:r>
              </a:p>
            </p:txBody>
          </p:sp>
          <p:sp>
            <p:nvSpPr>
              <p:cNvPr id="32794" name="Oval 16"/>
              <p:cNvSpPr>
                <a:spLocks noChangeArrowheads="1"/>
              </p:cNvSpPr>
              <p:nvPr/>
            </p:nvSpPr>
            <p:spPr bwMode="auto">
              <a:xfrm>
                <a:off x="1296" y="1265"/>
                <a:ext cx="287"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32795" name="Oval 17"/>
              <p:cNvSpPr>
                <a:spLocks noChangeArrowheads="1"/>
              </p:cNvSpPr>
              <p:nvPr/>
            </p:nvSpPr>
            <p:spPr bwMode="auto">
              <a:xfrm>
                <a:off x="336" y="1265"/>
                <a:ext cx="287"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32796" name="Oval 18"/>
              <p:cNvSpPr>
                <a:spLocks noChangeArrowheads="1"/>
              </p:cNvSpPr>
              <p:nvPr/>
            </p:nvSpPr>
            <p:spPr bwMode="auto">
              <a:xfrm>
                <a:off x="1633" y="528"/>
                <a:ext cx="287"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sp>
            <p:nvSpPr>
              <p:cNvPr id="32797" name="Oval 19"/>
              <p:cNvSpPr>
                <a:spLocks noChangeArrowheads="1"/>
              </p:cNvSpPr>
              <p:nvPr/>
            </p:nvSpPr>
            <p:spPr bwMode="auto">
              <a:xfrm>
                <a:off x="816" y="0"/>
                <a:ext cx="287"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0</a:t>
                </a:r>
              </a:p>
            </p:txBody>
          </p:sp>
        </p:grpSp>
        <p:sp>
          <p:nvSpPr>
            <p:cNvPr id="32781" name="Text Box 20"/>
            <p:cNvSpPr txBox="1">
              <a:spLocks noChangeArrowheads="1"/>
            </p:cNvSpPr>
            <p:nvPr/>
          </p:nvSpPr>
          <p:spPr bwMode="auto">
            <a:xfrm>
              <a:off x="192" y="5"/>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t>5</a:t>
              </a:r>
            </a:p>
          </p:txBody>
        </p:sp>
        <p:sp>
          <p:nvSpPr>
            <p:cNvPr id="32782" name="Text Box 21"/>
            <p:cNvSpPr txBox="1">
              <a:spLocks noChangeArrowheads="1"/>
            </p:cNvSpPr>
            <p:nvPr/>
          </p:nvSpPr>
          <p:spPr bwMode="auto">
            <a:xfrm>
              <a:off x="0" y="581"/>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t>5</a:t>
              </a:r>
            </a:p>
          </p:txBody>
        </p:sp>
        <p:sp>
          <p:nvSpPr>
            <p:cNvPr id="32783" name="Text Box 22"/>
            <p:cNvSpPr txBox="1">
              <a:spLocks noChangeArrowheads="1"/>
            </p:cNvSpPr>
            <p:nvPr/>
          </p:nvSpPr>
          <p:spPr bwMode="auto">
            <a:xfrm>
              <a:off x="816" y="5"/>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t>15</a:t>
              </a:r>
            </a:p>
          </p:txBody>
        </p:sp>
        <p:sp>
          <p:nvSpPr>
            <p:cNvPr id="32784" name="Text Box 23"/>
            <p:cNvSpPr txBox="1">
              <a:spLocks noChangeArrowheads="1"/>
            </p:cNvSpPr>
            <p:nvPr/>
          </p:nvSpPr>
          <p:spPr bwMode="auto">
            <a:xfrm>
              <a:off x="528" y="581"/>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t>1</a:t>
              </a:r>
            </a:p>
          </p:txBody>
        </p:sp>
        <p:sp>
          <p:nvSpPr>
            <p:cNvPr id="32785" name="Text Box 24"/>
            <p:cNvSpPr txBox="1">
              <a:spLocks noChangeArrowheads="1"/>
            </p:cNvSpPr>
            <p:nvPr/>
          </p:nvSpPr>
          <p:spPr bwMode="auto">
            <a:xfrm>
              <a:off x="576" y="293"/>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t>7</a:t>
              </a:r>
            </a:p>
          </p:txBody>
        </p:sp>
        <p:sp>
          <p:nvSpPr>
            <p:cNvPr id="32786" name="Text Box 25"/>
            <p:cNvSpPr txBox="1">
              <a:spLocks noChangeArrowheads="1"/>
            </p:cNvSpPr>
            <p:nvPr/>
          </p:nvSpPr>
          <p:spPr bwMode="auto">
            <a:xfrm>
              <a:off x="624" y="73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t>2</a:t>
              </a:r>
            </a:p>
          </p:txBody>
        </p:sp>
      </p:grpSp>
      <p:grpSp>
        <p:nvGrpSpPr>
          <p:cNvPr id="4" name="Group 26"/>
          <p:cNvGrpSpPr>
            <a:grpSpLocks/>
          </p:cNvGrpSpPr>
          <p:nvPr/>
        </p:nvGrpSpPr>
        <p:grpSpPr bwMode="auto">
          <a:xfrm>
            <a:off x="1152365" y="3987528"/>
            <a:ext cx="3124200" cy="1706562"/>
            <a:chOff x="0" y="0"/>
            <a:chExt cx="1968" cy="1075"/>
          </a:xfrm>
        </p:grpSpPr>
        <p:sp>
          <p:nvSpPr>
            <p:cNvPr id="32777" name="AutoShape 27"/>
            <p:cNvSpPr>
              <a:spLocks/>
            </p:cNvSpPr>
            <p:nvPr/>
          </p:nvSpPr>
          <p:spPr bwMode="auto">
            <a:xfrm>
              <a:off x="0" y="72"/>
              <a:ext cx="48" cy="864"/>
            </a:xfrm>
            <a:prstGeom prst="leftBracket">
              <a:avLst>
                <a:gd name="adj" fmla="val 1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2778" name="AutoShape 28"/>
            <p:cNvSpPr>
              <a:spLocks/>
            </p:cNvSpPr>
            <p:nvPr/>
          </p:nvSpPr>
          <p:spPr bwMode="auto">
            <a:xfrm>
              <a:off x="1920" y="72"/>
              <a:ext cx="48" cy="912"/>
            </a:xfrm>
            <a:prstGeom prst="rightBracket">
              <a:avLst>
                <a:gd name="adj" fmla="val 158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2779" name="Rectangle 29"/>
            <p:cNvSpPr>
              <a:spLocks noChangeArrowheads="1"/>
            </p:cNvSpPr>
            <p:nvPr/>
          </p:nvSpPr>
          <p:spPr bwMode="auto">
            <a:xfrm>
              <a:off x="144" y="0"/>
              <a:ext cx="1728" cy="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20000"/>
                </a:spcBef>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   5  ∞   7  15</a:t>
              </a:r>
            </a:p>
            <a:p>
              <a:pPr eaLnBrk="1" hangingPunct="1">
                <a:lnSpc>
                  <a:spcPct val="90000"/>
                </a:lnSpc>
                <a:spcBef>
                  <a:spcPct val="20000"/>
                </a:spcBef>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  ∞   5  ∞  ∞</a:t>
              </a:r>
            </a:p>
            <a:p>
              <a:pPr eaLnBrk="1" hangingPunct="1">
                <a:lnSpc>
                  <a:spcPct val="90000"/>
                </a:lnSpc>
                <a:spcBef>
                  <a:spcPct val="20000"/>
                </a:spcBef>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  ∞  ∞  ∞   1</a:t>
              </a:r>
            </a:p>
            <a:p>
              <a:pPr eaLnBrk="1" hangingPunct="1">
                <a:lnSpc>
                  <a:spcPct val="90000"/>
                </a:lnSpc>
                <a:spcBef>
                  <a:spcPct val="20000"/>
                </a:spcBef>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  ∞   2  ∞  ∞</a:t>
              </a:r>
            </a:p>
            <a:p>
              <a:pPr eaLnBrk="1" hangingPunct="1">
                <a:lnSpc>
                  <a:spcPct val="90000"/>
                </a:lnSpc>
                <a:spcBef>
                  <a:spcPct val="20000"/>
                </a:spcBef>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  ∞  ∞  ∞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extLst>
              <p:ext uri="{D42A27DB-BD31-4B8C-83A1-F6EECF244321}">
                <p14:modId xmlns:p14="http://schemas.microsoft.com/office/powerpoint/2010/main" val="1017463776"/>
              </p:ext>
            </p:extLst>
          </p:nvPr>
        </p:nvGraphicFramePr>
        <p:xfrm>
          <a:off x="4622800" y="1892523"/>
          <a:ext cx="3014663" cy="2862263"/>
        </p:xfrm>
        <a:graphic>
          <a:graphicData uri="http://schemas.openxmlformats.org/presentationml/2006/ole">
            <mc:AlternateContent xmlns:mc="http://schemas.openxmlformats.org/markup-compatibility/2006">
              <mc:Choice xmlns:v="urn:schemas-microsoft-com:vml" Requires="v">
                <p:oleObj r:id="rId2" imgW="3012440" imgH="2865120" progId="Word.Document.8">
                  <p:embed/>
                </p:oleObj>
              </mc:Choice>
              <mc:Fallback>
                <p:oleObj r:id="rId2" imgW="3012440" imgH="2865120" progId="Word.Documen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2800" y="1892523"/>
                        <a:ext cx="3014663" cy="286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5603" name="Line 3"/>
          <p:cNvSpPr>
            <a:spLocks noChangeShapeType="1"/>
          </p:cNvSpPr>
          <p:nvPr/>
        </p:nvSpPr>
        <p:spPr bwMode="auto">
          <a:xfrm flipH="1">
            <a:off x="904875" y="2225898"/>
            <a:ext cx="1295400" cy="6858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4" name="Line 4"/>
          <p:cNvSpPr>
            <a:spLocks noChangeShapeType="1"/>
          </p:cNvSpPr>
          <p:nvPr/>
        </p:nvSpPr>
        <p:spPr bwMode="auto">
          <a:xfrm>
            <a:off x="1057275" y="3368898"/>
            <a:ext cx="457200" cy="6858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5" name="Line 5"/>
          <p:cNvSpPr>
            <a:spLocks noChangeShapeType="1"/>
          </p:cNvSpPr>
          <p:nvPr/>
        </p:nvSpPr>
        <p:spPr bwMode="auto">
          <a:xfrm>
            <a:off x="1971675" y="4054698"/>
            <a:ext cx="914400" cy="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6" name="Line 6"/>
          <p:cNvSpPr>
            <a:spLocks noChangeShapeType="1"/>
          </p:cNvSpPr>
          <p:nvPr/>
        </p:nvSpPr>
        <p:spPr bwMode="auto">
          <a:xfrm flipH="1" flipV="1">
            <a:off x="2581275" y="2454498"/>
            <a:ext cx="533400" cy="13716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7" name="Line 7"/>
          <p:cNvSpPr>
            <a:spLocks noChangeShapeType="1"/>
          </p:cNvSpPr>
          <p:nvPr/>
        </p:nvSpPr>
        <p:spPr bwMode="auto">
          <a:xfrm>
            <a:off x="2657475" y="2225898"/>
            <a:ext cx="1219200" cy="6858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8" name="Line 8"/>
          <p:cNvSpPr>
            <a:spLocks noChangeShapeType="1"/>
          </p:cNvSpPr>
          <p:nvPr/>
        </p:nvSpPr>
        <p:spPr bwMode="auto">
          <a:xfrm flipH="1" flipV="1">
            <a:off x="1133475" y="3140298"/>
            <a:ext cx="1752600" cy="7620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9" name="Line 9"/>
          <p:cNvSpPr>
            <a:spLocks noChangeShapeType="1"/>
          </p:cNvSpPr>
          <p:nvPr/>
        </p:nvSpPr>
        <p:spPr bwMode="auto">
          <a:xfrm flipH="1">
            <a:off x="1743075" y="3140298"/>
            <a:ext cx="1981200" cy="6858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0" name="Oval 10"/>
          <p:cNvSpPr>
            <a:spLocks noChangeArrowheads="1"/>
          </p:cNvSpPr>
          <p:nvPr/>
        </p:nvSpPr>
        <p:spPr bwMode="auto">
          <a:xfrm>
            <a:off x="2200275" y="1997298"/>
            <a:ext cx="457200" cy="53340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A</a:t>
            </a:r>
            <a:endParaRPr lang="en-US" altLang="zh-CN">
              <a:latin typeface="Times New Roman" panose="02020603050405020304" pitchFamily="18" charset="0"/>
            </a:endParaRPr>
          </a:p>
        </p:txBody>
      </p:sp>
      <p:sp>
        <p:nvSpPr>
          <p:cNvPr id="25611" name="Oval 11"/>
          <p:cNvSpPr>
            <a:spLocks noChangeArrowheads="1"/>
          </p:cNvSpPr>
          <p:nvPr/>
        </p:nvSpPr>
        <p:spPr bwMode="auto">
          <a:xfrm>
            <a:off x="676275" y="2911698"/>
            <a:ext cx="457200" cy="53340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B</a:t>
            </a:r>
            <a:endParaRPr lang="en-US" altLang="zh-CN">
              <a:latin typeface="Times New Roman" panose="02020603050405020304" pitchFamily="18" charset="0"/>
            </a:endParaRPr>
          </a:p>
        </p:txBody>
      </p:sp>
      <p:sp>
        <p:nvSpPr>
          <p:cNvPr id="25612" name="Oval 12"/>
          <p:cNvSpPr>
            <a:spLocks noChangeArrowheads="1"/>
          </p:cNvSpPr>
          <p:nvPr/>
        </p:nvSpPr>
        <p:spPr bwMode="auto">
          <a:xfrm>
            <a:off x="3724275" y="2911698"/>
            <a:ext cx="457200" cy="53340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E</a:t>
            </a:r>
            <a:endParaRPr lang="en-US" altLang="zh-CN">
              <a:latin typeface="Times New Roman" panose="02020603050405020304" pitchFamily="18" charset="0"/>
            </a:endParaRPr>
          </a:p>
        </p:txBody>
      </p:sp>
      <p:sp>
        <p:nvSpPr>
          <p:cNvPr id="25613" name="Oval 13"/>
          <p:cNvSpPr>
            <a:spLocks noChangeArrowheads="1"/>
          </p:cNvSpPr>
          <p:nvPr/>
        </p:nvSpPr>
        <p:spPr bwMode="auto">
          <a:xfrm>
            <a:off x="1514475" y="3826098"/>
            <a:ext cx="457200" cy="53340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C</a:t>
            </a:r>
            <a:endParaRPr lang="en-US" altLang="zh-CN">
              <a:latin typeface="Times New Roman" panose="02020603050405020304" pitchFamily="18" charset="0"/>
            </a:endParaRPr>
          </a:p>
        </p:txBody>
      </p:sp>
      <p:sp>
        <p:nvSpPr>
          <p:cNvPr id="25614" name="Oval 14"/>
          <p:cNvSpPr>
            <a:spLocks noChangeArrowheads="1"/>
          </p:cNvSpPr>
          <p:nvPr/>
        </p:nvSpPr>
        <p:spPr bwMode="auto">
          <a:xfrm>
            <a:off x="2886075" y="3826098"/>
            <a:ext cx="457200" cy="53340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F</a:t>
            </a:r>
            <a:endParaRPr lang="en-US" altLang="zh-CN">
              <a:latin typeface="Times New Roman" panose="02020603050405020304" pitchFamily="18" charset="0"/>
            </a:endParaRPr>
          </a:p>
        </p:txBody>
      </p:sp>
      <p:sp>
        <p:nvSpPr>
          <p:cNvPr id="25615" name="Text Box 15"/>
          <p:cNvSpPr txBox="1">
            <a:spLocks noChangeArrowheads="1"/>
          </p:cNvSpPr>
          <p:nvPr/>
        </p:nvSpPr>
        <p:spPr bwMode="auto">
          <a:xfrm>
            <a:off x="1270000" y="2073498"/>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rgbClr val="CC0000"/>
                </a:solidFill>
                <a:latin typeface="Times New Roman" panose="02020603050405020304" pitchFamily="18" charset="0"/>
              </a:rPr>
              <a:t>15</a:t>
            </a:r>
            <a:endParaRPr lang="en-US" altLang="zh-CN">
              <a:latin typeface="Times New Roman" panose="02020603050405020304" pitchFamily="18" charset="0"/>
            </a:endParaRPr>
          </a:p>
        </p:txBody>
      </p:sp>
      <p:sp>
        <p:nvSpPr>
          <p:cNvPr id="25616" name="Text Box 16"/>
          <p:cNvSpPr txBox="1">
            <a:spLocks noChangeArrowheads="1"/>
          </p:cNvSpPr>
          <p:nvPr/>
        </p:nvSpPr>
        <p:spPr bwMode="auto">
          <a:xfrm>
            <a:off x="2962275" y="1997298"/>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rgbClr val="CC0000"/>
                </a:solidFill>
                <a:latin typeface="Times New Roman" panose="02020603050405020304" pitchFamily="18" charset="0"/>
              </a:rPr>
              <a:t>9</a:t>
            </a:r>
            <a:endParaRPr lang="en-US" altLang="zh-CN">
              <a:latin typeface="Times New Roman" panose="02020603050405020304" pitchFamily="18" charset="0"/>
            </a:endParaRPr>
          </a:p>
        </p:txBody>
      </p:sp>
      <p:sp>
        <p:nvSpPr>
          <p:cNvPr id="25617" name="Text Box 17"/>
          <p:cNvSpPr txBox="1">
            <a:spLocks noChangeArrowheads="1"/>
          </p:cNvSpPr>
          <p:nvPr/>
        </p:nvSpPr>
        <p:spPr bwMode="auto">
          <a:xfrm>
            <a:off x="1590675" y="2987898"/>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rgbClr val="CC0000"/>
                </a:solidFill>
                <a:latin typeface="Times New Roman" panose="02020603050405020304" pitchFamily="18" charset="0"/>
              </a:rPr>
              <a:t>7</a:t>
            </a:r>
            <a:endParaRPr lang="en-US" altLang="zh-CN">
              <a:latin typeface="Times New Roman" panose="02020603050405020304" pitchFamily="18" charset="0"/>
            </a:endParaRPr>
          </a:p>
        </p:txBody>
      </p:sp>
      <p:sp>
        <p:nvSpPr>
          <p:cNvPr id="25618" name="Text Box 18"/>
          <p:cNvSpPr txBox="1">
            <a:spLocks noChangeArrowheads="1"/>
          </p:cNvSpPr>
          <p:nvPr/>
        </p:nvSpPr>
        <p:spPr bwMode="auto">
          <a:xfrm>
            <a:off x="2276475" y="3064098"/>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rgbClr val="CC0000"/>
                </a:solidFill>
                <a:latin typeface="Times New Roman" panose="02020603050405020304" pitchFamily="18" charset="0"/>
              </a:rPr>
              <a:t>21</a:t>
            </a:r>
            <a:endParaRPr lang="en-US" altLang="zh-CN">
              <a:latin typeface="Times New Roman" panose="02020603050405020304" pitchFamily="18" charset="0"/>
            </a:endParaRPr>
          </a:p>
        </p:txBody>
      </p:sp>
      <p:sp>
        <p:nvSpPr>
          <p:cNvPr id="25619" name="Text Box 19"/>
          <p:cNvSpPr txBox="1">
            <a:spLocks noChangeArrowheads="1"/>
          </p:cNvSpPr>
          <p:nvPr/>
        </p:nvSpPr>
        <p:spPr bwMode="auto">
          <a:xfrm>
            <a:off x="2733675" y="2606898"/>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rgbClr val="CC0000"/>
                </a:solidFill>
                <a:latin typeface="Times New Roman" panose="02020603050405020304" pitchFamily="18" charset="0"/>
              </a:rPr>
              <a:t>11</a:t>
            </a:r>
            <a:endParaRPr lang="en-US" altLang="zh-CN">
              <a:latin typeface="Times New Roman" panose="02020603050405020304" pitchFamily="18" charset="0"/>
            </a:endParaRPr>
          </a:p>
        </p:txBody>
      </p:sp>
      <p:sp>
        <p:nvSpPr>
          <p:cNvPr id="25620" name="Text Box 20"/>
          <p:cNvSpPr txBox="1">
            <a:spLocks noChangeArrowheads="1"/>
          </p:cNvSpPr>
          <p:nvPr/>
        </p:nvSpPr>
        <p:spPr bwMode="auto">
          <a:xfrm>
            <a:off x="1000125" y="3445098"/>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rgbClr val="CC0000"/>
                </a:solidFill>
                <a:latin typeface="Times New Roman" panose="02020603050405020304" pitchFamily="18" charset="0"/>
              </a:rPr>
              <a:t>3</a:t>
            </a:r>
            <a:endParaRPr lang="en-US" altLang="zh-CN">
              <a:latin typeface="Times New Roman" panose="02020603050405020304" pitchFamily="18" charset="0"/>
            </a:endParaRPr>
          </a:p>
        </p:txBody>
      </p:sp>
      <p:sp>
        <p:nvSpPr>
          <p:cNvPr id="25621" name="Text Box 21"/>
          <p:cNvSpPr txBox="1">
            <a:spLocks noChangeArrowheads="1"/>
          </p:cNvSpPr>
          <p:nvPr/>
        </p:nvSpPr>
        <p:spPr bwMode="auto">
          <a:xfrm>
            <a:off x="2219325" y="3916586"/>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rgbClr val="CC0000"/>
                </a:solidFill>
                <a:latin typeface="Times New Roman" panose="02020603050405020304" pitchFamily="18" charset="0"/>
              </a:rPr>
              <a:t>2</a:t>
            </a:r>
            <a:endParaRPr lang="en-US" altLang="zh-CN">
              <a:latin typeface="Times New Roman" panose="02020603050405020304" pitchFamily="18" charset="0"/>
            </a:endParaRPr>
          </a:p>
        </p:txBody>
      </p:sp>
      <p:sp>
        <p:nvSpPr>
          <p:cNvPr id="4118" name="Text Box 22"/>
          <p:cNvSpPr txBox="1">
            <a:spLocks noChangeArrowheads="1"/>
          </p:cNvSpPr>
          <p:nvPr/>
        </p:nvSpPr>
        <p:spPr bwMode="auto">
          <a:xfrm>
            <a:off x="600075" y="34629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dirty="0">
                <a:solidFill>
                  <a:srgbClr val="333399"/>
                </a:solidFill>
                <a:ea typeface="仿宋_GB2312" pitchFamily="1" charset="-122"/>
              </a:rPr>
              <a:t>第二节　图的存储结构</a:t>
            </a:r>
          </a:p>
        </p:txBody>
      </p:sp>
      <p:sp>
        <p:nvSpPr>
          <p:cNvPr id="4120" name="Rectangle 24"/>
          <p:cNvSpPr>
            <a:spLocks noGrp="1" noChangeArrowheads="1"/>
          </p:cNvSpPr>
          <p:nvPr/>
        </p:nvSpPr>
        <p:spPr bwMode="auto">
          <a:xfrm>
            <a:off x="323850" y="1052736"/>
            <a:ext cx="8496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3200" b="1">
                <a:solidFill>
                  <a:schemeClr val="tx2"/>
                </a:solidFill>
                <a:latin typeface="黑体" panose="02010609060101010101" pitchFamily="49" charset="-122"/>
                <a:ea typeface="黑体" panose="02010609060101010101" pitchFamily="49" charset="-122"/>
              </a:rPr>
              <a:t>练习：</a:t>
            </a:r>
            <a:r>
              <a:rPr lang="zh-CN" altLang="en-US" sz="3200">
                <a:latin typeface="黑体" panose="02010609060101010101" pitchFamily="49" charset="-122"/>
                <a:ea typeface="黑体" panose="02010609060101010101" pitchFamily="49" charset="-122"/>
              </a:rPr>
              <a:t>若弧上加权，原邻接矩阵如何修改？</a:t>
            </a:r>
          </a:p>
        </p:txBody>
      </p:sp>
      <p:graphicFrame>
        <p:nvGraphicFramePr>
          <p:cNvPr id="2" name="表格 1"/>
          <p:cNvGraphicFramePr>
            <a:graphicFrameLocks noGrp="1"/>
          </p:cNvGraphicFramePr>
          <p:nvPr>
            <p:extLst>
              <p:ext uri="{D42A27DB-BD31-4B8C-83A1-F6EECF244321}">
                <p14:modId xmlns:p14="http://schemas.microsoft.com/office/powerpoint/2010/main" val="2736635704"/>
              </p:ext>
            </p:extLst>
          </p:nvPr>
        </p:nvGraphicFramePr>
        <p:xfrm>
          <a:off x="4622800" y="1892523"/>
          <a:ext cx="2825750" cy="2638425"/>
        </p:xfrm>
        <a:graphic>
          <a:graphicData uri="http://schemas.openxmlformats.org/drawingml/2006/table">
            <a:tbl>
              <a:tblPr firstRow="1" bandRow="1">
                <a:tableStyleId>{5940675A-B579-460E-94D1-54222C63F5DA}</a:tableStyleId>
              </a:tblPr>
              <a:tblGrid>
                <a:gridCol w="565150">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tblGrid>
              <a:tr h="527685">
                <a:tc>
                  <a:txBody>
                    <a:bodyPr/>
                    <a:lstStyle/>
                    <a:p>
                      <a:pPr algn="ctr"/>
                      <a:r>
                        <a:rPr lang="zh-CN" altLang="en-US" sz="1800" dirty="0"/>
                        <a:t>∞</a:t>
                      </a:r>
                    </a:p>
                  </a:txBody>
                  <a:tcPr marL="91431" marR="91431" anchor="ctr">
                    <a:solidFill>
                      <a:schemeClr val="bg1"/>
                    </a:solidFill>
                  </a:tcPr>
                </a:tc>
                <a:tc>
                  <a:txBody>
                    <a:bodyPr/>
                    <a:lstStyle/>
                    <a:p>
                      <a:pPr algn="ctr"/>
                      <a:endParaRPr lang="zh-CN" altLang="en-US" sz="1800" dirty="0"/>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algn="ctr"/>
                      <a:endParaRPr lang="zh-CN" altLang="en-US" sz="1800" dirty="0"/>
                    </a:p>
                  </a:txBody>
                  <a:tcPr marL="91431" marR="91431" anchor="ctr">
                    <a:solidFill>
                      <a:schemeClr val="bg1"/>
                    </a:solidFill>
                  </a:tcPr>
                </a:tc>
                <a:extLst>
                  <a:ext uri="{0D108BD9-81ED-4DB2-BD59-A6C34878D82A}">
                    <a16:rowId xmlns:a16="http://schemas.microsoft.com/office/drawing/2014/main" val="10000"/>
                  </a:ext>
                </a:extLst>
              </a:tr>
              <a:tr h="5276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algn="ctr"/>
                      <a:endParaRPr lang="zh-CN" altLang="en-US" sz="1800" dirty="0"/>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extLst>
                  <a:ext uri="{0D108BD9-81ED-4DB2-BD59-A6C34878D82A}">
                    <a16:rowId xmlns:a16="http://schemas.microsoft.com/office/drawing/2014/main" val="10001"/>
                  </a:ext>
                </a:extLst>
              </a:tr>
              <a:tr h="5276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algn="ctr"/>
                      <a:endParaRPr lang="zh-CN" altLang="en-US" sz="1800" dirty="0"/>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extLst>
                  <a:ext uri="{0D108BD9-81ED-4DB2-BD59-A6C34878D82A}">
                    <a16:rowId xmlns:a16="http://schemas.microsoft.com/office/drawing/2014/main" val="10002"/>
                  </a:ext>
                </a:extLst>
              </a:tr>
              <a:tr h="527685">
                <a:tc>
                  <a:txBody>
                    <a:bodyPr/>
                    <a:lstStyle/>
                    <a:p>
                      <a:pPr algn="ctr"/>
                      <a:endParaRPr lang="zh-CN" altLang="en-US" sz="1800"/>
                    </a:p>
                  </a:txBody>
                  <a:tcPr marL="91431" marR="91431" anchor="ctr">
                    <a:solidFill>
                      <a:schemeClr val="bg1"/>
                    </a:solidFill>
                  </a:tcPr>
                </a:tc>
                <a:tc>
                  <a:txBody>
                    <a:bodyPr/>
                    <a:lstStyle/>
                    <a:p>
                      <a:pPr algn="ctr"/>
                      <a:endParaRPr lang="zh-CN" altLang="en-US" sz="1800"/>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extLst>
                  <a:ext uri="{0D108BD9-81ED-4DB2-BD59-A6C34878D82A}">
                    <a16:rowId xmlns:a16="http://schemas.microsoft.com/office/drawing/2014/main" val="10003"/>
                  </a:ext>
                </a:extLst>
              </a:tr>
              <a:tr h="5276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algn="ctr"/>
                      <a:endParaRPr lang="zh-CN" altLang="en-US" sz="1800"/>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extLst>
                  <a:ext uri="{0D108BD9-81ED-4DB2-BD59-A6C34878D82A}">
                    <a16:rowId xmlns:a16="http://schemas.microsoft.com/office/drawing/2014/main" val="10004"/>
                  </a:ext>
                </a:extLst>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651906937"/>
              </p:ext>
            </p:extLst>
          </p:nvPr>
        </p:nvGraphicFramePr>
        <p:xfrm>
          <a:off x="4622800" y="1892523"/>
          <a:ext cx="2825750" cy="2638425"/>
        </p:xfrm>
        <a:graphic>
          <a:graphicData uri="http://schemas.openxmlformats.org/drawingml/2006/table">
            <a:tbl>
              <a:tblPr firstRow="1" bandRow="1">
                <a:tableStyleId>{5940675A-B579-460E-94D1-54222C63F5DA}</a:tableStyleId>
              </a:tblPr>
              <a:tblGrid>
                <a:gridCol w="565150">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tblGrid>
              <a:tr h="527685">
                <a:tc>
                  <a:txBody>
                    <a:bodyPr/>
                    <a:lstStyle/>
                    <a:p>
                      <a:pPr algn="ctr"/>
                      <a:r>
                        <a:rPr lang="zh-CN" altLang="en-US" sz="1800" dirty="0"/>
                        <a:t>∞</a:t>
                      </a:r>
                    </a:p>
                  </a:txBody>
                  <a:tcPr marL="91431" marR="91431" anchor="ctr"/>
                </a:tc>
                <a:tc>
                  <a:txBody>
                    <a:bodyPr/>
                    <a:lstStyle/>
                    <a:p>
                      <a:pPr algn="ctr"/>
                      <a:r>
                        <a:rPr lang="en-US" altLang="zh-CN" sz="1800" dirty="0">
                          <a:solidFill>
                            <a:srgbClr val="C00000"/>
                          </a:solidFill>
                        </a:rPr>
                        <a:t>15</a:t>
                      </a:r>
                      <a:endParaRPr lang="zh-CN" altLang="en-US" sz="1800" dirty="0">
                        <a:solidFill>
                          <a:srgbClr val="C00000"/>
                        </a:solidFill>
                      </a:endParaRP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algn="ctr"/>
                      <a:r>
                        <a:rPr lang="en-US" altLang="zh-CN" sz="1800" dirty="0">
                          <a:solidFill>
                            <a:srgbClr val="C00000"/>
                          </a:solidFill>
                        </a:rPr>
                        <a:t>9</a:t>
                      </a:r>
                      <a:endParaRPr lang="zh-CN" altLang="en-US" sz="1800" dirty="0">
                        <a:solidFill>
                          <a:srgbClr val="C00000"/>
                        </a:solidFill>
                      </a:endParaRPr>
                    </a:p>
                  </a:txBody>
                  <a:tcPr marL="91431" marR="91431" anchor="ctr"/>
                </a:tc>
                <a:extLst>
                  <a:ext uri="{0D108BD9-81ED-4DB2-BD59-A6C34878D82A}">
                    <a16:rowId xmlns:a16="http://schemas.microsoft.com/office/drawing/2014/main" val="10000"/>
                  </a:ext>
                </a:extLst>
              </a:tr>
              <a:tr h="5276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algn="ctr"/>
                      <a:r>
                        <a:rPr lang="en-US" altLang="zh-CN" sz="1800" dirty="0">
                          <a:solidFill>
                            <a:srgbClr val="C00000"/>
                          </a:solidFill>
                        </a:rPr>
                        <a:t>3</a:t>
                      </a:r>
                      <a:endParaRPr lang="zh-CN" altLang="en-US" sz="1800" dirty="0">
                        <a:solidFill>
                          <a:srgbClr val="C00000"/>
                        </a:solidFill>
                      </a:endParaRP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extLst>
                  <a:ext uri="{0D108BD9-81ED-4DB2-BD59-A6C34878D82A}">
                    <a16:rowId xmlns:a16="http://schemas.microsoft.com/office/drawing/2014/main" val="10001"/>
                  </a:ext>
                </a:extLst>
              </a:tr>
              <a:tr h="5276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algn="ctr"/>
                      <a:r>
                        <a:rPr lang="en-US" altLang="zh-CN" sz="1800" dirty="0">
                          <a:solidFill>
                            <a:srgbClr val="C00000"/>
                          </a:solidFill>
                        </a:rPr>
                        <a:t>2</a:t>
                      </a:r>
                      <a:endParaRPr lang="zh-CN" altLang="en-US" sz="1800" dirty="0">
                        <a:solidFill>
                          <a:srgbClr val="C00000"/>
                        </a:solidFill>
                      </a:endParaRP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extLst>
                  <a:ext uri="{0D108BD9-81ED-4DB2-BD59-A6C34878D82A}">
                    <a16:rowId xmlns:a16="http://schemas.microsoft.com/office/drawing/2014/main" val="10002"/>
                  </a:ext>
                </a:extLst>
              </a:tr>
              <a:tr h="527685">
                <a:tc>
                  <a:txBody>
                    <a:bodyPr/>
                    <a:lstStyle/>
                    <a:p>
                      <a:pPr algn="ctr"/>
                      <a:r>
                        <a:rPr lang="en-US" altLang="zh-CN" sz="1800" dirty="0">
                          <a:solidFill>
                            <a:srgbClr val="C00000"/>
                          </a:solidFill>
                        </a:rPr>
                        <a:t>11</a:t>
                      </a:r>
                      <a:endParaRPr lang="zh-CN" altLang="en-US" sz="1800" dirty="0">
                        <a:solidFill>
                          <a:srgbClr val="C00000"/>
                        </a:solidFill>
                      </a:endParaRPr>
                    </a:p>
                  </a:txBody>
                  <a:tcPr marL="91431" marR="91431" anchor="ctr"/>
                </a:tc>
                <a:tc>
                  <a:txBody>
                    <a:bodyPr/>
                    <a:lstStyle/>
                    <a:p>
                      <a:pPr algn="ctr"/>
                      <a:r>
                        <a:rPr lang="en-US" altLang="zh-CN" sz="1800" dirty="0">
                          <a:solidFill>
                            <a:srgbClr val="C00000"/>
                          </a:solidFill>
                        </a:rPr>
                        <a:t>7</a:t>
                      </a:r>
                      <a:endParaRPr lang="zh-CN" altLang="en-US" sz="1800" dirty="0">
                        <a:solidFill>
                          <a:srgbClr val="C00000"/>
                        </a:solidFill>
                      </a:endParaRP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extLst>
                  <a:ext uri="{0D108BD9-81ED-4DB2-BD59-A6C34878D82A}">
                    <a16:rowId xmlns:a16="http://schemas.microsoft.com/office/drawing/2014/main" val="10003"/>
                  </a:ext>
                </a:extLst>
              </a:tr>
              <a:tr h="5276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algn="ctr"/>
                      <a:r>
                        <a:rPr lang="en-US" altLang="zh-CN" sz="1800" dirty="0">
                          <a:solidFill>
                            <a:srgbClr val="C00000"/>
                          </a:solidFill>
                        </a:rPr>
                        <a:t>21</a:t>
                      </a:r>
                      <a:endParaRPr lang="zh-CN" altLang="en-US" sz="1800" dirty="0">
                        <a:solidFill>
                          <a:srgbClr val="C00000"/>
                        </a:solidFill>
                      </a:endParaRP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extLst>
                  <a:ext uri="{0D108BD9-81ED-4DB2-BD59-A6C34878D82A}">
                    <a16:rowId xmlns:a16="http://schemas.microsoft.com/office/drawing/2014/main" val="10004"/>
                  </a:ext>
                </a:extLst>
              </a:tr>
            </a:tbl>
          </a:graphicData>
        </a:graphic>
      </p:graphicFrame>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5615"/>
                                        </p:tgtEl>
                                        <p:attrNameLst>
                                          <p:attrName>style.visibility</p:attrName>
                                        </p:attrNameLst>
                                      </p:cBhvr>
                                      <p:to>
                                        <p:strVal val="visible"/>
                                      </p:to>
                                    </p:set>
                                    <p:anim calcmode="lin" valueType="num">
                                      <p:cBhvr>
                                        <p:cTn id="7" dur="500" fill="hold"/>
                                        <p:tgtEl>
                                          <p:spTgt spid="25615"/>
                                        </p:tgtEl>
                                        <p:attrNameLst>
                                          <p:attrName>ppt_x</p:attrName>
                                        </p:attrNameLst>
                                      </p:cBhvr>
                                      <p:tavLst>
                                        <p:tav tm="0">
                                          <p:val>
                                            <p:strVal val="#ppt_x-#ppt_w/2"/>
                                          </p:val>
                                        </p:tav>
                                        <p:tav tm="100000">
                                          <p:val>
                                            <p:strVal val="#ppt_x"/>
                                          </p:val>
                                        </p:tav>
                                      </p:tavLst>
                                    </p:anim>
                                    <p:anim calcmode="lin" valueType="num">
                                      <p:cBhvr>
                                        <p:cTn id="8" dur="500" fill="hold"/>
                                        <p:tgtEl>
                                          <p:spTgt spid="25615"/>
                                        </p:tgtEl>
                                        <p:attrNameLst>
                                          <p:attrName>ppt_y</p:attrName>
                                        </p:attrNameLst>
                                      </p:cBhvr>
                                      <p:tavLst>
                                        <p:tav tm="0">
                                          <p:val>
                                            <p:strVal val="#ppt_y"/>
                                          </p:val>
                                        </p:tav>
                                        <p:tav tm="100000">
                                          <p:val>
                                            <p:strVal val="#ppt_y"/>
                                          </p:val>
                                        </p:tav>
                                      </p:tavLst>
                                    </p:anim>
                                    <p:anim calcmode="lin" valueType="num">
                                      <p:cBhvr>
                                        <p:cTn id="9" dur="500" fill="hold"/>
                                        <p:tgtEl>
                                          <p:spTgt spid="25615"/>
                                        </p:tgtEl>
                                        <p:attrNameLst>
                                          <p:attrName>ppt_w</p:attrName>
                                        </p:attrNameLst>
                                      </p:cBhvr>
                                      <p:tavLst>
                                        <p:tav tm="0">
                                          <p:val>
                                            <p:fltVal val="0"/>
                                          </p:val>
                                        </p:tav>
                                        <p:tav tm="100000">
                                          <p:val>
                                            <p:strVal val="#ppt_w"/>
                                          </p:val>
                                        </p:tav>
                                      </p:tavLst>
                                    </p:anim>
                                    <p:anim calcmode="lin" valueType="num">
                                      <p:cBhvr>
                                        <p:cTn id="10" dur="500" fill="hold"/>
                                        <p:tgtEl>
                                          <p:spTgt spid="25615"/>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25616"/>
                                        </p:tgtEl>
                                        <p:attrNameLst>
                                          <p:attrName>style.visibility</p:attrName>
                                        </p:attrNameLst>
                                      </p:cBhvr>
                                      <p:to>
                                        <p:strVal val="visible"/>
                                      </p:to>
                                    </p:set>
                                    <p:anim calcmode="lin" valueType="num">
                                      <p:cBhvr>
                                        <p:cTn id="14" dur="500" fill="hold"/>
                                        <p:tgtEl>
                                          <p:spTgt spid="25616"/>
                                        </p:tgtEl>
                                        <p:attrNameLst>
                                          <p:attrName>ppt_x</p:attrName>
                                        </p:attrNameLst>
                                      </p:cBhvr>
                                      <p:tavLst>
                                        <p:tav tm="0">
                                          <p:val>
                                            <p:strVal val="#ppt_x-#ppt_w/2"/>
                                          </p:val>
                                        </p:tav>
                                        <p:tav tm="100000">
                                          <p:val>
                                            <p:strVal val="#ppt_x"/>
                                          </p:val>
                                        </p:tav>
                                      </p:tavLst>
                                    </p:anim>
                                    <p:anim calcmode="lin" valueType="num">
                                      <p:cBhvr>
                                        <p:cTn id="15" dur="500" fill="hold"/>
                                        <p:tgtEl>
                                          <p:spTgt spid="25616"/>
                                        </p:tgtEl>
                                        <p:attrNameLst>
                                          <p:attrName>ppt_y</p:attrName>
                                        </p:attrNameLst>
                                      </p:cBhvr>
                                      <p:tavLst>
                                        <p:tav tm="0">
                                          <p:val>
                                            <p:strVal val="#ppt_y"/>
                                          </p:val>
                                        </p:tav>
                                        <p:tav tm="100000">
                                          <p:val>
                                            <p:strVal val="#ppt_y"/>
                                          </p:val>
                                        </p:tav>
                                      </p:tavLst>
                                    </p:anim>
                                    <p:anim calcmode="lin" valueType="num">
                                      <p:cBhvr>
                                        <p:cTn id="16" dur="500" fill="hold"/>
                                        <p:tgtEl>
                                          <p:spTgt spid="25616"/>
                                        </p:tgtEl>
                                        <p:attrNameLst>
                                          <p:attrName>ppt_w</p:attrName>
                                        </p:attrNameLst>
                                      </p:cBhvr>
                                      <p:tavLst>
                                        <p:tav tm="0">
                                          <p:val>
                                            <p:fltVal val="0"/>
                                          </p:val>
                                        </p:tav>
                                        <p:tav tm="100000">
                                          <p:val>
                                            <p:strVal val="#ppt_w"/>
                                          </p:val>
                                        </p:tav>
                                      </p:tavLst>
                                    </p:anim>
                                    <p:anim calcmode="lin" valueType="num">
                                      <p:cBhvr>
                                        <p:cTn id="17" dur="500" fill="hold"/>
                                        <p:tgtEl>
                                          <p:spTgt spid="25616"/>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1000"/>
                            </p:stCondLst>
                            <p:childTnLst>
                              <p:par>
                                <p:cTn id="19" presetID="17" presetClass="entr" presetSubtype="8" fill="hold" grpId="0" nodeType="afterEffect">
                                  <p:stCondLst>
                                    <p:cond delay="0"/>
                                  </p:stCondLst>
                                  <p:childTnLst>
                                    <p:set>
                                      <p:cBhvr>
                                        <p:cTn id="20" dur="1" fill="hold">
                                          <p:stCondLst>
                                            <p:cond delay="0"/>
                                          </p:stCondLst>
                                        </p:cTn>
                                        <p:tgtEl>
                                          <p:spTgt spid="25617"/>
                                        </p:tgtEl>
                                        <p:attrNameLst>
                                          <p:attrName>style.visibility</p:attrName>
                                        </p:attrNameLst>
                                      </p:cBhvr>
                                      <p:to>
                                        <p:strVal val="visible"/>
                                      </p:to>
                                    </p:set>
                                    <p:anim calcmode="lin" valueType="num">
                                      <p:cBhvr>
                                        <p:cTn id="21" dur="500" fill="hold"/>
                                        <p:tgtEl>
                                          <p:spTgt spid="25617"/>
                                        </p:tgtEl>
                                        <p:attrNameLst>
                                          <p:attrName>ppt_x</p:attrName>
                                        </p:attrNameLst>
                                      </p:cBhvr>
                                      <p:tavLst>
                                        <p:tav tm="0">
                                          <p:val>
                                            <p:strVal val="#ppt_x-#ppt_w/2"/>
                                          </p:val>
                                        </p:tav>
                                        <p:tav tm="100000">
                                          <p:val>
                                            <p:strVal val="#ppt_x"/>
                                          </p:val>
                                        </p:tav>
                                      </p:tavLst>
                                    </p:anim>
                                    <p:anim calcmode="lin" valueType="num">
                                      <p:cBhvr>
                                        <p:cTn id="22" dur="500" fill="hold"/>
                                        <p:tgtEl>
                                          <p:spTgt spid="25617"/>
                                        </p:tgtEl>
                                        <p:attrNameLst>
                                          <p:attrName>ppt_y</p:attrName>
                                        </p:attrNameLst>
                                      </p:cBhvr>
                                      <p:tavLst>
                                        <p:tav tm="0">
                                          <p:val>
                                            <p:strVal val="#ppt_y"/>
                                          </p:val>
                                        </p:tav>
                                        <p:tav tm="100000">
                                          <p:val>
                                            <p:strVal val="#ppt_y"/>
                                          </p:val>
                                        </p:tav>
                                      </p:tavLst>
                                    </p:anim>
                                    <p:anim calcmode="lin" valueType="num">
                                      <p:cBhvr>
                                        <p:cTn id="23" dur="500" fill="hold"/>
                                        <p:tgtEl>
                                          <p:spTgt spid="25617"/>
                                        </p:tgtEl>
                                        <p:attrNameLst>
                                          <p:attrName>ppt_w</p:attrName>
                                        </p:attrNameLst>
                                      </p:cBhvr>
                                      <p:tavLst>
                                        <p:tav tm="0">
                                          <p:val>
                                            <p:fltVal val="0"/>
                                          </p:val>
                                        </p:tav>
                                        <p:tav tm="100000">
                                          <p:val>
                                            <p:strVal val="#ppt_w"/>
                                          </p:val>
                                        </p:tav>
                                      </p:tavLst>
                                    </p:anim>
                                    <p:anim calcmode="lin" valueType="num">
                                      <p:cBhvr>
                                        <p:cTn id="24" dur="500" fill="hold"/>
                                        <p:tgtEl>
                                          <p:spTgt spid="25617"/>
                                        </p:tgtEl>
                                        <p:attrNameLst>
                                          <p:attrName>ppt_h</p:attrName>
                                        </p:attrNameLst>
                                      </p:cBhvr>
                                      <p:tavLst>
                                        <p:tav tm="0">
                                          <p:val>
                                            <p:strVal val="#ppt_h"/>
                                          </p:val>
                                        </p:tav>
                                        <p:tav tm="100000">
                                          <p:val>
                                            <p:strVal val="#ppt_h"/>
                                          </p:val>
                                        </p:tav>
                                      </p:tavLst>
                                    </p:anim>
                                  </p:childTnLst>
                                </p:cTn>
                              </p:par>
                            </p:childTnLst>
                          </p:cTn>
                        </p:par>
                        <p:par>
                          <p:cTn id="25" fill="hold" nodeType="afterGroup">
                            <p:stCondLst>
                              <p:cond delay="1500"/>
                            </p:stCondLst>
                            <p:childTnLst>
                              <p:par>
                                <p:cTn id="26" presetID="17" presetClass="entr" presetSubtype="8" fill="hold" grpId="0" nodeType="afterEffect">
                                  <p:stCondLst>
                                    <p:cond delay="0"/>
                                  </p:stCondLst>
                                  <p:childTnLst>
                                    <p:set>
                                      <p:cBhvr>
                                        <p:cTn id="27" dur="1" fill="hold">
                                          <p:stCondLst>
                                            <p:cond delay="0"/>
                                          </p:stCondLst>
                                        </p:cTn>
                                        <p:tgtEl>
                                          <p:spTgt spid="25618"/>
                                        </p:tgtEl>
                                        <p:attrNameLst>
                                          <p:attrName>style.visibility</p:attrName>
                                        </p:attrNameLst>
                                      </p:cBhvr>
                                      <p:to>
                                        <p:strVal val="visible"/>
                                      </p:to>
                                    </p:set>
                                    <p:anim calcmode="lin" valueType="num">
                                      <p:cBhvr>
                                        <p:cTn id="28" dur="500" fill="hold"/>
                                        <p:tgtEl>
                                          <p:spTgt spid="25618"/>
                                        </p:tgtEl>
                                        <p:attrNameLst>
                                          <p:attrName>ppt_x</p:attrName>
                                        </p:attrNameLst>
                                      </p:cBhvr>
                                      <p:tavLst>
                                        <p:tav tm="0">
                                          <p:val>
                                            <p:strVal val="#ppt_x-#ppt_w/2"/>
                                          </p:val>
                                        </p:tav>
                                        <p:tav tm="100000">
                                          <p:val>
                                            <p:strVal val="#ppt_x"/>
                                          </p:val>
                                        </p:tav>
                                      </p:tavLst>
                                    </p:anim>
                                    <p:anim calcmode="lin" valueType="num">
                                      <p:cBhvr>
                                        <p:cTn id="29" dur="500" fill="hold"/>
                                        <p:tgtEl>
                                          <p:spTgt spid="25618"/>
                                        </p:tgtEl>
                                        <p:attrNameLst>
                                          <p:attrName>ppt_y</p:attrName>
                                        </p:attrNameLst>
                                      </p:cBhvr>
                                      <p:tavLst>
                                        <p:tav tm="0">
                                          <p:val>
                                            <p:strVal val="#ppt_y"/>
                                          </p:val>
                                        </p:tav>
                                        <p:tav tm="100000">
                                          <p:val>
                                            <p:strVal val="#ppt_y"/>
                                          </p:val>
                                        </p:tav>
                                      </p:tavLst>
                                    </p:anim>
                                    <p:anim calcmode="lin" valueType="num">
                                      <p:cBhvr>
                                        <p:cTn id="30" dur="500" fill="hold"/>
                                        <p:tgtEl>
                                          <p:spTgt spid="25618"/>
                                        </p:tgtEl>
                                        <p:attrNameLst>
                                          <p:attrName>ppt_w</p:attrName>
                                        </p:attrNameLst>
                                      </p:cBhvr>
                                      <p:tavLst>
                                        <p:tav tm="0">
                                          <p:val>
                                            <p:fltVal val="0"/>
                                          </p:val>
                                        </p:tav>
                                        <p:tav tm="100000">
                                          <p:val>
                                            <p:strVal val="#ppt_w"/>
                                          </p:val>
                                        </p:tav>
                                      </p:tavLst>
                                    </p:anim>
                                    <p:anim calcmode="lin" valueType="num">
                                      <p:cBhvr>
                                        <p:cTn id="31" dur="500" fill="hold"/>
                                        <p:tgtEl>
                                          <p:spTgt spid="25618"/>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2000"/>
                            </p:stCondLst>
                            <p:childTnLst>
                              <p:par>
                                <p:cTn id="33" presetID="17" presetClass="entr" presetSubtype="8" fill="hold" grpId="0" nodeType="afterEffect">
                                  <p:stCondLst>
                                    <p:cond delay="0"/>
                                  </p:stCondLst>
                                  <p:childTnLst>
                                    <p:set>
                                      <p:cBhvr>
                                        <p:cTn id="34" dur="1" fill="hold">
                                          <p:stCondLst>
                                            <p:cond delay="0"/>
                                          </p:stCondLst>
                                        </p:cTn>
                                        <p:tgtEl>
                                          <p:spTgt spid="25619"/>
                                        </p:tgtEl>
                                        <p:attrNameLst>
                                          <p:attrName>style.visibility</p:attrName>
                                        </p:attrNameLst>
                                      </p:cBhvr>
                                      <p:to>
                                        <p:strVal val="visible"/>
                                      </p:to>
                                    </p:set>
                                    <p:anim calcmode="lin" valueType="num">
                                      <p:cBhvr>
                                        <p:cTn id="35" dur="500" fill="hold"/>
                                        <p:tgtEl>
                                          <p:spTgt spid="25619"/>
                                        </p:tgtEl>
                                        <p:attrNameLst>
                                          <p:attrName>ppt_x</p:attrName>
                                        </p:attrNameLst>
                                      </p:cBhvr>
                                      <p:tavLst>
                                        <p:tav tm="0">
                                          <p:val>
                                            <p:strVal val="#ppt_x-#ppt_w/2"/>
                                          </p:val>
                                        </p:tav>
                                        <p:tav tm="100000">
                                          <p:val>
                                            <p:strVal val="#ppt_x"/>
                                          </p:val>
                                        </p:tav>
                                      </p:tavLst>
                                    </p:anim>
                                    <p:anim calcmode="lin" valueType="num">
                                      <p:cBhvr>
                                        <p:cTn id="36" dur="500" fill="hold"/>
                                        <p:tgtEl>
                                          <p:spTgt spid="25619"/>
                                        </p:tgtEl>
                                        <p:attrNameLst>
                                          <p:attrName>ppt_y</p:attrName>
                                        </p:attrNameLst>
                                      </p:cBhvr>
                                      <p:tavLst>
                                        <p:tav tm="0">
                                          <p:val>
                                            <p:strVal val="#ppt_y"/>
                                          </p:val>
                                        </p:tav>
                                        <p:tav tm="100000">
                                          <p:val>
                                            <p:strVal val="#ppt_y"/>
                                          </p:val>
                                        </p:tav>
                                      </p:tavLst>
                                    </p:anim>
                                    <p:anim calcmode="lin" valueType="num">
                                      <p:cBhvr>
                                        <p:cTn id="37" dur="500" fill="hold"/>
                                        <p:tgtEl>
                                          <p:spTgt spid="25619"/>
                                        </p:tgtEl>
                                        <p:attrNameLst>
                                          <p:attrName>ppt_w</p:attrName>
                                        </p:attrNameLst>
                                      </p:cBhvr>
                                      <p:tavLst>
                                        <p:tav tm="0">
                                          <p:val>
                                            <p:fltVal val="0"/>
                                          </p:val>
                                        </p:tav>
                                        <p:tav tm="100000">
                                          <p:val>
                                            <p:strVal val="#ppt_w"/>
                                          </p:val>
                                        </p:tav>
                                      </p:tavLst>
                                    </p:anim>
                                    <p:anim calcmode="lin" valueType="num">
                                      <p:cBhvr>
                                        <p:cTn id="38" dur="500" fill="hold"/>
                                        <p:tgtEl>
                                          <p:spTgt spid="25619"/>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2500"/>
                            </p:stCondLst>
                            <p:childTnLst>
                              <p:par>
                                <p:cTn id="40" presetID="17" presetClass="entr" presetSubtype="8" fill="hold" grpId="0" nodeType="afterEffect">
                                  <p:stCondLst>
                                    <p:cond delay="0"/>
                                  </p:stCondLst>
                                  <p:childTnLst>
                                    <p:set>
                                      <p:cBhvr>
                                        <p:cTn id="41" dur="1" fill="hold">
                                          <p:stCondLst>
                                            <p:cond delay="0"/>
                                          </p:stCondLst>
                                        </p:cTn>
                                        <p:tgtEl>
                                          <p:spTgt spid="25620"/>
                                        </p:tgtEl>
                                        <p:attrNameLst>
                                          <p:attrName>style.visibility</p:attrName>
                                        </p:attrNameLst>
                                      </p:cBhvr>
                                      <p:to>
                                        <p:strVal val="visible"/>
                                      </p:to>
                                    </p:set>
                                    <p:anim calcmode="lin" valueType="num">
                                      <p:cBhvr>
                                        <p:cTn id="42" dur="500" fill="hold"/>
                                        <p:tgtEl>
                                          <p:spTgt spid="25620"/>
                                        </p:tgtEl>
                                        <p:attrNameLst>
                                          <p:attrName>ppt_x</p:attrName>
                                        </p:attrNameLst>
                                      </p:cBhvr>
                                      <p:tavLst>
                                        <p:tav tm="0">
                                          <p:val>
                                            <p:strVal val="#ppt_x-#ppt_w/2"/>
                                          </p:val>
                                        </p:tav>
                                        <p:tav tm="100000">
                                          <p:val>
                                            <p:strVal val="#ppt_x"/>
                                          </p:val>
                                        </p:tav>
                                      </p:tavLst>
                                    </p:anim>
                                    <p:anim calcmode="lin" valueType="num">
                                      <p:cBhvr>
                                        <p:cTn id="43" dur="500" fill="hold"/>
                                        <p:tgtEl>
                                          <p:spTgt spid="25620"/>
                                        </p:tgtEl>
                                        <p:attrNameLst>
                                          <p:attrName>ppt_y</p:attrName>
                                        </p:attrNameLst>
                                      </p:cBhvr>
                                      <p:tavLst>
                                        <p:tav tm="0">
                                          <p:val>
                                            <p:strVal val="#ppt_y"/>
                                          </p:val>
                                        </p:tav>
                                        <p:tav tm="100000">
                                          <p:val>
                                            <p:strVal val="#ppt_y"/>
                                          </p:val>
                                        </p:tav>
                                      </p:tavLst>
                                    </p:anim>
                                    <p:anim calcmode="lin" valueType="num">
                                      <p:cBhvr>
                                        <p:cTn id="44" dur="500" fill="hold"/>
                                        <p:tgtEl>
                                          <p:spTgt spid="25620"/>
                                        </p:tgtEl>
                                        <p:attrNameLst>
                                          <p:attrName>ppt_w</p:attrName>
                                        </p:attrNameLst>
                                      </p:cBhvr>
                                      <p:tavLst>
                                        <p:tav tm="0">
                                          <p:val>
                                            <p:fltVal val="0"/>
                                          </p:val>
                                        </p:tav>
                                        <p:tav tm="100000">
                                          <p:val>
                                            <p:strVal val="#ppt_w"/>
                                          </p:val>
                                        </p:tav>
                                      </p:tavLst>
                                    </p:anim>
                                    <p:anim calcmode="lin" valueType="num">
                                      <p:cBhvr>
                                        <p:cTn id="45" dur="500" fill="hold"/>
                                        <p:tgtEl>
                                          <p:spTgt spid="25620"/>
                                        </p:tgtEl>
                                        <p:attrNameLst>
                                          <p:attrName>ppt_h</p:attrName>
                                        </p:attrNameLst>
                                      </p:cBhvr>
                                      <p:tavLst>
                                        <p:tav tm="0">
                                          <p:val>
                                            <p:strVal val="#ppt_h"/>
                                          </p:val>
                                        </p:tav>
                                        <p:tav tm="100000">
                                          <p:val>
                                            <p:strVal val="#ppt_h"/>
                                          </p:val>
                                        </p:tav>
                                      </p:tavLst>
                                    </p:anim>
                                  </p:childTnLst>
                                </p:cTn>
                              </p:par>
                            </p:childTnLst>
                          </p:cTn>
                        </p:par>
                        <p:par>
                          <p:cTn id="46" fill="hold" nodeType="afterGroup">
                            <p:stCondLst>
                              <p:cond delay="3000"/>
                            </p:stCondLst>
                            <p:childTnLst>
                              <p:par>
                                <p:cTn id="47" presetID="17" presetClass="entr" presetSubtype="8" fill="hold" grpId="0" nodeType="afterEffect">
                                  <p:stCondLst>
                                    <p:cond delay="0"/>
                                  </p:stCondLst>
                                  <p:childTnLst>
                                    <p:set>
                                      <p:cBhvr>
                                        <p:cTn id="48" dur="1" fill="hold">
                                          <p:stCondLst>
                                            <p:cond delay="0"/>
                                          </p:stCondLst>
                                        </p:cTn>
                                        <p:tgtEl>
                                          <p:spTgt spid="25621"/>
                                        </p:tgtEl>
                                        <p:attrNameLst>
                                          <p:attrName>style.visibility</p:attrName>
                                        </p:attrNameLst>
                                      </p:cBhvr>
                                      <p:to>
                                        <p:strVal val="visible"/>
                                      </p:to>
                                    </p:set>
                                    <p:anim calcmode="lin" valueType="num">
                                      <p:cBhvr>
                                        <p:cTn id="49" dur="500" fill="hold"/>
                                        <p:tgtEl>
                                          <p:spTgt spid="25621"/>
                                        </p:tgtEl>
                                        <p:attrNameLst>
                                          <p:attrName>ppt_x</p:attrName>
                                        </p:attrNameLst>
                                      </p:cBhvr>
                                      <p:tavLst>
                                        <p:tav tm="0">
                                          <p:val>
                                            <p:strVal val="#ppt_x-#ppt_w/2"/>
                                          </p:val>
                                        </p:tav>
                                        <p:tav tm="100000">
                                          <p:val>
                                            <p:strVal val="#ppt_x"/>
                                          </p:val>
                                        </p:tav>
                                      </p:tavLst>
                                    </p:anim>
                                    <p:anim calcmode="lin" valueType="num">
                                      <p:cBhvr>
                                        <p:cTn id="50" dur="500" fill="hold"/>
                                        <p:tgtEl>
                                          <p:spTgt spid="25621"/>
                                        </p:tgtEl>
                                        <p:attrNameLst>
                                          <p:attrName>ppt_y</p:attrName>
                                        </p:attrNameLst>
                                      </p:cBhvr>
                                      <p:tavLst>
                                        <p:tav tm="0">
                                          <p:val>
                                            <p:strVal val="#ppt_y"/>
                                          </p:val>
                                        </p:tav>
                                        <p:tav tm="100000">
                                          <p:val>
                                            <p:strVal val="#ppt_y"/>
                                          </p:val>
                                        </p:tav>
                                      </p:tavLst>
                                    </p:anim>
                                    <p:anim calcmode="lin" valueType="num">
                                      <p:cBhvr>
                                        <p:cTn id="51" dur="500" fill="hold"/>
                                        <p:tgtEl>
                                          <p:spTgt spid="25621"/>
                                        </p:tgtEl>
                                        <p:attrNameLst>
                                          <p:attrName>ppt_w</p:attrName>
                                        </p:attrNameLst>
                                      </p:cBhvr>
                                      <p:tavLst>
                                        <p:tav tm="0">
                                          <p:val>
                                            <p:fltVal val="0"/>
                                          </p:val>
                                        </p:tav>
                                        <p:tav tm="100000">
                                          <p:val>
                                            <p:strVal val="#ppt_w"/>
                                          </p:val>
                                        </p:tav>
                                      </p:tavLst>
                                    </p:anim>
                                    <p:anim calcmode="lin" valueType="num">
                                      <p:cBhvr>
                                        <p:cTn id="52" dur="500" fill="hold"/>
                                        <p:tgtEl>
                                          <p:spTgt spid="25621"/>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left)">
                                      <p:cBhvr>
                                        <p:cTn id="57" dur="500"/>
                                        <p:tgtEl>
                                          <p:spTgt spid="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up)">
                                      <p:cBhvr>
                                        <p:cTn id="62" dur="5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5" grpId="0" autoUpdateAnimBg="0"/>
      <p:bldP spid="25616" grpId="0" autoUpdateAnimBg="0"/>
      <p:bldP spid="25617" grpId="0" autoUpdateAnimBg="0"/>
      <p:bldP spid="25618" grpId="0" autoUpdateAnimBg="0"/>
      <p:bldP spid="25619" grpId="0" autoUpdateAnimBg="0"/>
      <p:bldP spid="25620" grpId="0" autoUpdateAnimBg="0"/>
      <p:bldP spid="2562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sz="half" idx="2"/>
          </p:nvPr>
        </p:nvSpPr>
        <p:spPr>
          <a:xfrm>
            <a:off x="468313" y="1268413"/>
            <a:ext cx="7848600" cy="4724400"/>
          </a:xfrm>
        </p:spPr>
        <p:txBody>
          <a:bodyPr/>
          <a:lstStyle/>
          <a:p>
            <a:pPr eaLnBrk="1" hangingPunct="1">
              <a:buFont typeface="Wingdings" panose="05000000000000000000" pitchFamily="2" charset="2"/>
              <a:buNone/>
            </a:pPr>
            <a:r>
              <a:rPr lang="en-US" altLang="zh-CN" sz="2400"/>
              <a:t>class MGraph{</a:t>
            </a:r>
          </a:p>
          <a:p>
            <a:pPr eaLnBrk="1" hangingPunct="1">
              <a:buFont typeface="Wingdings" panose="05000000000000000000" pitchFamily="2" charset="2"/>
              <a:buNone/>
            </a:pPr>
            <a:r>
              <a:rPr lang="en-US" altLang="zh-CN" sz="2400"/>
              <a:t>     int     Vexnum;// </a:t>
            </a:r>
            <a:r>
              <a:rPr lang="zh-CN" altLang="en-US" sz="2400"/>
              <a:t>顶点数</a:t>
            </a:r>
          </a:p>
          <a:p>
            <a:pPr eaLnBrk="1" hangingPunct="1">
              <a:buFont typeface="Wingdings" panose="05000000000000000000" pitchFamily="2" charset="2"/>
              <a:buNone/>
            </a:pPr>
            <a:r>
              <a:rPr lang="zh-CN" altLang="en-US" sz="2400"/>
              <a:t>  </a:t>
            </a:r>
            <a:r>
              <a:rPr lang="en-US" altLang="zh-CN" sz="2400"/>
              <a:t>   int     Arcnum; // </a:t>
            </a:r>
            <a:r>
              <a:rPr lang="zh-CN" altLang="en-US" sz="2400"/>
              <a:t>边数</a:t>
            </a:r>
          </a:p>
          <a:p>
            <a:pPr eaLnBrk="1" hangingPunct="1">
              <a:buFont typeface="Wingdings" panose="05000000000000000000" pitchFamily="2" charset="2"/>
              <a:buNone/>
            </a:pPr>
            <a:r>
              <a:rPr lang="zh-CN" altLang="en-US" sz="2400"/>
              <a:t>   </a:t>
            </a:r>
            <a:r>
              <a:rPr lang="en-US" altLang="zh-CN" sz="2400"/>
              <a:t>  char   *Vexs;     //</a:t>
            </a:r>
            <a:r>
              <a:rPr lang="zh-CN" altLang="en-US" sz="2400"/>
              <a:t>顶点信息集，</a:t>
            </a:r>
            <a:r>
              <a:rPr lang="en-US" altLang="zh-CN" sz="2400"/>
              <a:t>string  *Vexs;</a:t>
            </a:r>
            <a:endParaRPr lang="zh-CN" altLang="en-US" sz="2400"/>
          </a:p>
          <a:p>
            <a:pPr eaLnBrk="1" hangingPunct="1">
              <a:buFont typeface="Wingdings" panose="05000000000000000000" pitchFamily="2" charset="2"/>
              <a:buNone/>
            </a:pPr>
            <a:r>
              <a:rPr lang="zh-CN" altLang="en-US" sz="2400"/>
              <a:t>   </a:t>
            </a:r>
            <a:r>
              <a:rPr lang="en-US" altLang="zh-CN" sz="2400"/>
              <a:t>  int     **Edges;    //</a:t>
            </a:r>
            <a:r>
              <a:rPr lang="zh-CN" altLang="en-US" sz="2400"/>
              <a:t>边信息集</a:t>
            </a:r>
            <a:endParaRPr lang="en-US" altLang="zh-CN" sz="2400"/>
          </a:p>
          <a:p>
            <a:pPr eaLnBrk="1" hangingPunct="1">
              <a:buFont typeface="Wingdings" panose="05000000000000000000" pitchFamily="2" charset="2"/>
              <a:buNone/>
            </a:pPr>
            <a:r>
              <a:rPr lang="en-US" altLang="zh-CN" sz="2400"/>
              <a:t>public:</a:t>
            </a:r>
          </a:p>
          <a:p>
            <a:pPr eaLnBrk="1" hangingPunct="1">
              <a:buFont typeface="Wingdings" panose="05000000000000000000" pitchFamily="2" charset="2"/>
              <a:buNone/>
            </a:pPr>
            <a:r>
              <a:rPr lang="en-US" altLang="zh-CN" sz="2400"/>
              <a:t>     MGraph(int n);  //</a:t>
            </a:r>
            <a:r>
              <a:rPr lang="zh-CN" altLang="en-US" sz="2400"/>
              <a:t>构造函数，赋值并分配空间</a:t>
            </a:r>
          </a:p>
          <a:p>
            <a:pPr eaLnBrk="1" hangingPunct="1">
              <a:buFont typeface="Wingdings" panose="05000000000000000000" pitchFamily="2" charset="2"/>
              <a:buNone/>
            </a:pPr>
            <a:r>
              <a:rPr lang="zh-CN" altLang="en-US" sz="2400"/>
              <a:t>     </a:t>
            </a:r>
            <a:r>
              <a:rPr lang="en-US" altLang="zh-CN" sz="2400"/>
              <a:t>~MGraph();</a:t>
            </a:r>
            <a:endParaRPr lang="zh-CN" altLang="en-US" sz="2400"/>
          </a:p>
          <a:p>
            <a:pPr eaLnBrk="1" hangingPunct="1">
              <a:buFont typeface="Wingdings" panose="05000000000000000000" pitchFamily="2" charset="2"/>
              <a:buNone/>
            </a:pPr>
            <a:r>
              <a:rPr lang="en-US" altLang="zh-CN" sz="2400"/>
              <a:t>}</a:t>
            </a:r>
          </a:p>
        </p:txBody>
      </p:sp>
      <p:sp>
        <p:nvSpPr>
          <p:cNvPr id="33795" name="Rectangle 4"/>
          <p:cNvSpPr>
            <a:spLocks noGrp="1" noChangeArrowheads="1"/>
          </p:cNvSpPr>
          <p:nvPr>
            <p:ph type="title"/>
          </p:nvPr>
        </p:nvSpPr>
        <p:spPr/>
        <p:txBody>
          <a:bodyPr/>
          <a:lstStyle/>
          <a:p>
            <a:pPr eaLnBrk="1" hangingPunct="1"/>
            <a:r>
              <a:rPr lang="zh-CN" altLang="en-US" sz="3600" b="0" dirty="0">
                <a:solidFill>
                  <a:srgbClr val="333399"/>
                </a:solidFill>
                <a:ea typeface="仿宋_GB2312" pitchFamily="1" charset="-122"/>
              </a:rPr>
              <a:t>图的邻接矩阵存储</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95536" y="1196752"/>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二、邻接表(</a:t>
            </a:r>
            <a:r>
              <a:rPr lang="en-US" altLang="zh-CN" sz="3200">
                <a:latin typeface="黑体" panose="02010609060101010101" pitchFamily="49" charset="-122"/>
                <a:ea typeface="黑体" panose="02010609060101010101" pitchFamily="49" charset="-122"/>
              </a:rPr>
              <a:t>Adjacency List</a:t>
            </a:r>
            <a:r>
              <a:rPr lang="zh-CN" altLang="en-US" sz="3200">
                <a:latin typeface="黑体" panose="02010609060101010101" pitchFamily="49" charset="-122"/>
                <a:ea typeface="黑体" panose="02010609060101010101" pitchFamily="49" charset="-122"/>
              </a:rPr>
              <a:t>)</a:t>
            </a:r>
          </a:p>
        </p:txBody>
      </p:sp>
      <p:sp>
        <p:nvSpPr>
          <p:cNvPr id="3481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01D923FE-73E7-46B7-8F13-30A9EBBB852E}" type="slidenum">
              <a:rPr lang="zh-CN" altLang="en-US"/>
              <a:pPr algn="r" eaLnBrk="1" hangingPunct="1">
                <a:spcBef>
                  <a:spcPct val="50000"/>
                </a:spcBef>
                <a:buFont typeface="Arial" panose="020B0604020202020204" pitchFamily="34" charset="0"/>
                <a:buNone/>
              </a:pPr>
              <a:t>24</a:t>
            </a:fld>
            <a:endParaRPr lang="en-US" altLang="zh-CN"/>
          </a:p>
        </p:txBody>
      </p:sp>
      <p:sp>
        <p:nvSpPr>
          <p:cNvPr id="34820" name="Text Box 4"/>
          <p:cNvSpPr txBox="1">
            <a:spLocks noChangeArrowheads="1"/>
          </p:cNvSpPr>
          <p:nvPr/>
        </p:nvSpPr>
        <p:spPr bwMode="auto">
          <a:xfrm>
            <a:off x="395536" y="282352"/>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34821" name="Rectangle 5"/>
          <p:cNvSpPr>
            <a:spLocks noGrp="1" noChangeArrowheads="1"/>
          </p:cNvSpPr>
          <p:nvPr>
            <p:ph type="body" idx="1"/>
          </p:nvPr>
        </p:nvSpPr>
        <p:spPr>
          <a:xfrm>
            <a:off x="319336" y="1923827"/>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邻接表是图的一种链式存储结构</a:t>
            </a:r>
          </a:p>
          <a:p>
            <a:pPr eaLnBrk="1" hangingPunct="1">
              <a:spcBef>
                <a:spcPct val="30000"/>
              </a:spcBef>
            </a:pPr>
            <a:r>
              <a:rPr lang="zh-CN" altLang="en-US" b="1">
                <a:latin typeface="黑体" panose="02010609060101010101" pitchFamily="49" charset="-122"/>
                <a:ea typeface="黑体" panose="02010609060101010101" pitchFamily="49" charset="-122"/>
              </a:rPr>
              <a:t>在邻接表中，每个顶点设置一个</a:t>
            </a:r>
            <a:r>
              <a:rPr lang="zh-CN" altLang="en-US" b="1">
                <a:solidFill>
                  <a:srgbClr val="C00000"/>
                </a:solidFill>
                <a:latin typeface="黑体" panose="02010609060101010101" pitchFamily="49" charset="-122"/>
                <a:ea typeface="黑体" panose="02010609060101010101" pitchFamily="49" charset="-122"/>
              </a:rPr>
              <a:t>单链表</a:t>
            </a:r>
            <a:r>
              <a:rPr lang="zh-CN" altLang="en-US" b="1">
                <a:latin typeface="黑体" panose="02010609060101010101" pitchFamily="49" charset="-122"/>
                <a:ea typeface="黑体" panose="02010609060101010101" pitchFamily="49" charset="-122"/>
              </a:rPr>
              <a:t>，其每个</a:t>
            </a:r>
            <a:r>
              <a:rPr lang="zh-CN" altLang="en-US" b="1">
                <a:solidFill>
                  <a:srgbClr val="C00000"/>
                </a:solidFill>
                <a:latin typeface="黑体" panose="02010609060101010101" pitchFamily="49" charset="-122"/>
                <a:ea typeface="黑体" panose="02010609060101010101" pitchFamily="49" charset="-122"/>
              </a:rPr>
              <a:t>结点都是依附于该顶点的边</a:t>
            </a:r>
            <a:r>
              <a:rPr lang="zh-CN" altLang="en-US" b="1">
                <a:latin typeface="黑体" panose="02010609060101010101" pitchFamily="49" charset="-122"/>
                <a:ea typeface="黑体" panose="02010609060101010101" pitchFamily="49" charset="-122"/>
              </a:rPr>
              <a:t>（或以该顶点为尾的弧）</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95536" y="110304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二、邻接表</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无向图</a:t>
            </a:r>
            <a:r>
              <a:rPr lang="en-US" altLang="zh-CN" sz="3200">
                <a:latin typeface="黑体" panose="02010609060101010101" pitchFamily="49" charset="-122"/>
                <a:ea typeface="黑体" panose="02010609060101010101" pitchFamily="49" charset="-122"/>
              </a:rPr>
              <a:t>)</a:t>
            </a:r>
          </a:p>
        </p:txBody>
      </p:sp>
      <p:sp>
        <p:nvSpPr>
          <p:cNvPr id="3584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683AA47D-AD85-490A-9CEF-87458AFE7758}" type="slidenum">
              <a:rPr lang="zh-CN" altLang="en-US"/>
              <a:pPr algn="r" eaLnBrk="1" hangingPunct="1">
                <a:spcBef>
                  <a:spcPct val="50000"/>
                </a:spcBef>
                <a:buFont typeface="Arial" panose="020B0604020202020204" pitchFamily="34" charset="0"/>
                <a:buNone/>
              </a:pPr>
              <a:t>25</a:t>
            </a:fld>
            <a:endParaRPr lang="en-US" altLang="zh-CN"/>
          </a:p>
        </p:txBody>
      </p:sp>
      <p:sp>
        <p:nvSpPr>
          <p:cNvPr id="35844" name="Text Box 4"/>
          <p:cNvSpPr txBox="1">
            <a:spLocks noChangeArrowheads="1"/>
          </p:cNvSpPr>
          <p:nvPr/>
        </p:nvSpPr>
        <p:spPr bwMode="auto">
          <a:xfrm>
            <a:off x="395536" y="18864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grpSp>
        <p:nvGrpSpPr>
          <p:cNvPr id="35846" name="Group 6"/>
          <p:cNvGrpSpPr>
            <a:grpSpLocks/>
          </p:cNvGrpSpPr>
          <p:nvPr/>
        </p:nvGrpSpPr>
        <p:grpSpPr bwMode="auto">
          <a:xfrm>
            <a:off x="5958136" y="3693840"/>
            <a:ext cx="2895600" cy="2286000"/>
            <a:chOff x="0" y="0"/>
            <a:chExt cx="1824" cy="1440"/>
          </a:xfrm>
        </p:grpSpPr>
        <p:sp>
          <p:nvSpPr>
            <p:cNvPr id="35970" name="Line 7"/>
            <p:cNvSpPr>
              <a:spLocks noChangeShapeType="1"/>
            </p:cNvSpPr>
            <p:nvPr/>
          </p:nvSpPr>
          <p:spPr bwMode="auto">
            <a:xfrm flipH="1">
              <a:off x="624" y="149"/>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5971" name="Line 8"/>
            <p:cNvSpPr>
              <a:spLocks noChangeShapeType="1"/>
            </p:cNvSpPr>
            <p:nvPr/>
          </p:nvSpPr>
          <p:spPr bwMode="auto">
            <a:xfrm>
              <a:off x="1296" y="245"/>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5972" name="Line 9"/>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5973" name="Line 10"/>
            <p:cNvSpPr>
              <a:spLocks noChangeShapeType="1"/>
            </p:cNvSpPr>
            <p:nvPr/>
          </p:nvSpPr>
          <p:spPr bwMode="auto">
            <a:xfrm flipH="1">
              <a:off x="192" y="197"/>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5974" name="Line 11"/>
            <p:cNvSpPr>
              <a:spLocks noChangeShapeType="1"/>
            </p:cNvSpPr>
            <p:nvPr/>
          </p:nvSpPr>
          <p:spPr bwMode="auto">
            <a:xfrm flipH="1" flipV="1">
              <a:off x="480" y="245"/>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5975" name="Line 12"/>
            <p:cNvSpPr>
              <a:spLocks noChangeShapeType="1"/>
            </p:cNvSpPr>
            <p:nvPr/>
          </p:nvSpPr>
          <p:spPr bwMode="auto">
            <a:xfrm flipH="1" flipV="1">
              <a:off x="528" y="197"/>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5976" name="Line 13"/>
            <p:cNvSpPr>
              <a:spLocks noChangeShapeType="1"/>
            </p:cNvSpPr>
            <p:nvPr/>
          </p:nvSpPr>
          <p:spPr bwMode="auto">
            <a:xfrm flipH="1" flipV="1">
              <a:off x="144" y="821"/>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5977" name="Line 14"/>
            <p:cNvSpPr>
              <a:spLocks noChangeShapeType="1"/>
            </p:cNvSpPr>
            <p:nvPr/>
          </p:nvSpPr>
          <p:spPr bwMode="auto">
            <a:xfrm flipH="1">
              <a:off x="528" y="1301"/>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5978" name="Line 15"/>
            <p:cNvSpPr>
              <a:spLocks noChangeShapeType="1"/>
            </p:cNvSpPr>
            <p:nvPr/>
          </p:nvSpPr>
          <p:spPr bwMode="auto">
            <a:xfrm flipH="1">
              <a:off x="576" y="77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5979" name="Line 16"/>
            <p:cNvSpPr>
              <a:spLocks noChangeShapeType="1"/>
            </p:cNvSpPr>
            <p:nvPr/>
          </p:nvSpPr>
          <p:spPr bwMode="auto">
            <a:xfrm flipH="1">
              <a:off x="1344" y="82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35980" name="Group 17"/>
            <p:cNvGrpSpPr>
              <a:grpSpLocks/>
            </p:cNvGrpSpPr>
            <p:nvPr/>
          </p:nvGrpSpPr>
          <p:grpSpPr bwMode="auto">
            <a:xfrm>
              <a:off x="0" y="0"/>
              <a:ext cx="1824" cy="1440"/>
              <a:chOff x="0" y="0"/>
              <a:chExt cx="1824" cy="1440"/>
            </a:xfrm>
          </p:grpSpPr>
          <p:sp>
            <p:nvSpPr>
              <p:cNvPr id="35981" name="Oval 18"/>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35982" name="Oval 19"/>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35983" name="Oval 20"/>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35984" name="Oval 21"/>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35985" name="Oval 2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35986" name="Oval 2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graphicFrame>
        <p:nvGraphicFramePr>
          <p:cNvPr id="32792" name="Group 24"/>
          <p:cNvGraphicFramePr>
            <a:graphicFrameLocks noGrp="1"/>
          </p:cNvGraphicFramePr>
          <p:nvPr>
            <p:extLst>
              <p:ext uri="{D42A27DB-BD31-4B8C-83A1-F6EECF244321}">
                <p14:modId xmlns:p14="http://schemas.microsoft.com/office/powerpoint/2010/main" val="1800276108"/>
              </p:ext>
            </p:extLst>
          </p:nvPr>
        </p:nvGraphicFramePr>
        <p:xfrm>
          <a:off x="319336" y="2017440"/>
          <a:ext cx="1066800" cy="3657600"/>
        </p:xfrm>
        <a:graphic>
          <a:graphicData uri="http://schemas.openxmlformats.org/drawingml/2006/table">
            <a:tbl>
              <a:tblPr/>
              <a:tblGrid>
                <a:gridCol w="6096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6" name="组合 2"/>
          <p:cNvGrpSpPr>
            <a:grpSpLocks/>
          </p:cNvGrpSpPr>
          <p:nvPr/>
        </p:nvGrpSpPr>
        <p:grpSpPr bwMode="auto">
          <a:xfrm>
            <a:off x="1233736" y="2017440"/>
            <a:ext cx="1271588" cy="482600"/>
            <a:chOff x="1295400" y="2895600"/>
            <a:chExt cx="1271954" cy="482600"/>
          </a:xfrm>
        </p:grpSpPr>
        <p:grpSp>
          <p:nvGrpSpPr>
            <p:cNvPr id="35966" name="Group 48"/>
            <p:cNvGrpSpPr>
              <a:grpSpLocks/>
            </p:cNvGrpSpPr>
            <p:nvPr/>
          </p:nvGrpSpPr>
          <p:grpSpPr bwMode="auto">
            <a:xfrm>
              <a:off x="1779954" y="2895600"/>
              <a:ext cx="787400" cy="482600"/>
              <a:chOff x="0" y="0"/>
              <a:chExt cx="1516" cy="481"/>
            </a:xfrm>
          </p:grpSpPr>
          <p:sp>
            <p:nvSpPr>
              <p:cNvPr id="35968" name="Text Box 49"/>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1</a:t>
                </a:r>
              </a:p>
            </p:txBody>
          </p:sp>
          <p:sp>
            <p:nvSpPr>
              <p:cNvPr id="35969" name="Text Box 50"/>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67" name="Line 57"/>
            <p:cNvSpPr>
              <a:spLocks noChangeShapeType="1"/>
            </p:cNvSpPr>
            <p:nvPr/>
          </p:nvSpPr>
          <p:spPr bwMode="auto">
            <a:xfrm>
              <a:off x="1295400" y="32004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 name="组合 3"/>
          <p:cNvGrpSpPr>
            <a:grpSpLocks/>
          </p:cNvGrpSpPr>
          <p:nvPr/>
        </p:nvGrpSpPr>
        <p:grpSpPr bwMode="auto">
          <a:xfrm>
            <a:off x="2384674" y="2017440"/>
            <a:ext cx="1271587" cy="482600"/>
            <a:chOff x="2446215" y="2895600"/>
            <a:chExt cx="1271954" cy="482600"/>
          </a:xfrm>
        </p:grpSpPr>
        <p:grpSp>
          <p:nvGrpSpPr>
            <p:cNvPr id="35962" name="Group 51"/>
            <p:cNvGrpSpPr>
              <a:grpSpLocks/>
            </p:cNvGrpSpPr>
            <p:nvPr/>
          </p:nvGrpSpPr>
          <p:grpSpPr bwMode="auto">
            <a:xfrm>
              <a:off x="2930769" y="2895600"/>
              <a:ext cx="787400" cy="482600"/>
              <a:chOff x="0" y="0"/>
              <a:chExt cx="1516" cy="481"/>
            </a:xfrm>
          </p:grpSpPr>
          <p:sp>
            <p:nvSpPr>
              <p:cNvPr id="35964" name="Text Box 52"/>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4</a:t>
                </a:r>
              </a:p>
            </p:txBody>
          </p:sp>
          <p:sp>
            <p:nvSpPr>
              <p:cNvPr id="35965" name="Text Box 53"/>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63" name="Line 58"/>
            <p:cNvSpPr>
              <a:spLocks noChangeShapeType="1"/>
            </p:cNvSpPr>
            <p:nvPr/>
          </p:nvSpPr>
          <p:spPr bwMode="auto">
            <a:xfrm>
              <a:off x="2446215" y="32004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 name="组合 4"/>
          <p:cNvGrpSpPr>
            <a:grpSpLocks/>
          </p:cNvGrpSpPr>
          <p:nvPr/>
        </p:nvGrpSpPr>
        <p:grpSpPr bwMode="auto">
          <a:xfrm>
            <a:off x="3535611" y="2017440"/>
            <a:ext cx="1271588" cy="482600"/>
            <a:chOff x="3597031" y="2895600"/>
            <a:chExt cx="1271954" cy="482600"/>
          </a:xfrm>
        </p:grpSpPr>
        <p:grpSp>
          <p:nvGrpSpPr>
            <p:cNvPr id="35958" name="Group 54"/>
            <p:cNvGrpSpPr>
              <a:grpSpLocks/>
            </p:cNvGrpSpPr>
            <p:nvPr/>
          </p:nvGrpSpPr>
          <p:grpSpPr bwMode="auto">
            <a:xfrm>
              <a:off x="4081585" y="2895600"/>
              <a:ext cx="787400" cy="482600"/>
              <a:chOff x="0" y="0"/>
              <a:chExt cx="1516" cy="481"/>
            </a:xfrm>
          </p:grpSpPr>
          <p:sp>
            <p:nvSpPr>
              <p:cNvPr id="35960" name="Text Box 55"/>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5</a:t>
                </a:r>
              </a:p>
            </p:txBody>
          </p:sp>
          <p:sp>
            <p:nvSpPr>
              <p:cNvPr id="35961" name="Text Box 56"/>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5959" name="Line 59"/>
            <p:cNvSpPr>
              <a:spLocks noChangeShapeType="1"/>
            </p:cNvSpPr>
            <p:nvPr/>
          </p:nvSpPr>
          <p:spPr bwMode="auto">
            <a:xfrm>
              <a:off x="3597031" y="32004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 name="组合 5"/>
          <p:cNvGrpSpPr>
            <a:grpSpLocks/>
          </p:cNvGrpSpPr>
          <p:nvPr/>
        </p:nvGrpSpPr>
        <p:grpSpPr bwMode="auto">
          <a:xfrm>
            <a:off x="1233736" y="2703240"/>
            <a:ext cx="1271588" cy="482600"/>
            <a:chOff x="1295400" y="3581400"/>
            <a:chExt cx="1271954" cy="482600"/>
          </a:xfrm>
        </p:grpSpPr>
        <p:grpSp>
          <p:nvGrpSpPr>
            <p:cNvPr id="35954" name="Group 60"/>
            <p:cNvGrpSpPr>
              <a:grpSpLocks/>
            </p:cNvGrpSpPr>
            <p:nvPr/>
          </p:nvGrpSpPr>
          <p:grpSpPr bwMode="auto">
            <a:xfrm>
              <a:off x="1779954" y="3581400"/>
              <a:ext cx="787400" cy="482600"/>
              <a:chOff x="0" y="0"/>
              <a:chExt cx="1516" cy="481"/>
            </a:xfrm>
          </p:grpSpPr>
          <p:sp>
            <p:nvSpPr>
              <p:cNvPr id="35956" name="Text Box 61"/>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0</a:t>
                </a:r>
              </a:p>
            </p:txBody>
          </p:sp>
          <p:sp>
            <p:nvSpPr>
              <p:cNvPr id="35957" name="Text Box 62"/>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55" name="Line 69"/>
            <p:cNvSpPr>
              <a:spLocks noChangeShapeType="1"/>
            </p:cNvSpPr>
            <p:nvPr/>
          </p:nvSpPr>
          <p:spPr bwMode="auto">
            <a:xfrm>
              <a:off x="1295400" y="38862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4" name="组合 6"/>
          <p:cNvGrpSpPr>
            <a:grpSpLocks/>
          </p:cNvGrpSpPr>
          <p:nvPr/>
        </p:nvGrpSpPr>
        <p:grpSpPr bwMode="auto">
          <a:xfrm>
            <a:off x="2384674" y="2703240"/>
            <a:ext cx="1271587" cy="482600"/>
            <a:chOff x="2446215" y="3581400"/>
            <a:chExt cx="1271954" cy="482600"/>
          </a:xfrm>
        </p:grpSpPr>
        <p:grpSp>
          <p:nvGrpSpPr>
            <p:cNvPr id="35950" name="Group 63"/>
            <p:cNvGrpSpPr>
              <a:grpSpLocks/>
            </p:cNvGrpSpPr>
            <p:nvPr/>
          </p:nvGrpSpPr>
          <p:grpSpPr bwMode="auto">
            <a:xfrm>
              <a:off x="2930769" y="3581400"/>
              <a:ext cx="787400" cy="482600"/>
              <a:chOff x="0" y="0"/>
              <a:chExt cx="1516" cy="481"/>
            </a:xfrm>
          </p:grpSpPr>
          <p:sp>
            <p:nvSpPr>
              <p:cNvPr id="35952" name="Text Box 64"/>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2</a:t>
                </a:r>
              </a:p>
            </p:txBody>
          </p:sp>
          <p:sp>
            <p:nvSpPr>
              <p:cNvPr id="35953" name="Text Box 65"/>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51" name="Line 70"/>
            <p:cNvSpPr>
              <a:spLocks noChangeShapeType="1"/>
            </p:cNvSpPr>
            <p:nvPr/>
          </p:nvSpPr>
          <p:spPr bwMode="auto">
            <a:xfrm>
              <a:off x="2446215" y="38862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6" name="组合 7"/>
          <p:cNvGrpSpPr>
            <a:grpSpLocks/>
          </p:cNvGrpSpPr>
          <p:nvPr/>
        </p:nvGrpSpPr>
        <p:grpSpPr bwMode="auto">
          <a:xfrm>
            <a:off x="3535611" y="2703240"/>
            <a:ext cx="1271588" cy="482600"/>
            <a:chOff x="3597031" y="3581400"/>
            <a:chExt cx="1271954" cy="482600"/>
          </a:xfrm>
        </p:grpSpPr>
        <p:grpSp>
          <p:nvGrpSpPr>
            <p:cNvPr id="35946" name="Group 66"/>
            <p:cNvGrpSpPr>
              <a:grpSpLocks/>
            </p:cNvGrpSpPr>
            <p:nvPr/>
          </p:nvGrpSpPr>
          <p:grpSpPr bwMode="auto">
            <a:xfrm>
              <a:off x="4081585" y="3581400"/>
              <a:ext cx="787400" cy="482600"/>
              <a:chOff x="0" y="0"/>
              <a:chExt cx="1516" cy="481"/>
            </a:xfrm>
          </p:grpSpPr>
          <p:sp>
            <p:nvSpPr>
              <p:cNvPr id="35948" name="Text Box 67"/>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3</a:t>
                </a:r>
              </a:p>
            </p:txBody>
          </p:sp>
          <p:sp>
            <p:nvSpPr>
              <p:cNvPr id="35949" name="Text Box 68"/>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47" name="Line 71"/>
            <p:cNvSpPr>
              <a:spLocks noChangeShapeType="1"/>
            </p:cNvSpPr>
            <p:nvPr/>
          </p:nvSpPr>
          <p:spPr bwMode="auto">
            <a:xfrm>
              <a:off x="3597031" y="38862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8" name="组合 9"/>
          <p:cNvGrpSpPr>
            <a:grpSpLocks/>
          </p:cNvGrpSpPr>
          <p:nvPr/>
        </p:nvGrpSpPr>
        <p:grpSpPr bwMode="auto">
          <a:xfrm>
            <a:off x="1233736" y="3312840"/>
            <a:ext cx="1271588" cy="482600"/>
            <a:chOff x="1295400" y="4191000"/>
            <a:chExt cx="1271954" cy="482600"/>
          </a:xfrm>
        </p:grpSpPr>
        <p:grpSp>
          <p:nvGrpSpPr>
            <p:cNvPr id="35942" name="Group 72"/>
            <p:cNvGrpSpPr>
              <a:grpSpLocks/>
            </p:cNvGrpSpPr>
            <p:nvPr/>
          </p:nvGrpSpPr>
          <p:grpSpPr bwMode="auto">
            <a:xfrm>
              <a:off x="1779954" y="4191000"/>
              <a:ext cx="787400" cy="482600"/>
              <a:chOff x="0" y="0"/>
              <a:chExt cx="1516" cy="481"/>
            </a:xfrm>
          </p:grpSpPr>
          <p:sp>
            <p:nvSpPr>
              <p:cNvPr id="35944" name="Text Box 73"/>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1</a:t>
                </a:r>
              </a:p>
            </p:txBody>
          </p:sp>
          <p:sp>
            <p:nvSpPr>
              <p:cNvPr id="35945" name="Text Box 74"/>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43" name="Line 78"/>
            <p:cNvSpPr>
              <a:spLocks noChangeShapeType="1"/>
            </p:cNvSpPr>
            <p:nvPr/>
          </p:nvSpPr>
          <p:spPr bwMode="auto">
            <a:xfrm>
              <a:off x="1295400" y="44958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0" name="组合 10"/>
          <p:cNvGrpSpPr>
            <a:grpSpLocks/>
          </p:cNvGrpSpPr>
          <p:nvPr/>
        </p:nvGrpSpPr>
        <p:grpSpPr bwMode="auto">
          <a:xfrm>
            <a:off x="2384674" y="3312840"/>
            <a:ext cx="1271587" cy="482600"/>
            <a:chOff x="2446215" y="4191000"/>
            <a:chExt cx="1271954" cy="482600"/>
          </a:xfrm>
        </p:grpSpPr>
        <p:grpSp>
          <p:nvGrpSpPr>
            <p:cNvPr id="35938" name="Group 75"/>
            <p:cNvGrpSpPr>
              <a:grpSpLocks/>
            </p:cNvGrpSpPr>
            <p:nvPr/>
          </p:nvGrpSpPr>
          <p:grpSpPr bwMode="auto">
            <a:xfrm>
              <a:off x="2930769" y="4191000"/>
              <a:ext cx="787400" cy="482600"/>
              <a:chOff x="0" y="0"/>
              <a:chExt cx="1516" cy="481"/>
            </a:xfrm>
          </p:grpSpPr>
          <p:sp>
            <p:nvSpPr>
              <p:cNvPr id="35940" name="Text Box 76"/>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3</a:t>
                </a:r>
              </a:p>
            </p:txBody>
          </p:sp>
          <p:sp>
            <p:nvSpPr>
              <p:cNvPr id="35941" name="Text Box 77"/>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5939" name="Line 79"/>
            <p:cNvSpPr>
              <a:spLocks noChangeShapeType="1"/>
            </p:cNvSpPr>
            <p:nvPr/>
          </p:nvSpPr>
          <p:spPr bwMode="auto">
            <a:xfrm>
              <a:off x="2446215" y="44958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2" name="组合 11"/>
          <p:cNvGrpSpPr>
            <a:grpSpLocks/>
          </p:cNvGrpSpPr>
          <p:nvPr/>
        </p:nvGrpSpPr>
        <p:grpSpPr bwMode="auto">
          <a:xfrm>
            <a:off x="1233736" y="3998640"/>
            <a:ext cx="1271588" cy="482600"/>
            <a:chOff x="1295400" y="4876800"/>
            <a:chExt cx="1271954" cy="482600"/>
          </a:xfrm>
        </p:grpSpPr>
        <p:grpSp>
          <p:nvGrpSpPr>
            <p:cNvPr id="35934" name="Group 80"/>
            <p:cNvGrpSpPr>
              <a:grpSpLocks/>
            </p:cNvGrpSpPr>
            <p:nvPr/>
          </p:nvGrpSpPr>
          <p:grpSpPr bwMode="auto">
            <a:xfrm>
              <a:off x="1779954" y="4876800"/>
              <a:ext cx="787400" cy="482600"/>
              <a:chOff x="0" y="0"/>
              <a:chExt cx="1516" cy="481"/>
            </a:xfrm>
          </p:grpSpPr>
          <p:sp>
            <p:nvSpPr>
              <p:cNvPr id="35936" name="Text Box 81"/>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1</a:t>
                </a:r>
              </a:p>
            </p:txBody>
          </p:sp>
          <p:sp>
            <p:nvSpPr>
              <p:cNvPr id="35937" name="Text Box 82"/>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35" name="Line 89"/>
            <p:cNvSpPr>
              <a:spLocks noChangeShapeType="1"/>
            </p:cNvSpPr>
            <p:nvPr/>
          </p:nvSpPr>
          <p:spPr bwMode="auto">
            <a:xfrm>
              <a:off x="1295400" y="51816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4" name="组合 12"/>
          <p:cNvGrpSpPr>
            <a:grpSpLocks/>
          </p:cNvGrpSpPr>
          <p:nvPr/>
        </p:nvGrpSpPr>
        <p:grpSpPr bwMode="auto">
          <a:xfrm>
            <a:off x="2384674" y="3998640"/>
            <a:ext cx="1271587" cy="482600"/>
            <a:chOff x="2446215" y="4876800"/>
            <a:chExt cx="1271954" cy="482600"/>
          </a:xfrm>
        </p:grpSpPr>
        <p:grpSp>
          <p:nvGrpSpPr>
            <p:cNvPr id="35930" name="Group 83"/>
            <p:cNvGrpSpPr>
              <a:grpSpLocks/>
            </p:cNvGrpSpPr>
            <p:nvPr/>
          </p:nvGrpSpPr>
          <p:grpSpPr bwMode="auto">
            <a:xfrm>
              <a:off x="2930769" y="4876800"/>
              <a:ext cx="787400" cy="482600"/>
              <a:chOff x="0" y="0"/>
              <a:chExt cx="1516" cy="481"/>
            </a:xfrm>
          </p:grpSpPr>
          <p:sp>
            <p:nvSpPr>
              <p:cNvPr id="35932" name="Text Box 84"/>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2</a:t>
                </a:r>
              </a:p>
            </p:txBody>
          </p:sp>
          <p:sp>
            <p:nvSpPr>
              <p:cNvPr id="35933" name="Text Box 85"/>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31" name="Line 90"/>
            <p:cNvSpPr>
              <a:spLocks noChangeShapeType="1"/>
            </p:cNvSpPr>
            <p:nvPr/>
          </p:nvSpPr>
          <p:spPr bwMode="auto">
            <a:xfrm>
              <a:off x="2446215" y="51816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6" name="组合 13"/>
          <p:cNvGrpSpPr>
            <a:grpSpLocks/>
          </p:cNvGrpSpPr>
          <p:nvPr/>
        </p:nvGrpSpPr>
        <p:grpSpPr bwMode="auto">
          <a:xfrm>
            <a:off x="3535611" y="3998640"/>
            <a:ext cx="1271588" cy="482600"/>
            <a:chOff x="3597031" y="4876800"/>
            <a:chExt cx="1271954" cy="482600"/>
          </a:xfrm>
        </p:grpSpPr>
        <p:grpSp>
          <p:nvGrpSpPr>
            <p:cNvPr id="35926" name="Group 86"/>
            <p:cNvGrpSpPr>
              <a:grpSpLocks/>
            </p:cNvGrpSpPr>
            <p:nvPr/>
          </p:nvGrpSpPr>
          <p:grpSpPr bwMode="auto">
            <a:xfrm>
              <a:off x="4081585" y="4876800"/>
              <a:ext cx="787400" cy="482600"/>
              <a:chOff x="0" y="0"/>
              <a:chExt cx="1516" cy="481"/>
            </a:xfrm>
          </p:grpSpPr>
          <p:sp>
            <p:nvSpPr>
              <p:cNvPr id="35928" name="Text Box 87"/>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4</a:t>
                </a:r>
              </a:p>
            </p:txBody>
          </p:sp>
          <p:sp>
            <p:nvSpPr>
              <p:cNvPr id="35929" name="Text Box 88"/>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27" name="Line 91"/>
            <p:cNvSpPr>
              <a:spLocks noChangeShapeType="1"/>
            </p:cNvSpPr>
            <p:nvPr/>
          </p:nvSpPr>
          <p:spPr bwMode="auto">
            <a:xfrm>
              <a:off x="3597031" y="51816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8" name="组合 14"/>
          <p:cNvGrpSpPr>
            <a:grpSpLocks/>
          </p:cNvGrpSpPr>
          <p:nvPr/>
        </p:nvGrpSpPr>
        <p:grpSpPr bwMode="auto">
          <a:xfrm>
            <a:off x="4686549" y="3998640"/>
            <a:ext cx="1271587" cy="482600"/>
            <a:chOff x="4747846" y="4876800"/>
            <a:chExt cx="1271954" cy="482600"/>
          </a:xfrm>
        </p:grpSpPr>
        <p:grpSp>
          <p:nvGrpSpPr>
            <p:cNvPr id="35922" name="Group 92"/>
            <p:cNvGrpSpPr>
              <a:grpSpLocks/>
            </p:cNvGrpSpPr>
            <p:nvPr/>
          </p:nvGrpSpPr>
          <p:grpSpPr bwMode="auto">
            <a:xfrm>
              <a:off x="5232400" y="4876800"/>
              <a:ext cx="787400" cy="482600"/>
              <a:chOff x="0" y="0"/>
              <a:chExt cx="1516" cy="481"/>
            </a:xfrm>
          </p:grpSpPr>
          <p:sp>
            <p:nvSpPr>
              <p:cNvPr id="35924" name="Text Box 93"/>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5</a:t>
                </a:r>
              </a:p>
            </p:txBody>
          </p:sp>
          <p:sp>
            <p:nvSpPr>
              <p:cNvPr id="35925" name="Text Box 94"/>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5923" name="Line 95"/>
            <p:cNvSpPr>
              <a:spLocks noChangeShapeType="1"/>
            </p:cNvSpPr>
            <p:nvPr/>
          </p:nvSpPr>
          <p:spPr bwMode="auto">
            <a:xfrm>
              <a:off x="4747846" y="51816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0" name="组合 15"/>
          <p:cNvGrpSpPr>
            <a:grpSpLocks/>
          </p:cNvGrpSpPr>
          <p:nvPr/>
        </p:nvGrpSpPr>
        <p:grpSpPr bwMode="auto">
          <a:xfrm>
            <a:off x="1233736" y="4608240"/>
            <a:ext cx="1271588" cy="482600"/>
            <a:chOff x="1295400" y="5486400"/>
            <a:chExt cx="1271954" cy="482600"/>
          </a:xfrm>
        </p:grpSpPr>
        <p:grpSp>
          <p:nvGrpSpPr>
            <p:cNvPr id="35918" name="Group 96"/>
            <p:cNvGrpSpPr>
              <a:grpSpLocks/>
            </p:cNvGrpSpPr>
            <p:nvPr/>
          </p:nvGrpSpPr>
          <p:grpSpPr bwMode="auto">
            <a:xfrm>
              <a:off x="1779954" y="5486400"/>
              <a:ext cx="787400" cy="482600"/>
              <a:chOff x="0" y="0"/>
              <a:chExt cx="1516" cy="481"/>
            </a:xfrm>
          </p:grpSpPr>
          <p:sp>
            <p:nvSpPr>
              <p:cNvPr id="35920" name="Text Box 97"/>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0</a:t>
                </a:r>
              </a:p>
            </p:txBody>
          </p:sp>
          <p:sp>
            <p:nvSpPr>
              <p:cNvPr id="35921" name="Text Box 98"/>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19" name="Line 105"/>
            <p:cNvSpPr>
              <a:spLocks noChangeShapeType="1"/>
            </p:cNvSpPr>
            <p:nvPr/>
          </p:nvSpPr>
          <p:spPr bwMode="auto">
            <a:xfrm>
              <a:off x="1295400" y="57912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1810" name="组合 16"/>
          <p:cNvGrpSpPr>
            <a:grpSpLocks/>
          </p:cNvGrpSpPr>
          <p:nvPr/>
        </p:nvGrpSpPr>
        <p:grpSpPr bwMode="auto">
          <a:xfrm>
            <a:off x="2384674" y="4608240"/>
            <a:ext cx="1271587" cy="482600"/>
            <a:chOff x="2446215" y="5486400"/>
            <a:chExt cx="1271954" cy="482600"/>
          </a:xfrm>
        </p:grpSpPr>
        <p:grpSp>
          <p:nvGrpSpPr>
            <p:cNvPr id="35914" name="Group 99"/>
            <p:cNvGrpSpPr>
              <a:grpSpLocks/>
            </p:cNvGrpSpPr>
            <p:nvPr/>
          </p:nvGrpSpPr>
          <p:grpSpPr bwMode="auto">
            <a:xfrm>
              <a:off x="2930769" y="5486400"/>
              <a:ext cx="787400" cy="482600"/>
              <a:chOff x="0" y="0"/>
              <a:chExt cx="1516" cy="481"/>
            </a:xfrm>
          </p:grpSpPr>
          <p:sp>
            <p:nvSpPr>
              <p:cNvPr id="35916" name="Text Box 100"/>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3</a:t>
                </a:r>
              </a:p>
            </p:txBody>
          </p:sp>
          <p:sp>
            <p:nvSpPr>
              <p:cNvPr id="35917" name="Text Box 101"/>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15" name="Line 106"/>
            <p:cNvSpPr>
              <a:spLocks noChangeShapeType="1"/>
            </p:cNvSpPr>
            <p:nvPr/>
          </p:nvSpPr>
          <p:spPr bwMode="auto">
            <a:xfrm>
              <a:off x="2446215" y="57912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1814" name="组合 17"/>
          <p:cNvGrpSpPr>
            <a:grpSpLocks/>
          </p:cNvGrpSpPr>
          <p:nvPr/>
        </p:nvGrpSpPr>
        <p:grpSpPr bwMode="auto">
          <a:xfrm>
            <a:off x="3535611" y="4608240"/>
            <a:ext cx="1271588" cy="482600"/>
            <a:chOff x="3597031" y="5486400"/>
            <a:chExt cx="1271954" cy="482600"/>
          </a:xfrm>
        </p:grpSpPr>
        <p:grpSp>
          <p:nvGrpSpPr>
            <p:cNvPr id="35910" name="Group 102"/>
            <p:cNvGrpSpPr>
              <a:grpSpLocks/>
            </p:cNvGrpSpPr>
            <p:nvPr/>
          </p:nvGrpSpPr>
          <p:grpSpPr bwMode="auto">
            <a:xfrm>
              <a:off x="4081585" y="5486400"/>
              <a:ext cx="787400" cy="482600"/>
              <a:chOff x="0" y="0"/>
              <a:chExt cx="1516" cy="481"/>
            </a:xfrm>
          </p:grpSpPr>
          <p:sp>
            <p:nvSpPr>
              <p:cNvPr id="35912" name="Text Box 103"/>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5</a:t>
                </a:r>
              </a:p>
            </p:txBody>
          </p:sp>
          <p:sp>
            <p:nvSpPr>
              <p:cNvPr id="35913" name="Text Box 104"/>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5911" name="Line 107"/>
            <p:cNvSpPr>
              <a:spLocks noChangeShapeType="1"/>
            </p:cNvSpPr>
            <p:nvPr/>
          </p:nvSpPr>
          <p:spPr bwMode="auto">
            <a:xfrm>
              <a:off x="3597031" y="57912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1822" name="组合 18"/>
          <p:cNvGrpSpPr>
            <a:grpSpLocks/>
          </p:cNvGrpSpPr>
          <p:nvPr/>
        </p:nvGrpSpPr>
        <p:grpSpPr bwMode="auto">
          <a:xfrm>
            <a:off x="1233736" y="5217840"/>
            <a:ext cx="1271588" cy="482600"/>
            <a:chOff x="1295400" y="6096000"/>
            <a:chExt cx="1271954" cy="482600"/>
          </a:xfrm>
        </p:grpSpPr>
        <p:grpSp>
          <p:nvGrpSpPr>
            <p:cNvPr id="35906" name="Group 108"/>
            <p:cNvGrpSpPr>
              <a:grpSpLocks/>
            </p:cNvGrpSpPr>
            <p:nvPr/>
          </p:nvGrpSpPr>
          <p:grpSpPr bwMode="auto">
            <a:xfrm>
              <a:off x="1779954" y="6096000"/>
              <a:ext cx="787400" cy="482600"/>
              <a:chOff x="0" y="0"/>
              <a:chExt cx="1516" cy="481"/>
            </a:xfrm>
          </p:grpSpPr>
          <p:sp>
            <p:nvSpPr>
              <p:cNvPr id="35908" name="Text Box 109"/>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0</a:t>
                </a:r>
              </a:p>
            </p:txBody>
          </p:sp>
          <p:sp>
            <p:nvSpPr>
              <p:cNvPr id="35909" name="Text Box 110"/>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07" name="Line 117"/>
            <p:cNvSpPr>
              <a:spLocks noChangeShapeType="1"/>
            </p:cNvSpPr>
            <p:nvPr/>
          </p:nvSpPr>
          <p:spPr bwMode="auto">
            <a:xfrm>
              <a:off x="1295400" y="64008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1830" name="组合 19"/>
          <p:cNvGrpSpPr>
            <a:grpSpLocks/>
          </p:cNvGrpSpPr>
          <p:nvPr/>
        </p:nvGrpSpPr>
        <p:grpSpPr bwMode="auto">
          <a:xfrm>
            <a:off x="2384674" y="5217840"/>
            <a:ext cx="1271587" cy="482600"/>
            <a:chOff x="2446215" y="6096000"/>
            <a:chExt cx="1271954" cy="482600"/>
          </a:xfrm>
        </p:grpSpPr>
        <p:grpSp>
          <p:nvGrpSpPr>
            <p:cNvPr id="35902" name="Group 111"/>
            <p:cNvGrpSpPr>
              <a:grpSpLocks/>
            </p:cNvGrpSpPr>
            <p:nvPr/>
          </p:nvGrpSpPr>
          <p:grpSpPr bwMode="auto">
            <a:xfrm>
              <a:off x="2930769" y="6096000"/>
              <a:ext cx="787400" cy="482600"/>
              <a:chOff x="0" y="0"/>
              <a:chExt cx="1516" cy="481"/>
            </a:xfrm>
          </p:grpSpPr>
          <p:sp>
            <p:nvSpPr>
              <p:cNvPr id="35904" name="Text Box 112"/>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1</a:t>
                </a:r>
              </a:p>
            </p:txBody>
          </p:sp>
          <p:sp>
            <p:nvSpPr>
              <p:cNvPr id="35905" name="Text Box 113"/>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03" name="Line 118"/>
            <p:cNvSpPr>
              <a:spLocks noChangeShapeType="1"/>
            </p:cNvSpPr>
            <p:nvPr/>
          </p:nvSpPr>
          <p:spPr bwMode="auto">
            <a:xfrm>
              <a:off x="2446215" y="64008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1838" name="组合 20"/>
          <p:cNvGrpSpPr>
            <a:grpSpLocks/>
          </p:cNvGrpSpPr>
          <p:nvPr/>
        </p:nvGrpSpPr>
        <p:grpSpPr bwMode="auto">
          <a:xfrm>
            <a:off x="3535611" y="5217840"/>
            <a:ext cx="1271588" cy="482600"/>
            <a:chOff x="3597031" y="6096000"/>
            <a:chExt cx="1271954" cy="482600"/>
          </a:xfrm>
        </p:grpSpPr>
        <p:grpSp>
          <p:nvGrpSpPr>
            <p:cNvPr id="35898" name="Group 114"/>
            <p:cNvGrpSpPr>
              <a:grpSpLocks/>
            </p:cNvGrpSpPr>
            <p:nvPr/>
          </p:nvGrpSpPr>
          <p:grpSpPr bwMode="auto">
            <a:xfrm>
              <a:off x="4081585" y="6096000"/>
              <a:ext cx="787400" cy="482600"/>
              <a:chOff x="0" y="0"/>
              <a:chExt cx="1516" cy="481"/>
            </a:xfrm>
          </p:grpSpPr>
          <p:sp>
            <p:nvSpPr>
              <p:cNvPr id="35900" name="Text Box 115"/>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3</a:t>
                </a:r>
              </a:p>
            </p:txBody>
          </p:sp>
          <p:sp>
            <p:nvSpPr>
              <p:cNvPr id="35901" name="Text Box 116"/>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899" name="Line 119"/>
            <p:cNvSpPr>
              <a:spLocks noChangeShapeType="1"/>
            </p:cNvSpPr>
            <p:nvPr/>
          </p:nvSpPr>
          <p:spPr bwMode="auto">
            <a:xfrm>
              <a:off x="3597031" y="64008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1846" name="组合 21"/>
          <p:cNvGrpSpPr>
            <a:grpSpLocks/>
          </p:cNvGrpSpPr>
          <p:nvPr/>
        </p:nvGrpSpPr>
        <p:grpSpPr bwMode="auto">
          <a:xfrm>
            <a:off x="4686549" y="5217840"/>
            <a:ext cx="1271587" cy="482600"/>
            <a:chOff x="4747846" y="6096000"/>
            <a:chExt cx="1271954" cy="482600"/>
          </a:xfrm>
        </p:grpSpPr>
        <p:grpSp>
          <p:nvGrpSpPr>
            <p:cNvPr id="35894" name="Group 120"/>
            <p:cNvGrpSpPr>
              <a:grpSpLocks/>
            </p:cNvGrpSpPr>
            <p:nvPr/>
          </p:nvGrpSpPr>
          <p:grpSpPr bwMode="auto">
            <a:xfrm>
              <a:off x="5232400" y="6096000"/>
              <a:ext cx="787400" cy="482600"/>
              <a:chOff x="0" y="0"/>
              <a:chExt cx="1516" cy="481"/>
            </a:xfrm>
          </p:grpSpPr>
          <p:sp>
            <p:nvSpPr>
              <p:cNvPr id="35896" name="Text Box 121"/>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4</a:t>
                </a:r>
              </a:p>
            </p:txBody>
          </p:sp>
          <p:sp>
            <p:nvSpPr>
              <p:cNvPr id="35897" name="Text Box 122"/>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5895" name="Line 123"/>
            <p:cNvSpPr>
              <a:spLocks noChangeShapeType="1"/>
            </p:cNvSpPr>
            <p:nvPr/>
          </p:nvSpPr>
          <p:spPr bwMode="auto">
            <a:xfrm>
              <a:off x="4747846" y="64008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1854" name="组合 8"/>
          <p:cNvGrpSpPr>
            <a:grpSpLocks/>
          </p:cNvGrpSpPr>
          <p:nvPr/>
        </p:nvGrpSpPr>
        <p:grpSpPr bwMode="auto">
          <a:xfrm>
            <a:off x="4686549" y="2703240"/>
            <a:ext cx="1271587" cy="482600"/>
            <a:chOff x="4747846" y="3581400"/>
            <a:chExt cx="1271954" cy="482600"/>
          </a:xfrm>
        </p:grpSpPr>
        <p:grpSp>
          <p:nvGrpSpPr>
            <p:cNvPr id="35890" name="Group 124"/>
            <p:cNvGrpSpPr>
              <a:grpSpLocks/>
            </p:cNvGrpSpPr>
            <p:nvPr/>
          </p:nvGrpSpPr>
          <p:grpSpPr bwMode="auto">
            <a:xfrm>
              <a:off x="5232400" y="3581400"/>
              <a:ext cx="787400" cy="482600"/>
              <a:chOff x="0" y="0"/>
              <a:chExt cx="1516" cy="481"/>
            </a:xfrm>
          </p:grpSpPr>
          <p:sp>
            <p:nvSpPr>
              <p:cNvPr id="35892" name="Text Box 125"/>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5</a:t>
                </a:r>
              </a:p>
            </p:txBody>
          </p:sp>
          <p:sp>
            <p:nvSpPr>
              <p:cNvPr id="35893" name="Text Box 126"/>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5891" name="Line 127"/>
            <p:cNvSpPr>
              <a:spLocks noChangeShapeType="1"/>
            </p:cNvSpPr>
            <p:nvPr/>
          </p:nvSpPr>
          <p:spPr bwMode="auto">
            <a:xfrm>
              <a:off x="4747846" y="38862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792"/>
                                        </p:tgtEl>
                                        <p:attrNameLst>
                                          <p:attrName>style.visibility</p:attrName>
                                        </p:attrNameLst>
                                      </p:cBhvr>
                                      <p:to>
                                        <p:strVal val="visible"/>
                                      </p:to>
                                    </p:set>
                                    <p:anim calcmode="lin" valueType="num">
                                      <p:cBhvr additive="base">
                                        <p:cTn id="7" dur="500" fill="hold"/>
                                        <p:tgtEl>
                                          <p:spTgt spid="32792"/>
                                        </p:tgtEl>
                                        <p:attrNameLst>
                                          <p:attrName>ppt_x</p:attrName>
                                        </p:attrNameLst>
                                      </p:cBhvr>
                                      <p:tavLst>
                                        <p:tav tm="0">
                                          <p:val>
                                            <p:strVal val="0-#ppt_w/2"/>
                                          </p:val>
                                        </p:tav>
                                        <p:tav tm="100000">
                                          <p:val>
                                            <p:strVal val="#ppt_x"/>
                                          </p:val>
                                        </p:tav>
                                      </p:tavLst>
                                    </p:anim>
                                    <p:anim calcmode="lin" valueType="num">
                                      <p:cBhvr additive="base">
                                        <p:cTn id="8" dur="500" fill="hold"/>
                                        <p:tgtEl>
                                          <p:spTgt spid="327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31854"/>
                                        </p:tgtEl>
                                        <p:attrNameLst>
                                          <p:attrName>style.visibility</p:attrName>
                                        </p:attrNameLst>
                                      </p:cBhvr>
                                      <p:to>
                                        <p:strVal val="visible"/>
                                      </p:to>
                                    </p:set>
                                    <p:animEffect transition="in" filter="wipe(left)">
                                      <p:cBhvr>
                                        <p:cTn id="43" dur="500"/>
                                        <p:tgtEl>
                                          <p:spTgt spid="3185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left)">
                                      <p:cBhvr>
                                        <p:cTn id="58" dur="500"/>
                                        <p:tgtEl>
                                          <p:spTgt spid="2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left)">
                                      <p:cBhvr>
                                        <p:cTn id="63" dur="500"/>
                                        <p:tgtEl>
                                          <p:spTgt spid="2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left)">
                                      <p:cBhvr>
                                        <p:cTn id="68" dur="500"/>
                                        <p:tgtEl>
                                          <p:spTgt spid="2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wipe(left)">
                                      <p:cBhvr>
                                        <p:cTn id="73" dur="500"/>
                                        <p:tgtEl>
                                          <p:spTgt spid="28"/>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left)">
                                      <p:cBhvr>
                                        <p:cTn id="78" dur="500"/>
                                        <p:tgtEl>
                                          <p:spTgt spid="3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31810"/>
                                        </p:tgtEl>
                                        <p:attrNameLst>
                                          <p:attrName>style.visibility</p:attrName>
                                        </p:attrNameLst>
                                      </p:cBhvr>
                                      <p:to>
                                        <p:strVal val="visible"/>
                                      </p:to>
                                    </p:set>
                                    <p:animEffect transition="in" filter="wipe(left)">
                                      <p:cBhvr>
                                        <p:cTn id="83" dur="500"/>
                                        <p:tgtEl>
                                          <p:spTgt spid="31810"/>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31814"/>
                                        </p:tgtEl>
                                        <p:attrNameLst>
                                          <p:attrName>style.visibility</p:attrName>
                                        </p:attrNameLst>
                                      </p:cBhvr>
                                      <p:to>
                                        <p:strVal val="visible"/>
                                      </p:to>
                                    </p:set>
                                    <p:animEffect transition="in" filter="wipe(left)">
                                      <p:cBhvr>
                                        <p:cTn id="88" dur="500"/>
                                        <p:tgtEl>
                                          <p:spTgt spid="3181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31822"/>
                                        </p:tgtEl>
                                        <p:attrNameLst>
                                          <p:attrName>style.visibility</p:attrName>
                                        </p:attrNameLst>
                                      </p:cBhvr>
                                      <p:to>
                                        <p:strVal val="visible"/>
                                      </p:to>
                                    </p:set>
                                    <p:animEffect transition="in" filter="wipe(left)">
                                      <p:cBhvr>
                                        <p:cTn id="93" dur="500"/>
                                        <p:tgtEl>
                                          <p:spTgt spid="31822"/>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31830"/>
                                        </p:tgtEl>
                                        <p:attrNameLst>
                                          <p:attrName>style.visibility</p:attrName>
                                        </p:attrNameLst>
                                      </p:cBhvr>
                                      <p:to>
                                        <p:strVal val="visible"/>
                                      </p:to>
                                    </p:set>
                                    <p:animEffect transition="in" filter="wipe(left)">
                                      <p:cBhvr>
                                        <p:cTn id="98" dur="500"/>
                                        <p:tgtEl>
                                          <p:spTgt spid="31830"/>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31838"/>
                                        </p:tgtEl>
                                        <p:attrNameLst>
                                          <p:attrName>style.visibility</p:attrName>
                                        </p:attrNameLst>
                                      </p:cBhvr>
                                      <p:to>
                                        <p:strVal val="visible"/>
                                      </p:to>
                                    </p:set>
                                    <p:animEffect transition="in" filter="wipe(left)">
                                      <p:cBhvr>
                                        <p:cTn id="103" dur="500"/>
                                        <p:tgtEl>
                                          <p:spTgt spid="31838"/>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nodeType="clickEffect">
                                  <p:stCondLst>
                                    <p:cond delay="0"/>
                                  </p:stCondLst>
                                  <p:childTnLst>
                                    <p:set>
                                      <p:cBhvr>
                                        <p:cTn id="107" dur="1" fill="hold">
                                          <p:stCondLst>
                                            <p:cond delay="0"/>
                                          </p:stCondLst>
                                        </p:cTn>
                                        <p:tgtEl>
                                          <p:spTgt spid="31846"/>
                                        </p:tgtEl>
                                        <p:attrNameLst>
                                          <p:attrName>style.visibility</p:attrName>
                                        </p:attrNameLst>
                                      </p:cBhvr>
                                      <p:to>
                                        <p:strVal val="visible"/>
                                      </p:to>
                                    </p:set>
                                    <p:animEffect transition="in" filter="wipe(left)">
                                      <p:cBhvr>
                                        <p:cTn id="108" dur="500"/>
                                        <p:tgtEl>
                                          <p:spTgt spid="31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433EB17E-84FE-4121-8BAB-A021CBB933B5}" type="slidenum">
              <a:rPr lang="zh-CN" altLang="en-US"/>
              <a:pPr algn="r" eaLnBrk="1" hangingPunct="1">
                <a:spcBef>
                  <a:spcPct val="50000"/>
                </a:spcBef>
                <a:buFont typeface="Arial" panose="020B0604020202020204" pitchFamily="34" charset="0"/>
                <a:buNone/>
              </a:pPr>
              <a:t>26</a:t>
            </a:fld>
            <a:endParaRPr lang="en-US" altLang="zh-CN"/>
          </a:p>
        </p:txBody>
      </p:sp>
      <p:sp>
        <p:nvSpPr>
          <p:cNvPr id="36867" name="Text Box 4"/>
          <p:cNvSpPr txBox="1">
            <a:spLocks noChangeArrowheads="1"/>
          </p:cNvSpPr>
          <p:nvPr/>
        </p:nvSpPr>
        <p:spPr bwMode="auto">
          <a:xfrm>
            <a:off x="467544" y="26064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graphicFrame>
        <p:nvGraphicFramePr>
          <p:cNvPr id="32792" name="Group 24"/>
          <p:cNvGraphicFramePr>
            <a:graphicFrameLocks noGrp="1"/>
          </p:cNvGraphicFramePr>
          <p:nvPr>
            <p:extLst>
              <p:ext uri="{D42A27DB-BD31-4B8C-83A1-F6EECF244321}">
                <p14:modId xmlns:p14="http://schemas.microsoft.com/office/powerpoint/2010/main" val="2088879157"/>
              </p:ext>
            </p:extLst>
          </p:nvPr>
        </p:nvGraphicFramePr>
        <p:xfrm>
          <a:off x="1588319" y="2070398"/>
          <a:ext cx="1066800" cy="3657600"/>
        </p:xfrm>
        <a:graphic>
          <a:graphicData uri="http://schemas.openxmlformats.org/drawingml/2006/table">
            <a:tbl>
              <a:tblPr/>
              <a:tblGrid>
                <a:gridCol w="6096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B</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C</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D</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E</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2" name="组合 2"/>
          <p:cNvGrpSpPr>
            <a:grpSpLocks/>
          </p:cNvGrpSpPr>
          <p:nvPr/>
        </p:nvGrpSpPr>
        <p:grpSpPr bwMode="auto">
          <a:xfrm>
            <a:off x="2343969" y="2089448"/>
            <a:ext cx="1271588" cy="482600"/>
            <a:chOff x="1295400" y="2895600"/>
            <a:chExt cx="1271954" cy="482600"/>
          </a:xfrm>
        </p:grpSpPr>
        <p:grpSp>
          <p:nvGrpSpPr>
            <p:cNvPr id="36975" name="Group 48"/>
            <p:cNvGrpSpPr>
              <a:grpSpLocks/>
            </p:cNvGrpSpPr>
            <p:nvPr/>
          </p:nvGrpSpPr>
          <p:grpSpPr bwMode="auto">
            <a:xfrm>
              <a:off x="1779954" y="2895600"/>
              <a:ext cx="787400" cy="482600"/>
              <a:chOff x="0" y="0"/>
              <a:chExt cx="1516" cy="481"/>
            </a:xfrm>
          </p:grpSpPr>
          <p:sp>
            <p:nvSpPr>
              <p:cNvPr id="36977" name="Text Box 49"/>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1</a:t>
                </a:r>
              </a:p>
            </p:txBody>
          </p:sp>
          <p:sp>
            <p:nvSpPr>
              <p:cNvPr id="36978" name="Text Box 50"/>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6976" name="Line 57"/>
            <p:cNvSpPr>
              <a:spLocks noChangeShapeType="1"/>
            </p:cNvSpPr>
            <p:nvPr/>
          </p:nvSpPr>
          <p:spPr bwMode="auto">
            <a:xfrm>
              <a:off x="1295400" y="32004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组合 4"/>
          <p:cNvGrpSpPr>
            <a:grpSpLocks/>
          </p:cNvGrpSpPr>
          <p:nvPr/>
        </p:nvGrpSpPr>
        <p:grpSpPr bwMode="auto">
          <a:xfrm>
            <a:off x="3498082" y="2071986"/>
            <a:ext cx="1271587" cy="482600"/>
            <a:chOff x="3597031" y="2895600"/>
            <a:chExt cx="1271953" cy="482600"/>
          </a:xfrm>
        </p:grpSpPr>
        <p:grpSp>
          <p:nvGrpSpPr>
            <p:cNvPr id="36971" name="Group 54"/>
            <p:cNvGrpSpPr>
              <a:grpSpLocks/>
            </p:cNvGrpSpPr>
            <p:nvPr/>
          </p:nvGrpSpPr>
          <p:grpSpPr bwMode="auto">
            <a:xfrm>
              <a:off x="4081585" y="2895600"/>
              <a:ext cx="787399" cy="482600"/>
              <a:chOff x="0" y="0"/>
              <a:chExt cx="1516" cy="481"/>
            </a:xfrm>
          </p:grpSpPr>
          <p:sp>
            <p:nvSpPr>
              <p:cNvPr id="36973" name="Text Box 55"/>
              <p:cNvSpPr txBox="1">
                <a:spLocks noChangeArrowheads="1"/>
              </p:cNvSpPr>
              <p:nvPr/>
            </p:nvSpPr>
            <p:spPr bwMode="auto">
              <a:xfrm>
                <a:off x="0" y="0"/>
                <a:ext cx="890" cy="46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4</a:t>
                </a:r>
              </a:p>
            </p:txBody>
          </p:sp>
          <p:sp>
            <p:nvSpPr>
              <p:cNvPr id="36974" name="Text Box 56"/>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6972" name="Line 59"/>
            <p:cNvSpPr>
              <a:spLocks noChangeShapeType="1"/>
            </p:cNvSpPr>
            <p:nvPr/>
          </p:nvSpPr>
          <p:spPr bwMode="auto">
            <a:xfrm>
              <a:off x="3597031" y="3200400"/>
              <a:ext cx="484326"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 name="组合 5"/>
          <p:cNvGrpSpPr>
            <a:grpSpLocks/>
          </p:cNvGrpSpPr>
          <p:nvPr/>
        </p:nvGrpSpPr>
        <p:grpSpPr bwMode="auto">
          <a:xfrm>
            <a:off x="2343969" y="2775248"/>
            <a:ext cx="1271588" cy="482600"/>
            <a:chOff x="1295400" y="3581400"/>
            <a:chExt cx="1271954" cy="482600"/>
          </a:xfrm>
        </p:grpSpPr>
        <p:grpSp>
          <p:nvGrpSpPr>
            <p:cNvPr id="36967" name="Group 60"/>
            <p:cNvGrpSpPr>
              <a:grpSpLocks/>
            </p:cNvGrpSpPr>
            <p:nvPr/>
          </p:nvGrpSpPr>
          <p:grpSpPr bwMode="auto">
            <a:xfrm>
              <a:off x="1779954" y="3581400"/>
              <a:ext cx="787400" cy="482600"/>
              <a:chOff x="0" y="0"/>
              <a:chExt cx="1516" cy="481"/>
            </a:xfrm>
          </p:grpSpPr>
          <p:sp>
            <p:nvSpPr>
              <p:cNvPr id="36969" name="Text Box 61"/>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0</a:t>
                </a:r>
              </a:p>
            </p:txBody>
          </p:sp>
          <p:sp>
            <p:nvSpPr>
              <p:cNvPr id="36970" name="Text Box 62"/>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6968" name="Line 69"/>
            <p:cNvSpPr>
              <a:spLocks noChangeShapeType="1"/>
            </p:cNvSpPr>
            <p:nvPr/>
          </p:nvSpPr>
          <p:spPr bwMode="auto">
            <a:xfrm>
              <a:off x="1295400" y="38862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 name="组合 6"/>
          <p:cNvGrpSpPr>
            <a:grpSpLocks/>
          </p:cNvGrpSpPr>
          <p:nvPr/>
        </p:nvGrpSpPr>
        <p:grpSpPr bwMode="auto">
          <a:xfrm>
            <a:off x="3493319" y="2775248"/>
            <a:ext cx="1273175" cy="482600"/>
            <a:chOff x="2446215" y="3581400"/>
            <a:chExt cx="1271954" cy="482600"/>
          </a:xfrm>
        </p:grpSpPr>
        <p:grpSp>
          <p:nvGrpSpPr>
            <p:cNvPr id="36963" name="Group 63"/>
            <p:cNvGrpSpPr>
              <a:grpSpLocks/>
            </p:cNvGrpSpPr>
            <p:nvPr/>
          </p:nvGrpSpPr>
          <p:grpSpPr bwMode="auto">
            <a:xfrm>
              <a:off x="2930769" y="3581400"/>
              <a:ext cx="787400" cy="482600"/>
              <a:chOff x="0" y="0"/>
              <a:chExt cx="1516" cy="481"/>
            </a:xfrm>
          </p:grpSpPr>
          <p:sp>
            <p:nvSpPr>
              <p:cNvPr id="36965" name="Text Box 64"/>
              <p:cNvSpPr txBox="1">
                <a:spLocks noChangeArrowheads="1"/>
              </p:cNvSpPr>
              <p:nvPr/>
            </p:nvSpPr>
            <p:spPr bwMode="auto">
              <a:xfrm>
                <a:off x="1" y="0"/>
                <a:ext cx="889" cy="46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4</a:t>
                </a:r>
              </a:p>
            </p:txBody>
          </p:sp>
          <p:sp>
            <p:nvSpPr>
              <p:cNvPr id="36966" name="Text Box 65"/>
              <p:cNvSpPr txBox="1">
                <a:spLocks noChangeArrowheads="1"/>
              </p:cNvSpPr>
              <p:nvPr/>
            </p:nvSpPr>
            <p:spPr bwMode="auto">
              <a:xfrm>
                <a:off x="890" y="0"/>
                <a:ext cx="626"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6964" name="Line 70"/>
            <p:cNvSpPr>
              <a:spLocks noChangeShapeType="1"/>
            </p:cNvSpPr>
            <p:nvPr/>
          </p:nvSpPr>
          <p:spPr bwMode="auto">
            <a:xfrm>
              <a:off x="2446215" y="3886200"/>
              <a:ext cx="485309"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 name="组合 9"/>
          <p:cNvGrpSpPr>
            <a:grpSpLocks/>
          </p:cNvGrpSpPr>
          <p:nvPr/>
        </p:nvGrpSpPr>
        <p:grpSpPr bwMode="auto">
          <a:xfrm>
            <a:off x="2343969" y="3384848"/>
            <a:ext cx="1271588" cy="482600"/>
            <a:chOff x="1295400" y="4191000"/>
            <a:chExt cx="1271954" cy="482600"/>
          </a:xfrm>
        </p:grpSpPr>
        <p:grpSp>
          <p:nvGrpSpPr>
            <p:cNvPr id="36959" name="Group 72"/>
            <p:cNvGrpSpPr>
              <a:grpSpLocks/>
            </p:cNvGrpSpPr>
            <p:nvPr/>
          </p:nvGrpSpPr>
          <p:grpSpPr bwMode="auto">
            <a:xfrm>
              <a:off x="1779435" y="4191000"/>
              <a:ext cx="787919" cy="482600"/>
              <a:chOff x="-1" y="0"/>
              <a:chExt cx="1517" cy="481"/>
            </a:xfrm>
          </p:grpSpPr>
          <p:sp>
            <p:nvSpPr>
              <p:cNvPr id="36961" name="Text Box 73"/>
              <p:cNvSpPr txBox="1">
                <a:spLocks noChangeArrowheads="1"/>
              </p:cNvSpPr>
              <p:nvPr/>
            </p:nvSpPr>
            <p:spPr bwMode="auto">
              <a:xfrm>
                <a:off x="0" y="0"/>
                <a:ext cx="890" cy="46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3</a:t>
                </a:r>
              </a:p>
            </p:txBody>
          </p:sp>
          <p:sp>
            <p:nvSpPr>
              <p:cNvPr id="36962" name="Text Box 74"/>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6960" name="Line 78"/>
            <p:cNvSpPr>
              <a:spLocks noChangeShapeType="1"/>
            </p:cNvSpPr>
            <p:nvPr/>
          </p:nvSpPr>
          <p:spPr bwMode="auto">
            <a:xfrm>
              <a:off x="1295400" y="44958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 name="组合 10"/>
          <p:cNvGrpSpPr>
            <a:grpSpLocks/>
          </p:cNvGrpSpPr>
          <p:nvPr/>
        </p:nvGrpSpPr>
        <p:grpSpPr bwMode="auto">
          <a:xfrm>
            <a:off x="3493319" y="3384848"/>
            <a:ext cx="1273175" cy="482600"/>
            <a:chOff x="2446215" y="4191000"/>
            <a:chExt cx="1271954" cy="482600"/>
          </a:xfrm>
        </p:grpSpPr>
        <p:grpSp>
          <p:nvGrpSpPr>
            <p:cNvPr id="36955" name="Group 75"/>
            <p:cNvGrpSpPr>
              <a:grpSpLocks/>
            </p:cNvGrpSpPr>
            <p:nvPr/>
          </p:nvGrpSpPr>
          <p:grpSpPr bwMode="auto">
            <a:xfrm>
              <a:off x="2930769" y="4191000"/>
              <a:ext cx="787400" cy="482600"/>
              <a:chOff x="0" y="0"/>
              <a:chExt cx="1516" cy="481"/>
            </a:xfrm>
          </p:grpSpPr>
          <p:sp>
            <p:nvSpPr>
              <p:cNvPr id="36957" name="Text Box 76"/>
              <p:cNvSpPr txBox="1">
                <a:spLocks noChangeArrowheads="1"/>
              </p:cNvSpPr>
              <p:nvPr/>
            </p:nvSpPr>
            <p:spPr bwMode="auto">
              <a:xfrm>
                <a:off x="1" y="0"/>
                <a:ext cx="889" cy="46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5</a:t>
                </a:r>
              </a:p>
            </p:txBody>
          </p:sp>
          <p:sp>
            <p:nvSpPr>
              <p:cNvPr id="36958" name="Text Box 77"/>
              <p:cNvSpPr txBox="1">
                <a:spLocks noChangeArrowheads="1"/>
              </p:cNvSpPr>
              <p:nvPr/>
            </p:nvSpPr>
            <p:spPr bwMode="auto">
              <a:xfrm>
                <a:off x="890" y="0"/>
                <a:ext cx="626"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6956" name="Line 79"/>
            <p:cNvSpPr>
              <a:spLocks noChangeShapeType="1"/>
            </p:cNvSpPr>
            <p:nvPr/>
          </p:nvSpPr>
          <p:spPr bwMode="auto">
            <a:xfrm>
              <a:off x="2446215" y="4495800"/>
              <a:ext cx="485309"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4" name="组合 11"/>
          <p:cNvGrpSpPr>
            <a:grpSpLocks/>
          </p:cNvGrpSpPr>
          <p:nvPr/>
        </p:nvGrpSpPr>
        <p:grpSpPr bwMode="auto">
          <a:xfrm>
            <a:off x="2343969" y="4070648"/>
            <a:ext cx="1271588" cy="482600"/>
            <a:chOff x="1295400" y="4876800"/>
            <a:chExt cx="1271954" cy="482600"/>
          </a:xfrm>
        </p:grpSpPr>
        <p:grpSp>
          <p:nvGrpSpPr>
            <p:cNvPr id="36951" name="Group 80"/>
            <p:cNvGrpSpPr>
              <a:grpSpLocks/>
            </p:cNvGrpSpPr>
            <p:nvPr/>
          </p:nvGrpSpPr>
          <p:grpSpPr bwMode="auto">
            <a:xfrm>
              <a:off x="1779435" y="4876800"/>
              <a:ext cx="787919" cy="482600"/>
              <a:chOff x="-1" y="0"/>
              <a:chExt cx="1517" cy="481"/>
            </a:xfrm>
          </p:grpSpPr>
          <p:sp>
            <p:nvSpPr>
              <p:cNvPr id="36953" name="Text Box 81"/>
              <p:cNvSpPr txBox="1">
                <a:spLocks noChangeArrowheads="1"/>
              </p:cNvSpPr>
              <p:nvPr/>
            </p:nvSpPr>
            <p:spPr bwMode="auto">
              <a:xfrm>
                <a:off x="0" y="0"/>
                <a:ext cx="890" cy="46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2</a:t>
                </a:r>
              </a:p>
            </p:txBody>
          </p:sp>
          <p:sp>
            <p:nvSpPr>
              <p:cNvPr id="36954" name="Text Box 82"/>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6952" name="Line 89"/>
            <p:cNvSpPr>
              <a:spLocks noChangeShapeType="1"/>
            </p:cNvSpPr>
            <p:nvPr/>
          </p:nvSpPr>
          <p:spPr bwMode="auto">
            <a:xfrm>
              <a:off x="1295400" y="51816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6" name="组合 14"/>
          <p:cNvGrpSpPr>
            <a:grpSpLocks/>
          </p:cNvGrpSpPr>
          <p:nvPr/>
        </p:nvGrpSpPr>
        <p:grpSpPr bwMode="auto">
          <a:xfrm>
            <a:off x="3493319" y="4040486"/>
            <a:ext cx="1273175" cy="482600"/>
            <a:chOff x="4747846" y="4876800"/>
            <a:chExt cx="1271954" cy="482600"/>
          </a:xfrm>
        </p:grpSpPr>
        <p:grpSp>
          <p:nvGrpSpPr>
            <p:cNvPr id="36947" name="Group 92"/>
            <p:cNvGrpSpPr>
              <a:grpSpLocks/>
            </p:cNvGrpSpPr>
            <p:nvPr/>
          </p:nvGrpSpPr>
          <p:grpSpPr bwMode="auto">
            <a:xfrm>
              <a:off x="5232400" y="4876800"/>
              <a:ext cx="787400" cy="482600"/>
              <a:chOff x="0" y="0"/>
              <a:chExt cx="1516" cy="481"/>
            </a:xfrm>
          </p:grpSpPr>
          <p:sp>
            <p:nvSpPr>
              <p:cNvPr id="36949" name="Text Box 93"/>
              <p:cNvSpPr txBox="1">
                <a:spLocks noChangeArrowheads="1"/>
              </p:cNvSpPr>
              <p:nvPr/>
            </p:nvSpPr>
            <p:spPr bwMode="auto">
              <a:xfrm>
                <a:off x="1" y="0"/>
                <a:ext cx="889"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5</a:t>
                </a:r>
              </a:p>
            </p:txBody>
          </p:sp>
          <p:sp>
            <p:nvSpPr>
              <p:cNvPr id="36950" name="Text Box 94"/>
              <p:cNvSpPr txBox="1">
                <a:spLocks noChangeArrowheads="1"/>
              </p:cNvSpPr>
              <p:nvPr/>
            </p:nvSpPr>
            <p:spPr bwMode="auto">
              <a:xfrm>
                <a:off x="890" y="0"/>
                <a:ext cx="626"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6948" name="Line 95"/>
            <p:cNvSpPr>
              <a:spLocks noChangeShapeType="1"/>
            </p:cNvSpPr>
            <p:nvPr/>
          </p:nvSpPr>
          <p:spPr bwMode="auto">
            <a:xfrm>
              <a:off x="4747846" y="5181600"/>
              <a:ext cx="485309"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8" name="组合 15"/>
          <p:cNvGrpSpPr>
            <a:grpSpLocks/>
          </p:cNvGrpSpPr>
          <p:nvPr/>
        </p:nvGrpSpPr>
        <p:grpSpPr bwMode="auto">
          <a:xfrm>
            <a:off x="2343969" y="4680248"/>
            <a:ext cx="1271588" cy="482600"/>
            <a:chOff x="1295400" y="5486400"/>
            <a:chExt cx="1271954" cy="482600"/>
          </a:xfrm>
        </p:grpSpPr>
        <p:grpSp>
          <p:nvGrpSpPr>
            <p:cNvPr id="36943" name="Group 96"/>
            <p:cNvGrpSpPr>
              <a:grpSpLocks/>
            </p:cNvGrpSpPr>
            <p:nvPr/>
          </p:nvGrpSpPr>
          <p:grpSpPr bwMode="auto">
            <a:xfrm>
              <a:off x="1779954" y="5486400"/>
              <a:ext cx="787400" cy="482600"/>
              <a:chOff x="0" y="0"/>
              <a:chExt cx="1516" cy="481"/>
            </a:xfrm>
          </p:grpSpPr>
          <p:sp>
            <p:nvSpPr>
              <p:cNvPr id="36945" name="Text Box 97"/>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0</a:t>
                </a:r>
              </a:p>
            </p:txBody>
          </p:sp>
          <p:sp>
            <p:nvSpPr>
              <p:cNvPr id="36946" name="Text Box 98"/>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6944" name="Line 105"/>
            <p:cNvSpPr>
              <a:spLocks noChangeShapeType="1"/>
            </p:cNvSpPr>
            <p:nvPr/>
          </p:nvSpPr>
          <p:spPr bwMode="auto">
            <a:xfrm>
              <a:off x="1295400" y="57912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0" name="组合 17"/>
          <p:cNvGrpSpPr>
            <a:grpSpLocks/>
          </p:cNvGrpSpPr>
          <p:nvPr/>
        </p:nvGrpSpPr>
        <p:grpSpPr bwMode="auto">
          <a:xfrm>
            <a:off x="3499669" y="4665961"/>
            <a:ext cx="1271588" cy="482600"/>
            <a:chOff x="3597031" y="5486400"/>
            <a:chExt cx="1271954" cy="482600"/>
          </a:xfrm>
        </p:grpSpPr>
        <p:grpSp>
          <p:nvGrpSpPr>
            <p:cNvPr id="36939" name="Group 102"/>
            <p:cNvGrpSpPr>
              <a:grpSpLocks/>
            </p:cNvGrpSpPr>
            <p:nvPr/>
          </p:nvGrpSpPr>
          <p:grpSpPr bwMode="auto">
            <a:xfrm>
              <a:off x="4081585" y="5486400"/>
              <a:ext cx="787400" cy="482600"/>
              <a:chOff x="0" y="0"/>
              <a:chExt cx="1516" cy="481"/>
            </a:xfrm>
          </p:grpSpPr>
          <p:sp>
            <p:nvSpPr>
              <p:cNvPr id="36941" name="Text Box 103"/>
              <p:cNvSpPr txBox="1">
                <a:spLocks noChangeArrowheads="1"/>
              </p:cNvSpPr>
              <p:nvPr/>
            </p:nvSpPr>
            <p:spPr bwMode="auto">
              <a:xfrm>
                <a:off x="0" y="0"/>
                <a:ext cx="890" cy="46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1</a:t>
                </a:r>
              </a:p>
            </p:txBody>
          </p:sp>
          <p:sp>
            <p:nvSpPr>
              <p:cNvPr id="36942" name="Text Box 104"/>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6940" name="Line 107"/>
            <p:cNvSpPr>
              <a:spLocks noChangeShapeType="1"/>
            </p:cNvSpPr>
            <p:nvPr/>
          </p:nvSpPr>
          <p:spPr bwMode="auto">
            <a:xfrm>
              <a:off x="3597031" y="57912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2" name="组合 18"/>
          <p:cNvGrpSpPr>
            <a:grpSpLocks/>
          </p:cNvGrpSpPr>
          <p:nvPr/>
        </p:nvGrpSpPr>
        <p:grpSpPr bwMode="auto">
          <a:xfrm>
            <a:off x="2343969" y="5289848"/>
            <a:ext cx="1271588" cy="482600"/>
            <a:chOff x="1295400" y="6096000"/>
            <a:chExt cx="1271954" cy="482600"/>
          </a:xfrm>
        </p:grpSpPr>
        <p:grpSp>
          <p:nvGrpSpPr>
            <p:cNvPr id="36935" name="Group 108"/>
            <p:cNvGrpSpPr>
              <a:grpSpLocks/>
            </p:cNvGrpSpPr>
            <p:nvPr/>
          </p:nvGrpSpPr>
          <p:grpSpPr bwMode="auto">
            <a:xfrm>
              <a:off x="1779435" y="6096000"/>
              <a:ext cx="787919" cy="482600"/>
              <a:chOff x="-1" y="0"/>
              <a:chExt cx="1517" cy="481"/>
            </a:xfrm>
          </p:grpSpPr>
          <p:sp>
            <p:nvSpPr>
              <p:cNvPr id="36937" name="Text Box 109"/>
              <p:cNvSpPr txBox="1">
                <a:spLocks noChangeArrowheads="1"/>
              </p:cNvSpPr>
              <p:nvPr/>
            </p:nvSpPr>
            <p:spPr bwMode="auto">
              <a:xfrm>
                <a:off x="0" y="0"/>
                <a:ext cx="890" cy="46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1</a:t>
                </a:r>
              </a:p>
            </p:txBody>
          </p:sp>
          <p:sp>
            <p:nvSpPr>
              <p:cNvPr id="36938" name="Text Box 110"/>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6936" name="Line 117"/>
            <p:cNvSpPr>
              <a:spLocks noChangeShapeType="1"/>
            </p:cNvSpPr>
            <p:nvPr/>
          </p:nvSpPr>
          <p:spPr bwMode="auto">
            <a:xfrm>
              <a:off x="1295400" y="64008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4" name="组合 19"/>
          <p:cNvGrpSpPr>
            <a:grpSpLocks/>
          </p:cNvGrpSpPr>
          <p:nvPr/>
        </p:nvGrpSpPr>
        <p:grpSpPr bwMode="auto">
          <a:xfrm>
            <a:off x="3493319" y="5289848"/>
            <a:ext cx="1273175" cy="482600"/>
            <a:chOff x="2446215" y="6096000"/>
            <a:chExt cx="1271954" cy="482600"/>
          </a:xfrm>
        </p:grpSpPr>
        <p:grpSp>
          <p:nvGrpSpPr>
            <p:cNvPr id="36931" name="Group 111"/>
            <p:cNvGrpSpPr>
              <a:grpSpLocks/>
            </p:cNvGrpSpPr>
            <p:nvPr/>
          </p:nvGrpSpPr>
          <p:grpSpPr bwMode="auto">
            <a:xfrm>
              <a:off x="2930769" y="6096000"/>
              <a:ext cx="787400" cy="482600"/>
              <a:chOff x="0" y="0"/>
              <a:chExt cx="1516" cy="481"/>
            </a:xfrm>
          </p:grpSpPr>
          <p:sp>
            <p:nvSpPr>
              <p:cNvPr id="36933" name="Text Box 112"/>
              <p:cNvSpPr txBox="1">
                <a:spLocks noChangeArrowheads="1"/>
              </p:cNvSpPr>
              <p:nvPr/>
            </p:nvSpPr>
            <p:spPr bwMode="auto">
              <a:xfrm>
                <a:off x="1" y="0"/>
                <a:ext cx="889" cy="46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2</a:t>
                </a:r>
              </a:p>
            </p:txBody>
          </p:sp>
          <p:sp>
            <p:nvSpPr>
              <p:cNvPr id="36934" name="Text Box 113"/>
              <p:cNvSpPr txBox="1">
                <a:spLocks noChangeArrowheads="1"/>
              </p:cNvSpPr>
              <p:nvPr/>
            </p:nvSpPr>
            <p:spPr bwMode="auto">
              <a:xfrm>
                <a:off x="890" y="0"/>
                <a:ext cx="626"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6932" name="Line 118"/>
            <p:cNvSpPr>
              <a:spLocks noChangeShapeType="1"/>
            </p:cNvSpPr>
            <p:nvPr/>
          </p:nvSpPr>
          <p:spPr bwMode="auto">
            <a:xfrm>
              <a:off x="2446215" y="6400800"/>
              <a:ext cx="485309"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6" name="组合 21"/>
          <p:cNvGrpSpPr>
            <a:grpSpLocks/>
          </p:cNvGrpSpPr>
          <p:nvPr/>
        </p:nvGrpSpPr>
        <p:grpSpPr bwMode="auto">
          <a:xfrm>
            <a:off x="4591869" y="5266036"/>
            <a:ext cx="1271588" cy="482600"/>
            <a:chOff x="4747846" y="6096000"/>
            <a:chExt cx="1271954" cy="482600"/>
          </a:xfrm>
        </p:grpSpPr>
        <p:grpSp>
          <p:nvGrpSpPr>
            <p:cNvPr id="36927" name="Group 120"/>
            <p:cNvGrpSpPr>
              <a:grpSpLocks/>
            </p:cNvGrpSpPr>
            <p:nvPr/>
          </p:nvGrpSpPr>
          <p:grpSpPr bwMode="auto">
            <a:xfrm>
              <a:off x="5232400" y="6096000"/>
              <a:ext cx="787400" cy="482600"/>
              <a:chOff x="0" y="0"/>
              <a:chExt cx="1516" cy="481"/>
            </a:xfrm>
          </p:grpSpPr>
          <p:sp>
            <p:nvSpPr>
              <p:cNvPr id="36929" name="Text Box 121"/>
              <p:cNvSpPr txBox="1">
                <a:spLocks noChangeArrowheads="1"/>
              </p:cNvSpPr>
              <p:nvPr/>
            </p:nvSpPr>
            <p:spPr bwMode="auto">
              <a:xfrm>
                <a:off x="0" y="0"/>
                <a:ext cx="890" cy="46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3</a:t>
                </a:r>
              </a:p>
            </p:txBody>
          </p:sp>
          <p:sp>
            <p:nvSpPr>
              <p:cNvPr id="36930" name="Text Box 122"/>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6928" name="Line 123"/>
            <p:cNvSpPr>
              <a:spLocks noChangeShapeType="1"/>
            </p:cNvSpPr>
            <p:nvPr/>
          </p:nvSpPr>
          <p:spPr bwMode="auto">
            <a:xfrm>
              <a:off x="4747846" y="64008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8" name="组合 8"/>
          <p:cNvGrpSpPr>
            <a:grpSpLocks/>
          </p:cNvGrpSpPr>
          <p:nvPr/>
        </p:nvGrpSpPr>
        <p:grpSpPr bwMode="auto">
          <a:xfrm>
            <a:off x="4606157" y="2733973"/>
            <a:ext cx="1271587" cy="482600"/>
            <a:chOff x="4747846" y="3581400"/>
            <a:chExt cx="1271954" cy="482600"/>
          </a:xfrm>
        </p:grpSpPr>
        <p:grpSp>
          <p:nvGrpSpPr>
            <p:cNvPr id="36923" name="Group 124"/>
            <p:cNvGrpSpPr>
              <a:grpSpLocks/>
            </p:cNvGrpSpPr>
            <p:nvPr/>
          </p:nvGrpSpPr>
          <p:grpSpPr bwMode="auto">
            <a:xfrm>
              <a:off x="5232400" y="3581400"/>
              <a:ext cx="787400" cy="482600"/>
              <a:chOff x="0" y="0"/>
              <a:chExt cx="1516" cy="481"/>
            </a:xfrm>
          </p:grpSpPr>
          <p:sp>
            <p:nvSpPr>
              <p:cNvPr id="36925" name="Text Box 125"/>
              <p:cNvSpPr txBox="1">
                <a:spLocks noChangeArrowheads="1"/>
              </p:cNvSpPr>
              <p:nvPr/>
            </p:nvSpPr>
            <p:spPr bwMode="auto">
              <a:xfrm>
                <a:off x="0" y="0"/>
                <a:ext cx="890" cy="46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5</a:t>
                </a:r>
              </a:p>
            </p:txBody>
          </p:sp>
          <p:sp>
            <p:nvSpPr>
              <p:cNvPr id="36926" name="Text Box 126"/>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6924" name="Line 127"/>
            <p:cNvSpPr>
              <a:spLocks noChangeShapeType="1"/>
            </p:cNvSpPr>
            <p:nvPr/>
          </p:nvSpPr>
          <p:spPr bwMode="auto">
            <a:xfrm>
              <a:off x="4747846" y="38862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6906" name="Rectangle 80"/>
          <p:cNvSpPr>
            <a:spLocks noGrp="1" noChangeArrowheads="1"/>
          </p:cNvSpPr>
          <p:nvPr/>
        </p:nvSpPr>
        <p:spPr bwMode="auto">
          <a:xfrm>
            <a:off x="191319" y="751186"/>
            <a:ext cx="8496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3200" b="1">
                <a:solidFill>
                  <a:schemeClr val="tx2"/>
                </a:solidFill>
                <a:latin typeface="黑体" panose="02010609060101010101" pitchFamily="49" charset="-122"/>
                <a:ea typeface="黑体" panose="02010609060101010101" pitchFamily="49" charset="-122"/>
              </a:rPr>
              <a:t>练习：</a:t>
            </a:r>
            <a:r>
              <a:rPr lang="zh-CN" altLang="en-US" sz="3200">
                <a:latin typeface="黑体" panose="02010609060101010101" pitchFamily="49" charset="-122"/>
                <a:ea typeface="黑体" panose="02010609060101010101" pitchFamily="49" charset="-122"/>
              </a:rPr>
              <a:t>画出右图的邻接表表示。</a:t>
            </a:r>
          </a:p>
        </p:txBody>
      </p:sp>
      <p:grpSp>
        <p:nvGrpSpPr>
          <p:cNvPr id="36908" name="Group 64"/>
          <p:cNvGrpSpPr>
            <a:grpSpLocks/>
          </p:cNvGrpSpPr>
          <p:nvPr/>
        </p:nvGrpSpPr>
        <p:grpSpPr bwMode="auto">
          <a:xfrm>
            <a:off x="6095232" y="1002011"/>
            <a:ext cx="2778125" cy="2303462"/>
            <a:chOff x="0" y="0"/>
            <a:chExt cx="5993" cy="4680"/>
          </a:xfrm>
        </p:grpSpPr>
        <p:sp>
          <p:nvSpPr>
            <p:cNvPr id="36910" name="Oval 65"/>
            <p:cNvSpPr>
              <a:spLocks noChangeArrowheads="1"/>
            </p:cNvSpPr>
            <p:nvPr/>
          </p:nvSpPr>
          <p:spPr bwMode="auto">
            <a:xfrm>
              <a:off x="1438" y="0"/>
              <a:ext cx="719" cy="877"/>
            </a:xfrm>
            <a:prstGeom prst="ellipse">
              <a:avLst/>
            </a:prstGeom>
            <a:solidFill>
              <a:schemeClr val="accent2">
                <a:alpha val="50195"/>
              </a:schemeClr>
            </a:solidFill>
            <a:ln w="28575"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chemeClr val="tx2"/>
                  </a:solidFill>
                  <a:latin typeface="Times New Roman" panose="02020603050405020304" pitchFamily="18" charset="0"/>
                </a:rPr>
                <a:t>B</a:t>
              </a:r>
              <a:endParaRPr lang="en-US" altLang="zh-CN">
                <a:latin typeface="Times New Roman" panose="02020603050405020304" pitchFamily="18" charset="0"/>
              </a:endParaRPr>
            </a:p>
          </p:txBody>
        </p:sp>
        <p:sp>
          <p:nvSpPr>
            <p:cNvPr id="36911" name="Oval 66"/>
            <p:cNvSpPr>
              <a:spLocks noChangeArrowheads="1"/>
            </p:cNvSpPr>
            <p:nvPr/>
          </p:nvSpPr>
          <p:spPr bwMode="auto">
            <a:xfrm>
              <a:off x="0" y="1919"/>
              <a:ext cx="719" cy="842"/>
            </a:xfrm>
            <a:prstGeom prst="ellipse">
              <a:avLst/>
            </a:prstGeom>
            <a:solidFill>
              <a:schemeClr val="accent2">
                <a:alpha val="50195"/>
              </a:schemeClr>
            </a:solidFill>
            <a:ln w="28575"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chemeClr val="tx2"/>
                  </a:solidFill>
                  <a:latin typeface="Times New Roman" panose="02020603050405020304" pitchFamily="18" charset="0"/>
                </a:rPr>
                <a:t>A</a:t>
              </a:r>
              <a:endParaRPr lang="en-US" altLang="zh-CN">
                <a:latin typeface="Times New Roman" panose="02020603050405020304" pitchFamily="18" charset="0"/>
              </a:endParaRPr>
            </a:p>
          </p:txBody>
        </p:sp>
        <p:sp>
          <p:nvSpPr>
            <p:cNvPr id="36912" name="Line 67"/>
            <p:cNvSpPr>
              <a:spLocks noChangeShapeType="1"/>
            </p:cNvSpPr>
            <p:nvPr/>
          </p:nvSpPr>
          <p:spPr bwMode="auto">
            <a:xfrm flipH="1">
              <a:off x="360" y="600"/>
              <a:ext cx="1199" cy="1439"/>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3" name="Line 68"/>
            <p:cNvSpPr>
              <a:spLocks noChangeShapeType="1"/>
            </p:cNvSpPr>
            <p:nvPr/>
          </p:nvSpPr>
          <p:spPr bwMode="auto">
            <a:xfrm>
              <a:off x="2161" y="361"/>
              <a:ext cx="2157" cy="3480"/>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4" name="Line 69"/>
            <p:cNvSpPr>
              <a:spLocks noChangeShapeType="1"/>
            </p:cNvSpPr>
            <p:nvPr/>
          </p:nvSpPr>
          <p:spPr bwMode="auto">
            <a:xfrm>
              <a:off x="719" y="2519"/>
              <a:ext cx="3719" cy="1442"/>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5" name="Line 70"/>
            <p:cNvSpPr>
              <a:spLocks noChangeShapeType="1"/>
            </p:cNvSpPr>
            <p:nvPr/>
          </p:nvSpPr>
          <p:spPr bwMode="auto">
            <a:xfrm flipH="1">
              <a:off x="2140" y="600"/>
              <a:ext cx="1938" cy="3480"/>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6" name="Line 71"/>
            <p:cNvSpPr>
              <a:spLocks noChangeShapeType="1"/>
            </p:cNvSpPr>
            <p:nvPr/>
          </p:nvSpPr>
          <p:spPr bwMode="auto">
            <a:xfrm>
              <a:off x="4562" y="481"/>
              <a:ext cx="962" cy="1558"/>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7" name="Line 72"/>
            <p:cNvSpPr>
              <a:spLocks noChangeShapeType="1"/>
            </p:cNvSpPr>
            <p:nvPr/>
          </p:nvSpPr>
          <p:spPr bwMode="auto">
            <a:xfrm flipH="1">
              <a:off x="2161" y="2642"/>
              <a:ext cx="3137" cy="1558"/>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8" name="Line 73"/>
            <p:cNvSpPr>
              <a:spLocks noChangeShapeType="1"/>
            </p:cNvSpPr>
            <p:nvPr/>
          </p:nvSpPr>
          <p:spPr bwMode="auto">
            <a:xfrm flipH="1">
              <a:off x="1798" y="922"/>
              <a:ext cx="3" cy="3038"/>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9" name="Oval 74"/>
            <p:cNvSpPr>
              <a:spLocks noChangeArrowheads="1"/>
            </p:cNvSpPr>
            <p:nvPr/>
          </p:nvSpPr>
          <p:spPr bwMode="auto">
            <a:xfrm>
              <a:off x="3969" y="0"/>
              <a:ext cx="716" cy="839"/>
            </a:xfrm>
            <a:prstGeom prst="ellipse">
              <a:avLst/>
            </a:prstGeom>
            <a:solidFill>
              <a:schemeClr val="accent2">
                <a:alpha val="50195"/>
              </a:schemeClr>
            </a:solidFill>
            <a:ln w="28575"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chemeClr val="tx2"/>
                  </a:solidFill>
                  <a:latin typeface="Times New Roman" panose="02020603050405020304" pitchFamily="18" charset="0"/>
                </a:rPr>
                <a:t>C</a:t>
              </a:r>
              <a:endParaRPr lang="en-US" altLang="zh-CN">
                <a:latin typeface="Times New Roman" panose="02020603050405020304" pitchFamily="18" charset="0"/>
              </a:endParaRPr>
            </a:p>
          </p:txBody>
        </p:sp>
        <p:sp>
          <p:nvSpPr>
            <p:cNvPr id="36920" name="Oval 75"/>
            <p:cNvSpPr>
              <a:spLocks noChangeArrowheads="1"/>
            </p:cNvSpPr>
            <p:nvPr/>
          </p:nvSpPr>
          <p:spPr bwMode="auto">
            <a:xfrm>
              <a:off x="5274" y="1919"/>
              <a:ext cx="719" cy="842"/>
            </a:xfrm>
            <a:prstGeom prst="ellipse">
              <a:avLst/>
            </a:prstGeom>
            <a:solidFill>
              <a:schemeClr val="accent2">
                <a:alpha val="50195"/>
              </a:schemeClr>
            </a:solidFill>
            <a:ln w="28575"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chemeClr val="tx2"/>
                  </a:solidFill>
                  <a:latin typeface="Times New Roman" panose="02020603050405020304" pitchFamily="18" charset="0"/>
                </a:rPr>
                <a:t>D</a:t>
              </a:r>
              <a:endParaRPr lang="en-US" altLang="zh-CN">
                <a:solidFill>
                  <a:schemeClr val="tx2"/>
                </a:solidFill>
                <a:latin typeface="Times New Roman" panose="02020603050405020304" pitchFamily="18" charset="0"/>
              </a:endParaRPr>
            </a:p>
          </p:txBody>
        </p:sp>
        <p:sp>
          <p:nvSpPr>
            <p:cNvPr id="36921" name="Oval 76"/>
            <p:cNvSpPr>
              <a:spLocks noChangeArrowheads="1"/>
            </p:cNvSpPr>
            <p:nvPr/>
          </p:nvSpPr>
          <p:spPr bwMode="auto">
            <a:xfrm>
              <a:off x="1438" y="3841"/>
              <a:ext cx="719" cy="839"/>
            </a:xfrm>
            <a:prstGeom prst="ellipse">
              <a:avLst/>
            </a:prstGeom>
            <a:solidFill>
              <a:schemeClr val="accent2">
                <a:alpha val="50195"/>
              </a:schemeClr>
            </a:solidFill>
            <a:ln w="28575"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chemeClr val="tx2"/>
                  </a:solidFill>
                  <a:latin typeface="Times New Roman" panose="02020603050405020304" pitchFamily="18" charset="0"/>
                </a:rPr>
                <a:t>F</a:t>
              </a:r>
              <a:endParaRPr lang="en-US" altLang="zh-CN">
                <a:latin typeface="Times New Roman" panose="02020603050405020304" pitchFamily="18" charset="0"/>
              </a:endParaRPr>
            </a:p>
          </p:txBody>
        </p:sp>
        <p:sp>
          <p:nvSpPr>
            <p:cNvPr id="36922" name="Oval 77"/>
            <p:cNvSpPr>
              <a:spLocks noChangeArrowheads="1"/>
            </p:cNvSpPr>
            <p:nvPr/>
          </p:nvSpPr>
          <p:spPr bwMode="auto">
            <a:xfrm>
              <a:off x="3959" y="3841"/>
              <a:ext cx="719" cy="839"/>
            </a:xfrm>
            <a:prstGeom prst="ellipse">
              <a:avLst/>
            </a:prstGeom>
            <a:solidFill>
              <a:schemeClr val="accent2">
                <a:alpha val="50195"/>
              </a:schemeClr>
            </a:solidFill>
            <a:ln w="28575"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chemeClr val="tx2"/>
                  </a:solidFill>
                  <a:latin typeface="Times New Roman" panose="02020603050405020304" pitchFamily="18" charset="0"/>
                </a:rPr>
                <a:t>E</a:t>
              </a:r>
              <a:endParaRPr lang="en-US" altLang="zh-CN">
                <a:latin typeface="Times New Roman" panose="02020603050405020304" pitchFamily="18" charset="0"/>
              </a:endParaRPr>
            </a:p>
          </p:txBody>
        </p:sp>
      </p:grpSp>
      <p:sp>
        <p:nvSpPr>
          <p:cNvPr id="142" name="Text Box 2"/>
          <p:cNvSpPr txBox="1">
            <a:spLocks noChangeArrowheads="1"/>
          </p:cNvSpPr>
          <p:nvPr/>
        </p:nvSpPr>
        <p:spPr bwMode="auto">
          <a:xfrm>
            <a:off x="994594" y="1975148"/>
            <a:ext cx="49530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4000">
                <a:solidFill>
                  <a:srgbClr val="0000FF"/>
                </a:solidFill>
                <a:latin typeface="Times New Roman" panose="02020603050405020304" pitchFamily="18" charset="0"/>
              </a:rPr>
              <a:t>0</a:t>
            </a:r>
            <a:r>
              <a:rPr lang="en-US" altLang="zh-CN" sz="4000" b="1">
                <a:solidFill>
                  <a:srgbClr val="000099"/>
                </a:solidFill>
                <a:latin typeface="Times New Roman" panose="02020603050405020304" pitchFamily="18" charset="0"/>
              </a:rPr>
              <a:t>  </a:t>
            </a:r>
          </a:p>
          <a:p>
            <a:pPr eaLnBrk="1" hangingPunct="1">
              <a:buFont typeface="Arial" panose="020B0604020202020204" pitchFamily="34" charset="0"/>
              <a:buNone/>
            </a:pPr>
            <a:r>
              <a:rPr lang="en-US" altLang="zh-CN" sz="4000">
                <a:solidFill>
                  <a:srgbClr val="0000FF"/>
                </a:solidFill>
                <a:latin typeface="Times New Roman" panose="02020603050405020304" pitchFamily="18" charset="0"/>
              </a:rPr>
              <a:t>1</a:t>
            </a:r>
            <a:r>
              <a:rPr lang="en-US" altLang="zh-CN" sz="4000" b="1">
                <a:solidFill>
                  <a:srgbClr val="000099"/>
                </a:solidFill>
                <a:latin typeface="Times New Roman" panose="02020603050405020304" pitchFamily="18" charset="0"/>
              </a:rPr>
              <a:t>  </a:t>
            </a:r>
          </a:p>
          <a:p>
            <a:pPr eaLnBrk="1" hangingPunct="1">
              <a:buFont typeface="Arial" panose="020B0604020202020204" pitchFamily="34" charset="0"/>
              <a:buNone/>
            </a:pPr>
            <a:r>
              <a:rPr lang="en-US" altLang="zh-CN" sz="4000">
                <a:solidFill>
                  <a:srgbClr val="0000FF"/>
                </a:solidFill>
                <a:latin typeface="Times New Roman" panose="02020603050405020304" pitchFamily="18" charset="0"/>
              </a:rPr>
              <a:t>2</a:t>
            </a:r>
            <a:r>
              <a:rPr lang="en-US" altLang="zh-CN" sz="4000" b="1">
                <a:solidFill>
                  <a:srgbClr val="000099"/>
                </a:solidFill>
                <a:latin typeface="Times New Roman" panose="02020603050405020304" pitchFamily="18" charset="0"/>
              </a:rPr>
              <a:t>  </a:t>
            </a:r>
          </a:p>
          <a:p>
            <a:pPr eaLnBrk="1" hangingPunct="1">
              <a:buFont typeface="Arial" panose="020B0604020202020204" pitchFamily="34" charset="0"/>
              <a:buNone/>
            </a:pPr>
            <a:r>
              <a:rPr lang="en-US" altLang="zh-CN" sz="4000">
                <a:solidFill>
                  <a:srgbClr val="0000FF"/>
                </a:solidFill>
                <a:latin typeface="Times New Roman" panose="02020603050405020304" pitchFamily="18" charset="0"/>
              </a:rPr>
              <a:t>3</a:t>
            </a:r>
            <a:r>
              <a:rPr lang="en-US" altLang="zh-CN" sz="4000" b="1">
                <a:solidFill>
                  <a:srgbClr val="000099"/>
                </a:solidFill>
                <a:latin typeface="Times New Roman" panose="02020603050405020304" pitchFamily="18" charset="0"/>
              </a:rPr>
              <a:t>  </a:t>
            </a:r>
          </a:p>
          <a:p>
            <a:pPr eaLnBrk="1" hangingPunct="1">
              <a:buFont typeface="Arial" panose="020B0604020202020204" pitchFamily="34" charset="0"/>
              <a:buNone/>
            </a:pPr>
            <a:r>
              <a:rPr lang="en-US" altLang="zh-CN" sz="4000">
                <a:solidFill>
                  <a:srgbClr val="0000FF"/>
                </a:solidFill>
                <a:latin typeface="Times New Roman" panose="02020603050405020304" pitchFamily="18" charset="0"/>
              </a:rPr>
              <a:t>4</a:t>
            </a:r>
            <a:r>
              <a:rPr lang="en-US" altLang="zh-CN" sz="4000" b="1">
                <a:solidFill>
                  <a:srgbClr val="000099"/>
                </a:solidFill>
                <a:latin typeface="Times New Roman" panose="02020603050405020304" pitchFamily="18" charset="0"/>
              </a:rPr>
              <a:t>  </a:t>
            </a:r>
          </a:p>
          <a:p>
            <a:pPr eaLnBrk="1" hangingPunct="1">
              <a:buFont typeface="Arial" panose="020B0604020202020204" pitchFamily="34" charset="0"/>
              <a:buNone/>
            </a:pPr>
            <a:r>
              <a:rPr lang="en-US" altLang="zh-CN" sz="4000">
                <a:solidFill>
                  <a:srgbClr val="0000FF"/>
                </a:solidFill>
                <a:latin typeface="Times New Roman" panose="02020603050405020304" pitchFamily="18" charset="0"/>
              </a:rPr>
              <a:t>5</a:t>
            </a:r>
            <a:endParaRPr lang="en-US" altLang="zh-CN" sz="2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792"/>
                                        </p:tgtEl>
                                        <p:attrNameLst>
                                          <p:attrName>style.visibility</p:attrName>
                                        </p:attrNameLst>
                                      </p:cBhvr>
                                      <p:to>
                                        <p:strVal val="visible"/>
                                      </p:to>
                                    </p:set>
                                    <p:anim calcmode="lin" valueType="num">
                                      <p:cBhvr additive="base">
                                        <p:cTn id="7" dur="500" fill="hold"/>
                                        <p:tgtEl>
                                          <p:spTgt spid="32792"/>
                                        </p:tgtEl>
                                        <p:attrNameLst>
                                          <p:attrName>ppt_x</p:attrName>
                                        </p:attrNameLst>
                                      </p:cBhvr>
                                      <p:tavLst>
                                        <p:tav tm="0">
                                          <p:val>
                                            <p:strVal val="0-#ppt_w/2"/>
                                          </p:val>
                                        </p:tav>
                                        <p:tav tm="100000">
                                          <p:val>
                                            <p:strVal val="#ppt_x"/>
                                          </p:val>
                                        </p:tav>
                                      </p:tavLst>
                                    </p:anim>
                                    <p:anim calcmode="lin" valueType="num">
                                      <p:cBhvr additive="base">
                                        <p:cTn id="8" dur="500" fill="hold"/>
                                        <p:tgtEl>
                                          <p:spTgt spid="327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2"/>
                                        </p:tgtEl>
                                        <p:attrNameLst>
                                          <p:attrName>style.visibility</p:attrName>
                                        </p:attrNameLst>
                                      </p:cBhvr>
                                      <p:to>
                                        <p:strVal val="visible"/>
                                      </p:to>
                                    </p:set>
                                    <p:anim calcmode="lin" valueType="num">
                                      <p:cBhvr additive="base">
                                        <p:cTn id="13" dur="500" fill="hold"/>
                                        <p:tgtEl>
                                          <p:spTgt spid="142"/>
                                        </p:tgtEl>
                                        <p:attrNameLst>
                                          <p:attrName>ppt_x</p:attrName>
                                        </p:attrNameLst>
                                      </p:cBhvr>
                                      <p:tavLst>
                                        <p:tav tm="0">
                                          <p:val>
                                            <p:strVal val="0-#ppt_w/2"/>
                                          </p:val>
                                        </p:tav>
                                        <p:tav tm="100000">
                                          <p:val>
                                            <p:strVal val="#ppt_x"/>
                                          </p:val>
                                        </p:tav>
                                      </p:tavLst>
                                    </p:anim>
                                    <p:anim calcmode="lin" valueType="num">
                                      <p:cBhvr additive="base">
                                        <p:cTn id="14" dur="500" fill="hold"/>
                                        <p:tgtEl>
                                          <p:spTgt spid="14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500"/>
                                        <p:tgtEl>
                                          <p:spTgt spid="2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left)">
                                      <p:cBhvr>
                                        <p:cTn id="59" dur="500"/>
                                        <p:tgtEl>
                                          <p:spTgt spid="1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left)">
                                      <p:cBhvr>
                                        <p:cTn id="64" dur="500"/>
                                        <p:tgtEl>
                                          <p:spTgt spid="1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wipe(left)">
                                      <p:cBhvr>
                                        <p:cTn id="74" dur="500"/>
                                        <p:tgtEl>
                                          <p:spTgt spid="22"/>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wipe(left)">
                                      <p:cBhvr>
                                        <p:cTn id="79" dur="500"/>
                                        <p:tgtEl>
                                          <p:spTgt spid="2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left)">
                                      <p:cBhvr>
                                        <p:cTn id="8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67544" y="1175048"/>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二、邻接表</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有向图</a:t>
            </a:r>
            <a:r>
              <a:rPr lang="en-US" altLang="zh-CN" sz="3200">
                <a:latin typeface="黑体" panose="02010609060101010101" pitchFamily="49" charset="-122"/>
                <a:ea typeface="黑体" panose="02010609060101010101" pitchFamily="49" charset="-122"/>
              </a:rPr>
              <a:t>)</a:t>
            </a:r>
          </a:p>
        </p:txBody>
      </p:sp>
      <p:sp>
        <p:nvSpPr>
          <p:cNvPr id="3789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18FAA279-97DC-4F59-BB77-3924A368125B}" type="slidenum">
              <a:rPr lang="zh-CN" altLang="en-US"/>
              <a:pPr algn="r" eaLnBrk="1" hangingPunct="1">
                <a:spcBef>
                  <a:spcPct val="50000"/>
                </a:spcBef>
                <a:buFont typeface="Arial" panose="020B0604020202020204" pitchFamily="34" charset="0"/>
                <a:buNone/>
              </a:pPr>
              <a:t>27</a:t>
            </a:fld>
            <a:endParaRPr lang="en-US" altLang="zh-CN"/>
          </a:p>
        </p:txBody>
      </p:sp>
      <p:sp>
        <p:nvSpPr>
          <p:cNvPr id="37892" name="Text Box 4"/>
          <p:cNvSpPr txBox="1">
            <a:spLocks noChangeArrowheads="1"/>
          </p:cNvSpPr>
          <p:nvPr/>
        </p:nvSpPr>
        <p:spPr bwMode="auto">
          <a:xfrm>
            <a:off x="467544" y="26064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graphicFrame>
        <p:nvGraphicFramePr>
          <p:cNvPr id="34822" name="Group 6"/>
          <p:cNvGraphicFramePr>
            <a:graphicFrameLocks noGrp="1"/>
          </p:cNvGraphicFramePr>
          <p:nvPr>
            <p:extLst>
              <p:ext uri="{D42A27DB-BD31-4B8C-83A1-F6EECF244321}">
                <p14:modId xmlns:p14="http://schemas.microsoft.com/office/powerpoint/2010/main" val="1071108434"/>
              </p:ext>
            </p:extLst>
          </p:nvPr>
        </p:nvGraphicFramePr>
        <p:xfrm>
          <a:off x="619944" y="2394248"/>
          <a:ext cx="1295400" cy="2971801"/>
        </p:xfrm>
        <a:graphic>
          <a:graphicData uri="http://schemas.openxmlformats.org/drawingml/2006/table">
            <a:tbl>
              <a:tblPr/>
              <a:tblGrid>
                <a:gridCol w="739775">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tblGrid>
              <a:tr h="593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37914" name="Group 26"/>
          <p:cNvGrpSpPr>
            <a:grpSpLocks/>
          </p:cNvGrpSpPr>
          <p:nvPr/>
        </p:nvGrpSpPr>
        <p:grpSpPr bwMode="auto">
          <a:xfrm>
            <a:off x="6166669" y="678161"/>
            <a:ext cx="2819400" cy="2286000"/>
            <a:chOff x="0" y="0"/>
            <a:chExt cx="1920" cy="1536"/>
          </a:xfrm>
        </p:grpSpPr>
        <p:sp>
          <p:nvSpPr>
            <p:cNvPr id="37941" name="Line 27"/>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7942" name="Line 28"/>
            <p:cNvSpPr>
              <a:spLocks noChangeShapeType="1"/>
            </p:cNvSpPr>
            <p:nvPr/>
          </p:nvSpPr>
          <p:spPr bwMode="auto">
            <a:xfrm>
              <a:off x="192" y="720"/>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7943" name="Line 29"/>
            <p:cNvSpPr>
              <a:spLocks noChangeShapeType="1"/>
            </p:cNvSpPr>
            <p:nvPr/>
          </p:nvSpPr>
          <p:spPr bwMode="auto">
            <a:xfrm flipH="1">
              <a:off x="240" y="144"/>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7944" name="Line 30"/>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7945" name="Line 31"/>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7946" name="Line 32"/>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7947" name="Oval 33"/>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37948" name="Oval 34"/>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37949" name="Oval 35"/>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37950" name="Oval 36"/>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37951" name="Oval 37"/>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nvGrpSpPr>
          <p:cNvPr id="3" name="Group 38"/>
          <p:cNvGrpSpPr>
            <a:grpSpLocks/>
          </p:cNvGrpSpPr>
          <p:nvPr/>
        </p:nvGrpSpPr>
        <p:grpSpPr bwMode="auto">
          <a:xfrm>
            <a:off x="1762944" y="2394248"/>
            <a:ext cx="4495800" cy="2311400"/>
            <a:chOff x="0" y="0"/>
            <a:chExt cx="2832" cy="1456"/>
          </a:xfrm>
        </p:grpSpPr>
        <p:grpSp>
          <p:nvGrpSpPr>
            <p:cNvPr id="37917" name="Group 39"/>
            <p:cNvGrpSpPr>
              <a:grpSpLocks/>
            </p:cNvGrpSpPr>
            <p:nvPr/>
          </p:nvGrpSpPr>
          <p:grpSpPr bwMode="auto">
            <a:xfrm>
              <a:off x="384" y="0"/>
              <a:ext cx="624" cy="304"/>
              <a:chOff x="0" y="0"/>
              <a:chExt cx="1516" cy="304"/>
            </a:xfrm>
          </p:grpSpPr>
          <p:sp>
            <p:nvSpPr>
              <p:cNvPr id="37939" name="Text Box 40"/>
              <p:cNvSpPr txBox="1">
                <a:spLocks noChangeArrowheads="1"/>
              </p:cNvSpPr>
              <p:nvPr/>
            </p:nvSpPr>
            <p:spPr bwMode="auto">
              <a:xfrm>
                <a:off x="0"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1</a:t>
                </a:r>
              </a:p>
            </p:txBody>
          </p:sp>
          <p:sp>
            <p:nvSpPr>
              <p:cNvPr id="37940" name="Text Box 41"/>
              <p:cNvSpPr txBox="1">
                <a:spLocks noChangeArrowheads="1"/>
              </p:cNvSpPr>
              <p:nvPr/>
            </p:nvSpPr>
            <p:spPr bwMode="auto">
              <a:xfrm>
                <a:off x="889" y="0"/>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7918" name="Line 42"/>
            <p:cNvSpPr>
              <a:spLocks noChangeShapeType="1"/>
            </p:cNvSpPr>
            <p:nvPr/>
          </p:nvSpPr>
          <p:spPr bwMode="auto">
            <a:xfrm>
              <a:off x="0" y="192"/>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7919" name="Group 43"/>
            <p:cNvGrpSpPr>
              <a:grpSpLocks/>
            </p:cNvGrpSpPr>
            <p:nvPr/>
          </p:nvGrpSpPr>
          <p:grpSpPr bwMode="auto">
            <a:xfrm>
              <a:off x="1296" y="0"/>
              <a:ext cx="624" cy="304"/>
              <a:chOff x="0" y="0"/>
              <a:chExt cx="1516" cy="304"/>
            </a:xfrm>
          </p:grpSpPr>
          <p:sp>
            <p:nvSpPr>
              <p:cNvPr id="37937" name="Text Box 44"/>
              <p:cNvSpPr txBox="1">
                <a:spLocks noChangeArrowheads="1"/>
              </p:cNvSpPr>
              <p:nvPr/>
            </p:nvSpPr>
            <p:spPr bwMode="auto">
              <a:xfrm>
                <a:off x="0"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3</a:t>
                </a:r>
              </a:p>
            </p:txBody>
          </p:sp>
          <p:sp>
            <p:nvSpPr>
              <p:cNvPr id="37938" name="Text Box 45"/>
              <p:cNvSpPr txBox="1">
                <a:spLocks noChangeArrowheads="1"/>
              </p:cNvSpPr>
              <p:nvPr/>
            </p:nvSpPr>
            <p:spPr bwMode="auto">
              <a:xfrm>
                <a:off x="889" y="0"/>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7920" name="Line 46"/>
            <p:cNvSpPr>
              <a:spLocks noChangeShapeType="1"/>
            </p:cNvSpPr>
            <p:nvPr/>
          </p:nvSpPr>
          <p:spPr bwMode="auto">
            <a:xfrm>
              <a:off x="912" y="192"/>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7921" name="Group 47"/>
            <p:cNvGrpSpPr>
              <a:grpSpLocks/>
            </p:cNvGrpSpPr>
            <p:nvPr/>
          </p:nvGrpSpPr>
          <p:grpSpPr bwMode="auto">
            <a:xfrm>
              <a:off x="2208" y="0"/>
              <a:ext cx="624" cy="304"/>
              <a:chOff x="0" y="0"/>
              <a:chExt cx="1516" cy="304"/>
            </a:xfrm>
          </p:grpSpPr>
          <p:sp>
            <p:nvSpPr>
              <p:cNvPr id="37935" name="Text Box 48"/>
              <p:cNvSpPr txBox="1">
                <a:spLocks noChangeArrowheads="1"/>
              </p:cNvSpPr>
              <p:nvPr/>
            </p:nvSpPr>
            <p:spPr bwMode="auto">
              <a:xfrm>
                <a:off x="0"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4</a:t>
                </a:r>
              </a:p>
            </p:txBody>
          </p:sp>
          <p:sp>
            <p:nvSpPr>
              <p:cNvPr id="37936" name="Text Box 49"/>
              <p:cNvSpPr txBox="1">
                <a:spLocks noChangeArrowheads="1"/>
              </p:cNvSpPr>
              <p:nvPr/>
            </p:nvSpPr>
            <p:spPr bwMode="auto">
              <a:xfrm>
                <a:off x="889" y="0"/>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7922" name="Line 50"/>
            <p:cNvSpPr>
              <a:spLocks noChangeShapeType="1"/>
            </p:cNvSpPr>
            <p:nvPr/>
          </p:nvSpPr>
          <p:spPr bwMode="auto">
            <a:xfrm>
              <a:off x="1824" y="192"/>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7923" name="Group 51"/>
            <p:cNvGrpSpPr>
              <a:grpSpLocks/>
            </p:cNvGrpSpPr>
            <p:nvPr/>
          </p:nvGrpSpPr>
          <p:grpSpPr bwMode="auto">
            <a:xfrm>
              <a:off x="384" y="384"/>
              <a:ext cx="624" cy="304"/>
              <a:chOff x="0" y="0"/>
              <a:chExt cx="1516" cy="304"/>
            </a:xfrm>
          </p:grpSpPr>
          <p:sp>
            <p:nvSpPr>
              <p:cNvPr id="37933" name="Text Box 52"/>
              <p:cNvSpPr txBox="1">
                <a:spLocks noChangeArrowheads="1"/>
              </p:cNvSpPr>
              <p:nvPr/>
            </p:nvSpPr>
            <p:spPr bwMode="auto">
              <a:xfrm>
                <a:off x="0"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2</a:t>
                </a:r>
              </a:p>
            </p:txBody>
          </p:sp>
          <p:sp>
            <p:nvSpPr>
              <p:cNvPr id="37934" name="Text Box 53"/>
              <p:cNvSpPr txBox="1">
                <a:spLocks noChangeArrowheads="1"/>
              </p:cNvSpPr>
              <p:nvPr/>
            </p:nvSpPr>
            <p:spPr bwMode="auto">
              <a:xfrm>
                <a:off x="889" y="0"/>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7924" name="Line 54"/>
            <p:cNvSpPr>
              <a:spLocks noChangeShapeType="1"/>
            </p:cNvSpPr>
            <p:nvPr/>
          </p:nvSpPr>
          <p:spPr bwMode="auto">
            <a:xfrm>
              <a:off x="0" y="576"/>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7925" name="Group 55"/>
            <p:cNvGrpSpPr>
              <a:grpSpLocks/>
            </p:cNvGrpSpPr>
            <p:nvPr/>
          </p:nvGrpSpPr>
          <p:grpSpPr bwMode="auto">
            <a:xfrm>
              <a:off x="384" y="768"/>
              <a:ext cx="624" cy="304"/>
              <a:chOff x="0" y="0"/>
              <a:chExt cx="1516" cy="304"/>
            </a:xfrm>
          </p:grpSpPr>
          <p:sp>
            <p:nvSpPr>
              <p:cNvPr id="37931" name="Text Box 56"/>
              <p:cNvSpPr txBox="1">
                <a:spLocks noChangeArrowheads="1"/>
              </p:cNvSpPr>
              <p:nvPr/>
            </p:nvSpPr>
            <p:spPr bwMode="auto">
              <a:xfrm>
                <a:off x="0"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4</a:t>
                </a:r>
              </a:p>
            </p:txBody>
          </p:sp>
          <p:sp>
            <p:nvSpPr>
              <p:cNvPr id="37932" name="Text Box 57"/>
              <p:cNvSpPr txBox="1">
                <a:spLocks noChangeArrowheads="1"/>
              </p:cNvSpPr>
              <p:nvPr/>
            </p:nvSpPr>
            <p:spPr bwMode="auto">
              <a:xfrm>
                <a:off x="889" y="0"/>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7926" name="Line 58"/>
            <p:cNvSpPr>
              <a:spLocks noChangeShapeType="1"/>
            </p:cNvSpPr>
            <p:nvPr/>
          </p:nvSpPr>
          <p:spPr bwMode="auto">
            <a:xfrm>
              <a:off x="0" y="960"/>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7927" name="Group 59"/>
            <p:cNvGrpSpPr>
              <a:grpSpLocks/>
            </p:cNvGrpSpPr>
            <p:nvPr/>
          </p:nvGrpSpPr>
          <p:grpSpPr bwMode="auto">
            <a:xfrm>
              <a:off x="384" y="1152"/>
              <a:ext cx="624" cy="304"/>
              <a:chOff x="0" y="0"/>
              <a:chExt cx="1516" cy="304"/>
            </a:xfrm>
          </p:grpSpPr>
          <p:sp>
            <p:nvSpPr>
              <p:cNvPr id="37929" name="Text Box 60"/>
              <p:cNvSpPr txBox="1">
                <a:spLocks noChangeArrowheads="1"/>
              </p:cNvSpPr>
              <p:nvPr/>
            </p:nvSpPr>
            <p:spPr bwMode="auto">
              <a:xfrm>
                <a:off x="0"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2</a:t>
                </a:r>
              </a:p>
            </p:txBody>
          </p:sp>
          <p:sp>
            <p:nvSpPr>
              <p:cNvPr id="37930" name="Text Box 61"/>
              <p:cNvSpPr txBox="1">
                <a:spLocks noChangeArrowheads="1"/>
              </p:cNvSpPr>
              <p:nvPr/>
            </p:nvSpPr>
            <p:spPr bwMode="auto">
              <a:xfrm>
                <a:off x="889" y="0"/>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7928" name="Line 62"/>
            <p:cNvSpPr>
              <a:spLocks noChangeShapeType="1"/>
            </p:cNvSpPr>
            <p:nvPr/>
          </p:nvSpPr>
          <p:spPr bwMode="auto">
            <a:xfrm>
              <a:off x="0" y="1344"/>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4879" name="Rectangle 63"/>
          <p:cNvSpPr>
            <a:spLocks noChangeArrowheads="1"/>
          </p:cNvSpPr>
          <p:nvPr/>
        </p:nvSpPr>
        <p:spPr bwMode="auto">
          <a:xfrm>
            <a:off x="4871269" y="3703936"/>
            <a:ext cx="40386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zh-CN" altLang="en-US" sz="3200" b="1">
                <a:latin typeface="Times New Roman" panose="02020603050405020304" pitchFamily="18" charset="0"/>
                <a:ea typeface="楷体_GB2312" pitchFamily="1" charset="-122"/>
              </a:rPr>
              <a:t>在有向图的邻接表中</a:t>
            </a:r>
            <a:r>
              <a:rPr lang="zh-CN" altLang="en-US" sz="3200" b="1">
                <a:solidFill>
                  <a:srgbClr val="C00000"/>
                </a:solidFill>
                <a:latin typeface="Times New Roman" panose="02020603050405020304" pitchFamily="18" charset="0"/>
                <a:ea typeface="楷体_GB2312" pitchFamily="1" charset="-122"/>
              </a:rPr>
              <a:t>不易</a:t>
            </a:r>
            <a:r>
              <a:rPr lang="zh-CN" altLang="en-US" sz="3200" b="1">
                <a:latin typeface="Times New Roman" panose="02020603050405020304" pitchFamily="18" charset="0"/>
                <a:ea typeface="楷体_GB2312" pitchFamily="1" charset="-122"/>
              </a:rPr>
              <a:t>找到指向</a:t>
            </a:r>
            <a:r>
              <a:rPr lang="zh-CN" altLang="en-US" sz="3200" b="1">
                <a:solidFill>
                  <a:srgbClr val="C00000"/>
                </a:solidFill>
                <a:latin typeface="Times New Roman" panose="02020603050405020304" pitchFamily="18" charset="0"/>
                <a:ea typeface="楷体_GB2312" pitchFamily="1" charset="-122"/>
              </a:rPr>
              <a:t>该顶点的弧</a:t>
            </a:r>
            <a:r>
              <a:rPr lang="zh-CN" altLang="en-US" sz="3200" b="1">
                <a:latin typeface="Times New Roman" panose="02020603050405020304" pitchFamily="18" charset="0"/>
                <a:ea typeface="楷体_GB2312" pitchFamily="1"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8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34879"/>
                                        </p:tgtEl>
                                        <p:attrNameLst>
                                          <p:attrName>style.visibility</p:attrName>
                                        </p:attrNameLst>
                                      </p:cBhvr>
                                      <p:to>
                                        <p:strVal val="visible"/>
                                      </p:to>
                                    </p:set>
                                    <p:anim calcmode="lin" valueType="num">
                                      <p:cBhvr additive="base">
                                        <p:cTn id="15" dur="500" fill="hold"/>
                                        <p:tgtEl>
                                          <p:spTgt spid="34879"/>
                                        </p:tgtEl>
                                        <p:attrNameLst>
                                          <p:attrName>ppt_x</p:attrName>
                                        </p:attrNameLst>
                                      </p:cBhvr>
                                      <p:tavLst>
                                        <p:tav tm="0">
                                          <p:val>
                                            <p:strVal val="0-#ppt_w/2"/>
                                          </p:val>
                                        </p:tav>
                                        <p:tav tm="100000">
                                          <p:val>
                                            <p:strVal val="#ppt_x"/>
                                          </p:val>
                                        </p:tav>
                                      </p:tavLst>
                                    </p:anim>
                                    <p:anim calcmode="lin" valueType="num">
                                      <p:cBhvr additive="base">
                                        <p:cTn id="16" dur="500" fill="hold"/>
                                        <p:tgtEl>
                                          <p:spTgt spid="348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7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68" name="Text Box 28"/>
          <p:cNvSpPr txBox="1">
            <a:spLocks noChangeArrowheads="1"/>
          </p:cNvSpPr>
          <p:nvPr/>
        </p:nvSpPr>
        <p:spPr bwMode="auto">
          <a:xfrm>
            <a:off x="4586288" y="2014190"/>
            <a:ext cx="738187" cy="375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ts val="5800"/>
              </a:lnSpc>
              <a:spcBef>
                <a:spcPct val="50000"/>
              </a:spcBef>
              <a:buFont typeface="Arial" panose="020B0604020202020204" pitchFamily="34" charset="0"/>
              <a:buNone/>
            </a:pPr>
            <a:r>
              <a:rPr lang="en-US" altLang="zh-CN" sz="4400">
                <a:solidFill>
                  <a:srgbClr val="0000FF"/>
                </a:solidFill>
                <a:latin typeface="Times New Roman" panose="02020603050405020304" pitchFamily="18" charset="0"/>
              </a:rPr>
              <a:t>0     1     2     3    4</a:t>
            </a:r>
            <a:endParaRPr lang="en-US" altLang="zh-CN" sz="3200">
              <a:latin typeface="Times New Roman" panose="02020603050405020304" pitchFamily="18" charset="0"/>
            </a:endParaRPr>
          </a:p>
        </p:txBody>
      </p:sp>
      <p:grpSp>
        <p:nvGrpSpPr>
          <p:cNvPr id="2" name="组合 1"/>
          <p:cNvGrpSpPr>
            <a:grpSpLocks/>
          </p:cNvGrpSpPr>
          <p:nvPr/>
        </p:nvGrpSpPr>
        <p:grpSpPr bwMode="auto">
          <a:xfrm>
            <a:off x="5245100" y="1861790"/>
            <a:ext cx="1146175" cy="3962400"/>
            <a:chOff x="5102225" y="2438400"/>
            <a:chExt cx="1146175" cy="3962400"/>
          </a:xfrm>
        </p:grpSpPr>
        <p:sp>
          <p:nvSpPr>
            <p:cNvPr id="38974" name="Text Box 29"/>
            <p:cNvSpPr txBox="1">
              <a:spLocks noChangeArrowheads="1"/>
            </p:cNvSpPr>
            <p:nvPr/>
          </p:nvSpPr>
          <p:spPr bwMode="auto">
            <a:xfrm>
              <a:off x="5124450" y="2438400"/>
              <a:ext cx="1123950" cy="3937000"/>
            </a:xfrm>
            <a:prstGeom prst="rect">
              <a:avLst/>
            </a:prstGeom>
            <a:solidFill>
              <a:srgbClr val="A7E2FF">
                <a:alpha val="50195"/>
              </a:srgbClr>
            </a:solidFill>
            <a:ln w="34925" cap="sq">
              <a:solidFill>
                <a:srgbClr val="333399"/>
              </a:solidFill>
              <a:miter lim="800000"/>
              <a:headEnd/>
              <a:tailEnd/>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25000"/>
                </a:lnSpc>
                <a:buFont typeface="Arial" panose="020B0604020202020204" pitchFamily="34" charset="0"/>
                <a:buNone/>
              </a:pPr>
              <a:r>
                <a:rPr lang="zh-CN" altLang="en-US" sz="4000" b="1">
                  <a:solidFill>
                    <a:srgbClr val="000099"/>
                  </a:solidFill>
                  <a:latin typeface="Times New Roman" panose="02020603050405020304" pitchFamily="18" charset="0"/>
                </a:rPr>
                <a:t> </a:t>
              </a:r>
              <a:r>
                <a:rPr lang="en-US" altLang="zh-CN" sz="4000" b="1">
                  <a:solidFill>
                    <a:srgbClr val="000099"/>
                  </a:solidFill>
                  <a:latin typeface="Times New Roman" panose="02020603050405020304" pitchFamily="18" charset="0"/>
                </a:rPr>
                <a:t>A</a:t>
              </a:r>
            </a:p>
            <a:p>
              <a:pPr eaLnBrk="1" hangingPunct="1">
                <a:lnSpc>
                  <a:spcPct val="125000"/>
                </a:lnSpc>
                <a:buFont typeface="Arial" panose="020B0604020202020204" pitchFamily="34" charset="0"/>
                <a:buNone/>
              </a:pPr>
              <a:r>
                <a:rPr lang="en-US" altLang="zh-CN" sz="4000" b="1">
                  <a:solidFill>
                    <a:srgbClr val="000099"/>
                  </a:solidFill>
                  <a:latin typeface="Times New Roman" panose="02020603050405020304" pitchFamily="18" charset="0"/>
                </a:rPr>
                <a:t> B</a:t>
              </a:r>
            </a:p>
            <a:p>
              <a:pPr eaLnBrk="1" hangingPunct="1">
                <a:lnSpc>
                  <a:spcPct val="125000"/>
                </a:lnSpc>
                <a:buFont typeface="Arial" panose="020B0604020202020204" pitchFamily="34" charset="0"/>
                <a:buNone/>
              </a:pPr>
              <a:r>
                <a:rPr lang="en-US" altLang="zh-CN" sz="4000" b="1">
                  <a:solidFill>
                    <a:srgbClr val="000099"/>
                  </a:solidFill>
                  <a:latin typeface="Times New Roman" panose="02020603050405020304" pitchFamily="18" charset="0"/>
                </a:rPr>
                <a:t> C</a:t>
              </a:r>
            </a:p>
            <a:p>
              <a:pPr eaLnBrk="1" hangingPunct="1">
                <a:lnSpc>
                  <a:spcPct val="125000"/>
                </a:lnSpc>
                <a:buFont typeface="Arial" panose="020B0604020202020204" pitchFamily="34" charset="0"/>
                <a:buNone/>
              </a:pPr>
              <a:r>
                <a:rPr lang="en-US" altLang="zh-CN" sz="4000" b="1">
                  <a:solidFill>
                    <a:srgbClr val="000099"/>
                  </a:solidFill>
                  <a:latin typeface="Times New Roman" panose="02020603050405020304" pitchFamily="18" charset="0"/>
                </a:rPr>
                <a:t> D</a:t>
              </a:r>
            </a:p>
            <a:p>
              <a:pPr eaLnBrk="1" hangingPunct="1">
                <a:lnSpc>
                  <a:spcPct val="125000"/>
                </a:lnSpc>
                <a:buFont typeface="Arial" panose="020B0604020202020204" pitchFamily="34" charset="0"/>
                <a:buNone/>
              </a:pPr>
              <a:r>
                <a:rPr lang="en-US" altLang="zh-CN" sz="4000" b="1">
                  <a:solidFill>
                    <a:srgbClr val="000099"/>
                  </a:solidFill>
                  <a:latin typeface="Times New Roman" panose="02020603050405020304" pitchFamily="18" charset="0"/>
                </a:rPr>
                <a:t> E</a:t>
              </a:r>
              <a:endParaRPr lang="en-US" altLang="zh-CN" sz="4000" b="1">
                <a:latin typeface="Times New Roman" panose="02020603050405020304" pitchFamily="18" charset="0"/>
              </a:endParaRPr>
            </a:p>
          </p:txBody>
        </p:sp>
        <p:sp>
          <p:nvSpPr>
            <p:cNvPr id="38975" name="Line 30"/>
            <p:cNvSpPr>
              <a:spLocks noChangeShapeType="1"/>
            </p:cNvSpPr>
            <p:nvPr/>
          </p:nvSpPr>
          <p:spPr bwMode="auto">
            <a:xfrm>
              <a:off x="5864225" y="2438400"/>
              <a:ext cx="0" cy="39624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6" name="Line 31"/>
            <p:cNvSpPr>
              <a:spLocks noChangeShapeType="1"/>
            </p:cNvSpPr>
            <p:nvPr/>
          </p:nvSpPr>
          <p:spPr bwMode="auto">
            <a:xfrm>
              <a:off x="5102225" y="3276600"/>
              <a:ext cx="1146175" cy="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7" name="Line 32"/>
            <p:cNvSpPr>
              <a:spLocks noChangeShapeType="1"/>
            </p:cNvSpPr>
            <p:nvPr/>
          </p:nvSpPr>
          <p:spPr bwMode="auto">
            <a:xfrm>
              <a:off x="5102225" y="4038600"/>
              <a:ext cx="1146175" cy="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8" name="Line 33"/>
            <p:cNvSpPr>
              <a:spLocks noChangeShapeType="1"/>
            </p:cNvSpPr>
            <p:nvPr/>
          </p:nvSpPr>
          <p:spPr bwMode="auto">
            <a:xfrm flipV="1">
              <a:off x="5102225" y="4800600"/>
              <a:ext cx="1146175" cy="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9" name="Line 34"/>
            <p:cNvSpPr>
              <a:spLocks noChangeShapeType="1"/>
            </p:cNvSpPr>
            <p:nvPr/>
          </p:nvSpPr>
          <p:spPr bwMode="auto">
            <a:xfrm>
              <a:off x="5102225" y="5562600"/>
              <a:ext cx="1146175" cy="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组合 3"/>
          <p:cNvGrpSpPr>
            <a:grpSpLocks/>
          </p:cNvGrpSpPr>
          <p:nvPr/>
        </p:nvGrpSpPr>
        <p:grpSpPr bwMode="auto">
          <a:xfrm>
            <a:off x="6235700" y="1937990"/>
            <a:ext cx="2514600" cy="692150"/>
            <a:chOff x="6092825" y="2514600"/>
            <a:chExt cx="2514600" cy="692150"/>
          </a:xfrm>
        </p:grpSpPr>
        <p:sp>
          <p:nvSpPr>
            <p:cNvPr id="38966" name="Text Box 2"/>
            <p:cNvSpPr txBox="1">
              <a:spLocks noChangeArrowheads="1"/>
            </p:cNvSpPr>
            <p:nvPr/>
          </p:nvSpPr>
          <p:spPr bwMode="auto">
            <a:xfrm>
              <a:off x="6648450" y="2565400"/>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000099"/>
                  </a:solidFill>
                  <a:latin typeface="Times New Roman" panose="02020603050405020304" pitchFamily="18" charset="0"/>
                </a:rPr>
                <a:t>1        4</a:t>
              </a:r>
              <a:endParaRPr lang="en-US" altLang="zh-CN">
                <a:solidFill>
                  <a:srgbClr val="000099"/>
                </a:solidFill>
                <a:latin typeface="Times New Roman" panose="02020603050405020304" pitchFamily="18" charset="0"/>
              </a:endParaRPr>
            </a:p>
          </p:txBody>
        </p:sp>
        <p:sp>
          <p:nvSpPr>
            <p:cNvPr id="38967" name="Rectangle 3"/>
            <p:cNvSpPr>
              <a:spLocks noChangeArrowheads="1"/>
            </p:cNvSpPr>
            <p:nvPr/>
          </p:nvSpPr>
          <p:spPr bwMode="auto">
            <a:xfrm>
              <a:off x="6550025" y="2667000"/>
              <a:ext cx="838200" cy="457200"/>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8968" name="Line 4"/>
            <p:cNvSpPr>
              <a:spLocks noChangeShapeType="1"/>
            </p:cNvSpPr>
            <p:nvPr/>
          </p:nvSpPr>
          <p:spPr bwMode="auto">
            <a:xfrm>
              <a:off x="7083425" y="2667000"/>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9" name="Line 5"/>
            <p:cNvSpPr>
              <a:spLocks noChangeShapeType="1"/>
            </p:cNvSpPr>
            <p:nvPr/>
          </p:nvSpPr>
          <p:spPr bwMode="auto">
            <a:xfrm>
              <a:off x="6092825" y="2895600"/>
              <a:ext cx="457200" cy="0"/>
            </a:xfrm>
            <a:prstGeom prst="line">
              <a:avLst/>
            </a:prstGeom>
            <a:noFill/>
            <a:ln w="28575" cap="sq">
              <a:solidFill>
                <a:srgbClr val="0000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0" name="Rectangle 6"/>
            <p:cNvSpPr>
              <a:spLocks noChangeArrowheads="1"/>
            </p:cNvSpPr>
            <p:nvPr/>
          </p:nvSpPr>
          <p:spPr bwMode="auto">
            <a:xfrm>
              <a:off x="7693025" y="2667000"/>
              <a:ext cx="838200" cy="457200"/>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8971" name="Line 7"/>
            <p:cNvSpPr>
              <a:spLocks noChangeShapeType="1"/>
            </p:cNvSpPr>
            <p:nvPr/>
          </p:nvSpPr>
          <p:spPr bwMode="auto">
            <a:xfrm>
              <a:off x="8226425" y="2667000"/>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2" name="Line 8"/>
            <p:cNvSpPr>
              <a:spLocks noChangeShapeType="1"/>
            </p:cNvSpPr>
            <p:nvPr/>
          </p:nvSpPr>
          <p:spPr bwMode="auto">
            <a:xfrm>
              <a:off x="7235825" y="2895600"/>
              <a:ext cx="457200" cy="0"/>
            </a:xfrm>
            <a:prstGeom prst="line">
              <a:avLst/>
            </a:prstGeom>
            <a:noFill/>
            <a:ln w="28575" cap="sq">
              <a:solidFill>
                <a:srgbClr val="0000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3" name="Text Box 35"/>
            <p:cNvSpPr txBox="1">
              <a:spLocks noChangeArrowheads="1"/>
            </p:cNvSpPr>
            <p:nvPr/>
          </p:nvSpPr>
          <p:spPr bwMode="auto">
            <a:xfrm>
              <a:off x="8147050" y="2514600"/>
              <a:ext cx="460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600">
                  <a:solidFill>
                    <a:srgbClr val="0000FF"/>
                  </a:solidFill>
                  <a:latin typeface="Times New Roman" panose="02020603050405020304" pitchFamily="18" charset="0"/>
                  <a:sym typeface="Symbol" panose="05050102010706020507" pitchFamily="18" charset="2"/>
                </a:rPr>
                <a:t></a:t>
              </a:r>
              <a:endParaRPr lang="zh-CN" altLang="en-US">
                <a:latin typeface="Times New Roman" panose="02020603050405020304" pitchFamily="18" charset="0"/>
              </a:endParaRPr>
            </a:p>
          </p:txBody>
        </p:sp>
      </p:grpSp>
      <p:grpSp>
        <p:nvGrpSpPr>
          <p:cNvPr id="4" name="组合 10"/>
          <p:cNvGrpSpPr>
            <a:grpSpLocks/>
          </p:cNvGrpSpPr>
          <p:nvPr/>
        </p:nvGrpSpPr>
        <p:grpSpPr bwMode="auto">
          <a:xfrm>
            <a:off x="6235700" y="2744440"/>
            <a:ext cx="1374775" cy="673100"/>
            <a:chOff x="6092825" y="3321050"/>
            <a:chExt cx="1374775" cy="673100"/>
          </a:xfrm>
        </p:grpSpPr>
        <p:grpSp>
          <p:nvGrpSpPr>
            <p:cNvPr id="38959" name="组合 7"/>
            <p:cNvGrpSpPr>
              <a:grpSpLocks/>
            </p:cNvGrpSpPr>
            <p:nvPr/>
          </p:nvGrpSpPr>
          <p:grpSpPr bwMode="auto">
            <a:xfrm>
              <a:off x="6092825" y="3352800"/>
              <a:ext cx="1295400" cy="641350"/>
              <a:chOff x="6092825" y="3352800"/>
              <a:chExt cx="1295400" cy="641350"/>
            </a:xfrm>
          </p:grpSpPr>
          <p:sp>
            <p:nvSpPr>
              <p:cNvPr id="38961" name="Text Box 9"/>
              <p:cNvSpPr txBox="1">
                <a:spLocks noChangeArrowheads="1"/>
              </p:cNvSpPr>
              <p:nvPr/>
            </p:nvSpPr>
            <p:spPr bwMode="auto">
              <a:xfrm>
                <a:off x="6626225" y="33528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000099"/>
                    </a:solidFill>
                    <a:latin typeface="Times New Roman" panose="02020603050405020304" pitchFamily="18" charset="0"/>
                  </a:rPr>
                  <a:t>2</a:t>
                </a:r>
                <a:endParaRPr lang="en-US" altLang="zh-CN">
                  <a:latin typeface="Times New Roman" panose="02020603050405020304" pitchFamily="18" charset="0"/>
                </a:endParaRPr>
              </a:p>
            </p:txBody>
          </p:sp>
          <p:grpSp>
            <p:nvGrpSpPr>
              <p:cNvPr id="38962" name="组合 2"/>
              <p:cNvGrpSpPr>
                <a:grpSpLocks/>
              </p:cNvGrpSpPr>
              <p:nvPr/>
            </p:nvGrpSpPr>
            <p:grpSpPr bwMode="auto">
              <a:xfrm>
                <a:off x="6092825" y="3429000"/>
                <a:ext cx="1295400" cy="457200"/>
                <a:chOff x="6092825" y="3429000"/>
                <a:chExt cx="1295400" cy="457200"/>
              </a:xfrm>
            </p:grpSpPr>
            <p:sp>
              <p:nvSpPr>
                <p:cNvPr id="38963" name="Rectangle 13"/>
                <p:cNvSpPr>
                  <a:spLocks noChangeArrowheads="1"/>
                </p:cNvSpPr>
                <p:nvPr/>
              </p:nvSpPr>
              <p:spPr bwMode="auto">
                <a:xfrm>
                  <a:off x="6550025" y="3429000"/>
                  <a:ext cx="838200" cy="457200"/>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8964" name="Line 14"/>
                <p:cNvSpPr>
                  <a:spLocks noChangeShapeType="1"/>
                </p:cNvSpPr>
                <p:nvPr/>
              </p:nvSpPr>
              <p:spPr bwMode="auto">
                <a:xfrm>
                  <a:off x="7083425" y="3429000"/>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5" name="Line 15"/>
                <p:cNvSpPr>
                  <a:spLocks noChangeShapeType="1"/>
                </p:cNvSpPr>
                <p:nvPr/>
              </p:nvSpPr>
              <p:spPr bwMode="auto">
                <a:xfrm>
                  <a:off x="6092825" y="3657600"/>
                  <a:ext cx="457200" cy="0"/>
                </a:xfrm>
                <a:prstGeom prst="line">
                  <a:avLst/>
                </a:prstGeom>
                <a:noFill/>
                <a:ln w="28575" cap="sq">
                  <a:solidFill>
                    <a:srgbClr val="0000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8960" name="Text Box 36"/>
            <p:cNvSpPr txBox="1">
              <a:spLocks noChangeArrowheads="1"/>
            </p:cNvSpPr>
            <p:nvPr/>
          </p:nvSpPr>
          <p:spPr bwMode="auto">
            <a:xfrm>
              <a:off x="7007225" y="3321050"/>
              <a:ext cx="460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600">
                  <a:solidFill>
                    <a:srgbClr val="0000FF"/>
                  </a:solidFill>
                  <a:latin typeface="Times New Roman" panose="02020603050405020304" pitchFamily="18" charset="0"/>
                  <a:sym typeface="Symbol" panose="05050102010706020507" pitchFamily="18" charset="2"/>
                </a:rPr>
                <a:t></a:t>
              </a:r>
              <a:endParaRPr lang="zh-CN" altLang="en-US">
                <a:latin typeface="Times New Roman" panose="02020603050405020304" pitchFamily="18" charset="0"/>
              </a:endParaRPr>
            </a:p>
          </p:txBody>
        </p:sp>
      </p:grpSp>
      <p:grpSp>
        <p:nvGrpSpPr>
          <p:cNvPr id="7" name="组合 11"/>
          <p:cNvGrpSpPr>
            <a:grpSpLocks/>
          </p:cNvGrpSpPr>
          <p:nvPr/>
        </p:nvGrpSpPr>
        <p:grpSpPr bwMode="auto">
          <a:xfrm>
            <a:off x="6235700" y="3461990"/>
            <a:ext cx="1374775" cy="717550"/>
            <a:chOff x="6092825" y="4038600"/>
            <a:chExt cx="1374775" cy="717550"/>
          </a:xfrm>
        </p:grpSpPr>
        <p:grpSp>
          <p:nvGrpSpPr>
            <p:cNvPr id="38952" name="组合 8"/>
            <p:cNvGrpSpPr>
              <a:grpSpLocks/>
            </p:cNvGrpSpPr>
            <p:nvPr/>
          </p:nvGrpSpPr>
          <p:grpSpPr bwMode="auto">
            <a:xfrm>
              <a:off x="6092825" y="4114800"/>
              <a:ext cx="1295400" cy="641350"/>
              <a:chOff x="6092825" y="4114800"/>
              <a:chExt cx="1295400" cy="641350"/>
            </a:xfrm>
          </p:grpSpPr>
          <p:sp>
            <p:nvSpPr>
              <p:cNvPr id="38954" name="Text Box 10"/>
              <p:cNvSpPr txBox="1">
                <a:spLocks noChangeArrowheads="1"/>
              </p:cNvSpPr>
              <p:nvPr/>
            </p:nvSpPr>
            <p:spPr bwMode="auto">
              <a:xfrm>
                <a:off x="6626225" y="41148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000099"/>
                    </a:solidFill>
                    <a:latin typeface="Times New Roman" panose="02020603050405020304" pitchFamily="18" charset="0"/>
                  </a:rPr>
                  <a:t>3</a:t>
                </a:r>
                <a:endParaRPr lang="en-US" altLang="zh-CN">
                  <a:latin typeface="Times New Roman" panose="02020603050405020304" pitchFamily="18" charset="0"/>
                </a:endParaRPr>
              </a:p>
            </p:txBody>
          </p:sp>
          <p:grpSp>
            <p:nvGrpSpPr>
              <p:cNvPr id="38955" name="组合 4"/>
              <p:cNvGrpSpPr>
                <a:grpSpLocks/>
              </p:cNvGrpSpPr>
              <p:nvPr/>
            </p:nvGrpSpPr>
            <p:grpSpPr bwMode="auto">
              <a:xfrm>
                <a:off x="6092825" y="4191000"/>
                <a:ext cx="1295400" cy="457200"/>
                <a:chOff x="6092825" y="4191000"/>
                <a:chExt cx="1295400" cy="457200"/>
              </a:xfrm>
            </p:grpSpPr>
            <p:sp>
              <p:nvSpPr>
                <p:cNvPr id="38956" name="Rectangle 16"/>
                <p:cNvSpPr>
                  <a:spLocks noChangeArrowheads="1"/>
                </p:cNvSpPr>
                <p:nvPr/>
              </p:nvSpPr>
              <p:spPr bwMode="auto">
                <a:xfrm>
                  <a:off x="6550025" y="4191000"/>
                  <a:ext cx="838200" cy="457200"/>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8957" name="Line 17"/>
                <p:cNvSpPr>
                  <a:spLocks noChangeShapeType="1"/>
                </p:cNvSpPr>
                <p:nvPr/>
              </p:nvSpPr>
              <p:spPr bwMode="auto">
                <a:xfrm>
                  <a:off x="7083425" y="4191000"/>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8" name="Line 18"/>
                <p:cNvSpPr>
                  <a:spLocks noChangeShapeType="1"/>
                </p:cNvSpPr>
                <p:nvPr/>
              </p:nvSpPr>
              <p:spPr bwMode="auto">
                <a:xfrm>
                  <a:off x="6092825" y="4419600"/>
                  <a:ext cx="457200" cy="0"/>
                </a:xfrm>
                <a:prstGeom prst="line">
                  <a:avLst/>
                </a:prstGeom>
                <a:noFill/>
                <a:ln w="28575" cap="sq">
                  <a:solidFill>
                    <a:srgbClr val="0000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8953" name="Text Box 37"/>
            <p:cNvSpPr txBox="1">
              <a:spLocks noChangeArrowheads="1"/>
            </p:cNvSpPr>
            <p:nvPr/>
          </p:nvSpPr>
          <p:spPr bwMode="auto">
            <a:xfrm>
              <a:off x="7007225" y="4038600"/>
              <a:ext cx="460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600">
                  <a:solidFill>
                    <a:srgbClr val="0000FF"/>
                  </a:solidFill>
                  <a:latin typeface="Times New Roman" panose="02020603050405020304" pitchFamily="18" charset="0"/>
                  <a:sym typeface="Symbol" panose="05050102010706020507" pitchFamily="18" charset="2"/>
                </a:rPr>
                <a:t></a:t>
              </a:r>
              <a:endParaRPr lang="zh-CN" altLang="en-US">
                <a:latin typeface="Times New Roman" panose="02020603050405020304" pitchFamily="18" charset="0"/>
              </a:endParaRPr>
            </a:p>
          </p:txBody>
        </p:sp>
      </p:grpSp>
      <p:grpSp>
        <p:nvGrpSpPr>
          <p:cNvPr id="10" name="组合 9"/>
          <p:cNvGrpSpPr>
            <a:grpSpLocks/>
          </p:cNvGrpSpPr>
          <p:nvPr/>
        </p:nvGrpSpPr>
        <p:grpSpPr bwMode="auto">
          <a:xfrm>
            <a:off x="6235700" y="4223990"/>
            <a:ext cx="2517775" cy="717550"/>
            <a:chOff x="6092825" y="4800600"/>
            <a:chExt cx="2517775" cy="717550"/>
          </a:xfrm>
        </p:grpSpPr>
        <p:grpSp>
          <p:nvGrpSpPr>
            <p:cNvPr id="38943" name="组合 5"/>
            <p:cNvGrpSpPr>
              <a:grpSpLocks/>
            </p:cNvGrpSpPr>
            <p:nvPr/>
          </p:nvGrpSpPr>
          <p:grpSpPr bwMode="auto">
            <a:xfrm>
              <a:off x="6092825" y="4876800"/>
              <a:ext cx="2438400" cy="641350"/>
              <a:chOff x="6092825" y="4876800"/>
              <a:chExt cx="2438400" cy="641350"/>
            </a:xfrm>
          </p:grpSpPr>
          <p:sp>
            <p:nvSpPr>
              <p:cNvPr id="38945" name="Text Box 11"/>
              <p:cNvSpPr txBox="1">
                <a:spLocks noChangeArrowheads="1"/>
              </p:cNvSpPr>
              <p:nvPr/>
            </p:nvSpPr>
            <p:spPr bwMode="auto">
              <a:xfrm>
                <a:off x="6702425" y="4876800"/>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000099"/>
                    </a:solidFill>
                    <a:latin typeface="Times New Roman" panose="02020603050405020304" pitchFamily="18" charset="0"/>
                  </a:rPr>
                  <a:t>0        1</a:t>
                </a:r>
                <a:endParaRPr lang="en-US" altLang="zh-CN">
                  <a:latin typeface="Times New Roman" panose="02020603050405020304" pitchFamily="18" charset="0"/>
                </a:endParaRPr>
              </a:p>
            </p:txBody>
          </p:sp>
          <p:sp>
            <p:nvSpPr>
              <p:cNvPr id="38946" name="Rectangle 19"/>
              <p:cNvSpPr>
                <a:spLocks noChangeArrowheads="1"/>
              </p:cNvSpPr>
              <p:nvPr/>
            </p:nvSpPr>
            <p:spPr bwMode="auto">
              <a:xfrm>
                <a:off x="6550025" y="4953000"/>
                <a:ext cx="838200" cy="457200"/>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8947" name="Line 20"/>
              <p:cNvSpPr>
                <a:spLocks noChangeShapeType="1"/>
              </p:cNvSpPr>
              <p:nvPr/>
            </p:nvSpPr>
            <p:spPr bwMode="auto">
              <a:xfrm>
                <a:off x="7083425" y="4953000"/>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8" name="Line 21"/>
              <p:cNvSpPr>
                <a:spLocks noChangeShapeType="1"/>
              </p:cNvSpPr>
              <p:nvPr/>
            </p:nvSpPr>
            <p:spPr bwMode="auto">
              <a:xfrm>
                <a:off x="6092825" y="5181600"/>
                <a:ext cx="457200" cy="0"/>
              </a:xfrm>
              <a:prstGeom prst="line">
                <a:avLst/>
              </a:prstGeom>
              <a:noFill/>
              <a:ln w="28575" cap="sq">
                <a:solidFill>
                  <a:srgbClr val="0000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9" name="Rectangle 25"/>
              <p:cNvSpPr>
                <a:spLocks noChangeArrowheads="1"/>
              </p:cNvSpPr>
              <p:nvPr/>
            </p:nvSpPr>
            <p:spPr bwMode="auto">
              <a:xfrm>
                <a:off x="7693025" y="4953000"/>
                <a:ext cx="838200" cy="457200"/>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8950" name="Line 26"/>
              <p:cNvSpPr>
                <a:spLocks noChangeShapeType="1"/>
              </p:cNvSpPr>
              <p:nvPr/>
            </p:nvSpPr>
            <p:spPr bwMode="auto">
              <a:xfrm>
                <a:off x="8226425" y="4953000"/>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1" name="Line 27"/>
              <p:cNvSpPr>
                <a:spLocks noChangeShapeType="1"/>
              </p:cNvSpPr>
              <p:nvPr/>
            </p:nvSpPr>
            <p:spPr bwMode="auto">
              <a:xfrm>
                <a:off x="7235825" y="5181600"/>
                <a:ext cx="457200" cy="0"/>
              </a:xfrm>
              <a:prstGeom prst="line">
                <a:avLst/>
              </a:prstGeom>
              <a:noFill/>
              <a:ln w="28575" cap="sq">
                <a:solidFill>
                  <a:srgbClr val="0000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944" name="Text Box 38"/>
            <p:cNvSpPr txBox="1">
              <a:spLocks noChangeArrowheads="1"/>
            </p:cNvSpPr>
            <p:nvPr/>
          </p:nvSpPr>
          <p:spPr bwMode="auto">
            <a:xfrm>
              <a:off x="8150225" y="4800600"/>
              <a:ext cx="460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600">
                  <a:solidFill>
                    <a:srgbClr val="0000FF"/>
                  </a:solidFill>
                  <a:latin typeface="Times New Roman" panose="02020603050405020304" pitchFamily="18" charset="0"/>
                  <a:sym typeface="Symbol" panose="05050102010706020507" pitchFamily="18" charset="2"/>
                </a:rPr>
                <a:t></a:t>
              </a:r>
              <a:endParaRPr lang="zh-CN" altLang="en-US">
                <a:latin typeface="Times New Roman" panose="02020603050405020304" pitchFamily="18" charset="0"/>
              </a:endParaRPr>
            </a:p>
          </p:txBody>
        </p:sp>
      </p:grpSp>
      <p:grpSp>
        <p:nvGrpSpPr>
          <p:cNvPr id="12" name="组合 12"/>
          <p:cNvGrpSpPr>
            <a:grpSpLocks/>
          </p:cNvGrpSpPr>
          <p:nvPr/>
        </p:nvGrpSpPr>
        <p:grpSpPr bwMode="auto">
          <a:xfrm>
            <a:off x="6235700" y="4985990"/>
            <a:ext cx="1374775" cy="717550"/>
            <a:chOff x="6092825" y="5562600"/>
            <a:chExt cx="1374775" cy="717550"/>
          </a:xfrm>
        </p:grpSpPr>
        <p:grpSp>
          <p:nvGrpSpPr>
            <p:cNvPr id="38937" name="组合 6"/>
            <p:cNvGrpSpPr>
              <a:grpSpLocks/>
            </p:cNvGrpSpPr>
            <p:nvPr/>
          </p:nvGrpSpPr>
          <p:grpSpPr bwMode="auto">
            <a:xfrm>
              <a:off x="6092825" y="5638800"/>
              <a:ext cx="1295400" cy="641350"/>
              <a:chOff x="6092825" y="5638800"/>
              <a:chExt cx="1295400" cy="641350"/>
            </a:xfrm>
          </p:grpSpPr>
          <p:sp>
            <p:nvSpPr>
              <p:cNvPr id="38939" name="Text Box 12"/>
              <p:cNvSpPr txBox="1">
                <a:spLocks noChangeArrowheads="1"/>
              </p:cNvSpPr>
              <p:nvPr/>
            </p:nvSpPr>
            <p:spPr bwMode="auto">
              <a:xfrm>
                <a:off x="6702425" y="56388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000099"/>
                    </a:solidFill>
                    <a:latin typeface="Times New Roman" panose="02020603050405020304" pitchFamily="18" charset="0"/>
                  </a:rPr>
                  <a:t>2</a:t>
                </a:r>
                <a:endParaRPr lang="en-US" altLang="zh-CN">
                  <a:latin typeface="Times New Roman" panose="02020603050405020304" pitchFamily="18" charset="0"/>
                </a:endParaRPr>
              </a:p>
            </p:txBody>
          </p:sp>
          <p:sp>
            <p:nvSpPr>
              <p:cNvPr id="38940" name="Rectangle 22"/>
              <p:cNvSpPr>
                <a:spLocks noChangeArrowheads="1"/>
              </p:cNvSpPr>
              <p:nvPr/>
            </p:nvSpPr>
            <p:spPr bwMode="auto">
              <a:xfrm>
                <a:off x="6550025" y="5715000"/>
                <a:ext cx="838200" cy="457200"/>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8941" name="Line 23"/>
              <p:cNvSpPr>
                <a:spLocks noChangeShapeType="1"/>
              </p:cNvSpPr>
              <p:nvPr/>
            </p:nvSpPr>
            <p:spPr bwMode="auto">
              <a:xfrm>
                <a:off x="7083425" y="5715000"/>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2" name="Line 24"/>
              <p:cNvSpPr>
                <a:spLocks noChangeShapeType="1"/>
              </p:cNvSpPr>
              <p:nvPr/>
            </p:nvSpPr>
            <p:spPr bwMode="auto">
              <a:xfrm>
                <a:off x="6092825" y="5943600"/>
                <a:ext cx="457200" cy="0"/>
              </a:xfrm>
              <a:prstGeom prst="line">
                <a:avLst/>
              </a:prstGeom>
              <a:noFill/>
              <a:ln w="28575" cap="sq">
                <a:solidFill>
                  <a:srgbClr val="0000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938" name="Text Box 39"/>
            <p:cNvSpPr txBox="1">
              <a:spLocks noChangeArrowheads="1"/>
            </p:cNvSpPr>
            <p:nvPr/>
          </p:nvSpPr>
          <p:spPr bwMode="auto">
            <a:xfrm>
              <a:off x="7007225" y="5562600"/>
              <a:ext cx="460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600">
                  <a:solidFill>
                    <a:srgbClr val="0000FF"/>
                  </a:solidFill>
                  <a:latin typeface="Times New Roman" panose="02020603050405020304" pitchFamily="18" charset="0"/>
                  <a:sym typeface="Symbol" panose="05050102010706020507" pitchFamily="18" charset="2"/>
                </a:rPr>
                <a:t></a:t>
              </a:r>
              <a:endParaRPr lang="zh-CN" altLang="en-US">
                <a:latin typeface="Times New Roman" panose="02020603050405020304" pitchFamily="18" charset="0"/>
              </a:endParaRPr>
            </a:p>
          </p:txBody>
        </p:sp>
      </p:grpSp>
      <p:grpSp>
        <p:nvGrpSpPr>
          <p:cNvPr id="38921" name="Group 40"/>
          <p:cNvGrpSpPr>
            <a:grpSpLocks/>
          </p:cNvGrpSpPr>
          <p:nvPr/>
        </p:nvGrpSpPr>
        <p:grpSpPr bwMode="auto">
          <a:xfrm>
            <a:off x="754063" y="2493615"/>
            <a:ext cx="3505200" cy="2362200"/>
            <a:chOff x="0" y="0"/>
            <a:chExt cx="5520" cy="3720"/>
          </a:xfrm>
        </p:grpSpPr>
        <p:sp>
          <p:nvSpPr>
            <p:cNvPr id="38925" name="Line 41"/>
            <p:cNvSpPr>
              <a:spLocks noChangeShapeType="1"/>
            </p:cNvSpPr>
            <p:nvPr/>
          </p:nvSpPr>
          <p:spPr bwMode="auto">
            <a:xfrm flipH="1">
              <a:off x="360" y="360"/>
              <a:ext cx="2040" cy="108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6" name="Line 42"/>
            <p:cNvSpPr>
              <a:spLocks noChangeShapeType="1"/>
            </p:cNvSpPr>
            <p:nvPr/>
          </p:nvSpPr>
          <p:spPr bwMode="auto">
            <a:xfrm>
              <a:off x="600" y="2160"/>
              <a:ext cx="720" cy="108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7" name="Line 43"/>
            <p:cNvSpPr>
              <a:spLocks noChangeShapeType="1"/>
            </p:cNvSpPr>
            <p:nvPr/>
          </p:nvSpPr>
          <p:spPr bwMode="auto">
            <a:xfrm>
              <a:off x="2040" y="3240"/>
              <a:ext cx="1440" cy="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8" name="Line 44"/>
            <p:cNvSpPr>
              <a:spLocks noChangeShapeType="1"/>
            </p:cNvSpPr>
            <p:nvPr/>
          </p:nvSpPr>
          <p:spPr bwMode="auto">
            <a:xfrm flipH="1" flipV="1">
              <a:off x="3000" y="720"/>
              <a:ext cx="840" cy="216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9" name="Line 45"/>
            <p:cNvSpPr>
              <a:spLocks noChangeShapeType="1"/>
            </p:cNvSpPr>
            <p:nvPr/>
          </p:nvSpPr>
          <p:spPr bwMode="auto">
            <a:xfrm>
              <a:off x="3120" y="360"/>
              <a:ext cx="1920" cy="108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0" name="Line 46"/>
            <p:cNvSpPr>
              <a:spLocks noChangeShapeType="1"/>
            </p:cNvSpPr>
            <p:nvPr/>
          </p:nvSpPr>
          <p:spPr bwMode="auto">
            <a:xfrm flipH="1" flipV="1">
              <a:off x="720" y="1800"/>
              <a:ext cx="2760" cy="12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1" name="Line 47"/>
            <p:cNvSpPr>
              <a:spLocks noChangeShapeType="1"/>
            </p:cNvSpPr>
            <p:nvPr/>
          </p:nvSpPr>
          <p:spPr bwMode="auto">
            <a:xfrm flipH="1">
              <a:off x="1680" y="1800"/>
              <a:ext cx="3120" cy="108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2" name="Oval 48"/>
            <p:cNvSpPr>
              <a:spLocks noChangeArrowheads="1"/>
            </p:cNvSpPr>
            <p:nvPr/>
          </p:nvSpPr>
          <p:spPr bwMode="auto">
            <a:xfrm>
              <a:off x="2400" y="0"/>
              <a:ext cx="720" cy="84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A</a:t>
              </a:r>
              <a:endParaRPr lang="en-US" altLang="zh-CN">
                <a:latin typeface="Times New Roman" panose="02020603050405020304" pitchFamily="18" charset="0"/>
              </a:endParaRPr>
            </a:p>
          </p:txBody>
        </p:sp>
        <p:sp>
          <p:nvSpPr>
            <p:cNvPr id="38933" name="Oval 49"/>
            <p:cNvSpPr>
              <a:spLocks noChangeArrowheads="1"/>
            </p:cNvSpPr>
            <p:nvPr/>
          </p:nvSpPr>
          <p:spPr bwMode="auto">
            <a:xfrm>
              <a:off x="0" y="1440"/>
              <a:ext cx="720" cy="84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B</a:t>
              </a:r>
              <a:endParaRPr lang="en-US" altLang="zh-CN">
                <a:latin typeface="Times New Roman" panose="02020603050405020304" pitchFamily="18" charset="0"/>
              </a:endParaRPr>
            </a:p>
          </p:txBody>
        </p:sp>
        <p:sp>
          <p:nvSpPr>
            <p:cNvPr id="38934" name="Oval 50"/>
            <p:cNvSpPr>
              <a:spLocks noChangeArrowheads="1"/>
            </p:cNvSpPr>
            <p:nvPr/>
          </p:nvSpPr>
          <p:spPr bwMode="auto">
            <a:xfrm>
              <a:off x="4800" y="1440"/>
              <a:ext cx="720" cy="84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E</a:t>
              </a:r>
              <a:endParaRPr lang="en-US" altLang="zh-CN">
                <a:latin typeface="Times New Roman" panose="02020603050405020304" pitchFamily="18" charset="0"/>
              </a:endParaRPr>
            </a:p>
          </p:txBody>
        </p:sp>
        <p:sp>
          <p:nvSpPr>
            <p:cNvPr id="38935" name="Oval 51"/>
            <p:cNvSpPr>
              <a:spLocks noChangeArrowheads="1"/>
            </p:cNvSpPr>
            <p:nvPr/>
          </p:nvSpPr>
          <p:spPr bwMode="auto">
            <a:xfrm>
              <a:off x="1320" y="2880"/>
              <a:ext cx="720" cy="84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C</a:t>
              </a:r>
              <a:endParaRPr lang="en-US" altLang="zh-CN">
                <a:latin typeface="Times New Roman" panose="02020603050405020304" pitchFamily="18" charset="0"/>
              </a:endParaRPr>
            </a:p>
          </p:txBody>
        </p:sp>
        <p:sp>
          <p:nvSpPr>
            <p:cNvPr id="38936" name="Oval 52"/>
            <p:cNvSpPr>
              <a:spLocks noChangeArrowheads="1"/>
            </p:cNvSpPr>
            <p:nvPr/>
          </p:nvSpPr>
          <p:spPr bwMode="auto">
            <a:xfrm>
              <a:off x="3480" y="2880"/>
              <a:ext cx="720" cy="84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D</a:t>
              </a:r>
              <a:endParaRPr lang="en-US" altLang="zh-CN">
                <a:latin typeface="Times New Roman" panose="02020603050405020304" pitchFamily="18" charset="0"/>
              </a:endParaRPr>
            </a:p>
          </p:txBody>
        </p:sp>
      </p:grpSp>
      <p:sp>
        <p:nvSpPr>
          <p:cNvPr id="38922" name="Text Box 53"/>
          <p:cNvSpPr txBox="1">
            <a:spLocks noChangeArrowheads="1"/>
          </p:cNvSpPr>
          <p:nvPr/>
        </p:nvSpPr>
        <p:spPr bwMode="auto">
          <a:xfrm>
            <a:off x="611560" y="385415"/>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38924" name="Rectangle 55"/>
          <p:cNvSpPr>
            <a:spLocks noGrp="1" noChangeArrowheads="1"/>
          </p:cNvSpPr>
          <p:nvPr/>
        </p:nvSpPr>
        <p:spPr bwMode="auto">
          <a:xfrm>
            <a:off x="323850" y="980728"/>
            <a:ext cx="8496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3200" b="1">
                <a:solidFill>
                  <a:schemeClr val="tx2"/>
                </a:solidFill>
                <a:latin typeface="黑体" panose="02010609060101010101" pitchFamily="49" charset="-122"/>
                <a:ea typeface="黑体" panose="02010609060101010101" pitchFamily="49" charset="-122"/>
              </a:rPr>
              <a:t>练习：</a:t>
            </a:r>
            <a:r>
              <a:rPr lang="zh-CN" altLang="en-US" sz="3200">
                <a:latin typeface="黑体" panose="02010609060101010101" pitchFamily="49" charset="-122"/>
                <a:ea typeface="黑体" panose="02010609060101010101" pitchFamily="49" charset="-122"/>
              </a:rPr>
              <a:t>画出左图的邻接表表示。</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868"/>
                                        </p:tgtEl>
                                        <p:attrNameLst>
                                          <p:attrName>style.visibility</p:attrName>
                                        </p:attrNameLst>
                                      </p:cBhvr>
                                      <p:to>
                                        <p:strVal val="visible"/>
                                      </p:to>
                                    </p:set>
                                    <p:animEffect transition="in" filter="wipe(up)">
                                      <p:cBhvr>
                                        <p:cTn id="12" dur="500"/>
                                        <p:tgtEl>
                                          <p:spTgt spid="358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6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67544" y="1124744"/>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二、邻接表(网络</a:t>
            </a:r>
            <a:r>
              <a:rPr lang="en-US" altLang="zh-CN" sz="3200">
                <a:latin typeface="黑体" panose="02010609060101010101" pitchFamily="49" charset="-122"/>
                <a:ea typeface="黑体" panose="02010609060101010101" pitchFamily="49" charset="-122"/>
              </a:rPr>
              <a:t>)</a:t>
            </a:r>
          </a:p>
        </p:txBody>
      </p:sp>
      <p:sp>
        <p:nvSpPr>
          <p:cNvPr id="3993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25E6157A-66CC-4666-959C-1946A9CB6171}" type="slidenum">
              <a:rPr lang="zh-CN" altLang="en-US"/>
              <a:pPr algn="r" eaLnBrk="1" hangingPunct="1">
                <a:spcBef>
                  <a:spcPct val="50000"/>
                </a:spcBef>
                <a:buFont typeface="Arial" panose="020B0604020202020204" pitchFamily="34" charset="0"/>
                <a:buNone/>
              </a:pPr>
              <a:t>29</a:t>
            </a:fld>
            <a:endParaRPr lang="en-US" altLang="zh-CN"/>
          </a:p>
        </p:txBody>
      </p:sp>
      <p:sp>
        <p:nvSpPr>
          <p:cNvPr id="39940" name="Text Box 4"/>
          <p:cNvSpPr txBox="1">
            <a:spLocks noChangeArrowheads="1"/>
          </p:cNvSpPr>
          <p:nvPr/>
        </p:nvSpPr>
        <p:spPr bwMode="auto">
          <a:xfrm>
            <a:off x="467544" y="21034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graphicFrame>
        <p:nvGraphicFramePr>
          <p:cNvPr id="36870" name="Group 6"/>
          <p:cNvGraphicFramePr>
            <a:graphicFrameLocks noGrp="1"/>
          </p:cNvGraphicFramePr>
          <p:nvPr>
            <p:extLst>
              <p:ext uri="{D42A27DB-BD31-4B8C-83A1-F6EECF244321}">
                <p14:modId xmlns:p14="http://schemas.microsoft.com/office/powerpoint/2010/main" val="3604492114"/>
              </p:ext>
            </p:extLst>
          </p:nvPr>
        </p:nvGraphicFramePr>
        <p:xfrm>
          <a:off x="619944" y="2343944"/>
          <a:ext cx="1295400" cy="2971801"/>
        </p:xfrm>
        <a:graphic>
          <a:graphicData uri="http://schemas.openxmlformats.org/drawingml/2006/table">
            <a:tbl>
              <a:tblPr/>
              <a:tblGrid>
                <a:gridCol w="739775">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tblGrid>
              <a:tr h="593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39962" name="Group 26"/>
          <p:cNvGrpSpPr>
            <a:grpSpLocks/>
          </p:cNvGrpSpPr>
          <p:nvPr/>
        </p:nvGrpSpPr>
        <p:grpSpPr bwMode="auto">
          <a:xfrm>
            <a:off x="6030144" y="3548857"/>
            <a:ext cx="2819400" cy="2324100"/>
            <a:chOff x="0" y="0"/>
            <a:chExt cx="1296" cy="1056"/>
          </a:xfrm>
        </p:grpSpPr>
        <p:grpSp>
          <p:nvGrpSpPr>
            <p:cNvPr id="39998" name="Group 27"/>
            <p:cNvGrpSpPr>
              <a:grpSpLocks/>
            </p:cNvGrpSpPr>
            <p:nvPr/>
          </p:nvGrpSpPr>
          <p:grpSpPr bwMode="auto">
            <a:xfrm>
              <a:off x="0" y="0"/>
              <a:ext cx="1296" cy="1056"/>
              <a:chOff x="0" y="0"/>
              <a:chExt cx="1920" cy="1536"/>
            </a:xfrm>
          </p:grpSpPr>
          <p:sp>
            <p:nvSpPr>
              <p:cNvPr id="40005" name="Line 2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0006" name="Line 29"/>
              <p:cNvSpPr>
                <a:spLocks noChangeShapeType="1"/>
              </p:cNvSpPr>
              <p:nvPr/>
            </p:nvSpPr>
            <p:spPr bwMode="auto">
              <a:xfrm>
                <a:off x="192" y="720"/>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0007" name="Line 3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0008" name="Line 31"/>
              <p:cNvSpPr>
                <a:spLocks noChangeShapeType="1"/>
              </p:cNvSpPr>
              <p:nvPr/>
            </p:nvSpPr>
            <p:spPr bwMode="auto">
              <a:xfrm flipH="1" flipV="1">
                <a:off x="1008" y="192"/>
                <a:ext cx="386" cy="1057"/>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0009" name="Line 32"/>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0010" name="Line 3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0011" name="Oval 34"/>
              <p:cNvSpPr>
                <a:spLocks noChangeArrowheads="1"/>
              </p:cNvSpPr>
              <p:nvPr/>
            </p:nvSpPr>
            <p:spPr bwMode="auto">
              <a:xfrm>
                <a:off x="0" y="481"/>
                <a:ext cx="288" cy="27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40012" name="Oval 3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40013" name="Oval 3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40014" name="Oval 37"/>
              <p:cNvSpPr>
                <a:spLocks noChangeArrowheads="1"/>
              </p:cNvSpPr>
              <p:nvPr/>
            </p:nvSpPr>
            <p:spPr bwMode="auto">
              <a:xfrm>
                <a:off x="1632" y="528"/>
                <a:ext cx="288" cy="27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40015" name="Oval 3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sp>
          <p:nvSpPr>
            <p:cNvPr id="39999" name="Text Box 39"/>
            <p:cNvSpPr txBox="1">
              <a:spLocks noChangeArrowheads="1"/>
            </p:cNvSpPr>
            <p:nvPr/>
          </p:nvSpPr>
          <p:spPr bwMode="auto">
            <a:xfrm>
              <a:off x="192" y="5"/>
              <a:ext cx="24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a:t>5</a:t>
              </a:r>
            </a:p>
          </p:txBody>
        </p:sp>
        <p:sp>
          <p:nvSpPr>
            <p:cNvPr id="40000" name="Text Box 40"/>
            <p:cNvSpPr txBox="1">
              <a:spLocks noChangeArrowheads="1"/>
            </p:cNvSpPr>
            <p:nvPr/>
          </p:nvSpPr>
          <p:spPr bwMode="auto">
            <a:xfrm>
              <a:off x="0" y="581"/>
              <a:ext cx="24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a:t>5</a:t>
              </a:r>
            </a:p>
          </p:txBody>
        </p:sp>
        <p:sp>
          <p:nvSpPr>
            <p:cNvPr id="40001" name="Text Box 41"/>
            <p:cNvSpPr txBox="1">
              <a:spLocks noChangeArrowheads="1"/>
            </p:cNvSpPr>
            <p:nvPr/>
          </p:nvSpPr>
          <p:spPr bwMode="auto">
            <a:xfrm>
              <a:off x="816" y="5"/>
              <a:ext cx="384"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a:t>15</a:t>
              </a:r>
            </a:p>
          </p:txBody>
        </p:sp>
        <p:sp>
          <p:nvSpPr>
            <p:cNvPr id="40002" name="Text Box 42"/>
            <p:cNvSpPr txBox="1">
              <a:spLocks noChangeArrowheads="1"/>
            </p:cNvSpPr>
            <p:nvPr/>
          </p:nvSpPr>
          <p:spPr bwMode="auto">
            <a:xfrm>
              <a:off x="528" y="581"/>
              <a:ext cx="23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a:t>1</a:t>
              </a:r>
            </a:p>
          </p:txBody>
        </p:sp>
        <p:sp>
          <p:nvSpPr>
            <p:cNvPr id="40003" name="Text Box 43"/>
            <p:cNvSpPr txBox="1">
              <a:spLocks noChangeArrowheads="1"/>
            </p:cNvSpPr>
            <p:nvPr/>
          </p:nvSpPr>
          <p:spPr bwMode="auto">
            <a:xfrm>
              <a:off x="576" y="293"/>
              <a:ext cx="24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a:t>7</a:t>
              </a:r>
            </a:p>
          </p:txBody>
        </p:sp>
        <p:sp>
          <p:nvSpPr>
            <p:cNvPr id="40004" name="Text Box 44"/>
            <p:cNvSpPr txBox="1">
              <a:spLocks noChangeArrowheads="1"/>
            </p:cNvSpPr>
            <p:nvPr/>
          </p:nvSpPr>
          <p:spPr bwMode="auto">
            <a:xfrm>
              <a:off x="624" y="730"/>
              <a:ext cx="24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a:t>2</a:t>
              </a:r>
            </a:p>
          </p:txBody>
        </p:sp>
      </p:grpSp>
      <p:grpSp>
        <p:nvGrpSpPr>
          <p:cNvPr id="4" name="组合 1"/>
          <p:cNvGrpSpPr>
            <a:grpSpLocks/>
          </p:cNvGrpSpPr>
          <p:nvPr/>
        </p:nvGrpSpPr>
        <p:grpSpPr bwMode="auto">
          <a:xfrm>
            <a:off x="1762944" y="2343944"/>
            <a:ext cx="5181600" cy="482600"/>
            <a:chOff x="1752600" y="3200400"/>
            <a:chExt cx="5181600" cy="482600"/>
          </a:xfrm>
        </p:grpSpPr>
        <p:grpSp>
          <p:nvGrpSpPr>
            <p:cNvPr id="39983" name="Group 46"/>
            <p:cNvGrpSpPr>
              <a:grpSpLocks/>
            </p:cNvGrpSpPr>
            <p:nvPr/>
          </p:nvGrpSpPr>
          <p:grpSpPr bwMode="auto">
            <a:xfrm>
              <a:off x="2286000" y="3200400"/>
              <a:ext cx="1295400" cy="482600"/>
              <a:chOff x="0" y="0"/>
              <a:chExt cx="2160" cy="304"/>
            </a:xfrm>
          </p:grpSpPr>
          <p:sp>
            <p:nvSpPr>
              <p:cNvPr id="39995" name="Text Box 47"/>
              <p:cNvSpPr txBox="1">
                <a:spLocks noChangeArrowheads="1"/>
              </p:cNvSpPr>
              <p:nvPr/>
            </p:nvSpPr>
            <p:spPr bwMode="auto">
              <a:xfrm>
                <a:off x="0"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1</a:t>
                </a:r>
              </a:p>
            </p:txBody>
          </p:sp>
          <p:sp>
            <p:nvSpPr>
              <p:cNvPr id="39996" name="Text Box 48"/>
              <p:cNvSpPr txBox="1">
                <a:spLocks noChangeArrowheads="1"/>
              </p:cNvSpPr>
              <p:nvPr/>
            </p:nvSpPr>
            <p:spPr bwMode="auto">
              <a:xfrm>
                <a:off x="768" y="0"/>
                <a:ext cx="815"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hlink"/>
                    </a:solidFill>
                  </a:rPr>
                  <a:t>5</a:t>
                </a:r>
              </a:p>
            </p:txBody>
          </p:sp>
          <p:sp>
            <p:nvSpPr>
              <p:cNvPr id="39997" name="Text Box 49"/>
              <p:cNvSpPr txBox="1">
                <a:spLocks noChangeArrowheads="1"/>
              </p:cNvSpPr>
              <p:nvPr/>
            </p:nvSpPr>
            <p:spPr bwMode="auto">
              <a:xfrm>
                <a:off x="1583" y="0"/>
                <a:ext cx="57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9984" name="Line 50"/>
            <p:cNvSpPr>
              <a:spLocks noChangeShapeType="1"/>
            </p:cNvSpPr>
            <p:nvPr/>
          </p:nvSpPr>
          <p:spPr bwMode="auto">
            <a:xfrm>
              <a:off x="1752600" y="3429000"/>
              <a:ext cx="53340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9985" name="Group 51"/>
            <p:cNvGrpSpPr>
              <a:grpSpLocks/>
            </p:cNvGrpSpPr>
            <p:nvPr/>
          </p:nvGrpSpPr>
          <p:grpSpPr bwMode="auto">
            <a:xfrm>
              <a:off x="3962400" y="3200400"/>
              <a:ext cx="1295400" cy="482600"/>
              <a:chOff x="0" y="0"/>
              <a:chExt cx="2160" cy="304"/>
            </a:xfrm>
          </p:grpSpPr>
          <p:sp>
            <p:nvSpPr>
              <p:cNvPr id="39992" name="Text Box 52"/>
              <p:cNvSpPr txBox="1">
                <a:spLocks noChangeArrowheads="1"/>
              </p:cNvSpPr>
              <p:nvPr/>
            </p:nvSpPr>
            <p:spPr bwMode="auto">
              <a:xfrm>
                <a:off x="0"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3</a:t>
                </a:r>
              </a:p>
            </p:txBody>
          </p:sp>
          <p:sp>
            <p:nvSpPr>
              <p:cNvPr id="39993" name="Text Box 53"/>
              <p:cNvSpPr txBox="1">
                <a:spLocks noChangeArrowheads="1"/>
              </p:cNvSpPr>
              <p:nvPr/>
            </p:nvSpPr>
            <p:spPr bwMode="auto">
              <a:xfrm>
                <a:off x="768" y="0"/>
                <a:ext cx="815"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hlink"/>
                    </a:solidFill>
                  </a:rPr>
                  <a:t>7</a:t>
                </a:r>
              </a:p>
            </p:txBody>
          </p:sp>
          <p:sp>
            <p:nvSpPr>
              <p:cNvPr id="39994" name="Text Box 54"/>
              <p:cNvSpPr txBox="1">
                <a:spLocks noChangeArrowheads="1"/>
              </p:cNvSpPr>
              <p:nvPr/>
            </p:nvSpPr>
            <p:spPr bwMode="auto">
              <a:xfrm>
                <a:off x="1583" y="0"/>
                <a:ext cx="57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9986" name="Line 55"/>
            <p:cNvSpPr>
              <a:spLocks noChangeShapeType="1"/>
            </p:cNvSpPr>
            <p:nvPr/>
          </p:nvSpPr>
          <p:spPr bwMode="auto">
            <a:xfrm>
              <a:off x="3429000" y="3429000"/>
              <a:ext cx="53340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9987" name="Group 56"/>
            <p:cNvGrpSpPr>
              <a:grpSpLocks/>
            </p:cNvGrpSpPr>
            <p:nvPr/>
          </p:nvGrpSpPr>
          <p:grpSpPr bwMode="auto">
            <a:xfrm>
              <a:off x="5638800" y="3200400"/>
              <a:ext cx="1295400" cy="482600"/>
              <a:chOff x="0" y="0"/>
              <a:chExt cx="2160" cy="304"/>
            </a:xfrm>
          </p:grpSpPr>
          <p:sp>
            <p:nvSpPr>
              <p:cNvPr id="39989" name="Text Box 57"/>
              <p:cNvSpPr txBox="1">
                <a:spLocks noChangeArrowheads="1"/>
              </p:cNvSpPr>
              <p:nvPr/>
            </p:nvSpPr>
            <p:spPr bwMode="auto">
              <a:xfrm>
                <a:off x="0"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4</a:t>
                </a:r>
              </a:p>
            </p:txBody>
          </p:sp>
          <p:sp>
            <p:nvSpPr>
              <p:cNvPr id="39990" name="Text Box 58"/>
              <p:cNvSpPr txBox="1">
                <a:spLocks noChangeArrowheads="1"/>
              </p:cNvSpPr>
              <p:nvPr/>
            </p:nvSpPr>
            <p:spPr bwMode="auto">
              <a:xfrm>
                <a:off x="768" y="0"/>
                <a:ext cx="815"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hlink"/>
                    </a:solidFill>
                  </a:rPr>
                  <a:t>15</a:t>
                </a:r>
              </a:p>
            </p:txBody>
          </p:sp>
          <p:sp>
            <p:nvSpPr>
              <p:cNvPr id="39991" name="Text Box 59"/>
              <p:cNvSpPr txBox="1">
                <a:spLocks noChangeArrowheads="1"/>
              </p:cNvSpPr>
              <p:nvPr/>
            </p:nvSpPr>
            <p:spPr bwMode="auto">
              <a:xfrm>
                <a:off x="1583" y="0"/>
                <a:ext cx="57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9988" name="Line 60"/>
            <p:cNvSpPr>
              <a:spLocks noChangeShapeType="1"/>
            </p:cNvSpPr>
            <p:nvPr/>
          </p:nvSpPr>
          <p:spPr bwMode="auto">
            <a:xfrm>
              <a:off x="5105400" y="3429000"/>
              <a:ext cx="53340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 name="组合 2"/>
          <p:cNvGrpSpPr>
            <a:grpSpLocks/>
          </p:cNvGrpSpPr>
          <p:nvPr/>
        </p:nvGrpSpPr>
        <p:grpSpPr bwMode="auto">
          <a:xfrm>
            <a:off x="1762944" y="3029744"/>
            <a:ext cx="1828800" cy="482600"/>
            <a:chOff x="1752600" y="3886200"/>
            <a:chExt cx="1828800" cy="482600"/>
          </a:xfrm>
        </p:grpSpPr>
        <p:grpSp>
          <p:nvGrpSpPr>
            <p:cNvPr id="39978" name="Group 61"/>
            <p:cNvGrpSpPr>
              <a:grpSpLocks/>
            </p:cNvGrpSpPr>
            <p:nvPr/>
          </p:nvGrpSpPr>
          <p:grpSpPr bwMode="auto">
            <a:xfrm>
              <a:off x="2286000" y="3886200"/>
              <a:ext cx="1295400" cy="482600"/>
              <a:chOff x="0" y="0"/>
              <a:chExt cx="2160" cy="304"/>
            </a:xfrm>
          </p:grpSpPr>
          <p:sp>
            <p:nvSpPr>
              <p:cNvPr id="39980" name="Text Box 62"/>
              <p:cNvSpPr txBox="1">
                <a:spLocks noChangeArrowheads="1"/>
              </p:cNvSpPr>
              <p:nvPr/>
            </p:nvSpPr>
            <p:spPr bwMode="auto">
              <a:xfrm>
                <a:off x="0"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2</a:t>
                </a:r>
              </a:p>
            </p:txBody>
          </p:sp>
          <p:sp>
            <p:nvSpPr>
              <p:cNvPr id="39981" name="Text Box 63"/>
              <p:cNvSpPr txBox="1">
                <a:spLocks noChangeArrowheads="1"/>
              </p:cNvSpPr>
              <p:nvPr/>
            </p:nvSpPr>
            <p:spPr bwMode="auto">
              <a:xfrm>
                <a:off x="768" y="0"/>
                <a:ext cx="815"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hlink"/>
                    </a:solidFill>
                  </a:rPr>
                  <a:t>5</a:t>
                </a:r>
              </a:p>
            </p:txBody>
          </p:sp>
          <p:sp>
            <p:nvSpPr>
              <p:cNvPr id="39982" name="Text Box 64"/>
              <p:cNvSpPr txBox="1">
                <a:spLocks noChangeArrowheads="1"/>
              </p:cNvSpPr>
              <p:nvPr/>
            </p:nvSpPr>
            <p:spPr bwMode="auto">
              <a:xfrm>
                <a:off x="1583" y="0"/>
                <a:ext cx="57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9979" name="Line 65"/>
            <p:cNvSpPr>
              <a:spLocks noChangeShapeType="1"/>
            </p:cNvSpPr>
            <p:nvPr/>
          </p:nvSpPr>
          <p:spPr bwMode="auto">
            <a:xfrm>
              <a:off x="1752600" y="4114800"/>
              <a:ext cx="53340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1" name="组合 3"/>
          <p:cNvGrpSpPr>
            <a:grpSpLocks/>
          </p:cNvGrpSpPr>
          <p:nvPr/>
        </p:nvGrpSpPr>
        <p:grpSpPr bwMode="auto">
          <a:xfrm>
            <a:off x="1762944" y="3715544"/>
            <a:ext cx="1828800" cy="482600"/>
            <a:chOff x="1752600" y="4572000"/>
            <a:chExt cx="1828800" cy="482600"/>
          </a:xfrm>
        </p:grpSpPr>
        <p:grpSp>
          <p:nvGrpSpPr>
            <p:cNvPr id="39973" name="Group 66"/>
            <p:cNvGrpSpPr>
              <a:grpSpLocks/>
            </p:cNvGrpSpPr>
            <p:nvPr/>
          </p:nvGrpSpPr>
          <p:grpSpPr bwMode="auto">
            <a:xfrm>
              <a:off x="2286000" y="4572000"/>
              <a:ext cx="1295400" cy="482600"/>
              <a:chOff x="0" y="0"/>
              <a:chExt cx="2160" cy="304"/>
            </a:xfrm>
          </p:grpSpPr>
          <p:sp>
            <p:nvSpPr>
              <p:cNvPr id="39975" name="Text Box 67"/>
              <p:cNvSpPr txBox="1">
                <a:spLocks noChangeArrowheads="1"/>
              </p:cNvSpPr>
              <p:nvPr/>
            </p:nvSpPr>
            <p:spPr bwMode="auto">
              <a:xfrm>
                <a:off x="0"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4</a:t>
                </a:r>
              </a:p>
            </p:txBody>
          </p:sp>
          <p:sp>
            <p:nvSpPr>
              <p:cNvPr id="39976" name="Text Box 68"/>
              <p:cNvSpPr txBox="1">
                <a:spLocks noChangeArrowheads="1"/>
              </p:cNvSpPr>
              <p:nvPr/>
            </p:nvSpPr>
            <p:spPr bwMode="auto">
              <a:xfrm>
                <a:off x="768" y="0"/>
                <a:ext cx="815"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hlink"/>
                    </a:solidFill>
                  </a:rPr>
                  <a:t>1</a:t>
                </a:r>
              </a:p>
            </p:txBody>
          </p:sp>
          <p:sp>
            <p:nvSpPr>
              <p:cNvPr id="39977" name="Text Box 69"/>
              <p:cNvSpPr txBox="1">
                <a:spLocks noChangeArrowheads="1"/>
              </p:cNvSpPr>
              <p:nvPr/>
            </p:nvSpPr>
            <p:spPr bwMode="auto">
              <a:xfrm>
                <a:off x="1583" y="0"/>
                <a:ext cx="57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9974" name="Line 70"/>
            <p:cNvSpPr>
              <a:spLocks noChangeShapeType="1"/>
            </p:cNvSpPr>
            <p:nvPr/>
          </p:nvSpPr>
          <p:spPr bwMode="auto">
            <a:xfrm>
              <a:off x="1752600" y="4800600"/>
              <a:ext cx="53340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3" name="组合 4"/>
          <p:cNvGrpSpPr>
            <a:grpSpLocks/>
          </p:cNvGrpSpPr>
          <p:nvPr/>
        </p:nvGrpSpPr>
        <p:grpSpPr bwMode="auto">
          <a:xfrm>
            <a:off x="1762944" y="4401344"/>
            <a:ext cx="1828800" cy="482600"/>
            <a:chOff x="1752600" y="5257800"/>
            <a:chExt cx="1828800" cy="482600"/>
          </a:xfrm>
        </p:grpSpPr>
        <p:grpSp>
          <p:nvGrpSpPr>
            <p:cNvPr id="39968" name="Group 71"/>
            <p:cNvGrpSpPr>
              <a:grpSpLocks/>
            </p:cNvGrpSpPr>
            <p:nvPr/>
          </p:nvGrpSpPr>
          <p:grpSpPr bwMode="auto">
            <a:xfrm>
              <a:off x="2286000" y="5257800"/>
              <a:ext cx="1295400" cy="482600"/>
              <a:chOff x="0" y="0"/>
              <a:chExt cx="2160" cy="304"/>
            </a:xfrm>
          </p:grpSpPr>
          <p:sp>
            <p:nvSpPr>
              <p:cNvPr id="39970" name="Text Box 72"/>
              <p:cNvSpPr txBox="1">
                <a:spLocks noChangeArrowheads="1"/>
              </p:cNvSpPr>
              <p:nvPr/>
            </p:nvSpPr>
            <p:spPr bwMode="auto">
              <a:xfrm>
                <a:off x="0"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2</a:t>
                </a:r>
              </a:p>
            </p:txBody>
          </p:sp>
          <p:sp>
            <p:nvSpPr>
              <p:cNvPr id="39971" name="Text Box 73"/>
              <p:cNvSpPr txBox="1">
                <a:spLocks noChangeArrowheads="1"/>
              </p:cNvSpPr>
              <p:nvPr/>
            </p:nvSpPr>
            <p:spPr bwMode="auto">
              <a:xfrm>
                <a:off x="768" y="0"/>
                <a:ext cx="815"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hlink"/>
                    </a:solidFill>
                  </a:rPr>
                  <a:t>2</a:t>
                </a:r>
              </a:p>
            </p:txBody>
          </p:sp>
          <p:sp>
            <p:nvSpPr>
              <p:cNvPr id="39972" name="Text Box 74"/>
              <p:cNvSpPr txBox="1">
                <a:spLocks noChangeArrowheads="1"/>
              </p:cNvSpPr>
              <p:nvPr/>
            </p:nvSpPr>
            <p:spPr bwMode="auto">
              <a:xfrm>
                <a:off x="1583" y="0"/>
                <a:ext cx="577" cy="29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9969" name="Line 75"/>
            <p:cNvSpPr>
              <a:spLocks noChangeShapeType="1"/>
            </p:cNvSpPr>
            <p:nvPr/>
          </p:nvSpPr>
          <p:spPr bwMode="auto">
            <a:xfrm>
              <a:off x="1752600" y="5486400"/>
              <a:ext cx="53340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7" name="矩形 6"/>
          <p:cNvSpPr>
            <a:spLocks noChangeArrowheads="1"/>
          </p:cNvSpPr>
          <p:nvPr/>
        </p:nvSpPr>
        <p:spPr bwMode="auto">
          <a:xfrm>
            <a:off x="1443857" y="4853782"/>
            <a:ext cx="409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pP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blinds(horizontal)">
                                      <p:cBhvr>
                                        <p:cTn id="7" dur="500"/>
                                        <p:tgtEl>
                                          <p:spTgt spid="368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9728" y="1006624"/>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一、图的定义(</a:t>
            </a:r>
            <a:r>
              <a:rPr lang="en-US" altLang="zh-CN" sz="3200" dirty="0">
                <a:latin typeface="黑体" panose="02010609060101010101" pitchFamily="49" charset="-122"/>
                <a:ea typeface="黑体" panose="02010609060101010101" pitchFamily="49" charset="-122"/>
              </a:rPr>
              <a:t>Graph)</a:t>
            </a:r>
          </a:p>
        </p:txBody>
      </p:sp>
      <p:sp>
        <p:nvSpPr>
          <p:cNvPr id="1638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195D3EA2-2F71-4F7C-AFB6-E5AA9264D689}" type="slidenum">
              <a:rPr lang="zh-CN" altLang="en-US"/>
              <a:pPr algn="r" eaLnBrk="1" hangingPunct="1">
                <a:spcBef>
                  <a:spcPct val="50000"/>
                </a:spcBef>
                <a:buFont typeface="Arial" panose="020B0604020202020204" pitchFamily="34" charset="0"/>
                <a:buNone/>
              </a:pPr>
              <a:t>3</a:t>
            </a:fld>
            <a:endParaRPr lang="en-US" altLang="zh-CN"/>
          </a:p>
        </p:txBody>
      </p:sp>
      <p:sp>
        <p:nvSpPr>
          <p:cNvPr id="16388" name="Text Box 4"/>
          <p:cNvSpPr txBox="1">
            <a:spLocks noChangeArrowheads="1"/>
          </p:cNvSpPr>
          <p:nvPr/>
        </p:nvSpPr>
        <p:spPr bwMode="auto">
          <a:xfrm>
            <a:off x="533400" y="26064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dirty="0">
                <a:solidFill>
                  <a:srgbClr val="333399"/>
                </a:solidFill>
                <a:ea typeface="仿宋_GB2312" pitchFamily="1" charset="-122"/>
              </a:rPr>
              <a:t>第一节　图的定义与术语</a:t>
            </a:r>
          </a:p>
        </p:txBody>
      </p:sp>
      <p:sp>
        <p:nvSpPr>
          <p:cNvPr id="16389" name="Rectangle 5"/>
          <p:cNvSpPr>
            <a:spLocks noGrp="1" noChangeArrowheads="1"/>
          </p:cNvSpPr>
          <p:nvPr>
            <p:ph type="body" idx="1"/>
          </p:nvPr>
        </p:nvSpPr>
        <p:spPr>
          <a:xfrm>
            <a:off x="323528" y="1844824"/>
            <a:ext cx="8763000" cy="4038600"/>
          </a:xfrm>
        </p:spPr>
        <p:txBody>
          <a:bodyPr/>
          <a:lstStyle/>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图是由顶点集合(</a:t>
            </a:r>
            <a:r>
              <a:rPr lang="en-US" altLang="zh-CN" b="1" dirty="0">
                <a:latin typeface="黑体" panose="02010609060101010101" pitchFamily="49" charset="-122"/>
                <a:ea typeface="黑体" panose="02010609060101010101" pitchFamily="49" charset="-122"/>
              </a:rPr>
              <a:t>vertex)</a:t>
            </a:r>
            <a:r>
              <a:rPr lang="zh-CN" altLang="en-US" b="1" dirty="0">
                <a:latin typeface="黑体" panose="02010609060101010101" pitchFamily="49" charset="-122"/>
                <a:ea typeface="黑体" panose="02010609060101010101" pitchFamily="49" charset="-122"/>
              </a:rPr>
              <a:t>及顶点间的关系集合组成的一种数据结构：</a:t>
            </a:r>
          </a:p>
          <a:p>
            <a:pPr eaLnBrk="1" hangingPunct="1">
              <a:lnSpc>
                <a:spcPct val="90000"/>
              </a:lnSpc>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Graph＝( V, E )    </a:t>
            </a:r>
          </a:p>
          <a:p>
            <a:pPr eaLnBrk="1" hangingPunct="1">
              <a:lnSpc>
                <a:spcPct val="90000"/>
              </a:lnSpc>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其中</a:t>
            </a:r>
            <a:r>
              <a:rPr lang="en-US" altLang="zh-CN" b="1" dirty="0">
                <a:latin typeface="黑体" panose="02010609060101010101" pitchFamily="49" charset="-122"/>
                <a:ea typeface="黑体" panose="02010609060101010101" pitchFamily="49" charset="-122"/>
              </a:rPr>
              <a:t>V = {x | x</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zh-CN" altLang="en-US" b="1" dirty="0">
                <a:latin typeface="黑体" panose="02010609060101010101" pitchFamily="49" charset="-122"/>
                <a:ea typeface="黑体" panose="02010609060101010101" pitchFamily="49" charset="-122"/>
              </a:rPr>
              <a:t>数据对象}</a:t>
            </a:r>
            <a:r>
              <a:rPr lang="zh-CN" altLang="en-US" sz="2400" b="1" dirty="0">
                <a:latin typeface="黑体" panose="02010609060101010101" pitchFamily="49" charset="-122"/>
                <a:ea typeface="黑体" panose="02010609060101010101" pitchFamily="49" charset="-122"/>
              </a:rPr>
              <a:t>是顶点的有穷非空集合</a:t>
            </a:r>
          </a:p>
          <a:p>
            <a:pPr eaLnBrk="1" hangingPunct="1">
              <a:lnSpc>
                <a:spcPct val="90000"/>
              </a:lnSpc>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E</a:t>
            </a:r>
            <a:r>
              <a:rPr lang="zh-CN" altLang="en-US" b="1" dirty="0">
                <a:latin typeface="黑体" panose="02010609060101010101" pitchFamily="49" charset="-122"/>
                <a:ea typeface="黑体" panose="02010609060101010101" pitchFamily="49" charset="-122"/>
              </a:rPr>
              <a:t>是顶点之间关系的有穷集合，包括</a:t>
            </a:r>
          </a:p>
          <a:p>
            <a:pPr eaLnBrk="1" hangingPunct="1">
              <a:lnSpc>
                <a:spcPct val="90000"/>
              </a:lnSpc>
              <a:spcBef>
                <a:spcPct val="3000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E1 = {(x, y) | x, y </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rPr>
              <a:t> V } </a:t>
            </a:r>
            <a:r>
              <a:rPr lang="zh-CN" altLang="en-US" b="1" dirty="0">
                <a:latin typeface="黑体" panose="02010609060101010101" pitchFamily="49" charset="-122"/>
                <a:ea typeface="黑体" panose="02010609060101010101" pitchFamily="49" charset="-122"/>
              </a:rPr>
              <a:t>边的集合</a:t>
            </a:r>
          </a:p>
          <a:p>
            <a:pPr eaLnBrk="1" hangingPunct="1">
              <a:lnSpc>
                <a:spcPct val="90000"/>
              </a:lnSpc>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或  </a:t>
            </a:r>
            <a:r>
              <a:rPr lang="en-US" altLang="zh-CN" b="1" dirty="0">
                <a:latin typeface="黑体" panose="02010609060101010101" pitchFamily="49" charset="-122"/>
                <a:ea typeface="黑体" panose="02010609060101010101" pitchFamily="49" charset="-122"/>
              </a:rPr>
              <a:t>E2 = {&lt;x, y&gt; | x, y </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rPr>
              <a:t> V } </a:t>
            </a:r>
            <a:r>
              <a:rPr lang="zh-CN" altLang="en-US" b="1" dirty="0">
                <a:latin typeface="黑体" panose="02010609060101010101" pitchFamily="49" charset="-122"/>
                <a:ea typeface="黑体" panose="02010609060101010101" pitchFamily="49" charset="-122"/>
              </a:rPr>
              <a:t>弧的集合</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31054" y="1175048"/>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二、邻接表</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结点结构</a:t>
            </a:r>
            <a:r>
              <a:rPr lang="en-US" altLang="zh-CN" sz="3200">
                <a:latin typeface="黑体" panose="02010609060101010101" pitchFamily="49" charset="-122"/>
                <a:ea typeface="黑体" panose="02010609060101010101" pitchFamily="49" charset="-122"/>
              </a:rPr>
              <a:t>)</a:t>
            </a:r>
          </a:p>
        </p:txBody>
      </p:sp>
      <p:sp>
        <p:nvSpPr>
          <p:cNvPr id="4096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DD192670-A5A8-4678-9DC7-ED263876019A}" type="slidenum">
              <a:rPr lang="zh-CN" altLang="en-US"/>
              <a:pPr algn="r" eaLnBrk="1" hangingPunct="1">
                <a:spcBef>
                  <a:spcPct val="50000"/>
                </a:spcBef>
                <a:buFont typeface="Arial" panose="020B0604020202020204" pitchFamily="34" charset="0"/>
                <a:buNone/>
              </a:pPr>
              <a:t>30</a:t>
            </a:fld>
            <a:endParaRPr lang="en-US" altLang="zh-CN"/>
          </a:p>
        </p:txBody>
      </p:sp>
      <p:sp>
        <p:nvSpPr>
          <p:cNvPr id="40964" name="Text Box 4"/>
          <p:cNvSpPr txBox="1">
            <a:spLocks noChangeArrowheads="1"/>
          </p:cNvSpPr>
          <p:nvPr/>
        </p:nvSpPr>
        <p:spPr bwMode="auto">
          <a:xfrm>
            <a:off x="431054" y="26064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27653" name="Rectangle 5"/>
          <p:cNvSpPr>
            <a:spLocks noGrp="1" noChangeArrowheads="1"/>
          </p:cNvSpPr>
          <p:nvPr>
            <p:ph type="body" idx="1"/>
          </p:nvPr>
        </p:nvSpPr>
        <p:spPr>
          <a:xfrm>
            <a:off x="354854" y="2013248"/>
            <a:ext cx="8763000" cy="4038600"/>
          </a:xfrm>
        </p:spPr>
        <p:txBody>
          <a:bodyPr/>
          <a:lstStyle/>
          <a:p>
            <a:pPr eaLnBrk="1" hangingPunct="1">
              <a:spcBef>
                <a:spcPct val="0"/>
              </a:spcBef>
            </a:pPr>
            <a:r>
              <a:rPr lang="zh-CN" altLang="en-US" b="1" dirty="0">
                <a:latin typeface="黑体" panose="02010609060101010101" pitchFamily="49" charset="-122"/>
                <a:ea typeface="黑体" panose="02010609060101010101" pitchFamily="49" charset="-122"/>
              </a:rPr>
              <a:t>顶点的结点结构</a:t>
            </a:r>
          </a:p>
          <a:p>
            <a:pPr eaLnBrk="1" hangingPunct="1">
              <a:spcBef>
                <a:spcPct val="0"/>
              </a:spcBef>
              <a:buNone/>
            </a:pPr>
            <a:r>
              <a:rPr lang="en-US" altLang="zh-CN" b="1" dirty="0">
                <a:latin typeface="黑体" panose="02010609060101010101" pitchFamily="49" charset="-122"/>
                <a:ea typeface="黑体" panose="02010609060101010101" pitchFamily="49" charset="-122"/>
              </a:rPr>
              <a:t>  data;    // </a:t>
            </a:r>
            <a:r>
              <a:rPr lang="zh-CN" altLang="en-US" b="1" dirty="0">
                <a:latin typeface="黑体" panose="02010609060101010101" pitchFamily="49" charset="-122"/>
                <a:ea typeface="黑体" panose="02010609060101010101" pitchFamily="49" charset="-122"/>
              </a:rPr>
              <a:t>顶点信息</a:t>
            </a:r>
          </a:p>
          <a:p>
            <a:pPr eaLnBrk="1" hangingPunct="1">
              <a:spcBef>
                <a:spcPct val="0"/>
              </a:spcBef>
              <a:buNone/>
            </a:pP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firstarc</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指向第一条依附该顶点的边(弧)</a:t>
            </a:r>
          </a:p>
          <a:p>
            <a:pPr eaLnBrk="1" hangingPunct="1">
              <a:spcBef>
                <a:spcPct val="0"/>
              </a:spcBef>
            </a:pPr>
            <a:endParaRPr lang="en-US" altLang="zh-CN" b="1" dirty="0">
              <a:latin typeface="黑体" panose="02010609060101010101" pitchFamily="49" charset="-122"/>
              <a:ea typeface="黑体" panose="02010609060101010101" pitchFamily="49" charset="-122"/>
            </a:endParaRPr>
          </a:p>
          <a:p>
            <a:pPr eaLnBrk="1" hangingPunct="1">
              <a:spcBef>
                <a:spcPct val="0"/>
              </a:spcBef>
            </a:pPr>
            <a:r>
              <a:rPr lang="zh-CN" altLang="en-US" b="1" dirty="0">
                <a:latin typeface="黑体" panose="02010609060101010101" pitchFamily="49" charset="-122"/>
                <a:ea typeface="黑体" panose="02010609060101010101" pitchFamily="49" charset="-122"/>
              </a:rPr>
              <a:t>边(弧)的结点结构</a:t>
            </a:r>
          </a:p>
          <a:p>
            <a:pPr eaLnBrk="1" hangingPunct="1">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adjvex</a:t>
            </a:r>
            <a:r>
              <a:rPr lang="en-US" altLang="zh-CN" b="1" dirty="0">
                <a:latin typeface="黑体" panose="02010609060101010101" pitchFamily="49" charset="-122"/>
                <a:ea typeface="黑体" panose="02010609060101010101" pitchFamily="49" charset="-122"/>
              </a:rPr>
              <a:t>; // </a:t>
            </a:r>
            <a:r>
              <a:rPr lang="zh-CN" altLang="en-US" b="1" dirty="0">
                <a:latin typeface="黑体" panose="02010609060101010101" pitchFamily="49" charset="-122"/>
                <a:ea typeface="黑体" panose="02010609060101010101" pitchFamily="49" charset="-122"/>
              </a:rPr>
              <a:t>该边(弧)所指向的顶点的位置</a:t>
            </a:r>
          </a:p>
          <a:p>
            <a:pPr eaLnBrk="1" hangingPunct="1">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nextarc</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指向下一条边(弧)指针</a:t>
            </a:r>
          </a:p>
          <a:p>
            <a:pPr eaLnBrk="1" hangingPunct="1">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info;   // </a:t>
            </a:r>
            <a:r>
              <a:rPr lang="zh-CN" altLang="en-US" b="1" dirty="0">
                <a:latin typeface="黑体" panose="02010609060101010101" pitchFamily="49" charset="-122"/>
                <a:ea typeface="黑体" panose="02010609060101010101" pitchFamily="49" charset="-122"/>
              </a:rPr>
              <a:t>该边(弧)相关信息的指针或权值</a:t>
            </a:r>
          </a:p>
          <a:p>
            <a:pPr eaLnBrk="1" hangingPunct="1">
              <a:spcBef>
                <a:spcPct val="0"/>
              </a:spcBef>
            </a:pPr>
            <a:endParaRPr lang="zh-CN" altLang="en-US" sz="1400" b="1" dirty="0">
              <a:latin typeface="黑体" panose="02010609060101010101" pitchFamily="49" charset="-122"/>
              <a:ea typeface="黑体" panose="02010609060101010101" pitchFamily="49" charset="-122"/>
            </a:endParaRPr>
          </a:p>
        </p:txBody>
      </p:sp>
      <p:grpSp>
        <p:nvGrpSpPr>
          <p:cNvPr id="2" name="Group 7"/>
          <p:cNvGrpSpPr>
            <a:grpSpLocks/>
          </p:cNvGrpSpPr>
          <p:nvPr/>
        </p:nvGrpSpPr>
        <p:grpSpPr bwMode="auto">
          <a:xfrm>
            <a:off x="4499992" y="3861048"/>
            <a:ext cx="3733800" cy="482600"/>
            <a:chOff x="0" y="0"/>
            <a:chExt cx="2160" cy="304"/>
          </a:xfrm>
        </p:grpSpPr>
        <p:sp>
          <p:nvSpPr>
            <p:cNvPr id="40971" name="Text Box 8"/>
            <p:cNvSpPr txBox="1">
              <a:spLocks noChangeArrowheads="1"/>
            </p:cNvSpPr>
            <p:nvPr/>
          </p:nvSpPr>
          <p:spPr bwMode="auto">
            <a:xfrm>
              <a:off x="0"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dirty="0" err="1"/>
                <a:t>adjvex</a:t>
              </a:r>
              <a:endParaRPr lang="en-US" altLang="zh-CN" dirty="0"/>
            </a:p>
          </p:txBody>
        </p:sp>
        <p:sp>
          <p:nvSpPr>
            <p:cNvPr id="40972" name="Text Box 9"/>
            <p:cNvSpPr txBox="1">
              <a:spLocks noChangeArrowheads="1"/>
            </p:cNvSpPr>
            <p:nvPr/>
          </p:nvSpPr>
          <p:spPr bwMode="auto">
            <a:xfrm>
              <a:off x="768" y="0"/>
              <a:ext cx="81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nextarc</a:t>
              </a:r>
            </a:p>
          </p:txBody>
        </p:sp>
        <p:sp>
          <p:nvSpPr>
            <p:cNvPr id="40973" name="Text Box 10"/>
            <p:cNvSpPr txBox="1">
              <a:spLocks noChangeArrowheads="1"/>
            </p:cNvSpPr>
            <p:nvPr/>
          </p:nvSpPr>
          <p:spPr bwMode="auto">
            <a:xfrm>
              <a:off x="1584" y="0"/>
              <a:ext cx="57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info</a:t>
              </a:r>
            </a:p>
          </p:txBody>
        </p:sp>
      </p:grpSp>
      <p:grpSp>
        <p:nvGrpSpPr>
          <p:cNvPr id="3" name="Group 11"/>
          <p:cNvGrpSpPr>
            <a:grpSpLocks/>
          </p:cNvGrpSpPr>
          <p:nvPr/>
        </p:nvGrpSpPr>
        <p:grpSpPr bwMode="auto">
          <a:xfrm>
            <a:off x="5076056" y="2080603"/>
            <a:ext cx="2738437" cy="482600"/>
            <a:chOff x="0" y="0"/>
            <a:chExt cx="1725" cy="304"/>
          </a:xfrm>
        </p:grpSpPr>
        <p:sp>
          <p:nvSpPr>
            <p:cNvPr id="40969" name="Text Box 12"/>
            <p:cNvSpPr txBox="1">
              <a:spLocks noChangeArrowheads="1"/>
            </p:cNvSpPr>
            <p:nvPr/>
          </p:nvSpPr>
          <p:spPr bwMode="auto">
            <a:xfrm>
              <a:off x="0" y="0"/>
              <a:ext cx="83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data</a:t>
              </a:r>
            </a:p>
          </p:txBody>
        </p:sp>
        <p:sp>
          <p:nvSpPr>
            <p:cNvPr id="40970" name="Text Box 13"/>
            <p:cNvSpPr txBox="1">
              <a:spLocks noChangeArrowheads="1"/>
            </p:cNvSpPr>
            <p:nvPr/>
          </p:nvSpPr>
          <p:spPr bwMode="auto">
            <a:xfrm>
              <a:off x="836"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firstarc</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69056" y="2492896"/>
            <a:ext cx="9005887"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25000"/>
              </a:lnSpc>
              <a:buFont typeface="Arial" panose="020B0604020202020204" pitchFamily="34" charset="0"/>
              <a:buNone/>
            </a:pPr>
            <a:r>
              <a:rPr lang="en-US" altLang="zh-CN" sz="3200" b="1">
                <a:solidFill>
                  <a:srgbClr val="000099"/>
                </a:solidFill>
                <a:latin typeface="Times New Roman" panose="02020603050405020304" pitchFamily="18" charset="0"/>
                <a:ea typeface="楷体_GB2312" pitchFamily="1" charset="-122"/>
              </a:rPr>
              <a:t>class </a:t>
            </a:r>
            <a:r>
              <a:rPr lang="en-US" altLang="zh-CN" sz="3200">
                <a:solidFill>
                  <a:srgbClr val="000099"/>
                </a:solidFill>
                <a:latin typeface="Times New Roman" panose="02020603050405020304" pitchFamily="18" charset="0"/>
                <a:ea typeface="楷体_GB2312" pitchFamily="1" charset="-122"/>
              </a:rPr>
              <a:t> ArcNode </a:t>
            </a:r>
            <a:r>
              <a:rPr lang="en-US" altLang="zh-CN" sz="3200" b="1">
                <a:solidFill>
                  <a:srgbClr val="000099"/>
                </a:solidFill>
                <a:latin typeface="Times New Roman" panose="02020603050405020304" pitchFamily="18" charset="0"/>
                <a:ea typeface="楷体_GB2312" pitchFamily="1" charset="-122"/>
              </a:rPr>
              <a:t>{</a:t>
            </a:r>
            <a:r>
              <a:rPr lang="en-US" altLang="zh-CN" sz="3200" b="1">
                <a:latin typeface="Times New Roman" panose="02020603050405020304" pitchFamily="18" charset="0"/>
                <a:ea typeface="楷体_GB2312" pitchFamily="1" charset="-122"/>
              </a:rPr>
              <a:t>  </a:t>
            </a:r>
            <a:endParaRPr lang="en-US" altLang="zh-CN" sz="3200">
              <a:latin typeface="Times New Roman" panose="02020603050405020304" pitchFamily="18" charset="0"/>
              <a:ea typeface="楷体_GB2312" pitchFamily="1" charset="-122"/>
            </a:endParaRPr>
          </a:p>
          <a:p>
            <a:pPr eaLnBrk="1" hangingPunct="1">
              <a:lnSpc>
                <a:spcPct val="125000"/>
              </a:lnSpc>
              <a:buFont typeface="Arial" panose="020B0604020202020204" pitchFamily="34" charset="0"/>
              <a:buNone/>
            </a:pPr>
            <a:r>
              <a:rPr lang="en-US" altLang="zh-CN" sz="3200">
                <a:latin typeface="Times New Roman" panose="02020603050405020304" pitchFamily="18" charset="0"/>
                <a:ea typeface="楷体_GB2312" pitchFamily="1" charset="-122"/>
              </a:rPr>
              <a:t>   </a:t>
            </a:r>
            <a:r>
              <a:rPr lang="en-US" altLang="zh-CN" sz="3200" b="1">
                <a:solidFill>
                  <a:srgbClr val="000099"/>
                </a:solidFill>
                <a:latin typeface="Times New Roman" panose="02020603050405020304" pitchFamily="18" charset="0"/>
                <a:ea typeface="楷体_GB2312" pitchFamily="1" charset="-122"/>
              </a:rPr>
              <a:t>int</a:t>
            </a:r>
            <a:r>
              <a:rPr lang="en-US" altLang="zh-CN" sz="3200">
                <a:solidFill>
                  <a:srgbClr val="000099"/>
                </a:solidFill>
                <a:latin typeface="Times New Roman" panose="02020603050405020304" pitchFamily="18" charset="0"/>
                <a:ea typeface="楷体_GB2312" pitchFamily="1" charset="-122"/>
              </a:rPr>
              <a:t>              adjvex;   // </a:t>
            </a:r>
            <a:r>
              <a:rPr lang="zh-CN" altLang="en-US" sz="3200">
                <a:solidFill>
                  <a:srgbClr val="000099"/>
                </a:solidFill>
                <a:latin typeface="Times New Roman" panose="02020603050405020304" pitchFamily="18" charset="0"/>
                <a:ea typeface="楷体_GB2312" pitchFamily="1" charset="-122"/>
              </a:rPr>
              <a:t>该弧所指向的顶点的位置</a:t>
            </a:r>
          </a:p>
          <a:p>
            <a:pPr eaLnBrk="1" hangingPunct="1">
              <a:lnSpc>
                <a:spcPct val="125000"/>
              </a:lnSpc>
              <a:buFont typeface="Arial" panose="020B0604020202020204" pitchFamily="34" charset="0"/>
              <a:buNone/>
            </a:pPr>
            <a:r>
              <a:rPr lang="zh-CN" altLang="en-US" sz="3200">
                <a:solidFill>
                  <a:srgbClr val="000099"/>
                </a:solidFill>
                <a:latin typeface="Times New Roman" panose="02020603050405020304" pitchFamily="18" charset="0"/>
                <a:ea typeface="楷体_GB2312" pitchFamily="1" charset="-122"/>
              </a:rPr>
              <a:t>  </a:t>
            </a:r>
            <a:r>
              <a:rPr lang="en-US" altLang="zh-CN" sz="3200">
                <a:solidFill>
                  <a:srgbClr val="000099"/>
                </a:solidFill>
                <a:latin typeface="Times New Roman" panose="02020603050405020304" pitchFamily="18" charset="0"/>
                <a:ea typeface="楷体_GB2312" pitchFamily="1" charset="-122"/>
              </a:rPr>
              <a:t> ArcNode   </a:t>
            </a:r>
            <a:r>
              <a:rPr lang="en-US" altLang="zh-CN" sz="3200" b="1">
                <a:solidFill>
                  <a:srgbClr val="000099"/>
                </a:solidFill>
                <a:latin typeface="Times New Roman" panose="02020603050405020304" pitchFamily="18" charset="0"/>
                <a:ea typeface="楷体_GB2312" pitchFamily="1" charset="-122"/>
              </a:rPr>
              <a:t> *</a:t>
            </a:r>
            <a:r>
              <a:rPr lang="en-US" altLang="zh-CN" sz="3200">
                <a:solidFill>
                  <a:srgbClr val="000099"/>
                </a:solidFill>
                <a:latin typeface="Times New Roman" panose="02020603050405020304" pitchFamily="18" charset="0"/>
                <a:ea typeface="楷体_GB2312" pitchFamily="1" charset="-122"/>
              </a:rPr>
              <a:t>nextarc; </a:t>
            </a:r>
          </a:p>
          <a:p>
            <a:pPr eaLnBrk="1" hangingPunct="1">
              <a:lnSpc>
                <a:spcPct val="125000"/>
              </a:lnSpc>
              <a:buFont typeface="Arial" panose="020B0604020202020204" pitchFamily="34" charset="0"/>
              <a:buNone/>
            </a:pPr>
            <a:r>
              <a:rPr lang="en-US" altLang="zh-CN" sz="3200">
                <a:solidFill>
                  <a:srgbClr val="000099"/>
                </a:solidFill>
                <a:latin typeface="Times New Roman" panose="02020603050405020304" pitchFamily="18" charset="0"/>
                <a:ea typeface="楷体_GB2312" pitchFamily="1" charset="-122"/>
              </a:rPr>
              <a:t>                             // </a:t>
            </a:r>
            <a:r>
              <a:rPr lang="zh-CN" altLang="en-US" sz="3200">
                <a:solidFill>
                  <a:srgbClr val="000099"/>
                </a:solidFill>
                <a:latin typeface="Times New Roman" panose="02020603050405020304" pitchFamily="18" charset="0"/>
                <a:ea typeface="楷体_GB2312" pitchFamily="1" charset="-122"/>
              </a:rPr>
              <a:t>指向下一条弧的指针</a:t>
            </a:r>
          </a:p>
          <a:p>
            <a:pPr eaLnBrk="1" hangingPunct="1">
              <a:lnSpc>
                <a:spcPct val="125000"/>
              </a:lnSpc>
              <a:buFont typeface="Arial" panose="020B0604020202020204" pitchFamily="34" charset="0"/>
              <a:buNone/>
            </a:pPr>
            <a:r>
              <a:rPr lang="zh-CN" altLang="en-US" sz="3200">
                <a:solidFill>
                  <a:srgbClr val="000099"/>
                </a:solidFill>
                <a:latin typeface="Times New Roman" panose="02020603050405020304" pitchFamily="18" charset="0"/>
                <a:ea typeface="楷体_GB2312" pitchFamily="1" charset="-122"/>
              </a:rPr>
              <a:t>  </a:t>
            </a:r>
            <a:r>
              <a:rPr lang="en-US" altLang="zh-CN" sz="3200">
                <a:solidFill>
                  <a:srgbClr val="000099"/>
                </a:solidFill>
                <a:latin typeface="Times New Roman" panose="02020603050405020304" pitchFamily="18" charset="0"/>
                <a:ea typeface="楷体_GB2312" pitchFamily="1" charset="-122"/>
              </a:rPr>
              <a:t> InfoType  </a:t>
            </a:r>
            <a:r>
              <a:rPr lang="en-US" altLang="zh-CN" sz="3200" b="1">
                <a:solidFill>
                  <a:srgbClr val="000099"/>
                </a:solidFill>
                <a:latin typeface="Times New Roman" panose="02020603050405020304" pitchFamily="18" charset="0"/>
                <a:ea typeface="楷体_GB2312" pitchFamily="1" charset="-122"/>
              </a:rPr>
              <a:t> *</a:t>
            </a:r>
            <a:r>
              <a:rPr lang="en-US" altLang="zh-CN" sz="3200">
                <a:solidFill>
                  <a:srgbClr val="000099"/>
                </a:solidFill>
                <a:latin typeface="Times New Roman" panose="02020603050405020304" pitchFamily="18" charset="0"/>
                <a:ea typeface="楷体_GB2312" pitchFamily="1" charset="-122"/>
              </a:rPr>
              <a:t>info;   // </a:t>
            </a:r>
            <a:r>
              <a:rPr lang="zh-CN" altLang="en-US" sz="3200">
                <a:solidFill>
                  <a:srgbClr val="000099"/>
                </a:solidFill>
                <a:latin typeface="Times New Roman" panose="02020603050405020304" pitchFamily="18" charset="0"/>
                <a:ea typeface="楷体_GB2312" pitchFamily="1" charset="-122"/>
              </a:rPr>
              <a:t>该弧相关信息的指针</a:t>
            </a:r>
            <a:r>
              <a:rPr lang="en-US" altLang="zh-CN" sz="3200">
                <a:solidFill>
                  <a:srgbClr val="000099"/>
                </a:solidFill>
                <a:latin typeface="Times New Roman" panose="02020603050405020304" pitchFamily="18" charset="0"/>
                <a:ea typeface="楷体_GB2312" pitchFamily="1" charset="-122"/>
              </a:rPr>
              <a:t>,</a:t>
            </a:r>
            <a:r>
              <a:rPr lang="zh-CN" altLang="en-US" sz="3200">
                <a:solidFill>
                  <a:srgbClr val="000099"/>
                </a:solidFill>
                <a:latin typeface="Times New Roman" panose="02020603050405020304" pitchFamily="18" charset="0"/>
                <a:ea typeface="楷体_GB2312" pitchFamily="1" charset="-122"/>
              </a:rPr>
              <a:t>或权值</a:t>
            </a:r>
          </a:p>
          <a:p>
            <a:pPr eaLnBrk="1" hangingPunct="1">
              <a:lnSpc>
                <a:spcPct val="125000"/>
              </a:lnSpc>
              <a:buFont typeface="Arial" panose="020B0604020202020204" pitchFamily="34" charset="0"/>
              <a:buNone/>
            </a:pPr>
            <a:r>
              <a:rPr lang="en-US" altLang="zh-CN" sz="3200" b="1">
                <a:solidFill>
                  <a:srgbClr val="000099"/>
                </a:solidFill>
                <a:latin typeface="Times New Roman" panose="02020603050405020304" pitchFamily="18" charset="0"/>
                <a:ea typeface="楷体_GB2312" pitchFamily="1" charset="-122"/>
              </a:rPr>
              <a:t>}</a:t>
            </a:r>
            <a:r>
              <a:rPr lang="en-US" altLang="zh-CN" sz="3200">
                <a:solidFill>
                  <a:srgbClr val="000099"/>
                </a:solidFill>
                <a:latin typeface="Times New Roman" panose="02020603050405020304" pitchFamily="18" charset="0"/>
                <a:ea typeface="楷体_GB2312" pitchFamily="1" charset="-122"/>
              </a:rPr>
              <a:t>;</a:t>
            </a:r>
          </a:p>
        </p:txBody>
      </p:sp>
      <p:sp>
        <p:nvSpPr>
          <p:cNvPr id="29699" name="Rectangle 3"/>
          <p:cNvSpPr>
            <a:spLocks noChangeArrowheads="1"/>
          </p:cNvSpPr>
          <p:nvPr/>
        </p:nvSpPr>
        <p:spPr bwMode="auto">
          <a:xfrm>
            <a:off x="4493418" y="1365771"/>
            <a:ext cx="4200525" cy="669925"/>
          </a:xfrm>
          <a:prstGeom prst="rect">
            <a:avLst/>
          </a:prstGeom>
          <a:solidFill>
            <a:srgbClr val="BEC1FE">
              <a:alpha val="50195"/>
            </a:srgbClr>
          </a:solidFill>
          <a:ln w="28575" cap="sq">
            <a:solidFill>
              <a:srgbClr val="000099"/>
            </a:solidFill>
            <a:miter lim="800000"/>
            <a:headEnd/>
            <a:tailEnd/>
          </a:ln>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000099"/>
                </a:solidFill>
                <a:latin typeface="Times New Roman" panose="02020603050405020304" pitchFamily="18" charset="0"/>
                <a:ea typeface="楷体_GB2312" pitchFamily="1" charset="-122"/>
              </a:rPr>
              <a:t>adjvex   nextarc   info</a:t>
            </a:r>
          </a:p>
        </p:txBody>
      </p:sp>
      <p:sp>
        <p:nvSpPr>
          <p:cNvPr id="29700" name="Line 4"/>
          <p:cNvSpPr>
            <a:spLocks noChangeShapeType="1"/>
          </p:cNvSpPr>
          <p:nvPr/>
        </p:nvSpPr>
        <p:spPr bwMode="auto">
          <a:xfrm>
            <a:off x="5998368" y="1397521"/>
            <a:ext cx="0" cy="6096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1" name="Line 5"/>
          <p:cNvSpPr>
            <a:spLocks noChangeShapeType="1"/>
          </p:cNvSpPr>
          <p:nvPr/>
        </p:nvSpPr>
        <p:spPr bwMode="auto">
          <a:xfrm>
            <a:off x="7674768" y="1397521"/>
            <a:ext cx="0" cy="6096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2" name="Comment 6"/>
          <p:cNvSpPr>
            <a:spLocks noChangeArrowheads="1"/>
          </p:cNvSpPr>
          <p:nvPr/>
        </p:nvSpPr>
        <p:spPr bwMode="auto">
          <a:xfrm>
            <a:off x="632618" y="1197496"/>
            <a:ext cx="3336925" cy="646331"/>
          </a:xfrm>
          <a:prstGeom prst="rect">
            <a:avLst/>
          </a:prstGeom>
          <a:solidFill>
            <a:srgbClr val="FCFDC6"/>
          </a:solidFill>
          <a:ln w="12700" cap="sq">
            <a:solidFill>
              <a:schemeClr val="tx1"/>
            </a:solidFill>
            <a:miter lim="800000"/>
            <a:headEnd/>
            <a:tailEnd/>
          </a:ln>
          <a:effectLst>
            <a:outerShdw blurRad="63500" dist="107763" dir="2700000" algn="ctr" rotWithShape="0">
              <a:schemeClr val="bg2">
                <a:alpha val="74998"/>
              </a:schemeClr>
            </a:outerShdw>
          </a:effectLst>
        </p:spPr>
        <p:txBody>
          <a:bodyPr>
            <a:spAutoFit/>
          </a:bodyPr>
          <a:lstStyle/>
          <a:p>
            <a:pPr eaLnBrk="1" hangingPunct="1">
              <a:spcBef>
                <a:spcPct val="50000"/>
              </a:spcBef>
              <a:buFont typeface="Arial" pitchFamily="34" charset="0"/>
              <a:buNone/>
              <a:defRPr/>
            </a:pPr>
            <a:r>
              <a:rPr lang="zh-CN" altLang="en-US" sz="3600" b="1" dirty="0">
                <a:solidFill>
                  <a:srgbClr val="800000"/>
                </a:solidFill>
                <a:latin typeface="Times New Roman" pitchFamily="18" charset="0"/>
                <a:ea typeface="楷体_GB2312" pitchFamily="1" charset="-122"/>
              </a:rPr>
              <a:t>弧的结点结构</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702"/>
                                        </p:tgtEl>
                                        <p:attrNameLst>
                                          <p:attrName>style.visibility</p:attrName>
                                        </p:attrNameLst>
                                      </p:cBhvr>
                                      <p:to>
                                        <p:strVal val="visible"/>
                                      </p:to>
                                    </p:set>
                                    <p:anim calcmode="lin" valueType="num">
                                      <p:cBhvr additive="base">
                                        <p:cTn id="7" dur="500" fill="hold"/>
                                        <p:tgtEl>
                                          <p:spTgt spid="29702"/>
                                        </p:tgtEl>
                                        <p:attrNameLst>
                                          <p:attrName>ppt_x</p:attrName>
                                        </p:attrNameLst>
                                      </p:cBhvr>
                                      <p:tavLst>
                                        <p:tav tm="0">
                                          <p:val>
                                            <p:strVal val="0-#ppt_w/2"/>
                                          </p:val>
                                        </p:tav>
                                        <p:tav tm="100000">
                                          <p:val>
                                            <p:strVal val="#ppt_x"/>
                                          </p:val>
                                        </p:tav>
                                      </p:tavLst>
                                    </p:anim>
                                    <p:anim calcmode="lin" valueType="num">
                                      <p:cBhvr additive="base">
                                        <p:cTn id="8" dur="500" fill="hold"/>
                                        <p:tgtEl>
                                          <p:spTgt spid="297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9699"/>
                                        </p:tgtEl>
                                        <p:attrNameLst>
                                          <p:attrName>style.visibility</p:attrName>
                                        </p:attrNameLst>
                                      </p:cBhvr>
                                      <p:to>
                                        <p:strVal val="visible"/>
                                      </p:to>
                                    </p:set>
                                    <p:anim calcmode="lin" valueType="num">
                                      <p:cBhvr additive="base">
                                        <p:cTn id="13" dur="500" fill="hold"/>
                                        <p:tgtEl>
                                          <p:spTgt spid="29699"/>
                                        </p:tgtEl>
                                        <p:attrNameLst>
                                          <p:attrName>ppt_x</p:attrName>
                                        </p:attrNameLst>
                                      </p:cBhvr>
                                      <p:tavLst>
                                        <p:tav tm="0">
                                          <p:val>
                                            <p:strVal val="1+#ppt_w/2"/>
                                          </p:val>
                                        </p:tav>
                                        <p:tav tm="100000">
                                          <p:val>
                                            <p:strVal val="#ppt_x"/>
                                          </p:val>
                                        </p:tav>
                                      </p:tavLst>
                                    </p:anim>
                                    <p:anim calcmode="lin" valueType="num">
                                      <p:cBhvr additive="base">
                                        <p:cTn id="14" dur="500" fill="hold"/>
                                        <p:tgtEl>
                                          <p:spTgt spid="29699"/>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7" presetClass="entr" presetSubtype="1" fill="hold" grpId="0" nodeType="afterEffect">
                                  <p:stCondLst>
                                    <p:cond delay="0"/>
                                  </p:stCondLst>
                                  <p:childTnLst>
                                    <p:set>
                                      <p:cBhvr>
                                        <p:cTn id="17" dur="1" fill="hold">
                                          <p:stCondLst>
                                            <p:cond delay="0"/>
                                          </p:stCondLst>
                                        </p:cTn>
                                        <p:tgtEl>
                                          <p:spTgt spid="29700"/>
                                        </p:tgtEl>
                                        <p:attrNameLst>
                                          <p:attrName>style.visibility</p:attrName>
                                        </p:attrNameLst>
                                      </p:cBhvr>
                                      <p:to>
                                        <p:strVal val="visible"/>
                                      </p:to>
                                    </p:set>
                                    <p:anim calcmode="lin" valueType="num">
                                      <p:cBhvr>
                                        <p:cTn id="18" dur="500" fill="hold"/>
                                        <p:tgtEl>
                                          <p:spTgt spid="29700"/>
                                        </p:tgtEl>
                                        <p:attrNameLst>
                                          <p:attrName>ppt_x</p:attrName>
                                        </p:attrNameLst>
                                      </p:cBhvr>
                                      <p:tavLst>
                                        <p:tav tm="0">
                                          <p:val>
                                            <p:strVal val="#ppt_x"/>
                                          </p:val>
                                        </p:tav>
                                        <p:tav tm="100000">
                                          <p:val>
                                            <p:strVal val="#ppt_x"/>
                                          </p:val>
                                        </p:tav>
                                      </p:tavLst>
                                    </p:anim>
                                    <p:anim calcmode="lin" valueType="num">
                                      <p:cBhvr>
                                        <p:cTn id="19" dur="500" fill="hold"/>
                                        <p:tgtEl>
                                          <p:spTgt spid="29700"/>
                                        </p:tgtEl>
                                        <p:attrNameLst>
                                          <p:attrName>ppt_y</p:attrName>
                                        </p:attrNameLst>
                                      </p:cBhvr>
                                      <p:tavLst>
                                        <p:tav tm="0">
                                          <p:val>
                                            <p:strVal val="#ppt_y-#ppt_h/2"/>
                                          </p:val>
                                        </p:tav>
                                        <p:tav tm="100000">
                                          <p:val>
                                            <p:strVal val="#ppt_y"/>
                                          </p:val>
                                        </p:tav>
                                      </p:tavLst>
                                    </p:anim>
                                    <p:anim calcmode="lin" valueType="num">
                                      <p:cBhvr>
                                        <p:cTn id="20" dur="500" fill="hold"/>
                                        <p:tgtEl>
                                          <p:spTgt spid="29700"/>
                                        </p:tgtEl>
                                        <p:attrNameLst>
                                          <p:attrName>ppt_w</p:attrName>
                                        </p:attrNameLst>
                                      </p:cBhvr>
                                      <p:tavLst>
                                        <p:tav tm="0">
                                          <p:val>
                                            <p:strVal val="#ppt_w"/>
                                          </p:val>
                                        </p:tav>
                                        <p:tav tm="100000">
                                          <p:val>
                                            <p:strVal val="#ppt_w"/>
                                          </p:val>
                                        </p:tav>
                                      </p:tavLst>
                                    </p:anim>
                                    <p:anim calcmode="lin" valueType="num">
                                      <p:cBhvr>
                                        <p:cTn id="21" dur="500" fill="hold"/>
                                        <p:tgtEl>
                                          <p:spTgt spid="29700"/>
                                        </p:tgtEl>
                                        <p:attrNameLst>
                                          <p:attrName>ppt_h</p:attrName>
                                        </p:attrNameLst>
                                      </p:cBhvr>
                                      <p:tavLst>
                                        <p:tav tm="0">
                                          <p:val>
                                            <p:fltVal val="0"/>
                                          </p:val>
                                        </p:tav>
                                        <p:tav tm="100000">
                                          <p:val>
                                            <p:strVal val="#ppt_h"/>
                                          </p:val>
                                        </p:tav>
                                      </p:tavLst>
                                    </p:anim>
                                  </p:childTnLst>
                                </p:cTn>
                              </p:par>
                            </p:childTnLst>
                          </p:cTn>
                        </p:par>
                        <p:par>
                          <p:cTn id="22" fill="hold" nodeType="afterGroup">
                            <p:stCondLst>
                              <p:cond delay="1000"/>
                            </p:stCondLst>
                            <p:childTnLst>
                              <p:par>
                                <p:cTn id="23" presetID="17" presetClass="entr" presetSubtype="1" fill="hold" grpId="0" nodeType="afterEffect">
                                  <p:stCondLst>
                                    <p:cond delay="0"/>
                                  </p:stCondLst>
                                  <p:childTnLst>
                                    <p:set>
                                      <p:cBhvr>
                                        <p:cTn id="24" dur="1" fill="hold">
                                          <p:stCondLst>
                                            <p:cond delay="0"/>
                                          </p:stCondLst>
                                        </p:cTn>
                                        <p:tgtEl>
                                          <p:spTgt spid="29701"/>
                                        </p:tgtEl>
                                        <p:attrNameLst>
                                          <p:attrName>style.visibility</p:attrName>
                                        </p:attrNameLst>
                                      </p:cBhvr>
                                      <p:to>
                                        <p:strVal val="visible"/>
                                      </p:to>
                                    </p:set>
                                    <p:anim calcmode="lin" valueType="num">
                                      <p:cBhvr>
                                        <p:cTn id="25" dur="500" fill="hold"/>
                                        <p:tgtEl>
                                          <p:spTgt spid="29701"/>
                                        </p:tgtEl>
                                        <p:attrNameLst>
                                          <p:attrName>ppt_x</p:attrName>
                                        </p:attrNameLst>
                                      </p:cBhvr>
                                      <p:tavLst>
                                        <p:tav tm="0">
                                          <p:val>
                                            <p:strVal val="#ppt_x"/>
                                          </p:val>
                                        </p:tav>
                                        <p:tav tm="100000">
                                          <p:val>
                                            <p:strVal val="#ppt_x"/>
                                          </p:val>
                                        </p:tav>
                                      </p:tavLst>
                                    </p:anim>
                                    <p:anim calcmode="lin" valueType="num">
                                      <p:cBhvr>
                                        <p:cTn id="26" dur="500" fill="hold"/>
                                        <p:tgtEl>
                                          <p:spTgt spid="29701"/>
                                        </p:tgtEl>
                                        <p:attrNameLst>
                                          <p:attrName>ppt_y</p:attrName>
                                        </p:attrNameLst>
                                      </p:cBhvr>
                                      <p:tavLst>
                                        <p:tav tm="0">
                                          <p:val>
                                            <p:strVal val="#ppt_y-#ppt_h/2"/>
                                          </p:val>
                                        </p:tav>
                                        <p:tav tm="100000">
                                          <p:val>
                                            <p:strVal val="#ppt_y"/>
                                          </p:val>
                                        </p:tav>
                                      </p:tavLst>
                                    </p:anim>
                                    <p:anim calcmode="lin" valueType="num">
                                      <p:cBhvr>
                                        <p:cTn id="27" dur="500" fill="hold"/>
                                        <p:tgtEl>
                                          <p:spTgt spid="29701"/>
                                        </p:tgtEl>
                                        <p:attrNameLst>
                                          <p:attrName>ppt_w</p:attrName>
                                        </p:attrNameLst>
                                      </p:cBhvr>
                                      <p:tavLst>
                                        <p:tav tm="0">
                                          <p:val>
                                            <p:strVal val="#ppt_w"/>
                                          </p:val>
                                        </p:tav>
                                        <p:tav tm="100000">
                                          <p:val>
                                            <p:strVal val="#ppt_w"/>
                                          </p:val>
                                        </p:tav>
                                      </p:tavLst>
                                    </p:anim>
                                    <p:anim calcmode="lin" valueType="num">
                                      <p:cBhvr>
                                        <p:cTn id="28" dur="500" fill="hold"/>
                                        <p:tgtEl>
                                          <p:spTgt spid="29701"/>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29698"/>
                                        </p:tgtEl>
                                        <p:attrNameLst>
                                          <p:attrName>style.visibility</p:attrName>
                                        </p:attrNameLst>
                                      </p:cBhvr>
                                      <p:to>
                                        <p:strVal val="visible"/>
                                      </p:to>
                                    </p:set>
                                    <p:animEffect transition="in" filter="strips(downRight)">
                                      <p:cBhvr>
                                        <p:cTn id="33"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699" grpId="0" animBg="1" autoUpdateAnimBg="0"/>
      <p:bldP spid="29700" grpId="0" animBg="1"/>
      <p:bldP spid="29701" grpId="0" animBg="1"/>
      <p:bldP spid="29702"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23528" y="2492896"/>
            <a:ext cx="8210550"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en-US" altLang="zh-CN" sz="3600" b="1">
                <a:solidFill>
                  <a:srgbClr val="000099"/>
                </a:solidFill>
                <a:latin typeface="Times New Roman" panose="02020603050405020304" pitchFamily="18" charset="0"/>
                <a:ea typeface="楷体_GB2312" pitchFamily="1" charset="-122"/>
              </a:rPr>
              <a:t>class  </a:t>
            </a:r>
            <a:r>
              <a:rPr lang="en-US" altLang="zh-CN" sz="3600">
                <a:solidFill>
                  <a:srgbClr val="000099"/>
                </a:solidFill>
                <a:latin typeface="Times New Roman" panose="02020603050405020304" pitchFamily="18" charset="0"/>
                <a:ea typeface="楷体_GB2312" pitchFamily="1" charset="-122"/>
              </a:rPr>
              <a:t>VNode </a:t>
            </a:r>
            <a:r>
              <a:rPr lang="en-US" altLang="zh-CN" sz="3600" b="1">
                <a:solidFill>
                  <a:srgbClr val="000099"/>
                </a:solidFill>
                <a:latin typeface="Times New Roman" panose="02020603050405020304" pitchFamily="18" charset="0"/>
                <a:ea typeface="楷体_GB2312" pitchFamily="1" charset="-122"/>
              </a:rPr>
              <a:t>{</a:t>
            </a:r>
            <a:r>
              <a:rPr lang="en-US" altLang="zh-CN" sz="3600" b="1">
                <a:latin typeface="Times New Roman" panose="02020603050405020304" pitchFamily="18" charset="0"/>
                <a:ea typeface="楷体_GB2312" pitchFamily="1" charset="-122"/>
              </a:rPr>
              <a:t> </a:t>
            </a:r>
            <a:endParaRPr lang="en-US" altLang="zh-CN" sz="3600">
              <a:latin typeface="Times New Roman" panose="02020603050405020304" pitchFamily="18" charset="0"/>
              <a:ea typeface="楷体_GB2312" pitchFamily="1" charset="-122"/>
            </a:endParaRPr>
          </a:p>
          <a:p>
            <a:pPr eaLnBrk="1" hangingPunct="1">
              <a:lnSpc>
                <a:spcPct val="130000"/>
              </a:lnSpc>
              <a:buFont typeface="Arial" panose="020B0604020202020204" pitchFamily="34" charset="0"/>
              <a:buNone/>
            </a:pPr>
            <a:r>
              <a:rPr lang="en-US" altLang="zh-CN" sz="3600">
                <a:latin typeface="Times New Roman" panose="02020603050405020304" pitchFamily="18" charset="0"/>
                <a:ea typeface="楷体_GB2312" pitchFamily="1" charset="-122"/>
              </a:rPr>
              <a:t>    </a:t>
            </a:r>
            <a:r>
              <a:rPr lang="en-US" altLang="zh-CN" sz="3600">
                <a:solidFill>
                  <a:srgbClr val="000099"/>
                </a:solidFill>
                <a:latin typeface="Times New Roman" panose="02020603050405020304" pitchFamily="18" charset="0"/>
                <a:ea typeface="楷体_GB2312" pitchFamily="1" charset="-122"/>
              </a:rPr>
              <a:t>char  data;   // </a:t>
            </a:r>
            <a:r>
              <a:rPr lang="zh-CN" altLang="en-US" sz="3600">
                <a:solidFill>
                  <a:srgbClr val="000099"/>
                </a:solidFill>
                <a:latin typeface="Times New Roman" panose="02020603050405020304" pitchFamily="18" charset="0"/>
                <a:ea typeface="楷体_GB2312" pitchFamily="1" charset="-122"/>
              </a:rPr>
              <a:t>顶点信息</a:t>
            </a:r>
          </a:p>
          <a:p>
            <a:pPr eaLnBrk="1" hangingPunct="1">
              <a:lnSpc>
                <a:spcPct val="130000"/>
              </a:lnSpc>
              <a:buFont typeface="Arial" panose="020B0604020202020204" pitchFamily="34" charset="0"/>
              <a:buNone/>
            </a:pPr>
            <a:r>
              <a:rPr lang="zh-CN" altLang="en-US" sz="3600">
                <a:solidFill>
                  <a:srgbClr val="000099"/>
                </a:solidFill>
                <a:latin typeface="Times New Roman" panose="02020603050405020304" pitchFamily="18" charset="0"/>
                <a:ea typeface="楷体_GB2312" pitchFamily="1" charset="-122"/>
              </a:rPr>
              <a:t>  </a:t>
            </a:r>
            <a:r>
              <a:rPr lang="en-US" altLang="zh-CN" sz="3600">
                <a:solidFill>
                  <a:srgbClr val="000099"/>
                </a:solidFill>
                <a:latin typeface="Times New Roman" panose="02020603050405020304" pitchFamily="18" charset="0"/>
                <a:ea typeface="楷体_GB2312" pitchFamily="1" charset="-122"/>
              </a:rPr>
              <a:t>  ArcNode  </a:t>
            </a:r>
            <a:r>
              <a:rPr lang="en-US" altLang="zh-CN" sz="3600" b="1">
                <a:solidFill>
                  <a:srgbClr val="000099"/>
                </a:solidFill>
                <a:latin typeface="Times New Roman" panose="02020603050405020304" pitchFamily="18" charset="0"/>
                <a:ea typeface="楷体_GB2312" pitchFamily="1" charset="-122"/>
              </a:rPr>
              <a:t>*</a:t>
            </a:r>
            <a:r>
              <a:rPr lang="en-US" altLang="zh-CN" sz="3600">
                <a:solidFill>
                  <a:srgbClr val="000099"/>
                </a:solidFill>
                <a:latin typeface="Times New Roman" panose="02020603050405020304" pitchFamily="18" charset="0"/>
                <a:ea typeface="楷体_GB2312" pitchFamily="1" charset="-122"/>
              </a:rPr>
              <a:t>firstarc; </a:t>
            </a:r>
          </a:p>
          <a:p>
            <a:pPr eaLnBrk="1" hangingPunct="1">
              <a:lnSpc>
                <a:spcPct val="130000"/>
              </a:lnSpc>
              <a:buFont typeface="Arial" panose="020B0604020202020204" pitchFamily="34" charset="0"/>
              <a:buNone/>
            </a:pPr>
            <a:r>
              <a:rPr lang="en-US" altLang="zh-CN" sz="3600">
                <a:solidFill>
                  <a:srgbClr val="000099"/>
                </a:solidFill>
                <a:latin typeface="Times New Roman" panose="02020603050405020304" pitchFamily="18" charset="0"/>
                <a:ea typeface="楷体_GB2312" pitchFamily="1" charset="-122"/>
              </a:rPr>
              <a:t>                   // </a:t>
            </a:r>
            <a:r>
              <a:rPr lang="zh-CN" altLang="en-US" sz="3600">
                <a:solidFill>
                  <a:srgbClr val="000099"/>
                </a:solidFill>
                <a:latin typeface="Times New Roman" panose="02020603050405020304" pitchFamily="18" charset="0"/>
                <a:ea typeface="楷体_GB2312" pitchFamily="1" charset="-122"/>
              </a:rPr>
              <a:t>指向第一条依附该顶点的弧</a:t>
            </a:r>
          </a:p>
          <a:p>
            <a:pPr eaLnBrk="1" hangingPunct="1">
              <a:lnSpc>
                <a:spcPct val="130000"/>
              </a:lnSpc>
              <a:buFont typeface="Arial" panose="020B0604020202020204" pitchFamily="34" charset="0"/>
              <a:buNone/>
            </a:pPr>
            <a:r>
              <a:rPr lang="zh-CN" altLang="en-US" sz="3600">
                <a:solidFill>
                  <a:srgbClr val="000099"/>
                </a:solidFill>
                <a:latin typeface="Times New Roman" panose="02020603050405020304" pitchFamily="18" charset="0"/>
                <a:ea typeface="楷体_GB2312" pitchFamily="1" charset="-122"/>
              </a:rPr>
              <a:t>  </a:t>
            </a:r>
            <a:r>
              <a:rPr lang="en-US" altLang="zh-CN" sz="3600" b="1">
                <a:solidFill>
                  <a:srgbClr val="000099"/>
                </a:solidFill>
                <a:latin typeface="Times New Roman" panose="02020603050405020304" pitchFamily="18" charset="0"/>
                <a:ea typeface="楷体_GB2312" pitchFamily="1" charset="-122"/>
              </a:rPr>
              <a:t>}</a:t>
            </a:r>
            <a:r>
              <a:rPr lang="en-US" altLang="zh-CN" sz="3600">
                <a:solidFill>
                  <a:srgbClr val="000099"/>
                </a:solidFill>
                <a:latin typeface="Times New Roman" panose="02020603050405020304" pitchFamily="18" charset="0"/>
                <a:ea typeface="楷体_GB2312" pitchFamily="1" charset="-122"/>
              </a:rPr>
              <a:t> ; </a:t>
            </a:r>
          </a:p>
        </p:txBody>
      </p:sp>
      <p:sp>
        <p:nvSpPr>
          <p:cNvPr id="30723" name="Rectangle 3"/>
          <p:cNvSpPr>
            <a:spLocks noChangeArrowheads="1"/>
          </p:cNvSpPr>
          <p:nvPr/>
        </p:nvSpPr>
        <p:spPr bwMode="auto">
          <a:xfrm>
            <a:off x="5368603" y="1364183"/>
            <a:ext cx="2727325" cy="669925"/>
          </a:xfrm>
          <a:prstGeom prst="rect">
            <a:avLst/>
          </a:prstGeom>
          <a:solidFill>
            <a:srgbClr val="99CCFF">
              <a:alpha val="50195"/>
            </a:srgbClr>
          </a:solidFill>
          <a:ln w="28575" cap="sq">
            <a:solidFill>
              <a:srgbClr val="000099"/>
            </a:solidFill>
            <a:miter lim="800000"/>
            <a:headEnd/>
            <a:tailEnd/>
          </a:ln>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600">
                <a:solidFill>
                  <a:srgbClr val="000099"/>
                </a:solidFill>
                <a:latin typeface="Times New Roman" panose="02020603050405020304" pitchFamily="18" charset="0"/>
                <a:ea typeface="楷体_GB2312" pitchFamily="1" charset="-122"/>
              </a:rPr>
              <a:t> </a:t>
            </a:r>
            <a:r>
              <a:rPr lang="en-US" altLang="zh-CN" sz="3600">
                <a:solidFill>
                  <a:srgbClr val="000099"/>
                </a:solidFill>
                <a:latin typeface="Times New Roman" panose="02020603050405020304" pitchFamily="18" charset="0"/>
                <a:ea typeface="楷体_GB2312" pitchFamily="1" charset="-122"/>
              </a:rPr>
              <a:t>data   firstarc</a:t>
            </a:r>
          </a:p>
        </p:txBody>
      </p:sp>
      <p:sp>
        <p:nvSpPr>
          <p:cNvPr id="30724" name="Line 4"/>
          <p:cNvSpPr>
            <a:spLocks noChangeShapeType="1"/>
          </p:cNvSpPr>
          <p:nvPr/>
        </p:nvSpPr>
        <p:spPr bwMode="auto">
          <a:xfrm>
            <a:off x="6511603" y="1319733"/>
            <a:ext cx="0" cy="7620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5" name="Comment 5"/>
          <p:cNvSpPr>
            <a:spLocks noChangeArrowheads="1"/>
          </p:cNvSpPr>
          <p:nvPr/>
        </p:nvSpPr>
        <p:spPr bwMode="auto">
          <a:xfrm>
            <a:off x="872803" y="1243533"/>
            <a:ext cx="3794125" cy="646331"/>
          </a:xfrm>
          <a:prstGeom prst="rect">
            <a:avLst/>
          </a:prstGeom>
          <a:solidFill>
            <a:srgbClr val="FCFDC6"/>
          </a:solidFill>
          <a:ln w="12700" cap="sq">
            <a:solidFill>
              <a:schemeClr val="tx1"/>
            </a:solidFill>
            <a:miter lim="800000"/>
            <a:headEnd/>
            <a:tailEnd/>
          </a:ln>
          <a:effectLst>
            <a:outerShdw blurRad="63500" dist="107763" dir="2700000" algn="ctr" rotWithShape="0">
              <a:schemeClr val="bg2">
                <a:alpha val="74998"/>
              </a:schemeClr>
            </a:outerShdw>
          </a:effectLst>
        </p:spPr>
        <p:txBody>
          <a:bodyPr>
            <a:spAutoFit/>
          </a:bodyPr>
          <a:lstStyle/>
          <a:p>
            <a:pPr eaLnBrk="1" hangingPunct="1">
              <a:spcBef>
                <a:spcPct val="50000"/>
              </a:spcBef>
              <a:buFont typeface="Arial" pitchFamily="34" charset="0"/>
              <a:buNone/>
              <a:defRPr/>
            </a:pPr>
            <a:r>
              <a:rPr lang="zh-CN" altLang="en-US" sz="3600" b="1" dirty="0">
                <a:solidFill>
                  <a:srgbClr val="800000"/>
                </a:solidFill>
                <a:latin typeface="Times New Roman" pitchFamily="18" charset="0"/>
                <a:ea typeface="楷体_GB2312" pitchFamily="1" charset="-122"/>
              </a:rPr>
              <a:t>顶点的结点结构</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725"/>
                                        </p:tgtEl>
                                        <p:attrNameLst>
                                          <p:attrName>style.visibility</p:attrName>
                                        </p:attrNameLst>
                                      </p:cBhvr>
                                      <p:to>
                                        <p:strVal val="visible"/>
                                      </p:to>
                                    </p:set>
                                    <p:anim calcmode="lin" valueType="num">
                                      <p:cBhvr additive="base">
                                        <p:cTn id="7" dur="500" fill="hold"/>
                                        <p:tgtEl>
                                          <p:spTgt spid="30725"/>
                                        </p:tgtEl>
                                        <p:attrNameLst>
                                          <p:attrName>ppt_x</p:attrName>
                                        </p:attrNameLst>
                                      </p:cBhvr>
                                      <p:tavLst>
                                        <p:tav tm="0">
                                          <p:val>
                                            <p:strVal val="0-#ppt_w/2"/>
                                          </p:val>
                                        </p:tav>
                                        <p:tav tm="100000">
                                          <p:val>
                                            <p:strVal val="#ppt_x"/>
                                          </p:val>
                                        </p:tav>
                                      </p:tavLst>
                                    </p:anim>
                                    <p:anim calcmode="lin" valueType="num">
                                      <p:cBhvr additive="base">
                                        <p:cTn id="8" dur="500" fill="hold"/>
                                        <p:tgtEl>
                                          <p:spTgt spid="307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0723"/>
                                        </p:tgtEl>
                                        <p:attrNameLst>
                                          <p:attrName>style.visibility</p:attrName>
                                        </p:attrNameLst>
                                      </p:cBhvr>
                                      <p:to>
                                        <p:strVal val="visible"/>
                                      </p:to>
                                    </p:set>
                                    <p:anim calcmode="lin" valueType="num">
                                      <p:cBhvr additive="base">
                                        <p:cTn id="13" dur="500" fill="hold"/>
                                        <p:tgtEl>
                                          <p:spTgt spid="30723"/>
                                        </p:tgtEl>
                                        <p:attrNameLst>
                                          <p:attrName>ppt_x</p:attrName>
                                        </p:attrNameLst>
                                      </p:cBhvr>
                                      <p:tavLst>
                                        <p:tav tm="0">
                                          <p:val>
                                            <p:strVal val="1+#ppt_w/2"/>
                                          </p:val>
                                        </p:tav>
                                        <p:tav tm="100000">
                                          <p:val>
                                            <p:strVal val="#ppt_x"/>
                                          </p:val>
                                        </p:tav>
                                      </p:tavLst>
                                    </p:anim>
                                    <p:anim calcmode="lin" valueType="num">
                                      <p:cBhvr additive="base">
                                        <p:cTn id="14" dur="500" fill="hold"/>
                                        <p:tgtEl>
                                          <p:spTgt spid="30723"/>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7" presetClass="entr" presetSubtype="1" fill="hold" grpId="0" nodeType="afterEffect">
                                  <p:stCondLst>
                                    <p:cond delay="0"/>
                                  </p:stCondLst>
                                  <p:childTnLst>
                                    <p:set>
                                      <p:cBhvr>
                                        <p:cTn id="17" dur="1" fill="hold">
                                          <p:stCondLst>
                                            <p:cond delay="0"/>
                                          </p:stCondLst>
                                        </p:cTn>
                                        <p:tgtEl>
                                          <p:spTgt spid="30724"/>
                                        </p:tgtEl>
                                        <p:attrNameLst>
                                          <p:attrName>style.visibility</p:attrName>
                                        </p:attrNameLst>
                                      </p:cBhvr>
                                      <p:to>
                                        <p:strVal val="visible"/>
                                      </p:to>
                                    </p:set>
                                    <p:anim calcmode="lin" valueType="num">
                                      <p:cBhvr>
                                        <p:cTn id="18" dur="500" fill="hold"/>
                                        <p:tgtEl>
                                          <p:spTgt spid="30724"/>
                                        </p:tgtEl>
                                        <p:attrNameLst>
                                          <p:attrName>ppt_x</p:attrName>
                                        </p:attrNameLst>
                                      </p:cBhvr>
                                      <p:tavLst>
                                        <p:tav tm="0">
                                          <p:val>
                                            <p:strVal val="#ppt_x"/>
                                          </p:val>
                                        </p:tav>
                                        <p:tav tm="100000">
                                          <p:val>
                                            <p:strVal val="#ppt_x"/>
                                          </p:val>
                                        </p:tav>
                                      </p:tavLst>
                                    </p:anim>
                                    <p:anim calcmode="lin" valueType="num">
                                      <p:cBhvr>
                                        <p:cTn id="19" dur="500" fill="hold"/>
                                        <p:tgtEl>
                                          <p:spTgt spid="30724"/>
                                        </p:tgtEl>
                                        <p:attrNameLst>
                                          <p:attrName>ppt_y</p:attrName>
                                        </p:attrNameLst>
                                      </p:cBhvr>
                                      <p:tavLst>
                                        <p:tav tm="0">
                                          <p:val>
                                            <p:strVal val="#ppt_y-#ppt_h/2"/>
                                          </p:val>
                                        </p:tav>
                                        <p:tav tm="100000">
                                          <p:val>
                                            <p:strVal val="#ppt_y"/>
                                          </p:val>
                                        </p:tav>
                                      </p:tavLst>
                                    </p:anim>
                                    <p:anim calcmode="lin" valueType="num">
                                      <p:cBhvr>
                                        <p:cTn id="20" dur="500" fill="hold"/>
                                        <p:tgtEl>
                                          <p:spTgt spid="30724"/>
                                        </p:tgtEl>
                                        <p:attrNameLst>
                                          <p:attrName>ppt_w</p:attrName>
                                        </p:attrNameLst>
                                      </p:cBhvr>
                                      <p:tavLst>
                                        <p:tav tm="0">
                                          <p:val>
                                            <p:strVal val="#ppt_w"/>
                                          </p:val>
                                        </p:tav>
                                        <p:tav tm="100000">
                                          <p:val>
                                            <p:strVal val="#ppt_w"/>
                                          </p:val>
                                        </p:tav>
                                      </p:tavLst>
                                    </p:anim>
                                    <p:anim calcmode="lin" valueType="num">
                                      <p:cBhvr>
                                        <p:cTn id="21" dur="500" fill="hold"/>
                                        <p:tgtEl>
                                          <p:spTgt spid="30724"/>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12" fill="hold" grpId="0" nodeType="clickEffect">
                                  <p:stCondLst>
                                    <p:cond delay="0"/>
                                  </p:stCondLst>
                                  <p:childTnLst>
                                    <p:set>
                                      <p:cBhvr>
                                        <p:cTn id="25" dur="1" fill="hold">
                                          <p:stCondLst>
                                            <p:cond delay="0"/>
                                          </p:stCondLst>
                                        </p:cTn>
                                        <p:tgtEl>
                                          <p:spTgt spid="30722"/>
                                        </p:tgtEl>
                                        <p:attrNameLst>
                                          <p:attrName>style.visibility</p:attrName>
                                        </p:attrNameLst>
                                      </p:cBhvr>
                                      <p:to>
                                        <p:strVal val="visible"/>
                                      </p:to>
                                    </p:set>
                                    <p:anim calcmode="lin" valueType="num">
                                      <p:cBhvr additive="base">
                                        <p:cTn id="26" dur="500" fill="hold"/>
                                        <p:tgtEl>
                                          <p:spTgt spid="30722"/>
                                        </p:tgtEl>
                                        <p:attrNameLst>
                                          <p:attrName>ppt_x</p:attrName>
                                        </p:attrNameLst>
                                      </p:cBhvr>
                                      <p:tavLst>
                                        <p:tav tm="0">
                                          <p:val>
                                            <p:strVal val="0-#ppt_w/2"/>
                                          </p:val>
                                        </p:tav>
                                        <p:tav tm="100000">
                                          <p:val>
                                            <p:strVal val="#ppt_x"/>
                                          </p:val>
                                        </p:tav>
                                      </p:tavLst>
                                    </p:anim>
                                    <p:anim calcmode="lin" valueType="num">
                                      <p:cBhvr additive="base">
                                        <p:cTn id="27" dur="500" fill="hold"/>
                                        <p:tgtEl>
                                          <p:spTgt spid="307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P spid="30723" grpId="0" animBg="1" autoUpdateAnimBg="0"/>
      <p:bldP spid="30724" grpId="0" animBg="1"/>
      <p:bldP spid="30725"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95536" y="1844824"/>
            <a:ext cx="82296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40000"/>
              </a:spcBef>
              <a:buFont typeface="Arial" panose="020B0604020202020204" pitchFamily="34" charset="0"/>
              <a:buNone/>
            </a:pPr>
            <a:r>
              <a:rPr lang="en-US" altLang="zh-CN" sz="3600" b="1" dirty="0">
                <a:solidFill>
                  <a:srgbClr val="000099"/>
                </a:solidFill>
                <a:latin typeface="Times New Roman" panose="02020603050405020304" pitchFamily="18" charset="0"/>
                <a:ea typeface="楷体_GB2312" pitchFamily="1" charset="-122"/>
              </a:rPr>
              <a:t>class  </a:t>
            </a:r>
            <a:r>
              <a:rPr lang="en-US" altLang="zh-CN" sz="3600" b="1" dirty="0" err="1">
                <a:solidFill>
                  <a:srgbClr val="000099"/>
                </a:solidFill>
                <a:latin typeface="Times New Roman" panose="02020603050405020304" pitchFamily="18" charset="0"/>
                <a:ea typeface="楷体_GB2312" pitchFamily="1" charset="-122"/>
              </a:rPr>
              <a:t>ALGraph</a:t>
            </a:r>
            <a:r>
              <a:rPr lang="en-US" altLang="zh-CN" sz="3600" b="1" dirty="0">
                <a:solidFill>
                  <a:srgbClr val="000099"/>
                </a:solidFill>
                <a:latin typeface="Times New Roman" panose="02020603050405020304" pitchFamily="18" charset="0"/>
                <a:ea typeface="楷体_GB2312" pitchFamily="1" charset="-122"/>
              </a:rPr>
              <a:t>{</a:t>
            </a:r>
            <a:r>
              <a:rPr lang="en-US" altLang="zh-CN" sz="3600" b="1" dirty="0">
                <a:latin typeface="Times New Roman" panose="02020603050405020304" pitchFamily="18" charset="0"/>
                <a:ea typeface="楷体_GB2312" pitchFamily="1" charset="-122"/>
              </a:rPr>
              <a:t>  </a:t>
            </a:r>
            <a:endParaRPr lang="en-US" altLang="zh-CN" sz="3600" b="1" dirty="0">
              <a:solidFill>
                <a:srgbClr val="800000"/>
              </a:solidFill>
              <a:latin typeface="Times New Roman" panose="02020603050405020304" pitchFamily="18" charset="0"/>
              <a:ea typeface="楷体_GB2312" pitchFamily="1" charset="-122"/>
            </a:endParaRPr>
          </a:p>
          <a:p>
            <a:pPr eaLnBrk="1" hangingPunct="1">
              <a:spcBef>
                <a:spcPct val="40000"/>
              </a:spcBef>
              <a:buFont typeface="Arial" panose="020B0604020202020204" pitchFamily="34" charset="0"/>
              <a:buNone/>
            </a:pPr>
            <a:r>
              <a:rPr lang="en-US" altLang="zh-CN" sz="3600" dirty="0">
                <a:latin typeface="Times New Roman" panose="02020603050405020304" pitchFamily="18" charset="0"/>
                <a:ea typeface="楷体_GB2312" pitchFamily="1" charset="-122"/>
              </a:rPr>
              <a:t>     </a:t>
            </a:r>
            <a:r>
              <a:rPr lang="en-US" altLang="zh-CN" sz="3200" dirty="0" err="1">
                <a:solidFill>
                  <a:srgbClr val="000099"/>
                </a:solidFill>
                <a:latin typeface="Times New Roman" panose="02020603050405020304" pitchFamily="18" charset="0"/>
                <a:ea typeface="楷体_GB2312" pitchFamily="1" charset="-122"/>
              </a:rPr>
              <a:t>VNode</a:t>
            </a:r>
            <a:r>
              <a:rPr lang="en-US" altLang="zh-CN" sz="3200" dirty="0">
                <a:solidFill>
                  <a:srgbClr val="000099"/>
                </a:solidFill>
                <a:latin typeface="Times New Roman" panose="02020603050405020304" pitchFamily="18" charset="0"/>
                <a:ea typeface="楷体_GB2312" pitchFamily="1" charset="-122"/>
              </a:rPr>
              <a:t>  *vertices</a:t>
            </a:r>
            <a:r>
              <a:rPr lang="en-US" altLang="zh-CN" sz="3600" dirty="0">
                <a:solidFill>
                  <a:srgbClr val="000099"/>
                </a:solidFill>
                <a:latin typeface="Times New Roman" panose="02020603050405020304" pitchFamily="18" charset="0"/>
                <a:ea typeface="楷体_GB2312" pitchFamily="1" charset="-122"/>
              </a:rPr>
              <a:t>;</a:t>
            </a:r>
          </a:p>
          <a:p>
            <a:pPr eaLnBrk="1" hangingPunct="1">
              <a:spcBef>
                <a:spcPct val="40000"/>
              </a:spcBef>
              <a:buFont typeface="Arial" panose="020B0604020202020204" pitchFamily="34" charset="0"/>
              <a:buNone/>
            </a:pPr>
            <a:r>
              <a:rPr lang="en-US" altLang="zh-CN" sz="3600" dirty="0">
                <a:solidFill>
                  <a:srgbClr val="000099"/>
                </a:solidFill>
                <a:latin typeface="Times New Roman" panose="02020603050405020304" pitchFamily="18" charset="0"/>
                <a:ea typeface="楷体_GB2312" pitchFamily="1" charset="-122"/>
              </a:rPr>
              <a:t>     </a:t>
            </a:r>
            <a:r>
              <a:rPr lang="en-US" altLang="zh-CN" sz="3600" b="1" dirty="0">
                <a:solidFill>
                  <a:srgbClr val="000099"/>
                </a:solidFill>
                <a:latin typeface="Times New Roman" panose="02020603050405020304" pitchFamily="18" charset="0"/>
                <a:ea typeface="楷体_GB2312" pitchFamily="1" charset="-122"/>
              </a:rPr>
              <a:t>int</a:t>
            </a:r>
            <a:r>
              <a:rPr lang="en-US" altLang="zh-CN" sz="3600" dirty="0">
                <a:solidFill>
                  <a:srgbClr val="000099"/>
                </a:solidFill>
                <a:latin typeface="Times New Roman" panose="02020603050405020304" pitchFamily="18" charset="0"/>
                <a:ea typeface="楷体_GB2312" pitchFamily="1" charset="-122"/>
              </a:rPr>
              <a:t>      </a:t>
            </a:r>
            <a:r>
              <a:rPr lang="en-US" altLang="zh-CN" sz="3600" dirty="0" err="1">
                <a:solidFill>
                  <a:srgbClr val="000099"/>
                </a:solidFill>
                <a:latin typeface="Times New Roman" panose="02020603050405020304" pitchFamily="18" charset="0"/>
                <a:ea typeface="楷体_GB2312" pitchFamily="1" charset="-122"/>
              </a:rPr>
              <a:t>vexnum</a:t>
            </a:r>
            <a:r>
              <a:rPr lang="en-US" altLang="zh-CN" sz="3600" dirty="0">
                <a:solidFill>
                  <a:srgbClr val="000099"/>
                </a:solidFill>
                <a:latin typeface="Times New Roman" panose="02020603050405020304" pitchFamily="18" charset="0"/>
                <a:ea typeface="楷体_GB2312" pitchFamily="1" charset="-122"/>
              </a:rPr>
              <a:t>, </a:t>
            </a:r>
            <a:r>
              <a:rPr lang="en-US" altLang="zh-CN" sz="3600" dirty="0" err="1">
                <a:solidFill>
                  <a:srgbClr val="000099"/>
                </a:solidFill>
                <a:latin typeface="Times New Roman" panose="02020603050405020304" pitchFamily="18" charset="0"/>
                <a:ea typeface="楷体_GB2312" pitchFamily="1" charset="-122"/>
              </a:rPr>
              <a:t>arcnum</a:t>
            </a:r>
            <a:r>
              <a:rPr lang="en-US" altLang="zh-CN" sz="3600" dirty="0">
                <a:solidFill>
                  <a:srgbClr val="000099"/>
                </a:solidFill>
                <a:latin typeface="Times New Roman" panose="02020603050405020304" pitchFamily="18" charset="0"/>
                <a:ea typeface="楷体_GB2312" pitchFamily="1" charset="-122"/>
              </a:rPr>
              <a:t>; </a:t>
            </a:r>
          </a:p>
          <a:p>
            <a:pPr eaLnBrk="1" hangingPunct="1">
              <a:spcBef>
                <a:spcPct val="40000"/>
              </a:spcBef>
              <a:buFont typeface="Arial" panose="020B0604020202020204" pitchFamily="34" charset="0"/>
              <a:buNone/>
            </a:pPr>
            <a:r>
              <a:rPr lang="en-US" altLang="zh-CN" sz="3600" dirty="0">
                <a:solidFill>
                  <a:srgbClr val="000099"/>
                </a:solidFill>
                <a:latin typeface="Times New Roman" panose="02020603050405020304" pitchFamily="18" charset="0"/>
                <a:ea typeface="楷体_GB2312" pitchFamily="1" charset="-122"/>
              </a:rPr>
              <a:t>     //</a:t>
            </a:r>
            <a:r>
              <a:rPr lang="en-US" altLang="zh-CN" sz="3600" b="1" dirty="0">
                <a:solidFill>
                  <a:srgbClr val="000099"/>
                </a:solidFill>
                <a:latin typeface="Times New Roman" panose="02020603050405020304" pitchFamily="18" charset="0"/>
                <a:ea typeface="楷体_GB2312" pitchFamily="1" charset="-122"/>
              </a:rPr>
              <a:t>int</a:t>
            </a:r>
            <a:r>
              <a:rPr lang="en-US" altLang="zh-CN" sz="3600" dirty="0">
                <a:solidFill>
                  <a:srgbClr val="000099"/>
                </a:solidFill>
                <a:latin typeface="Times New Roman" panose="02020603050405020304" pitchFamily="18" charset="0"/>
                <a:ea typeface="楷体_GB2312" pitchFamily="1" charset="-122"/>
              </a:rPr>
              <a:t>      kind;          // </a:t>
            </a:r>
            <a:r>
              <a:rPr lang="zh-CN" altLang="en-US" sz="3600" dirty="0">
                <a:solidFill>
                  <a:srgbClr val="000099"/>
                </a:solidFill>
                <a:latin typeface="Times New Roman" panose="02020603050405020304" pitchFamily="18" charset="0"/>
                <a:ea typeface="楷体_GB2312" pitchFamily="1" charset="-122"/>
              </a:rPr>
              <a:t>图的种类标志</a:t>
            </a:r>
          </a:p>
          <a:p>
            <a:pPr eaLnBrk="1" hangingPunct="1">
              <a:spcBef>
                <a:spcPct val="40000"/>
              </a:spcBef>
              <a:buFont typeface="Arial" panose="020B0604020202020204" pitchFamily="34" charset="0"/>
              <a:buNone/>
            </a:pPr>
            <a:r>
              <a:rPr lang="zh-CN" altLang="en-US" sz="3600" b="1" dirty="0">
                <a:solidFill>
                  <a:srgbClr val="000099"/>
                </a:solidFill>
                <a:latin typeface="Times New Roman" panose="02020603050405020304" pitchFamily="18" charset="0"/>
                <a:ea typeface="楷体_GB2312" pitchFamily="1" charset="-122"/>
              </a:rPr>
              <a:t>  </a:t>
            </a:r>
            <a:r>
              <a:rPr lang="en-US" altLang="zh-CN" sz="3600" b="1" dirty="0">
                <a:solidFill>
                  <a:srgbClr val="000099"/>
                </a:solidFill>
                <a:latin typeface="Times New Roman" panose="02020603050405020304" pitchFamily="18" charset="0"/>
                <a:ea typeface="楷体_GB2312" pitchFamily="1" charset="-122"/>
              </a:rPr>
              <a:t>}</a:t>
            </a:r>
            <a:r>
              <a:rPr lang="en-US" altLang="zh-CN" sz="3600" dirty="0">
                <a:solidFill>
                  <a:srgbClr val="000099"/>
                </a:solidFill>
                <a:latin typeface="Times New Roman" panose="02020603050405020304" pitchFamily="18" charset="0"/>
                <a:ea typeface="楷体_GB2312" pitchFamily="1" charset="-122"/>
              </a:rPr>
              <a:t>;</a:t>
            </a:r>
          </a:p>
        </p:txBody>
      </p:sp>
      <p:sp>
        <p:nvSpPr>
          <p:cNvPr id="31747" name="Rectangle 3"/>
          <p:cNvSpPr>
            <a:spLocks noChangeArrowheads="1"/>
          </p:cNvSpPr>
          <p:nvPr/>
        </p:nvSpPr>
        <p:spPr bwMode="auto">
          <a:xfrm>
            <a:off x="539552" y="1024949"/>
            <a:ext cx="2954655" cy="646331"/>
          </a:xfrm>
          <a:prstGeom prst="rect">
            <a:avLst/>
          </a:prstGeom>
          <a:solidFill>
            <a:srgbClr val="FFCC99">
              <a:alpha val="50195"/>
            </a:srgbClr>
          </a:solidFill>
          <a:ln w="12700" cap="sq">
            <a:solidFill>
              <a:srgbClr val="FFCC99"/>
            </a:solidFill>
            <a:miter lim="800000"/>
            <a:headEnd/>
            <a:tailEnd/>
          </a:ln>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600" b="1" dirty="0">
                <a:solidFill>
                  <a:srgbClr val="800000"/>
                </a:solidFill>
                <a:latin typeface="Times New Roman" panose="02020603050405020304" pitchFamily="18" charset="0"/>
                <a:ea typeface="楷体_GB2312" pitchFamily="1" charset="-122"/>
              </a:rPr>
              <a:t>图的结构定义</a:t>
            </a:r>
          </a:p>
        </p:txBody>
      </p:sp>
      <p:sp>
        <p:nvSpPr>
          <p:cNvPr id="31748" name="AutoShape 4">
            <a:hlinkClick r:id="rId2" action="ppaction://hlinksldjump" highlightClick="1"/>
          </p:cNvPr>
          <p:cNvSpPr>
            <a:spLocks noChangeArrowheads="1"/>
          </p:cNvSpPr>
          <p:nvPr/>
        </p:nvSpPr>
        <p:spPr bwMode="auto">
          <a:xfrm>
            <a:off x="8464352" y="6463724"/>
            <a:ext cx="381000" cy="381000"/>
          </a:xfrm>
          <a:prstGeom prst="actionButtonBackPrevious">
            <a:avLst/>
          </a:prstGeom>
          <a:solidFill>
            <a:schemeClr val="bg2"/>
          </a:solidFill>
          <a:ln w="9525">
            <a:solidFill>
              <a:schemeClr val="tx2"/>
            </a:solidFill>
            <a:miter lim="800000"/>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additive="base">
                                        <p:cTn id="7" dur="500" fill="hold"/>
                                        <p:tgtEl>
                                          <p:spTgt spid="31747"/>
                                        </p:tgtEl>
                                        <p:attrNameLst>
                                          <p:attrName>ppt_x</p:attrName>
                                        </p:attrNameLst>
                                      </p:cBhvr>
                                      <p:tavLst>
                                        <p:tav tm="0">
                                          <p:val>
                                            <p:strVal val="0-#ppt_w/2"/>
                                          </p:val>
                                        </p:tav>
                                        <p:tav tm="100000">
                                          <p:val>
                                            <p:strVal val="#ppt_x"/>
                                          </p:val>
                                        </p:tav>
                                      </p:tavLst>
                                    </p:anim>
                                    <p:anim calcmode="lin" valueType="num">
                                      <p:cBhvr additive="base">
                                        <p:cTn id="8" dur="500" fill="hold"/>
                                        <p:tgtEl>
                                          <p:spTgt spid="317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31746"/>
                                        </p:tgtEl>
                                        <p:attrNameLst>
                                          <p:attrName>style.visibility</p:attrName>
                                        </p:attrNameLst>
                                      </p:cBhvr>
                                      <p:to>
                                        <p:strVal val="visible"/>
                                      </p:to>
                                    </p:set>
                                    <p:animEffect transition="in" filter="strips(downLeft)">
                                      <p:cBhvr>
                                        <p:cTn id="13" dur="500"/>
                                        <p:tgtEl>
                                          <p:spTgt spid="31746"/>
                                        </p:tgtEl>
                                      </p:cBhvr>
                                    </p:animEffect>
                                  </p:childTnLst>
                                </p:cTn>
                              </p:par>
                            </p:childTnLst>
                          </p:cTn>
                        </p:par>
                        <p:par>
                          <p:cTn id="14" fill="hold" nodeType="afterGroup">
                            <p:stCondLst>
                              <p:cond delay="500"/>
                            </p:stCondLst>
                            <p:childTnLst>
                              <p:par>
                                <p:cTn id="15" presetID="2" presetClass="entr" presetSubtype="6" fill="hold" grpId="0" nodeType="afterEffect">
                                  <p:stCondLst>
                                    <p:cond delay="0"/>
                                  </p:stCondLst>
                                  <p:childTnLst>
                                    <p:set>
                                      <p:cBhvr>
                                        <p:cTn id="16" dur="1" fill="hold">
                                          <p:stCondLst>
                                            <p:cond delay="0"/>
                                          </p:stCondLst>
                                        </p:cTn>
                                        <p:tgtEl>
                                          <p:spTgt spid="31748"/>
                                        </p:tgtEl>
                                        <p:attrNameLst>
                                          <p:attrName>style.visibility</p:attrName>
                                        </p:attrNameLst>
                                      </p:cBhvr>
                                      <p:to>
                                        <p:strVal val="visible"/>
                                      </p:to>
                                    </p:set>
                                    <p:anim calcmode="lin" valueType="num">
                                      <p:cBhvr additive="base">
                                        <p:cTn id="17" dur="500" fill="hold"/>
                                        <p:tgtEl>
                                          <p:spTgt spid="31748"/>
                                        </p:tgtEl>
                                        <p:attrNameLst>
                                          <p:attrName>ppt_x</p:attrName>
                                        </p:attrNameLst>
                                      </p:cBhvr>
                                      <p:tavLst>
                                        <p:tav tm="0">
                                          <p:val>
                                            <p:strVal val="1+#ppt_w/2"/>
                                          </p:val>
                                        </p:tav>
                                        <p:tav tm="100000">
                                          <p:val>
                                            <p:strVal val="#ppt_x"/>
                                          </p:val>
                                        </p:tav>
                                      </p:tavLst>
                                    </p:anim>
                                    <p:anim calcmode="lin" valueType="num">
                                      <p:cBhvr additive="base">
                                        <p:cTn id="18"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7" grpId="0" animBg="1" autoUpdateAnimBg="0"/>
      <p:bldP spid="3174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42900" y="1175048"/>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二、邻接表(性质)</a:t>
            </a:r>
            <a:endParaRPr lang="en-US" altLang="zh-CN" sz="3200">
              <a:latin typeface="黑体" panose="02010609060101010101" pitchFamily="49" charset="-122"/>
              <a:ea typeface="黑体" panose="02010609060101010101" pitchFamily="49" charset="-122"/>
            </a:endParaRPr>
          </a:p>
        </p:txBody>
      </p:sp>
      <p:sp>
        <p:nvSpPr>
          <p:cNvPr id="4505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1E543195-18E7-4167-B18C-974BA0E510E4}" type="slidenum">
              <a:rPr lang="zh-CN" altLang="en-US"/>
              <a:pPr algn="r" eaLnBrk="1" hangingPunct="1">
                <a:spcBef>
                  <a:spcPct val="50000"/>
                </a:spcBef>
                <a:buFont typeface="Arial" panose="020B0604020202020204" pitchFamily="34" charset="0"/>
                <a:buNone/>
              </a:pPr>
              <a:t>34</a:t>
            </a:fld>
            <a:endParaRPr lang="en-US" altLang="zh-CN"/>
          </a:p>
        </p:txBody>
      </p:sp>
      <p:sp>
        <p:nvSpPr>
          <p:cNvPr id="45060" name="Text Box 4"/>
          <p:cNvSpPr txBox="1">
            <a:spLocks noChangeArrowheads="1"/>
          </p:cNvSpPr>
          <p:nvPr/>
        </p:nvSpPr>
        <p:spPr bwMode="auto">
          <a:xfrm>
            <a:off x="342900" y="26064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36869" name="Rectangle 5"/>
          <p:cNvSpPr>
            <a:spLocks noGrp="1" noChangeArrowheads="1"/>
          </p:cNvSpPr>
          <p:nvPr>
            <p:ph type="body" idx="1"/>
          </p:nvPr>
        </p:nvSpPr>
        <p:spPr>
          <a:xfrm>
            <a:off x="266700" y="2013248"/>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对于有向图的邻接表，其第</a:t>
            </a:r>
            <a:r>
              <a:rPr lang="en-US" altLang="zh-CN" b="1">
                <a:latin typeface="黑体" panose="02010609060101010101" pitchFamily="49" charset="-122"/>
                <a:ea typeface="黑体" panose="02010609060101010101" pitchFamily="49" charset="-122"/>
              </a:rPr>
              <a:t>i</a:t>
            </a:r>
            <a:r>
              <a:rPr lang="zh-CN" altLang="en-US" b="1">
                <a:latin typeface="黑体" panose="02010609060101010101" pitchFamily="49" charset="-122"/>
                <a:ea typeface="黑体" panose="02010609060101010101" pitchFamily="49" charset="-122"/>
              </a:rPr>
              <a:t>个链表中结点的个数只是该顶点的出度；如果要计算入度，必须遍历整个邻接表[也可以建立一个</a:t>
            </a:r>
            <a:r>
              <a:rPr lang="zh-CN" altLang="en-US" b="1">
                <a:solidFill>
                  <a:schemeClr val="hlink"/>
                </a:solidFill>
                <a:latin typeface="黑体" panose="02010609060101010101" pitchFamily="49" charset="-122"/>
                <a:ea typeface="黑体" panose="02010609060101010101" pitchFamily="49" charset="-122"/>
              </a:rPr>
              <a:t>逆邻接表</a:t>
            </a:r>
            <a:r>
              <a:rPr lang="zh-CN" altLang="en-US" b="1">
                <a:latin typeface="黑体" panose="02010609060101010101" pitchFamily="49" charset="-122"/>
                <a:ea typeface="黑体" panose="02010609060101010101" pitchFamily="49" charset="-122"/>
              </a:rPr>
              <a:t>]</a:t>
            </a:r>
          </a:p>
          <a:p>
            <a:pPr eaLnBrk="1" hangingPunct="1">
              <a:spcBef>
                <a:spcPct val="30000"/>
              </a:spcBef>
            </a:pPr>
            <a:r>
              <a:rPr lang="zh-CN" altLang="en-US" b="1">
                <a:latin typeface="黑体" panose="02010609060101010101" pitchFamily="49" charset="-122"/>
                <a:ea typeface="黑体" panose="02010609060101010101" pitchFamily="49" charset="-122"/>
              </a:rPr>
              <a:t>要判定两个顶点</a:t>
            </a:r>
            <a:r>
              <a:rPr lang="en-US" altLang="zh-CN" b="1">
                <a:latin typeface="黑体" panose="02010609060101010101" pitchFamily="49" charset="-122"/>
                <a:ea typeface="黑体" panose="02010609060101010101" pitchFamily="49" charset="-122"/>
              </a:rPr>
              <a:t>i</a:t>
            </a:r>
            <a:r>
              <a:rPr lang="zh-CN" altLang="en-US" b="1">
                <a:latin typeface="黑体" panose="02010609060101010101" pitchFamily="49" charset="-122"/>
                <a:ea typeface="黑体" panose="02010609060101010101" pitchFamily="49" charset="-122"/>
              </a:rPr>
              <a:t>和</a:t>
            </a:r>
            <a:r>
              <a:rPr lang="en-US" altLang="zh-CN" b="1">
                <a:latin typeface="黑体" panose="02010609060101010101" pitchFamily="49" charset="-122"/>
                <a:ea typeface="黑体" panose="02010609060101010101" pitchFamily="49" charset="-122"/>
              </a:rPr>
              <a:t>j</a:t>
            </a:r>
            <a:r>
              <a:rPr lang="zh-CN" altLang="en-US" b="1">
                <a:latin typeface="黑体" panose="02010609060101010101" pitchFamily="49" charset="-122"/>
                <a:ea typeface="黑体" panose="02010609060101010101" pitchFamily="49" charset="-122"/>
              </a:rPr>
              <a:t>是否有边（或弧），必须搜索整个第</a:t>
            </a:r>
            <a:r>
              <a:rPr lang="en-US" altLang="zh-CN" b="1">
                <a:latin typeface="黑体" panose="02010609060101010101" pitchFamily="49" charset="-122"/>
                <a:ea typeface="黑体" panose="02010609060101010101" pitchFamily="49" charset="-122"/>
              </a:rPr>
              <a:t>i</a:t>
            </a:r>
            <a:r>
              <a:rPr lang="zh-CN" altLang="en-US" b="1">
                <a:latin typeface="黑体" panose="02010609060101010101" pitchFamily="49" charset="-122"/>
                <a:ea typeface="黑体" panose="02010609060101010101" pitchFamily="49" charset="-122"/>
              </a:rPr>
              <a:t>个和第</a:t>
            </a:r>
            <a:r>
              <a:rPr lang="en-US" altLang="zh-CN" b="1">
                <a:latin typeface="黑体" panose="02010609060101010101" pitchFamily="49" charset="-122"/>
                <a:ea typeface="黑体" panose="02010609060101010101" pitchFamily="49" charset="-122"/>
              </a:rPr>
              <a:t>j</a:t>
            </a:r>
            <a:r>
              <a:rPr lang="zh-CN" altLang="en-US" b="1">
                <a:latin typeface="黑体" panose="02010609060101010101" pitchFamily="49" charset="-122"/>
                <a:ea typeface="黑体" panose="02010609060101010101" pitchFamily="49" charset="-122"/>
              </a:rPr>
              <a:t>个链表，不及邻接矩阵方便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6869">
                                            <p:txEl>
                                              <p:pRg st="0" end="0"/>
                                            </p:txEl>
                                          </p:spTgt>
                                        </p:tgtEl>
                                        <p:attrNameLst>
                                          <p:attrName>style.visibility</p:attrName>
                                        </p:attrNameLst>
                                      </p:cBhvr>
                                      <p:to>
                                        <p:strVal val="visible"/>
                                      </p:to>
                                    </p:set>
                                    <p:animEffect transition="in" filter="wipe(left)">
                                      <p:cBhvr>
                                        <p:cTn id="7" dur="500"/>
                                        <p:tgtEl>
                                          <p:spTgt spid="368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6869">
                                            <p:txEl>
                                              <p:pRg st="1" end="1"/>
                                            </p:txEl>
                                          </p:spTgt>
                                        </p:tgtEl>
                                        <p:attrNameLst>
                                          <p:attrName>style.visibility</p:attrName>
                                        </p:attrNameLst>
                                      </p:cBhvr>
                                      <p:to>
                                        <p:strVal val="visible"/>
                                      </p:to>
                                    </p:set>
                                    <p:animEffect transition="in" filter="wipe(left)">
                                      <p:cBhvr>
                                        <p:cTn id="12" dur="500"/>
                                        <p:tgtEl>
                                          <p:spTgt spid="3686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68621" y="1175048"/>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二、邻接表(有向图的</a:t>
            </a:r>
            <a:r>
              <a:rPr lang="zh-CN" altLang="en-US" sz="3200">
                <a:solidFill>
                  <a:schemeClr val="hlink"/>
                </a:solidFill>
                <a:latin typeface="黑体" panose="02010609060101010101" pitchFamily="49" charset="-122"/>
                <a:ea typeface="黑体" panose="02010609060101010101" pitchFamily="49" charset="-122"/>
              </a:rPr>
              <a:t>逆邻接表</a:t>
            </a:r>
            <a:r>
              <a:rPr lang="zh-CN" altLang="en-US" sz="3200">
                <a:latin typeface="黑体" panose="02010609060101010101" pitchFamily="49" charset="-122"/>
                <a:ea typeface="黑体" panose="02010609060101010101" pitchFamily="49" charset="-122"/>
              </a:rPr>
              <a:t>)</a:t>
            </a:r>
            <a:endParaRPr lang="en-US" altLang="zh-CN" sz="3200">
              <a:latin typeface="黑体" panose="02010609060101010101" pitchFamily="49" charset="-122"/>
              <a:ea typeface="黑体" panose="02010609060101010101" pitchFamily="49" charset="-122"/>
            </a:endParaRPr>
          </a:p>
        </p:txBody>
      </p:sp>
      <p:sp>
        <p:nvSpPr>
          <p:cNvPr id="4608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CAD6710E-CA21-418D-977C-6889147250EA}" type="slidenum">
              <a:rPr lang="zh-CN" altLang="en-US"/>
              <a:pPr algn="r" eaLnBrk="1" hangingPunct="1">
                <a:spcBef>
                  <a:spcPct val="50000"/>
                </a:spcBef>
                <a:buFont typeface="Arial" panose="020B0604020202020204" pitchFamily="34" charset="0"/>
                <a:buNone/>
              </a:pPr>
              <a:t>35</a:t>
            </a:fld>
            <a:endParaRPr lang="en-US" altLang="zh-CN"/>
          </a:p>
        </p:txBody>
      </p:sp>
      <p:sp>
        <p:nvSpPr>
          <p:cNvPr id="46084" name="Text Box 4"/>
          <p:cNvSpPr txBox="1">
            <a:spLocks noChangeArrowheads="1"/>
          </p:cNvSpPr>
          <p:nvPr/>
        </p:nvSpPr>
        <p:spPr bwMode="auto">
          <a:xfrm>
            <a:off x="468621" y="26064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46085" name="Rectangle 5"/>
          <p:cNvSpPr>
            <a:spLocks noGrp="1" noChangeArrowheads="1"/>
          </p:cNvSpPr>
          <p:nvPr>
            <p:ph type="body" idx="1"/>
          </p:nvPr>
        </p:nvSpPr>
        <p:spPr>
          <a:xfrm>
            <a:off x="392421" y="2013248"/>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逆邻接表中，弧的箭头向内</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入弧</a:t>
            </a:r>
            <a:r>
              <a:rPr lang="en-US" altLang="zh-CN" b="1">
                <a:latin typeface="黑体" panose="02010609060101010101" pitchFamily="49" charset="-122"/>
                <a:ea typeface="黑体" panose="02010609060101010101" pitchFamily="49" charset="-122"/>
              </a:rPr>
              <a:t>)</a:t>
            </a:r>
          </a:p>
        </p:txBody>
      </p:sp>
      <p:graphicFrame>
        <p:nvGraphicFramePr>
          <p:cNvPr id="38919" name="Group 7"/>
          <p:cNvGraphicFramePr>
            <a:graphicFrameLocks noGrp="1"/>
          </p:cNvGraphicFramePr>
          <p:nvPr>
            <p:extLst>
              <p:ext uri="{D42A27DB-BD31-4B8C-83A1-F6EECF244321}">
                <p14:modId xmlns:p14="http://schemas.microsoft.com/office/powerpoint/2010/main" val="1101289360"/>
              </p:ext>
            </p:extLst>
          </p:nvPr>
        </p:nvGraphicFramePr>
        <p:xfrm>
          <a:off x="621021" y="2851448"/>
          <a:ext cx="1295400" cy="2971801"/>
        </p:xfrm>
        <a:graphic>
          <a:graphicData uri="http://schemas.openxmlformats.org/drawingml/2006/table">
            <a:tbl>
              <a:tblPr/>
              <a:tblGrid>
                <a:gridCol w="739775">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tblGrid>
              <a:tr h="593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46107" name="Group 27"/>
          <p:cNvGrpSpPr>
            <a:grpSpLocks/>
          </p:cNvGrpSpPr>
          <p:nvPr/>
        </p:nvGrpSpPr>
        <p:grpSpPr bwMode="auto">
          <a:xfrm>
            <a:off x="6031221" y="3637261"/>
            <a:ext cx="2819400" cy="2286000"/>
            <a:chOff x="0" y="0"/>
            <a:chExt cx="1920" cy="1536"/>
          </a:xfrm>
        </p:grpSpPr>
        <p:sp>
          <p:nvSpPr>
            <p:cNvPr id="46139" name="Line 2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6140" name="Line 29"/>
            <p:cNvSpPr>
              <a:spLocks noChangeShapeType="1"/>
            </p:cNvSpPr>
            <p:nvPr/>
          </p:nvSpPr>
          <p:spPr bwMode="auto">
            <a:xfrm>
              <a:off x="192" y="720"/>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6141" name="Line 3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6142" name="Line 3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6143" name="Line 32"/>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6144" name="Line 3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6145" name="Oval 3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46146" name="Oval 3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46147" name="Oval 3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46148" name="Oval 3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46149" name="Oval 3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nvGrpSpPr>
          <p:cNvPr id="3" name="组合 3"/>
          <p:cNvGrpSpPr>
            <a:grpSpLocks/>
          </p:cNvGrpSpPr>
          <p:nvPr/>
        </p:nvGrpSpPr>
        <p:grpSpPr bwMode="auto">
          <a:xfrm>
            <a:off x="3211821" y="4070648"/>
            <a:ext cx="1600200" cy="482600"/>
            <a:chOff x="3200400" y="4876800"/>
            <a:chExt cx="1600200" cy="482600"/>
          </a:xfrm>
        </p:grpSpPr>
        <p:grpSp>
          <p:nvGrpSpPr>
            <p:cNvPr id="46135" name="Group 40"/>
            <p:cNvGrpSpPr>
              <a:grpSpLocks/>
            </p:cNvGrpSpPr>
            <p:nvPr/>
          </p:nvGrpSpPr>
          <p:grpSpPr bwMode="auto">
            <a:xfrm>
              <a:off x="3810000" y="4876800"/>
              <a:ext cx="990600" cy="482600"/>
              <a:chOff x="0" y="0"/>
              <a:chExt cx="1516" cy="304"/>
            </a:xfrm>
          </p:grpSpPr>
          <p:sp>
            <p:nvSpPr>
              <p:cNvPr id="46137" name="Text Box 41"/>
              <p:cNvSpPr txBox="1">
                <a:spLocks noChangeArrowheads="1"/>
              </p:cNvSpPr>
              <p:nvPr/>
            </p:nvSpPr>
            <p:spPr bwMode="auto">
              <a:xfrm>
                <a:off x="0"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3</a:t>
                </a:r>
              </a:p>
            </p:txBody>
          </p:sp>
          <p:sp>
            <p:nvSpPr>
              <p:cNvPr id="46138" name="Text Box 42"/>
              <p:cNvSpPr txBox="1">
                <a:spLocks noChangeArrowheads="1"/>
              </p:cNvSpPr>
              <p:nvPr/>
            </p:nvSpPr>
            <p:spPr bwMode="auto">
              <a:xfrm>
                <a:off x="889" y="0"/>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46136" name="Line 43"/>
            <p:cNvSpPr>
              <a:spLocks noChangeShapeType="1"/>
            </p:cNvSpPr>
            <p:nvPr/>
          </p:nvSpPr>
          <p:spPr bwMode="auto">
            <a:xfrm>
              <a:off x="3200400" y="5181600"/>
              <a:ext cx="60960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组合 5"/>
          <p:cNvGrpSpPr>
            <a:grpSpLocks/>
          </p:cNvGrpSpPr>
          <p:nvPr/>
        </p:nvGrpSpPr>
        <p:grpSpPr bwMode="auto">
          <a:xfrm>
            <a:off x="1764021" y="5289848"/>
            <a:ext cx="1600200" cy="482600"/>
            <a:chOff x="1752600" y="6096000"/>
            <a:chExt cx="1600200" cy="482600"/>
          </a:xfrm>
        </p:grpSpPr>
        <p:grpSp>
          <p:nvGrpSpPr>
            <p:cNvPr id="46131" name="Group 44"/>
            <p:cNvGrpSpPr>
              <a:grpSpLocks/>
            </p:cNvGrpSpPr>
            <p:nvPr/>
          </p:nvGrpSpPr>
          <p:grpSpPr bwMode="auto">
            <a:xfrm>
              <a:off x="2362200" y="6096000"/>
              <a:ext cx="990600" cy="482600"/>
              <a:chOff x="0" y="0"/>
              <a:chExt cx="1516" cy="304"/>
            </a:xfrm>
          </p:grpSpPr>
          <p:sp>
            <p:nvSpPr>
              <p:cNvPr id="46133" name="Text Box 45"/>
              <p:cNvSpPr txBox="1">
                <a:spLocks noChangeArrowheads="1"/>
              </p:cNvSpPr>
              <p:nvPr/>
            </p:nvSpPr>
            <p:spPr bwMode="auto">
              <a:xfrm>
                <a:off x="0"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0</a:t>
                </a:r>
              </a:p>
            </p:txBody>
          </p:sp>
          <p:sp>
            <p:nvSpPr>
              <p:cNvPr id="46134" name="Text Box 46"/>
              <p:cNvSpPr txBox="1">
                <a:spLocks noChangeArrowheads="1"/>
              </p:cNvSpPr>
              <p:nvPr/>
            </p:nvSpPr>
            <p:spPr bwMode="auto">
              <a:xfrm>
                <a:off x="889" y="0"/>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46132" name="Line 47"/>
            <p:cNvSpPr>
              <a:spLocks noChangeShapeType="1"/>
            </p:cNvSpPr>
            <p:nvPr/>
          </p:nvSpPr>
          <p:spPr bwMode="auto">
            <a:xfrm>
              <a:off x="1752600" y="6400800"/>
              <a:ext cx="60960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 name="组合 6"/>
          <p:cNvGrpSpPr>
            <a:grpSpLocks/>
          </p:cNvGrpSpPr>
          <p:nvPr/>
        </p:nvGrpSpPr>
        <p:grpSpPr bwMode="auto">
          <a:xfrm>
            <a:off x="3211821" y="5289848"/>
            <a:ext cx="1600200" cy="482600"/>
            <a:chOff x="3200400" y="6096000"/>
            <a:chExt cx="1600200" cy="482600"/>
          </a:xfrm>
        </p:grpSpPr>
        <p:grpSp>
          <p:nvGrpSpPr>
            <p:cNvPr id="46127" name="Group 48"/>
            <p:cNvGrpSpPr>
              <a:grpSpLocks/>
            </p:cNvGrpSpPr>
            <p:nvPr/>
          </p:nvGrpSpPr>
          <p:grpSpPr bwMode="auto">
            <a:xfrm>
              <a:off x="3810000" y="6096000"/>
              <a:ext cx="990600" cy="482600"/>
              <a:chOff x="0" y="0"/>
              <a:chExt cx="1516" cy="304"/>
            </a:xfrm>
          </p:grpSpPr>
          <p:sp>
            <p:nvSpPr>
              <p:cNvPr id="46129" name="Text Box 49"/>
              <p:cNvSpPr txBox="1">
                <a:spLocks noChangeArrowheads="1"/>
              </p:cNvSpPr>
              <p:nvPr/>
            </p:nvSpPr>
            <p:spPr bwMode="auto">
              <a:xfrm>
                <a:off x="0"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2</a:t>
                </a:r>
              </a:p>
            </p:txBody>
          </p:sp>
          <p:sp>
            <p:nvSpPr>
              <p:cNvPr id="46130" name="Text Box 50"/>
              <p:cNvSpPr txBox="1">
                <a:spLocks noChangeArrowheads="1"/>
              </p:cNvSpPr>
              <p:nvPr/>
            </p:nvSpPr>
            <p:spPr bwMode="auto">
              <a:xfrm>
                <a:off x="889" y="0"/>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46128" name="Line 51"/>
            <p:cNvSpPr>
              <a:spLocks noChangeShapeType="1"/>
            </p:cNvSpPr>
            <p:nvPr/>
          </p:nvSpPr>
          <p:spPr bwMode="auto">
            <a:xfrm>
              <a:off x="3200400" y="6400800"/>
              <a:ext cx="60960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 name="组合 1"/>
          <p:cNvGrpSpPr>
            <a:grpSpLocks/>
          </p:cNvGrpSpPr>
          <p:nvPr/>
        </p:nvGrpSpPr>
        <p:grpSpPr bwMode="auto">
          <a:xfrm>
            <a:off x="1764021" y="3461048"/>
            <a:ext cx="1600200" cy="482600"/>
            <a:chOff x="1752600" y="4267200"/>
            <a:chExt cx="1600200" cy="482600"/>
          </a:xfrm>
        </p:grpSpPr>
        <p:grpSp>
          <p:nvGrpSpPr>
            <p:cNvPr id="46123" name="Group 52"/>
            <p:cNvGrpSpPr>
              <a:grpSpLocks/>
            </p:cNvGrpSpPr>
            <p:nvPr/>
          </p:nvGrpSpPr>
          <p:grpSpPr bwMode="auto">
            <a:xfrm>
              <a:off x="2362200" y="4267200"/>
              <a:ext cx="990600" cy="482600"/>
              <a:chOff x="0" y="0"/>
              <a:chExt cx="1516" cy="304"/>
            </a:xfrm>
          </p:grpSpPr>
          <p:sp>
            <p:nvSpPr>
              <p:cNvPr id="46125" name="Text Box 53"/>
              <p:cNvSpPr txBox="1">
                <a:spLocks noChangeArrowheads="1"/>
              </p:cNvSpPr>
              <p:nvPr/>
            </p:nvSpPr>
            <p:spPr bwMode="auto">
              <a:xfrm>
                <a:off x="0"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0</a:t>
                </a:r>
              </a:p>
            </p:txBody>
          </p:sp>
          <p:sp>
            <p:nvSpPr>
              <p:cNvPr id="46126" name="Text Box 54"/>
              <p:cNvSpPr txBox="1">
                <a:spLocks noChangeArrowheads="1"/>
              </p:cNvSpPr>
              <p:nvPr/>
            </p:nvSpPr>
            <p:spPr bwMode="auto">
              <a:xfrm>
                <a:off x="889" y="0"/>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46124" name="Line 55"/>
            <p:cNvSpPr>
              <a:spLocks noChangeShapeType="1"/>
            </p:cNvSpPr>
            <p:nvPr/>
          </p:nvSpPr>
          <p:spPr bwMode="auto">
            <a:xfrm>
              <a:off x="1752600" y="4572000"/>
              <a:ext cx="60960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 name="组合 2"/>
          <p:cNvGrpSpPr>
            <a:grpSpLocks/>
          </p:cNvGrpSpPr>
          <p:nvPr/>
        </p:nvGrpSpPr>
        <p:grpSpPr bwMode="auto">
          <a:xfrm>
            <a:off x="1764021" y="4070648"/>
            <a:ext cx="1600200" cy="482600"/>
            <a:chOff x="1752600" y="4876800"/>
            <a:chExt cx="1600200" cy="482600"/>
          </a:xfrm>
        </p:grpSpPr>
        <p:grpSp>
          <p:nvGrpSpPr>
            <p:cNvPr id="46119" name="Group 56"/>
            <p:cNvGrpSpPr>
              <a:grpSpLocks/>
            </p:cNvGrpSpPr>
            <p:nvPr/>
          </p:nvGrpSpPr>
          <p:grpSpPr bwMode="auto">
            <a:xfrm>
              <a:off x="2362200" y="4876800"/>
              <a:ext cx="990600" cy="482600"/>
              <a:chOff x="0" y="0"/>
              <a:chExt cx="1516" cy="304"/>
            </a:xfrm>
          </p:grpSpPr>
          <p:sp>
            <p:nvSpPr>
              <p:cNvPr id="46121" name="Text Box 57"/>
              <p:cNvSpPr txBox="1">
                <a:spLocks noChangeArrowheads="1"/>
              </p:cNvSpPr>
              <p:nvPr/>
            </p:nvSpPr>
            <p:spPr bwMode="auto">
              <a:xfrm>
                <a:off x="0"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1</a:t>
                </a:r>
              </a:p>
            </p:txBody>
          </p:sp>
          <p:sp>
            <p:nvSpPr>
              <p:cNvPr id="46122" name="Text Box 58"/>
              <p:cNvSpPr txBox="1">
                <a:spLocks noChangeArrowheads="1"/>
              </p:cNvSpPr>
              <p:nvPr/>
            </p:nvSpPr>
            <p:spPr bwMode="auto">
              <a:xfrm>
                <a:off x="889" y="0"/>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46120" name="Line 59"/>
            <p:cNvSpPr>
              <a:spLocks noChangeShapeType="1"/>
            </p:cNvSpPr>
            <p:nvPr/>
          </p:nvSpPr>
          <p:spPr bwMode="auto">
            <a:xfrm>
              <a:off x="1752600" y="5181600"/>
              <a:ext cx="60960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4" name="组合 4"/>
          <p:cNvGrpSpPr>
            <a:grpSpLocks/>
          </p:cNvGrpSpPr>
          <p:nvPr/>
        </p:nvGrpSpPr>
        <p:grpSpPr bwMode="auto">
          <a:xfrm>
            <a:off x="1764021" y="4680248"/>
            <a:ext cx="1600200" cy="482600"/>
            <a:chOff x="1752600" y="5486400"/>
            <a:chExt cx="1600200" cy="482600"/>
          </a:xfrm>
        </p:grpSpPr>
        <p:grpSp>
          <p:nvGrpSpPr>
            <p:cNvPr id="46115" name="Group 60"/>
            <p:cNvGrpSpPr>
              <a:grpSpLocks/>
            </p:cNvGrpSpPr>
            <p:nvPr/>
          </p:nvGrpSpPr>
          <p:grpSpPr bwMode="auto">
            <a:xfrm>
              <a:off x="2362200" y="5486400"/>
              <a:ext cx="990600" cy="482600"/>
              <a:chOff x="0" y="0"/>
              <a:chExt cx="1516" cy="304"/>
            </a:xfrm>
          </p:grpSpPr>
          <p:sp>
            <p:nvSpPr>
              <p:cNvPr id="46117" name="Text Box 61"/>
              <p:cNvSpPr txBox="1">
                <a:spLocks noChangeArrowheads="1"/>
              </p:cNvSpPr>
              <p:nvPr/>
            </p:nvSpPr>
            <p:spPr bwMode="auto">
              <a:xfrm>
                <a:off x="0"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0</a:t>
                </a:r>
              </a:p>
            </p:txBody>
          </p:sp>
          <p:sp>
            <p:nvSpPr>
              <p:cNvPr id="46118" name="Text Box 62"/>
              <p:cNvSpPr txBox="1">
                <a:spLocks noChangeArrowheads="1"/>
              </p:cNvSpPr>
              <p:nvPr/>
            </p:nvSpPr>
            <p:spPr bwMode="auto">
              <a:xfrm>
                <a:off x="889" y="0"/>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46116" name="Line 63"/>
            <p:cNvSpPr>
              <a:spLocks noChangeShapeType="1"/>
            </p:cNvSpPr>
            <p:nvPr/>
          </p:nvSpPr>
          <p:spPr bwMode="auto">
            <a:xfrm>
              <a:off x="1752600" y="5791200"/>
              <a:ext cx="60960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8" name="矩形 7"/>
          <p:cNvSpPr>
            <a:spLocks noChangeArrowheads="1"/>
          </p:cNvSpPr>
          <p:nvPr/>
        </p:nvSpPr>
        <p:spPr bwMode="auto">
          <a:xfrm>
            <a:off x="1487796" y="2921298"/>
            <a:ext cx="407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pP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8919"/>
                                        </p:tgtEl>
                                        <p:attrNameLst>
                                          <p:attrName>style.visibility</p:attrName>
                                        </p:attrNameLst>
                                      </p:cBhvr>
                                      <p:to>
                                        <p:strVal val="visible"/>
                                      </p:to>
                                    </p:set>
                                    <p:animEffect transition="in" filter="wipe(up)">
                                      <p:cBhvr>
                                        <p:cTn id="7" dur="500"/>
                                        <p:tgtEl>
                                          <p:spTgt spid="389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a:grpSpLocks/>
          </p:cNvGrpSpPr>
          <p:nvPr/>
        </p:nvGrpSpPr>
        <p:grpSpPr bwMode="auto">
          <a:xfrm>
            <a:off x="5334000" y="152400"/>
            <a:ext cx="3505200" cy="2286000"/>
            <a:chOff x="5334000" y="152400"/>
            <a:chExt cx="3505200" cy="2286000"/>
          </a:xfrm>
        </p:grpSpPr>
        <p:sp>
          <p:nvSpPr>
            <p:cNvPr id="47146" name="Line 2"/>
            <p:cNvSpPr>
              <a:spLocks noChangeShapeType="1"/>
            </p:cNvSpPr>
            <p:nvPr/>
          </p:nvSpPr>
          <p:spPr bwMode="auto">
            <a:xfrm flipH="1">
              <a:off x="5562600" y="381000"/>
              <a:ext cx="1295400" cy="6858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7" name="Line 3"/>
            <p:cNvSpPr>
              <a:spLocks noChangeShapeType="1"/>
            </p:cNvSpPr>
            <p:nvPr/>
          </p:nvSpPr>
          <p:spPr bwMode="auto">
            <a:xfrm>
              <a:off x="5715000" y="1524000"/>
              <a:ext cx="457200" cy="587375"/>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8" name="Line 4"/>
            <p:cNvSpPr>
              <a:spLocks noChangeShapeType="1"/>
            </p:cNvSpPr>
            <p:nvPr/>
          </p:nvSpPr>
          <p:spPr bwMode="auto">
            <a:xfrm>
              <a:off x="6629400" y="2209800"/>
              <a:ext cx="914400" cy="1588"/>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9" name="Line 5"/>
            <p:cNvSpPr>
              <a:spLocks noChangeShapeType="1"/>
            </p:cNvSpPr>
            <p:nvPr/>
          </p:nvSpPr>
          <p:spPr bwMode="auto">
            <a:xfrm flipH="1" flipV="1">
              <a:off x="7086600" y="533400"/>
              <a:ext cx="685800" cy="15240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50" name="Line 6"/>
            <p:cNvSpPr>
              <a:spLocks noChangeShapeType="1"/>
            </p:cNvSpPr>
            <p:nvPr/>
          </p:nvSpPr>
          <p:spPr bwMode="auto">
            <a:xfrm>
              <a:off x="7315200" y="381000"/>
              <a:ext cx="1295400" cy="6858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51" name="Line 7"/>
            <p:cNvSpPr>
              <a:spLocks noChangeShapeType="1"/>
            </p:cNvSpPr>
            <p:nvPr/>
          </p:nvSpPr>
          <p:spPr bwMode="auto">
            <a:xfrm flipH="1" flipV="1">
              <a:off x="5791200" y="1295400"/>
              <a:ext cx="1828800" cy="7620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52" name="Line 8"/>
            <p:cNvSpPr>
              <a:spLocks noChangeShapeType="1"/>
            </p:cNvSpPr>
            <p:nvPr/>
          </p:nvSpPr>
          <p:spPr bwMode="auto">
            <a:xfrm flipH="1">
              <a:off x="6400800" y="1295400"/>
              <a:ext cx="1981200" cy="6858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53" name="Oval 9"/>
            <p:cNvSpPr>
              <a:spLocks noChangeArrowheads="1"/>
            </p:cNvSpPr>
            <p:nvPr/>
          </p:nvSpPr>
          <p:spPr bwMode="auto">
            <a:xfrm>
              <a:off x="6858000" y="152400"/>
              <a:ext cx="457200" cy="45720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A</a:t>
              </a:r>
              <a:endParaRPr lang="en-US" altLang="zh-CN">
                <a:latin typeface="Times New Roman" panose="02020603050405020304" pitchFamily="18" charset="0"/>
              </a:endParaRPr>
            </a:p>
          </p:txBody>
        </p:sp>
        <p:sp>
          <p:nvSpPr>
            <p:cNvPr id="47154" name="Oval 10"/>
            <p:cNvSpPr>
              <a:spLocks noChangeArrowheads="1"/>
            </p:cNvSpPr>
            <p:nvPr/>
          </p:nvSpPr>
          <p:spPr bwMode="auto">
            <a:xfrm>
              <a:off x="5334000" y="1066800"/>
              <a:ext cx="457200" cy="45720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B</a:t>
              </a:r>
              <a:endParaRPr lang="en-US" altLang="zh-CN">
                <a:latin typeface="Times New Roman" panose="02020603050405020304" pitchFamily="18" charset="0"/>
              </a:endParaRPr>
            </a:p>
          </p:txBody>
        </p:sp>
        <p:sp>
          <p:nvSpPr>
            <p:cNvPr id="47155" name="Oval 11"/>
            <p:cNvSpPr>
              <a:spLocks noChangeArrowheads="1"/>
            </p:cNvSpPr>
            <p:nvPr/>
          </p:nvSpPr>
          <p:spPr bwMode="auto">
            <a:xfrm>
              <a:off x="8382000" y="1066800"/>
              <a:ext cx="457200" cy="45720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E</a:t>
              </a:r>
              <a:endParaRPr lang="en-US" altLang="zh-CN">
                <a:latin typeface="Times New Roman" panose="02020603050405020304" pitchFamily="18" charset="0"/>
              </a:endParaRPr>
            </a:p>
          </p:txBody>
        </p:sp>
        <p:sp>
          <p:nvSpPr>
            <p:cNvPr id="47156" name="Oval 12"/>
            <p:cNvSpPr>
              <a:spLocks noChangeArrowheads="1"/>
            </p:cNvSpPr>
            <p:nvPr/>
          </p:nvSpPr>
          <p:spPr bwMode="auto">
            <a:xfrm>
              <a:off x="6172200" y="1981200"/>
              <a:ext cx="457200" cy="45720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C</a:t>
              </a:r>
              <a:endParaRPr lang="en-US" altLang="zh-CN">
                <a:latin typeface="Times New Roman" panose="02020603050405020304" pitchFamily="18" charset="0"/>
              </a:endParaRPr>
            </a:p>
          </p:txBody>
        </p:sp>
        <p:sp>
          <p:nvSpPr>
            <p:cNvPr id="47157" name="Oval 13"/>
            <p:cNvSpPr>
              <a:spLocks noChangeArrowheads="1"/>
            </p:cNvSpPr>
            <p:nvPr/>
          </p:nvSpPr>
          <p:spPr bwMode="auto">
            <a:xfrm>
              <a:off x="7543800" y="1981200"/>
              <a:ext cx="457200" cy="45720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D</a:t>
              </a:r>
              <a:endParaRPr lang="en-US" altLang="zh-CN">
                <a:latin typeface="Times New Roman" panose="02020603050405020304" pitchFamily="18" charset="0"/>
              </a:endParaRPr>
            </a:p>
          </p:txBody>
        </p:sp>
      </p:grpSp>
      <p:sp>
        <p:nvSpPr>
          <p:cNvPr id="39950" name="Text Box 14"/>
          <p:cNvSpPr txBox="1">
            <a:spLocks noChangeArrowheads="1"/>
          </p:cNvSpPr>
          <p:nvPr/>
        </p:nvSpPr>
        <p:spPr bwMode="auto">
          <a:xfrm>
            <a:off x="679450" y="273050"/>
            <a:ext cx="4578350" cy="884238"/>
          </a:xfrm>
          <a:prstGeom prst="rect">
            <a:avLst/>
          </a:prstGeom>
          <a:solidFill>
            <a:srgbClr val="BEC1F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zh-CN" altLang="en-US" sz="4000" b="1">
                <a:solidFill>
                  <a:srgbClr val="0000FF"/>
                </a:solidFill>
                <a:latin typeface="Times New Roman" panose="02020603050405020304" pitchFamily="18" charset="0"/>
                <a:ea typeface="楷体_GB2312" pitchFamily="1" charset="-122"/>
              </a:rPr>
              <a:t>有向图的逆邻接表</a:t>
            </a:r>
          </a:p>
        </p:txBody>
      </p:sp>
      <p:grpSp>
        <p:nvGrpSpPr>
          <p:cNvPr id="3" name="组合 1"/>
          <p:cNvGrpSpPr>
            <a:grpSpLocks/>
          </p:cNvGrpSpPr>
          <p:nvPr/>
        </p:nvGrpSpPr>
        <p:grpSpPr bwMode="auto">
          <a:xfrm>
            <a:off x="4876800" y="2806700"/>
            <a:ext cx="1143000" cy="3746500"/>
            <a:chOff x="4876800" y="2806700"/>
            <a:chExt cx="1143000" cy="3746500"/>
          </a:xfrm>
        </p:grpSpPr>
        <p:sp>
          <p:nvSpPr>
            <p:cNvPr id="47140" name="Text Box 15"/>
            <p:cNvSpPr txBox="1">
              <a:spLocks noChangeArrowheads="1"/>
            </p:cNvSpPr>
            <p:nvPr/>
          </p:nvSpPr>
          <p:spPr bwMode="auto">
            <a:xfrm>
              <a:off x="4876800" y="2806700"/>
              <a:ext cx="1123950" cy="3746500"/>
            </a:xfrm>
            <a:prstGeom prst="rect">
              <a:avLst/>
            </a:prstGeom>
            <a:solidFill>
              <a:srgbClr val="99CCFF">
                <a:alpha val="50195"/>
              </a:srgbClr>
            </a:solidFill>
            <a:ln w="31750" cap="sq">
              <a:solidFill>
                <a:srgbClr val="000099"/>
              </a:solidFill>
              <a:miter lim="800000"/>
              <a:headEnd/>
              <a:tailEnd/>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40000"/>
                </a:spcBef>
                <a:buFont typeface="Arial" panose="020B0604020202020204" pitchFamily="34" charset="0"/>
                <a:buNone/>
              </a:pPr>
              <a:r>
                <a:rPr lang="en-US" altLang="zh-CN" sz="3600" b="1">
                  <a:solidFill>
                    <a:srgbClr val="000099"/>
                  </a:solidFill>
                  <a:latin typeface="Times New Roman" panose="02020603050405020304" pitchFamily="18" charset="0"/>
                </a:rPr>
                <a:t>A    </a:t>
              </a:r>
            </a:p>
            <a:p>
              <a:pPr eaLnBrk="1" hangingPunct="1">
                <a:spcBef>
                  <a:spcPct val="40000"/>
                </a:spcBef>
                <a:buFont typeface="Arial" panose="020B0604020202020204" pitchFamily="34" charset="0"/>
                <a:buNone/>
              </a:pPr>
              <a:r>
                <a:rPr lang="en-US" altLang="zh-CN" sz="3600" b="1">
                  <a:solidFill>
                    <a:srgbClr val="000099"/>
                  </a:solidFill>
                  <a:latin typeface="Times New Roman" panose="02020603050405020304" pitchFamily="18" charset="0"/>
                </a:rPr>
                <a:t>B    </a:t>
              </a:r>
            </a:p>
            <a:p>
              <a:pPr eaLnBrk="1" hangingPunct="1">
                <a:spcBef>
                  <a:spcPct val="40000"/>
                </a:spcBef>
                <a:buFont typeface="Arial" panose="020B0604020202020204" pitchFamily="34" charset="0"/>
                <a:buNone/>
              </a:pPr>
              <a:r>
                <a:rPr lang="en-US" altLang="zh-CN" sz="3600" b="1">
                  <a:solidFill>
                    <a:srgbClr val="000099"/>
                  </a:solidFill>
                  <a:latin typeface="Times New Roman" panose="02020603050405020304" pitchFamily="18" charset="0"/>
                </a:rPr>
                <a:t>C    </a:t>
              </a:r>
            </a:p>
            <a:p>
              <a:pPr eaLnBrk="1" hangingPunct="1">
                <a:spcBef>
                  <a:spcPct val="40000"/>
                </a:spcBef>
                <a:buFont typeface="Arial" panose="020B0604020202020204" pitchFamily="34" charset="0"/>
                <a:buNone/>
              </a:pPr>
              <a:r>
                <a:rPr lang="en-US" altLang="zh-CN" sz="3600" b="1">
                  <a:solidFill>
                    <a:srgbClr val="000099"/>
                  </a:solidFill>
                  <a:latin typeface="Times New Roman" panose="02020603050405020304" pitchFamily="18" charset="0"/>
                </a:rPr>
                <a:t>D    </a:t>
              </a:r>
            </a:p>
            <a:p>
              <a:pPr eaLnBrk="1" hangingPunct="1">
                <a:spcBef>
                  <a:spcPct val="40000"/>
                </a:spcBef>
                <a:buFont typeface="Arial" panose="020B0604020202020204" pitchFamily="34" charset="0"/>
                <a:buNone/>
              </a:pPr>
              <a:r>
                <a:rPr lang="en-US" altLang="zh-CN" sz="3600" b="1">
                  <a:solidFill>
                    <a:srgbClr val="000099"/>
                  </a:solidFill>
                  <a:latin typeface="Times New Roman" panose="02020603050405020304" pitchFamily="18" charset="0"/>
                </a:rPr>
                <a:t>E    </a:t>
              </a:r>
              <a:endParaRPr lang="en-US" altLang="zh-CN">
                <a:latin typeface="Times New Roman" panose="02020603050405020304" pitchFamily="18" charset="0"/>
              </a:endParaRPr>
            </a:p>
          </p:txBody>
        </p:sp>
        <p:sp>
          <p:nvSpPr>
            <p:cNvPr id="47141" name="Line 16"/>
            <p:cNvSpPr>
              <a:spLocks noChangeShapeType="1"/>
            </p:cNvSpPr>
            <p:nvPr/>
          </p:nvSpPr>
          <p:spPr bwMode="auto">
            <a:xfrm>
              <a:off x="4876800" y="3492500"/>
              <a:ext cx="1143000" cy="0"/>
            </a:xfrm>
            <a:prstGeom prst="line">
              <a:avLst/>
            </a:prstGeom>
            <a:noFill/>
            <a:ln w="28575"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2" name="Line 17"/>
            <p:cNvSpPr>
              <a:spLocks noChangeShapeType="1"/>
            </p:cNvSpPr>
            <p:nvPr/>
          </p:nvSpPr>
          <p:spPr bwMode="auto">
            <a:xfrm>
              <a:off x="4876800" y="4254500"/>
              <a:ext cx="1143000" cy="0"/>
            </a:xfrm>
            <a:prstGeom prst="line">
              <a:avLst/>
            </a:prstGeom>
            <a:noFill/>
            <a:ln w="28575"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3" name="Line 18"/>
            <p:cNvSpPr>
              <a:spLocks noChangeShapeType="1"/>
            </p:cNvSpPr>
            <p:nvPr/>
          </p:nvSpPr>
          <p:spPr bwMode="auto">
            <a:xfrm>
              <a:off x="4876800" y="5016500"/>
              <a:ext cx="1143000" cy="0"/>
            </a:xfrm>
            <a:prstGeom prst="line">
              <a:avLst/>
            </a:prstGeom>
            <a:noFill/>
            <a:ln w="28575"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4" name="Line 19"/>
            <p:cNvSpPr>
              <a:spLocks noChangeShapeType="1"/>
            </p:cNvSpPr>
            <p:nvPr/>
          </p:nvSpPr>
          <p:spPr bwMode="auto">
            <a:xfrm>
              <a:off x="4876800" y="5778500"/>
              <a:ext cx="1143000" cy="0"/>
            </a:xfrm>
            <a:prstGeom prst="line">
              <a:avLst/>
            </a:prstGeom>
            <a:noFill/>
            <a:ln w="28575"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5" name="Line 20"/>
            <p:cNvSpPr>
              <a:spLocks noChangeShapeType="1"/>
            </p:cNvSpPr>
            <p:nvPr/>
          </p:nvSpPr>
          <p:spPr bwMode="auto">
            <a:xfrm>
              <a:off x="5562600" y="2806700"/>
              <a:ext cx="0" cy="37338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组合 3"/>
          <p:cNvGrpSpPr>
            <a:grpSpLocks/>
          </p:cNvGrpSpPr>
          <p:nvPr/>
        </p:nvGrpSpPr>
        <p:grpSpPr bwMode="auto">
          <a:xfrm>
            <a:off x="5791200" y="3557588"/>
            <a:ext cx="1447800" cy="544512"/>
            <a:chOff x="5791200" y="3557588"/>
            <a:chExt cx="1447800" cy="544512"/>
          </a:xfrm>
        </p:grpSpPr>
        <p:sp>
          <p:nvSpPr>
            <p:cNvPr id="47137" name="Text Box 21"/>
            <p:cNvSpPr txBox="1">
              <a:spLocks noChangeArrowheads="1"/>
            </p:cNvSpPr>
            <p:nvPr/>
          </p:nvSpPr>
          <p:spPr bwMode="auto">
            <a:xfrm>
              <a:off x="6384925" y="3557588"/>
              <a:ext cx="854075" cy="544512"/>
            </a:xfrm>
            <a:prstGeom prst="rect">
              <a:avLst/>
            </a:prstGeom>
            <a:solidFill>
              <a:srgbClr val="BEC1FE">
                <a:alpha val="50195"/>
              </a:srgbClr>
            </a:solidFill>
            <a:ln w="25400" cap="sq">
              <a:solidFill>
                <a:srgbClr val="000099"/>
              </a:solidFill>
              <a:miter lim="800000"/>
              <a:headEnd/>
              <a:tailEnd/>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000099"/>
                  </a:solidFill>
                  <a:latin typeface="Times New Roman" panose="02020603050405020304" pitchFamily="18" charset="0"/>
                </a:rPr>
                <a:t>3</a:t>
              </a:r>
              <a:endParaRPr lang="en-US" altLang="zh-CN">
                <a:latin typeface="Times New Roman" panose="02020603050405020304" pitchFamily="18" charset="0"/>
              </a:endParaRPr>
            </a:p>
          </p:txBody>
        </p:sp>
        <p:sp>
          <p:nvSpPr>
            <p:cNvPr id="47138" name="Line 22"/>
            <p:cNvSpPr>
              <a:spLocks noChangeShapeType="1"/>
            </p:cNvSpPr>
            <p:nvPr/>
          </p:nvSpPr>
          <p:spPr bwMode="auto">
            <a:xfrm flipH="1">
              <a:off x="6934200" y="3568700"/>
              <a:ext cx="0" cy="5334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9" name="Line 23"/>
            <p:cNvSpPr>
              <a:spLocks noChangeShapeType="1"/>
            </p:cNvSpPr>
            <p:nvPr/>
          </p:nvSpPr>
          <p:spPr bwMode="auto">
            <a:xfrm>
              <a:off x="5791200" y="3873500"/>
              <a:ext cx="609600" cy="0"/>
            </a:xfrm>
            <a:prstGeom prst="line">
              <a:avLst/>
            </a:prstGeom>
            <a:noFill/>
            <a:ln w="25400" cap="sq">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组合 2"/>
          <p:cNvGrpSpPr>
            <a:grpSpLocks/>
          </p:cNvGrpSpPr>
          <p:nvPr/>
        </p:nvGrpSpPr>
        <p:grpSpPr bwMode="auto">
          <a:xfrm>
            <a:off x="5791200" y="2806700"/>
            <a:ext cx="1465263" cy="544513"/>
            <a:chOff x="5791200" y="2806700"/>
            <a:chExt cx="1465263" cy="544513"/>
          </a:xfrm>
        </p:grpSpPr>
        <p:sp>
          <p:nvSpPr>
            <p:cNvPr id="47133" name="Text Box 27"/>
            <p:cNvSpPr txBox="1">
              <a:spLocks noChangeArrowheads="1"/>
            </p:cNvSpPr>
            <p:nvPr/>
          </p:nvSpPr>
          <p:spPr bwMode="auto">
            <a:xfrm>
              <a:off x="6384925" y="2806700"/>
              <a:ext cx="854075" cy="544513"/>
            </a:xfrm>
            <a:prstGeom prst="rect">
              <a:avLst/>
            </a:prstGeom>
            <a:solidFill>
              <a:srgbClr val="BEC1FE">
                <a:alpha val="50195"/>
              </a:srgbClr>
            </a:solidFill>
            <a:ln w="25400" cap="sq">
              <a:solidFill>
                <a:srgbClr val="000099"/>
              </a:solidFill>
              <a:miter lim="800000"/>
              <a:headEnd/>
              <a:tailEnd/>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000099"/>
                  </a:solidFill>
                  <a:latin typeface="Times New Roman" panose="02020603050405020304" pitchFamily="18" charset="0"/>
                </a:rPr>
                <a:t>3</a:t>
              </a:r>
              <a:endParaRPr lang="en-US" altLang="zh-CN">
                <a:latin typeface="Times New Roman" panose="02020603050405020304" pitchFamily="18" charset="0"/>
              </a:endParaRPr>
            </a:p>
          </p:txBody>
        </p:sp>
        <p:sp>
          <p:nvSpPr>
            <p:cNvPr id="47134" name="Line 28"/>
            <p:cNvSpPr>
              <a:spLocks noChangeShapeType="1"/>
            </p:cNvSpPr>
            <p:nvPr/>
          </p:nvSpPr>
          <p:spPr bwMode="auto">
            <a:xfrm flipH="1">
              <a:off x="6934200" y="2817813"/>
              <a:ext cx="0" cy="5334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5" name="Line 29"/>
            <p:cNvSpPr>
              <a:spLocks noChangeShapeType="1"/>
            </p:cNvSpPr>
            <p:nvPr/>
          </p:nvSpPr>
          <p:spPr bwMode="auto">
            <a:xfrm>
              <a:off x="5791200" y="3122613"/>
              <a:ext cx="609600" cy="0"/>
            </a:xfrm>
            <a:prstGeom prst="line">
              <a:avLst/>
            </a:prstGeom>
            <a:noFill/>
            <a:ln w="25400" cap="sq">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6" name="Rectangle 39"/>
            <p:cNvSpPr>
              <a:spLocks noChangeArrowheads="1"/>
            </p:cNvSpPr>
            <p:nvPr/>
          </p:nvSpPr>
          <p:spPr bwMode="auto">
            <a:xfrm>
              <a:off x="6858000" y="2806700"/>
              <a:ext cx="398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800" b="1">
                  <a:solidFill>
                    <a:srgbClr val="000099"/>
                  </a:solidFill>
                  <a:latin typeface="Times New Roman" panose="02020603050405020304" pitchFamily="18" charset="0"/>
                  <a:sym typeface="Symbol" panose="05050102010706020507" pitchFamily="18" charset="2"/>
                </a:rPr>
                <a:t></a:t>
              </a:r>
            </a:p>
          </p:txBody>
        </p:sp>
      </p:grpSp>
      <p:grpSp>
        <p:nvGrpSpPr>
          <p:cNvPr id="6" name="组合 4"/>
          <p:cNvGrpSpPr>
            <a:grpSpLocks/>
          </p:cNvGrpSpPr>
          <p:nvPr/>
        </p:nvGrpSpPr>
        <p:grpSpPr bwMode="auto">
          <a:xfrm>
            <a:off x="7086600" y="3568700"/>
            <a:ext cx="1524000" cy="544513"/>
            <a:chOff x="7086600" y="3568700"/>
            <a:chExt cx="1524000" cy="544513"/>
          </a:xfrm>
        </p:grpSpPr>
        <p:sp>
          <p:nvSpPr>
            <p:cNvPr id="47129" name="Text Box 24"/>
            <p:cNvSpPr txBox="1">
              <a:spLocks noChangeArrowheads="1"/>
            </p:cNvSpPr>
            <p:nvPr/>
          </p:nvSpPr>
          <p:spPr bwMode="auto">
            <a:xfrm>
              <a:off x="7680325" y="3568700"/>
              <a:ext cx="854075" cy="544513"/>
            </a:xfrm>
            <a:prstGeom prst="rect">
              <a:avLst/>
            </a:prstGeom>
            <a:solidFill>
              <a:srgbClr val="BEC1FE">
                <a:alpha val="50195"/>
              </a:srgbClr>
            </a:solidFill>
            <a:ln w="25400" cap="sq">
              <a:solidFill>
                <a:srgbClr val="000099"/>
              </a:solidFill>
              <a:miter lim="800000"/>
              <a:headEnd/>
              <a:tailEnd/>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000099"/>
                  </a:solidFill>
                  <a:latin typeface="Times New Roman" panose="02020603050405020304" pitchFamily="18" charset="0"/>
                </a:rPr>
                <a:t>0</a:t>
              </a:r>
              <a:endParaRPr lang="en-US" altLang="zh-CN">
                <a:latin typeface="Times New Roman" panose="02020603050405020304" pitchFamily="18" charset="0"/>
              </a:endParaRPr>
            </a:p>
          </p:txBody>
        </p:sp>
        <p:sp>
          <p:nvSpPr>
            <p:cNvPr id="47130" name="Line 25"/>
            <p:cNvSpPr>
              <a:spLocks noChangeShapeType="1"/>
            </p:cNvSpPr>
            <p:nvPr/>
          </p:nvSpPr>
          <p:spPr bwMode="auto">
            <a:xfrm flipH="1">
              <a:off x="8229600" y="3579813"/>
              <a:ext cx="0" cy="5334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1" name="Line 26"/>
            <p:cNvSpPr>
              <a:spLocks noChangeShapeType="1"/>
            </p:cNvSpPr>
            <p:nvPr/>
          </p:nvSpPr>
          <p:spPr bwMode="auto">
            <a:xfrm>
              <a:off x="7086600" y="3884613"/>
              <a:ext cx="609600" cy="0"/>
            </a:xfrm>
            <a:prstGeom prst="line">
              <a:avLst/>
            </a:prstGeom>
            <a:noFill/>
            <a:ln w="25400" cap="sq">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2" name="Rectangle 40"/>
            <p:cNvSpPr>
              <a:spLocks noChangeArrowheads="1"/>
            </p:cNvSpPr>
            <p:nvPr/>
          </p:nvSpPr>
          <p:spPr bwMode="auto">
            <a:xfrm>
              <a:off x="8212138" y="3568700"/>
              <a:ext cx="398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800" b="1">
                  <a:solidFill>
                    <a:srgbClr val="000099"/>
                  </a:solidFill>
                  <a:latin typeface="Times New Roman" panose="02020603050405020304" pitchFamily="18" charset="0"/>
                  <a:sym typeface="Symbol" panose="05050102010706020507" pitchFamily="18" charset="2"/>
                </a:rPr>
                <a:t></a:t>
              </a:r>
            </a:p>
          </p:txBody>
        </p:sp>
      </p:grpSp>
      <p:grpSp>
        <p:nvGrpSpPr>
          <p:cNvPr id="7" name="组合 5"/>
          <p:cNvGrpSpPr>
            <a:grpSpLocks/>
          </p:cNvGrpSpPr>
          <p:nvPr/>
        </p:nvGrpSpPr>
        <p:grpSpPr bwMode="auto">
          <a:xfrm>
            <a:off x="5791200" y="4319588"/>
            <a:ext cx="1465263" cy="544512"/>
            <a:chOff x="5791200" y="4319588"/>
            <a:chExt cx="1465263" cy="544512"/>
          </a:xfrm>
        </p:grpSpPr>
        <p:sp>
          <p:nvSpPr>
            <p:cNvPr id="47125" name="Text Box 30"/>
            <p:cNvSpPr txBox="1">
              <a:spLocks noChangeArrowheads="1"/>
            </p:cNvSpPr>
            <p:nvPr/>
          </p:nvSpPr>
          <p:spPr bwMode="auto">
            <a:xfrm>
              <a:off x="6384925" y="4319588"/>
              <a:ext cx="854075" cy="544512"/>
            </a:xfrm>
            <a:prstGeom prst="rect">
              <a:avLst/>
            </a:prstGeom>
            <a:solidFill>
              <a:srgbClr val="BEC1FE">
                <a:alpha val="50195"/>
              </a:srgbClr>
            </a:solidFill>
            <a:ln w="25400" cap="sq">
              <a:solidFill>
                <a:srgbClr val="000099"/>
              </a:solidFill>
              <a:miter lim="800000"/>
              <a:headEnd/>
              <a:tailEnd/>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000099"/>
                  </a:solidFill>
                  <a:latin typeface="Times New Roman" panose="02020603050405020304" pitchFamily="18" charset="0"/>
                </a:rPr>
                <a:t>4</a:t>
              </a:r>
              <a:endParaRPr lang="en-US" altLang="zh-CN">
                <a:latin typeface="Times New Roman" panose="02020603050405020304" pitchFamily="18" charset="0"/>
              </a:endParaRPr>
            </a:p>
          </p:txBody>
        </p:sp>
        <p:sp>
          <p:nvSpPr>
            <p:cNvPr id="47126" name="Line 31"/>
            <p:cNvSpPr>
              <a:spLocks noChangeShapeType="1"/>
            </p:cNvSpPr>
            <p:nvPr/>
          </p:nvSpPr>
          <p:spPr bwMode="auto">
            <a:xfrm flipH="1">
              <a:off x="6934200" y="4330700"/>
              <a:ext cx="0" cy="5334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7" name="Line 32"/>
            <p:cNvSpPr>
              <a:spLocks noChangeShapeType="1"/>
            </p:cNvSpPr>
            <p:nvPr/>
          </p:nvSpPr>
          <p:spPr bwMode="auto">
            <a:xfrm>
              <a:off x="5791200" y="4635500"/>
              <a:ext cx="609600" cy="0"/>
            </a:xfrm>
            <a:prstGeom prst="line">
              <a:avLst/>
            </a:prstGeom>
            <a:noFill/>
            <a:ln w="25400" cap="sq">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8" name="Rectangle 41"/>
            <p:cNvSpPr>
              <a:spLocks noChangeArrowheads="1"/>
            </p:cNvSpPr>
            <p:nvPr/>
          </p:nvSpPr>
          <p:spPr bwMode="auto">
            <a:xfrm>
              <a:off x="6858000" y="4330700"/>
              <a:ext cx="398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800" b="1">
                  <a:solidFill>
                    <a:srgbClr val="000099"/>
                  </a:solidFill>
                  <a:latin typeface="Times New Roman" panose="02020603050405020304" pitchFamily="18" charset="0"/>
                  <a:sym typeface="Symbol" panose="05050102010706020507" pitchFamily="18" charset="2"/>
                </a:rPr>
                <a:t></a:t>
              </a:r>
            </a:p>
          </p:txBody>
        </p:sp>
      </p:grpSp>
      <p:grpSp>
        <p:nvGrpSpPr>
          <p:cNvPr id="8" name="组合 6"/>
          <p:cNvGrpSpPr>
            <a:grpSpLocks/>
          </p:cNvGrpSpPr>
          <p:nvPr/>
        </p:nvGrpSpPr>
        <p:grpSpPr bwMode="auto">
          <a:xfrm>
            <a:off x="5791200" y="5081588"/>
            <a:ext cx="1465263" cy="544512"/>
            <a:chOff x="5791200" y="5081588"/>
            <a:chExt cx="1465263" cy="544512"/>
          </a:xfrm>
        </p:grpSpPr>
        <p:sp>
          <p:nvSpPr>
            <p:cNvPr id="47121" name="Text Box 33"/>
            <p:cNvSpPr txBox="1">
              <a:spLocks noChangeArrowheads="1"/>
            </p:cNvSpPr>
            <p:nvPr/>
          </p:nvSpPr>
          <p:spPr bwMode="auto">
            <a:xfrm>
              <a:off x="6384925" y="5081588"/>
              <a:ext cx="854075" cy="544512"/>
            </a:xfrm>
            <a:prstGeom prst="rect">
              <a:avLst/>
            </a:prstGeom>
            <a:solidFill>
              <a:srgbClr val="BEC1FE">
                <a:alpha val="50195"/>
              </a:srgbClr>
            </a:solidFill>
            <a:ln w="25400" cap="sq">
              <a:solidFill>
                <a:srgbClr val="000099"/>
              </a:solidFill>
              <a:miter lim="800000"/>
              <a:headEnd/>
              <a:tailEnd/>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000099"/>
                  </a:solidFill>
                  <a:latin typeface="Times New Roman" panose="02020603050405020304" pitchFamily="18" charset="0"/>
                </a:rPr>
                <a:t>2</a:t>
              </a:r>
              <a:endParaRPr lang="en-US" altLang="zh-CN">
                <a:latin typeface="Times New Roman" panose="02020603050405020304" pitchFamily="18" charset="0"/>
              </a:endParaRPr>
            </a:p>
          </p:txBody>
        </p:sp>
        <p:sp>
          <p:nvSpPr>
            <p:cNvPr id="47122" name="Line 34"/>
            <p:cNvSpPr>
              <a:spLocks noChangeShapeType="1"/>
            </p:cNvSpPr>
            <p:nvPr/>
          </p:nvSpPr>
          <p:spPr bwMode="auto">
            <a:xfrm flipH="1">
              <a:off x="6934200" y="5092700"/>
              <a:ext cx="0" cy="5334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3" name="Line 35"/>
            <p:cNvSpPr>
              <a:spLocks noChangeShapeType="1"/>
            </p:cNvSpPr>
            <p:nvPr/>
          </p:nvSpPr>
          <p:spPr bwMode="auto">
            <a:xfrm>
              <a:off x="5791200" y="5397500"/>
              <a:ext cx="609600" cy="0"/>
            </a:xfrm>
            <a:prstGeom prst="line">
              <a:avLst/>
            </a:prstGeom>
            <a:noFill/>
            <a:ln w="25400" cap="sq">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4" name="Rectangle 42"/>
            <p:cNvSpPr>
              <a:spLocks noChangeArrowheads="1"/>
            </p:cNvSpPr>
            <p:nvPr/>
          </p:nvSpPr>
          <p:spPr bwMode="auto">
            <a:xfrm>
              <a:off x="6858000" y="5092700"/>
              <a:ext cx="398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800" b="1">
                  <a:solidFill>
                    <a:srgbClr val="000099"/>
                  </a:solidFill>
                  <a:latin typeface="Times New Roman" panose="02020603050405020304" pitchFamily="18" charset="0"/>
                  <a:sym typeface="Symbol" panose="05050102010706020507" pitchFamily="18" charset="2"/>
                </a:rPr>
                <a:t></a:t>
              </a:r>
            </a:p>
          </p:txBody>
        </p:sp>
      </p:grpSp>
      <p:grpSp>
        <p:nvGrpSpPr>
          <p:cNvPr id="9" name="组合 7"/>
          <p:cNvGrpSpPr>
            <a:grpSpLocks/>
          </p:cNvGrpSpPr>
          <p:nvPr/>
        </p:nvGrpSpPr>
        <p:grpSpPr bwMode="auto">
          <a:xfrm>
            <a:off x="5791200" y="5854700"/>
            <a:ext cx="1465263" cy="544513"/>
            <a:chOff x="5791200" y="5854700"/>
            <a:chExt cx="1465263" cy="544513"/>
          </a:xfrm>
        </p:grpSpPr>
        <p:sp>
          <p:nvSpPr>
            <p:cNvPr id="47117" name="Text Box 36"/>
            <p:cNvSpPr txBox="1">
              <a:spLocks noChangeArrowheads="1"/>
            </p:cNvSpPr>
            <p:nvPr/>
          </p:nvSpPr>
          <p:spPr bwMode="auto">
            <a:xfrm>
              <a:off x="6384925" y="5854700"/>
              <a:ext cx="854075" cy="544513"/>
            </a:xfrm>
            <a:prstGeom prst="rect">
              <a:avLst/>
            </a:prstGeom>
            <a:solidFill>
              <a:srgbClr val="BEC1FE">
                <a:alpha val="50195"/>
              </a:srgbClr>
            </a:solidFill>
            <a:ln w="25400" cap="sq">
              <a:solidFill>
                <a:srgbClr val="000099"/>
              </a:solidFill>
              <a:miter lim="800000"/>
              <a:headEnd/>
              <a:tailEnd/>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000099"/>
                  </a:solidFill>
                  <a:latin typeface="Times New Roman" panose="02020603050405020304" pitchFamily="18" charset="0"/>
                </a:rPr>
                <a:t>0</a:t>
              </a:r>
              <a:endParaRPr lang="en-US" altLang="zh-CN">
                <a:latin typeface="Times New Roman" panose="02020603050405020304" pitchFamily="18" charset="0"/>
              </a:endParaRPr>
            </a:p>
          </p:txBody>
        </p:sp>
        <p:sp>
          <p:nvSpPr>
            <p:cNvPr id="47118" name="Line 37"/>
            <p:cNvSpPr>
              <a:spLocks noChangeShapeType="1"/>
            </p:cNvSpPr>
            <p:nvPr/>
          </p:nvSpPr>
          <p:spPr bwMode="auto">
            <a:xfrm flipH="1">
              <a:off x="6934200" y="5865813"/>
              <a:ext cx="0" cy="5334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9" name="Line 38"/>
            <p:cNvSpPr>
              <a:spLocks noChangeShapeType="1"/>
            </p:cNvSpPr>
            <p:nvPr/>
          </p:nvSpPr>
          <p:spPr bwMode="auto">
            <a:xfrm>
              <a:off x="5791200" y="6170613"/>
              <a:ext cx="609600" cy="0"/>
            </a:xfrm>
            <a:prstGeom prst="line">
              <a:avLst/>
            </a:prstGeom>
            <a:noFill/>
            <a:ln w="25400" cap="sq">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0" name="Rectangle 43"/>
            <p:cNvSpPr>
              <a:spLocks noChangeArrowheads="1"/>
            </p:cNvSpPr>
            <p:nvPr/>
          </p:nvSpPr>
          <p:spPr bwMode="auto">
            <a:xfrm>
              <a:off x="6858000" y="5854700"/>
              <a:ext cx="398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800" b="1">
                  <a:solidFill>
                    <a:srgbClr val="000099"/>
                  </a:solidFill>
                  <a:latin typeface="Times New Roman" panose="02020603050405020304" pitchFamily="18" charset="0"/>
                  <a:sym typeface="Symbol" panose="05050102010706020507" pitchFamily="18" charset="2"/>
                </a:rPr>
                <a:t></a:t>
              </a:r>
            </a:p>
          </p:txBody>
        </p:sp>
      </p:grpSp>
      <p:sp>
        <p:nvSpPr>
          <p:cNvPr id="39980" name="Text Box 44"/>
          <p:cNvSpPr txBox="1">
            <a:spLocks noChangeArrowheads="1"/>
          </p:cNvSpPr>
          <p:nvPr/>
        </p:nvSpPr>
        <p:spPr bwMode="auto">
          <a:xfrm>
            <a:off x="4479925" y="2825750"/>
            <a:ext cx="387350" cy="360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5000"/>
              </a:spcBef>
              <a:buFont typeface="Arial" panose="020B0604020202020204" pitchFamily="34" charset="0"/>
              <a:buNone/>
            </a:pPr>
            <a:r>
              <a:rPr lang="en-US" altLang="zh-CN" sz="3200">
                <a:solidFill>
                  <a:srgbClr val="0000FF"/>
                </a:solidFill>
                <a:latin typeface="Times New Roman" panose="02020603050405020304" pitchFamily="18" charset="0"/>
              </a:rPr>
              <a:t>0</a:t>
            </a:r>
          </a:p>
          <a:p>
            <a:pPr eaLnBrk="1" hangingPunct="1">
              <a:spcBef>
                <a:spcPct val="55000"/>
              </a:spcBef>
              <a:buFont typeface="Arial" panose="020B0604020202020204" pitchFamily="34" charset="0"/>
              <a:buNone/>
            </a:pPr>
            <a:r>
              <a:rPr lang="en-US" altLang="zh-CN" sz="3200">
                <a:solidFill>
                  <a:srgbClr val="0000FF"/>
                </a:solidFill>
                <a:latin typeface="Times New Roman" panose="02020603050405020304" pitchFamily="18" charset="0"/>
              </a:rPr>
              <a:t>1</a:t>
            </a:r>
          </a:p>
          <a:p>
            <a:pPr eaLnBrk="1" hangingPunct="1">
              <a:spcBef>
                <a:spcPct val="55000"/>
              </a:spcBef>
              <a:buFont typeface="Arial" panose="020B0604020202020204" pitchFamily="34" charset="0"/>
              <a:buNone/>
            </a:pPr>
            <a:r>
              <a:rPr lang="en-US" altLang="zh-CN" sz="3200">
                <a:solidFill>
                  <a:srgbClr val="0000FF"/>
                </a:solidFill>
                <a:latin typeface="Times New Roman" panose="02020603050405020304" pitchFamily="18" charset="0"/>
              </a:rPr>
              <a:t>2</a:t>
            </a:r>
          </a:p>
          <a:p>
            <a:pPr eaLnBrk="1" hangingPunct="1">
              <a:spcBef>
                <a:spcPct val="55000"/>
              </a:spcBef>
              <a:buFont typeface="Arial" panose="020B0604020202020204" pitchFamily="34" charset="0"/>
              <a:buNone/>
            </a:pPr>
            <a:r>
              <a:rPr lang="en-US" altLang="zh-CN" sz="3200">
                <a:solidFill>
                  <a:srgbClr val="0000FF"/>
                </a:solidFill>
                <a:latin typeface="Times New Roman" panose="02020603050405020304" pitchFamily="18" charset="0"/>
              </a:rPr>
              <a:t>3</a:t>
            </a:r>
          </a:p>
          <a:p>
            <a:pPr eaLnBrk="1" hangingPunct="1">
              <a:spcBef>
                <a:spcPct val="55000"/>
              </a:spcBef>
              <a:buFont typeface="Arial" panose="020B0604020202020204" pitchFamily="34" charset="0"/>
              <a:buNone/>
            </a:pPr>
            <a:r>
              <a:rPr lang="en-US" altLang="zh-CN" sz="3200">
                <a:solidFill>
                  <a:srgbClr val="0000FF"/>
                </a:solidFill>
                <a:latin typeface="Times New Roman" panose="02020603050405020304" pitchFamily="18" charset="0"/>
              </a:rPr>
              <a:t>4</a:t>
            </a:r>
          </a:p>
        </p:txBody>
      </p:sp>
      <p:sp>
        <p:nvSpPr>
          <p:cNvPr id="39981" name="Rectangle 45"/>
          <p:cNvSpPr>
            <a:spLocks noChangeArrowheads="1"/>
          </p:cNvSpPr>
          <p:nvPr/>
        </p:nvSpPr>
        <p:spPr bwMode="auto">
          <a:xfrm>
            <a:off x="304800" y="1676400"/>
            <a:ext cx="4038600"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zh-CN" altLang="en-US" sz="3600">
                <a:solidFill>
                  <a:srgbClr val="0000FF"/>
                </a:solidFill>
                <a:latin typeface="Times New Roman" panose="02020603050405020304" pitchFamily="18" charset="0"/>
                <a:ea typeface="楷体_GB2312" pitchFamily="1" charset="-122"/>
              </a:rPr>
              <a:t>有向图的逆邻接表中，每个顶点，链接的是指向该顶点的弧。</a:t>
            </a:r>
            <a:r>
              <a:rPr lang="en-US" altLang="zh-CN" sz="3600">
                <a:solidFill>
                  <a:srgbClr val="0000FF"/>
                </a:solidFill>
                <a:latin typeface="Times New Roman" panose="02020603050405020304" pitchFamily="18" charset="0"/>
                <a:ea typeface="楷体_GB2312" pitchFamily="1" charset="-122"/>
              </a:rPr>
              <a:t>(</a:t>
            </a:r>
            <a:r>
              <a:rPr lang="zh-CN" altLang="en-US" sz="3600">
                <a:solidFill>
                  <a:srgbClr val="0000FF"/>
                </a:solidFill>
                <a:latin typeface="Times New Roman" panose="02020603050405020304" pitchFamily="18" charset="0"/>
                <a:ea typeface="楷体_GB2312" pitchFamily="1" charset="-122"/>
              </a:rPr>
              <a:t>以该顶点为头的弧</a:t>
            </a:r>
            <a:r>
              <a:rPr lang="en-US" altLang="zh-CN" sz="3600">
                <a:solidFill>
                  <a:srgbClr val="0000FF"/>
                </a:solidFill>
                <a:latin typeface="Times New Roman" panose="02020603050405020304" pitchFamily="18" charset="0"/>
                <a:ea typeface="楷体_GB2312" pitchFamily="1" charset="-122"/>
              </a:rPr>
              <a:t>)</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39950"/>
                                        </p:tgtEl>
                                        <p:attrNameLst>
                                          <p:attrName>style.visibility</p:attrName>
                                        </p:attrNameLst>
                                      </p:cBhvr>
                                      <p:to>
                                        <p:strVal val="visible"/>
                                      </p:to>
                                    </p:set>
                                    <p:animEffect transition="in" filter="slide(fromTop)">
                                      <p:cBhvr>
                                        <p:cTn id="7" dur="500"/>
                                        <p:tgtEl>
                                          <p:spTgt spid="399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9981"/>
                                        </p:tgtEl>
                                        <p:attrNameLst>
                                          <p:attrName>style.visibility</p:attrName>
                                        </p:attrNameLst>
                                      </p:cBhvr>
                                      <p:to>
                                        <p:strVal val="visible"/>
                                      </p:to>
                                    </p:set>
                                    <p:anim calcmode="lin" valueType="num">
                                      <p:cBhvr additive="base">
                                        <p:cTn id="17" dur="500" fill="hold"/>
                                        <p:tgtEl>
                                          <p:spTgt spid="39981"/>
                                        </p:tgtEl>
                                        <p:attrNameLst>
                                          <p:attrName>ppt_x</p:attrName>
                                        </p:attrNameLst>
                                      </p:cBhvr>
                                      <p:tavLst>
                                        <p:tav tm="0">
                                          <p:val>
                                            <p:strVal val="0-#ppt_w/2"/>
                                          </p:val>
                                        </p:tav>
                                        <p:tav tm="100000">
                                          <p:val>
                                            <p:strVal val="#ppt_x"/>
                                          </p:val>
                                        </p:tav>
                                      </p:tavLst>
                                    </p:anim>
                                    <p:anim calcmode="lin" valueType="num">
                                      <p:cBhvr additive="base">
                                        <p:cTn id="18" dur="500" fill="hold"/>
                                        <p:tgtEl>
                                          <p:spTgt spid="39981"/>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3998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500"/>
                                        <p:tgtEl>
                                          <p:spTgt spid="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0" grpId="0" animBg="1" autoUpdateAnimBg="0"/>
      <p:bldP spid="39980" grpId="0" autoUpdateAnimBg="0"/>
      <p:bldP spid="3998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23528" y="1052736"/>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三、十字链表(</a:t>
            </a:r>
            <a:r>
              <a:rPr lang="en-US" altLang="zh-CN" sz="3200">
                <a:latin typeface="黑体" panose="02010609060101010101" pitchFamily="49" charset="-122"/>
                <a:ea typeface="黑体" panose="02010609060101010101" pitchFamily="49" charset="-122"/>
              </a:rPr>
              <a:t>Orthogonal List</a:t>
            </a:r>
            <a:r>
              <a:rPr lang="zh-CN" altLang="en-US" sz="3200">
                <a:latin typeface="黑体" panose="02010609060101010101" pitchFamily="49" charset="-122"/>
                <a:ea typeface="黑体" panose="02010609060101010101" pitchFamily="49" charset="-122"/>
              </a:rPr>
              <a:t>)</a:t>
            </a:r>
          </a:p>
        </p:txBody>
      </p:sp>
      <p:sp>
        <p:nvSpPr>
          <p:cNvPr id="4813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3665D301-33FD-4F7C-9153-2CEDBF12464A}" type="slidenum">
              <a:rPr lang="zh-CN" altLang="en-US"/>
              <a:pPr algn="r" eaLnBrk="1" hangingPunct="1">
                <a:spcBef>
                  <a:spcPct val="50000"/>
                </a:spcBef>
                <a:buFont typeface="Arial" panose="020B0604020202020204" pitchFamily="34" charset="0"/>
                <a:buNone/>
              </a:pPr>
              <a:t>37</a:t>
            </a:fld>
            <a:endParaRPr lang="en-US" altLang="zh-CN"/>
          </a:p>
        </p:txBody>
      </p:sp>
      <p:sp>
        <p:nvSpPr>
          <p:cNvPr id="48132" name="Text Box 4"/>
          <p:cNvSpPr txBox="1">
            <a:spLocks noChangeArrowheads="1"/>
          </p:cNvSpPr>
          <p:nvPr/>
        </p:nvSpPr>
        <p:spPr bwMode="auto">
          <a:xfrm>
            <a:off x="323528" y="13833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48133" name="Rectangle 5"/>
          <p:cNvSpPr>
            <a:spLocks noGrp="1" noChangeArrowheads="1"/>
          </p:cNvSpPr>
          <p:nvPr>
            <p:ph type="body" idx="1"/>
          </p:nvPr>
        </p:nvSpPr>
        <p:spPr>
          <a:xfrm>
            <a:off x="247328" y="1890936"/>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十字链表是</a:t>
            </a:r>
            <a:r>
              <a:rPr lang="zh-CN" altLang="en-US" b="1">
                <a:solidFill>
                  <a:schemeClr val="hlink"/>
                </a:solidFill>
                <a:latin typeface="黑体" panose="02010609060101010101" pitchFamily="49" charset="-122"/>
                <a:ea typeface="黑体" panose="02010609060101010101" pitchFamily="49" charset="-122"/>
              </a:rPr>
              <a:t>有向图的另一种存储结构</a:t>
            </a:r>
          </a:p>
          <a:p>
            <a:pPr eaLnBrk="1" hangingPunct="1">
              <a:spcBef>
                <a:spcPct val="30000"/>
              </a:spcBef>
            </a:pPr>
            <a:r>
              <a:rPr lang="zh-CN" altLang="en-US" b="1">
                <a:latin typeface="黑体" panose="02010609060101010101" pitchFamily="49" charset="-122"/>
                <a:ea typeface="黑体" panose="02010609060101010101" pitchFamily="49" charset="-122"/>
              </a:rPr>
              <a:t>十字链表是将有向图的邻接表和逆邻接表结合起来的一种存储结构</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95536" y="1031032"/>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三、十字链表</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结点结构</a:t>
            </a:r>
            <a:r>
              <a:rPr lang="en-US" altLang="zh-CN" sz="3200">
                <a:latin typeface="黑体" panose="02010609060101010101" pitchFamily="49" charset="-122"/>
                <a:ea typeface="黑体" panose="02010609060101010101" pitchFamily="49" charset="-122"/>
              </a:rPr>
              <a:t>)</a:t>
            </a:r>
          </a:p>
        </p:txBody>
      </p:sp>
      <p:sp>
        <p:nvSpPr>
          <p:cNvPr id="4915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22261484-AE13-480C-8C2E-29A042AA6B84}" type="slidenum">
              <a:rPr lang="zh-CN" altLang="en-US"/>
              <a:pPr algn="r" eaLnBrk="1" hangingPunct="1">
                <a:spcBef>
                  <a:spcPct val="50000"/>
                </a:spcBef>
                <a:buFont typeface="Arial" panose="020B0604020202020204" pitchFamily="34" charset="0"/>
                <a:buNone/>
              </a:pPr>
              <a:t>38</a:t>
            </a:fld>
            <a:endParaRPr lang="en-US" altLang="zh-CN"/>
          </a:p>
        </p:txBody>
      </p:sp>
      <p:sp>
        <p:nvSpPr>
          <p:cNvPr id="49156" name="Text Box 4"/>
          <p:cNvSpPr txBox="1">
            <a:spLocks noChangeArrowheads="1"/>
          </p:cNvSpPr>
          <p:nvPr/>
        </p:nvSpPr>
        <p:spPr bwMode="auto">
          <a:xfrm>
            <a:off x="395536" y="116632"/>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49157" name="Rectangle 5"/>
          <p:cNvSpPr>
            <a:spLocks noGrp="1" noChangeArrowheads="1"/>
          </p:cNvSpPr>
          <p:nvPr>
            <p:ph type="body" idx="1"/>
          </p:nvPr>
        </p:nvSpPr>
        <p:spPr>
          <a:xfrm>
            <a:off x="319336" y="1869232"/>
            <a:ext cx="8763000" cy="4038600"/>
          </a:xfrm>
        </p:spPr>
        <p:txBody>
          <a:bodyPr/>
          <a:lstStyle/>
          <a:p>
            <a:pPr eaLnBrk="1" hangingPunct="1">
              <a:spcBef>
                <a:spcPct val="0"/>
              </a:spcBef>
            </a:pPr>
            <a:r>
              <a:rPr lang="zh-CN" altLang="en-US" b="1">
                <a:latin typeface="黑体" panose="02010609060101010101" pitchFamily="49" charset="-122"/>
                <a:ea typeface="黑体" panose="02010609060101010101" pitchFamily="49" charset="-122"/>
              </a:rPr>
              <a:t>弧的结点结构</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tailvex;// </a:t>
            </a:r>
            <a:r>
              <a:rPr lang="zh-CN" altLang="en-US" b="1">
                <a:latin typeface="黑体" panose="02010609060101010101" pitchFamily="49" charset="-122"/>
                <a:ea typeface="黑体" panose="02010609060101010101" pitchFamily="49" charset="-122"/>
              </a:rPr>
              <a:t>弧尾顶点的位置</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headvex;// </a:t>
            </a:r>
            <a:r>
              <a:rPr lang="zh-CN" altLang="en-US" b="1">
                <a:latin typeface="黑体" panose="02010609060101010101" pitchFamily="49" charset="-122"/>
                <a:ea typeface="黑体" panose="02010609060101010101" pitchFamily="49" charset="-122"/>
              </a:rPr>
              <a:t>弧头顶点的位置</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tlink;  // </a:t>
            </a:r>
            <a:r>
              <a:rPr lang="zh-CN" altLang="en-US" b="1">
                <a:latin typeface="黑体" panose="02010609060101010101" pitchFamily="49" charset="-122"/>
                <a:ea typeface="黑体" panose="02010609060101010101" pitchFamily="49" charset="-122"/>
              </a:rPr>
              <a:t>指向弧尾相同的下一条弧</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hlink;  // </a:t>
            </a:r>
            <a:r>
              <a:rPr lang="zh-CN" altLang="en-US" b="1">
                <a:latin typeface="黑体" panose="02010609060101010101" pitchFamily="49" charset="-122"/>
                <a:ea typeface="黑体" panose="02010609060101010101" pitchFamily="49" charset="-122"/>
              </a:rPr>
              <a:t>指向弧头相同的下一条弧</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info;   // </a:t>
            </a:r>
            <a:r>
              <a:rPr lang="zh-CN" altLang="en-US" b="1">
                <a:latin typeface="黑体" panose="02010609060101010101" pitchFamily="49" charset="-122"/>
                <a:ea typeface="黑体" panose="02010609060101010101" pitchFamily="49" charset="-122"/>
              </a:rPr>
              <a:t>该弧相关信息的指针或权值</a:t>
            </a:r>
          </a:p>
        </p:txBody>
      </p:sp>
      <p:grpSp>
        <p:nvGrpSpPr>
          <p:cNvPr id="49159" name="Group 7"/>
          <p:cNvGrpSpPr>
            <a:grpSpLocks/>
          </p:cNvGrpSpPr>
          <p:nvPr/>
        </p:nvGrpSpPr>
        <p:grpSpPr bwMode="auto">
          <a:xfrm>
            <a:off x="1157536" y="5145832"/>
            <a:ext cx="6629400" cy="482600"/>
            <a:chOff x="0" y="0"/>
            <a:chExt cx="3648" cy="304"/>
          </a:xfrm>
        </p:grpSpPr>
        <p:sp>
          <p:nvSpPr>
            <p:cNvPr id="49160" name="Text Box 8"/>
            <p:cNvSpPr txBox="1">
              <a:spLocks noChangeArrowheads="1"/>
            </p:cNvSpPr>
            <p:nvPr/>
          </p:nvSpPr>
          <p:spPr bwMode="auto">
            <a:xfrm>
              <a:off x="0"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tailvex</a:t>
              </a:r>
            </a:p>
          </p:txBody>
        </p:sp>
        <p:sp>
          <p:nvSpPr>
            <p:cNvPr id="49161" name="Text Box 9"/>
            <p:cNvSpPr txBox="1">
              <a:spLocks noChangeArrowheads="1"/>
            </p:cNvSpPr>
            <p:nvPr/>
          </p:nvSpPr>
          <p:spPr bwMode="auto">
            <a:xfrm>
              <a:off x="768"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headvex</a:t>
              </a:r>
            </a:p>
          </p:txBody>
        </p:sp>
        <p:sp>
          <p:nvSpPr>
            <p:cNvPr id="49162" name="Text Box 10"/>
            <p:cNvSpPr txBox="1">
              <a:spLocks noChangeArrowheads="1"/>
            </p:cNvSpPr>
            <p:nvPr/>
          </p:nvSpPr>
          <p:spPr bwMode="auto">
            <a:xfrm>
              <a:off x="1536"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hlink</a:t>
              </a:r>
            </a:p>
          </p:txBody>
        </p:sp>
        <p:sp>
          <p:nvSpPr>
            <p:cNvPr id="49163" name="Text Box 11"/>
            <p:cNvSpPr txBox="1">
              <a:spLocks noChangeArrowheads="1"/>
            </p:cNvSpPr>
            <p:nvPr/>
          </p:nvSpPr>
          <p:spPr bwMode="auto">
            <a:xfrm>
              <a:off x="2304" y="0"/>
              <a:ext cx="770"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tlink</a:t>
              </a:r>
            </a:p>
          </p:txBody>
        </p:sp>
        <p:sp>
          <p:nvSpPr>
            <p:cNvPr id="49164" name="Text Box 12"/>
            <p:cNvSpPr txBox="1">
              <a:spLocks noChangeArrowheads="1"/>
            </p:cNvSpPr>
            <p:nvPr/>
          </p:nvSpPr>
          <p:spPr bwMode="auto">
            <a:xfrm>
              <a:off x="3072" y="0"/>
              <a:ext cx="57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info</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95536" y="126876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三、十字链表</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结点结构</a:t>
            </a:r>
            <a:r>
              <a:rPr lang="en-US" altLang="zh-CN" sz="3200">
                <a:latin typeface="黑体" panose="02010609060101010101" pitchFamily="49" charset="-122"/>
                <a:ea typeface="黑体" panose="02010609060101010101" pitchFamily="49" charset="-122"/>
              </a:rPr>
              <a:t>)</a:t>
            </a:r>
          </a:p>
        </p:txBody>
      </p:sp>
      <p:sp>
        <p:nvSpPr>
          <p:cNvPr id="5017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00722C08-E3EC-43BA-AF8F-482ACB99A4EA}" type="slidenum">
              <a:rPr lang="zh-CN" altLang="en-US"/>
              <a:pPr algn="r" eaLnBrk="1" hangingPunct="1">
                <a:spcBef>
                  <a:spcPct val="50000"/>
                </a:spcBef>
                <a:buFont typeface="Arial" panose="020B0604020202020204" pitchFamily="34" charset="0"/>
                <a:buNone/>
              </a:pPr>
              <a:t>39</a:t>
            </a:fld>
            <a:endParaRPr lang="en-US" altLang="zh-CN"/>
          </a:p>
        </p:txBody>
      </p:sp>
      <p:sp>
        <p:nvSpPr>
          <p:cNvPr id="50180" name="Text Box 4"/>
          <p:cNvSpPr txBox="1">
            <a:spLocks noChangeArrowheads="1"/>
          </p:cNvSpPr>
          <p:nvPr/>
        </p:nvSpPr>
        <p:spPr bwMode="auto">
          <a:xfrm>
            <a:off x="395536" y="35436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50181" name="Rectangle 5"/>
          <p:cNvSpPr>
            <a:spLocks noGrp="1" noChangeArrowheads="1"/>
          </p:cNvSpPr>
          <p:nvPr>
            <p:ph type="body" idx="1"/>
          </p:nvPr>
        </p:nvSpPr>
        <p:spPr>
          <a:xfrm>
            <a:off x="319336" y="2106960"/>
            <a:ext cx="8763000" cy="4038600"/>
          </a:xfrm>
        </p:spPr>
        <p:txBody>
          <a:bodyPr/>
          <a:lstStyle/>
          <a:p>
            <a:pPr eaLnBrk="1" hangingPunct="1">
              <a:spcBef>
                <a:spcPct val="0"/>
              </a:spcBef>
            </a:pPr>
            <a:r>
              <a:rPr lang="zh-CN" altLang="en-US" b="1">
                <a:latin typeface="黑体" panose="02010609060101010101" pitchFamily="49" charset="-122"/>
                <a:ea typeface="黑体" panose="02010609060101010101" pitchFamily="49" charset="-122"/>
              </a:rPr>
              <a:t>顶点的结点结构</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data;    // </a:t>
            </a:r>
            <a:r>
              <a:rPr lang="zh-CN" altLang="en-US" b="1">
                <a:latin typeface="黑体" panose="02010609060101010101" pitchFamily="49" charset="-122"/>
                <a:ea typeface="黑体" panose="02010609060101010101" pitchFamily="49" charset="-122"/>
              </a:rPr>
              <a:t>与顶点相关的信息</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firstin; // </a:t>
            </a:r>
            <a:r>
              <a:rPr lang="zh-CN" altLang="en-US" b="1">
                <a:latin typeface="黑体" panose="02010609060101010101" pitchFamily="49" charset="-122"/>
                <a:ea typeface="黑体" panose="02010609060101010101" pitchFamily="49" charset="-122"/>
              </a:rPr>
              <a:t>指向以顶点为弧头的第一个弧结点</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firstout;// </a:t>
            </a:r>
            <a:r>
              <a:rPr lang="zh-CN" altLang="en-US" b="1">
                <a:latin typeface="黑体" panose="02010609060101010101" pitchFamily="49" charset="-122"/>
                <a:ea typeface="黑体" panose="02010609060101010101" pitchFamily="49" charset="-122"/>
              </a:rPr>
              <a:t>指向以顶点为弧尾的第一个弧结点</a:t>
            </a:r>
          </a:p>
        </p:txBody>
      </p:sp>
      <p:grpSp>
        <p:nvGrpSpPr>
          <p:cNvPr id="50183" name="Group 7"/>
          <p:cNvGrpSpPr>
            <a:grpSpLocks/>
          </p:cNvGrpSpPr>
          <p:nvPr/>
        </p:nvGrpSpPr>
        <p:grpSpPr bwMode="auto">
          <a:xfrm>
            <a:off x="2123728" y="4509120"/>
            <a:ext cx="4186238" cy="482600"/>
            <a:chOff x="0" y="0"/>
            <a:chExt cx="2637" cy="304"/>
          </a:xfrm>
        </p:grpSpPr>
        <p:sp>
          <p:nvSpPr>
            <p:cNvPr id="50184" name="Text Box 8"/>
            <p:cNvSpPr txBox="1">
              <a:spLocks noChangeArrowheads="1"/>
            </p:cNvSpPr>
            <p:nvPr/>
          </p:nvSpPr>
          <p:spPr bwMode="auto">
            <a:xfrm>
              <a:off x="0" y="0"/>
              <a:ext cx="87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data</a:t>
              </a:r>
            </a:p>
          </p:txBody>
        </p:sp>
        <p:sp>
          <p:nvSpPr>
            <p:cNvPr id="50185" name="Text Box 9"/>
            <p:cNvSpPr txBox="1">
              <a:spLocks noChangeArrowheads="1"/>
            </p:cNvSpPr>
            <p:nvPr/>
          </p:nvSpPr>
          <p:spPr bwMode="auto">
            <a:xfrm>
              <a:off x="879" y="0"/>
              <a:ext cx="87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firstin</a:t>
              </a:r>
            </a:p>
          </p:txBody>
        </p:sp>
        <p:sp>
          <p:nvSpPr>
            <p:cNvPr id="50186" name="Text Box 10"/>
            <p:cNvSpPr txBox="1">
              <a:spLocks noChangeArrowheads="1"/>
            </p:cNvSpPr>
            <p:nvPr/>
          </p:nvSpPr>
          <p:spPr bwMode="auto">
            <a:xfrm>
              <a:off x="1758" y="0"/>
              <a:ext cx="87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dirty="0" err="1"/>
                <a:t>firstout</a:t>
              </a:r>
              <a:endParaRPr lang="en-US" altLang="zh-CN"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30410" y="1278185"/>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二、无向图(</a:t>
            </a:r>
            <a:r>
              <a:rPr lang="en-US" altLang="zh-CN" sz="3200">
                <a:latin typeface="黑体" panose="02010609060101010101" pitchFamily="49" charset="-122"/>
                <a:ea typeface="黑体" panose="02010609060101010101" pitchFamily="49" charset="-122"/>
              </a:rPr>
              <a:t>Undigraph)</a:t>
            </a:r>
          </a:p>
        </p:txBody>
      </p:sp>
      <p:sp>
        <p:nvSpPr>
          <p:cNvPr id="1741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47413942-54FC-46F5-A699-4B49FE8C5D65}" type="slidenum">
              <a:rPr lang="zh-CN" altLang="en-US"/>
              <a:pPr algn="r" eaLnBrk="1" hangingPunct="1">
                <a:spcBef>
                  <a:spcPct val="50000"/>
                </a:spcBef>
                <a:buFont typeface="Arial" panose="020B0604020202020204" pitchFamily="34" charset="0"/>
                <a:buNone/>
              </a:pPr>
              <a:t>4</a:t>
            </a:fld>
            <a:endParaRPr lang="en-US" altLang="zh-CN"/>
          </a:p>
        </p:txBody>
      </p:sp>
      <p:sp>
        <p:nvSpPr>
          <p:cNvPr id="17412" name="Text Box 4"/>
          <p:cNvSpPr txBox="1">
            <a:spLocks noChangeArrowheads="1"/>
          </p:cNvSpPr>
          <p:nvPr/>
        </p:nvSpPr>
        <p:spPr bwMode="auto">
          <a:xfrm>
            <a:off x="430410" y="363785"/>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第一节　图的定义与术语</a:t>
            </a:r>
          </a:p>
        </p:txBody>
      </p:sp>
      <p:sp>
        <p:nvSpPr>
          <p:cNvPr id="17413" name="Rectangle 5"/>
          <p:cNvSpPr>
            <a:spLocks noGrp="1" noChangeArrowheads="1"/>
          </p:cNvSpPr>
          <p:nvPr>
            <p:ph type="body" idx="1"/>
          </p:nvPr>
        </p:nvSpPr>
        <p:spPr>
          <a:xfrm>
            <a:off x="354210" y="2116385"/>
            <a:ext cx="8763000" cy="2514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用(</a:t>
            </a:r>
            <a:r>
              <a:rPr lang="en-US" altLang="zh-CN" b="1">
                <a:latin typeface="黑体" panose="02010609060101010101" pitchFamily="49" charset="-122"/>
                <a:ea typeface="黑体" panose="02010609060101010101" pitchFamily="49" charset="-122"/>
              </a:rPr>
              <a:t>x,y)</a:t>
            </a:r>
            <a:r>
              <a:rPr lang="zh-CN" altLang="en-US" b="1">
                <a:latin typeface="黑体" panose="02010609060101010101" pitchFamily="49" charset="-122"/>
                <a:ea typeface="黑体" panose="02010609060101010101" pitchFamily="49" charset="-122"/>
              </a:rPr>
              <a:t>表示两个顶点</a:t>
            </a:r>
            <a:r>
              <a:rPr lang="en-US" altLang="zh-CN" b="1">
                <a:latin typeface="黑体" panose="02010609060101010101" pitchFamily="49" charset="-122"/>
                <a:ea typeface="黑体" panose="02010609060101010101" pitchFamily="49" charset="-122"/>
              </a:rPr>
              <a:t>x,y</a:t>
            </a:r>
            <a:r>
              <a:rPr lang="zh-CN" altLang="en-US" b="1">
                <a:latin typeface="黑体" panose="02010609060101010101" pitchFamily="49" charset="-122"/>
                <a:ea typeface="黑体" panose="02010609060101010101" pitchFamily="49" charset="-122"/>
              </a:rPr>
              <a:t>之间的一条边(</a:t>
            </a:r>
            <a:r>
              <a:rPr lang="en-US" altLang="zh-CN" b="1">
                <a:latin typeface="黑体" panose="02010609060101010101" pitchFamily="49" charset="-122"/>
                <a:ea typeface="黑体" panose="02010609060101010101" pitchFamily="49" charset="-122"/>
              </a:rPr>
              <a:t>edge)</a:t>
            </a:r>
          </a:p>
          <a:p>
            <a:pPr eaLnBrk="1" hangingPunct="1">
              <a:spcBef>
                <a:spcPct val="30000"/>
              </a:spcBef>
            </a:pPr>
            <a:r>
              <a:rPr lang="en-US" altLang="zh-CN" b="1">
                <a:latin typeface="黑体" panose="02010609060101010101" pitchFamily="49" charset="-122"/>
                <a:ea typeface="黑体" panose="02010609060101010101" pitchFamily="49" charset="-122"/>
              </a:rPr>
              <a:t>N={V,E}，V={0,1,2,3,4,5}，E={(0,1), (0,4), (0,5), (1,2), (1,3), (1,5), (2,3), (3,4), (3,5), (4,5)}</a:t>
            </a:r>
            <a:endParaRPr lang="zh-CN" altLang="en-US" b="1">
              <a:latin typeface="黑体" panose="02010609060101010101" pitchFamily="49" charset="-122"/>
              <a:ea typeface="黑体" panose="02010609060101010101" pitchFamily="49" charset="-122"/>
            </a:endParaRPr>
          </a:p>
        </p:txBody>
      </p:sp>
      <p:grpSp>
        <p:nvGrpSpPr>
          <p:cNvPr id="2" name="Group 7"/>
          <p:cNvGrpSpPr>
            <a:grpSpLocks/>
          </p:cNvGrpSpPr>
          <p:nvPr/>
        </p:nvGrpSpPr>
        <p:grpSpPr bwMode="auto">
          <a:xfrm>
            <a:off x="5508104" y="4208215"/>
            <a:ext cx="2895600" cy="2286000"/>
            <a:chOff x="0" y="0"/>
            <a:chExt cx="1824" cy="1440"/>
          </a:xfrm>
        </p:grpSpPr>
        <p:sp>
          <p:nvSpPr>
            <p:cNvPr id="17416" name="Line 8"/>
            <p:cNvSpPr>
              <a:spLocks noChangeShapeType="1"/>
            </p:cNvSpPr>
            <p:nvPr/>
          </p:nvSpPr>
          <p:spPr bwMode="auto">
            <a:xfrm flipH="1">
              <a:off x="624" y="149"/>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17" name="Line 9"/>
            <p:cNvSpPr>
              <a:spLocks noChangeShapeType="1"/>
            </p:cNvSpPr>
            <p:nvPr/>
          </p:nvSpPr>
          <p:spPr bwMode="auto">
            <a:xfrm>
              <a:off x="1296" y="245"/>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18" name="Line 10"/>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19" name="Line 11"/>
            <p:cNvSpPr>
              <a:spLocks noChangeShapeType="1"/>
            </p:cNvSpPr>
            <p:nvPr/>
          </p:nvSpPr>
          <p:spPr bwMode="auto">
            <a:xfrm flipH="1">
              <a:off x="192" y="197"/>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20" name="Line 12"/>
            <p:cNvSpPr>
              <a:spLocks noChangeShapeType="1"/>
            </p:cNvSpPr>
            <p:nvPr/>
          </p:nvSpPr>
          <p:spPr bwMode="auto">
            <a:xfrm flipH="1" flipV="1">
              <a:off x="480" y="245"/>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21" name="Line 13"/>
            <p:cNvSpPr>
              <a:spLocks noChangeShapeType="1"/>
            </p:cNvSpPr>
            <p:nvPr/>
          </p:nvSpPr>
          <p:spPr bwMode="auto">
            <a:xfrm flipH="1" flipV="1">
              <a:off x="528" y="197"/>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22" name="Line 14"/>
            <p:cNvSpPr>
              <a:spLocks noChangeShapeType="1"/>
            </p:cNvSpPr>
            <p:nvPr/>
          </p:nvSpPr>
          <p:spPr bwMode="auto">
            <a:xfrm flipH="1" flipV="1">
              <a:off x="144" y="821"/>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23" name="Line 15"/>
            <p:cNvSpPr>
              <a:spLocks noChangeShapeType="1"/>
            </p:cNvSpPr>
            <p:nvPr/>
          </p:nvSpPr>
          <p:spPr bwMode="auto">
            <a:xfrm flipH="1">
              <a:off x="528" y="1301"/>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24" name="Line 16"/>
            <p:cNvSpPr>
              <a:spLocks noChangeShapeType="1"/>
            </p:cNvSpPr>
            <p:nvPr/>
          </p:nvSpPr>
          <p:spPr bwMode="auto">
            <a:xfrm flipH="1">
              <a:off x="576" y="77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25" name="Line 17"/>
            <p:cNvSpPr>
              <a:spLocks noChangeShapeType="1"/>
            </p:cNvSpPr>
            <p:nvPr/>
          </p:nvSpPr>
          <p:spPr bwMode="auto">
            <a:xfrm flipH="1">
              <a:off x="1344" y="82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7426" name="Group 18"/>
            <p:cNvGrpSpPr>
              <a:grpSpLocks/>
            </p:cNvGrpSpPr>
            <p:nvPr/>
          </p:nvGrpSpPr>
          <p:grpSpPr bwMode="auto">
            <a:xfrm>
              <a:off x="0" y="0"/>
              <a:ext cx="1824" cy="1440"/>
              <a:chOff x="0" y="0"/>
              <a:chExt cx="1824" cy="1440"/>
            </a:xfrm>
          </p:grpSpPr>
          <p:sp>
            <p:nvSpPr>
              <p:cNvPr id="17427"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17428"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17429"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17430"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17431"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17432"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95536" y="1175048"/>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三、十字链表</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举例</a:t>
            </a:r>
            <a:r>
              <a:rPr lang="en-US" altLang="zh-CN" sz="3200">
                <a:latin typeface="黑体" panose="02010609060101010101" pitchFamily="49" charset="-122"/>
                <a:ea typeface="黑体" panose="02010609060101010101" pitchFamily="49" charset="-122"/>
              </a:rPr>
              <a:t>)</a:t>
            </a:r>
          </a:p>
        </p:txBody>
      </p:sp>
      <p:sp>
        <p:nvSpPr>
          <p:cNvPr id="5120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2A11D114-607F-40A1-818B-A45AAB027AF0}" type="slidenum">
              <a:rPr lang="zh-CN" altLang="en-US"/>
              <a:pPr algn="r" eaLnBrk="1" hangingPunct="1">
                <a:spcBef>
                  <a:spcPct val="50000"/>
                </a:spcBef>
                <a:buFont typeface="Arial" panose="020B0604020202020204" pitchFamily="34" charset="0"/>
                <a:buNone/>
              </a:pPr>
              <a:t>40</a:t>
            </a:fld>
            <a:endParaRPr lang="en-US" altLang="zh-CN"/>
          </a:p>
        </p:txBody>
      </p:sp>
      <p:sp>
        <p:nvSpPr>
          <p:cNvPr id="51204" name="Text Box 4"/>
          <p:cNvSpPr txBox="1">
            <a:spLocks noChangeArrowheads="1"/>
          </p:cNvSpPr>
          <p:nvPr/>
        </p:nvSpPr>
        <p:spPr bwMode="auto">
          <a:xfrm>
            <a:off x="395536" y="26064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graphicFrame>
        <p:nvGraphicFramePr>
          <p:cNvPr id="44038" name="Group 6"/>
          <p:cNvGraphicFramePr>
            <a:graphicFrameLocks noGrp="1"/>
          </p:cNvGraphicFramePr>
          <p:nvPr>
            <p:extLst>
              <p:ext uri="{D42A27DB-BD31-4B8C-83A1-F6EECF244321}">
                <p14:modId xmlns:p14="http://schemas.microsoft.com/office/powerpoint/2010/main" val="3920499387"/>
              </p:ext>
            </p:extLst>
          </p:nvPr>
        </p:nvGraphicFramePr>
        <p:xfrm>
          <a:off x="547936" y="2394248"/>
          <a:ext cx="1219200" cy="2971801"/>
        </p:xfrm>
        <a:graphic>
          <a:graphicData uri="http://schemas.openxmlformats.org/drawingml/2006/table">
            <a:tbl>
              <a:tblPr/>
              <a:tblGrid>
                <a:gridCol w="487363">
                  <a:extLst>
                    <a:ext uri="{9D8B030D-6E8A-4147-A177-3AD203B41FA5}">
                      <a16:colId xmlns:a16="http://schemas.microsoft.com/office/drawing/2014/main" val="20000"/>
                    </a:ext>
                  </a:extLst>
                </a:gridCol>
                <a:gridCol w="366712">
                  <a:extLst>
                    <a:ext uri="{9D8B030D-6E8A-4147-A177-3AD203B41FA5}">
                      <a16:colId xmlns:a16="http://schemas.microsoft.com/office/drawing/2014/main" val="20001"/>
                    </a:ext>
                  </a:extLst>
                </a:gridCol>
                <a:gridCol w="365125">
                  <a:extLst>
                    <a:ext uri="{9D8B030D-6E8A-4147-A177-3AD203B41FA5}">
                      <a16:colId xmlns:a16="http://schemas.microsoft.com/office/drawing/2014/main" val="20002"/>
                    </a:ext>
                  </a:extLst>
                </a:gridCol>
              </a:tblGrid>
              <a:tr h="593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51232" name="Group 32"/>
          <p:cNvGrpSpPr>
            <a:grpSpLocks/>
          </p:cNvGrpSpPr>
          <p:nvPr/>
        </p:nvGrpSpPr>
        <p:grpSpPr bwMode="auto">
          <a:xfrm>
            <a:off x="5958136" y="3637261"/>
            <a:ext cx="2819400" cy="2286000"/>
            <a:chOff x="0" y="0"/>
            <a:chExt cx="1920" cy="1536"/>
          </a:xfrm>
        </p:grpSpPr>
        <p:sp>
          <p:nvSpPr>
            <p:cNvPr id="51306" name="Line 33"/>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1307" name="Line 34"/>
            <p:cNvSpPr>
              <a:spLocks noChangeShapeType="1"/>
            </p:cNvSpPr>
            <p:nvPr/>
          </p:nvSpPr>
          <p:spPr bwMode="auto">
            <a:xfrm>
              <a:off x="192" y="720"/>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1308" name="Line 35"/>
            <p:cNvSpPr>
              <a:spLocks noChangeShapeType="1"/>
            </p:cNvSpPr>
            <p:nvPr/>
          </p:nvSpPr>
          <p:spPr bwMode="auto">
            <a:xfrm flipH="1">
              <a:off x="240" y="144"/>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1309" name="Line 36"/>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1310" name="Line 37"/>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1311" name="Line 38"/>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1312" name="Oval 39"/>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51313" name="Oval 40"/>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51314" name="Oval 41"/>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51315" name="Oval 42"/>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51316" name="Oval 43"/>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nvGrpSpPr>
          <p:cNvPr id="5" name="组合 5"/>
          <p:cNvGrpSpPr>
            <a:grpSpLocks/>
          </p:cNvGrpSpPr>
          <p:nvPr/>
        </p:nvGrpSpPr>
        <p:grpSpPr bwMode="auto">
          <a:xfrm>
            <a:off x="1630611" y="2394248"/>
            <a:ext cx="5318125" cy="330200"/>
            <a:chOff x="1692275" y="3200400"/>
            <a:chExt cx="5318125" cy="330200"/>
          </a:xfrm>
        </p:grpSpPr>
        <p:grpSp>
          <p:nvGrpSpPr>
            <p:cNvPr id="51288" name="Group 44"/>
            <p:cNvGrpSpPr>
              <a:grpSpLocks/>
            </p:cNvGrpSpPr>
            <p:nvPr/>
          </p:nvGrpSpPr>
          <p:grpSpPr bwMode="auto">
            <a:xfrm>
              <a:off x="2286000" y="3200400"/>
              <a:ext cx="1219200" cy="330200"/>
              <a:chOff x="0" y="0"/>
              <a:chExt cx="768" cy="208"/>
            </a:xfrm>
          </p:grpSpPr>
          <p:sp>
            <p:nvSpPr>
              <p:cNvPr id="51302" name="Text Box 45"/>
              <p:cNvSpPr txBox="1">
                <a:spLocks noChangeArrowheads="1"/>
              </p:cNvSpPr>
              <p:nvPr/>
            </p:nvSpPr>
            <p:spPr bwMode="auto">
              <a:xfrm>
                <a:off x="0" y="0"/>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0</a:t>
                </a:r>
              </a:p>
            </p:txBody>
          </p:sp>
          <p:sp>
            <p:nvSpPr>
              <p:cNvPr id="51303" name="Text Box 46"/>
              <p:cNvSpPr txBox="1">
                <a:spLocks noChangeArrowheads="1"/>
              </p:cNvSpPr>
              <p:nvPr/>
            </p:nvSpPr>
            <p:spPr bwMode="auto">
              <a:xfrm>
                <a:off x="480" y="0"/>
                <a:ext cx="144" cy="19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1304" name="Text Box 47"/>
              <p:cNvSpPr txBox="1">
                <a:spLocks noChangeArrowheads="1"/>
              </p:cNvSpPr>
              <p:nvPr/>
            </p:nvSpPr>
            <p:spPr bwMode="auto">
              <a:xfrm>
                <a:off x="240" y="0"/>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1</a:t>
                </a:r>
              </a:p>
            </p:txBody>
          </p:sp>
          <p:sp>
            <p:nvSpPr>
              <p:cNvPr id="51305" name="Text Box 48"/>
              <p:cNvSpPr txBox="1">
                <a:spLocks noChangeArrowheads="1"/>
              </p:cNvSpPr>
              <p:nvPr/>
            </p:nvSpPr>
            <p:spPr bwMode="auto">
              <a:xfrm>
                <a:off x="624"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51289" name="Group 49"/>
            <p:cNvGrpSpPr>
              <a:grpSpLocks/>
            </p:cNvGrpSpPr>
            <p:nvPr/>
          </p:nvGrpSpPr>
          <p:grpSpPr bwMode="auto">
            <a:xfrm>
              <a:off x="4038600" y="3200400"/>
              <a:ext cx="1219200" cy="330200"/>
              <a:chOff x="0" y="0"/>
              <a:chExt cx="768" cy="208"/>
            </a:xfrm>
          </p:grpSpPr>
          <p:sp>
            <p:nvSpPr>
              <p:cNvPr id="51298" name="Text Box 50"/>
              <p:cNvSpPr txBox="1">
                <a:spLocks noChangeArrowheads="1"/>
              </p:cNvSpPr>
              <p:nvPr/>
            </p:nvSpPr>
            <p:spPr bwMode="auto">
              <a:xfrm>
                <a:off x="0" y="0"/>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0</a:t>
                </a:r>
              </a:p>
            </p:txBody>
          </p:sp>
          <p:sp>
            <p:nvSpPr>
              <p:cNvPr id="51299" name="Text Box 51"/>
              <p:cNvSpPr txBox="1">
                <a:spLocks noChangeArrowheads="1"/>
              </p:cNvSpPr>
              <p:nvPr/>
            </p:nvSpPr>
            <p:spPr bwMode="auto">
              <a:xfrm>
                <a:off x="480" y="0"/>
                <a:ext cx="144" cy="19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1300" name="Text Box 52"/>
              <p:cNvSpPr txBox="1">
                <a:spLocks noChangeArrowheads="1"/>
              </p:cNvSpPr>
              <p:nvPr/>
            </p:nvSpPr>
            <p:spPr bwMode="auto">
              <a:xfrm>
                <a:off x="240" y="0"/>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3</a:t>
                </a:r>
              </a:p>
            </p:txBody>
          </p:sp>
          <p:sp>
            <p:nvSpPr>
              <p:cNvPr id="51301" name="Text Box 53"/>
              <p:cNvSpPr txBox="1">
                <a:spLocks noChangeArrowheads="1"/>
              </p:cNvSpPr>
              <p:nvPr/>
            </p:nvSpPr>
            <p:spPr bwMode="auto">
              <a:xfrm>
                <a:off x="624"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51290" name="Group 54"/>
            <p:cNvGrpSpPr>
              <a:grpSpLocks/>
            </p:cNvGrpSpPr>
            <p:nvPr/>
          </p:nvGrpSpPr>
          <p:grpSpPr bwMode="auto">
            <a:xfrm>
              <a:off x="5791200" y="3200400"/>
              <a:ext cx="1219200" cy="330200"/>
              <a:chOff x="0" y="0"/>
              <a:chExt cx="768" cy="208"/>
            </a:xfrm>
          </p:grpSpPr>
          <p:sp>
            <p:nvSpPr>
              <p:cNvPr id="51294" name="Text Box 55"/>
              <p:cNvSpPr txBox="1">
                <a:spLocks noChangeArrowheads="1"/>
              </p:cNvSpPr>
              <p:nvPr/>
            </p:nvSpPr>
            <p:spPr bwMode="auto">
              <a:xfrm>
                <a:off x="0" y="0"/>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0</a:t>
                </a:r>
              </a:p>
            </p:txBody>
          </p:sp>
          <p:sp>
            <p:nvSpPr>
              <p:cNvPr id="51295" name="Text Box 56"/>
              <p:cNvSpPr txBox="1">
                <a:spLocks noChangeArrowheads="1"/>
              </p:cNvSpPr>
              <p:nvPr/>
            </p:nvSpPr>
            <p:spPr bwMode="auto">
              <a:xfrm>
                <a:off x="480"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1296" name="Text Box 57"/>
              <p:cNvSpPr txBox="1">
                <a:spLocks noChangeArrowheads="1"/>
              </p:cNvSpPr>
              <p:nvPr/>
            </p:nvSpPr>
            <p:spPr bwMode="auto">
              <a:xfrm>
                <a:off x="240" y="0"/>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4</a:t>
                </a:r>
              </a:p>
            </p:txBody>
          </p:sp>
          <p:sp>
            <p:nvSpPr>
              <p:cNvPr id="51297" name="Text Box 58"/>
              <p:cNvSpPr txBox="1">
                <a:spLocks noChangeArrowheads="1"/>
              </p:cNvSpPr>
              <p:nvPr/>
            </p:nvSpPr>
            <p:spPr bwMode="auto">
              <a:xfrm>
                <a:off x="624"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51291" name="Line 74"/>
            <p:cNvSpPr>
              <a:spLocks noChangeShapeType="1"/>
            </p:cNvSpPr>
            <p:nvPr/>
          </p:nvSpPr>
          <p:spPr bwMode="auto">
            <a:xfrm>
              <a:off x="1692275" y="3357563"/>
              <a:ext cx="609600" cy="0"/>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92" name="Line 75"/>
            <p:cNvSpPr>
              <a:spLocks noChangeShapeType="1"/>
            </p:cNvSpPr>
            <p:nvPr/>
          </p:nvSpPr>
          <p:spPr bwMode="auto">
            <a:xfrm>
              <a:off x="3429000" y="3352800"/>
              <a:ext cx="609600" cy="0"/>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93" name="Line 76"/>
            <p:cNvSpPr>
              <a:spLocks noChangeShapeType="1"/>
            </p:cNvSpPr>
            <p:nvPr/>
          </p:nvSpPr>
          <p:spPr bwMode="auto">
            <a:xfrm>
              <a:off x="5181600" y="3352800"/>
              <a:ext cx="609600" cy="0"/>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 name="组合 6"/>
          <p:cNvGrpSpPr>
            <a:grpSpLocks/>
          </p:cNvGrpSpPr>
          <p:nvPr/>
        </p:nvGrpSpPr>
        <p:grpSpPr bwMode="auto">
          <a:xfrm>
            <a:off x="1614736" y="3232448"/>
            <a:ext cx="1828800" cy="330200"/>
            <a:chOff x="1676400" y="4038600"/>
            <a:chExt cx="1828800" cy="330200"/>
          </a:xfrm>
        </p:grpSpPr>
        <p:grpSp>
          <p:nvGrpSpPr>
            <p:cNvPr id="51282" name="Group 59"/>
            <p:cNvGrpSpPr>
              <a:grpSpLocks/>
            </p:cNvGrpSpPr>
            <p:nvPr/>
          </p:nvGrpSpPr>
          <p:grpSpPr bwMode="auto">
            <a:xfrm>
              <a:off x="2286000" y="4038600"/>
              <a:ext cx="1219200" cy="330200"/>
              <a:chOff x="0" y="0"/>
              <a:chExt cx="768" cy="208"/>
            </a:xfrm>
          </p:grpSpPr>
          <p:sp>
            <p:nvSpPr>
              <p:cNvPr id="51284" name="Text Box 60"/>
              <p:cNvSpPr txBox="1">
                <a:spLocks noChangeArrowheads="1"/>
              </p:cNvSpPr>
              <p:nvPr/>
            </p:nvSpPr>
            <p:spPr bwMode="auto">
              <a:xfrm>
                <a:off x="0" y="0"/>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1</a:t>
                </a:r>
              </a:p>
            </p:txBody>
          </p:sp>
          <p:sp>
            <p:nvSpPr>
              <p:cNvPr id="51285" name="Text Box 61"/>
              <p:cNvSpPr txBox="1">
                <a:spLocks noChangeArrowheads="1"/>
              </p:cNvSpPr>
              <p:nvPr/>
            </p:nvSpPr>
            <p:spPr bwMode="auto">
              <a:xfrm>
                <a:off x="480"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1286" name="Text Box 62"/>
              <p:cNvSpPr txBox="1">
                <a:spLocks noChangeArrowheads="1"/>
              </p:cNvSpPr>
              <p:nvPr/>
            </p:nvSpPr>
            <p:spPr bwMode="auto">
              <a:xfrm>
                <a:off x="240" y="0"/>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2</a:t>
                </a:r>
              </a:p>
            </p:txBody>
          </p:sp>
          <p:sp>
            <p:nvSpPr>
              <p:cNvPr id="51287" name="Text Box 63"/>
              <p:cNvSpPr txBox="1">
                <a:spLocks noChangeArrowheads="1"/>
              </p:cNvSpPr>
              <p:nvPr/>
            </p:nvSpPr>
            <p:spPr bwMode="auto">
              <a:xfrm>
                <a:off x="624"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51283" name="Line 77"/>
            <p:cNvSpPr>
              <a:spLocks noChangeShapeType="1"/>
            </p:cNvSpPr>
            <p:nvPr/>
          </p:nvSpPr>
          <p:spPr bwMode="auto">
            <a:xfrm>
              <a:off x="1676400" y="4191000"/>
              <a:ext cx="609600" cy="0"/>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 name="组合 7"/>
          <p:cNvGrpSpPr>
            <a:grpSpLocks/>
          </p:cNvGrpSpPr>
          <p:nvPr/>
        </p:nvGrpSpPr>
        <p:grpSpPr bwMode="auto">
          <a:xfrm>
            <a:off x="1614736" y="3842048"/>
            <a:ext cx="1828800" cy="330200"/>
            <a:chOff x="1676400" y="4648200"/>
            <a:chExt cx="1828800" cy="330200"/>
          </a:xfrm>
        </p:grpSpPr>
        <p:grpSp>
          <p:nvGrpSpPr>
            <p:cNvPr id="51276" name="Group 64"/>
            <p:cNvGrpSpPr>
              <a:grpSpLocks/>
            </p:cNvGrpSpPr>
            <p:nvPr/>
          </p:nvGrpSpPr>
          <p:grpSpPr bwMode="auto">
            <a:xfrm>
              <a:off x="2286000" y="4648200"/>
              <a:ext cx="1219200" cy="330200"/>
              <a:chOff x="0" y="0"/>
              <a:chExt cx="768" cy="208"/>
            </a:xfrm>
          </p:grpSpPr>
          <p:sp>
            <p:nvSpPr>
              <p:cNvPr id="51278" name="Text Box 65"/>
              <p:cNvSpPr txBox="1">
                <a:spLocks noChangeArrowheads="1"/>
              </p:cNvSpPr>
              <p:nvPr/>
            </p:nvSpPr>
            <p:spPr bwMode="auto">
              <a:xfrm>
                <a:off x="0" y="0"/>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2</a:t>
                </a:r>
              </a:p>
            </p:txBody>
          </p:sp>
          <p:sp>
            <p:nvSpPr>
              <p:cNvPr id="51279" name="Text Box 66"/>
              <p:cNvSpPr txBox="1">
                <a:spLocks noChangeArrowheads="1"/>
              </p:cNvSpPr>
              <p:nvPr/>
            </p:nvSpPr>
            <p:spPr bwMode="auto">
              <a:xfrm>
                <a:off x="480"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1280" name="Text Box 67"/>
              <p:cNvSpPr txBox="1">
                <a:spLocks noChangeArrowheads="1"/>
              </p:cNvSpPr>
              <p:nvPr/>
            </p:nvSpPr>
            <p:spPr bwMode="auto">
              <a:xfrm>
                <a:off x="240" y="0"/>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4</a:t>
                </a:r>
              </a:p>
            </p:txBody>
          </p:sp>
          <p:sp>
            <p:nvSpPr>
              <p:cNvPr id="51281" name="Text Box 68"/>
              <p:cNvSpPr txBox="1">
                <a:spLocks noChangeArrowheads="1"/>
              </p:cNvSpPr>
              <p:nvPr/>
            </p:nvSpPr>
            <p:spPr bwMode="auto">
              <a:xfrm>
                <a:off x="624"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51277" name="Line 78"/>
            <p:cNvSpPr>
              <a:spLocks noChangeShapeType="1"/>
            </p:cNvSpPr>
            <p:nvPr/>
          </p:nvSpPr>
          <p:spPr bwMode="auto">
            <a:xfrm>
              <a:off x="1676400" y="4800600"/>
              <a:ext cx="609600" cy="0"/>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4" name="组合 8"/>
          <p:cNvGrpSpPr>
            <a:grpSpLocks/>
          </p:cNvGrpSpPr>
          <p:nvPr/>
        </p:nvGrpSpPr>
        <p:grpSpPr bwMode="auto">
          <a:xfrm>
            <a:off x="1614736" y="4527848"/>
            <a:ext cx="1828800" cy="330200"/>
            <a:chOff x="1676400" y="5334000"/>
            <a:chExt cx="1828800" cy="330200"/>
          </a:xfrm>
        </p:grpSpPr>
        <p:grpSp>
          <p:nvGrpSpPr>
            <p:cNvPr id="51270" name="Group 69"/>
            <p:cNvGrpSpPr>
              <a:grpSpLocks/>
            </p:cNvGrpSpPr>
            <p:nvPr/>
          </p:nvGrpSpPr>
          <p:grpSpPr bwMode="auto">
            <a:xfrm>
              <a:off x="2286000" y="5334000"/>
              <a:ext cx="1219200" cy="330200"/>
              <a:chOff x="0" y="0"/>
              <a:chExt cx="768" cy="208"/>
            </a:xfrm>
          </p:grpSpPr>
          <p:sp>
            <p:nvSpPr>
              <p:cNvPr id="51272" name="Text Box 70"/>
              <p:cNvSpPr txBox="1">
                <a:spLocks noChangeArrowheads="1"/>
              </p:cNvSpPr>
              <p:nvPr/>
            </p:nvSpPr>
            <p:spPr bwMode="auto">
              <a:xfrm>
                <a:off x="0" y="0"/>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3</a:t>
                </a:r>
              </a:p>
            </p:txBody>
          </p:sp>
          <p:sp>
            <p:nvSpPr>
              <p:cNvPr id="51273" name="Text Box 71"/>
              <p:cNvSpPr txBox="1">
                <a:spLocks noChangeArrowheads="1"/>
              </p:cNvSpPr>
              <p:nvPr/>
            </p:nvSpPr>
            <p:spPr bwMode="auto">
              <a:xfrm>
                <a:off x="480" y="0"/>
                <a:ext cx="144" cy="19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1274" name="Text Box 72"/>
              <p:cNvSpPr txBox="1">
                <a:spLocks noChangeArrowheads="1"/>
              </p:cNvSpPr>
              <p:nvPr/>
            </p:nvSpPr>
            <p:spPr bwMode="auto">
              <a:xfrm>
                <a:off x="240" y="0"/>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2</a:t>
                </a:r>
              </a:p>
            </p:txBody>
          </p:sp>
          <p:sp>
            <p:nvSpPr>
              <p:cNvPr id="51275" name="Text Box 73"/>
              <p:cNvSpPr txBox="1">
                <a:spLocks noChangeArrowheads="1"/>
              </p:cNvSpPr>
              <p:nvPr/>
            </p:nvSpPr>
            <p:spPr bwMode="auto">
              <a:xfrm>
                <a:off x="624"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51271" name="Line 79"/>
            <p:cNvSpPr>
              <a:spLocks noChangeShapeType="1"/>
            </p:cNvSpPr>
            <p:nvPr/>
          </p:nvSpPr>
          <p:spPr bwMode="auto">
            <a:xfrm>
              <a:off x="1676400" y="5486400"/>
              <a:ext cx="609600" cy="0"/>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6" name="组合 10"/>
          <p:cNvGrpSpPr>
            <a:grpSpLocks/>
          </p:cNvGrpSpPr>
          <p:nvPr/>
        </p:nvGrpSpPr>
        <p:grpSpPr bwMode="auto">
          <a:xfrm>
            <a:off x="1233736" y="2699048"/>
            <a:ext cx="1600200" cy="381000"/>
            <a:chOff x="1295400" y="3505200"/>
            <a:chExt cx="1600200" cy="381000"/>
          </a:xfrm>
        </p:grpSpPr>
        <p:sp>
          <p:nvSpPr>
            <p:cNvPr id="51268" name="Line 80"/>
            <p:cNvSpPr>
              <a:spLocks noChangeShapeType="1"/>
            </p:cNvSpPr>
            <p:nvPr/>
          </p:nvSpPr>
          <p:spPr bwMode="auto">
            <a:xfrm>
              <a:off x="1295400" y="3886200"/>
              <a:ext cx="16002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69" name="Line 81"/>
            <p:cNvSpPr>
              <a:spLocks noChangeShapeType="1"/>
            </p:cNvSpPr>
            <p:nvPr/>
          </p:nvSpPr>
          <p:spPr bwMode="auto">
            <a:xfrm flipV="1">
              <a:off x="2895600" y="3505200"/>
              <a:ext cx="0" cy="381000"/>
            </a:xfrm>
            <a:prstGeom prst="line">
              <a:avLst/>
            </a:prstGeom>
            <a:noFill/>
            <a:ln w="28575">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7" name="组合 11"/>
          <p:cNvGrpSpPr>
            <a:grpSpLocks/>
          </p:cNvGrpSpPr>
          <p:nvPr/>
        </p:nvGrpSpPr>
        <p:grpSpPr bwMode="auto">
          <a:xfrm>
            <a:off x="1233736" y="3537248"/>
            <a:ext cx="1600200" cy="152400"/>
            <a:chOff x="1295400" y="4343400"/>
            <a:chExt cx="1600200" cy="152400"/>
          </a:xfrm>
        </p:grpSpPr>
        <p:sp>
          <p:nvSpPr>
            <p:cNvPr id="51266" name="Line 82"/>
            <p:cNvSpPr>
              <a:spLocks noChangeShapeType="1"/>
            </p:cNvSpPr>
            <p:nvPr/>
          </p:nvSpPr>
          <p:spPr bwMode="auto">
            <a:xfrm>
              <a:off x="1295400" y="4495800"/>
              <a:ext cx="16002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67" name="Line 83"/>
            <p:cNvSpPr>
              <a:spLocks noChangeShapeType="1"/>
            </p:cNvSpPr>
            <p:nvPr/>
          </p:nvSpPr>
          <p:spPr bwMode="auto">
            <a:xfrm flipV="1">
              <a:off x="2895600" y="4343400"/>
              <a:ext cx="0" cy="152400"/>
            </a:xfrm>
            <a:prstGeom prst="line">
              <a:avLst/>
            </a:prstGeom>
            <a:noFill/>
            <a:ln w="28575">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9" name="组合 13"/>
          <p:cNvGrpSpPr>
            <a:grpSpLocks/>
          </p:cNvGrpSpPr>
          <p:nvPr/>
        </p:nvGrpSpPr>
        <p:grpSpPr bwMode="auto">
          <a:xfrm>
            <a:off x="1233736" y="2699048"/>
            <a:ext cx="3276600" cy="1752600"/>
            <a:chOff x="1295400" y="3505200"/>
            <a:chExt cx="3276600" cy="1752600"/>
          </a:xfrm>
        </p:grpSpPr>
        <p:sp>
          <p:nvSpPr>
            <p:cNvPr id="51264" name="Line 87"/>
            <p:cNvSpPr>
              <a:spLocks noChangeShapeType="1"/>
            </p:cNvSpPr>
            <p:nvPr/>
          </p:nvSpPr>
          <p:spPr bwMode="auto">
            <a:xfrm>
              <a:off x="1295400" y="5257800"/>
              <a:ext cx="32766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65" name="Line 88"/>
            <p:cNvSpPr>
              <a:spLocks noChangeShapeType="1"/>
            </p:cNvSpPr>
            <p:nvPr/>
          </p:nvSpPr>
          <p:spPr bwMode="auto">
            <a:xfrm flipV="1">
              <a:off x="4572000" y="3505200"/>
              <a:ext cx="0" cy="1752600"/>
            </a:xfrm>
            <a:prstGeom prst="line">
              <a:avLst/>
            </a:prstGeom>
            <a:noFill/>
            <a:ln w="28575">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0" name="组合 18"/>
          <p:cNvGrpSpPr>
            <a:grpSpLocks/>
          </p:cNvGrpSpPr>
          <p:nvPr/>
        </p:nvGrpSpPr>
        <p:grpSpPr bwMode="auto">
          <a:xfrm>
            <a:off x="2833936" y="2659361"/>
            <a:ext cx="3770313" cy="1704975"/>
            <a:chOff x="2895600" y="3465512"/>
            <a:chExt cx="3770313" cy="1704976"/>
          </a:xfrm>
        </p:grpSpPr>
        <p:sp>
          <p:nvSpPr>
            <p:cNvPr id="51259" name="Line 91"/>
            <p:cNvSpPr>
              <a:spLocks noChangeShapeType="1"/>
            </p:cNvSpPr>
            <p:nvPr/>
          </p:nvSpPr>
          <p:spPr bwMode="auto">
            <a:xfrm flipV="1">
              <a:off x="2895600" y="5170488"/>
              <a:ext cx="2286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60" name="Line 92"/>
            <p:cNvSpPr>
              <a:spLocks noChangeShapeType="1"/>
            </p:cNvSpPr>
            <p:nvPr/>
          </p:nvSpPr>
          <p:spPr bwMode="auto">
            <a:xfrm flipV="1">
              <a:off x="2916238" y="4941888"/>
              <a:ext cx="0" cy="228600"/>
            </a:xfrm>
            <a:prstGeom prst="line">
              <a:avLst/>
            </a:prstGeom>
            <a:noFill/>
            <a:ln w="28575">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61" name="Line 94"/>
            <p:cNvSpPr>
              <a:spLocks noChangeShapeType="1"/>
            </p:cNvSpPr>
            <p:nvPr/>
          </p:nvSpPr>
          <p:spPr bwMode="auto">
            <a:xfrm flipH="1">
              <a:off x="5181600" y="3833812"/>
              <a:ext cx="0" cy="1336676"/>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62" name="Line 95"/>
            <p:cNvSpPr>
              <a:spLocks noChangeShapeType="1"/>
            </p:cNvSpPr>
            <p:nvPr/>
          </p:nvSpPr>
          <p:spPr bwMode="auto">
            <a:xfrm>
              <a:off x="5181600" y="3846512"/>
              <a:ext cx="1484313" cy="1270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63" name="Line 96"/>
            <p:cNvSpPr>
              <a:spLocks noChangeShapeType="1"/>
            </p:cNvSpPr>
            <p:nvPr/>
          </p:nvSpPr>
          <p:spPr bwMode="auto">
            <a:xfrm flipH="1">
              <a:off x="6665913" y="3465512"/>
              <a:ext cx="0" cy="420687"/>
            </a:xfrm>
            <a:prstGeom prst="line">
              <a:avLst/>
            </a:prstGeom>
            <a:noFill/>
            <a:ln w="28575">
              <a:solidFill>
                <a:schemeClr val="hlink"/>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1" name="组合 12"/>
          <p:cNvGrpSpPr>
            <a:grpSpLocks/>
          </p:cNvGrpSpPr>
          <p:nvPr/>
        </p:nvGrpSpPr>
        <p:grpSpPr bwMode="auto">
          <a:xfrm>
            <a:off x="3168899" y="3472161"/>
            <a:ext cx="609600" cy="1208087"/>
            <a:chOff x="3230563" y="4278313"/>
            <a:chExt cx="609600" cy="1208087"/>
          </a:xfrm>
        </p:grpSpPr>
        <p:sp>
          <p:nvSpPr>
            <p:cNvPr id="51255" name="Line 84"/>
            <p:cNvSpPr>
              <a:spLocks noChangeShapeType="1"/>
            </p:cNvSpPr>
            <p:nvPr/>
          </p:nvSpPr>
          <p:spPr bwMode="auto">
            <a:xfrm>
              <a:off x="3230563" y="4508500"/>
              <a:ext cx="6096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56" name="Line 85"/>
            <p:cNvSpPr>
              <a:spLocks noChangeShapeType="1"/>
            </p:cNvSpPr>
            <p:nvPr/>
          </p:nvSpPr>
          <p:spPr bwMode="auto">
            <a:xfrm flipH="1" flipV="1">
              <a:off x="3505200" y="5486400"/>
              <a:ext cx="304800" cy="0"/>
            </a:xfrm>
            <a:prstGeom prst="line">
              <a:avLst/>
            </a:prstGeom>
            <a:noFill/>
            <a:ln w="28575">
              <a:solidFill>
                <a:schemeClr val="hlink"/>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57" name="Line 86"/>
            <p:cNvSpPr>
              <a:spLocks noChangeShapeType="1"/>
            </p:cNvSpPr>
            <p:nvPr/>
          </p:nvSpPr>
          <p:spPr bwMode="auto">
            <a:xfrm>
              <a:off x="3810000" y="4495800"/>
              <a:ext cx="0" cy="99060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58" name="Line 98"/>
            <p:cNvSpPr>
              <a:spLocks noChangeShapeType="1"/>
            </p:cNvSpPr>
            <p:nvPr/>
          </p:nvSpPr>
          <p:spPr bwMode="auto">
            <a:xfrm>
              <a:off x="3230563" y="4278313"/>
              <a:ext cx="0" cy="22860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74" name="Line 76"/>
          <p:cNvSpPr>
            <a:spLocks noChangeShapeType="1"/>
          </p:cNvSpPr>
          <p:nvPr/>
        </p:nvSpPr>
        <p:spPr bwMode="auto">
          <a:xfrm>
            <a:off x="5272336" y="1182986"/>
            <a:ext cx="609600" cy="0"/>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 name="文本框 1"/>
          <p:cNvSpPr txBox="1">
            <a:spLocks noChangeArrowheads="1"/>
          </p:cNvSpPr>
          <p:nvPr/>
        </p:nvSpPr>
        <p:spPr bwMode="auto">
          <a:xfrm>
            <a:off x="6110536" y="894061"/>
            <a:ext cx="29543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zh-CN" altLang="en-US"/>
              <a:t>相同弧尾（邻接表）</a:t>
            </a:r>
          </a:p>
        </p:txBody>
      </p:sp>
      <p:cxnSp>
        <p:nvCxnSpPr>
          <p:cNvPr id="4" name="直接箭头连接符 3"/>
          <p:cNvCxnSpPr/>
          <p:nvPr/>
        </p:nvCxnSpPr>
        <p:spPr bwMode="auto">
          <a:xfrm>
            <a:off x="5272336" y="1517948"/>
            <a:ext cx="609600" cy="0"/>
          </a:xfrm>
          <a:prstGeom prst="straightConnector1">
            <a:avLst/>
          </a:prstGeom>
          <a:ln w="3492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8" name="文本框 77"/>
          <p:cNvSpPr txBox="1">
            <a:spLocks noChangeArrowheads="1"/>
          </p:cNvSpPr>
          <p:nvPr/>
        </p:nvSpPr>
        <p:spPr bwMode="auto">
          <a:xfrm>
            <a:off x="6110536" y="1297286"/>
            <a:ext cx="3262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zh-CN" altLang="en-US"/>
              <a:t>相同弧头（逆邻接表）</a:t>
            </a:r>
          </a:p>
        </p:txBody>
      </p:sp>
      <p:sp>
        <p:nvSpPr>
          <p:cNvPr id="10" name="矩形 9"/>
          <p:cNvSpPr>
            <a:spLocks noChangeArrowheads="1"/>
          </p:cNvSpPr>
          <p:nvPr/>
        </p:nvSpPr>
        <p:spPr bwMode="auto">
          <a:xfrm>
            <a:off x="1005136" y="2529186"/>
            <a:ext cx="409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pPr>
            <a:r>
              <a:rPr lang="en-US" altLang="zh-CN"/>
              <a:t>^</a:t>
            </a:r>
          </a:p>
        </p:txBody>
      </p:sp>
      <p:sp>
        <p:nvSpPr>
          <p:cNvPr id="85" name="矩形 84"/>
          <p:cNvSpPr>
            <a:spLocks noChangeArrowheads="1"/>
          </p:cNvSpPr>
          <p:nvPr/>
        </p:nvSpPr>
        <p:spPr bwMode="auto">
          <a:xfrm>
            <a:off x="1390899" y="4907261"/>
            <a:ext cx="4079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pPr>
            <a:r>
              <a:rPr lang="en-US" altLang="zh-CN"/>
              <a:t>^</a:t>
            </a:r>
          </a:p>
        </p:txBody>
      </p:sp>
      <p:sp>
        <p:nvSpPr>
          <p:cNvPr id="87" name="矩形 86"/>
          <p:cNvSpPr>
            <a:spLocks noChangeArrowheads="1"/>
          </p:cNvSpPr>
          <p:nvPr/>
        </p:nvSpPr>
        <p:spPr bwMode="auto">
          <a:xfrm>
            <a:off x="2910136" y="2381548"/>
            <a:ext cx="409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pPr>
            <a:r>
              <a:rPr lang="en-US" altLang="zh-CN"/>
              <a:t>^</a:t>
            </a:r>
          </a:p>
        </p:txBody>
      </p:sp>
      <p:sp>
        <p:nvSpPr>
          <p:cNvPr id="90" name="矩形 89"/>
          <p:cNvSpPr>
            <a:spLocks noChangeArrowheads="1"/>
          </p:cNvSpPr>
          <p:nvPr/>
        </p:nvSpPr>
        <p:spPr bwMode="auto">
          <a:xfrm>
            <a:off x="2914899" y="4516736"/>
            <a:ext cx="409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pPr>
            <a:r>
              <a:rPr lang="en-US" altLang="zh-CN"/>
              <a:t>^</a:t>
            </a:r>
          </a:p>
        </p:txBody>
      </p:sp>
      <p:sp>
        <p:nvSpPr>
          <p:cNvPr id="92" name="矩形 91"/>
          <p:cNvSpPr>
            <a:spLocks noChangeArrowheads="1"/>
          </p:cNvSpPr>
          <p:nvPr/>
        </p:nvSpPr>
        <p:spPr bwMode="auto">
          <a:xfrm>
            <a:off x="4648449" y="2381548"/>
            <a:ext cx="409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pPr>
            <a:r>
              <a:rPr lang="en-US" altLang="zh-CN"/>
              <a:t>^</a:t>
            </a:r>
          </a:p>
        </p:txBody>
      </p:sp>
      <p:grpSp>
        <p:nvGrpSpPr>
          <p:cNvPr id="22" name="组合 16"/>
          <p:cNvGrpSpPr>
            <a:grpSpLocks/>
          </p:cNvGrpSpPr>
          <p:nvPr/>
        </p:nvGrpSpPr>
        <p:grpSpPr bwMode="auto">
          <a:xfrm>
            <a:off x="1217861" y="2724448"/>
            <a:ext cx="4602163" cy="2479675"/>
            <a:chOff x="1279525" y="3530600"/>
            <a:chExt cx="4602242" cy="2479673"/>
          </a:xfrm>
        </p:grpSpPr>
        <p:sp>
          <p:nvSpPr>
            <p:cNvPr id="51253" name="Line 89"/>
            <p:cNvSpPr>
              <a:spLocks noChangeShapeType="1"/>
            </p:cNvSpPr>
            <p:nvPr/>
          </p:nvSpPr>
          <p:spPr bwMode="auto">
            <a:xfrm>
              <a:off x="1279525" y="5997573"/>
              <a:ext cx="4602242" cy="127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cxnSp>
          <p:nvCxnSpPr>
            <p:cNvPr id="51254" name="直接箭头连接符 15"/>
            <p:cNvCxnSpPr>
              <a:cxnSpLocks noChangeShapeType="1"/>
              <a:stCxn id="51253" idx="1"/>
            </p:cNvCxnSpPr>
            <p:nvPr/>
          </p:nvCxnSpPr>
          <p:spPr bwMode="auto">
            <a:xfrm flipV="1">
              <a:off x="5881767" y="3530600"/>
              <a:ext cx="0" cy="2479673"/>
            </a:xfrm>
            <a:prstGeom prst="straightConnector1">
              <a:avLst/>
            </a:prstGeom>
            <a:noFill/>
            <a:ln w="28575" algn="ctr">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18" name="矩形 17"/>
          <p:cNvSpPr>
            <a:spLocks noChangeArrowheads="1"/>
          </p:cNvSpPr>
          <p:nvPr/>
        </p:nvSpPr>
        <p:spPr bwMode="auto">
          <a:xfrm flipH="1">
            <a:off x="2879974" y="3792836"/>
            <a:ext cx="3984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pP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wipe(up)">
                                      <p:cBhvr>
                                        <p:cTn id="7" dur="500"/>
                                        <p:tgtEl>
                                          <p:spTgt spid="440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wipe(left)">
                                      <p:cBhvr>
                                        <p:cTn id="12" dur="500"/>
                                        <p:tgtEl>
                                          <p:spTgt spid="7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85"/>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wipe(down)">
                                      <p:cBhvr>
                                        <p:cTn id="44" dur="500"/>
                                        <p:tgtEl>
                                          <p:spTgt spid="78"/>
                                        </p:tgtEl>
                                      </p:cBhvr>
                                    </p:animEffect>
                                  </p:childTnLst>
                                </p:cTn>
                              </p:par>
                              <p:par>
                                <p:cTn id="45" presetID="22" presetClass="entr" presetSubtype="4" fill="hold" nodeType="with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down)">
                                      <p:cBhvr>
                                        <p:cTn id="47" dur="500"/>
                                        <p:tgtEl>
                                          <p:spTgt spid="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500"/>
                                        <p:tgtEl>
                                          <p:spTgt spid="1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down)">
                                      <p:cBhvr>
                                        <p:cTn id="61" dur="500"/>
                                        <p:tgtEl>
                                          <p:spTgt spid="8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left)">
                                      <p:cBhvr>
                                        <p:cTn id="66" dur="500"/>
                                        <p:tgtEl>
                                          <p:spTgt spid="1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up)">
                                      <p:cBhvr>
                                        <p:cTn id="71" dur="500"/>
                                        <p:tgtEl>
                                          <p:spTgt spid="2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90"/>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down)">
                                      <p:cBhvr>
                                        <p:cTn id="80" dur="500"/>
                                        <p:tgtEl>
                                          <p:spTgt spid="19"/>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2"/>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4" fill="hold" nodeType="click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wipe(down)">
                                      <p:cBhvr>
                                        <p:cTn id="89" dur="500"/>
                                        <p:tgtEl>
                                          <p:spTgt spid="2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2" fill="hold"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wipe(right)">
                                      <p:cBhvr>
                                        <p:cTn id="94" dur="500"/>
                                        <p:tgtEl>
                                          <p:spTgt spid="20"/>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2" grpId="0"/>
      <p:bldP spid="78" grpId="0"/>
      <p:bldP spid="10" grpId="0"/>
      <p:bldP spid="85" grpId="0"/>
      <p:bldP spid="87" grpId="0"/>
      <p:bldP spid="90" grpId="0"/>
      <p:bldP spid="92" grpId="0"/>
      <p:bldP spid="1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32631" y="1124744"/>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四、邻接多重表(</a:t>
            </a:r>
            <a:r>
              <a:rPr lang="en-US" altLang="zh-CN" sz="3200">
                <a:latin typeface="黑体" panose="02010609060101010101" pitchFamily="49" charset="-122"/>
                <a:ea typeface="黑体" panose="02010609060101010101" pitchFamily="49" charset="-122"/>
              </a:rPr>
              <a:t>Adjacency Multilist</a:t>
            </a:r>
            <a:r>
              <a:rPr lang="zh-CN" altLang="en-US" sz="3200">
                <a:latin typeface="黑体" panose="02010609060101010101" pitchFamily="49" charset="-122"/>
                <a:ea typeface="黑体" panose="02010609060101010101" pitchFamily="49" charset="-122"/>
              </a:rPr>
              <a:t>)</a:t>
            </a:r>
          </a:p>
        </p:txBody>
      </p:sp>
      <p:sp>
        <p:nvSpPr>
          <p:cNvPr id="5222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D50696DA-5D56-4B80-A3EF-90024C0DCD24}" type="slidenum">
              <a:rPr lang="zh-CN" altLang="en-US"/>
              <a:pPr algn="r" eaLnBrk="1" hangingPunct="1">
                <a:spcBef>
                  <a:spcPct val="50000"/>
                </a:spcBef>
                <a:buFont typeface="Arial" panose="020B0604020202020204" pitchFamily="34" charset="0"/>
                <a:buNone/>
              </a:pPr>
              <a:t>41</a:t>
            </a:fld>
            <a:endParaRPr lang="en-US" altLang="zh-CN"/>
          </a:p>
        </p:txBody>
      </p:sp>
      <p:sp>
        <p:nvSpPr>
          <p:cNvPr id="52228" name="Text Box 4"/>
          <p:cNvSpPr txBox="1">
            <a:spLocks noChangeArrowheads="1"/>
          </p:cNvSpPr>
          <p:nvPr/>
        </p:nvSpPr>
        <p:spPr bwMode="auto">
          <a:xfrm>
            <a:off x="432631" y="21034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52229" name="Rectangle 5"/>
          <p:cNvSpPr>
            <a:spLocks noGrp="1" noChangeArrowheads="1"/>
          </p:cNvSpPr>
          <p:nvPr>
            <p:ph type="body" idx="1"/>
          </p:nvPr>
        </p:nvSpPr>
        <p:spPr>
          <a:xfrm>
            <a:off x="356431" y="1962944"/>
            <a:ext cx="8763000" cy="4038600"/>
          </a:xfrm>
        </p:spPr>
        <p:txBody>
          <a:bodyPr/>
          <a:lstStyle/>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邻接多重表是</a:t>
            </a:r>
            <a:r>
              <a:rPr lang="zh-CN" altLang="en-US" b="1">
                <a:solidFill>
                  <a:schemeClr val="hlink"/>
                </a:solidFill>
                <a:latin typeface="黑体" panose="02010609060101010101" pitchFamily="49" charset="-122"/>
                <a:ea typeface="黑体" panose="02010609060101010101" pitchFamily="49" charset="-122"/>
              </a:rPr>
              <a:t>无向图的另一种存储结构</a:t>
            </a: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在无向图中，一条边要用</a:t>
            </a:r>
            <a:r>
              <a:rPr lang="en-US" altLang="zh-CN" b="1">
                <a:latin typeface="黑体" panose="02010609060101010101" pitchFamily="49" charset="-122"/>
                <a:ea typeface="黑体" panose="02010609060101010101" pitchFamily="49" charset="-122"/>
              </a:rPr>
              <a:t>2</a:t>
            </a:r>
            <a:r>
              <a:rPr lang="zh-CN" altLang="en-US" b="1">
                <a:latin typeface="黑体" panose="02010609060101010101" pitchFamily="49" charset="-122"/>
                <a:ea typeface="黑体" panose="02010609060101010101" pitchFamily="49" charset="-122"/>
              </a:rPr>
              <a:t>个结点表示</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分别从</a:t>
            </a:r>
            <a:r>
              <a:rPr lang="en-US" altLang="zh-CN" b="1">
                <a:latin typeface="黑体" panose="02010609060101010101" pitchFamily="49" charset="-122"/>
                <a:ea typeface="黑体" panose="02010609060101010101" pitchFamily="49" charset="-122"/>
              </a:rPr>
              <a:t>2</a:t>
            </a:r>
            <a:r>
              <a:rPr lang="zh-CN" altLang="en-US" b="1">
                <a:latin typeface="黑体" panose="02010609060101010101" pitchFamily="49" charset="-122"/>
                <a:ea typeface="黑体" panose="02010609060101010101" pitchFamily="49" charset="-122"/>
              </a:rPr>
              <a:t>个顶点的角度看</a:t>
            </a:r>
            <a:r>
              <a:rPr lang="en-US" altLang="zh-CN" b="1">
                <a:latin typeface="黑体" panose="02010609060101010101" pitchFamily="49" charset="-122"/>
                <a:ea typeface="黑体" panose="02010609060101010101" pitchFamily="49" charset="-122"/>
              </a:rPr>
              <a:t>)</a:t>
            </a:r>
          </a:p>
          <a:p>
            <a:pPr eaLnBrk="1" hangingPunct="1">
              <a:lnSpc>
                <a:spcPct val="90000"/>
              </a:lnSpc>
              <a:spcBef>
                <a:spcPct val="30000"/>
              </a:spcBef>
            </a:pPr>
            <a:endParaRPr lang="en-US" altLang="zh-CN" b="1">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在邻接多重表中，一条边只用一个结点表示</a:t>
            </a:r>
          </a:p>
          <a:p>
            <a:pPr eaLnBrk="1" hangingPunct="1">
              <a:lnSpc>
                <a:spcPct val="90000"/>
              </a:lnSpc>
              <a:spcBef>
                <a:spcPct val="30000"/>
              </a:spcBef>
            </a:pPr>
            <a:r>
              <a:rPr lang="zh-CN" altLang="en-US" b="1">
                <a:solidFill>
                  <a:srgbClr val="CC0066"/>
                </a:solidFill>
                <a:latin typeface="黑体" panose="02010609060101010101" pitchFamily="49" charset="-122"/>
                <a:ea typeface="黑体" panose="02010609060101010101" pitchFamily="49" charset="-122"/>
              </a:rPr>
              <a:t>将所有具有某顶点的结点，全部用链连结起来，链所在的域为该顶点对应的指针域</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15064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四、邻接多重表</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结点结构</a:t>
            </a:r>
            <a:r>
              <a:rPr lang="en-US" altLang="zh-CN" sz="3200">
                <a:latin typeface="黑体" panose="02010609060101010101" pitchFamily="49" charset="-122"/>
                <a:ea typeface="黑体" panose="02010609060101010101" pitchFamily="49" charset="-122"/>
              </a:rPr>
              <a:t>)</a:t>
            </a:r>
          </a:p>
        </p:txBody>
      </p:sp>
      <p:sp>
        <p:nvSpPr>
          <p:cNvPr id="5325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00E614AA-813D-49D5-8749-3F4A19FF1446}" type="slidenum">
              <a:rPr lang="zh-CN" altLang="en-US"/>
              <a:pPr algn="r" eaLnBrk="1" hangingPunct="1">
                <a:spcBef>
                  <a:spcPct val="50000"/>
                </a:spcBef>
                <a:buFont typeface="Arial" panose="020B0604020202020204" pitchFamily="34" charset="0"/>
                <a:buNone/>
              </a:pPr>
              <a:t>42</a:t>
            </a:fld>
            <a:endParaRPr lang="en-US" altLang="zh-CN"/>
          </a:p>
        </p:txBody>
      </p:sp>
      <p:sp>
        <p:nvSpPr>
          <p:cNvPr id="53252" name="Text Box 4"/>
          <p:cNvSpPr txBox="1">
            <a:spLocks noChangeArrowheads="1"/>
          </p:cNvSpPr>
          <p:nvPr/>
        </p:nvSpPr>
        <p:spPr bwMode="auto">
          <a:xfrm>
            <a:off x="457200" y="23624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53253" name="Rectangle 5"/>
          <p:cNvSpPr>
            <a:spLocks noGrp="1" noChangeArrowheads="1"/>
          </p:cNvSpPr>
          <p:nvPr>
            <p:ph type="body" idx="1"/>
          </p:nvPr>
        </p:nvSpPr>
        <p:spPr>
          <a:xfrm>
            <a:off x="381000" y="1988840"/>
            <a:ext cx="8763000" cy="4038600"/>
          </a:xfrm>
        </p:spPr>
        <p:txBody>
          <a:bodyPr/>
          <a:lstStyle/>
          <a:p>
            <a:pPr eaLnBrk="1" hangingPunct="1">
              <a:spcBef>
                <a:spcPct val="0"/>
              </a:spcBef>
            </a:pPr>
            <a:r>
              <a:rPr lang="zh-CN" altLang="en-US" b="1">
                <a:latin typeface="黑体" panose="02010609060101010101" pitchFamily="49" charset="-122"/>
                <a:ea typeface="黑体" panose="02010609060101010101" pitchFamily="49" charset="-122"/>
              </a:rPr>
              <a:t>边的结点结构</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mark; // </a:t>
            </a:r>
            <a:r>
              <a:rPr lang="zh-CN" altLang="en-US" b="1">
                <a:latin typeface="黑体" panose="02010609060101010101" pitchFamily="49" charset="-122"/>
                <a:ea typeface="黑体" panose="02010609060101010101" pitchFamily="49" charset="-122"/>
              </a:rPr>
              <a:t>标记域，如指示该边是否被搜索过</a:t>
            </a:r>
          </a:p>
          <a:p>
            <a:pPr eaLnBrk="1" hangingPunct="1">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ivex,jvex;// </a:t>
            </a:r>
            <a:r>
              <a:rPr lang="zh-CN" altLang="en-US" b="1">
                <a:latin typeface="黑体" panose="02010609060101010101" pitchFamily="49" charset="-122"/>
                <a:ea typeface="黑体" panose="02010609060101010101" pitchFamily="49" charset="-122"/>
              </a:rPr>
              <a:t>该边所依附的两个顶点的位置</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ilink;// </a:t>
            </a:r>
            <a:r>
              <a:rPr lang="zh-CN" altLang="en-US" b="1">
                <a:latin typeface="黑体" panose="02010609060101010101" pitchFamily="49" charset="-122"/>
                <a:ea typeface="黑体" panose="02010609060101010101" pitchFamily="49" charset="-122"/>
              </a:rPr>
              <a:t>指向下一条依附于</a:t>
            </a:r>
            <a:r>
              <a:rPr lang="en-US" altLang="zh-CN" b="1">
                <a:latin typeface="黑体" panose="02010609060101010101" pitchFamily="49" charset="-122"/>
                <a:ea typeface="黑体" panose="02010609060101010101" pitchFamily="49" charset="-122"/>
              </a:rPr>
              <a:t>ivex</a:t>
            </a:r>
            <a:r>
              <a:rPr lang="zh-CN" altLang="en-US" b="1">
                <a:latin typeface="黑体" panose="02010609060101010101" pitchFamily="49" charset="-122"/>
                <a:ea typeface="黑体" panose="02010609060101010101" pitchFamily="49" charset="-122"/>
              </a:rPr>
              <a:t>的边</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jlink;// </a:t>
            </a:r>
            <a:r>
              <a:rPr lang="zh-CN" altLang="en-US" b="1">
                <a:latin typeface="黑体" panose="02010609060101010101" pitchFamily="49" charset="-122"/>
                <a:ea typeface="黑体" panose="02010609060101010101" pitchFamily="49" charset="-122"/>
              </a:rPr>
              <a:t>指向下一条依附于</a:t>
            </a:r>
            <a:r>
              <a:rPr lang="en-US" altLang="zh-CN" b="1">
                <a:latin typeface="黑体" panose="02010609060101010101" pitchFamily="49" charset="-122"/>
                <a:ea typeface="黑体" panose="02010609060101010101" pitchFamily="49" charset="-122"/>
              </a:rPr>
              <a:t>jvex</a:t>
            </a:r>
            <a:r>
              <a:rPr lang="zh-CN" altLang="en-US" b="1">
                <a:latin typeface="黑体" panose="02010609060101010101" pitchFamily="49" charset="-122"/>
                <a:ea typeface="黑体" panose="02010609060101010101" pitchFamily="49" charset="-122"/>
              </a:rPr>
              <a:t>的边</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info; // </a:t>
            </a:r>
            <a:r>
              <a:rPr lang="zh-CN" altLang="en-US" b="1">
                <a:latin typeface="黑体" panose="02010609060101010101" pitchFamily="49" charset="-122"/>
                <a:ea typeface="黑体" panose="02010609060101010101" pitchFamily="49" charset="-122"/>
              </a:rPr>
              <a:t>该边相关信息的指针或权值</a:t>
            </a:r>
          </a:p>
        </p:txBody>
      </p:sp>
      <p:grpSp>
        <p:nvGrpSpPr>
          <p:cNvPr id="53255" name="Group 7"/>
          <p:cNvGrpSpPr>
            <a:grpSpLocks/>
          </p:cNvGrpSpPr>
          <p:nvPr/>
        </p:nvGrpSpPr>
        <p:grpSpPr bwMode="auto">
          <a:xfrm>
            <a:off x="1143000" y="5265440"/>
            <a:ext cx="6705600" cy="482600"/>
            <a:chOff x="0" y="0"/>
            <a:chExt cx="4224" cy="304"/>
          </a:xfrm>
        </p:grpSpPr>
        <p:sp>
          <p:nvSpPr>
            <p:cNvPr id="53256" name="Text Box 8"/>
            <p:cNvSpPr txBox="1">
              <a:spLocks noChangeArrowheads="1"/>
            </p:cNvSpPr>
            <p:nvPr/>
          </p:nvSpPr>
          <p:spPr bwMode="auto">
            <a:xfrm>
              <a:off x="576"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ivex</a:t>
              </a:r>
            </a:p>
          </p:txBody>
        </p:sp>
        <p:sp>
          <p:nvSpPr>
            <p:cNvPr id="53257" name="Text Box 9"/>
            <p:cNvSpPr txBox="1">
              <a:spLocks noChangeArrowheads="1"/>
            </p:cNvSpPr>
            <p:nvPr/>
          </p:nvSpPr>
          <p:spPr bwMode="auto">
            <a:xfrm>
              <a:off x="0" y="0"/>
              <a:ext cx="57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mark</a:t>
              </a:r>
            </a:p>
          </p:txBody>
        </p:sp>
        <p:sp>
          <p:nvSpPr>
            <p:cNvPr id="53258" name="Text Box 10"/>
            <p:cNvSpPr txBox="1">
              <a:spLocks noChangeArrowheads="1"/>
            </p:cNvSpPr>
            <p:nvPr/>
          </p:nvSpPr>
          <p:spPr bwMode="auto">
            <a:xfrm>
              <a:off x="1344"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ilink</a:t>
              </a:r>
            </a:p>
          </p:txBody>
        </p:sp>
        <p:sp>
          <p:nvSpPr>
            <p:cNvPr id="53259" name="Text Box 11"/>
            <p:cNvSpPr txBox="1">
              <a:spLocks noChangeArrowheads="1"/>
            </p:cNvSpPr>
            <p:nvPr/>
          </p:nvSpPr>
          <p:spPr bwMode="auto">
            <a:xfrm>
              <a:off x="2112"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jvex</a:t>
              </a:r>
            </a:p>
          </p:txBody>
        </p:sp>
        <p:sp>
          <p:nvSpPr>
            <p:cNvPr id="53260" name="Text Box 12"/>
            <p:cNvSpPr txBox="1">
              <a:spLocks noChangeArrowheads="1"/>
            </p:cNvSpPr>
            <p:nvPr/>
          </p:nvSpPr>
          <p:spPr bwMode="auto">
            <a:xfrm>
              <a:off x="2880"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jlink</a:t>
              </a:r>
            </a:p>
          </p:txBody>
        </p:sp>
        <p:sp>
          <p:nvSpPr>
            <p:cNvPr id="53261" name="Text Box 13"/>
            <p:cNvSpPr txBox="1">
              <a:spLocks noChangeArrowheads="1"/>
            </p:cNvSpPr>
            <p:nvPr/>
          </p:nvSpPr>
          <p:spPr bwMode="auto">
            <a:xfrm>
              <a:off x="3648" y="0"/>
              <a:ext cx="57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info</a:t>
              </a: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67544" y="126876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四、邻接多重表</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举例</a:t>
            </a:r>
            <a:r>
              <a:rPr lang="en-US" altLang="zh-CN" sz="3200">
                <a:latin typeface="黑体" panose="02010609060101010101" pitchFamily="49" charset="-122"/>
                <a:ea typeface="黑体" panose="02010609060101010101" pitchFamily="49" charset="-122"/>
              </a:rPr>
              <a:t>)</a:t>
            </a:r>
          </a:p>
        </p:txBody>
      </p:sp>
      <p:sp>
        <p:nvSpPr>
          <p:cNvPr id="5427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D3A53922-47A9-443E-80CB-4AB1294F2DF2}" type="slidenum">
              <a:rPr lang="zh-CN" altLang="en-US"/>
              <a:pPr algn="r" eaLnBrk="1" hangingPunct="1">
                <a:spcBef>
                  <a:spcPct val="50000"/>
                </a:spcBef>
                <a:buFont typeface="Arial" panose="020B0604020202020204" pitchFamily="34" charset="0"/>
                <a:buNone/>
              </a:pPr>
              <a:t>43</a:t>
            </a:fld>
            <a:endParaRPr lang="en-US" altLang="zh-CN"/>
          </a:p>
        </p:txBody>
      </p:sp>
      <p:sp>
        <p:nvSpPr>
          <p:cNvPr id="54276" name="Text Box 4"/>
          <p:cNvSpPr txBox="1">
            <a:spLocks noChangeArrowheads="1"/>
          </p:cNvSpPr>
          <p:nvPr/>
        </p:nvSpPr>
        <p:spPr bwMode="auto">
          <a:xfrm>
            <a:off x="467544" y="35436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grpSp>
        <p:nvGrpSpPr>
          <p:cNvPr id="54278" name="Group 6"/>
          <p:cNvGrpSpPr>
            <a:grpSpLocks/>
          </p:cNvGrpSpPr>
          <p:nvPr/>
        </p:nvGrpSpPr>
        <p:grpSpPr bwMode="auto">
          <a:xfrm>
            <a:off x="6106345" y="4392959"/>
            <a:ext cx="2895600" cy="2286000"/>
            <a:chOff x="0" y="0"/>
            <a:chExt cx="1824" cy="1440"/>
          </a:xfrm>
        </p:grpSpPr>
        <p:sp>
          <p:nvSpPr>
            <p:cNvPr id="54400" name="Line 7"/>
            <p:cNvSpPr>
              <a:spLocks noChangeShapeType="1"/>
            </p:cNvSpPr>
            <p:nvPr/>
          </p:nvSpPr>
          <p:spPr bwMode="auto">
            <a:xfrm flipH="1">
              <a:off x="624" y="149"/>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4401" name="Line 8"/>
            <p:cNvSpPr>
              <a:spLocks noChangeShapeType="1"/>
            </p:cNvSpPr>
            <p:nvPr/>
          </p:nvSpPr>
          <p:spPr bwMode="auto">
            <a:xfrm>
              <a:off x="1296" y="245"/>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4402" name="Line 9"/>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4403" name="Line 10"/>
            <p:cNvSpPr>
              <a:spLocks noChangeShapeType="1"/>
            </p:cNvSpPr>
            <p:nvPr/>
          </p:nvSpPr>
          <p:spPr bwMode="auto">
            <a:xfrm flipH="1">
              <a:off x="192" y="197"/>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4404" name="Line 11"/>
            <p:cNvSpPr>
              <a:spLocks noChangeShapeType="1"/>
            </p:cNvSpPr>
            <p:nvPr/>
          </p:nvSpPr>
          <p:spPr bwMode="auto">
            <a:xfrm flipH="1" flipV="1">
              <a:off x="480" y="245"/>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4405" name="Line 12"/>
            <p:cNvSpPr>
              <a:spLocks noChangeShapeType="1"/>
            </p:cNvSpPr>
            <p:nvPr/>
          </p:nvSpPr>
          <p:spPr bwMode="auto">
            <a:xfrm flipH="1" flipV="1">
              <a:off x="528" y="197"/>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4406" name="Line 13"/>
            <p:cNvSpPr>
              <a:spLocks noChangeShapeType="1"/>
            </p:cNvSpPr>
            <p:nvPr/>
          </p:nvSpPr>
          <p:spPr bwMode="auto">
            <a:xfrm flipH="1" flipV="1">
              <a:off x="144" y="821"/>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4407" name="Line 14"/>
            <p:cNvSpPr>
              <a:spLocks noChangeShapeType="1"/>
            </p:cNvSpPr>
            <p:nvPr/>
          </p:nvSpPr>
          <p:spPr bwMode="auto">
            <a:xfrm flipH="1">
              <a:off x="528" y="1301"/>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4408" name="Line 15"/>
            <p:cNvSpPr>
              <a:spLocks noChangeShapeType="1"/>
            </p:cNvSpPr>
            <p:nvPr/>
          </p:nvSpPr>
          <p:spPr bwMode="auto">
            <a:xfrm flipH="1">
              <a:off x="576" y="77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4409" name="Line 16"/>
            <p:cNvSpPr>
              <a:spLocks noChangeShapeType="1"/>
            </p:cNvSpPr>
            <p:nvPr/>
          </p:nvSpPr>
          <p:spPr bwMode="auto">
            <a:xfrm flipH="1">
              <a:off x="1344" y="82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54410" name="Group 17"/>
            <p:cNvGrpSpPr>
              <a:grpSpLocks/>
            </p:cNvGrpSpPr>
            <p:nvPr/>
          </p:nvGrpSpPr>
          <p:grpSpPr bwMode="auto">
            <a:xfrm>
              <a:off x="0" y="0"/>
              <a:ext cx="1824" cy="1440"/>
              <a:chOff x="0" y="0"/>
              <a:chExt cx="1824" cy="1440"/>
            </a:xfrm>
          </p:grpSpPr>
          <p:sp>
            <p:nvSpPr>
              <p:cNvPr id="54411" name="Oval 18"/>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54412" name="Oval 19"/>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54413" name="Oval 20"/>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54414" name="Oval 21"/>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54415" name="Oval 2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54416" name="Oval 2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graphicFrame>
        <p:nvGraphicFramePr>
          <p:cNvPr id="47128" name="Group 24"/>
          <p:cNvGraphicFramePr>
            <a:graphicFrameLocks noGrp="1"/>
          </p:cNvGraphicFramePr>
          <p:nvPr>
            <p:extLst>
              <p:ext uri="{D42A27DB-BD31-4B8C-83A1-F6EECF244321}">
                <p14:modId xmlns:p14="http://schemas.microsoft.com/office/powerpoint/2010/main" val="1887011094"/>
              </p:ext>
            </p:extLst>
          </p:nvPr>
        </p:nvGraphicFramePr>
        <p:xfrm>
          <a:off x="391344" y="2175223"/>
          <a:ext cx="1066800" cy="3657600"/>
        </p:xfrm>
        <a:graphic>
          <a:graphicData uri="http://schemas.openxmlformats.org/drawingml/2006/table">
            <a:tbl>
              <a:tblPr/>
              <a:tblGrid>
                <a:gridCol w="6096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4302" name="Line 47"/>
          <p:cNvSpPr>
            <a:spLocks noChangeShapeType="1"/>
          </p:cNvSpPr>
          <p:nvPr/>
        </p:nvSpPr>
        <p:spPr bwMode="auto">
          <a:xfrm>
            <a:off x="2982144" y="4926360"/>
            <a:ext cx="0" cy="4572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4303" name="Group 48"/>
          <p:cNvGrpSpPr>
            <a:grpSpLocks/>
          </p:cNvGrpSpPr>
          <p:nvPr/>
        </p:nvGrpSpPr>
        <p:grpSpPr bwMode="auto">
          <a:xfrm>
            <a:off x="1762944" y="2868960"/>
            <a:ext cx="1317625" cy="330200"/>
            <a:chOff x="0" y="0"/>
            <a:chExt cx="830" cy="208"/>
          </a:xfrm>
        </p:grpSpPr>
        <p:sp>
          <p:nvSpPr>
            <p:cNvPr id="54396" name="Text Box 49"/>
            <p:cNvSpPr txBox="1">
              <a:spLocks noChangeArrowheads="1"/>
            </p:cNvSpPr>
            <p:nvPr/>
          </p:nvSpPr>
          <p:spPr bwMode="auto">
            <a:xfrm>
              <a:off x="0"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1</a:t>
              </a:r>
            </a:p>
          </p:txBody>
        </p:sp>
        <p:sp>
          <p:nvSpPr>
            <p:cNvPr id="54397" name="Text Box 50"/>
            <p:cNvSpPr txBox="1">
              <a:spLocks noChangeArrowheads="1"/>
            </p:cNvSpPr>
            <p:nvPr/>
          </p:nvSpPr>
          <p:spPr bwMode="auto">
            <a:xfrm>
              <a:off x="271"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4398" name="Text Box 51"/>
            <p:cNvSpPr txBox="1">
              <a:spLocks noChangeArrowheads="1"/>
            </p:cNvSpPr>
            <p:nvPr/>
          </p:nvSpPr>
          <p:spPr bwMode="auto">
            <a:xfrm>
              <a:off x="415"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0</a:t>
              </a:r>
            </a:p>
          </p:txBody>
        </p:sp>
        <p:sp>
          <p:nvSpPr>
            <p:cNvPr id="54399" name="Text Box 52"/>
            <p:cNvSpPr txBox="1">
              <a:spLocks noChangeArrowheads="1"/>
            </p:cNvSpPr>
            <p:nvPr/>
          </p:nvSpPr>
          <p:spPr bwMode="auto">
            <a:xfrm>
              <a:off x="686"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54304" name="Group 53"/>
          <p:cNvGrpSpPr>
            <a:grpSpLocks/>
          </p:cNvGrpSpPr>
          <p:nvPr/>
        </p:nvGrpSpPr>
        <p:grpSpPr bwMode="auto">
          <a:xfrm>
            <a:off x="6792144" y="2868960"/>
            <a:ext cx="1317625" cy="330200"/>
            <a:chOff x="0" y="0"/>
            <a:chExt cx="830" cy="208"/>
          </a:xfrm>
        </p:grpSpPr>
        <p:sp>
          <p:nvSpPr>
            <p:cNvPr id="54392" name="Text Box 54"/>
            <p:cNvSpPr txBox="1">
              <a:spLocks noChangeArrowheads="1"/>
            </p:cNvSpPr>
            <p:nvPr/>
          </p:nvSpPr>
          <p:spPr bwMode="auto">
            <a:xfrm>
              <a:off x="0"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1</a:t>
              </a:r>
            </a:p>
          </p:txBody>
        </p:sp>
        <p:sp>
          <p:nvSpPr>
            <p:cNvPr id="54393" name="Text Box 55"/>
            <p:cNvSpPr txBox="1">
              <a:spLocks noChangeArrowheads="1"/>
            </p:cNvSpPr>
            <p:nvPr/>
          </p:nvSpPr>
          <p:spPr bwMode="auto">
            <a:xfrm>
              <a:off x="271"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sp>
          <p:nvSpPr>
            <p:cNvPr id="54394" name="Text Box 56"/>
            <p:cNvSpPr txBox="1">
              <a:spLocks noChangeArrowheads="1"/>
            </p:cNvSpPr>
            <p:nvPr/>
          </p:nvSpPr>
          <p:spPr bwMode="auto">
            <a:xfrm>
              <a:off x="415"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5</a:t>
              </a:r>
            </a:p>
          </p:txBody>
        </p:sp>
        <p:sp>
          <p:nvSpPr>
            <p:cNvPr id="54395" name="Text Box 57"/>
            <p:cNvSpPr txBox="1">
              <a:spLocks noChangeArrowheads="1"/>
            </p:cNvSpPr>
            <p:nvPr/>
          </p:nvSpPr>
          <p:spPr bwMode="auto">
            <a:xfrm>
              <a:off x="686"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grpSp>
        <p:nvGrpSpPr>
          <p:cNvPr id="54305" name="Group 58"/>
          <p:cNvGrpSpPr>
            <a:grpSpLocks/>
          </p:cNvGrpSpPr>
          <p:nvPr/>
        </p:nvGrpSpPr>
        <p:grpSpPr bwMode="auto">
          <a:xfrm>
            <a:off x="5115744" y="4088160"/>
            <a:ext cx="1317625" cy="330200"/>
            <a:chOff x="0" y="0"/>
            <a:chExt cx="830" cy="208"/>
          </a:xfrm>
        </p:grpSpPr>
        <p:sp>
          <p:nvSpPr>
            <p:cNvPr id="54388" name="Text Box 59"/>
            <p:cNvSpPr txBox="1">
              <a:spLocks noChangeArrowheads="1"/>
            </p:cNvSpPr>
            <p:nvPr/>
          </p:nvSpPr>
          <p:spPr bwMode="auto">
            <a:xfrm>
              <a:off x="0"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3</a:t>
              </a:r>
            </a:p>
          </p:txBody>
        </p:sp>
        <p:sp>
          <p:nvSpPr>
            <p:cNvPr id="54389" name="Text Box 60"/>
            <p:cNvSpPr txBox="1">
              <a:spLocks noChangeArrowheads="1"/>
            </p:cNvSpPr>
            <p:nvPr/>
          </p:nvSpPr>
          <p:spPr bwMode="auto">
            <a:xfrm>
              <a:off x="271"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4390" name="Text Box 61"/>
            <p:cNvSpPr txBox="1">
              <a:spLocks noChangeArrowheads="1"/>
            </p:cNvSpPr>
            <p:nvPr/>
          </p:nvSpPr>
          <p:spPr bwMode="auto">
            <a:xfrm>
              <a:off x="415"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5</a:t>
              </a:r>
            </a:p>
          </p:txBody>
        </p:sp>
        <p:sp>
          <p:nvSpPr>
            <p:cNvPr id="54391" name="Text Box 62"/>
            <p:cNvSpPr txBox="1">
              <a:spLocks noChangeArrowheads="1"/>
            </p:cNvSpPr>
            <p:nvPr/>
          </p:nvSpPr>
          <p:spPr bwMode="auto">
            <a:xfrm>
              <a:off x="686"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54306" name="Group 63"/>
          <p:cNvGrpSpPr>
            <a:grpSpLocks/>
          </p:cNvGrpSpPr>
          <p:nvPr/>
        </p:nvGrpSpPr>
        <p:grpSpPr bwMode="auto">
          <a:xfrm>
            <a:off x="3439344" y="2868960"/>
            <a:ext cx="1317625" cy="330200"/>
            <a:chOff x="0" y="0"/>
            <a:chExt cx="830" cy="208"/>
          </a:xfrm>
        </p:grpSpPr>
        <p:sp>
          <p:nvSpPr>
            <p:cNvPr id="54384" name="Text Box 64"/>
            <p:cNvSpPr txBox="1">
              <a:spLocks noChangeArrowheads="1"/>
            </p:cNvSpPr>
            <p:nvPr/>
          </p:nvSpPr>
          <p:spPr bwMode="auto">
            <a:xfrm>
              <a:off x="0"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1</a:t>
              </a:r>
            </a:p>
          </p:txBody>
        </p:sp>
        <p:sp>
          <p:nvSpPr>
            <p:cNvPr id="54385" name="Text Box 65"/>
            <p:cNvSpPr txBox="1">
              <a:spLocks noChangeArrowheads="1"/>
            </p:cNvSpPr>
            <p:nvPr/>
          </p:nvSpPr>
          <p:spPr bwMode="auto">
            <a:xfrm>
              <a:off x="271"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4386" name="Text Box 66"/>
            <p:cNvSpPr txBox="1">
              <a:spLocks noChangeArrowheads="1"/>
            </p:cNvSpPr>
            <p:nvPr/>
          </p:nvSpPr>
          <p:spPr bwMode="auto">
            <a:xfrm>
              <a:off x="415"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2</a:t>
              </a:r>
            </a:p>
          </p:txBody>
        </p:sp>
        <p:sp>
          <p:nvSpPr>
            <p:cNvPr id="54387" name="Text Box 67"/>
            <p:cNvSpPr txBox="1">
              <a:spLocks noChangeArrowheads="1"/>
            </p:cNvSpPr>
            <p:nvPr/>
          </p:nvSpPr>
          <p:spPr bwMode="auto">
            <a:xfrm>
              <a:off x="686"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54307" name="Group 68"/>
          <p:cNvGrpSpPr>
            <a:grpSpLocks/>
          </p:cNvGrpSpPr>
          <p:nvPr/>
        </p:nvGrpSpPr>
        <p:grpSpPr bwMode="auto">
          <a:xfrm>
            <a:off x="1762944" y="5383560"/>
            <a:ext cx="1317625" cy="330200"/>
            <a:chOff x="0" y="0"/>
            <a:chExt cx="830" cy="208"/>
          </a:xfrm>
        </p:grpSpPr>
        <p:sp>
          <p:nvSpPr>
            <p:cNvPr id="54380" name="Text Box 69"/>
            <p:cNvSpPr txBox="1">
              <a:spLocks noChangeArrowheads="1"/>
            </p:cNvSpPr>
            <p:nvPr/>
          </p:nvSpPr>
          <p:spPr bwMode="auto">
            <a:xfrm>
              <a:off x="0"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5</a:t>
              </a:r>
            </a:p>
          </p:txBody>
        </p:sp>
        <p:sp>
          <p:nvSpPr>
            <p:cNvPr id="54381" name="Text Box 70"/>
            <p:cNvSpPr txBox="1">
              <a:spLocks noChangeArrowheads="1"/>
            </p:cNvSpPr>
            <p:nvPr/>
          </p:nvSpPr>
          <p:spPr bwMode="auto">
            <a:xfrm>
              <a:off x="271"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4382" name="Text Box 71"/>
            <p:cNvSpPr txBox="1">
              <a:spLocks noChangeArrowheads="1"/>
            </p:cNvSpPr>
            <p:nvPr/>
          </p:nvSpPr>
          <p:spPr bwMode="auto">
            <a:xfrm>
              <a:off x="415"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0</a:t>
              </a:r>
            </a:p>
          </p:txBody>
        </p:sp>
        <p:sp>
          <p:nvSpPr>
            <p:cNvPr id="54383" name="Text Box 72"/>
            <p:cNvSpPr txBox="1">
              <a:spLocks noChangeArrowheads="1"/>
            </p:cNvSpPr>
            <p:nvPr/>
          </p:nvSpPr>
          <p:spPr bwMode="auto">
            <a:xfrm>
              <a:off x="686"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grpSp>
        <p:nvGrpSpPr>
          <p:cNvPr id="54308" name="Group 73"/>
          <p:cNvGrpSpPr>
            <a:grpSpLocks/>
          </p:cNvGrpSpPr>
          <p:nvPr/>
        </p:nvGrpSpPr>
        <p:grpSpPr bwMode="auto">
          <a:xfrm>
            <a:off x="1762944" y="4697760"/>
            <a:ext cx="1317625" cy="330200"/>
            <a:chOff x="0" y="0"/>
            <a:chExt cx="830" cy="208"/>
          </a:xfrm>
        </p:grpSpPr>
        <p:sp>
          <p:nvSpPr>
            <p:cNvPr id="54376" name="Text Box 74"/>
            <p:cNvSpPr txBox="1">
              <a:spLocks noChangeArrowheads="1"/>
            </p:cNvSpPr>
            <p:nvPr/>
          </p:nvSpPr>
          <p:spPr bwMode="auto">
            <a:xfrm>
              <a:off x="0"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4</a:t>
              </a:r>
            </a:p>
          </p:txBody>
        </p:sp>
        <p:sp>
          <p:nvSpPr>
            <p:cNvPr id="54377" name="Text Box 75"/>
            <p:cNvSpPr txBox="1">
              <a:spLocks noChangeArrowheads="1"/>
            </p:cNvSpPr>
            <p:nvPr/>
          </p:nvSpPr>
          <p:spPr bwMode="auto">
            <a:xfrm>
              <a:off x="271"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4378" name="Text Box 76"/>
            <p:cNvSpPr txBox="1">
              <a:spLocks noChangeArrowheads="1"/>
            </p:cNvSpPr>
            <p:nvPr/>
          </p:nvSpPr>
          <p:spPr bwMode="auto">
            <a:xfrm>
              <a:off x="415"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0</a:t>
              </a:r>
            </a:p>
          </p:txBody>
        </p:sp>
        <p:sp>
          <p:nvSpPr>
            <p:cNvPr id="54379" name="Text Box 77"/>
            <p:cNvSpPr txBox="1">
              <a:spLocks noChangeArrowheads="1"/>
            </p:cNvSpPr>
            <p:nvPr/>
          </p:nvSpPr>
          <p:spPr bwMode="auto">
            <a:xfrm>
              <a:off x="686"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54309" name="Group 78"/>
          <p:cNvGrpSpPr>
            <a:grpSpLocks/>
          </p:cNvGrpSpPr>
          <p:nvPr/>
        </p:nvGrpSpPr>
        <p:grpSpPr bwMode="auto">
          <a:xfrm>
            <a:off x="1762944" y="4088160"/>
            <a:ext cx="1317625" cy="330200"/>
            <a:chOff x="0" y="0"/>
            <a:chExt cx="830" cy="208"/>
          </a:xfrm>
        </p:grpSpPr>
        <p:sp>
          <p:nvSpPr>
            <p:cNvPr id="54372" name="Text Box 79"/>
            <p:cNvSpPr txBox="1">
              <a:spLocks noChangeArrowheads="1"/>
            </p:cNvSpPr>
            <p:nvPr/>
          </p:nvSpPr>
          <p:spPr bwMode="auto">
            <a:xfrm>
              <a:off x="0"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3</a:t>
              </a:r>
            </a:p>
          </p:txBody>
        </p:sp>
        <p:sp>
          <p:nvSpPr>
            <p:cNvPr id="54373" name="Text Box 80"/>
            <p:cNvSpPr txBox="1">
              <a:spLocks noChangeArrowheads="1"/>
            </p:cNvSpPr>
            <p:nvPr/>
          </p:nvSpPr>
          <p:spPr bwMode="auto">
            <a:xfrm>
              <a:off x="271"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4374" name="Text Box 81"/>
            <p:cNvSpPr txBox="1">
              <a:spLocks noChangeArrowheads="1"/>
            </p:cNvSpPr>
            <p:nvPr/>
          </p:nvSpPr>
          <p:spPr bwMode="auto">
            <a:xfrm>
              <a:off x="415"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2</a:t>
              </a:r>
            </a:p>
          </p:txBody>
        </p:sp>
        <p:sp>
          <p:nvSpPr>
            <p:cNvPr id="54375" name="Text Box 82"/>
            <p:cNvSpPr txBox="1">
              <a:spLocks noChangeArrowheads="1"/>
            </p:cNvSpPr>
            <p:nvPr/>
          </p:nvSpPr>
          <p:spPr bwMode="auto">
            <a:xfrm>
              <a:off x="686"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grpSp>
        <p:nvGrpSpPr>
          <p:cNvPr id="54310" name="Group 83"/>
          <p:cNvGrpSpPr>
            <a:grpSpLocks/>
          </p:cNvGrpSpPr>
          <p:nvPr/>
        </p:nvGrpSpPr>
        <p:grpSpPr bwMode="auto">
          <a:xfrm>
            <a:off x="3439344" y="4088160"/>
            <a:ext cx="1317625" cy="330200"/>
            <a:chOff x="0" y="0"/>
            <a:chExt cx="830" cy="208"/>
          </a:xfrm>
        </p:grpSpPr>
        <p:sp>
          <p:nvSpPr>
            <p:cNvPr id="54368" name="Text Box 84"/>
            <p:cNvSpPr txBox="1">
              <a:spLocks noChangeArrowheads="1"/>
            </p:cNvSpPr>
            <p:nvPr/>
          </p:nvSpPr>
          <p:spPr bwMode="auto">
            <a:xfrm>
              <a:off x="0"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3</a:t>
              </a:r>
            </a:p>
          </p:txBody>
        </p:sp>
        <p:sp>
          <p:nvSpPr>
            <p:cNvPr id="54369" name="Text Box 85"/>
            <p:cNvSpPr txBox="1">
              <a:spLocks noChangeArrowheads="1"/>
            </p:cNvSpPr>
            <p:nvPr/>
          </p:nvSpPr>
          <p:spPr bwMode="auto">
            <a:xfrm>
              <a:off x="271"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4370" name="Text Box 86"/>
            <p:cNvSpPr txBox="1">
              <a:spLocks noChangeArrowheads="1"/>
            </p:cNvSpPr>
            <p:nvPr/>
          </p:nvSpPr>
          <p:spPr bwMode="auto">
            <a:xfrm>
              <a:off x="415"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4</a:t>
              </a:r>
            </a:p>
          </p:txBody>
        </p:sp>
        <p:sp>
          <p:nvSpPr>
            <p:cNvPr id="54371" name="Text Box 87"/>
            <p:cNvSpPr txBox="1">
              <a:spLocks noChangeArrowheads="1"/>
            </p:cNvSpPr>
            <p:nvPr/>
          </p:nvSpPr>
          <p:spPr bwMode="auto">
            <a:xfrm>
              <a:off x="686"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54311" name="Group 88"/>
          <p:cNvGrpSpPr>
            <a:grpSpLocks/>
          </p:cNvGrpSpPr>
          <p:nvPr/>
        </p:nvGrpSpPr>
        <p:grpSpPr bwMode="auto">
          <a:xfrm>
            <a:off x="3439344" y="5383560"/>
            <a:ext cx="1317625" cy="330200"/>
            <a:chOff x="0" y="0"/>
            <a:chExt cx="830" cy="208"/>
          </a:xfrm>
        </p:grpSpPr>
        <p:sp>
          <p:nvSpPr>
            <p:cNvPr id="54364" name="Text Box 89"/>
            <p:cNvSpPr txBox="1">
              <a:spLocks noChangeArrowheads="1"/>
            </p:cNvSpPr>
            <p:nvPr/>
          </p:nvSpPr>
          <p:spPr bwMode="auto">
            <a:xfrm>
              <a:off x="0"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5</a:t>
              </a:r>
            </a:p>
          </p:txBody>
        </p:sp>
        <p:sp>
          <p:nvSpPr>
            <p:cNvPr id="54365" name="Text Box 90"/>
            <p:cNvSpPr txBox="1">
              <a:spLocks noChangeArrowheads="1"/>
            </p:cNvSpPr>
            <p:nvPr/>
          </p:nvSpPr>
          <p:spPr bwMode="auto">
            <a:xfrm>
              <a:off x="271"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4366" name="Text Box 91"/>
            <p:cNvSpPr txBox="1">
              <a:spLocks noChangeArrowheads="1"/>
            </p:cNvSpPr>
            <p:nvPr/>
          </p:nvSpPr>
          <p:spPr bwMode="auto">
            <a:xfrm>
              <a:off x="415"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4</a:t>
              </a:r>
            </a:p>
          </p:txBody>
        </p:sp>
        <p:sp>
          <p:nvSpPr>
            <p:cNvPr id="54367" name="Text Box 92"/>
            <p:cNvSpPr txBox="1">
              <a:spLocks noChangeArrowheads="1"/>
            </p:cNvSpPr>
            <p:nvPr/>
          </p:nvSpPr>
          <p:spPr bwMode="auto">
            <a:xfrm>
              <a:off x="686"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grpSp>
        <p:nvGrpSpPr>
          <p:cNvPr id="54312" name="Group 93"/>
          <p:cNvGrpSpPr>
            <a:grpSpLocks/>
          </p:cNvGrpSpPr>
          <p:nvPr/>
        </p:nvGrpSpPr>
        <p:grpSpPr bwMode="auto">
          <a:xfrm>
            <a:off x="5115744" y="2868960"/>
            <a:ext cx="1317625" cy="330200"/>
            <a:chOff x="0" y="0"/>
            <a:chExt cx="830" cy="208"/>
          </a:xfrm>
        </p:grpSpPr>
        <p:sp>
          <p:nvSpPr>
            <p:cNvPr id="54360" name="Text Box 94"/>
            <p:cNvSpPr txBox="1">
              <a:spLocks noChangeArrowheads="1"/>
            </p:cNvSpPr>
            <p:nvPr/>
          </p:nvSpPr>
          <p:spPr bwMode="auto">
            <a:xfrm>
              <a:off x="0"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1</a:t>
              </a:r>
            </a:p>
          </p:txBody>
        </p:sp>
        <p:sp>
          <p:nvSpPr>
            <p:cNvPr id="54361" name="Text Box 95"/>
            <p:cNvSpPr txBox="1">
              <a:spLocks noChangeArrowheads="1"/>
            </p:cNvSpPr>
            <p:nvPr/>
          </p:nvSpPr>
          <p:spPr bwMode="auto">
            <a:xfrm>
              <a:off x="271"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4362" name="Text Box 96"/>
            <p:cNvSpPr txBox="1">
              <a:spLocks noChangeArrowheads="1"/>
            </p:cNvSpPr>
            <p:nvPr/>
          </p:nvSpPr>
          <p:spPr bwMode="auto">
            <a:xfrm>
              <a:off x="415"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3</a:t>
              </a:r>
            </a:p>
          </p:txBody>
        </p:sp>
        <p:sp>
          <p:nvSpPr>
            <p:cNvPr id="54363" name="Text Box 97"/>
            <p:cNvSpPr txBox="1">
              <a:spLocks noChangeArrowheads="1"/>
            </p:cNvSpPr>
            <p:nvPr/>
          </p:nvSpPr>
          <p:spPr bwMode="auto">
            <a:xfrm>
              <a:off x="686"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54313" name="Line 98"/>
          <p:cNvSpPr>
            <a:spLocks noChangeShapeType="1"/>
          </p:cNvSpPr>
          <p:nvPr/>
        </p:nvSpPr>
        <p:spPr bwMode="auto">
          <a:xfrm>
            <a:off x="1102544" y="2978498"/>
            <a:ext cx="484188" cy="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14" name="Line 99"/>
          <p:cNvSpPr>
            <a:spLocks noChangeShapeType="1"/>
          </p:cNvSpPr>
          <p:nvPr/>
        </p:nvSpPr>
        <p:spPr bwMode="auto">
          <a:xfrm>
            <a:off x="1173982" y="3508723"/>
            <a:ext cx="3048000" cy="0"/>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15" name="Line 100"/>
          <p:cNvSpPr>
            <a:spLocks noChangeShapeType="1"/>
          </p:cNvSpPr>
          <p:nvPr/>
        </p:nvSpPr>
        <p:spPr bwMode="auto">
          <a:xfrm>
            <a:off x="1166044" y="4229448"/>
            <a:ext cx="484188" cy="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16" name="Line 101"/>
          <p:cNvSpPr>
            <a:spLocks noChangeShapeType="1"/>
          </p:cNvSpPr>
          <p:nvPr/>
        </p:nvSpPr>
        <p:spPr bwMode="auto">
          <a:xfrm>
            <a:off x="1197794" y="4948585"/>
            <a:ext cx="484188" cy="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17" name="Line 102"/>
          <p:cNvSpPr>
            <a:spLocks noChangeShapeType="1"/>
          </p:cNvSpPr>
          <p:nvPr/>
        </p:nvSpPr>
        <p:spPr bwMode="auto">
          <a:xfrm>
            <a:off x="1229544" y="5535960"/>
            <a:ext cx="484188" cy="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4318" name="Group 103"/>
          <p:cNvGrpSpPr>
            <a:grpSpLocks/>
          </p:cNvGrpSpPr>
          <p:nvPr/>
        </p:nvGrpSpPr>
        <p:grpSpPr bwMode="auto">
          <a:xfrm>
            <a:off x="2296344" y="2716560"/>
            <a:ext cx="1600200" cy="304800"/>
            <a:chOff x="0" y="0"/>
            <a:chExt cx="1056" cy="192"/>
          </a:xfrm>
        </p:grpSpPr>
        <p:sp>
          <p:nvSpPr>
            <p:cNvPr id="54357" name="Line 104"/>
            <p:cNvSpPr>
              <a:spLocks noChangeShapeType="1"/>
            </p:cNvSpPr>
            <p:nvPr/>
          </p:nvSpPr>
          <p:spPr bwMode="auto">
            <a:xfrm>
              <a:off x="1056" y="0"/>
              <a:ext cx="0" cy="96"/>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4358" name="Line 105"/>
            <p:cNvSpPr>
              <a:spLocks noChangeShapeType="1"/>
            </p:cNvSpPr>
            <p:nvPr/>
          </p:nvSpPr>
          <p:spPr bwMode="auto">
            <a:xfrm flipV="1">
              <a:off x="0" y="0"/>
              <a:ext cx="0" cy="192"/>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4359" name="Line 106"/>
            <p:cNvSpPr>
              <a:spLocks noChangeShapeType="1"/>
            </p:cNvSpPr>
            <p:nvPr/>
          </p:nvSpPr>
          <p:spPr bwMode="auto">
            <a:xfrm flipV="1">
              <a:off x="0" y="0"/>
              <a:ext cx="1056" cy="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lIns="0" rIns="0"/>
            <a:lstStyle/>
            <a:p>
              <a:endParaRPr lang="zh-CN" altLang="en-US"/>
            </a:p>
          </p:txBody>
        </p:sp>
      </p:grpSp>
      <p:grpSp>
        <p:nvGrpSpPr>
          <p:cNvPr id="54319" name="Group 107"/>
          <p:cNvGrpSpPr>
            <a:grpSpLocks/>
          </p:cNvGrpSpPr>
          <p:nvPr/>
        </p:nvGrpSpPr>
        <p:grpSpPr bwMode="auto">
          <a:xfrm>
            <a:off x="4048944" y="2716560"/>
            <a:ext cx="1524000" cy="304800"/>
            <a:chOff x="0" y="0"/>
            <a:chExt cx="1056" cy="192"/>
          </a:xfrm>
        </p:grpSpPr>
        <p:sp>
          <p:nvSpPr>
            <p:cNvPr id="54354" name="Line 108"/>
            <p:cNvSpPr>
              <a:spLocks noChangeShapeType="1"/>
            </p:cNvSpPr>
            <p:nvPr/>
          </p:nvSpPr>
          <p:spPr bwMode="auto">
            <a:xfrm>
              <a:off x="1056" y="0"/>
              <a:ext cx="0" cy="96"/>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4355" name="Line 109"/>
            <p:cNvSpPr>
              <a:spLocks noChangeShapeType="1"/>
            </p:cNvSpPr>
            <p:nvPr/>
          </p:nvSpPr>
          <p:spPr bwMode="auto">
            <a:xfrm flipV="1">
              <a:off x="0" y="0"/>
              <a:ext cx="0" cy="192"/>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4356" name="Line 110"/>
            <p:cNvSpPr>
              <a:spLocks noChangeShapeType="1"/>
            </p:cNvSpPr>
            <p:nvPr/>
          </p:nvSpPr>
          <p:spPr bwMode="auto">
            <a:xfrm flipV="1">
              <a:off x="0" y="0"/>
              <a:ext cx="1056" cy="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lIns="0" rIns="0"/>
            <a:lstStyle/>
            <a:p>
              <a:endParaRPr lang="zh-CN" altLang="en-US"/>
            </a:p>
          </p:txBody>
        </p:sp>
      </p:grpSp>
      <p:grpSp>
        <p:nvGrpSpPr>
          <p:cNvPr id="54320" name="Group 111"/>
          <p:cNvGrpSpPr>
            <a:grpSpLocks/>
          </p:cNvGrpSpPr>
          <p:nvPr/>
        </p:nvGrpSpPr>
        <p:grpSpPr bwMode="auto">
          <a:xfrm>
            <a:off x="5725344" y="2716560"/>
            <a:ext cx="1524000" cy="304800"/>
            <a:chOff x="0" y="0"/>
            <a:chExt cx="1056" cy="192"/>
          </a:xfrm>
        </p:grpSpPr>
        <p:sp>
          <p:nvSpPr>
            <p:cNvPr id="54351" name="Line 112"/>
            <p:cNvSpPr>
              <a:spLocks noChangeShapeType="1"/>
            </p:cNvSpPr>
            <p:nvPr/>
          </p:nvSpPr>
          <p:spPr bwMode="auto">
            <a:xfrm>
              <a:off x="1056" y="0"/>
              <a:ext cx="0" cy="96"/>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4352" name="Line 113"/>
            <p:cNvSpPr>
              <a:spLocks noChangeShapeType="1"/>
            </p:cNvSpPr>
            <p:nvPr/>
          </p:nvSpPr>
          <p:spPr bwMode="auto">
            <a:xfrm flipV="1">
              <a:off x="0" y="0"/>
              <a:ext cx="0" cy="192"/>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4353" name="Line 114"/>
            <p:cNvSpPr>
              <a:spLocks noChangeShapeType="1"/>
            </p:cNvSpPr>
            <p:nvPr/>
          </p:nvSpPr>
          <p:spPr bwMode="auto">
            <a:xfrm flipV="1">
              <a:off x="0" y="0"/>
              <a:ext cx="1056" cy="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lIns="0" rIns="0"/>
            <a:lstStyle/>
            <a:p>
              <a:endParaRPr lang="zh-CN" altLang="en-US"/>
            </a:p>
          </p:txBody>
        </p:sp>
      </p:grpSp>
      <p:grpSp>
        <p:nvGrpSpPr>
          <p:cNvPr id="54321" name="Group 115"/>
          <p:cNvGrpSpPr>
            <a:grpSpLocks/>
          </p:cNvGrpSpPr>
          <p:nvPr/>
        </p:nvGrpSpPr>
        <p:grpSpPr bwMode="auto">
          <a:xfrm>
            <a:off x="2296344" y="3935760"/>
            <a:ext cx="1600200" cy="304800"/>
            <a:chOff x="0" y="0"/>
            <a:chExt cx="1056" cy="192"/>
          </a:xfrm>
        </p:grpSpPr>
        <p:sp>
          <p:nvSpPr>
            <p:cNvPr id="54348" name="Line 116"/>
            <p:cNvSpPr>
              <a:spLocks noChangeShapeType="1"/>
            </p:cNvSpPr>
            <p:nvPr/>
          </p:nvSpPr>
          <p:spPr bwMode="auto">
            <a:xfrm>
              <a:off x="1056" y="0"/>
              <a:ext cx="0" cy="96"/>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4349" name="Line 117"/>
            <p:cNvSpPr>
              <a:spLocks noChangeShapeType="1"/>
            </p:cNvSpPr>
            <p:nvPr/>
          </p:nvSpPr>
          <p:spPr bwMode="auto">
            <a:xfrm flipV="1">
              <a:off x="0" y="0"/>
              <a:ext cx="0" cy="192"/>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4350" name="Line 118"/>
            <p:cNvSpPr>
              <a:spLocks noChangeShapeType="1"/>
            </p:cNvSpPr>
            <p:nvPr/>
          </p:nvSpPr>
          <p:spPr bwMode="auto">
            <a:xfrm flipV="1">
              <a:off x="0" y="0"/>
              <a:ext cx="1056" cy="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lIns="0" rIns="0"/>
            <a:lstStyle/>
            <a:p>
              <a:endParaRPr lang="zh-CN" altLang="en-US"/>
            </a:p>
          </p:txBody>
        </p:sp>
      </p:grpSp>
      <p:grpSp>
        <p:nvGrpSpPr>
          <p:cNvPr id="54322" name="Group 119"/>
          <p:cNvGrpSpPr>
            <a:grpSpLocks/>
          </p:cNvGrpSpPr>
          <p:nvPr/>
        </p:nvGrpSpPr>
        <p:grpSpPr bwMode="auto">
          <a:xfrm>
            <a:off x="4048944" y="3935760"/>
            <a:ext cx="1524000" cy="304800"/>
            <a:chOff x="0" y="0"/>
            <a:chExt cx="1056" cy="192"/>
          </a:xfrm>
        </p:grpSpPr>
        <p:sp>
          <p:nvSpPr>
            <p:cNvPr id="54345" name="Line 120"/>
            <p:cNvSpPr>
              <a:spLocks noChangeShapeType="1"/>
            </p:cNvSpPr>
            <p:nvPr/>
          </p:nvSpPr>
          <p:spPr bwMode="auto">
            <a:xfrm>
              <a:off x="1056" y="0"/>
              <a:ext cx="0" cy="96"/>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4346" name="Line 121"/>
            <p:cNvSpPr>
              <a:spLocks noChangeShapeType="1"/>
            </p:cNvSpPr>
            <p:nvPr/>
          </p:nvSpPr>
          <p:spPr bwMode="auto">
            <a:xfrm flipV="1">
              <a:off x="0" y="0"/>
              <a:ext cx="0" cy="192"/>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4347" name="Line 122"/>
            <p:cNvSpPr>
              <a:spLocks noChangeShapeType="1"/>
            </p:cNvSpPr>
            <p:nvPr/>
          </p:nvSpPr>
          <p:spPr bwMode="auto">
            <a:xfrm flipV="1">
              <a:off x="0" y="0"/>
              <a:ext cx="1056" cy="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lIns="0" rIns="0"/>
            <a:lstStyle/>
            <a:p>
              <a:endParaRPr lang="zh-CN" altLang="en-US"/>
            </a:p>
          </p:txBody>
        </p:sp>
      </p:grpSp>
      <p:grpSp>
        <p:nvGrpSpPr>
          <p:cNvPr id="54323" name="Group 123"/>
          <p:cNvGrpSpPr>
            <a:grpSpLocks/>
          </p:cNvGrpSpPr>
          <p:nvPr/>
        </p:nvGrpSpPr>
        <p:grpSpPr bwMode="auto">
          <a:xfrm>
            <a:off x="2296344" y="5231160"/>
            <a:ext cx="1600200" cy="304800"/>
            <a:chOff x="0" y="0"/>
            <a:chExt cx="1056" cy="192"/>
          </a:xfrm>
        </p:grpSpPr>
        <p:sp>
          <p:nvSpPr>
            <p:cNvPr id="54342" name="Line 124"/>
            <p:cNvSpPr>
              <a:spLocks noChangeShapeType="1"/>
            </p:cNvSpPr>
            <p:nvPr/>
          </p:nvSpPr>
          <p:spPr bwMode="auto">
            <a:xfrm>
              <a:off x="1056" y="0"/>
              <a:ext cx="0" cy="96"/>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4343" name="Line 125"/>
            <p:cNvSpPr>
              <a:spLocks noChangeShapeType="1"/>
            </p:cNvSpPr>
            <p:nvPr/>
          </p:nvSpPr>
          <p:spPr bwMode="auto">
            <a:xfrm flipV="1">
              <a:off x="0" y="0"/>
              <a:ext cx="0" cy="192"/>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4344" name="Line 126"/>
            <p:cNvSpPr>
              <a:spLocks noChangeShapeType="1"/>
            </p:cNvSpPr>
            <p:nvPr/>
          </p:nvSpPr>
          <p:spPr bwMode="auto">
            <a:xfrm flipV="1">
              <a:off x="0" y="0"/>
              <a:ext cx="1056" cy="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lIns="0" rIns="0"/>
            <a:lstStyle/>
            <a:p>
              <a:endParaRPr lang="zh-CN" altLang="en-US"/>
            </a:p>
          </p:txBody>
        </p:sp>
      </p:grpSp>
      <p:sp>
        <p:nvSpPr>
          <p:cNvPr id="54324" name="Line 127"/>
          <p:cNvSpPr>
            <a:spLocks noChangeShapeType="1"/>
          </p:cNvSpPr>
          <p:nvPr/>
        </p:nvSpPr>
        <p:spPr bwMode="auto">
          <a:xfrm>
            <a:off x="2982144" y="3097560"/>
            <a:ext cx="0" cy="16002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25" name="Line 128"/>
          <p:cNvSpPr>
            <a:spLocks noChangeShapeType="1"/>
          </p:cNvSpPr>
          <p:nvPr/>
        </p:nvSpPr>
        <p:spPr bwMode="auto">
          <a:xfrm>
            <a:off x="2998019" y="2429223"/>
            <a:ext cx="0" cy="45720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26" name="Line 129"/>
          <p:cNvSpPr>
            <a:spLocks noChangeShapeType="1"/>
          </p:cNvSpPr>
          <p:nvPr/>
        </p:nvSpPr>
        <p:spPr bwMode="auto">
          <a:xfrm>
            <a:off x="1305744" y="2429223"/>
            <a:ext cx="1676400" cy="0"/>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27" name="Line 130"/>
          <p:cNvSpPr>
            <a:spLocks noChangeShapeType="1"/>
          </p:cNvSpPr>
          <p:nvPr/>
        </p:nvSpPr>
        <p:spPr bwMode="auto">
          <a:xfrm flipH="1" flipV="1">
            <a:off x="4231507" y="3148360"/>
            <a:ext cx="0" cy="381000"/>
          </a:xfrm>
          <a:prstGeom prst="line">
            <a:avLst/>
          </a:prstGeom>
          <a:noFill/>
          <a:ln w="28575">
            <a:solidFill>
              <a:srgbClr val="FF00FF"/>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4328" name="Line 131"/>
          <p:cNvSpPr>
            <a:spLocks noChangeShapeType="1"/>
          </p:cNvSpPr>
          <p:nvPr/>
        </p:nvSpPr>
        <p:spPr bwMode="auto">
          <a:xfrm flipH="1" flipV="1">
            <a:off x="4653782" y="3038823"/>
            <a:ext cx="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29" name="Line 132"/>
          <p:cNvSpPr>
            <a:spLocks noChangeShapeType="1"/>
          </p:cNvSpPr>
          <p:nvPr/>
        </p:nvSpPr>
        <p:spPr bwMode="auto">
          <a:xfrm>
            <a:off x="1989957" y="3742085"/>
            <a:ext cx="2667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30" name="Line 133"/>
          <p:cNvSpPr>
            <a:spLocks noChangeShapeType="1"/>
          </p:cNvSpPr>
          <p:nvPr/>
        </p:nvSpPr>
        <p:spPr bwMode="auto">
          <a:xfrm>
            <a:off x="1989957" y="3724623"/>
            <a:ext cx="0" cy="381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31" name="Line 134"/>
          <p:cNvSpPr>
            <a:spLocks noChangeShapeType="1"/>
          </p:cNvSpPr>
          <p:nvPr/>
        </p:nvSpPr>
        <p:spPr bwMode="auto">
          <a:xfrm flipV="1">
            <a:off x="5725344" y="3249960"/>
            <a:ext cx="0" cy="10668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32" name="Line 135"/>
          <p:cNvSpPr>
            <a:spLocks noChangeShapeType="1"/>
          </p:cNvSpPr>
          <p:nvPr/>
        </p:nvSpPr>
        <p:spPr bwMode="auto">
          <a:xfrm flipH="1" flipV="1">
            <a:off x="2296344" y="4545360"/>
            <a:ext cx="0" cy="38100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33" name="Line 136"/>
          <p:cNvSpPr>
            <a:spLocks noChangeShapeType="1"/>
          </p:cNvSpPr>
          <p:nvPr/>
        </p:nvSpPr>
        <p:spPr bwMode="auto">
          <a:xfrm flipH="1" flipV="1">
            <a:off x="2296344" y="4545360"/>
            <a:ext cx="1905000" cy="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34" name="Line 137"/>
          <p:cNvSpPr>
            <a:spLocks noChangeShapeType="1"/>
          </p:cNvSpPr>
          <p:nvPr/>
        </p:nvSpPr>
        <p:spPr bwMode="auto">
          <a:xfrm flipH="1" flipV="1">
            <a:off x="4201344" y="4392960"/>
            <a:ext cx="0" cy="152400"/>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4335" name="Line 138"/>
          <p:cNvSpPr>
            <a:spLocks noChangeShapeType="1"/>
          </p:cNvSpPr>
          <p:nvPr/>
        </p:nvSpPr>
        <p:spPr bwMode="auto">
          <a:xfrm>
            <a:off x="4658544" y="4240560"/>
            <a:ext cx="0" cy="11430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36" name="Line 139"/>
          <p:cNvSpPr>
            <a:spLocks noChangeShapeType="1"/>
          </p:cNvSpPr>
          <p:nvPr/>
        </p:nvSpPr>
        <p:spPr bwMode="auto">
          <a:xfrm flipH="1" flipV="1">
            <a:off x="3972744" y="5535960"/>
            <a:ext cx="0" cy="38100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37" name="Line 140"/>
          <p:cNvSpPr>
            <a:spLocks noChangeShapeType="1"/>
          </p:cNvSpPr>
          <p:nvPr/>
        </p:nvSpPr>
        <p:spPr bwMode="auto">
          <a:xfrm flipH="1" flipV="1">
            <a:off x="3972744" y="5916960"/>
            <a:ext cx="1752600" cy="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38" name="Line 141"/>
          <p:cNvSpPr>
            <a:spLocks noChangeShapeType="1"/>
          </p:cNvSpPr>
          <p:nvPr/>
        </p:nvSpPr>
        <p:spPr bwMode="auto">
          <a:xfrm flipH="1" flipV="1">
            <a:off x="5725344" y="4392960"/>
            <a:ext cx="0" cy="1524000"/>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4339" name="Line 142"/>
          <p:cNvSpPr>
            <a:spLocks noChangeShapeType="1"/>
          </p:cNvSpPr>
          <p:nvPr/>
        </p:nvSpPr>
        <p:spPr bwMode="auto">
          <a:xfrm flipH="1" flipV="1">
            <a:off x="7782744" y="3173760"/>
            <a:ext cx="0" cy="381000"/>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4340" name="Line 143"/>
          <p:cNvSpPr>
            <a:spLocks noChangeShapeType="1"/>
          </p:cNvSpPr>
          <p:nvPr/>
        </p:nvSpPr>
        <p:spPr bwMode="auto">
          <a:xfrm flipV="1">
            <a:off x="6334944" y="3554760"/>
            <a:ext cx="1447800" cy="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41" name="Line 144"/>
          <p:cNvSpPr>
            <a:spLocks noChangeShapeType="1"/>
          </p:cNvSpPr>
          <p:nvPr/>
        </p:nvSpPr>
        <p:spPr bwMode="auto">
          <a:xfrm flipH="1" flipV="1">
            <a:off x="6334944" y="3554760"/>
            <a:ext cx="0" cy="68580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95536" y="1124744"/>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一、图的遍历</a:t>
            </a:r>
          </a:p>
        </p:txBody>
      </p:sp>
      <p:sp>
        <p:nvSpPr>
          <p:cNvPr id="5529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DBEFECAC-75FA-4388-8F7B-032EC2065CF1}" type="slidenum">
              <a:rPr lang="zh-CN" altLang="en-US"/>
              <a:pPr algn="r" eaLnBrk="1" hangingPunct="1">
                <a:spcBef>
                  <a:spcPct val="50000"/>
                </a:spcBef>
                <a:buFont typeface="Arial" panose="020B0604020202020204" pitchFamily="34" charset="0"/>
                <a:buNone/>
              </a:pPr>
              <a:t>44</a:t>
            </a:fld>
            <a:endParaRPr lang="en-US" altLang="zh-CN"/>
          </a:p>
        </p:txBody>
      </p:sp>
      <p:sp>
        <p:nvSpPr>
          <p:cNvPr id="55300" name="Text Box 4"/>
          <p:cNvSpPr txBox="1">
            <a:spLocks noChangeArrowheads="1"/>
          </p:cNvSpPr>
          <p:nvPr/>
        </p:nvSpPr>
        <p:spPr bwMode="auto">
          <a:xfrm>
            <a:off x="395536" y="21034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第三节　图的遍历</a:t>
            </a:r>
          </a:p>
        </p:txBody>
      </p:sp>
      <p:sp>
        <p:nvSpPr>
          <p:cNvPr id="52229" name="Rectangle 5"/>
          <p:cNvSpPr>
            <a:spLocks noGrp="1" noChangeArrowheads="1"/>
          </p:cNvSpPr>
          <p:nvPr>
            <p:ph type="body" idx="1"/>
          </p:nvPr>
        </p:nvSpPr>
        <p:spPr>
          <a:xfrm>
            <a:off x="319336" y="1962944"/>
            <a:ext cx="8763000" cy="40386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从图的某一顶点开始，访遍图中其余顶点，且使每一个顶点仅被访问一次</a:t>
            </a:r>
          </a:p>
          <a:p>
            <a:pPr eaLnBrk="1" hangingPunct="1">
              <a:spcBef>
                <a:spcPct val="70000"/>
              </a:spcBef>
            </a:pPr>
            <a:r>
              <a:rPr lang="zh-CN" altLang="en-US" b="1">
                <a:latin typeface="黑体" panose="02010609060101010101" pitchFamily="49" charset="-122"/>
                <a:ea typeface="黑体" panose="02010609060101010101" pitchFamily="49" charset="-122"/>
              </a:rPr>
              <a:t>图的遍历主要应用于无向图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9">
                                            <p:txEl>
                                              <p:pRg st="0" end="0"/>
                                            </p:txEl>
                                          </p:spTgt>
                                        </p:tgtEl>
                                        <p:attrNameLst>
                                          <p:attrName>style.visibility</p:attrName>
                                        </p:attrNameLst>
                                      </p:cBhvr>
                                      <p:to>
                                        <p:strVal val="visible"/>
                                      </p:to>
                                    </p:set>
                                    <p:animEffect transition="in" filter="wipe(left)">
                                      <p:cBhvr>
                                        <p:cTn id="7" dur="500"/>
                                        <p:tgtEl>
                                          <p:spTgt spid="522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9">
                                            <p:txEl>
                                              <p:pRg st="1" end="1"/>
                                            </p:txEl>
                                          </p:spTgt>
                                        </p:tgtEl>
                                        <p:attrNameLst>
                                          <p:attrName>style.visibility</p:attrName>
                                        </p:attrNameLst>
                                      </p:cBhvr>
                                      <p:to>
                                        <p:strVal val="visible"/>
                                      </p:to>
                                    </p:set>
                                    <p:animEffect transition="in" filter="wipe(left)">
                                      <p:cBhvr>
                                        <p:cTn id="12" dur="500"/>
                                        <p:tgtEl>
                                          <p:spTgt spid="522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95536" y="1052736"/>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二、深度优先搜索(</a:t>
            </a:r>
            <a:r>
              <a:rPr lang="en-US" altLang="zh-CN" sz="3200">
                <a:latin typeface="黑体" panose="02010609060101010101" pitchFamily="49" charset="-122"/>
                <a:ea typeface="黑体" panose="02010609060101010101" pitchFamily="49" charset="-122"/>
              </a:rPr>
              <a:t>DFS)</a:t>
            </a:r>
          </a:p>
        </p:txBody>
      </p:sp>
      <p:sp>
        <p:nvSpPr>
          <p:cNvPr id="5632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E881B55F-5027-4526-AE95-09C48D421CF7}" type="slidenum">
              <a:rPr lang="zh-CN" altLang="en-US"/>
              <a:pPr algn="r" eaLnBrk="1" hangingPunct="1">
                <a:spcBef>
                  <a:spcPct val="50000"/>
                </a:spcBef>
                <a:buFont typeface="Arial" panose="020B0604020202020204" pitchFamily="34" charset="0"/>
                <a:buNone/>
              </a:pPr>
              <a:t>45</a:t>
            </a:fld>
            <a:endParaRPr lang="en-US" altLang="zh-CN"/>
          </a:p>
        </p:txBody>
      </p:sp>
      <p:sp>
        <p:nvSpPr>
          <p:cNvPr id="56324" name="Text Box 4"/>
          <p:cNvSpPr txBox="1">
            <a:spLocks noChangeArrowheads="1"/>
          </p:cNvSpPr>
          <p:nvPr/>
        </p:nvSpPr>
        <p:spPr bwMode="auto">
          <a:xfrm>
            <a:off x="395536" y="138336"/>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第三节　图的遍历</a:t>
            </a:r>
          </a:p>
        </p:txBody>
      </p:sp>
      <p:sp>
        <p:nvSpPr>
          <p:cNvPr id="53253" name="Rectangle 5"/>
          <p:cNvSpPr>
            <a:spLocks noGrp="1" noChangeArrowheads="1"/>
          </p:cNvSpPr>
          <p:nvPr>
            <p:ph type="body" idx="1"/>
          </p:nvPr>
        </p:nvSpPr>
        <p:spPr>
          <a:xfrm>
            <a:off x="319336" y="1890936"/>
            <a:ext cx="8763000" cy="40386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图的深度优先搜索是</a:t>
            </a:r>
            <a:r>
              <a:rPr lang="zh-CN" altLang="en-US" b="1">
                <a:solidFill>
                  <a:schemeClr val="hlink"/>
                </a:solidFill>
                <a:latin typeface="黑体" panose="02010609060101010101" pitchFamily="49" charset="-122"/>
                <a:ea typeface="黑体" panose="02010609060101010101" pitchFamily="49" charset="-122"/>
              </a:rPr>
              <a:t>树的先根遍历</a:t>
            </a:r>
            <a:r>
              <a:rPr lang="zh-CN" altLang="en-US" b="1">
                <a:latin typeface="黑体" panose="02010609060101010101" pitchFamily="49" charset="-122"/>
                <a:ea typeface="黑体" panose="02010609060101010101" pitchFamily="49" charset="-122"/>
              </a:rPr>
              <a:t>的推广</a:t>
            </a:r>
          </a:p>
          <a:p>
            <a:pPr eaLnBrk="1" hangingPunct="1">
              <a:spcBef>
                <a:spcPct val="70000"/>
              </a:spcBef>
            </a:pPr>
            <a:r>
              <a:rPr lang="zh-CN" altLang="en-US" b="1">
                <a:latin typeface="黑体" panose="02010609060101010101" pitchFamily="49" charset="-122"/>
                <a:ea typeface="黑体" panose="02010609060101010101" pitchFamily="49" charset="-122"/>
              </a:rPr>
              <a:t>图中可能存在回路，且图的任一顶点都可能与其它顶点相通，在访问完某个顶点之后可能会沿着某些边又回到了曾经访问过的顶点。</a:t>
            </a:r>
          </a:p>
          <a:p>
            <a:pPr eaLnBrk="1" hangingPunct="1">
              <a:spcBef>
                <a:spcPct val="70000"/>
              </a:spcBef>
            </a:pPr>
            <a:r>
              <a:rPr lang="zh-CN" altLang="en-US" b="1">
                <a:latin typeface="黑体" panose="02010609060101010101" pitchFamily="49" charset="-122"/>
                <a:ea typeface="黑体" panose="02010609060101010101" pitchFamily="49" charset="-122"/>
              </a:rPr>
              <a:t>为了</a:t>
            </a:r>
            <a:r>
              <a:rPr lang="zh-CN" altLang="en-US" b="1">
                <a:solidFill>
                  <a:srgbClr val="FF0000"/>
                </a:solidFill>
                <a:latin typeface="黑体" panose="02010609060101010101" pitchFamily="49" charset="-122"/>
                <a:ea typeface="黑体" panose="02010609060101010101" pitchFamily="49" charset="-122"/>
              </a:rPr>
              <a:t>避免重复访问</a:t>
            </a:r>
            <a:r>
              <a:rPr lang="zh-CN" altLang="en-US" b="1">
                <a:latin typeface="黑体" panose="02010609060101010101" pitchFamily="49" charset="-122"/>
                <a:ea typeface="黑体" panose="02010609060101010101" pitchFamily="49" charset="-122"/>
              </a:rPr>
              <a:t>，可设置一个标志顶点是否被访问过的辅助数组 </a:t>
            </a:r>
            <a:r>
              <a:rPr lang="en-US" altLang="zh-CN" b="1">
                <a:latin typeface="黑体" panose="02010609060101010101" pitchFamily="49" charset="-122"/>
                <a:ea typeface="黑体" panose="02010609060101010101" pitchFamily="49" charset="-122"/>
              </a:rPr>
              <a:t>visited [ ]</a:t>
            </a:r>
            <a:endParaRPr lang="zh-CN" altLang="en-US" b="1">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3">
                                            <p:txEl>
                                              <p:pRg st="0" end="0"/>
                                            </p:txEl>
                                          </p:spTgt>
                                        </p:tgtEl>
                                        <p:attrNameLst>
                                          <p:attrName>style.visibility</p:attrName>
                                        </p:attrNameLst>
                                      </p:cBhvr>
                                      <p:to>
                                        <p:strVal val="visible"/>
                                      </p:to>
                                    </p:set>
                                    <p:animEffect transition="in" filter="wipe(left)">
                                      <p:cBhvr>
                                        <p:cTn id="7" dur="500"/>
                                        <p:tgtEl>
                                          <p:spTgt spid="5325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3">
                                            <p:txEl>
                                              <p:pRg st="1" end="1"/>
                                            </p:txEl>
                                          </p:spTgt>
                                        </p:tgtEl>
                                        <p:attrNameLst>
                                          <p:attrName>style.visibility</p:attrName>
                                        </p:attrNameLst>
                                      </p:cBhvr>
                                      <p:to>
                                        <p:strVal val="visible"/>
                                      </p:to>
                                    </p:set>
                                    <p:animEffect transition="in" filter="wipe(left)">
                                      <p:cBhvr>
                                        <p:cTn id="12" dur="500"/>
                                        <p:tgtEl>
                                          <p:spTgt spid="5325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3">
                                            <p:txEl>
                                              <p:pRg st="2" end="2"/>
                                            </p:txEl>
                                          </p:spTgt>
                                        </p:tgtEl>
                                        <p:attrNameLst>
                                          <p:attrName>style.visibility</p:attrName>
                                        </p:attrNameLst>
                                      </p:cBhvr>
                                      <p:to>
                                        <p:strVal val="visible"/>
                                      </p:to>
                                    </p:set>
                                    <p:animEffect transition="in" filter="wipe(left)">
                                      <p:cBhvr>
                                        <p:cTn id="17" dur="500"/>
                                        <p:tgtEl>
                                          <p:spTgt spid="532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8668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二、深度优先搜索(</a:t>
            </a:r>
            <a:r>
              <a:rPr lang="en-US" altLang="zh-CN" sz="3200">
                <a:latin typeface="黑体" panose="02010609060101010101" pitchFamily="49" charset="-122"/>
                <a:ea typeface="黑体" panose="02010609060101010101" pitchFamily="49" charset="-122"/>
              </a:rPr>
              <a:t>DFS</a:t>
            </a:r>
            <a:r>
              <a:rPr lang="zh-CN" altLang="en-US" sz="3200">
                <a:latin typeface="黑体" panose="02010609060101010101" pitchFamily="49" charset="-122"/>
                <a:ea typeface="黑体" panose="02010609060101010101" pitchFamily="49" charset="-122"/>
              </a:rPr>
              <a:t>算法)</a:t>
            </a:r>
          </a:p>
        </p:txBody>
      </p:sp>
      <p:sp>
        <p:nvSpPr>
          <p:cNvPr id="57347" name="Text Box 3"/>
          <p:cNvSpPr txBox="1">
            <a:spLocks noChangeArrowheads="1"/>
          </p:cNvSpPr>
          <p:nvPr/>
        </p:nvSpPr>
        <p:spPr bwMode="auto">
          <a:xfrm>
            <a:off x="457200" y="2572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第三节　图的遍历</a:t>
            </a:r>
          </a:p>
        </p:txBody>
      </p:sp>
      <p:sp>
        <p:nvSpPr>
          <p:cNvPr id="54276" name="Rectangle 4"/>
          <p:cNvSpPr>
            <a:spLocks noGrp="1" noChangeArrowheads="1"/>
          </p:cNvSpPr>
          <p:nvPr>
            <p:ph type="body" idx="1"/>
          </p:nvPr>
        </p:nvSpPr>
        <p:spPr>
          <a:xfrm>
            <a:off x="381000" y="1628800"/>
            <a:ext cx="8763000" cy="4038600"/>
          </a:xfrm>
        </p:spPr>
        <p:txBody>
          <a:bodyPr/>
          <a:lstStyle/>
          <a:p>
            <a:pPr eaLnBrk="1" hangingPunct="1">
              <a:lnSpc>
                <a:spcPct val="90000"/>
              </a:lnSpc>
              <a:spcBef>
                <a:spcPct val="40000"/>
              </a:spcBef>
            </a:pPr>
            <a:r>
              <a:rPr lang="zh-CN" altLang="en-US" sz="2800" b="1">
                <a:latin typeface="黑体" panose="02010609060101010101" pitchFamily="49" charset="-122"/>
                <a:ea typeface="黑体" panose="02010609060101010101" pitchFamily="49" charset="-122"/>
              </a:rPr>
              <a:t>所有顶点访问标志</a:t>
            </a:r>
            <a:r>
              <a:rPr lang="en-US" altLang="zh-CN" sz="2800" b="1">
                <a:latin typeface="黑体" panose="02010609060101010101" pitchFamily="49" charset="-122"/>
                <a:ea typeface="黑体" panose="02010609060101010101" pitchFamily="49" charset="-122"/>
              </a:rPr>
              <a:t>visited[]</a:t>
            </a:r>
            <a:r>
              <a:rPr lang="zh-CN" altLang="en-US" sz="2800" b="1">
                <a:latin typeface="黑体" panose="02010609060101010101" pitchFamily="49" charset="-122"/>
                <a:ea typeface="黑体" panose="02010609060101010101" pitchFamily="49" charset="-122"/>
              </a:rPr>
              <a:t>设置为</a:t>
            </a:r>
            <a:r>
              <a:rPr lang="en-US" altLang="zh-CN" sz="2800" b="1">
                <a:latin typeface="黑体" panose="02010609060101010101" pitchFamily="49" charset="-122"/>
                <a:ea typeface="黑体" panose="02010609060101010101" pitchFamily="49" charset="-122"/>
              </a:rPr>
              <a:t>FALSE</a:t>
            </a:r>
          </a:p>
          <a:p>
            <a:pPr eaLnBrk="1" hangingPunct="1">
              <a:lnSpc>
                <a:spcPct val="90000"/>
              </a:lnSpc>
              <a:spcBef>
                <a:spcPct val="40000"/>
              </a:spcBef>
            </a:pPr>
            <a:r>
              <a:rPr lang="zh-CN" altLang="en-US" sz="2800" b="1">
                <a:latin typeface="黑体" panose="02010609060101010101" pitchFamily="49" charset="-122"/>
                <a:ea typeface="黑体" panose="02010609060101010101" pitchFamily="49" charset="-122"/>
              </a:rPr>
              <a:t>从某顶点</a:t>
            </a:r>
            <a:r>
              <a:rPr lang="en-US" altLang="zh-CN" sz="2800" b="1">
                <a:latin typeface="黑体" panose="02010609060101010101" pitchFamily="49" charset="-122"/>
                <a:ea typeface="黑体" panose="02010609060101010101" pitchFamily="49" charset="-122"/>
              </a:rPr>
              <a:t>v</a:t>
            </a:r>
            <a:r>
              <a:rPr lang="en-US" altLang="zh-CN" sz="2800" b="1" baseline="-25000">
                <a:latin typeface="黑体" panose="02010609060101010101" pitchFamily="49" charset="-122"/>
                <a:ea typeface="黑体" panose="02010609060101010101" pitchFamily="49" charset="-122"/>
              </a:rPr>
              <a:t>0</a:t>
            </a:r>
            <a:r>
              <a:rPr lang="zh-CN" altLang="en-US" sz="2800" b="1">
                <a:latin typeface="黑体" panose="02010609060101010101" pitchFamily="49" charset="-122"/>
                <a:ea typeface="黑体" panose="02010609060101010101" pitchFamily="49" charset="-122"/>
              </a:rPr>
              <a:t>开始，设</a:t>
            </a:r>
            <a:r>
              <a:rPr lang="en-US" altLang="zh-CN" sz="2800" b="1">
                <a:latin typeface="黑体" panose="02010609060101010101" pitchFamily="49" charset="-122"/>
                <a:ea typeface="黑体" panose="02010609060101010101" pitchFamily="49" charset="-122"/>
              </a:rPr>
              <a:t>v=v</a:t>
            </a:r>
            <a:r>
              <a:rPr lang="en-US" altLang="zh-CN" sz="2800" b="1" baseline="-25000">
                <a:latin typeface="黑体" panose="02010609060101010101" pitchFamily="49" charset="-122"/>
                <a:ea typeface="黑体" panose="02010609060101010101" pitchFamily="49" charset="-122"/>
              </a:rPr>
              <a:t>0</a:t>
            </a:r>
          </a:p>
          <a:p>
            <a:pPr eaLnBrk="1" hangingPunct="1">
              <a:lnSpc>
                <a:spcPct val="90000"/>
              </a:lnSpc>
              <a:spcBef>
                <a:spcPct val="4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1.如果</a:t>
            </a:r>
            <a:r>
              <a:rPr lang="en-US" altLang="zh-CN" sz="2800">
                <a:ea typeface="黑体" panose="02010609060101010101" pitchFamily="49" charset="-122"/>
              </a:rPr>
              <a:t>visited[v]=FALSE，</a:t>
            </a:r>
            <a:r>
              <a:rPr lang="zh-CN" altLang="en-US" sz="2800">
                <a:ea typeface="黑体" panose="02010609060101010101" pitchFamily="49" charset="-122"/>
              </a:rPr>
              <a:t>则</a:t>
            </a:r>
            <a:r>
              <a:rPr lang="zh-CN" altLang="en-US" sz="2800" b="1">
                <a:latin typeface="黑体" panose="02010609060101010101" pitchFamily="49" charset="-122"/>
                <a:ea typeface="黑体" panose="02010609060101010101" pitchFamily="49" charset="-122"/>
              </a:rPr>
              <a:t>访问该顶点，且设</a:t>
            </a:r>
            <a:r>
              <a:rPr lang="en-US" altLang="zh-CN" sz="2800">
                <a:ea typeface="黑体" panose="02010609060101010101" pitchFamily="49" charset="-122"/>
              </a:rPr>
              <a:t>visited[v]=TRUE</a:t>
            </a:r>
          </a:p>
          <a:p>
            <a:pPr eaLnBrk="1" hangingPunct="1">
              <a:lnSpc>
                <a:spcPct val="90000"/>
              </a:lnSpc>
              <a:spcBef>
                <a:spcPct val="4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2.如果找到当前顶点的一个新的相邻顶点</a:t>
            </a:r>
            <a:r>
              <a:rPr lang="en-US" altLang="zh-CN" sz="2800" b="1">
                <a:latin typeface="黑体" panose="02010609060101010101" pitchFamily="49" charset="-122"/>
                <a:ea typeface="黑体" panose="02010609060101010101" pitchFamily="49" charset="-122"/>
              </a:rPr>
              <a:t>w,</a:t>
            </a:r>
            <a:r>
              <a:rPr lang="zh-CN" altLang="en-US" sz="2800" b="1">
                <a:latin typeface="黑体" panose="02010609060101010101" pitchFamily="49" charset="-122"/>
                <a:ea typeface="黑体" panose="02010609060101010101" pitchFamily="49" charset="-122"/>
              </a:rPr>
              <a:t>设</a:t>
            </a:r>
            <a:r>
              <a:rPr lang="en-US" altLang="zh-CN" sz="2800" b="1">
                <a:latin typeface="黑体" panose="02010609060101010101" pitchFamily="49" charset="-122"/>
                <a:ea typeface="黑体" panose="02010609060101010101" pitchFamily="49" charset="-122"/>
              </a:rPr>
              <a:t>v=w,</a:t>
            </a:r>
            <a:r>
              <a:rPr lang="zh-CN" altLang="en-US" sz="2800" b="1">
                <a:latin typeface="黑体" panose="02010609060101010101" pitchFamily="49" charset="-122"/>
                <a:ea typeface="黑体" panose="02010609060101010101" pitchFamily="49" charset="-122"/>
              </a:rPr>
              <a:t>重复1</a:t>
            </a:r>
          </a:p>
          <a:p>
            <a:pPr eaLnBrk="1" hangingPunct="1">
              <a:lnSpc>
                <a:spcPct val="90000"/>
              </a:lnSpc>
              <a:spcBef>
                <a:spcPct val="40000"/>
              </a:spcBef>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3.</a:t>
            </a:r>
            <a:r>
              <a:rPr lang="zh-CN" altLang="en-US" sz="2800" b="1">
                <a:latin typeface="黑体" panose="02010609060101010101" pitchFamily="49" charset="-122"/>
                <a:ea typeface="黑体" panose="02010609060101010101" pitchFamily="49" charset="-122"/>
              </a:rPr>
              <a:t>否则(说明当前顶点的所有相邻顶点都已被访问过，或者当前顶点没有相邻顶点)，如果当前顶点是</a:t>
            </a:r>
            <a:r>
              <a:rPr lang="en-US" altLang="zh-CN" sz="2800" b="1">
                <a:latin typeface="黑体" panose="02010609060101010101" pitchFamily="49" charset="-122"/>
                <a:ea typeface="黑体" panose="02010609060101010101" pitchFamily="49" charset="-122"/>
              </a:rPr>
              <a:t>v</a:t>
            </a:r>
            <a:r>
              <a:rPr lang="en-US" altLang="zh-CN" sz="2800" b="1" baseline="-25000">
                <a:latin typeface="黑体" panose="02010609060101010101" pitchFamily="49" charset="-122"/>
                <a:ea typeface="黑体" panose="02010609060101010101" pitchFamily="49" charset="-122"/>
              </a:rPr>
              <a:t>0</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退出；否则返回上一级顶点</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重复2</a:t>
            </a:r>
            <a:endParaRPr lang="en-US" altLang="zh-CN" sz="2800" b="1">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Effect transition="in" filter="wipe(left)">
                                      <p:cBhvr>
                                        <p:cTn id="7" dur="500"/>
                                        <p:tgtEl>
                                          <p:spTgt spid="542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6">
                                            <p:txEl>
                                              <p:pRg st="1" end="1"/>
                                            </p:txEl>
                                          </p:spTgt>
                                        </p:tgtEl>
                                        <p:attrNameLst>
                                          <p:attrName>style.visibility</p:attrName>
                                        </p:attrNameLst>
                                      </p:cBhvr>
                                      <p:to>
                                        <p:strVal val="visible"/>
                                      </p:to>
                                    </p:set>
                                    <p:animEffect transition="in" filter="wipe(left)">
                                      <p:cBhvr>
                                        <p:cTn id="12" dur="500"/>
                                        <p:tgtEl>
                                          <p:spTgt spid="5427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76">
                                            <p:txEl>
                                              <p:pRg st="2" end="2"/>
                                            </p:txEl>
                                          </p:spTgt>
                                        </p:tgtEl>
                                        <p:attrNameLst>
                                          <p:attrName>style.visibility</p:attrName>
                                        </p:attrNameLst>
                                      </p:cBhvr>
                                      <p:to>
                                        <p:strVal val="visible"/>
                                      </p:to>
                                    </p:set>
                                    <p:animEffect transition="in" filter="wipe(left)">
                                      <p:cBhvr>
                                        <p:cTn id="17" dur="500"/>
                                        <p:tgtEl>
                                          <p:spTgt spid="5427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276">
                                            <p:txEl>
                                              <p:pRg st="3" end="3"/>
                                            </p:txEl>
                                          </p:spTgt>
                                        </p:tgtEl>
                                        <p:attrNameLst>
                                          <p:attrName>style.visibility</p:attrName>
                                        </p:attrNameLst>
                                      </p:cBhvr>
                                      <p:to>
                                        <p:strVal val="visible"/>
                                      </p:to>
                                    </p:set>
                                    <p:animEffect transition="in" filter="wipe(left)">
                                      <p:cBhvr>
                                        <p:cTn id="22" dur="500"/>
                                        <p:tgtEl>
                                          <p:spTgt spid="5427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4276">
                                            <p:txEl>
                                              <p:pRg st="4" end="4"/>
                                            </p:txEl>
                                          </p:spTgt>
                                        </p:tgtEl>
                                        <p:attrNameLst>
                                          <p:attrName>style.visibility</p:attrName>
                                        </p:attrNameLst>
                                      </p:cBhvr>
                                      <p:to>
                                        <p:strVal val="visible"/>
                                      </p:to>
                                    </p:set>
                                    <p:animEffect transition="in" filter="wipe(left)">
                                      <p:cBhvr>
                                        <p:cTn id="27" dur="500"/>
                                        <p:tgtEl>
                                          <p:spTgt spid="542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Oval 2"/>
          <p:cNvSpPr>
            <a:spLocks noChangeArrowheads="1"/>
          </p:cNvSpPr>
          <p:nvPr/>
        </p:nvSpPr>
        <p:spPr bwMode="auto">
          <a:xfrm>
            <a:off x="3810000" y="1066800"/>
            <a:ext cx="533400" cy="457200"/>
          </a:xfrm>
          <a:prstGeom prst="ellipse">
            <a:avLst/>
          </a:prstGeom>
          <a:solidFill>
            <a:srgbClr val="FFFF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a</a:t>
            </a:r>
            <a:endParaRPr lang="en-US" altLang="zh-CN">
              <a:latin typeface="Times New Roman" panose="02020603050405020304" pitchFamily="18" charset="0"/>
            </a:endParaRPr>
          </a:p>
        </p:txBody>
      </p:sp>
      <p:sp>
        <p:nvSpPr>
          <p:cNvPr id="51203" name="Oval 3"/>
          <p:cNvSpPr>
            <a:spLocks noChangeArrowheads="1"/>
          </p:cNvSpPr>
          <p:nvPr/>
        </p:nvSpPr>
        <p:spPr bwMode="auto">
          <a:xfrm>
            <a:off x="5181600" y="1066800"/>
            <a:ext cx="533400" cy="457200"/>
          </a:xfrm>
          <a:prstGeom prst="ellipse">
            <a:avLst/>
          </a:prstGeom>
          <a:solidFill>
            <a:srgbClr val="FFFF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b</a:t>
            </a:r>
            <a:endParaRPr lang="en-US" altLang="zh-CN">
              <a:latin typeface="Times New Roman" panose="02020603050405020304" pitchFamily="18" charset="0"/>
            </a:endParaRPr>
          </a:p>
        </p:txBody>
      </p:sp>
      <p:sp>
        <p:nvSpPr>
          <p:cNvPr id="51204" name="Oval 4"/>
          <p:cNvSpPr>
            <a:spLocks noChangeArrowheads="1"/>
          </p:cNvSpPr>
          <p:nvPr/>
        </p:nvSpPr>
        <p:spPr bwMode="auto">
          <a:xfrm>
            <a:off x="1981200" y="2209800"/>
            <a:ext cx="533400" cy="457200"/>
          </a:xfrm>
          <a:prstGeom prst="ellipse">
            <a:avLst/>
          </a:prstGeom>
          <a:solidFill>
            <a:srgbClr val="FFFF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c</a:t>
            </a:r>
            <a:endParaRPr lang="en-US" altLang="zh-CN">
              <a:latin typeface="Times New Roman" panose="02020603050405020304" pitchFamily="18" charset="0"/>
            </a:endParaRPr>
          </a:p>
        </p:txBody>
      </p:sp>
      <p:sp>
        <p:nvSpPr>
          <p:cNvPr id="51205" name="Oval 5"/>
          <p:cNvSpPr>
            <a:spLocks noChangeArrowheads="1"/>
          </p:cNvSpPr>
          <p:nvPr/>
        </p:nvSpPr>
        <p:spPr bwMode="auto">
          <a:xfrm>
            <a:off x="2743200" y="3276600"/>
            <a:ext cx="533400" cy="457200"/>
          </a:xfrm>
          <a:prstGeom prst="ellipse">
            <a:avLst/>
          </a:prstGeom>
          <a:solidFill>
            <a:srgbClr val="FFFF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h</a:t>
            </a:r>
            <a:endParaRPr lang="en-US" altLang="zh-CN">
              <a:latin typeface="Times New Roman" panose="02020603050405020304" pitchFamily="18" charset="0"/>
            </a:endParaRPr>
          </a:p>
        </p:txBody>
      </p:sp>
      <p:sp>
        <p:nvSpPr>
          <p:cNvPr id="51206" name="Oval 6"/>
          <p:cNvSpPr>
            <a:spLocks noChangeArrowheads="1"/>
          </p:cNvSpPr>
          <p:nvPr/>
        </p:nvSpPr>
        <p:spPr bwMode="auto">
          <a:xfrm>
            <a:off x="3200400" y="2209800"/>
            <a:ext cx="533400" cy="457200"/>
          </a:xfrm>
          <a:prstGeom prst="ellipse">
            <a:avLst/>
          </a:prstGeom>
          <a:solidFill>
            <a:srgbClr val="FFFF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d</a:t>
            </a:r>
            <a:endParaRPr lang="en-US" altLang="zh-CN">
              <a:latin typeface="Times New Roman" panose="02020603050405020304" pitchFamily="18" charset="0"/>
            </a:endParaRPr>
          </a:p>
        </p:txBody>
      </p:sp>
      <p:sp>
        <p:nvSpPr>
          <p:cNvPr id="51207" name="Oval 7"/>
          <p:cNvSpPr>
            <a:spLocks noChangeArrowheads="1"/>
          </p:cNvSpPr>
          <p:nvPr/>
        </p:nvSpPr>
        <p:spPr bwMode="auto">
          <a:xfrm>
            <a:off x="4343400" y="2209800"/>
            <a:ext cx="533400" cy="457200"/>
          </a:xfrm>
          <a:prstGeom prst="ellipse">
            <a:avLst/>
          </a:prstGeom>
          <a:solidFill>
            <a:srgbClr val="FFFF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e</a:t>
            </a:r>
            <a:endParaRPr lang="en-US" altLang="zh-CN">
              <a:latin typeface="Times New Roman" panose="02020603050405020304" pitchFamily="18" charset="0"/>
            </a:endParaRPr>
          </a:p>
        </p:txBody>
      </p:sp>
      <p:sp>
        <p:nvSpPr>
          <p:cNvPr id="51208" name="Oval 8"/>
          <p:cNvSpPr>
            <a:spLocks noChangeArrowheads="1"/>
          </p:cNvSpPr>
          <p:nvPr/>
        </p:nvSpPr>
        <p:spPr bwMode="auto">
          <a:xfrm>
            <a:off x="4724400" y="3276600"/>
            <a:ext cx="533400" cy="457200"/>
          </a:xfrm>
          <a:prstGeom prst="ellipse">
            <a:avLst/>
          </a:prstGeom>
          <a:solidFill>
            <a:srgbClr val="FFFF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k</a:t>
            </a:r>
            <a:endParaRPr lang="en-US" altLang="zh-CN">
              <a:latin typeface="Times New Roman" panose="02020603050405020304" pitchFamily="18" charset="0"/>
            </a:endParaRPr>
          </a:p>
        </p:txBody>
      </p:sp>
      <p:sp>
        <p:nvSpPr>
          <p:cNvPr id="51209" name="Oval 9"/>
          <p:cNvSpPr>
            <a:spLocks noChangeArrowheads="1"/>
          </p:cNvSpPr>
          <p:nvPr/>
        </p:nvSpPr>
        <p:spPr bwMode="auto">
          <a:xfrm>
            <a:off x="5562600" y="2209800"/>
            <a:ext cx="533400" cy="457200"/>
          </a:xfrm>
          <a:prstGeom prst="ellipse">
            <a:avLst/>
          </a:prstGeom>
          <a:solidFill>
            <a:srgbClr val="FFFF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f</a:t>
            </a:r>
            <a:endParaRPr lang="en-US" altLang="zh-CN">
              <a:latin typeface="Times New Roman" panose="02020603050405020304" pitchFamily="18" charset="0"/>
            </a:endParaRPr>
          </a:p>
        </p:txBody>
      </p:sp>
      <p:sp>
        <p:nvSpPr>
          <p:cNvPr id="51210" name="Oval 10"/>
          <p:cNvSpPr>
            <a:spLocks noChangeArrowheads="1"/>
          </p:cNvSpPr>
          <p:nvPr/>
        </p:nvSpPr>
        <p:spPr bwMode="auto">
          <a:xfrm>
            <a:off x="6477000" y="1371600"/>
            <a:ext cx="533400" cy="457200"/>
          </a:xfrm>
          <a:prstGeom prst="ellipse">
            <a:avLst/>
          </a:prstGeom>
          <a:solidFill>
            <a:srgbClr val="FFFF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g</a:t>
            </a:r>
            <a:endParaRPr lang="en-US" altLang="zh-CN">
              <a:latin typeface="Times New Roman" panose="02020603050405020304" pitchFamily="18" charset="0"/>
            </a:endParaRPr>
          </a:p>
        </p:txBody>
      </p:sp>
      <p:sp>
        <p:nvSpPr>
          <p:cNvPr id="51211" name="Line 11"/>
          <p:cNvSpPr>
            <a:spLocks noChangeShapeType="1"/>
          </p:cNvSpPr>
          <p:nvPr/>
        </p:nvSpPr>
        <p:spPr bwMode="auto">
          <a:xfrm flipH="1">
            <a:off x="2209800" y="1295400"/>
            <a:ext cx="1600200" cy="914400"/>
          </a:xfrm>
          <a:prstGeom prst="line">
            <a:avLst/>
          </a:prstGeom>
          <a:noFill/>
          <a:ln w="28575" cap="sq">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2" name="Line 12"/>
          <p:cNvSpPr>
            <a:spLocks noChangeShapeType="1"/>
          </p:cNvSpPr>
          <p:nvPr/>
        </p:nvSpPr>
        <p:spPr bwMode="auto">
          <a:xfrm>
            <a:off x="2209800" y="2667000"/>
            <a:ext cx="609600" cy="685800"/>
          </a:xfrm>
          <a:prstGeom prst="line">
            <a:avLst/>
          </a:prstGeom>
          <a:noFill/>
          <a:ln w="28575" cap="sq">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3" name="Line 13"/>
          <p:cNvSpPr>
            <a:spLocks noChangeShapeType="1"/>
          </p:cNvSpPr>
          <p:nvPr/>
        </p:nvSpPr>
        <p:spPr bwMode="auto">
          <a:xfrm>
            <a:off x="3276600" y="3505200"/>
            <a:ext cx="1447800" cy="0"/>
          </a:xfrm>
          <a:prstGeom prst="line">
            <a:avLst/>
          </a:prstGeom>
          <a:noFill/>
          <a:ln w="28575" cap="sq">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4" name="Line 14"/>
          <p:cNvSpPr>
            <a:spLocks noChangeShapeType="1"/>
          </p:cNvSpPr>
          <p:nvPr/>
        </p:nvSpPr>
        <p:spPr bwMode="auto">
          <a:xfrm flipH="1">
            <a:off x="3505200" y="1447800"/>
            <a:ext cx="381000" cy="762000"/>
          </a:xfrm>
          <a:prstGeom prst="line">
            <a:avLst/>
          </a:prstGeom>
          <a:noFill/>
          <a:ln w="19050" cap="sq">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5" name="Line 15"/>
          <p:cNvSpPr>
            <a:spLocks noChangeShapeType="1"/>
          </p:cNvSpPr>
          <p:nvPr/>
        </p:nvSpPr>
        <p:spPr bwMode="auto">
          <a:xfrm flipH="1">
            <a:off x="2971800" y="2590800"/>
            <a:ext cx="381000" cy="685800"/>
          </a:xfrm>
          <a:prstGeom prst="line">
            <a:avLst/>
          </a:prstGeom>
          <a:noFill/>
          <a:ln w="28575" cap="sq">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6" name="Line 16"/>
          <p:cNvSpPr>
            <a:spLocks noChangeShapeType="1"/>
          </p:cNvSpPr>
          <p:nvPr/>
        </p:nvSpPr>
        <p:spPr bwMode="auto">
          <a:xfrm>
            <a:off x="4800600" y="2667000"/>
            <a:ext cx="152400" cy="609600"/>
          </a:xfrm>
          <a:prstGeom prst="line">
            <a:avLst/>
          </a:prstGeom>
          <a:noFill/>
          <a:ln w="28575" cap="sq">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7" name="Line 17"/>
          <p:cNvSpPr>
            <a:spLocks noChangeShapeType="1"/>
          </p:cNvSpPr>
          <p:nvPr/>
        </p:nvSpPr>
        <p:spPr bwMode="auto">
          <a:xfrm>
            <a:off x="4267200" y="1447800"/>
            <a:ext cx="304800" cy="762000"/>
          </a:xfrm>
          <a:prstGeom prst="line">
            <a:avLst/>
          </a:prstGeom>
          <a:noFill/>
          <a:ln w="19050" cap="sq">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8" name="Line 18"/>
          <p:cNvSpPr>
            <a:spLocks noChangeShapeType="1"/>
          </p:cNvSpPr>
          <p:nvPr/>
        </p:nvSpPr>
        <p:spPr bwMode="auto">
          <a:xfrm>
            <a:off x="4343400" y="1295400"/>
            <a:ext cx="1447800" cy="914400"/>
          </a:xfrm>
          <a:prstGeom prst="line">
            <a:avLst/>
          </a:prstGeom>
          <a:noFill/>
          <a:ln w="19050" cap="sq">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9" name="Line 19"/>
          <p:cNvSpPr>
            <a:spLocks noChangeShapeType="1"/>
          </p:cNvSpPr>
          <p:nvPr/>
        </p:nvSpPr>
        <p:spPr bwMode="auto">
          <a:xfrm flipH="1">
            <a:off x="5257800" y="2667000"/>
            <a:ext cx="609600" cy="762000"/>
          </a:xfrm>
          <a:prstGeom prst="line">
            <a:avLst/>
          </a:prstGeom>
          <a:noFill/>
          <a:ln w="28575" cap="sq">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0" name="Line 20"/>
          <p:cNvSpPr>
            <a:spLocks noChangeShapeType="1"/>
          </p:cNvSpPr>
          <p:nvPr/>
        </p:nvSpPr>
        <p:spPr bwMode="auto">
          <a:xfrm>
            <a:off x="5715000" y="1295400"/>
            <a:ext cx="762000" cy="228600"/>
          </a:xfrm>
          <a:prstGeom prst="line">
            <a:avLst/>
          </a:prstGeom>
          <a:noFill/>
          <a:ln w="28575" cap="sq">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1" name="Text Box 21"/>
          <p:cNvSpPr txBox="1">
            <a:spLocks noChangeArrowheads="1"/>
          </p:cNvSpPr>
          <p:nvPr/>
        </p:nvSpPr>
        <p:spPr bwMode="auto">
          <a:xfrm>
            <a:off x="2667000" y="4564063"/>
            <a:ext cx="5540375" cy="654050"/>
          </a:xfrm>
          <a:prstGeom prst="rect">
            <a:avLst/>
          </a:prstGeom>
          <a:solidFill>
            <a:srgbClr val="EBEBFF"/>
          </a:solidFill>
          <a:ln w="12700" cap="sq">
            <a:solidFill>
              <a:srgbClr val="000099"/>
            </a:solidFill>
            <a:miter lim="800000"/>
            <a:headEnd/>
            <a:tailEnd/>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3600" b="1">
                <a:solidFill>
                  <a:srgbClr val="000099"/>
                </a:solidFill>
                <a:latin typeface="Times New Roman" panose="02020603050405020304" pitchFamily="18" charset="0"/>
              </a:rPr>
              <a:t>F   F   F   F   F   F   F   F   F</a:t>
            </a:r>
            <a:endParaRPr lang="en-US" altLang="zh-CN">
              <a:latin typeface="Times New Roman" panose="02020603050405020304" pitchFamily="18" charset="0"/>
            </a:endParaRPr>
          </a:p>
        </p:txBody>
      </p:sp>
      <p:sp>
        <p:nvSpPr>
          <p:cNvPr id="51222" name="Line 22"/>
          <p:cNvSpPr>
            <a:spLocks noChangeShapeType="1"/>
          </p:cNvSpPr>
          <p:nvPr/>
        </p:nvSpPr>
        <p:spPr bwMode="auto">
          <a:xfrm>
            <a:off x="3254375" y="4572000"/>
            <a:ext cx="0" cy="6858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3" name="Line 23"/>
          <p:cNvSpPr>
            <a:spLocks noChangeShapeType="1"/>
          </p:cNvSpPr>
          <p:nvPr/>
        </p:nvSpPr>
        <p:spPr bwMode="auto">
          <a:xfrm>
            <a:off x="3863975" y="4572000"/>
            <a:ext cx="0" cy="6858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4" name="Line 24"/>
          <p:cNvSpPr>
            <a:spLocks noChangeShapeType="1"/>
          </p:cNvSpPr>
          <p:nvPr/>
        </p:nvSpPr>
        <p:spPr bwMode="auto">
          <a:xfrm>
            <a:off x="4473575" y="4572000"/>
            <a:ext cx="0" cy="6858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5" name="Line 25"/>
          <p:cNvSpPr>
            <a:spLocks noChangeShapeType="1"/>
          </p:cNvSpPr>
          <p:nvPr/>
        </p:nvSpPr>
        <p:spPr bwMode="auto">
          <a:xfrm>
            <a:off x="5083175" y="4572000"/>
            <a:ext cx="0" cy="6858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6" name="Line 26"/>
          <p:cNvSpPr>
            <a:spLocks noChangeShapeType="1"/>
          </p:cNvSpPr>
          <p:nvPr/>
        </p:nvSpPr>
        <p:spPr bwMode="auto">
          <a:xfrm>
            <a:off x="5692775" y="4572000"/>
            <a:ext cx="0" cy="6858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7" name="Line 27"/>
          <p:cNvSpPr>
            <a:spLocks noChangeShapeType="1"/>
          </p:cNvSpPr>
          <p:nvPr/>
        </p:nvSpPr>
        <p:spPr bwMode="auto">
          <a:xfrm>
            <a:off x="6302375" y="4572000"/>
            <a:ext cx="0" cy="6858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8" name="Line 28"/>
          <p:cNvSpPr>
            <a:spLocks noChangeShapeType="1"/>
          </p:cNvSpPr>
          <p:nvPr/>
        </p:nvSpPr>
        <p:spPr bwMode="auto">
          <a:xfrm>
            <a:off x="6911975" y="4572000"/>
            <a:ext cx="0" cy="6858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9" name="Line 29"/>
          <p:cNvSpPr>
            <a:spLocks noChangeShapeType="1"/>
          </p:cNvSpPr>
          <p:nvPr/>
        </p:nvSpPr>
        <p:spPr bwMode="auto">
          <a:xfrm>
            <a:off x="7521575" y="4572000"/>
            <a:ext cx="0" cy="6858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0" name="Rectangle 30"/>
          <p:cNvSpPr>
            <a:spLocks noChangeArrowheads="1"/>
          </p:cNvSpPr>
          <p:nvPr/>
        </p:nvSpPr>
        <p:spPr bwMode="auto">
          <a:xfrm>
            <a:off x="2711450" y="4572000"/>
            <a:ext cx="488950" cy="6413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b="1">
                <a:solidFill>
                  <a:srgbClr val="800000"/>
                </a:solidFill>
                <a:latin typeface="Times New Roman" panose="02020603050405020304" pitchFamily="18" charset="0"/>
              </a:rPr>
              <a:t>T</a:t>
            </a:r>
            <a:endParaRPr lang="en-US" altLang="zh-CN" sz="3600" b="1">
              <a:solidFill>
                <a:srgbClr val="000099"/>
              </a:solidFill>
              <a:latin typeface="Times New Roman" panose="02020603050405020304" pitchFamily="18" charset="0"/>
            </a:endParaRPr>
          </a:p>
        </p:txBody>
      </p:sp>
      <p:sp>
        <p:nvSpPr>
          <p:cNvPr id="51231" name="Rectangle 31"/>
          <p:cNvSpPr>
            <a:spLocks noChangeArrowheads="1"/>
          </p:cNvSpPr>
          <p:nvPr/>
        </p:nvSpPr>
        <p:spPr bwMode="auto">
          <a:xfrm>
            <a:off x="3321050" y="4572000"/>
            <a:ext cx="488950" cy="6413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b="1">
                <a:solidFill>
                  <a:srgbClr val="800000"/>
                </a:solidFill>
                <a:latin typeface="Times New Roman" panose="02020603050405020304" pitchFamily="18" charset="0"/>
              </a:rPr>
              <a:t>T</a:t>
            </a:r>
            <a:endParaRPr lang="en-US" altLang="zh-CN" sz="3600" b="1">
              <a:solidFill>
                <a:srgbClr val="000099"/>
              </a:solidFill>
              <a:latin typeface="Times New Roman" panose="02020603050405020304" pitchFamily="18" charset="0"/>
            </a:endParaRPr>
          </a:p>
        </p:txBody>
      </p:sp>
      <p:sp>
        <p:nvSpPr>
          <p:cNvPr id="51232" name="Rectangle 32"/>
          <p:cNvSpPr>
            <a:spLocks noChangeArrowheads="1"/>
          </p:cNvSpPr>
          <p:nvPr/>
        </p:nvSpPr>
        <p:spPr bwMode="auto">
          <a:xfrm>
            <a:off x="3930650" y="4572000"/>
            <a:ext cx="488950" cy="6413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b="1">
                <a:solidFill>
                  <a:srgbClr val="800000"/>
                </a:solidFill>
                <a:latin typeface="Times New Roman" panose="02020603050405020304" pitchFamily="18" charset="0"/>
              </a:rPr>
              <a:t>T</a:t>
            </a:r>
            <a:endParaRPr lang="en-US" altLang="zh-CN" sz="3600" b="1">
              <a:solidFill>
                <a:srgbClr val="000099"/>
              </a:solidFill>
              <a:latin typeface="Times New Roman" panose="02020603050405020304" pitchFamily="18" charset="0"/>
            </a:endParaRPr>
          </a:p>
        </p:txBody>
      </p:sp>
      <p:sp>
        <p:nvSpPr>
          <p:cNvPr id="51233" name="Rectangle 33"/>
          <p:cNvSpPr>
            <a:spLocks noChangeArrowheads="1"/>
          </p:cNvSpPr>
          <p:nvPr/>
        </p:nvSpPr>
        <p:spPr bwMode="auto">
          <a:xfrm>
            <a:off x="4540250" y="4572000"/>
            <a:ext cx="488950" cy="6413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b="1">
                <a:solidFill>
                  <a:srgbClr val="800000"/>
                </a:solidFill>
                <a:latin typeface="Times New Roman" panose="02020603050405020304" pitchFamily="18" charset="0"/>
              </a:rPr>
              <a:t>T</a:t>
            </a:r>
            <a:endParaRPr lang="en-US" altLang="zh-CN" sz="3600" b="1">
              <a:solidFill>
                <a:srgbClr val="000099"/>
              </a:solidFill>
              <a:latin typeface="Times New Roman" panose="02020603050405020304" pitchFamily="18" charset="0"/>
            </a:endParaRPr>
          </a:p>
        </p:txBody>
      </p:sp>
      <p:sp>
        <p:nvSpPr>
          <p:cNvPr id="51234" name="Rectangle 34"/>
          <p:cNvSpPr>
            <a:spLocks noChangeArrowheads="1"/>
          </p:cNvSpPr>
          <p:nvPr/>
        </p:nvSpPr>
        <p:spPr bwMode="auto">
          <a:xfrm>
            <a:off x="5181600" y="4572000"/>
            <a:ext cx="488950" cy="6413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b="1">
                <a:solidFill>
                  <a:srgbClr val="800000"/>
                </a:solidFill>
                <a:latin typeface="Times New Roman" panose="02020603050405020304" pitchFamily="18" charset="0"/>
              </a:rPr>
              <a:t>T</a:t>
            </a:r>
            <a:endParaRPr lang="en-US" altLang="zh-CN" sz="3600" b="1">
              <a:solidFill>
                <a:srgbClr val="000099"/>
              </a:solidFill>
              <a:latin typeface="Times New Roman" panose="02020603050405020304" pitchFamily="18" charset="0"/>
            </a:endParaRPr>
          </a:p>
        </p:txBody>
      </p:sp>
      <p:sp>
        <p:nvSpPr>
          <p:cNvPr id="51235" name="Rectangle 35"/>
          <p:cNvSpPr>
            <a:spLocks noChangeArrowheads="1"/>
          </p:cNvSpPr>
          <p:nvPr/>
        </p:nvSpPr>
        <p:spPr bwMode="auto">
          <a:xfrm>
            <a:off x="5759450" y="4572000"/>
            <a:ext cx="488950" cy="6413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b="1">
                <a:solidFill>
                  <a:srgbClr val="800000"/>
                </a:solidFill>
                <a:latin typeface="Times New Roman" panose="02020603050405020304" pitchFamily="18" charset="0"/>
              </a:rPr>
              <a:t>T</a:t>
            </a:r>
            <a:endParaRPr lang="en-US" altLang="zh-CN" sz="3600" b="1">
              <a:solidFill>
                <a:srgbClr val="000099"/>
              </a:solidFill>
              <a:latin typeface="Times New Roman" panose="02020603050405020304" pitchFamily="18" charset="0"/>
            </a:endParaRPr>
          </a:p>
        </p:txBody>
      </p:sp>
      <p:sp>
        <p:nvSpPr>
          <p:cNvPr id="51236" name="Rectangle 36"/>
          <p:cNvSpPr>
            <a:spLocks noChangeArrowheads="1"/>
          </p:cNvSpPr>
          <p:nvPr/>
        </p:nvSpPr>
        <p:spPr bwMode="auto">
          <a:xfrm>
            <a:off x="6369050" y="4572000"/>
            <a:ext cx="488950" cy="6413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b="1">
                <a:solidFill>
                  <a:srgbClr val="800000"/>
                </a:solidFill>
                <a:latin typeface="Times New Roman" panose="02020603050405020304" pitchFamily="18" charset="0"/>
              </a:rPr>
              <a:t>T</a:t>
            </a:r>
            <a:endParaRPr lang="en-US" altLang="zh-CN" sz="3600" b="1">
              <a:solidFill>
                <a:srgbClr val="000099"/>
              </a:solidFill>
              <a:latin typeface="Times New Roman" panose="02020603050405020304" pitchFamily="18" charset="0"/>
            </a:endParaRPr>
          </a:p>
        </p:txBody>
      </p:sp>
      <p:sp>
        <p:nvSpPr>
          <p:cNvPr id="51237" name="Rectangle 37"/>
          <p:cNvSpPr>
            <a:spLocks noChangeArrowheads="1"/>
          </p:cNvSpPr>
          <p:nvPr/>
        </p:nvSpPr>
        <p:spPr bwMode="auto">
          <a:xfrm>
            <a:off x="6978650" y="4572000"/>
            <a:ext cx="488950" cy="6413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b="1">
                <a:solidFill>
                  <a:srgbClr val="800000"/>
                </a:solidFill>
                <a:latin typeface="Times New Roman" panose="02020603050405020304" pitchFamily="18" charset="0"/>
              </a:rPr>
              <a:t>T</a:t>
            </a:r>
            <a:endParaRPr lang="en-US" altLang="zh-CN" sz="3600" b="1">
              <a:solidFill>
                <a:srgbClr val="000099"/>
              </a:solidFill>
              <a:latin typeface="Times New Roman" panose="02020603050405020304" pitchFamily="18" charset="0"/>
            </a:endParaRPr>
          </a:p>
        </p:txBody>
      </p:sp>
      <p:sp>
        <p:nvSpPr>
          <p:cNvPr id="51238" name="Rectangle 38"/>
          <p:cNvSpPr>
            <a:spLocks noChangeArrowheads="1"/>
          </p:cNvSpPr>
          <p:nvPr/>
        </p:nvSpPr>
        <p:spPr bwMode="auto">
          <a:xfrm>
            <a:off x="7643813" y="4572000"/>
            <a:ext cx="488950" cy="6413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b="1">
                <a:solidFill>
                  <a:srgbClr val="800000"/>
                </a:solidFill>
                <a:latin typeface="Times New Roman" panose="02020603050405020304" pitchFamily="18" charset="0"/>
              </a:rPr>
              <a:t>T</a:t>
            </a:r>
            <a:endParaRPr lang="en-US" altLang="zh-CN" sz="3600" b="1">
              <a:solidFill>
                <a:srgbClr val="000099"/>
              </a:solidFill>
              <a:latin typeface="Times New Roman" panose="02020603050405020304" pitchFamily="18" charset="0"/>
            </a:endParaRPr>
          </a:p>
        </p:txBody>
      </p:sp>
      <p:sp>
        <p:nvSpPr>
          <p:cNvPr id="51239" name="Rectangle 39"/>
          <p:cNvSpPr>
            <a:spLocks noChangeArrowheads="1"/>
          </p:cNvSpPr>
          <p:nvPr/>
        </p:nvSpPr>
        <p:spPr bwMode="auto">
          <a:xfrm>
            <a:off x="2667000" y="5607050"/>
            <a:ext cx="609600" cy="641350"/>
          </a:xfrm>
          <a:prstGeom prst="rect">
            <a:avLst/>
          </a:prstGeom>
          <a:solidFill>
            <a:srgbClr val="959AFD">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a</a:t>
            </a:r>
            <a:endParaRPr lang="en-US" altLang="zh-CN" sz="3600" b="1">
              <a:solidFill>
                <a:srgbClr val="000099"/>
              </a:solidFill>
              <a:latin typeface="Times New Roman" panose="02020603050405020304" pitchFamily="18" charset="0"/>
            </a:endParaRPr>
          </a:p>
        </p:txBody>
      </p:sp>
      <p:sp>
        <p:nvSpPr>
          <p:cNvPr id="51240" name="Rectangle 40"/>
          <p:cNvSpPr>
            <a:spLocks noChangeArrowheads="1"/>
          </p:cNvSpPr>
          <p:nvPr/>
        </p:nvSpPr>
        <p:spPr bwMode="auto">
          <a:xfrm>
            <a:off x="3276600" y="5607050"/>
            <a:ext cx="609600" cy="641350"/>
          </a:xfrm>
          <a:prstGeom prst="rect">
            <a:avLst/>
          </a:prstGeom>
          <a:solidFill>
            <a:srgbClr val="959AFD">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c</a:t>
            </a:r>
            <a:endParaRPr lang="en-US" altLang="zh-CN" sz="3600" b="1">
              <a:solidFill>
                <a:srgbClr val="000099"/>
              </a:solidFill>
              <a:latin typeface="Times New Roman" panose="02020603050405020304" pitchFamily="18" charset="0"/>
            </a:endParaRPr>
          </a:p>
        </p:txBody>
      </p:sp>
      <p:sp>
        <p:nvSpPr>
          <p:cNvPr id="51241" name="Rectangle 41"/>
          <p:cNvSpPr>
            <a:spLocks noChangeArrowheads="1"/>
          </p:cNvSpPr>
          <p:nvPr/>
        </p:nvSpPr>
        <p:spPr bwMode="auto">
          <a:xfrm>
            <a:off x="3886200" y="5607050"/>
            <a:ext cx="609600" cy="641350"/>
          </a:xfrm>
          <a:prstGeom prst="rect">
            <a:avLst/>
          </a:prstGeom>
          <a:solidFill>
            <a:srgbClr val="959AFD">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h</a:t>
            </a:r>
            <a:endParaRPr lang="en-US" altLang="zh-CN" sz="3600" b="1">
              <a:solidFill>
                <a:srgbClr val="000099"/>
              </a:solidFill>
              <a:latin typeface="Times New Roman" panose="02020603050405020304" pitchFamily="18" charset="0"/>
            </a:endParaRPr>
          </a:p>
        </p:txBody>
      </p:sp>
      <p:sp>
        <p:nvSpPr>
          <p:cNvPr id="51242" name="Rectangle 42"/>
          <p:cNvSpPr>
            <a:spLocks noChangeArrowheads="1"/>
          </p:cNvSpPr>
          <p:nvPr/>
        </p:nvSpPr>
        <p:spPr bwMode="auto">
          <a:xfrm>
            <a:off x="4495800" y="5607050"/>
            <a:ext cx="609600" cy="641350"/>
          </a:xfrm>
          <a:prstGeom prst="rect">
            <a:avLst/>
          </a:prstGeom>
          <a:solidFill>
            <a:srgbClr val="959AFD">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d</a:t>
            </a:r>
            <a:endParaRPr lang="en-US" altLang="zh-CN" sz="3600" b="1">
              <a:solidFill>
                <a:srgbClr val="000099"/>
              </a:solidFill>
              <a:latin typeface="Times New Roman" panose="02020603050405020304" pitchFamily="18" charset="0"/>
            </a:endParaRPr>
          </a:p>
        </p:txBody>
      </p:sp>
      <p:sp>
        <p:nvSpPr>
          <p:cNvPr id="51243" name="Rectangle 43"/>
          <p:cNvSpPr>
            <a:spLocks noChangeArrowheads="1"/>
          </p:cNvSpPr>
          <p:nvPr/>
        </p:nvSpPr>
        <p:spPr bwMode="auto">
          <a:xfrm>
            <a:off x="5103813" y="5607050"/>
            <a:ext cx="539750" cy="641350"/>
          </a:xfrm>
          <a:prstGeom prst="rect">
            <a:avLst/>
          </a:prstGeom>
          <a:solidFill>
            <a:srgbClr val="959AFD">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f</a:t>
            </a:r>
            <a:endParaRPr lang="en-US" altLang="zh-CN" sz="3600" b="1">
              <a:solidFill>
                <a:srgbClr val="000099"/>
              </a:solidFill>
              <a:latin typeface="Times New Roman" panose="02020603050405020304" pitchFamily="18" charset="0"/>
            </a:endParaRPr>
          </a:p>
        </p:txBody>
      </p:sp>
      <p:sp>
        <p:nvSpPr>
          <p:cNvPr id="51244" name="Rectangle 44"/>
          <p:cNvSpPr>
            <a:spLocks noChangeArrowheads="1"/>
          </p:cNvSpPr>
          <p:nvPr/>
        </p:nvSpPr>
        <p:spPr bwMode="auto">
          <a:xfrm>
            <a:off x="5643563" y="5607050"/>
            <a:ext cx="681037" cy="641350"/>
          </a:xfrm>
          <a:prstGeom prst="rect">
            <a:avLst/>
          </a:prstGeom>
          <a:solidFill>
            <a:srgbClr val="959AFD">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k</a:t>
            </a:r>
            <a:endParaRPr lang="en-US" altLang="zh-CN" sz="3600" b="1">
              <a:solidFill>
                <a:srgbClr val="000099"/>
              </a:solidFill>
              <a:latin typeface="Times New Roman" panose="02020603050405020304" pitchFamily="18" charset="0"/>
            </a:endParaRPr>
          </a:p>
        </p:txBody>
      </p:sp>
      <p:sp>
        <p:nvSpPr>
          <p:cNvPr id="51245" name="Rectangle 45"/>
          <p:cNvSpPr>
            <a:spLocks noChangeArrowheads="1"/>
          </p:cNvSpPr>
          <p:nvPr/>
        </p:nvSpPr>
        <p:spPr bwMode="auto">
          <a:xfrm>
            <a:off x="6324600" y="5607050"/>
            <a:ext cx="609600" cy="641350"/>
          </a:xfrm>
          <a:prstGeom prst="rect">
            <a:avLst/>
          </a:prstGeom>
          <a:solidFill>
            <a:srgbClr val="959AFD">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e </a:t>
            </a:r>
            <a:endParaRPr lang="en-US" altLang="zh-CN" sz="3600" b="1">
              <a:solidFill>
                <a:srgbClr val="000099"/>
              </a:solidFill>
              <a:latin typeface="Times New Roman" panose="02020603050405020304" pitchFamily="18" charset="0"/>
            </a:endParaRPr>
          </a:p>
        </p:txBody>
      </p:sp>
      <p:sp>
        <p:nvSpPr>
          <p:cNvPr id="51246" name="Rectangle 46"/>
          <p:cNvSpPr>
            <a:spLocks noChangeArrowheads="1"/>
          </p:cNvSpPr>
          <p:nvPr/>
        </p:nvSpPr>
        <p:spPr bwMode="auto">
          <a:xfrm>
            <a:off x="6991350" y="5607050"/>
            <a:ext cx="552450" cy="641350"/>
          </a:xfrm>
          <a:prstGeom prst="rect">
            <a:avLst/>
          </a:prstGeom>
          <a:solidFill>
            <a:srgbClr val="959AFD">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b</a:t>
            </a:r>
            <a:endParaRPr lang="en-US" altLang="zh-CN" sz="3600" b="1">
              <a:solidFill>
                <a:srgbClr val="000099"/>
              </a:solidFill>
              <a:latin typeface="Times New Roman" panose="02020603050405020304" pitchFamily="18" charset="0"/>
            </a:endParaRPr>
          </a:p>
        </p:txBody>
      </p:sp>
      <p:sp>
        <p:nvSpPr>
          <p:cNvPr id="51247" name="Rectangle 47"/>
          <p:cNvSpPr>
            <a:spLocks noChangeArrowheads="1"/>
          </p:cNvSpPr>
          <p:nvPr/>
        </p:nvSpPr>
        <p:spPr bwMode="auto">
          <a:xfrm>
            <a:off x="7543800" y="5607050"/>
            <a:ext cx="685800" cy="641350"/>
          </a:xfrm>
          <a:prstGeom prst="rect">
            <a:avLst/>
          </a:prstGeom>
          <a:solidFill>
            <a:srgbClr val="959AFD">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g</a:t>
            </a:r>
            <a:endParaRPr lang="en-US" altLang="zh-CN" sz="3600" b="1">
              <a:solidFill>
                <a:srgbClr val="000099"/>
              </a:solidFill>
              <a:latin typeface="Times New Roman" panose="02020603050405020304" pitchFamily="18" charset="0"/>
            </a:endParaRPr>
          </a:p>
        </p:txBody>
      </p:sp>
      <p:sp>
        <p:nvSpPr>
          <p:cNvPr id="51248" name="Oval 48"/>
          <p:cNvSpPr>
            <a:spLocks noChangeArrowheads="1"/>
          </p:cNvSpPr>
          <p:nvPr/>
        </p:nvSpPr>
        <p:spPr bwMode="auto">
          <a:xfrm>
            <a:off x="3810000" y="1066800"/>
            <a:ext cx="533400" cy="457200"/>
          </a:xfrm>
          <a:prstGeom prst="ellipse">
            <a:avLst/>
          </a:prstGeom>
          <a:solidFill>
            <a:srgbClr val="FFCC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a</a:t>
            </a:r>
            <a:endParaRPr lang="en-US" altLang="zh-CN">
              <a:latin typeface="Times New Roman" panose="02020603050405020304" pitchFamily="18" charset="0"/>
            </a:endParaRPr>
          </a:p>
        </p:txBody>
      </p:sp>
      <p:sp>
        <p:nvSpPr>
          <p:cNvPr id="51249" name="Line 49"/>
          <p:cNvSpPr>
            <a:spLocks noChangeShapeType="1"/>
          </p:cNvSpPr>
          <p:nvPr/>
        </p:nvSpPr>
        <p:spPr bwMode="auto">
          <a:xfrm flipH="1">
            <a:off x="2209800" y="1295400"/>
            <a:ext cx="1600200" cy="914400"/>
          </a:xfrm>
          <a:prstGeom prst="line">
            <a:avLst/>
          </a:prstGeom>
          <a:noFill/>
          <a:ln w="38100" cap="sq">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0" name="Oval 50"/>
          <p:cNvSpPr>
            <a:spLocks noChangeArrowheads="1"/>
          </p:cNvSpPr>
          <p:nvPr/>
        </p:nvSpPr>
        <p:spPr bwMode="auto">
          <a:xfrm>
            <a:off x="1981200" y="2209800"/>
            <a:ext cx="533400" cy="457200"/>
          </a:xfrm>
          <a:prstGeom prst="ellipse">
            <a:avLst/>
          </a:prstGeom>
          <a:solidFill>
            <a:srgbClr val="FFCC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c</a:t>
            </a:r>
            <a:endParaRPr lang="en-US" altLang="zh-CN">
              <a:latin typeface="Times New Roman" panose="02020603050405020304" pitchFamily="18" charset="0"/>
            </a:endParaRPr>
          </a:p>
        </p:txBody>
      </p:sp>
      <p:sp>
        <p:nvSpPr>
          <p:cNvPr id="51251" name="Line 51"/>
          <p:cNvSpPr>
            <a:spLocks noChangeShapeType="1"/>
          </p:cNvSpPr>
          <p:nvPr/>
        </p:nvSpPr>
        <p:spPr bwMode="auto">
          <a:xfrm>
            <a:off x="2209800" y="2667000"/>
            <a:ext cx="609600" cy="685800"/>
          </a:xfrm>
          <a:prstGeom prst="line">
            <a:avLst/>
          </a:prstGeom>
          <a:noFill/>
          <a:ln w="38100" cap="sq">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2" name="Oval 52"/>
          <p:cNvSpPr>
            <a:spLocks noChangeArrowheads="1"/>
          </p:cNvSpPr>
          <p:nvPr/>
        </p:nvSpPr>
        <p:spPr bwMode="auto">
          <a:xfrm>
            <a:off x="2743200" y="3276600"/>
            <a:ext cx="533400" cy="457200"/>
          </a:xfrm>
          <a:prstGeom prst="ellipse">
            <a:avLst/>
          </a:prstGeom>
          <a:solidFill>
            <a:srgbClr val="FFCC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h</a:t>
            </a:r>
            <a:endParaRPr lang="en-US" altLang="zh-CN">
              <a:latin typeface="Times New Roman" panose="02020603050405020304" pitchFamily="18" charset="0"/>
            </a:endParaRPr>
          </a:p>
        </p:txBody>
      </p:sp>
      <p:sp>
        <p:nvSpPr>
          <p:cNvPr id="51253" name="Line 53"/>
          <p:cNvSpPr>
            <a:spLocks noChangeShapeType="1"/>
          </p:cNvSpPr>
          <p:nvPr/>
        </p:nvSpPr>
        <p:spPr bwMode="auto">
          <a:xfrm flipH="1">
            <a:off x="2971800" y="2590800"/>
            <a:ext cx="381000" cy="685800"/>
          </a:xfrm>
          <a:prstGeom prst="line">
            <a:avLst/>
          </a:prstGeom>
          <a:noFill/>
          <a:ln w="38100" cap="sq">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4" name="Line 54"/>
          <p:cNvSpPr>
            <a:spLocks noChangeShapeType="1"/>
          </p:cNvSpPr>
          <p:nvPr/>
        </p:nvSpPr>
        <p:spPr bwMode="auto">
          <a:xfrm flipV="1">
            <a:off x="3286125" y="2571750"/>
            <a:ext cx="2357438" cy="785813"/>
          </a:xfrm>
          <a:prstGeom prst="line">
            <a:avLst/>
          </a:prstGeom>
          <a:noFill/>
          <a:ln w="38100" cap="sq">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5" name="Oval 55"/>
          <p:cNvSpPr>
            <a:spLocks noChangeArrowheads="1"/>
          </p:cNvSpPr>
          <p:nvPr/>
        </p:nvSpPr>
        <p:spPr bwMode="auto">
          <a:xfrm>
            <a:off x="4724400" y="3286125"/>
            <a:ext cx="533400" cy="457200"/>
          </a:xfrm>
          <a:prstGeom prst="ellipse">
            <a:avLst/>
          </a:prstGeom>
          <a:solidFill>
            <a:srgbClr val="FFCC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k</a:t>
            </a:r>
            <a:endParaRPr lang="en-US" altLang="zh-CN">
              <a:latin typeface="Times New Roman" panose="02020603050405020304" pitchFamily="18" charset="0"/>
            </a:endParaRPr>
          </a:p>
        </p:txBody>
      </p:sp>
      <p:sp>
        <p:nvSpPr>
          <p:cNvPr id="51256" name="Line 56"/>
          <p:cNvSpPr>
            <a:spLocks noChangeShapeType="1"/>
          </p:cNvSpPr>
          <p:nvPr/>
        </p:nvSpPr>
        <p:spPr bwMode="auto">
          <a:xfrm flipH="1">
            <a:off x="5257800" y="2667000"/>
            <a:ext cx="609600" cy="762000"/>
          </a:xfrm>
          <a:prstGeom prst="line">
            <a:avLst/>
          </a:prstGeom>
          <a:noFill/>
          <a:ln w="38100" cap="sq">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7" name="Oval 57"/>
          <p:cNvSpPr>
            <a:spLocks noChangeArrowheads="1"/>
          </p:cNvSpPr>
          <p:nvPr/>
        </p:nvSpPr>
        <p:spPr bwMode="auto">
          <a:xfrm>
            <a:off x="5562600" y="2209800"/>
            <a:ext cx="533400" cy="457200"/>
          </a:xfrm>
          <a:prstGeom prst="ellipse">
            <a:avLst/>
          </a:prstGeom>
          <a:solidFill>
            <a:srgbClr val="FFCC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f</a:t>
            </a:r>
            <a:endParaRPr lang="en-US" altLang="zh-CN">
              <a:latin typeface="Times New Roman" panose="02020603050405020304" pitchFamily="18" charset="0"/>
            </a:endParaRPr>
          </a:p>
        </p:txBody>
      </p:sp>
      <p:sp>
        <p:nvSpPr>
          <p:cNvPr id="51258" name="Line 58"/>
          <p:cNvSpPr>
            <a:spLocks noChangeShapeType="1"/>
          </p:cNvSpPr>
          <p:nvPr/>
        </p:nvSpPr>
        <p:spPr bwMode="auto">
          <a:xfrm>
            <a:off x="4800600" y="2667000"/>
            <a:ext cx="152400" cy="609600"/>
          </a:xfrm>
          <a:prstGeom prst="line">
            <a:avLst/>
          </a:prstGeom>
          <a:noFill/>
          <a:ln w="38100" cap="sq">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9" name="Oval 59"/>
          <p:cNvSpPr>
            <a:spLocks noChangeArrowheads="1"/>
          </p:cNvSpPr>
          <p:nvPr/>
        </p:nvSpPr>
        <p:spPr bwMode="auto">
          <a:xfrm>
            <a:off x="4343400" y="2209800"/>
            <a:ext cx="533400" cy="457200"/>
          </a:xfrm>
          <a:prstGeom prst="ellipse">
            <a:avLst/>
          </a:prstGeom>
          <a:solidFill>
            <a:srgbClr val="FFCC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e</a:t>
            </a:r>
            <a:endParaRPr lang="en-US" altLang="zh-CN">
              <a:latin typeface="Times New Roman" panose="02020603050405020304" pitchFamily="18" charset="0"/>
            </a:endParaRPr>
          </a:p>
        </p:txBody>
      </p:sp>
      <p:sp>
        <p:nvSpPr>
          <p:cNvPr id="51260" name="Oval 60"/>
          <p:cNvSpPr>
            <a:spLocks noChangeArrowheads="1"/>
          </p:cNvSpPr>
          <p:nvPr/>
        </p:nvSpPr>
        <p:spPr bwMode="auto">
          <a:xfrm>
            <a:off x="3200400" y="2209800"/>
            <a:ext cx="533400" cy="457200"/>
          </a:xfrm>
          <a:prstGeom prst="ellipse">
            <a:avLst/>
          </a:prstGeom>
          <a:solidFill>
            <a:srgbClr val="FFCC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d</a:t>
            </a:r>
            <a:endParaRPr lang="en-US" altLang="zh-CN">
              <a:latin typeface="Times New Roman" panose="02020603050405020304" pitchFamily="18" charset="0"/>
            </a:endParaRPr>
          </a:p>
        </p:txBody>
      </p:sp>
      <p:sp>
        <p:nvSpPr>
          <p:cNvPr id="51261" name="Oval 61"/>
          <p:cNvSpPr>
            <a:spLocks noChangeArrowheads="1"/>
          </p:cNvSpPr>
          <p:nvPr/>
        </p:nvSpPr>
        <p:spPr bwMode="auto">
          <a:xfrm>
            <a:off x="5181600" y="1066800"/>
            <a:ext cx="533400" cy="457200"/>
          </a:xfrm>
          <a:prstGeom prst="ellipse">
            <a:avLst/>
          </a:prstGeom>
          <a:solidFill>
            <a:srgbClr val="FFCC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b</a:t>
            </a:r>
            <a:endParaRPr lang="en-US" altLang="zh-CN">
              <a:latin typeface="Times New Roman" panose="02020603050405020304" pitchFamily="18" charset="0"/>
            </a:endParaRPr>
          </a:p>
        </p:txBody>
      </p:sp>
      <p:sp>
        <p:nvSpPr>
          <p:cNvPr id="51262" name="Line 62"/>
          <p:cNvSpPr>
            <a:spLocks noChangeShapeType="1"/>
          </p:cNvSpPr>
          <p:nvPr/>
        </p:nvSpPr>
        <p:spPr bwMode="auto">
          <a:xfrm>
            <a:off x="5715000" y="1295400"/>
            <a:ext cx="762000" cy="228600"/>
          </a:xfrm>
          <a:prstGeom prst="line">
            <a:avLst/>
          </a:prstGeom>
          <a:noFill/>
          <a:ln w="38100" cap="sq">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63" name="Oval 63"/>
          <p:cNvSpPr>
            <a:spLocks noChangeArrowheads="1"/>
          </p:cNvSpPr>
          <p:nvPr/>
        </p:nvSpPr>
        <p:spPr bwMode="auto">
          <a:xfrm>
            <a:off x="6477000" y="1371600"/>
            <a:ext cx="533400" cy="457200"/>
          </a:xfrm>
          <a:prstGeom prst="ellipse">
            <a:avLst/>
          </a:prstGeom>
          <a:solidFill>
            <a:srgbClr val="FFCC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g</a:t>
            </a:r>
            <a:endParaRPr lang="en-US" altLang="zh-CN">
              <a:latin typeface="Times New Roman" panose="02020603050405020304" pitchFamily="18" charset="0"/>
            </a:endParaRPr>
          </a:p>
        </p:txBody>
      </p:sp>
      <p:sp>
        <p:nvSpPr>
          <p:cNvPr id="51264" name="Text Box 64"/>
          <p:cNvSpPr txBox="1">
            <a:spLocks noChangeArrowheads="1"/>
          </p:cNvSpPr>
          <p:nvPr/>
        </p:nvSpPr>
        <p:spPr bwMode="auto">
          <a:xfrm>
            <a:off x="288925" y="4495800"/>
            <a:ext cx="2257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600" b="1">
                <a:solidFill>
                  <a:srgbClr val="000099"/>
                </a:solidFill>
                <a:latin typeface="隶书" panose="02010509060101010101" pitchFamily="49" charset="-122"/>
                <a:ea typeface="隶书" panose="02010509060101010101" pitchFamily="49" charset="-122"/>
              </a:rPr>
              <a:t>访问标志</a:t>
            </a:r>
            <a:r>
              <a:rPr lang="en-US" altLang="zh-CN" sz="3600" b="1">
                <a:solidFill>
                  <a:srgbClr val="000099"/>
                </a:solidFill>
                <a:latin typeface="隶书" panose="02010509060101010101" pitchFamily="49" charset="-122"/>
                <a:ea typeface="隶书" panose="02010509060101010101" pitchFamily="49" charset="-122"/>
              </a:rPr>
              <a:t>:</a:t>
            </a:r>
            <a:endParaRPr lang="en-US" altLang="zh-CN">
              <a:latin typeface="Times New Roman" panose="02020603050405020304" pitchFamily="18" charset="0"/>
            </a:endParaRPr>
          </a:p>
        </p:txBody>
      </p:sp>
      <p:sp>
        <p:nvSpPr>
          <p:cNvPr id="51265" name="Text Box 65"/>
          <p:cNvSpPr txBox="1">
            <a:spLocks noChangeArrowheads="1"/>
          </p:cNvSpPr>
          <p:nvPr/>
        </p:nvSpPr>
        <p:spPr bwMode="auto">
          <a:xfrm>
            <a:off x="304800" y="5530850"/>
            <a:ext cx="2257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600" b="1">
                <a:solidFill>
                  <a:srgbClr val="800000"/>
                </a:solidFill>
                <a:latin typeface="隶书" panose="02010509060101010101" pitchFamily="49" charset="-122"/>
                <a:ea typeface="隶书" panose="02010509060101010101" pitchFamily="49" charset="-122"/>
              </a:rPr>
              <a:t>访问次序</a:t>
            </a:r>
            <a:r>
              <a:rPr lang="en-US" altLang="zh-CN" sz="3600" b="1">
                <a:solidFill>
                  <a:srgbClr val="800000"/>
                </a:solidFill>
                <a:latin typeface="隶书" panose="02010509060101010101" pitchFamily="49" charset="-122"/>
                <a:ea typeface="隶书" panose="02010509060101010101" pitchFamily="49" charset="-122"/>
              </a:rPr>
              <a:t>:</a:t>
            </a:r>
            <a:endParaRPr lang="en-US" altLang="zh-CN">
              <a:latin typeface="Times New Roman" panose="02020603050405020304" pitchFamily="18" charset="0"/>
            </a:endParaRPr>
          </a:p>
        </p:txBody>
      </p:sp>
      <p:sp>
        <p:nvSpPr>
          <p:cNvPr id="51266" name="Text Box 66"/>
          <p:cNvSpPr txBox="1">
            <a:spLocks noChangeArrowheads="1"/>
          </p:cNvSpPr>
          <p:nvPr/>
        </p:nvSpPr>
        <p:spPr bwMode="auto">
          <a:xfrm>
            <a:off x="517525" y="349250"/>
            <a:ext cx="1257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600" b="1">
                <a:solidFill>
                  <a:srgbClr val="000099"/>
                </a:solidFill>
                <a:latin typeface="Times New Roman" panose="02020603050405020304" pitchFamily="18" charset="0"/>
              </a:rPr>
              <a:t>例如</a:t>
            </a:r>
            <a:r>
              <a:rPr lang="en-US" altLang="zh-CN" sz="3600" b="1">
                <a:solidFill>
                  <a:srgbClr val="000099"/>
                </a:solidFill>
                <a:latin typeface="Times New Roman" panose="02020603050405020304" pitchFamily="18" charset="0"/>
              </a:rPr>
              <a:t>:</a:t>
            </a:r>
            <a:endParaRPr lang="en-US" altLang="zh-CN">
              <a:latin typeface="Times New Roman" panose="02020603050405020304" pitchFamily="18" charset="0"/>
            </a:endParaRPr>
          </a:p>
        </p:txBody>
      </p:sp>
      <p:sp>
        <p:nvSpPr>
          <p:cNvPr id="51267" name="Text Box 67"/>
          <p:cNvSpPr txBox="1">
            <a:spLocks noChangeArrowheads="1"/>
          </p:cNvSpPr>
          <p:nvPr/>
        </p:nvSpPr>
        <p:spPr bwMode="auto">
          <a:xfrm>
            <a:off x="2765425" y="4114800"/>
            <a:ext cx="5387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a:solidFill>
                  <a:srgbClr val="3333FF"/>
                </a:solidFill>
                <a:latin typeface="Times New Roman" panose="02020603050405020304" pitchFamily="18" charset="0"/>
              </a:rPr>
              <a:t>0      1      2      3      4      5      6      7      8</a:t>
            </a:r>
            <a:endParaRPr lang="en-US" altLang="zh-CN">
              <a:latin typeface="Times New Roman" panose="02020603050405020304" pitchFamily="18" charset="0"/>
            </a:endParaRPr>
          </a:p>
        </p:txBody>
      </p:sp>
      <p:sp>
        <p:nvSpPr>
          <p:cNvPr id="51268" name="Line 68"/>
          <p:cNvSpPr>
            <a:spLocks noChangeShapeType="1"/>
          </p:cNvSpPr>
          <p:nvPr/>
        </p:nvSpPr>
        <p:spPr bwMode="auto">
          <a:xfrm flipV="1">
            <a:off x="3200400" y="2590800"/>
            <a:ext cx="2438400" cy="762000"/>
          </a:xfrm>
          <a:prstGeom prst="line">
            <a:avLst/>
          </a:prstGeom>
          <a:noFill/>
          <a:ln w="19050" cap="sq">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69" name="AutoShape 69">
            <a:hlinkClick r:id="rId2" action="ppaction://hlinksldjump" highlightClick="1"/>
          </p:cNvPr>
          <p:cNvSpPr>
            <a:spLocks noChangeArrowheads="1"/>
          </p:cNvSpPr>
          <p:nvPr/>
        </p:nvSpPr>
        <p:spPr bwMode="auto">
          <a:xfrm>
            <a:off x="8382000" y="6172200"/>
            <a:ext cx="381000" cy="381000"/>
          </a:xfrm>
          <a:prstGeom prst="actionButtonBackPrevious">
            <a:avLst/>
          </a:prstGeom>
          <a:solidFill>
            <a:schemeClr val="bg2"/>
          </a:solidFill>
          <a:ln w="9525">
            <a:solidFill>
              <a:schemeClr val="tx2"/>
            </a:solidFill>
            <a:miter lim="800000"/>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1270" name="Text Box 70"/>
          <p:cNvSpPr txBox="1">
            <a:spLocks noChangeArrowheads="1"/>
          </p:cNvSpPr>
          <p:nvPr/>
        </p:nvSpPr>
        <p:spPr bwMode="auto">
          <a:xfrm>
            <a:off x="2819400" y="5181600"/>
            <a:ext cx="5387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a:solidFill>
                  <a:srgbClr val="3333FF"/>
                </a:solidFill>
                <a:latin typeface="Times New Roman" panose="02020603050405020304" pitchFamily="18" charset="0"/>
              </a:rPr>
              <a:t>a      b      c      d       e      f      g      h      k</a:t>
            </a:r>
            <a:endParaRPr lang="en-US" altLang="zh-CN">
              <a:latin typeface="Times New Roman" panose="02020603050405020304" pitchFamily="18" charset="0"/>
            </a:endParaRPr>
          </a:p>
        </p:txBody>
      </p:sp>
      <p:sp>
        <p:nvSpPr>
          <p:cNvPr id="51271" name="AutoShape 71"/>
          <p:cNvSpPr>
            <a:spLocks noChangeArrowheads="1"/>
          </p:cNvSpPr>
          <p:nvPr/>
        </p:nvSpPr>
        <p:spPr bwMode="auto">
          <a:xfrm>
            <a:off x="6300788" y="1916113"/>
            <a:ext cx="2843212" cy="1584325"/>
          </a:xfrm>
          <a:prstGeom prst="cloudCallout">
            <a:avLst>
              <a:gd name="adj1" fmla="val -33343"/>
              <a:gd name="adj2" fmla="val 70042"/>
            </a:avLst>
          </a:prstGeom>
          <a:solidFill>
            <a:srgbClr val="CCFFCC"/>
          </a:solidFill>
          <a:ln w="9525">
            <a:solidFill>
              <a:srgbClr val="339966"/>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zh-CN" altLang="en-US"/>
              <a:t>存储结构未定，则遍历顺序不确定</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51266"/>
                                        </p:tgtEl>
                                        <p:attrNameLst>
                                          <p:attrName>style.visibility</p:attrName>
                                        </p:attrNameLst>
                                      </p:cBhvr>
                                      <p:to>
                                        <p:strVal val="visible"/>
                                      </p:to>
                                    </p:set>
                                    <p:anim calcmode="lin" valueType="num">
                                      <p:cBhvr additive="base">
                                        <p:cTn id="7" dur="500" fill="hold"/>
                                        <p:tgtEl>
                                          <p:spTgt spid="51266"/>
                                        </p:tgtEl>
                                        <p:attrNameLst>
                                          <p:attrName>ppt_x</p:attrName>
                                        </p:attrNameLst>
                                      </p:cBhvr>
                                      <p:tavLst>
                                        <p:tav tm="0">
                                          <p:val>
                                            <p:strVal val="0-#ppt_w/2"/>
                                          </p:val>
                                        </p:tav>
                                        <p:tav tm="100000">
                                          <p:val>
                                            <p:strVal val="#ppt_x"/>
                                          </p:val>
                                        </p:tav>
                                      </p:tavLst>
                                    </p:anim>
                                    <p:anim calcmode="lin" valueType="num">
                                      <p:cBhvr additive="base">
                                        <p:cTn id="8" dur="500" fill="hold"/>
                                        <p:tgtEl>
                                          <p:spTgt spid="5126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1202"/>
                                        </p:tgtEl>
                                        <p:attrNameLst>
                                          <p:attrName>style.visibility</p:attrName>
                                        </p:attrNameLst>
                                      </p:cBhvr>
                                      <p:to>
                                        <p:strVal val="visible"/>
                                      </p:to>
                                    </p:set>
                                    <p:anim calcmode="lin" valueType="num">
                                      <p:cBhvr additive="base">
                                        <p:cTn id="13" dur="500" fill="hold"/>
                                        <p:tgtEl>
                                          <p:spTgt spid="51202"/>
                                        </p:tgtEl>
                                        <p:attrNameLst>
                                          <p:attrName>ppt_x</p:attrName>
                                        </p:attrNameLst>
                                      </p:cBhvr>
                                      <p:tavLst>
                                        <p:tav tm="0">
                                          <p:val>
                                            <p:strVal val="1+#ppt_w/2"/>
                                          </p:val>
                                        </p:tav>
                                        <p:tav tm="100000">
                                          <p:val>
                                            <p:strVal val="#ppt_x"/>
                                          </p:val>
                                        </p:tav>
                                      </p:tavLst>
                                    </p:anim>
                                    <p:anim calcmode="lin" valueType="num">
                                      <p:cBhvr additive="base">
                                        <p:cTn id="14" dur="500" fill="hold"/>
                                        <p:tgtEl>
                                          <p:spTgt spid="51202"/>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51203"/>
                                        </p:tgtEl>
                                        <p:attrNameLst>
                                          <p:attrName>style.visibility</p:attrName>
                                        </p:attrNameLst>
                                      </p:cBhvr>
                                      <p:to>
                                        <p:strVal val="visible"/>
                                      </p:to>
                                    </p:set>
                                  </p:childTnLst>
                                </p:cTn>
                              </p:par>
                            </p:childTnLst>
                          </p:cTn>
                        </p:par>
                        <p:par>
                          <p:cTn id="18" fill="hold" nodeType="afterGroup">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51204"/>
                                        </p:tgtEl>
                                        <p:attrNameLst>
                                          <p:attrName>style.visibility</p:attrName>
                                        </p:attrNameLst>
                                      </p:cBhvr>
                                      <p:to>
                                        <p:strVal val="visible"/>
                                      </p:to>
                                    </p:set>
                                  </p:childTnLst>
                                </p:cTn>
                              </p:par>
                            </p:childTnLst>
                          </p:cTn>
                        </p:par>
                        <p:par>
                          <p:cTn id="21" fill="hold" nodeType="afterGroup">
                            <p:stCondLst>
                              <p:cond delay="1500"/>
                            </p:stCondLst>
                            <p:childTnLst>
                              <p:par>
                                <p:cTn id="22" presetID="1" presetClass="entr" presetSubtype="0" fill="hold" grpId="0" nodeType="afterEffect">
                                  <p:stCondLst>
                                    <p:cond delay="0"/>
                                  </p:stCondLst>
                                  <p:childTnLst>
                                    <p:set>
                                      <p:cBhvr>
                                        <p:cTn id="23" dur="1" fill="hold">
                                          <p:stCondLst>
                                            <p:cond delay="499"/>
                                          </p:stCondLst>
                                        </p:cTn>
                                        <p:tgtEl>
                                          <p:spTgt spid="51205"/>
                                        </p:tgtEl>
                                        <p:attrNameLst>
                                          <p:attrName>style.visibility</p:attrName>
                                        </p:attrNameLst>
                                      </p:cBhvr>
                                      <p:to>
                                        <p:strVal val="visible"/>
                                      </p:to>
                                    </p:set>
                                  </p:childTnLst>
                                </p:cTn>
                              </p:par>
                            </p:childTnLst>
                          </p:cTn>
                        </p:par>
                        <p:par>
                          <p:cTn id="24" fill="hold" nodeType="afterGroup">
                            <p:stCondLst>
                              <p:cond delay="2000"/>
                            </p:stCondLst>
                            <p:childTnLst>
                              <p:par>
                                <p:cTn id="25" presetID="1" presetClass="entr" presetSubtype="0" fill="hold" grpId="0" nodeType="afterEffect">
                                  <p:stCondLst>
                                    <p:cond delay="0"/>
                                  </p:stCondLst>
                                  <p:childTnLst>
                                    <p:set>
                                      <p:cBhvr>
                                        <p:cTn id="26" dur="1" fill="hold">
                                          <p:stCondLst>
                                            <p:cond delay="499"/>
                                          </p:stCondLst>
                                        </p:cTn>
                                        <p:tgtEl>
                                          <p:spTgt spid="51206"/>
                                        </p:tgtEl>
                                        <p:attrNameLst>
                                          <p:attrName>style.visibility</p:attrName>
                                        </p:attrNameLst>
                                      </p:cBhvr>
                                      <p:to>
                                        <p:strVal val="visible"/>
                                      </p:to>
                                    </p:set>
                                  </p:childTnLst>
                                </p:cTn>
                              </p:par>
                            </p:childTnLst>
                          </p:cTn>
                        </p:par>
                        <p:par>
                          <p:cTn id="27" fill="hold" nodeType="afterGroup">
                            <p:stCondLst>
                              <p:cond delay="2500"/>
                            </p:stCondLst>
                            <p:childTnLst>
                              <p:par>
                                <p:cTn id="28" presetID="1" presetClass="entr" presetSubtype="0" fill="hold" grpId="0" nodeType="afterEffect">
                                  <p:stCondLst>
                                    <p:cond delay="0"/>
                                  </p:stCondLst>
                                  <p:childTnLst>
                                    <p:set>
                                      <p:cBhvr>
                                        <p:cTn id="29" dur="1" fill="hold">
                                          <p:stCondLst>
                                            <p:cond delay="499"/>
                                          </p:stCondLst>
                                        </p:cTn>
                                        <p:tgtEl>
                                          <p:spTgt spid="51207"/>
                                        </p:tgtEl>
                                        <p:attrNameLst>
                                          <p:attrName>style.visibility</p:attrName>
                                        </p:attrNameLst>
                                      </p:cBhvr>
                                      <p:to>
                                        <p:strVal val="visible"/>
                                      </p:to>
                                    </p:set>
                                  </p:childTnLst>
                                </p:cTn>
                              </p:par>
                            </p:childTnLst>
                          </p:cTn>
                        </p:par>
                        <p:par>
                          <p:cTn id="30" fill="hold" nodeType="afterGroup">
                            <p:stCondLst>
                              <p:cond delay="3000"/>
                            </p:stCondLst>
                            <p:childTnLst>
                              <p:par>
                                <p:cTn id="31" presetID="1" presetClass="entr" presetSubtype="0" fill="hold" grpId="0" nodeType="afterEffect">
                                  <p:stCondLst>
                                    <p:cond delay="0"/>
                                  </p:stCondLst>
                                  <p:childTnLst>
                                    <p:set>
                                      <p:cBhvr>
                                        <p:cTn id="32" dur="1" fill="hold">
                                          <p:stCondLst>
                                            <p:cond delay="499"/>
                                          </p:stCondLst>
                                        </p:cTn>
                                        <p:tgtEl>
                                          <p:spTgt spid="51208"/>
                                        </p:tgtEl>
                                        <p:attrNameLst>
                                          <p:attrName>style.visibility</p:attrName>
                                        </p:attrNameLst>
                                      </p:cBhvr>
                                      <p:to>
                                        <p:strVal val="visible"/>
                                      </p:to>
                                    </p:set>
                                  </p:childTnLst>
                                </p:cTn>
                              </p:par>
                            </p:childTnLst>
                          </p:cTn>
                        </p:par>
                        <p:par>
                          <p:cTn id="33" fill="hold" nodeType="afterGroup">
                            <p:stCondLst>
                              <p:cond delay="3500"/>
                            </p:stCondLst>
                            <p:childTnLst>
                              <p:par>
                                <p:cTn id="34" presetID="1" presetClass="entr" presetSubtype="0" fill="hold" grpId="0" nodeType="afterEffect">
                                  <p:stCondLst>
                                    <p:cond delay="0"/>
                                  </p:stCondLst>
                                  <p:childTnLst>
                                    <p:set>
                                      <p:cBhvr>
                                        <p:cTn id="35" dur="1" fill="hold">
                                          <p:stCondLst>
                                            <p:cond delay="499"/>
                                          </p:stCondLst>
                                        </p:cTn>
                                        <p:tgtEl>
                                          <p:spTgt spid="51209"/>
                                        </p:tgtEl>
                                        <p:attrNameLst>
                                          <p:attrName>style.visibility</p:attrName>
                                        </p:attrNameLst>
                                      </p:cBhvr>
                                      <p:to>
                                        <p:strVal val="visible"/>
                                      </p:to>
                                    </p:set>
                                  </p:childTnLst>
                                </p:cTn>
                              </p:par>
                            </p:childTnLst>
                          </p:cTn>
                        </p:par>
                        <p:par>
                          <p:cTn id="36" fill="hold" nodeType="afterGroup">
                            <p:stCondLst>
                              <p:cond delay="4000"/>
                            </p:stCondLst>
                            <p:childTnLst>
                              <p:par>
                                <p:cTn id="37" presetID="1" presetClass="entr" presetSubtype="0" fill="hold" grpId="0" nodeType="afterEffect">
                                  <p:stCondLst>
                                    <p:cond delay="0"/>
                                  </p:stCondLst>
                                  <p:childTnLst>
                                    <p:set>
                                      <p:cBhvr>
                                        <p:cTn id="38" dur="1" fill="hold">
                                          <p:stCondLst>
                                            <p:cond delay="499"/>
                                          </p:stCondLst>
                                        </p:cTn>
                                        <p:tgtEl>
                                          <p:spTgt spid="51210"/>
                                        </p:tgtEl>
                                        <p:attrNameLst>
                                          <p:attrName>style.visibility</p:attrName>
                                        </p:attrNameLst>
                                      </p:cBhvr>
                                      <p:to>
                                        <p:strVal val="visible"/>
                                      </p:to>
                                    </p:set>
                                  </p:childTnLst>
                                </p:cTn>
                              </p:par>
                            </p:childTnLst>
                          </p:cTn>
                        </p:par>
                        <p:par>
                          <p:cTn id="39" fill="hold" nodeType="afterGroup">
                            <p:stCondLst>
                              <p:cond delay="4500"/>
                            </p:stCondLst>
                            <p:childTnLst>
                              <p:par>
                                <p:cTn id="40" presetID="1" presetClass="entr" presetSubtype="0" fill="hold" grpId="0" nodeType="afterEffect">
                                  <p:stCondLst>
                                    <p:cond delay="0"/>
                                  </p:stCondLst>
                                  <p:childTnLst>
                                    <p:set>
                                      <p:cBhvr>
                                        <p:cTn id="41" dur="1" fill="hold">
                                          <p:stCondLst>
                                            <p:cond delay="499"/>
                                          </p:stCondLst>
                                        </p:cTn>
                                        <p:tgtEl>
                                          <p:spTgt spid="51211"/>
                                        </p:tgtEl>
                                        <p:attrNameLst>
                                          <p:attrName>style.visibility</p:attrName>
                                        </p:attrNameLst>
                                      </p:cBhvr>
                                      <p:to>
                                        <p:strVal val="visible"/>
                                      </p:to>
                                    </p:set>
                                  </p:childTnLst>
                                </p:cTn>
                              </p:par>
                            </p:childTnLst>
                          </p:cTn>
                        </p:par>
                        <p:par>
                          <p:cTn id="42" fill="hold" nodeType="afterGroup">
                            <p:stCondLst>
                              <p:cond delay="5000"/>
                            </p:stCondLst>
                            <p:childTnLst>
                              <p:par>
                                <p:cTn id="43" presetID="1" presetClass="entr" presetSubtype="0" fill="hold" grpId="0" nodeType="afterEffect">
                                  <p:stCondLst>
                                    <p:cond delay="0"/>
                                  </p:stCondLst>
                                  <p:childTnLst>
                                    <p:set>
                                      <p:cBhvr>
                                        <p:cTn id="44" dur="1" fill="hold">
                                          <p:stCondLst>
                                            <p:cond delay="499"/>
                                          </p:stCondLst>
                                        </p:cTn>
                                        <p:tgtEl>
                                          <p:spTgt spid="51212"/>
                                        </p:tgtEl>
                                        <p:attrNameLst>
                                          <p:attrName>style.visibility</p:attrName>
                                        </p:attrNameLst>
                                      </p:cBhvr>
                                      <p:to>
                                        <p:strVal val="visible"/>
                                      </p:to>
                                    </p:set>
                                  </p:childTnLst>
                                </p:cTn>
                              </p:par>
                            </p:childTnLst>
                          </p:cTn>
                        </p:par>
                        <p:par>
                          <p:cTn id="45" fill="hold" nodeType="afterGroup">
                            <p:stCondLst>
                              <p:cond delay="5500"/>
                            </p:stCondLst>
                            <p:childTnLst>
                              <p:par>
                                <p:cTn id="46" presetID="1" presetClass="entr" presetSubtype="0" fill="hold" grpId="0" nodeType="afterEffect">
                                  <p:stCondLst>
                                    <p:cond delay="0"/>
                                  </p:stCondLst>
                                  <p:childTnLst>
                                    <p:set>
                                      <p:cBhvr>
                                        <p:cTn id="47" dur="1" fill="hold">
                                          <p:stCondLst>
                                            <p:cond delay="499"/>
                                          </p:stCondLst>
                                        </p:cTn>
                                        <p:tgtEl>
                                          <p:spTgt spid="51213"/>
                                        </p:tgtEl>
                                        <p:attrNameLst>
                                          <p:attrName>style.visibility</p:attrName>
                                        </p:attrNameLst>
                                      </p:cBhvr>
                                      <p:to>
                                        <p:strVal val="visible"/>
                                      </p:to>
                                    </p:set>
                                  </p:childTnLst>
                                </p:cTn>
                              </p:par>
                            </p:childTnLst>
                          </p:cTn>
                        </p:par>
                        <p:par>
                          <p:cTn id="48" fill="hold" nodeType="afterGroup">
                            <p:stCondLst>
                              <p:cond delay="6000"/>
                            </p:stCondLst>
                            <p:childTnLst>
                              <p:par>
                                <p:cTn id="49" presetID="1" presetClass="entr" presetSubtype="0" fill="hold" grpId="0" nodeType="afterEffect">
                                  <p:stCondLst>
                                    <p:cond delay="0"/>
                                  </p:stCondLst>
                                  <p:childTnLst>
                                    <p:set>
                                      <p:cBhvr>
                                        <p:cTn id="50" dur="1" fill="hold">
                                          <p:stCondLst>
                                            <p:cond delay="499"/>
                                          </p:stCondLst>
                                        </p:cTn>
                                        <p:tgtEl>
                                          <p:spTgt spid="51214"/>
                                        </p:tgtEl>
                                        <p:attrNameLst>
                                          <p:attrName>style.visibility</p:attrName>
                                        </p:attrNameLst>
                                      </p:cBhvr>
                                      <p:to>
                                        <p:strVal val="visible"/>
                                      </p:to>
                                    </p:set>
                                  </p:childTnLst>
                                </p:cTn>
                              </p:par>
                            </p:childTnLst>
                          </p:cTn>
                        </p:par>
                        <p:par>
                          <p:cTn id="51" fill="hold" nodeType="afterGroup">
                            <p:stCondLst>
                              <p:cond delay="6500"/>
                            </p:stCondLst>
                            <p:childTnLst>
                              <p:par>
                                <p:cTn id="52" presetID="1" presetClass="entr" presetSubtype="0" fill="hold" grpId="0" nodeType="afterEffect">
                                  <p:stCondLst>
                                    <p:cond delay="0"/>
                                  </p:stCondLst>
                                  <p:childTnLst>
                                    <p:set>
                                      <p:cBhvr>
                                        <p:cTn id="53" dur="1" fill="hold">
                                          <p:stCondLst>
                                            <p:cond delay="499"/>
                                          </p:stCondLst>
                                        </p:cTn>
                                        <p:tgtEl>
                                          <p:spTgt spid="51215"/>
                                        </p:tgtEl>
                                        <p:attrNameLst>
                                          <p:attrName>style.visibility</p:attrName>
                                        </p:attrNameLst>
                                      </p:cBhvr>
                                      <p:to>
                                        <p:strVal val="visible"/>
                                      </p:to>
                                    </p:se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499"/>
                                          </p:stCondLst>
                                        </p:cTn>
                                        <p:tgtEl>
                                          <p:spTgt spid="51216"/>
                                        </p:tgtEl>
                                        <p:attrNameLst>
                                          <p:attrName>style.visibility</p:attrName>
                                        </p:attrNameLst>
                                      </p:cBhvr>
                                      <p:to>
                                        <p:strVal val="visible"/>
                                      </p:to>
                                    </p:set>
                                  </p:childTnLst>
                                </p:cTn>
                              </p:par>
                            </p:childTnLst>
                          </p:cTn>
                        </p:par>
                        <p:par>
                          <p:cTn id="57" fill="hold" nodeType="afterGroup">
                            <p:stCondLst>
                              <p:cond delay="7500"/>
                            </p:stCondLst>
                            <p:childTnLst>
                              <p:par>
                                <p:cTn id="58" presetID="1" presetClass="entr" presetSubtype="0" fill="hold" grpId="0" nodeType="afterEffect">
                                  <p:stCondLst>
                                    <p:cond delay="0"/>
                                  </p:stCondLst>
                                  <p:childTnLst>
                                    <p:set>
                                      <p:cBhvr>
                                        <p:cTn id="59" dur="1" fill="hold">
                                          <p:stCondLst>
                                            <p:cond delay="499"/>
                                          </p:stCondLst>
                                        </p:cTn>
                                        <p:tgtEl>
                                          <p:spTgt spid="51217"/>
                                        </p:tgtEl>
                                        <p:attrNameLst>
                                          <p:attrName>style.visibility</p:attrName>
                                        </p:attrNameLst>
                                      </p:cBhvr>
                                      <p:to>
                                        <p:strVal val="visible"/>
                                      </p:to>
                                    </p:set>
                                  </p:childTnLst>
                                </p:cTn>
                              </p:par>
                            </p:childTnLst>
                          </p:cTn>
                        </p:par>
                        <p:par>
                          <p:cTn id="60" fill="hold" nodeType="afterGroup">
                            <p:stCondLst>
                              <p:cond delay="8000"/>
                            </p:stCondLst>
                            <p:childTnLst>
                              <p:par>
                                <p:cTn id="61" presetID="1" presetClass="entr" presetSubtype="0" fill="hold" grpId="0" nodeType="afterEffect">
                                  <p:stCondLst>
                                    <p:cond delay="0"/>
                                  </p:stCondLst>
                                  <p:childTnLst>
                                    <p:set>
                                      <p:cBhvr>
                                        <p:cTn id="62" dur="1" fill="hold">
                                          <p:stCondLst>
                                            <p:cond delay="499"/>
                                          </p:stCondLst>
                                        </p:cTn>
                                        <p:tgtEl>
                                          <p:spTgt spid="51218"/>
                                        </p:tgtEl>
                                        <p:attrNameLst>
                                          <p:attrName>style.visibility</p:attrName>
                                        </p:attrNameLst>
                                      </p:cBhvr>
                                      <p:to>
                                        <p:strVal val="visible"/>
                                      </p:to>
                                    </p:set>
                                  </p:childTnLst>
                                </p:cTn>
                              </p:par>
                            </p:childTnLst>
                          </p:cTn>
                        </p:par>
                        <p:par>
                          <p:cTn id="63" fill="hold" nodeType="afterGroup">
                            <p:stCondLst>
                              <p:cond delay="8500"/>
                            </p:stCondLst>
                            <p:childTnLst>
                              <p:par>
                                <p:cTn id="64" presetID="1" presetClass="entr" presetSubtype="0" fill="hold" grpId="0" nodeType="afterEffect">
                                  <p:stCondLst>
                                    <p:cond delay="0"/>
                                  </p:stCondLst>
                                  <p:childTnLst>
                                    <p:set>
                                      <p:cBhvr>
                                        <p:cTn id="65" dur="1" fill="hold">
                                          <p:stCondLst>
                                            <p:cond delay="499"/>
                                          </p:stCondLst>
                                        </p:cTn>
                                        <p:tgtEl>
                                          <p:spTgt spid="51219"/>
                                        </p:tgtEl>
                                        <p:attrNameLst>
                                          <p:attrName>style.visibility</p:attrName>
                                        </p:attrNameLst>
                                      </p:cBhvr>
                                      <p:to>
                                        <p:strVal val="visible"/>
                                      </p:to>
                                    </p:set>
                                  </p:childTnLst>
                                </p:cTn>
                              </p:par>
                            </p:childTnLst>
                          </p:cTn>
                        </p:par>
                        <p:par>
                          <p:cTn id="66" fill="hold" nodeType="afterGroup">
                            <p:stCondLst>
                              <p:cond delay="9000"/>
                            </p:stCondLst>
                            <p:childTnLst>
                              <p:par>
                                <p:cTn id="67" presetID="1" presetClass="entr" presetSubtype="0" fill="hold" grpId="0" nodeType="afterEffect">
                                  <p:stCondLst>
                                    <p:cond delay="0"/>
                                  </p:stCondLst>
                                  <p:childTnLst>
                                    <p:set>
                                      <p:cBhvr>
                                        <p:cTn id="68" dur="1" fill="hold">
                                          <p:stCondLst>
                                            <p:cond delay="499"/>
                                          </p:stCondLst>
                                        </p:cTn>
                                        <p:tgtEl>
                                          <p:spTgt spid="51220"/>
                                        </p:tgtEl>
                                        <p:attrNameLst>
                                          <p:attrName>style.visibility</p:attrName>
                                        </p:attrNameLst>
                                      </p:cBhvr>
                                      <p:to>
                                        <p:strVal val="visible"/>
                                      </p:to>
                                    </p:set>
                                  </p:childTnLst>
                                </p:cTn>
                              </p:par>
                            </p:childTnLst>
                          </p:cTn>
                        </p:par>
                        <p:par>
                          <p:cTn id="69" fill="hold" nodeType="afterGroup">
                            <p:stCondLst>
                              <p:cond delay="9500"/>
                            </p:stCondLst>
                            <p:childTnLst>
                              <p:par>
                                <p:cTn id="70" presetID="1" presetClass="entr" presetSubtype="0" fill="hold" grpId="0" nodeType="afterEffect">
                                  <p:stCondLst>
                                    <p:cond delay="0"/>
                                  </p:stCondLst>
                                  <p:childTnLst>
                                    <p:set>
                                      <p:cBhvr>
                                        <p:cTn id="71" dur="1" fill="hold">
                                          <p:stCondLst>
                                            <p:cond delay="499"/>
                                          </p:stCondLst>
                                        </p:cTn>
                                        <p:tgtEl>
                                          <p:spTgt spid="51268"/>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51264"/>
                                        </p:tgtEl>
                                        <p:attrNameLst>
                                          <p:attrName>style.visibility</p:attrName>
                                        </p:attrNameLst>
                                      </p:cBhvr>
                                      <p:to>
                                        <p:strVal val="visible"/>
                                      </p:to>
                                    </p:set>
                                    <p:anim calcmode="lin" valueType="num">
                                      <p:cBhvr additive="base">
                                        <p:cTn id="76" dur="500" fill="hold"/>
                                        <p:tgtEl>
                                          <p:spTgt spid="51264"/>
                                        </p:tgtEl>
                                        <p:attrNameLst>
                                          <p:attrName>ppt_x</p:attrName>
                                        </p:attrNameLst>
                                      </p:cBhvr>
                                      <p:tavLst>
                                        <p:tav tm="0">
                                          <p:val>
                                            <p:strVal val="0-#ppt_w/2"/>
                                          </p:val>
                                        </p:tav>
                                        <p:tav tm="100000">
                                          <p:val>
                                            <p:strVal val="#ppt_x"/>
                                          </p:val>
                                        </p:tav>
                                      </p:tavLst>
                                    </p:anim>
                                    <p:anim calcmode="lin" valueType="num">
                                      <p:cBhvr additive="base">
                                        <p:cTn id="77" dur="500" fill="hold"/>
                                        <p:tgtEl>
                                          <p:spTgt spid="51264"/>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500"/>
                            </p:stCondLst>
                            <p:childTnLst>
                              <p:par>
                                <p:cTn id="79" presetID="2" presetClass="entr" presetSubtype="8" fill="hold" grpId="0" nodeType="afterEffect">
                                  <p:stCondLst>
                                    <p:cond delay="0"/>
                                  </p:stCondLst>
                                  <p:childTnLst>
                                    <p:set>
                                      <p:cBhvr>
                                        <p:cTn id="80" dur="1" fill="hold">
                                          <p:stCondLst>
                                            <p:cond delay="0"/>
                                          </p:stCondLst>
                                        </p:cTn>
                                        <p:tgtEl>
                                          <p:spTgt spid="51267"/>
                                        </p:tgtEl>
                                        <p:attrNameLst>
                                          <p:attrName>style.visibility</p:attrName>
                                        </p:attrNameLst>
                                      </p:cBhvr>
                                      <p:to>
                                        <p:strVal val="visible"/>
                                      </p:to>
                                    </p:set>
                                    <p:anim calcmode="lin" valueType="num">
                                      <p:cBhvr additive="base">
                                        <p:cTn id="81" dur="500" fill="hold"/>
                                        <p:tgtEl>
                                          <p:spTgt spid="51267"/>
                                        </p:tgtEl>
                                        <p:attrNameLst>
                                          <p:attrName>ppt_x</p:attrName>
                                        </p:attrNameLst>
                                      </p:cBhvr>
                                      <p:tavLst>
                                        <p:tav tm="0">
                                          <p:val>
                                            <p:strVal val="0-#ppt_w/2"/>
                                          </p:val>
                                        </p:tav>
                                        <p:tav tm="100000">
                                          <p:val>
                                            <p:strVal val="#ppt_x"/>
                                          </p:val>
                                        </p:tav>
                                      </p:tavLst>
                                    </p:anim>
                                    <p:anim calcmode="lin" valueType="num">
                                      <p:cBhvr additive="base">
                                        <p:cTn id="82" dur="500" fill="hold"/>
                                        <p:tgtEl>
                                          <p:spTgt spid="51267"/>
                                        </p:tgtEl>
                                        <p:attrNameLst>
                                          <p:attrName>ppt_y</p:attrName>
                                        </p:attrNameLst>
                                      </p:cBhvr>
                                      <p:tavLst>
                                        <p:tav tm="0">
                                          <p:val>
                                            <p:strVal val="#ppt_y"/>
                                          </p:val>
                                        </p:tav>
                                        <p:tav tm="100000">
                                          <p:val>
                                            <p:strVal val="#ppt_y"/>
                                          </p:val>
                                        </p:tav>
                                      </p:tavLst>
                                    </p:anim>
                                  </p:childTnLst>
                                </p:cTn>
                              </p:par>
                            </p:childTnLst>
                          </p:cTn>
                        </p:par>
                        <p:par>
                          <p:cTn id="83" fill="hold" nodeType="afterGroup">
                            <p:stCondLst>
                              <p:cond delay="1000"/>
                            </p:stCondLst>
                            <p:childTnLst>
                              <p:par>
                                <p:cTn id="84" presetID="2" presetClass="entr" presetSubtype="8" fill="hold" grpId="0" nodeType="afterEffect">
                                  <p:stCondLst>
                                    <p:cond delay="0"/>
                                  </p:stCondLst>
                                  <p:childTnLst>
                                    <p:set>
                                      <p:cBhvr>
                                        <p:cTn id="85" dur="1" fill="hold">
                                          <p:stCondLst>
                                            <p:cond delay="0"/>
                                          </p:stCondLst>
                                        </p:cTn>
                                        <p:tgtEl>
                                          <p:spTgt spid="51270"/>
                                        </p:tgtEl>
                                        <p:attrNameLst>
                                          <p:attrName>style.visibility</p:attrName>
                                        </p:attrNameLst>
                                      </p:cBhvr>
                                      <p:to>
                                        <p:strVal val="visible"/>
                                      </p:to>
                                    </p:set>
                                    <p:anim calcmode="lin" valueType="num">
                                      <p:cBhvr additive="base">
                                        <p:cTn id="86" dur="500" fill="hold"/>
                                        <p:tgtEl>
                                          <p:spTgt spid="51270"/>
                                        </p:tgtEl>
                                        <p:attrNameLst>
                                          <p:attrName>ppt_x</p:attrName>
                                        </p:attrNameLst>
                                      </p:cBhvr>
                                      <p:tavLst>
                                        <p:tav tm="0">
                                          <p:val>
                                            <p:strVal val="0-#ppt_w/2"/>
                                          </p:val>
                                        </p:tav>
                                        <p:tav tm="100000">
                                          <p:val>
                                            <p:strVal val="#ppt_x"/>
                                          </p:val>
                                        </p:tav>
                                      </p:tavLst>
                                    </p:anim>
                                    <p:anim calcmode="lin" valueType="num">
                                      <p:cBhvr additive="base">
                                        <p:cTn id="87" dur="500" fill="hold"/>
                                        <p:tgtEl>
                                          <p:spTgt spid="51270"/>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2" fill="hold" grpId="0" nodeType="clickEffect">
                                  <p:stCondLst>
                                    <p:cond delay="0"/>
                                  </p:stCondLst>
                                  <p:childTnLst>
                                    <p:set>
                                      <p:cBhvr>
                                        <p:cTn id="91" dur="1" fill="hold">
                                          <p:stCondLst>
                                            <p:cond delay="0"/>
                                          </p:stCondLst>
                                        </p:cTn>
                                        <p:tgtEl>
                                          <p:spTgt spid="51221"/>
                                        </p:tgtEl>
                                        <p:attrNameLst>
                                          <p:attrName>style.visibility</p:attrName>
                                        </p:attrNameLst>
                                      </p:cBhvr>
                                      <p:to>
                                        <p:strVal val="visible"/>
                                      </p:to>
                                    </p:set>
                                    <p:anim calcmode="lin" valueType="num">
                                      <p:cBhvr additive="base">
                                        <p:cTn id="92" dur="500" fill="hold"/>
                                        <p:tgtEl>
                                          <p:spTgt spid="51221"/>
                                        </p:tgtEl>
                                        <p:attrNameLst>
                                          <p:attrName>ppt_x</p:attrName>
                                        </p:attrNameLst>
                                      </p:cBhvr>
                                      <p:tavLst>
                                        <p:tav tm="0">
                                          <p:val>
                                            <p:strVal val="1+#ppt_w/2"/>
                                          </p:val>
                                        </p:tav>
                                        <p:tav tm="100000">
                                          <p:val>
                                            <p:strVal val="#ppt_x"/>
                                          </p:val>
                                        </p:tav>
                                      </p:tavLst>
                                    </p:anim>
                                    <p:anim calcmode="lin" valueType="num">
                                      <p:cBhvr additive="base">
                                        <p:cTn id="93" dur="500" fill="hold"/>
                                        <p:tgtEl>
                                          <p:spTgt spid="51221"/>
                                        </p:tgtEl>
                                        <p:attrNameLst>
                                          <p:attrName>ppt_y</p:attrName>
                                        </p:attrNameLst>
                                      </p:cBhvr>
                                      <p:tavLst>
                                        <p:tav tm="0">
                                          <p:val>
                                            <p:strVal val="#ppt_y"/>
                                          </p:val>
                                        </p:tav>
                                        <p:tav tm="100000">
                                          <p:val>
                                            <p:strVal val="#ppt_y"/>
                                          </p:val>
                                        </p:tav>
                                      </p:tavLst>
                                    </p:anim>
                                  </p:childTnLst>
                                </p:cTn>
                              </p:par>
                            </p:childTnLst>
                          </p:cTn>
                        </p:par>
                        <p:par>
                          <p:cTn id="94" fill="hold" nodeType="afterGroup">
                            <p:stCondLst>
                              <p:cond delay="500"/>
                            </p:stCondLst>
                            <p:childTnLst>
                              <p:par>
                                <p:cTn id="95" presetID="17" presetClass="entr" presetSubtype="1" fill="hold" grpId="0" nodeType="afterEffect">
                                  <p:stCondLst>
                                    <p:cond delay="0"/>
                                  </p:stCondLst>
                                  <p:childTnLst>
                                    <p:set>
                                      <p:cBhvr>
                                        <p:cTn id="96" dur="1" fill="hold">
                                          <p:stCondLst>
                                            <p:cond delay="0"/>
                                          </p:stCondLst>
                                        </p:cTn>
                                        <p:tgtEl>
                                          <p:spTgt spid="51222"/>
                                        </p:tgtEl>
                                        <p:attrNameLst>
                                          <p:attrName>style.visibility</p:attrName>
                                        </p:attrNameLst>
                                      </p:cBhvr>
                                      <p:to>
                                        <p:strVal val="visible"/>
                                      </p:to>
                                    </p:set>
                                    <p:anim calcmode="lin" valueType="num">
                                      <p:cBhvr>
                                        <p:cTn id="97" dur="500" fill="hold"/>
                                        <p:tgtEl>
                                          <p:spTgt spid="51222"/>
                                        </p:tgtEl>
                                        <p:attrNameLst>
                                          <p:attrName>ppt_x</p:attrName>
                                        </p:attrNameLst>
                                      </p:cBhvr>
                                      <p:tavLst>
                                        <p:tav tm="0">
                                          <p:val>
                                            <p:strVal val="#ppt_x"/>
                                          </p:val>
                                        </p:tav>
                                        <p:tav tm="100000">
                                          <p:val>
                                            <p:strVal val="#ppt_x"/>
                                          </p:val>
                                        </p:tav>
                                      </p:tavLst>
                                    </p:anim>
                                    <p:anim calcmode="lin" valueType="num">
                                      <p:cBhvr>
                                        <p:cTn id="98" dur="500" fill="hold"/>
                                        <p:tgtEl>
                                          <p:spTgt spid="51222"/>
                                        </p:tgtEl>
                                        <p:attrNameLst>
                                          <p:attrName>ppt_y</p:attrName>
                                        </p:attrNameLst>
                                      </p:cBhvr>
                                      <p:tavLst>
                                        <p:tav tm="0">
                                          <p:val>
                                            <p:strVal val="#ppt_y-#ppt_h/2"/>
                                          </p:val>
                                        </p:tav>
                                        <p:tav tm="100000">
                                          <p:val>
                                            <p:strVal val="#ppt_y"/>
                                          </p:val>
                                        </p:tav>
                                      </p:tavLst>
                                    </p:anim>
                                    <p:anim calcmode="lin" valueType="num">
                                      <p:cBhvr>
                                        <p:cTn id="99" dur="500" fill="hold"/>
                                        <p:tgtEl>
                                          <p:spTgt spid="51222"/>
                                        </p:tgtEl>
                                        <p:attrNameLst>
                                          <p:attrName>ppt_w</p:attrName>
                                        </p:attrNameLst>
                                      </p:cBhvr>
                                      <p:tavLst>
                                        <p:tav tm="0">
                                          <p:val>
                                            <p:strVal val="#ppt_w"/>
                                          </p:val>
                                        </p:tav>
                                        <p:tav tm="100000">
                                          <p:val>
                                            <p:strVal val="#ppt_w"/>
                                          </p:val>
                                        </p:tav>
                                      </p:tavLst>
                                    </p:anim>
                                    <p:anim calcmode="lin" valueType="num">
                                      <p:cBhvr>
                                        <p:cTn id="100" dur="500" fill="hold"/>
                                        <p:tgtEl>
                                          <p:spTgt spid="51222"/>
                                        </p:tgtEl>
                                        <p:attrNameLst>
                                          <p:attrName>ppt_h</p:attrName>
                                        </p:attrNameLst>
                                      </p:cBhvr>
                                      <p:tavLst>
                                        <p:tav tm="0">
                                          <p:val>
                                            <p:fltVal val="0"/>
                                          </p:val>
                                        </p:tav>
                                        <p:tav tm="100000">
                                          <p:val>
                                            <p:strVal val="#ppt_h"/>
                                          </p:val>
                                        </p:tav>
                                      </p:tavLst>
                                    </p:anim>
                                  </p:childTnLst>
                                </p:cTn>
                              </p:par>
                            </p:childTnLst>
                          </p:cTn>
                        </p:par>
                        <p:par>
                          <p:cTn id="101" fill="hold" nodeType="afterGroup">
                            <p:stCondLst>
                              <p:cond delay="1000"/>
                            </p:stCondLst>
                            <p:childTnLst>
                              <p:par>
                                <p:cTn id="102" presetID="17" presetClass="entr" presetSubtype="1" fill="hold" grpId="0" nodeType="afterEffect">
                                  <p:stCondLst>
                                    <p:cond delay="0"/>
                                  </p:stCondLst>
                                  <p:childTnLst>
                                    <p:set>
                                      <p:cBhvr>
                                        <p:cTn id="103" dur="1" fill="hold">
                                          <p:stCondLst>
                                            <p:cond delay="0"/>
                                          </p:stCondLst>
                                        </p:cTn>
                                        <p:tgtEl>
                                          <p:spTgt spid="51223"/>
                                        </p:tgtEl>
                                        <p:attrNameLst>
                                          <p:attrName>style.visibility</p:attrName>
                                        </p:attrNameLst>
                                      </p:cBhvr>
                                      <p:to>
                                        <p:strVal val="visible"/>
                                      </p:to>
                                    </p:set>
                                    <p:anim calcmode="lin" valueType="num">
                                      <p:cBhvr>
                                        <p:cTn id="104" dur="500" fill="hold"/>
                                        <p:tgtEl>
                                          <p:spTgt spid="51223"/>
                                        </p:tgtEl>
                                        <p:attrNameLst>
                                          <p:attrName>ppt_x</p:attrName>
                                        </p:attrNameLst>
                                      </p:cBhvr>
                                      <p:tavLst>
                                        <p:tav tm="0">
                                          <p:val>
                                            <p:strVal val="#ppt_x"/>
                                          </p:val>
                                        </p:tav>
                                        <p:tav tm="100000">
                                          <p:val>
                                            <p:strVal val="#ppt_x"/>
                                          </p:val>
                                        </p:tav>
                                      </p:tavLst>
                                    </p:anim>
                                    <p:anim calcmode="lin" valueType="num">
                                      <p:cBhvr>
                                        <p:cTn id="105" dur="500" fill="hold"/>
                                        <p:tgtEl>
                                          <p:spTgt spid="51223"/>
                                        </p:tgtEl>
                                        <p:attrNameLst>
                                          <p:attrName>ppt_y</p:attrName>
                                        </p:attrNameLst>
                                      </p:cBhvr>
                                      <p:tavLst>
                                        <p:tav tm="0">
                                          <p:val>
                                            <p:strVal val="#ppt_y-#ppt_h/2"/>
                                          </p:val>
                                        </p:tav>
                                        <p:tav tm="100000">
                                          <p:val>
                                            <p:strVal val="#ppt_y"/>
                                          </p:val>
                                        </p:tav>
                                      </p:tavLst>
                                    </p:anim>
                                    <p:anim calcmode="lin" valueType="num">
                                      <p:cBhvr>
                                        <p:cTn id="106" dur="500" fill="hold"/>
                                        <p:tgtEl>
                                          <p:spTgt spid="51223"/>
                                        </p:tgtEl>
                                        <p:attrNameLst>
                                          <p:attrName>ppt_w</p:attrName>
                                        </p:attrNameLst>
                                      </p:cBhvr>
                                      <p:tavLst>
                                        <p:tav tm="0">
                                          <p:val>
                                            <p:strVal val="#ppt_w"/>
                                          </p:val>
                                        </p:tav>
                                        <p:tav tm="100000">
                                          <p:val>
                                            <p:strVal val="#ppt_w"/>
                                          </p:val>
                                        </p:tav>
                                      </p:tavLst>
                                    </p:anim>
                                    <p:anim calcmode="lin" valueType="num">
                                      <p:cBhvr>
                                        <p:cTn id="107" dur="500" fill="hold"/>
                                        <p:tgtEl>
                                          <p:spTgt spid="51223"/>
                                        </p:tgtEl>
                                        <p:attrNameLst>
                                          <p:attrName>ppt_h</p:attrName>
                                        </p:attrNameLst>
                                      </p:cBhvr>
                                      <p:tavLst>
                                        <p:tav tm="0">
                                          <p:val>
                                            <p:fltVal val="0"/>
                                          </p:val>
                                        </p:tav>
                                        <p:tav tm="100000">
                                          <p:val>
                                            <p:strVal val="#ppt_h"/>
                                          </p:val>
                                        </p:tav>
                                      </p:tavLst>
                                    </p:anim>
                                  </p:childTnLst>
                                </p:cTn>
                              </p:par>
                            </p:childTnLst>
                          </p:cTn>
                        </p:par>
                        <p:par>
                          <p:cTn id="108" fill="hold" nodeType="afterGroup">
                            <p:stCondLst>
                              <p:cond delay="1500"/>
                            </p:stCondLst>
                            <p:childTnLst>
                              <p:par>
                                <p:cTn id="109" presetID="17" presetClass="entr" presetSubtype="1" fill="hold" grpId="0" nodeType="afterEffect">
                                  <p:stCondLst>
                                    <p:cond delay="0"/>
                                  </p:stCondLst>
                                  <p:childTnLst>
                                    <p:set>
                                      <p:cBhvr>
                                        <p:cTn id="110" dur="1" fill="hold">
                                          <p:stCondLst>
                                            <p:cond delay="0"/>
                                          </p:stCondLst>
                                        </p:cTn>
                                        <p:tgtEl>
                                          <p:spTgt spid="51224"/>
                                        </p:tgtEl>
                                        <p:attrNameLst>
                                          <p:attrName>style.visibility</p:attrName>
                                        </p:attrNameLst>
                                      </p:cBhvr>
                                      <p:to>
                                        <p:strVal val="visible"/>
                                      </p:to>
                                    </p:set>
                                    <p:anim calcmode="lin" valueType="num">
                                      <p:cBhvr>
                                        <p:cTn id="111" dur="500" fill="hold"/>
                                        <p:tgtEl>
                                          <p:spTgt spid="51224"/>
                                        </p:tgtEl>
                                        <p:attrNameLst>
                                          <p:attrName>ppt_x</p:attrName>
                                        </p:attrNameLst>
                                      </p:cBhvr>
                                      <p:tavLst>
                                        <p:tav tm="0">
                                          <p:val>
                                            <p:strVal val="#ppt_x"/>
                                          </p:val>
                                        </p:tav>
                                        <p:tav tm="100000">
                                          <p:val>
                                            <p:strVal val="#ppt_x"/>
                                          </p:val>
                                        </p:tav>
                                      </p:tavLst>
                                    </p:anim>
                                    <p:anim calcmode="lin" valueType="num">
                                      <p:cBhvr>
                                        <p:cTn id="112" dur="500" fill="hold"/>
                                        <p:tgtEl>
                                          <p:spTgt spid="51224"/>
                                        </p:tgtEl>
                                        <p:attrNameLst>
                                          <p:attrName>ppt_y</p:attrName>
                                        </p:attrNameLst>
                                      </p:cBhvr>
                                      <p:tavLst>
                                        <p:tav tm="0">
                                          <p:val>
                                            <p:strVal val="#ppt_y-#ppt_h/2"/>
                                          </p:val>
                                        </p:tav>
                                        <p:tav tm="100000">
                                          <p:val>
                                            <p:strVal val="#ppt_y"/>
                                          </p:val>
                                        </p:tav>
                                      </p:tavLst>
                                    </p:anim>
                                    <p:anim calcmode="lin" valueType="num">
                                      <p:cBhvr>
                                        <p:cTn id="113" dur="500" fill="hold"/>
                                        <p:tgtEl>
                                          <p:spTgt spid="51224"/>
                                        </p:tgtEl>
                                        <p:attrNameLst>
                                          <p:attrName>ppt_w</p:attrName>
                                        </p:attrNameLst>
                                      </p:cBhvr>
                                      <p:tavLst>
                                        <p:tav tm="0">
                                          <p:val>
                                            <p:strVal val="#ppt_w"/>
                                          </p:val>
                                        </p:tav>
                                        <p:tav tm="100000">
                                          <p:val>
                                            <p:strVal val="#ppt_w"/>
                                          </p:val>
                                        </p:tav>
                                      </p:tavLst>
                                    </p:anim>
                                    <p:anim calcmode="lin" valueType="num">
                                      <p:cBhvr>
                                        <p:cTn id="114" dur="500" fill="hold"/>
                                        <p:tgtEl>
                                          <p:spTgt spid="51224"/>
                                        </p:tgtEl>
                                        <p:attrNameLst>
                                          <p:attrName>ppt_h</p:attrName>
                                        </p:attrNameLst>
                                      </p:cBhvr>
                                      <p:tavLst>
                                        <p:tav tm="0">
                                          <p:val>
                                            <p:fltVal val="0"/>
                                          </p:val>
                                        </p:tav>
                                        <p:tav tm="100000">
                                          <p:val>
                                            <p:strVal val="#ppt_h"/>
                                          </p:val>
                                        </p:tav>
                                      </p:tavLst>
                                    </p:anim>
                                  </p:childTnLst>
                                </p:cTn>
                              </p:par>
                            </p:childTnLst>
                          </p:cTn>
                        </p:par>
                        <p:par>
                          <p:cTn id="115" fill="hold" nodeType="afterGroup">
                            <p:stCondLst>
                              <p:cond delay="2000"/>
                            </p:stCondLst>
                            <p:childTnLst>
                              <p:par>
                                <p:cTn id="116" presetID="17" presetClass="entr" presetSubtype="1" fill="hold" grpId="0" nodeType="afterEffect">
                                  <p:stCondLst>
                                    <p:cond delay="0"/>
                                  </p:stCondLst>
                                  <p:childTnLst>
                                    <p:set>
                                      <p:cBhvr>
                                        <p:cTn id="117" dur="1" fill="hold">
                                          <p:stCondLst>
                                            <p:cond delay="0"/>
                                          </p:stCondLst>
                                        </p:cTn>
                                        <p:tgtEl>
                                          <p:spTgt spid="51225"/>
                                        </p:tgtEl>
                                        <p:attrNameLst>
                                          <p:attrName>style.visibility</p:attrName>
                                        </p:attrNameLst>
                                      </p:cBhvr>
                                      <p:to>
                                        <p:strVal val="visible"/>
                                      </p:to>
                                    </p:set>
                                    <p:anim calcmode="lin" valueType="num">
                                      <p:cBhvr>
                                        <p:cTn id="118" dur="500" fill="hold"/>
                                        <p:tgtEl>
                                          <p:spTgt spid="51225"/>
                                        </p:tgtEl>
                                        <p:attrNameLst>
                                          <p:attrName>ppt_x</p:attrName>
                                        </p:attrNameLst>
                                      </p:cBhvr>
                                      <p:tavLst>
                                        <p:tav tm="0">
                                          <p:val>
                                            <p:strVal val="#ppt_x"/>
                                          </p:val>
                                        </p:tav>
                                        <p:tav tm="100000">
                                          <p:val>
                                            <p:strVal val="#ppt_x"/>
                                          </p:val>
                                        </p:tav>
                                      </p:tavLst>
                                    </p:anim>
                                    <p:anim calcmode="lin" valueType="num">
                                      <p:cBhvr>
                                        <p:cTn id="119" dur="500" fill="hold"/>
                                        <p:tgtEl>
                                          <p:spTgt spid="51225"/>
                                        </p:tgtEl>
                                        <p:attrNameLst>
                                          <p:attrName>ppt_y</p:attrName>
                                        </p:attrNameLst>
                                      </p:cBhvr>
                                      <p:tavLst>
                                        <p:tav tm="0">
                                          <p:val>
                                            <p:strVal val="#ppt_y-#ppt_h/2"/>
                                          </p:val>
                                        </p:tav>
                                        <p:tav tm="100000">
                                          <p:val>
                                            <p:strVal val="#ppt_y"/>
                                          </p:val>
                                        </p:tav>
                                      </p:tavLst>
                                    </p:anim>
                                    <p:anim calcmode="lin" valueType="num">
                                      <p:cBhvr>
                                        <p:cTn id="120" dur="500" fill="hold"/>
                                        <p:tgtEl>
                                          <p:spTgt spid="51225"/>
                                        </p:tgtEl>
                                        <p:attrNameLst>
                                          <p:attrName>ppt_w</p:attrName>
                                        </p:attrNameLst>
                                      </p:cBhvr>
                                      <p:tavLst>
                                        <p:tav tm="0">
                                          <p:val>
                                            <p:strVal val="#ppt_w"/>
                                          </p:val>
                                        </p:tav>
                                        <p:tav tm="100000">
                                          <p:val>
                                            <p:strVal val="#ppt_w"/>
                                          </p:val>
                                        </p:tav>
                                      </p:tavLst>
                                    </p:anim>
                                    <p:anim calcmode="lin" valueType="num">
                                      <p:cBhvr>
                                        <p:cTn id="121" dur="500" fill="hold"/>
                                        <p:tgtEl>
                                          <p:spTgt spid="51225"/>
                                        </p:tgtEl>
                                        <p:attrNameLst>
                                          <p:attrName>ppt_h</p:attrName>
                                        </p:attrNameLst>
                                      </p:cBhvr>
                                      <p:tavLst>
                                        <p:tav tm="0">
                                          <p:val>
                                            <p:fltVal val="0"/>
                                          </p:val>
                                        </p:tav>
                                        <p:tav tm="100000">
                                          <p:val>
                                            <p:strVal val="#ppt_h"/>
                                          </p:val>
                                        </p:tav>
                                      </p:tavLst>
                                    </p:anim>
                                  </p:childTnLst>
                                </p:cTn>
                              </p:par>
                            </p:childTnLst>
                          </p:cTn>
                        </p:par>
                        <p:par>
                          <p:cTn id="122" fill="hold" nodeType="afterGroup">
                            <p:stCondLst>
                              <p:cond delay="2500"/>
                            </p:stCondLst>
                            <p:childTnLst>
                              <p:par>
                                <p:cTn id="123" presetID="17" presetClass="entr" presetSubtype="1" fill="hold" grpId="0" nodeType="afterEffect">
                                  <p:stCondLst>
                                    <p:cond delay="0"/>
                                  </p:stCondLst>
                                  <p:childTnLst>
                                    <p:set>
                                      <p:cBhvr>
                                        <p:cTn id="124" dur="1" fill="hold">
                                          <p:stCondLst>
                                            <p:cond delay="0"/>
                                          </p:stCondLst>
                                        </p:cTn>
                                        <p:tgtEl>
                                          <p:spTgt spid="51226"/>
                                        </p:tgtEl>
                                        <p:attrNameLst>
                                          <p:attrName>style.visibility</p:attrName>
                                        </p:attrNameLst>
                                      </p:cBhvr>
                                      <p:to>
                                        <p:strVal val="visible"/>
                                      </p:to>
                                    </p:set>
                                    <p:anim calcmode="lin" valueType="num">
                                      <p:cBhvr>
                                        <p:cTn id="125" dur="500" fill="hold"/>
                                        <p:tgtEl>
                                          <p:spTgt spid="51226"/>
                                        </p:tgtEl>
                                        <p:attrNameLst>
                                          <p:attrName>ppt_x</p:attrName>
                                        </p:attrNameLst>
                                      </p:cBhvr>
                                      <p:tavLst>
                                        <p:tav tm="0">
                                          <p:val>
                                            <p:strVal val="#ppt_x"/>
                                          </p:val>
                                        </p:tav>
                                        <p:tav tm="100000">
                                          <p:val>
                                            <p:strVal val="#ppt_x"/>
                                          </p:val>
                                        </p:tav>
                                      </p:tavLst>
                                    </p:anim>
                                    <p:anim calcmode="lin" valueType="num">
                                      <p:cBhvr>
                                        <p:cTn id="126" dur="500" fill="hold"/>
                                        <p:tgtEl>
                                          <p:spTgt spid="51226"/>
                                        </p:tgtEl>
                                        <p:attrNameLst>
                                          <p:attrName>ppt_y</p:attrName>
                                        </p:attrNameLst>
                                      </p:cBhvr>
                                      <p:tavLst>
                                        <p:tav tm="0">
                                          <p:val>
                                            <p:strVal val="#ppt_y-#ppt_h/2"/>
                                          </p:val>
                                        </p:tav>
                                        <p:tav tm="100000">
                                          <p:val>
                                            <p:strVal val="#ppt_y"/>
                                          </p:val>
                                        </p:tav>
                                      </p:tavLst>
                                    </p:anim>
                                    <p:anim calcmode="lin" valueType="num">
                                      <p:cBhvr>
                                        <p:cTn id="127" dur="500" fill="hold"/>
                                        <p:tgtEl>
                                          <p:spTgt spid="51226"/>
                                        </p:tgtEl>
                                        <p:attrNameLst>
                                          <p:attrName>ppt_w</p:attrName>
                                        </p:attrNameLst>
                                      </p:cBhvr>
                                      <p:tavLst>
                                        <p:tav tm="0">
                                          <p:val>
                                            <p:strVal val="#ppt_w"/>
                                          </p:val>
                                        </p:tav>
                                        <p:tav tm="100000">
                                          <p:val>
                                            <p:strVal val="#ppt_w"/>
                                          </p:val>
                                        </p:tav>
                                      </p:tavLst>
                                    </p:anim>
                                    <p:anim calcmode="lin" valueType="num">
                                      <p:cBhvr>
                                        <p:cTn id="128" dur="500" fill="hold"/>
                                        <p:tgtEl>
                                          <p:spTgt spid="51226"/>
                                        </p:tgtEl>
                                        <p:attrNameLst>
                                          <p:attrName>ppt_h</p:attrName>
                                        </p:attrNameLst>
                                      </p:cBhvr>
                                      <p:tavLst>
                                        <p:tav tm="0">
                                          <p:val>
                                            <p:fltVal val="0"/>
                                          </p:val>
                                        </p:tav>
                                        <p:tav tm="100000">
                                          <p:val>
                                            <p:strVal val="#ppt_h"/>
                                          </p:val>
                                        </p:tav>
                                      </p:tavLst>
                                    </p:anim>
                                  </p:childTnLst>
                                </p:cTn>
                              </p:par>
                            </p:childTnLst>
                          </p:cTn>
                        </p:par>
                        <p:par>
                          <p:cTn id="129" fill="hold" nodeType="afterGroup">
                            <p:stCondLst>
                              <p:cond delay="3000"/>
                            </p:stCondLst>
                            <p:childTnLst>
                              <p:par>
                                <p:cTn id="130" presetID="17" presetClass="entr" presetSubtype="1" fill="hold" grpId="0" nodeType="afterEffect">
                                  <p:stCondLst>
                                    <p:cond delay="0"/>
                                  </p:stCondLst>
                                  <p:childTnLst>
                                    <p:set>
                                      <p:cBhvr>
                                        <p:cTn id="131" dur="1" fill="hold">
                                          <p:stCondLst>
                                            <p:cond delay="0"/>
                                          </p:stCondLst>
                                        </p:cTn>
                                        <p:tgtEl>
                                          <p:spTgt spid="51227"/>
                                        </p:tgtEl>
                                        <p:attrNameLst>
                                          <p:attrName>style.visibility</p:attrName>
                                        </p:attrNameLst>
                                      </p:cBhvr>
                                      <p:to>
                                        <p:strVal val="visible"/>
                                      </p:to>
                                    </p:set>
                                    <p:anim calcmode="lin" valueType="num">
                                      <p:cBhvr>
                                        <p:cTn id="132" dur="500" fill="hold"/>
                                        <p:tgtEl>
                                          <p:spTgt spid="51227"/>
                                        </p:tgtEl>
                                        <p:attrNameLst>
                                          <p:attrName>ppt_x</p:attrName>
                                        </p:attrNameLst>
                                      </p:cBhvr>
                                      <p:tavLst>
                                        <p:tav tm="0">
                                          <p:val>
                                            <p:strVal val="#ppt_x"/>
                                          </p:val>
                                        </p:tav>
                                        <p:tav tm="100000">
                                          <p:val>
                                            <p:strVal val="#ppt_x"/>
                                          </p:val>
                                        </p:tav>
                                      </p:tavLst>
                                    </p:anim>
                                    <p:anim calcmode="lin" valueType="num">
                                      <p:cBhvr>
                                        <p:cTn id="133" dur="500" fill="hold"/>
                                        <p:tgtEl>
                                          <p:spTgt spid="51227"/>
                                        </p:tgtEl>
                                        <p:attrNameLst>
                                          <p:attrName>ppt_y</p:attrName>
                                        </p:attrNameLst>
                                      </p:cBhvr>
                                      <p:tavLst>
                                        <p:tav tm="0">
                                          <p:val>
                                            <p:strVal val="#ppt_y-#ppt_h/2"/>
                                          </p:val>
                                        </p:tav>
                                        <p:tav tm="100000">
                                          <p:val>
                                            <p:strVal val="#ppt_y"/>
                                          </p:val>
                                        </p:tav>
                                      </p:tavLst>
                                    </p:anim>
                                    <p:anim calcmode="lin" valueType="num">
                                      <p:cBhvr>
                                        <p:cTn id="134" dur="500" fill="hold"/>
                                        <p:tgtEl>
                                          <p:spTgt spid="51227"/>
                                        </p:tgtEl>
                                        <p:attrNameLst>
                                          <p:attrName>ppt_w</p:attrName>
                                        </p:attrNameLst>
                                      </p:cBhvr>
                                      <p:tavLst>
                                        <p:tav tm="0">
                                          <p:val>
                                            <p:strVal val="#ppt_w"/>
                                          </p:val>
                                        </p:tav>
                                        <p:tav tm="100000">
                                          <p:val>
                                            <p:strVal val="#ppt_w"/>
                                          </p:val>
                                        </p:tav>
                                      </p:tavLst>
                                    </p:anim>
                                    <p:anim calcmode="lin" valueType="num">
                                      <p:cBhvr>
                                        <p:cTn id="135" dur="500" fill="hold"/>
                                        <p:tgtEl>
                                          <p:spTgt spid="51227"/>
                                        </p:tgtEl>
                                        <p:attrNameLst>
                                          <p:attrName>ppt_h</p:attrName>
                                        </p:attrNameLst>
                                      </p:cBhvr>
                                      <p:tavLst>
                                        <p:tav tm="0">
                                          <p:val>
                                            <p:fltVal val="0"/>
                                          </p:val>
                                        </p:tav>
                                        <p:tav tm="100000">
                                          <p:val>
                                            <p:strVal val="#ppt_h"/>
                                          </p:val>
                                        </p:tav>
                                      </p:tavLst>
                                    </p:anim>
                                  </p:childTnLst>
                                </p:cTn>
                              </p:par>
                            </p:childTnLst>
                          </p:cTn>
                        </p:par>
                        <p:par>
                          <p:cTn id="136" fill="hold" nodeType="afterGroup">
                            <p:stCondLst>
                              <p:cond delay="3500"/>
                            </p:stCondLst>
                            <p:childTnLst>
                              <p:par>
                                <p:cTn id="137" presetID="17" presetClass="entr" presetSubtype="1" fill="hold" grpId="0" nodeType="afterEffect">
                                  <p:stCondLst>
                                    <p:cond delay="0"/>
                                  </p:stCondLst>
                                  <p:childTnLst>
                                    <p:set>
                                      <p:cBhvr>
                                        <p:cTn id="138" dur="1" fill="hold">
                                          <p:stCondLst>
                                            <p:cond delay="0"/>
                                          </p:stCondLst>
                                        </p:cTn>
                                        <p:tgtEl>
                                          <p:spTgt spid="51228"/>
                                        </p:tgtEl>
                                        <p:attrNameLst>
                                          <p:attrName>style.visibility</p:attrName>
                                        </p:attrNameLst>
                                      </p:cBhvr>
                                      <p:to>
                                        <p:strVal val="visible"/>
                                      </p:to>
                                    </p:set>
                                    <p:anim calcmode="lin" valueType="num">
                                      <p:cBhvr>
                                        <p:cTn id="139" dur="500" fill="hold"/>
                                        <p:tgtEl>
                                          <p:spTgt spid="51228"/>
                                        </p:tgtEl>
                                        <p:attrNameLst>
                                          <p:attrName>ppt_x</p:attrName>
                                        </p:attrNameLst>
                                      </p:cBhvr>
                                      <p:tavLst>
                                        <p:tav tm="0">
                                          <p:val>
                                            <p:strVal val="#ppt_x"/>
                                          </p:val>
                                        </p:tav>
                                        <p:tav tm="100000">
                                          <p:val>
                                            <p:strVal val="#ppt_x"/>
                                          </p:val>
                                        </p:tav>
                                      </p:tavLst>
                                    </p:anim>
                                    <p:anim calcmode="lin" valueType="num">
                                      <p:cBhvr>
                                        <p:cTn id="140" dur="500" fill="hold"/>
                                        <p:tgtEl>
                                          <p:spTgt spid="51228"/>
                                        </p:tgtEl>
                                        <p:attrNameLst>
                                          <p:attrName>ppt_y</p:attrName>
                                        </p:attrNameLst>
                                      </p:cBhvr>
                                      <p:tavLst>
                                        <p:tav tm="0">
                                          <p:val>
                                            <p:strVal val="#ppt_y-#ppt_h/2"/>
                                          </p:val>
                                        </p:tav>
                                        <p:tav tm="100000">
                                          <p:val>
                                            <p:strVal val="#ppt_y"/>
                                          </p:val>
                                        </p:tav>
                                      </p:tavLst>
                                    </p:anim>
                                    <p:anim calcmode="lin" valueType="num">
                                      <p:cBhvr>
                                        <p:cTn id="141" dur="500" fill="hold"/>
                                        <p:tgtEl>
                                          <p:spTgt spid="51228"/>
                                        </p:tgtEl>
                                        <p:attrNameLst>
                                          <p:attrName>ppt_w</p:attrName>
                                        </p:attrNameLst>
                                      </p:cBhvr>
                                      <p:tavLst>
                                        <p:tav tm="0">
                                          <p:val>
                                            <p:strVal val="#ppt_w"/>
                                          </p:val>
                                        </p:tav>
                                        <p:tav tm="100000">
                                          <p:val>
                                            <p:strVal val="#ppt_w"/>
                                          </p:val>
                                        </p:tav>
                                      </p:tavLst>
                                    </p:anim>
                                    <p:anim calcmode="lin" valueType="num">
                                      <p:cBhvr>
                                        <p:cTn id="142" dur="500" fill="hold"/>
                                        <p:tgtEl>
                                          <p:spTgt spid="51228"/>
                                        </p:tgtEl>
                                        <p:attrNameLst>
                                          <p:attrName>ppt_h</p:attrName>
                                        </p:attrNameLst>
                                      </p:cBhvr>
                                      <p:tavLst>
                                        <p:tav tm="0">
                                          <p:val>
                                            <p:fltVal val="0"/>
                                          </p:val>
                                        </p:tav>
                                        <p:tav tm="100000">
                                          <p:val>
                                            <p:strVal val="#ppt_h"/>
                                          </p:val>
                                        </p:tav>
                                      </p:tavLst>
                                    </p:anim>
                                  </p:childTnLst>
                                </p:cTn>
                              </p:par>
                            </p:childTnLst>
                          </p:cTn>
                        </p:par>
                        <p:par>
                          <p:cTn id="143" fill="hold" nodeType="afterGroup">
                            <p:stCondLst>
                              <p:cond delay="4000"/>
                            </p:stCondLst>
                            <p:childTnLst>
                              <p:par>
                                <p:cTn id="144" presetID="17" presetClass="entr" presetSubtype="1" fill="hold" grpId="0" nodeType="afterEffect">
                                  <p:stCondLst>
                                    <p:cond delay="0"/>
                                  </p:stCondLst>
                                  <p:childTnLst>
                                    <p:set>
                                      <p:cBhvr>
                                        <p:cTn id="145" dur="1" fill="hold">
                                          <p:stCondLst>
                                            <p:cond delay="0"/>
                                          </p:stCondLst>
                                        </p:cTn>
                                        <p:tgtEl>
                                          <p:spTgt spid="51229"/>
                                        </p:tgtEl>
                                        <p:attrNameLst>
                                          <p:attrName>style.visibility</p:attrName>
                                        </p:attrNameLst>
                                      </p:cBhvr>
                                      <p:to>
                                        <p:strVal val="visible"/>
                                      </p:to>
                                    </p:set>
                                    <p:anim calcmode="lin" valueType="num">
                                      <p:cBhvr>
                                        <p:cTn id="146" dur="500" fill="hold"/>
                                        <p:tgtEl>
                                          <p:spTgt spid="51229"/>
                                        </p:tgtEl>
                                        <p:attrNameLst>
                                          <p:attrName>ppt_x</p:attrName>
                                        </p:attrNameLst>
                                      </p:cBhvr>
                                      <p:tavLst>
                                        <p:tav tm="0">
                                          <p:val>
                                            <p:strVal val="#ppt_x"/>
                                          </p:val>
                                        </p:tav>
                                        <p:tav tm="100000">
                                          <p:val>
                                            <p:strVal val="#ppt_x"/>
                                          </p:val>
                                        </p:tav>
                                      </p:tavLst>
                                    </p:anim>
                                    <p:anim calcmode="lin" valueType="num">
                                      <p:cBhvr>
                                        <p:cTn id="147" dur="500" fill="hold"/>
                                        <p:tgtEl>
                                          <p:spTgt spid="51229"/>
                                        </p:tgtEl>
                                        <p:attrNameLst>
                                          <p:attrName>ppt_y</p:attrName>
                                        </p:attrNameLst>
                                      </p:cBhvr>
                                      <p:tavLst>
                                        <p:tav tm="0">
                                          <p:val>
                                            <p:strVal val="#ppt_y-#ppt_h/2"/>
                                          </p:val>
                                        </p:tav>
                                        <p:tav tm="100000">
                                          <p:val>
                                            <p:strVal val="#ppt_y"/>
                                          </p:val>
                                        </p:tav>
                                      </p:tavLst>
                                    </p:anim>
                                    <p:anim calcmode="lin" valueType="num">
                                      <p:cBhvr>
                                        <p:cTn id="148" dur="500" fill="hold"/>
                                        <p:tgtEl>
                                          <p:spTgt spid="51229"/>
                                        </p:tgtEl>
                                        <p:attrNameLst>
                                          <p:attrName>ppt_w</p:attrName>
                                        </p:attrNameLst>
                                      </p:cBhvr>
                                      <p:tavLst>
                                        <p:tav tm="0">
                                          <p:val>
                                            <p:strVal val="#ppt_w"/>
                                          </p:val>
                                        </p:tav>
                                        <p:tav tm="100000">
                                          <p:val>
                                            <p:strVal val="#ppt_w"/>
                                          </p:val>
                                        </p:tav>
                                      </p:tavLst>
                                    </p:anim>
                                    <p:anim calcmode="lin" valueType="num">
                                      <p:cBhvr>
                                        <p:cTn id="149" dur="500" fill="hold"/>
                                        <p:tgtEl>
                                          <p:spTgt spid="51229"/>
                                        </p:tgtEl>
                                        <p:attrNameLst>
                                          <p:attrName>ppt_h</p:attrName>
                                        </p:attrNameLst>
                                      </p:cBhvr>
                                      <p:tavLst>
                                        <p:tav tm="0">
                                          <p:val>
                                            <p:fltVal val="0"/>
                                          </p:val>
                                        </p:tav>
                                        <p:tav tm="100000">
                                          <p:val>
                                            <p:strVal val="#ppt_h"/>
                                          </p:val>
                                        </p:tav>
                                      </p:tavLst>
                                    </p:anim>
                                  </p:childTnLst>
                                </p:cTn>
                              </p:par>
                            </p:childTnLst>
                          </p:cTn>
                        </p:par>
                        <p:par>
                          <p:cTn id="150" fill="hold" nodeType="afterGroup">
                            <p:stCondLst>
                              <p:cond delay="4500"/>
                            </p:stCondLst>
                            <p:childTnLst>
                              <p:par>
                                <p:cTn id="151" presetID="2" presetClass="entr" presetSubtype="6" fill="hold" grpId="0" nodeType="afterEffect">
                                  <p:stCondLst>
                                    <p:cond delay="0"/>
                                  </p:stCondLst>
                                  <p:childTnLst>
                                    <p:set>
                                      <p:cBhvr>
                                        <p:cTn id="152" dur="1" fill="hold">
                                          <p:stCondLst>
                                            <p:cond delay="0"/>
                                          </p:stCondLst>
                                        </p:cTn>
                                        <p:tgtEl>
                                          <p:spTgt spid="51269"/>
                                        </p:tgtEl>
                                        <p:attrNameLst>
                                          <p:attrName>style.visibility</p:attrName>
                                        </p:attrNameLst>
                                      </p:cBhvr>
                                      <p:to>
                                        <p:strVal val="visible"/>
                                      </p:to>
                                    </p:set>
                                    <p:anim calcmode="lin" valueType="num">
                                      <p:cBhvr additive="base">
                                        <p:cTn id="153" dur="500" fill="hold"/>
                                        <p:tgtEl>
                                          <p:spTgt spid="51269"/>
                                        </p:tgtEl>
                                        <p:attrNameLst>
                                          <p:attrName>ppt_x</p:attrName>
                                        </p:attrNameLst>
                                      </p:cBhvr>
                                      <p:tavLst>
                                        <p:tav tm="0">
                                          <p:val>
                                            <p:strVal val="1+#ppt_w/2"/>
                                          </p:val>
                                        </p:tav>
                                        <p:tav tm="100000">
                                          <p:val>
                                            <p:strVal val="#ppt_x"/>
                                          </p:val>
                                        </p:tav>
                                      </p:tavLst>
                                    </p:anim>
                                    <p:anim calcmode="lin" valueType="num">
                                      <p:cBhvr additive="base">
                                        <p:cTn id="154" dur="500" fill="hold"/>
                                        <p:tgtEl>
                                          <p:spTgt spid="51269"/>
                                        </p:tgtEl>
                                        <p:attrNameLst>
                                          <p:attrName>ppt_y</p:attrName>
                                        </p:attrNameLst>
                                      </p:cBhvr>
                                      <p:tavLst>
                                        <p:tav tm="0">
                                          <p:val>
                                            <p:strVal val="1+#ppt_h/2"/>
                                          </p:val>
                                        </p:tav>
                                        <p:tav tm="100000">
                                          <p:val>
                                            <p:strVal val="#ppt_y"/>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 presetClass="entr" presetSubtype="8" fill="hold" grpId="0" nodeType="clickEffect">
                                  <p:stCondLst>
                                    <p:cond delay="0"/>
                                  </p:stCondLst>
                                  <p:childTnLst>
                                    <p:set>
                                      <p:cBhvr>
                                        <p:cTn id="158" dur="1" fill="hold">
                                          <p:stCondLst>
                                            <p:cond delay="0"/>
                                          </p:stCondLst>
                                        </p:cTn>
                                        <p:tgtEl>
                                          <p:spTgt spid="51265"/>
                                        </p:tgtEl>
                                        <p:attrNameLst>
                                          <p:attrName>style.visibility</p:attrName>
                                        </p:attrNameLst>
                                      </p:cBhvr>
                                      <p:to>
                                        <p:strVal val="visible"/>
                                      </p:to>
                                    </p:set>
                                    <p:anim calcmode="lin" valueType="num">
                                      <p:cBhvr additive="base">
                                        <p:cTn id="159" dur="500" fill="hold"/>
                                        <p:tgtEl>
                                          <p:spTgt spid="51265"/>
                                        </p:tgtEl>
                                        <p:attrNameLst>
                                          <p:attrName>ppt_x</p:attrName>
                                        </p:attrNameLst>
                                      </p:cBhvr>
                                      <p:tavLst>
                                        <p:tav tm="0">
                                          <p:val>
                                            <p:strVal val="0-#ppt_w/2"/>
                                          </p:val>
                                        </p:tav>
                                        <p:tav tm="100000">
                                          <p:val>
                                            <p:strVal val="#ppt_x"/>
                                          </p:val>
                                        </p:tav>
                                      </p:tavLst>
                                    </p:anim>
                                    <p:anim calcmode="lin" valueType="num">
                                      <p:cBhvr additive="base">
                                        <p:cTn id="160" dur="500" fill="hold"/>
                                        <p:tgtEl>
                                          <p:spTgt spid="51265"/>
                                        </p:tgtEl>
                                        <p:attrNameLst>
                                          <p:attrName>ppt_y</p:attrName>
                                        </p:attrNameLst>
                                      </p:cBhvr>
                                      <p:tavLst>
                                        <p:tav tm="0">
                                          <p:val>
                                            <p:strVal val="#ppt_y"/>
                                          </p:val>
                                        </p:tav>
                                        <p:tav tm="100000">
                                          <p:val>
                                            <p:strVal val="#ppt_y"/>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51248"/>
                                        </p:tgtEl>
                                        <p:attrNameLst>
                                          <p:attrName>style.visibility</p:attrName>
                                        </p:attrNameLst>
                                      </p:cBhvr>
                                      <p:to>
                                        <p:strVal val="visible"/>
                                      </p:to>
                                    </p:set>
                                    <p:animEffect transition="in" filter="wipe(left)">
                                      <p:cBhvr>
                                        <p:cTn id="165" dur="500"/>
                                        <p:tgtEl>
                                          <p:spTgt spid="51248"/>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51230"/>
                                        </p:tgtEl>
                                        <p:attrNameLst>
                                          <p:attrName>style.visibility</p:attrName>
                                        </p:attrNameLst>
                                      </p:cBhvr>
                                      <p:to>
                                        <p:strVal val="visible"/>
                                      </p:to>
                                    </p:set>
                                    <p:animEffect transition="in" filter="wipe(left)">
                                      <p:cBhvr>
                                        <p:cTn id="170" dur="500"/>
                                        <p:tgtEl>
                                          <p:spTgt spid="51230"/>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51239"/>
                                        </p:tgtEl>
                                        <p:attrNameLst>
                                          <p:attrName>style.visibility</p:attrName>
                                        </p:attrNameLst>
                                      </p:cBhvr>
                                      <p:to>
                                        <p:strVal val="visible"/>
                                      </p:to>
                                    </p:set>
                                    <p:animEffect transition="in" filter="wipe(left)">
                                      <p:cBhvr>
                                        <p:cTn id="175" dur="500"/>
                                        <p:tgtEl>
                                          <p:spTgt spid="51239"/>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7" presetClass="entr" presetSubtype="1" fill="hold" grpId="0" nodeType="clickEffect">
                                  <p:stCondLst>
                                    <p:cond delay="0"/>
                                  </p:stCondLst>
                                  <p:childTnLst>
                                    <p:set>
                                      <p:cBhvr>
                                        <p:cTn id="179" dur="1" fill="hold">
                                          <p:stCondLst>
                                            <p:cond delay="0"/>
                                          </p:stCondLst>
                                        </p:cTn>
                                        <p:tgtEl>
                                          <p:spTgt spid="51249"/>
                                        </p:tgtEl>
                                        <p:attrNameLst>
                                          <p:attrName>style.visibility</p:attrName>
                                        </p:attrNameLst>
                                      </p:cBhvr>
                                      <p:to>
                                        <p:strVal val="visible"/>
                                      </p:to>
                                    </p:set>
                                    <p:anim calcmode="lin" valueType="num">
                                      <p:cBhvr>
                                        <p:cTn id="180" dur="500" fill="hold"/>
                                        <p:tgtEl>
                                          <p:spTgt spid="51249"/>
                                        </p:tgtEl>
                                        <p:attrNameLst>
                                          <p:attrName>ppt_x</p:attrName>
                                        </p:attrNameLst>
                                      </p:cBhvr>
                                      <p:tavLst>
                                        <p:tav tm="0">
                                          <p:val>
                                            <p:strVal val="#ppt_x"/>
                                          </p:val>
                                        </p:tav>
                                        <p:tav tm="100000">
                                          <p:val>
                                            <p:strVal val="#ppt_x"/>
                                          </p:val>
                                        </p:tav>
                                      </p:tavLst>
                                    </p:anim>
                                    <p:anim calcmode="lin" valueType="num">
                                      <p:cBhvr>
                                        <p:cTn id="181" dur="500" fill="hold"/>
                                        <p:tgtEl>
                                          <p:spTgt spid="51249"/>
                                        </p:tgtEl>
                                        <p:attrNameLst>
                                          <p:attrName>ppt_y</p:attrName>
                                        </p:attrNameLst>
                                      </p:cBhvr>
                                      <p:tavLst>
                                        <p:tav tm="0">
                                          <p:val>
                                            <p:strVal val="#ppt_y-#ppt_h/2"/>
                                          </p:val>
                                        </p:tav>
                                        <p:tav tm="100000">
                                          <p:val>
                                            <p:strVal val="#ppt_y"/>
                                          </p:val>
                                        </p:tav>
                                      </p:tavLst>
                                    </p:anim>
                                    <p:anim calcmode="lin" valueType="num">
                                      <p:cBhvr>
                                        <p:cTn id="182" dur="500" fill="hold"/>
                                        <p:tgtEl>
                                          <p:spTgt spid="51249"/>
                                        </p:tgtEl>
                                        <p:attrNameLst>
                                          <p:attrName>ppt_w</p:attrName>
                                        </p:attrNameLst>
                                      </p:cBhvr>
                                      <p:tavLst>
                                        <p:tav tm="0">
                                          <p:val>
                                            <p:strVal val="#ppt_w"/>
                                          </p:val>
                                        </p:tav>
                                        <p:tav tm="100000">
                                          <p:val>
                                            <p:strVal val="#ppt_w"/>
                                          </p:val>
                                        </p:tav>
                                      </p:tavLst>
                                    </p:anim>
                                    <p:anim calcmode="lin" valueType="num">
                                      <p:cBhvr>
                                        <p:cTn id="183" dur="500" fill="hold"/>
                                        <p:tgtEl>
                                          <p:spTgt spid="51249"/>
                                        </p:tgtEl>
                                        <p:attrNameLst>
                                          <p:attrName>ppt_h</p:attrName>
                                        </p:attrNameLst>
                                      </p:cBhvr>
                                      <p:tavLst>
                                        <p:tav tm="0">
                                          <p:val>
                                            <p:fltVal val="0"/>
                                          </p:val>
                                        </p:tav>
                                        <p:tav tm="100000">
                                          <p:val>
                                            <p:strVal val="#ppt_h"/>
                                          </p:val>
                                        </p:tav>
                                      </p:tavLst>
                                    </p:anim>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51250"/>
                                        </p:tgtEl>
                                        <p:attrNameLst>
                                          <p:attrName>style.visibility</p:attrName>
                                        </p:attrNameLst>
                                      </p:cBhvr>
                                      <p:to>
                                        <p:strVal val="visible"/>
                                      </p:to>
                                    </p:set>
                                    <p:animEffect transition="in" filter="wipe(left)">
                                      <p:cBhvr>
                                        <p:cTn id="188" dur="500"/>
                                        <p:tgtEl>
                                          <p:spTgt spid="51250"/>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51232"/>
                                        </p:tgtEl>
                                        <p:attrNameLst>
                                          <p:attrName>style.visibility</p:attrName>
                                        </p:attrNameLst>
                                      </p:cBhvr>
                                      <p:to>
                                        <p:strVal val="visible"/>
                                      </p:to>
                                    </p:set>
                                    <p:animEffect transition="in" filter="wipe(left)">
                                      <p:cBhvr>
                                        <p:cTn id="193" dur="500"/>
                                        <p:tgtEl>
                                          <p:spTgt spid="51232"/>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2" presetClass="entr" presetSubtype="8" fill="hold" grpId="0" nodeType="clickEffect">
                                  <p:stCondLst>
                                    <p:cond delay="0"/>
                                  </p:stCondLst>
                                  <p:childTnLst>
                                    <p:set>
                                      <p:cBhvr>
                                        <p:cTn id="197" dur="1" fill="hold">
                                          <p:stCondLst>
                                            <p:cond delay="0"/>
                                          </p:stCondLst>
                                        </p:cTn>
                                        <p:tgtEl>
                                          <p:spTgt spid="51240"/>
                                        </p:tgtEl>
                                        <p:attrNameLst>
                                          <p:attrName>style.visibility</p:attrName>
                                        </p:attrNameLst>
                                      </p:cBhvr>
                                      <p:to>
                                        <p:strVal val="visible"/>
                                      </p:to>
                                    </p:set>
                                    <p:animEffect transition="in" filter="wipe(left)">
                                      <p:cBhvr>
                                        <p:cTn id="198" dur="500"/>
                                        <p:tgtEl>
                                          <p:spTgt spid="51240"/>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17" presetClass="entr" presetSubtype="1" fill="hold" grpId="0" nodeType="clickEffect">
                                  <p:stCondLst>
                                    <p:cond delay="0"/>
                                  </p:stCondLst>
                                  <p:childTnLst>
                                    <p:set>
                                      <p:cBhvr>
                                        <p:cTn id="202" dur="1" fill="hold">
                                          <p:stCondLst>
                                            <p:cond delay="0"/>
                                          </p:stCondLst>
                                        </p:cTn>
                                        <p:tgtEl>
                                          <p:spTgt spid="51251"/>
                                        </p:tgtEl>
                                        <p:attrNameLst>
                                          <p:attrName>style.visibility</p:attrName>
                                        </p:attrNameLst>
                                      </p:cBhvr>
                                      <p:to>
                                        <p:strVal val="visible"/>
                                      </p:to>
                                    </p:set>
                                    <p:anim calcmode="lin" valueType="num">
                                      <p:cBhvr>
                                        <p:cTn id="203" dur="500" fill="hold"/>
                                        <p:tgtEl>
                                          <p:spTgt spid="51251"/>
                                        </p:tgtEl>
                                        <p:attrNameLst>
                                          <p:attrName>ppt_x</p:attrName>
                                        </p:attrNameLst>
                                      </p:cBhvr>
                                      <p:tavLst>
                                        <p:tav tm="0">
                                          <p:val>
                                            <p:strVal val="#ppt_x"/>
                                          </p:val>
                                        </p:tav>
                                        <p:tav tm="100000">
                                          <p:val>
                                            <p:strVal val="#ppt_x"/>
                                          </p:val>
                                        </p:tav>
                                      </p:tavLst>
                                    </p:anim>
                                    <p:anim calcmode="lin" valueType="num">
                                      <p:cBhvr>
                                        <p:cTn id="204" dur="500" fill="hold"/>
                                        <p:tgtEl>
                                          <p:spTgt spid="51251"/>
                                        </p:tgtEl>
                                        <p:attrNameLst>
                                          <p:attrName>ppt_y</p:attrName>
                                        </p:attrNameLst>
                                      </p:cBhvr>
                                      <p:tavLst>
                                        <p:tav tm="0">
                                          <p:val>
                                            <p:strVal val="#ppt_y-#ppt_h/2"/>
                                          </p:val>
                                        </p:tav>
                                        <p:tav tm="100000">
                                          <p:val>
                                            <p:strVal val="#ppt_y"/>
                                          </p:val>
                                        </p:tav>
                                      </p:tavLst>
                                    </p:anim>
                                    <p:anim calcmode="lin" valueType="num">
                                      <p:cBhvr>
                                        <p:cTn id="205" dur="500" fill="hold"/>
                                        <p:tgtEl>
                                          <p:spTgt spid="51251"/>
                                        </p:tgtEl>
                                        <p:attrNameLst>
                                          <p:attrName>ppt_w</p:attrName>
                                        </p:attrNameLst>
                                      </p:cBhvr>
                                      <p:tavLst>
                                        <p:tav tm="0">
                                          <p:val>
                                            <p:strVal val="#ppt_w"/>
                                          </p:val>
                                        </p:tav>
                                        <p:tav tm="100000">
                                          <p:val>
                                            <p:strVal val="#ppt_w"/>
                                          </p:val>
                                        </p:tav>
                                      </p:tavLst>
                                    </p:anim>
                                    <p:anim calcmode="lin" valueType="num">
                                      <p:cBhvr>
                                        <p:cTn id="206" dur="500" fill="hold"/>
                                        <p:tgtEl>
                                          <p:spTgt spid="51251"/>
                                        </p:tgtEl>
                                        <p:attrNameLst>
                                          <p:attrName>ppt_h</p:attrName>
                                        </p:attrNameLst>
                                      </p:cBhvr>
                                      <p:tavLst>
                                        <p:tav tm="0">
                                          <p:val>
                                            <p:fltVal val="0"/>
                                          </p:val>
                                        </p:tav>
                                        <p:tav tm="100000">
                                          <p:val>
                                            <p:strVal val="#ppt_h"/>
                                          </p:val>
                                        </p:tav>
                                      </p:tavLst>
                                    </p:anim>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2" presetClass="entr" presetSubtype="8" fill="hold" grpId="0" nodeType="clickEffect">
                                  <p:stCondLst>
                                    <p:cond delay="0"/>
                                  </p:stCondLst>
                                  <p:childTnLst>
                                    <p:set>
                                      <p:cBhvr>
                                        <p:cTn id="210" dur="1" fill="hold">
                                          <p:stCondLst>
                                            <p:cond delay="0"/>
                                          </p:stCondLst>
                                        </p:cTn>
                                        <p:tgtEl>
                                          <p:spTgt spid="51252"/>
                                        </p:tgtEl>
                                        <p:attrNameLst>
                                          <p:attrName>style.visibility</p:attrName>
                                        </p:attrNameLst>
                                      </p:cBhvr>
                                      <p:to>
                                        <p:strVal val="visible"/>
                                      </p:to>
                                    </p:set>
                                    <p:animEffect transition="in" filter="wipe(left)">
                                      <p:cBhvr>
                                        <p:cTn id="211" dur="500"/>
                                        <p:tgtEl>
                                          <p:spTgt spid="51252"/>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51237"/>
                                        </p:tgtEl>
                                        <p:attrNameLst>
                                          <p:attrName>style.visibility</p:attrName>
                                        </p:attrNameLst>
                                      </p:cBhvr>
                                      <p:to>
                                        <p:strVal val="visible"/>
                                      </p:to>
                                    </p:set>
                                    <p:animEffect transition="in" filter="wipe(left)">
                                      <p:cBhvr>
                                        <p:cTn id="216" dur="500"/>
                                        <p:tgtEl>
                                          <p:spTgt spid="51237"/>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22" presetClass="entr" presetSubtype="8" fill="hold" grpId="0" nodeType="clickEffect">
                                  <p:stCondLst>
                                    <p:cond delay="0"/>
                                  </p:stCondLst>
                                  <p:childTnLst>
                                    <p:set>
                                      <p:cBhvr>
                                        <p:cTn id="220" dur="1" fill="hold">
                                          <p:stCondLst>
                                            <p:cond delay="0"/>
                                          </p:stCondLst>
                                        </p:cTn>
                                        <p:tgtEl>
                                          <p:spTgt spid="51241"/>
                                        </p:tgtEl>
                                        <p:attrNameLst>
                                          <p:attrName>style.visibility</p:attrName>
                                        </p:attrNameLst>
                                      </p:cBhvr>
                                      <p:to>
                                        <p:strVal val="visible"/>
                                      </p:to>
                                    </p:set>
                                    <p:animEffect transition="in" filter="wipe(left)">
                                      <p:cBhvr>
                                        <p:cTn id="221" dur="500"/>
                                        <p:tgtEl>
                                          <p:spTgt spid="51241"/>
                                        </p:tgtEl>
                                      </p:cBhvr>
                                    </p:animEffec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7" presetClass="entr" presetSubtype="4" fill="hold" grpId="0" nodeType="clickEffect">
                                  <p:stCondLst>
                                    <p:cond delay="0"/>
                                  </p:stCondLst>
                                  <p:childTnLst>
                                    <p:set>
                                      <p:cBhvr>
                                        <p:cTn id="225" dur="1" fill="hold">
                                          <p:stCondLst>
                                            <p:cond delay="0"/>
                                          </p:stCondLst>
                                        </p:cTn>
                                        <p:tgtEl>
                                          <p:spTgt spid="51253"/>
                                        </p:tgtEl>
                                        <p:attrNameLst>
                                          <p:attrName>style.visibility</p:attrName>
                                        </p:attrNameLst>
                                      </p:cBhvr>
                                      <p:to>
                                        <p:strVal val="visible"/>
                                      </p:to>
                                    </p:set>
                                    <p:anim calcmode="lin" valueType="num">
                                      <p:cBhvr>
                                        <p:cTn id="226" dur="500" fill="hold"/>
                                        <p:tgtEl>
                                          <p:spTgt spid="51253"/>
                                        </p:tgtEl>
                                        <p:attrNameLst>
                                          <p:attrName>ppt_x</p:attrName>
                                        </p:attrNameLst>
                                      </p:cBhvr>
                                      <p:tavLst>
                                        <p:tav tm="0">
                                          <p:val>
                                            <p:strVal val="#ppt_x"/>
                                          </p:val>
                                        </p:tav>
                                        <p:tav tm="100000">
                                          <p:val>
                                            <p:strVal val="#ppt_x"/>
                                          </p:val>
                                        </p:tav>
                                      </p:tavLst>
                                    </p:anim>
                                    <p:anim calcmode="lin" valueType="num">
                                      <p:cBhvr>
                                        <p:cTn id="227" dur="500" fill="hold"/>
                                        <p:tgtEl>
                                          <p:spTgt spid="51253"/>
                                        </p:tgtEl>
                                        <p:attrNameLst>
                                          <p:attrName>ppt_y</p:attrName>
                                        </p:attrNameLst>
                                      </p:cBhvr>
                                      <p:tavLst>
                                        <p:tav tm="0">
                                          <p:val>
                                            <p:strVal val="#ppt_y+#ppt_h/2"/>
                                          </p:val>
                                        </p:tav>
                                        <p:tav tm="100000">
                                          <p:val>
                                            <p:strVal val="#ppt_y"/>
                                          </p:val>
                                        </p:tav>
                                      </p:tavLst>
                                    </p:anim>
                                    <p:anim calcmode="lin" valueType="num">
                                      <p:cBhvr>
                                        <p:cTn id="228" dur="500" fill="hold"/>
                                        <p:tgtEl>
                                          <p:spTgt spid="51253"/>
                                        </p:tgtEl>
                                        <p:attrNameLst>
                                          <p:attrName>ppt_w</p:attrName>
                                        </p:attrNameLst>
                                      </p:cBhvr>
                                      <p:tavLst>
                                        <p:tav tm="0">
                                          <p:val>
                                            <p:strVal val="#ppt_w"/>
                                          </p:val>
                                        </p:tav>
                                        <p:tav tm="100000">
                                          <p:val>
                                            <p:strVal val="#ppt_w"/>
                                          </p:val>
                                        </p:tav>
                                      </p:tavLst>
                                    </p:anim>
                                    <p:anim calcmode="lin" valueType="num">
                                      <p:cBhvr>
                                        <p:cTn id="229" dur="500" fill="hold"/>
                                        <p:tgtEl>
                                          <p:spTgt spid="51253"/>
                                        </p:tgtEl>
                                        <p:attrNameLst>
                                          <p:attrName>ppt_h</p:attrName>
                                        </p:attrNameLst>
                                      </p:cBhvr>
                                      <p:tavLst>
                                        <p:tav tm="0">
                                          <p:val>
                                            <p:fltVal val="0"/>
                                          </p:val>
                                        </p:tav>
                                        <p:tav tm="100000">
                                          <p:val>
                                            <p:strVal val="#ppt_h"/>
                                          </p:val>
                                        </p:tav>
                                      </p:tavLst>
                                    </p:anim>
                                  </p:childTnLst>
                                </p:cTn>
                              </p:par>
                            </p:childTnLst>
                          </p:cTn>
                        </p:par>
                      </p:childTnLst>
                    </p:cTn>
                  </p:par>
                  <p:par>
                    <p:cTn id="230" fill="hold" nodeType="clickPar">
                      <p:stCondLst>
                        <p:cond delay="indefinite"/>
                      </p:stCondLst>
                      <p:childTnLst>
                        <p:par>
                          <p:cTn id="231" fill="hold" nodeType="withGroup">
                            <p:stCondLst>
                              <p:cond delay="0"/>
                            </p:stCondLst>
                            <p:childTnLst>
                              <p:par>
                                <p:cTn id="232" presetID="22" presetClass="entr" presetSubtype="8" fill="hold" grpId="0" nodeType="clickEffect">
                                  <p:stCondLst>
                                    <p:cond delay="0"/>
                                  </p:stCondLst>
                                  <p:childTnLst>
                                    <p:set>
                                      <p:cBhvr>
                                        <p:cTn id="233" dur="1" fill="hold">
                                          <p:stCondLst>
                                            <p:cond delay="0"/>
                                          </p:stCondLst>
                                        </p:cTn>
                                        <p:tgtEl>
                                          <p:spTgt spid="51260"/>
                                        </p:tgtEl>
                                        <p:attrNameLst>
                                          <p:attrName>style.visibility</p:attrName>
                                        </p:attrNameLst>
                                      </p:cBhvr>
                                      <p:to>
                                        <p:strVal val="visible"/>
                                      </p:to>
                                    </p:set>
                                    <p:animEffect transition="in" filter="wipe(left)">
                                      <p:cBhvr>
                                        <p:cTn id="234" dur="500"/>
                                        <p:tgtEl>
                                          <p:spTgt spid="51260"/>
                                        </p:tgtEl>
                                      </p:cBhvr>
                                    </p:animEffec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22" presetClass="entr" presetSubtype="8" fill="hold" grpId="0" nodeType="clickEffect">
                                  <p:stCondLst>
                                    <p:cond delay="0"/>
                                  </p:stCondLst>
                                  <p:childTnLst>
                                    <p:set>
                                      <p:cBhvr>
                                        <p:cTn id="238" dur="1" fill="hold">
                                          <p:stCondLst>
                                            <p:cond delay="0"/>
                                          </p:stCondLst>
                                        </p:cTn>
                                        <p:tgtEl>
                                          <p:spTgt spid="51233"/>
                                        </p:tgtEl>
                                        <p:attrNameLst>
                                          <p:attrName>style.visibility</p:attrName>
                                        </p:attrNameLst>
                                      </p:cBhvr>
                                      <p:to>
                                        <p:strVal val="visible"/>
                                      </p:to>
                                    </p:set>
                                    <p:animEffect transition="in" filter="wipe(left)">
                                      <p:cBhvr>
                                        <p:cTn id="239" dur="500"/>
                                        <p:tgtEl>
                                          <p:spTgt spid="51233"/>
                                        </p:tgtEl>
                                      </p:cBhvr>
                                    </p:animEffect>
                                  </p:childTnLst>
                                </p:cTn>
                              </p:par>
                            </p:childTnLst>
                          </p:cTn>
                        </p:par>
                      </p:childTnLst>
                    </p:cTn>
                  </p:par>
                  <p:par>
                    <p:cTn id="240" fill="hold" nodeType="clickPar">
                      <p:stCondLst>
                        <p:cond delay="indefinite"/>
                      </p:stCondLst>
                      <p:childTnLst>
                        <p:par>
                          <p:cTn id="241" fill="hold" nodeType="withGroup">
                            <p:stCondLst>
                              <p:cond delay="0"/>
                            </p:stCondLst>
                            <p:childTnLst>
                              <p:par>
                                <p:cTn id="242" presetID="22" presetClass="entr" presetSubtype="8" fill="hold" grpId="0" nodeType="clickEffect">
                                  <p:stCondLst>
                                    <p:cond delay="0"/>
                                  </p:stCondLst>
                                  <p:childTnLst>
                                    <p:set>
                                      <p:cBhvr>
                                        <p:cTn id="243" dur="1" fill="hold">
                                          <p:stCondLst>
                                            <p:cond delay="0"/>
                                          </p:stCondLst>
                                        </p:cTn>
                                        <p:tgtEl>
                                          <p:spTgt spid="51242"/>
                                        </p:tgtEl>
                                        <p:attrNameLst>
                                          <p:attrName>style.visibility</p:attrName>
                                        </p:attrNameLst>
                                      </p:cBhvr>
                                      <p:to>
                                        <p:strVal val="visible"/>
                                      </p:to>
                                    </p:set>
                                    <p:animEffect transition="in" filter="wipe(left)">
                                      <p:cBhvr>
                                        <p:cTn id="244" dur="500"/>
                                        <p:tgtEl>
                                          <p:spTgt spid="51242"/>
                                        </p:tgtEl>
                                      </p:cBhvr>
                                    </p:animEffec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17" presetClass="entr" presetSubtype="8" fill="hold" grpId="0" nodeType="clickEffect">
                                  <p:stCondLst>
                                    <p:cond delay="0"/>
                                  </p:stCondLst>
                                  <p:childTnLst>
                                    <p:set>
                                      <p:cBhvr>
                                        <p:cTn id="248" dur="1" fill="hold">
                                          <p:stCondLst>
                                            <p:cond delay="0"/>
                                          </p:stCondLst>
                                        </p:cTn>
                                        <p:tgtEl>
                                          <p:spTgt spid="51254"/>
                                        </p:tgtEl>
                                        <p:attrNameLst>
                                          <p:attrName>style.visibility</p:attrName>
                                        </p:attrNameLst>
                                      </p:cBhvr>
                                      <p:to>
                                        <p:strVal val="visible"/>
                                      </p:to>
                                    </p:set>
                                    <p:anim calcmode="lin" valueType="num">
                                      <p:cBhvr>
                                        <p:cTn id="249" dur="500" fill="hold"/>
                                        <p:tgtEl>
                                          <p:spTgt spid="51254"/>
                                        </p:tgtEl>
                                        <p:attrNameLst>
                                          <p:attrName>ppt_x</p:attrName>
                                        </p:attrNameLst>
                                      </p:cBhvr>
                                      <p:tavLst>
                                        <p:tav tm="0">
                                          <p:val>
                                            <p:strVal val="#ppt_x-#ppt_w/2"/>
                                          </p:val>
                                        </p:tav>
                                        <p:tav tm="100000">
                                          <p:val>
                                            <p:strVal val="#ppt_x"/>
                                          </p:val>
                                        </p:tav>
                                      </p:tavLst>
                                    </p:anim>
                                    <p:anim calcmode="lin" valueType="num">
                                      <p:cBhvr>
                                        <p:cTn id="250" dur="500" fill="hold"/>
                                        <p:tgtEl>
                                          <p:spTgt spid="51254"/>
                                        </p:tgtEl>
                                        <p:attrNameLst>
                                          <p:attrName>ppt_y</p:attrName>
                                        </p:attrNameLst>
                                      </p:cBhvr>
                                      <p:tavLst>
                                        <p:tav tm="0">
                                          <p:val>
                                            <p:strVal val="#ppt_y"/>
                                          </p:val>
                                        </p:tav>
                                        <p:tav tm="100000">
                                          <p:val>
                                            <p:strVal val="#ppt_y"/>
                                          </p:val>
                                        </p:tav>
                                      </p:tavLst>
                                    </p:anim>
                                    <p:anim calcmode="lin" valueType="num">
                                      <p:cBhvr>
                                        <p:cTn id="251" dur="500" fill="hold"/>
                                        <p:tgtEl>
                                          <p:spTgt spid="51254"/>
                                        </p:tgtEl>
                                        <p:attrNameLst>
                                          <p:attrName>ppt_w</p:attrName>
                                        </p:attrNameLst>
                                      </p:cBhvr>
                                      <p:tavLst>
                                        <p:tav tm="0">
                                          <p:val>
                                            <p:fltVal val="0"/>
                                          </p:val>
                                        </p:tav>
                                        <p:tav tm="100000">
                                          <p:val>
                                            <p:strVal val="#ppt_w"/>
                                          </p:val>
                                        </p:tav>
                                      </p:tavLst>
                                    </p:anim>
                                    <p:anim calcmode="lin" valueType="num">
                                      <p:cBhvr>
                                        <p:cTn id="252" dur="500" fill="hold"/>
                                        <p:tgtEl>
                                          <p:spTgt spid="51254"/>
                                        </p:tgtEl>
                                        <p:attrNameLst>
                                          <p:attrName>ppt_h</p:attrName>
                                        </p:attrNameLst>
                                      </p:cBhvr>
                                      <p:tavLst>
                                        <p:tav tm="0">
                                          <p:val>
                                            <p:strVal val="#ppt_h"/>
                                          </p:val>
                                        </p:tav>
                                        <p:tav tm="100000">
                                          <p:val>
                                            <p:strVal val="#ppt_h"/>
                                          </p:val>
                                        </p:tav>
                                      </p:tavLst>
                                    </p:anim>
                                  </p:childTnLst>
                                </p:cTn>
                              </p:par>
                            </p:childTnLst>
                          </p:cTn>
                        </p:par>
                      </p:childTnLst>
                    </p:cTn>
                  </p:par>
                  <p:par>
                    <p:cTn id="253" fill="hold" nodeType="clickPar">
                      <p:stCondLst>
                        <p:cond delay="indefinite"/>
                      </p:stCondLst>
                      <p:childTnLst>
                        <p:par>
                          <p:cTn id="254" fill="hold" nodeType="withGroup">
                            <p:stCondLst>
                              <p:cond delay="0"/>
                            </p:stCondLst>
                            <p:childTnLst>
                              <p:par>
                                <p:cTn id="255" presetID="22" presetClass="entr" presetSubtype="8" fill="hold" grpId="0" nodeType="clickEffect">
                                  <p:stCondLst>
                                    <p:cond delay="0"/>
                                  </p:stCondLst>
                                  <p:childTnLst>
                                    <p:set>
                                      <p:cBhvr>
                                        <p:cTn id="256" dur="1" fill="hold">
                                          <p:stCondLst>
                                            <p:cond delay="0"/>
                                          </p:stCondLst>
                                        </p:cTn>
                                        <p:tgtEl>
                                          <p:spTgt spid="51257"/>
                                        </p:tgtEl>
                                        <p:attrNameLst>
                                          <p:attrName>style.visibility</p:attrName>
                                        </p:attrNameLst>
                                      </p:cBhvr>
                                      <p:to>
                                        <p:strVal val="visible"/>
                                      </p:to>
                                    </p:set>
                                    <p:animEffect transition="in" filter="wipe(left)">
                                      <p:cBhvr>
                                        <p:cTn id="257" dur="500"/>
                                        <p:tgtEl>
                                          <p:spTgt spid="51257"/>
                                        </p:tgtEl>
                                      </p:cBhvr>
                                    </p:animEffect>
                                  </p:childTnLst>
                                </p:cTn>
                              </p:par>
                            </p:childTnLst>
                          </p:cTn>
                        </p:par>
                      </p:childTnLst>
                    </p:cTn>
                  </p:par>
                  <p:par>
                    <p:cTn id="258" fill="hold" nodeType="clickPar">
                      <p:stCondLst>
                        <p:cond delay="indefinite"/>
                      </p:stCondLst>
                      <p:childTnLst>
                        <p:par>
                          <p:cTn id="259" fill="hold" nodeType="withGroup">
                            <p:stCondLst>
                              <p:cond delay="0"/>
                            </p:stCondLst>
                            <p:childTnLst>
                              <p:par>
                                <p:cTn id="260" presetID="22" presetClass="entr" presetSubtype="8" fill="hold" grpId="0" nodeType="clickEffect">
                                  <p:stCondLst>
                                    <p:cond delay="0"/>
                                  </p:stCondLst>
                                  <p:childTnLst>
                                    <p:set>
                                      <p:cBhvr>
                                        <p:cTn id="261" dur="1" fill="hold">
                                          <p:stCondLst>
                                            <p:cond delay="0"/>
                                          </p:stCondLst>
                                        </p:cTn>
                                        <p:tgtEl>
                                          <p:spTgt spid="51235"/>
                                        </p:tgtEl>
                                        <p:attrNameLst>
                                          <p:attrName>style.visibility</p:attrName>
                                        </p:attrNameLst>
                                      </p:cBhvr>
                                      <p:to>
                                        <p:strVal val="visible"/>
                                      </p:to>
                                    </p:set>
                                    <p:animEffect transition="in" filter="wipe(left)">
                                      <p:cBhvr>
                                        <p:cTn id="262" dur="500"/>
                                        <p:tgtEl>
                                          <p:spTgt spid="51235"/>
                                        </p:tgtEl>
                                      </p:cBhvr>
                                    </p:animEffect>
                                  </p:childTnLst>
                                </p:cTn>
                              </p:par>
                            </p:childTnLst>
                          </p:cTn>
                        </p:par>
                      </p:childTnLst>
                    </p:cTn>
                  </p:par>
                  <p:par>
                    <p:cTn id="263" fill="hold" nodeType="clickPar">
                      <p:stCondLst>
                        <p:cond delay="indefinite"/>
                      </p:stCondLst>
                      <p:childTnLst>
                        <p:par>
                          <p:cTn id="264" fill="hold" nodeType="withGroup">
                            <p:stCondLst>
                              <p:cond delay="0"/>
                            </p:stCondLst>
                            <p:childTnLst>
                              <p:par>
                                <p:cTn id="265" presetID="22" presetClass="entr" presetSubtype="8" fill="hold" grpId="0" nodeType="clickEffect">
                                  <p:stCondLst>
                                    <p:cond delay="0"/>
                                  </p:stCondLst>
                                  <p:childTnLst>
                                    <p:set>
                                      <p:cBhvr>
                                        <p:cTn id="266" dur="1" fill="hold">
                                          <p:stCondLst>
                                            <p:cond delay="0"/>
                                          </p:stCondLst>
                                        </p:cTn>
                                        <p:tgtEl>
                                          <p:spTgt spid="51243"/>
                                        </p:tgtEl>
                                        <p:attrNameLst>
                                          <p:attrName>style.visibility</p:attrName>
                                        </p:attrNameLst>
                                      </p:cBhvr>
                                      <p:to>
                                        <p:strVal val="visible"/>
                                      </p:to>
                                    </p:set>
                                    <p:animEffect transition="in" filter="wipe(left)">
                                      <p:cBhvr>
                                        <p:cTn id="267" dur="500"/>
                                        <p:tgtEl>
                                          <p:spTgt spid="51243"/>
                                        </p:tgtEl>
                                      </p:cBhvr>
                                    </p:animEffect>
                                  </p:childTnLst>
                                </p:cTn>
                              </p:par>
                            </p:childTnLst>
                          </p:cTn>
                        </p:par>
                      </p:childTnLst>
                    </p:cTn>
                  </p:par>
                  <p:par>
                    <p:cTn id="268" fill="hold" nodeType="clickPar">
                      <p:stCondLst>
                        <p:cond delay="indefinite"/>
                      </p:stCondLst>
                      <p:childTnLst>
                        <p:par>
                          <p:cTn id="269" fill="hold" nodeType="withGroup">
                            <p:stCondLst>
                              <p:cond delay="0"/>
                            </p:stCondLst>
                            <p:childTnLst>
                              <p:par>
                                <p:cTn id="270" presetID="17" presetClass="entr" presetSubtype="1" fill="hold" grpId="0" nodeType="clickEffect">
                                  <p:stCondLst>
                                    <p:cond delay="0"/>
                                  </p:stCondLst>
                                  <p:childTnLst>
                                    <p:set>
                                      <p:cBhvr>
                                        <p:cTn id="271" dur="1" fill="hold">
                                          <p:stCondLst>
                                            <p:cond delay="0"/>
                                          </p:stCondLst>
                                        </p:cTn>
                                        <p:tgtEl>
                                          <p:spTgt spid="51256"/>
                                        </p:tgtEl>
                                        <p:attrNameLst>
                                          <p:attrName>style.visibility</p:attrName>
                                        </p:attrNameLst>
                                      </p:cBhvr>
                                      <p:to>
                                        <p:strVal val="visible"/>
                                      </p:to>
                                    </p:set>
                                    <p:anim calcmode="lin" valueType="num">
                                      <p:cBhvr>
                                        <p:cTn id="272" dur="500" fill="hold"/>
                                        <p:tgtEl>
                                          <p:spTgt spid="51256"/>
                                        </p:tgtEl>
                                        <p:attrNameLst>
                                          <p:attrName>ppt_x</p:attrName>
                                        </p:attrNameLst>
                                      </p:cBhvr>
                                      <p:tavLst>
                                        <p:tav tm="0">
                                          <p:val>
                                            <p:strVal val="#ppt_x"/>
                                          </p:val>
                                        </p:tav>
                                        <p:tav tm="100000">
                                          <p:val>
                                            <p:strVal val="#ppt_x"/>
                                          </p:val>
                                        </p:tav>
                                      </p:tavLst>
                                    </p:anim>
                                    <p:anim calcmode="lin" valueType="num">
                                      <p:cBhvr>
                                        <p:cTn id="273" dur="500" fill="hold"/>
                                        <p:tgtEl>
                                          <p:spTgt spid="51256"/>
                                        </p:tgtEl>
                                        <p:attrNameLst>
                                          <p:attrName>ppt_y</p:attrName>
                                        </p:attrNameLst>
                                      </p:cBhvr>
                                      <p:tavLst>
                                        <p:tav tm="0">
                                          <p:val>
                                            <p:strVal val="#ppt_y-#ppt_h/2"/>
                                          </p:val>
                                        </p:tav>
                                        <p:tav tm="100000">
                                          <p:val>
                                            <p:strVal val="#ppt_y"/>
                                          </p:val>
                                        </p:tav>
                                      </p:tavLst>
                                    </p:anim>
                                    <p:anim calcmode="lin" valueType="num">
                                      <p:cBhvr>
                                        <p:cTn id="274" dur="500" fill="hold"/>
                                        <p:tgtEl>
                                          <p:spTgt spid="51256"/>
                                        </p:tgtEl>
                                        <p:attrNameLst>
                                          <p:attrName>ppt_w</p:attrName>
                                        </p:attrNameLst>
                                      </p:cBhvr>
                                      <p:tavLst>
                                        <p:tav tm="0">
                                          <p:val>
                                            <p:strVal val="#ppt_w"/>
                                          </p:val>
                                        </p:tav>
                                        <p:tav tm="100000">
                                          <p:val>
                                            <p:strVal val="#ppt_w"/>
                                          </p:val>
                                        </p:tav>
                                      </p:tavLst>
                                    </p:anim>
                                    <p:anim calcmode="lin" valueType="num">
                                      <p:cBhvr>
                                        <p:cTn id="275" dur="500" fill="hold"/>
                                        <p:tgtEl>
                                          <p:spTgt spid="51256"/>
                                        </p:tgtEl>
                                        <p:attrNameLst>
                                          <p:attrName>ppt_h</p:attrName>
                                        </p:attrNameLst>
                                      </p:cBhvr>
                                      <p:tavLst>
                                        <p:tav tm="0">
                                          <p:val>
                                            <p:fltVal val="0"/>
                                          </p:val>
                                        </p:tav>
                                        <p:tav tm="100000">
                                          <p:val>
                                            <p:strVal val="#ppt_h"/>
                                          </p:val>
                                        </p:tav>
                                      </p:tavLst>
                                    </p:anim>
                                  </p:childTnLst>
                                </p:cTn>
                              </p:par>
                            </p:childTnLst>
                          </p:cTn>
                        </p:par>
                      </p:childTnLst>
                    </p:cTn>
                  </p:par>
                  <p:par>
                    <p:cTn id="276" fill="hold" nodeType="clickPar">
                      <p:stCondLst>
                        <p:cond delay="indefinite"/>
                      </p:stCondLst>
                      <p:childTnLst>
                        <p:par>
                          <p:cTn id="277" fill="hold" nodeType="withGroup">
                            <p:stCondLst>
                              <p:cond delay="0"/>
                            </p:stCondLst>
                            <p:childTnLst>
                              <p:par>
                                <p:cTn id="278" presetID="22" presetClass="entr" presetSubtype="8" fill="hold" grpId="0" nodeType="clickEffect">
                                  <p:stCondLst>
                                    <p:cond delay="0"/>
                                  </p:stCondLst>
                                  <p:childTnLst>
                                    <p:set>
                                      <p:cBhvr>
                                        <p:cTn id="279" dur="1" fill="hold">
                                          <p:stCondLst>
                                            <p:cond delay="0"/>
                                          </p:stCondLst>
                                        </p:cTn>
                                        <p:tgtEl>
                                          <p:spTgt spid="51255"/>
                                        </p:tgtEl>
                                        <p:attrNameLst>
                                          <p:attrName>style.visibility</p:attrName>
                                        </p:attrNameLst>
                                      </p:cBhvr>
                                      <p:to>
                                        <p:strVal val="visible"/>
                                      </p:to>
                                    </p:set>
                                    <p:animEffect transition="in" filter="wipe(left)">
                                      <p:cBhvr>
                                        <p:cTn id="280" dur="500"/>
                                        <p:tgtEl>
                                          <p:spTgt spid="51255"/>
                                        </p:tgtEl>
                                      </p:cBhvr>
                                    </p:animEffect>
                                  </p:childTnLst>
                                </p:cTn>
                              </p:par>
                            </p:childTnLst>
                          </p:cTn>
                        </p:par>
                      </p:childTnLst>
                    </p:cTn>
                  </p:par>
                  <p:par>
                    <p:cTn id="281" fill="hold" nodeType="clickPar">
                      <p:stCondLst>
                        <p:cond delay="indefinite"/>
                      </p:stCondLst>
                      <p:childTnLst>
                        <p:par>
                          <p:cTn id="282" fill="hold" nodeType="withGroup">
                            <p:stCondLst>
                              <p:cond delay="0"/>
                            </p:stCondLst>
                            <p:childTnLst>
                              <p:par>
                                <p:cTn id="283" presetID="22" presetClass="entr" presetSubtype="8" fill="hold" grpId="0" nodeType="clickEffect">
                                  <p:stCondLst>
                                    <p:cond delay="0"/>
                                  </p:stCondLst>
                                  <p:childTnLst>
                                    <p:set>
                                      <p:cBhvr>
                                        <p:cTn id="284" dur="1" fill="hold">
                                          <p:stCondLst>
                                            <p:cond delay="0"/>
                                          </p:stCondLst>
                                        </p:cTn>
                                        <p:tgtEl>
                                          <p:spTgt spid="51238"/>
                                        </p:tgtEl>
                                        <p:attrNameLst>
                                          <p:attrName>style.visibility</p:attrName>
                                        </p:attrNameLst>
                                      </p:cBhvr>
                                      <p:to>
                                        <p:strVal val="visible"/>
                                      </p:to>
                                    </p:set>
                                    <p:animEffect transition="in" filter="wipe(left)">
                                      <p:cBhvr>
                                        <p:cTn id="285" dur="500"/>
                                        <p:tgtEl>
                                          <p:spTgt spid="51238"/>
                                        </p:tgtEl>
                                      </p:cBhvr>
                                    </p:animEffect>
                                  </p:childTnLst>
                                </p:cTn>
                              </p:par>
                            </p:childTnLst>
                          </p:cTn>
                        </p:par>
                      </p:childTnLst>
                    </p:cTn>
                  </p:par>
                  <p:par>
                    <p:cTn id="286" fill="hold" nodeType="clickPar">
                      <p:stCondLst>
                        <p:cond delay="indefinite"/>
                      </p:stCondLst>
                      <p:childTnLst>
                        <p:par>
                          <p:cTn id="287" fill="hold" nodeType="withGroup">
                            <p:stCondLst>
                              <p:cond delay="0"/>
                            </p:stCondLst>
                            <p:childTnLst>
                              <p:par>
                                <p:cTn id="288" presetID="22" presetClass="entr" presetSubtype="8" fill="hold" grpId="0" nodeType="clickEffect">
                                  <p:stCondLst>
                                    <p:cond delay="0"/>
                                  </p:stCondLst>
                                  <p:childTnLst>
                                    <p:set>
                                      <p:cBhvr>
                                        <p:cTn id="289" dur="1" fill="hold">
                                          <p:stCondLst>
                                            <p:cond delay="0"/>
                                          </p:stCondLst>
                                        </p:cTn>
                                        <p:tgtEl>
                                          <p:spTgt spid="51244"/>
                                        </p:tgtEl>
                                        <p:attrNameLst>
                                          <p:attrName>style.visibility</p:attrName>
                                        </p:attrNameLst>
                                      </p:cBhvr>
                                      <p:to>
                                        <p:strVal val="visible"/>
                                      </p:to>
                                    </p:set>
                                    <p:animEffect transition="in" filter="wipe(left)">
                                      <p:cBhvr>
                                        <p:cTn id="290" dur="500"/>
                                        <p:tgtEl>
                                          <p:spTgt spid="51244"/>
                                        </p:tgtEl>
                                      </p:cBhvr>
                                    </p:animEffect>
                                  </p:childTnLst>
                                </p:cTn>
                              </p:par>
                            </p:childTnLst>
                          </p:cTn>
                        </p:par>
                      </p:childTnLst>
                    </p:cTn>
                  </p:par>
                  <p:par>
                    <p:cTn id="291" fill="hold" nodeType="clickPar">
                      <p:stCondLst>
                        <p:cond delay="indefinite"/>
                      </p:stCondLst>
                      <p:childTnLst>
                        <p:par>
                          <p:cTn id="292" fill="hold" nodeType="withGroup">
                            <p:stCondLst>
                              <p:cond delay="0"/>
                            </p:stCondLst>
                            <p:childTnLst>
                              <p:par>
                                <p:cTn id="293" presetID="17" presetClass="entr" presetSubtype="4" fill="hold" grpId="0" nodeType="clickEffect">
                                  <p:stCondLst>
                                    <p:cond delay="0"/>
                                  </p:stCondLst>
                                  <p:childTnLst>
                                    <p:set>
                                      <p:cBhvr>
                                        <p:cTn id="294" dur="1" fill="hold">
                                          <p:stCondLst>
                                            <p:cond delay="0"/>
                                          </p:stCondLst>
                                        </p:cTn>
                                        <p:tgtEl>
                                          <p:spTgt spid="51258"/>
                                        </p:tgtEl>
                                        <p:attrNameLst>
                                          <p:attrName>style.visibility</p:attrName>
                                        </p:attrNameLst>
                                      </p:cBhvr>
                                      <p:to>
                                        <p:strVal val="visible"/>
                                      </p:to>
                                    </p:set>
                                    <p:anim calcmode="lin" valueType="num">
                                      <p:cBhvr>
                                        <p:cTn id="295" dur="500" fill="hold"/>
                                        <p:tgtEl>
                                          <p:spTgt spid="51258"/>
                                        </p:tgtEl>
                                        <p:attrNameLst>
                                          <p:attrName>ppt_x</p:attrName>
                                        </p:attrNameLst>
                                      </p:cBhvr>
                                      <p:tavLst>
                                        <p:tav tm="0">
                                          <p:val>
                                            <p:strVal val="#ppt_x"/>
                                          </p:val>
                                        </p:tav>
                                        <p:tav tm="100000">
                                          <p:val>
                                            <p:strVal val="#ppt_x"/>
                                          </p:val>
                                        </p:tav>
                                      </p:tavLst>
                                    </p:anim>
                                    <p:anim calcmode="lin" valueType="num">
                                      <p:cBhvr>
                                        <p:cTn id="296" dur="500" fill="hold"/>
                                        <p:tgtEl>
                                          <p:spTgt spid="51258"/>
                                        </p:tgtEl>
                                        <p:attrNameLst>
                                          <p:attrName>ppt_y</p:attrName>
                                        </p:attrNameLst>
                                      </p:cBhvr>
                                      <p:tavLst>
                                        <p:tav tm="0">
                                          <p:val>
                                            <p:strVal val="#ppt_y+#ppt_h/2"/>
                                          </p:val>
                                        </p:tav>
                                        <p:tav tm="100000">
                                          <p:val>
                                            <p:strVal val="#ppt_y"/>
                                          </p:val>
                                        </p:tav>
                                      </p:tavLst>
                                    </p:anim>
                                    <p:anim calcmode="lin" valueType="num">
                                      <p:cBhvr>
                                        <p:cTn id="297" dur="500" fill="hold"/>
                                        <p:tgtEl>
                                          <p:spTgt spid="51258"/>
                                        </p:tgtEl>
                                        <p:attrNameLst>
                                          <p:attrName>ppt_w</p:attrName>
                                        </p:attrNameLst>
                                      </p:cBhvr>
                                      <p:tavLst>
                                        <p:tav tm="0">
                                          <p:val>
                                            <p:strVal val="#ppt_w"/>
                                          </p:val>
                                        </p:tav>
                                        <p:tav tm="100000">
                                          <p:val>
                                            <p:strVal val="#ppt_w"/>
                                          </p:val>
                                        </p:tav>
                                      </p:tavLst>
                                    </p:anim>
                                    <p:anim calcmode="lin" valueType="num">
                                      <p:cBhvr>
                                        <p:cTn id="298" dur="500" fill="hold"/>
                                        <p:tgtEl>
                                          <p:spTgt spid="51258"/>
                                        </p:tgtEl>
                                        <p:attrNameLst>
                                          <p:attrName>ppt_h</p:attrName>
                                        </p:attrNameLst>
                                      </p:cBhvr>
                                      <p:tavLst>
                                        <p:tav tm="0">
                                          <p:val>
                                            <p:fltVal val="0"/>
                                          </p:val>
                                        </p:tav>
                                        <p:tav tm="100000">
                                          <p:val>
                                            <p:strVal val="#ppt_h"/>
                                          </p:val>
                                        </p:tav>
                                      </p:tavLst>
                                    </p:anim>
                                  </p:childTnLst>
                                </p:cTn>
                              </p:par>
                            </p:childTnLst>
                          </p:cTn>
                        </p:par>
                      </p:childTnLst>
                    </p:cTn>
                  </p:par>
                  <p:par>
                    <p:cTn id="299" fill="hold" nodeType="clickPar">
                      <p:stCondLst>
                        <p:cond delay="indefinite"/>
                      </p:stCondLst>
                      <p:childTnLst>
                        <p:par>
                          <p:cTn id="300" fill="hold" nodeType="withGroup">
                            <p:stCondLst>
                              <p:cond delay="0"/>
                            </p:stCondLst>
                            <p:childTnLst>
                              <p:par>
                                <p:cTn id="301" presetID="22" presetClass="entr" presetSubtype="8" fill="hold" grpId="0" nodeType="clickEffect">
                                  <p:stCondLst>
                                    <p:cond delay="0"/>
                                  </p:stCondLst>
                                  <p:childTnLst>
                                    <p:set>
                                      <p:cBhvr>
                                        <p:cTn id="302" dur="1" fill="hold">
                                          <p:stCondLst>
                                            <p:cond delay="0"/>
                                          </p:stCondLst>
                                        </p:cTn>
                                        <p:tgtEl>
                                          <p:spTgt spid="51259"/>
                                        </p:tgtEl>
                                        <p:attrNameLst>
                                          <p:attrName>style.visibility</p:attrName>
                                        </p:attrNameLst>
                                      </p:cBhvr>
                                      <p:to>
                                        <p:strVal val="visible"/>
                                      </p:to>
                                    </p:set>
                                    <p:animEffect transition="in" filter="wipe(left)">
                                      <p:cBhvr>
                                        <p:cTn id="303" dur="500"/>
                                        <p:tgtEl>
                                          <p:spTgt spid="51259"/>
                                        </p:tgtEl>
                                      </p:cBhvr>
                                    </p:animEffect>
                                  </p:childTnLst>
                                </p:cTn>
                              </p:par>
                            </p:childTnLst>
                          </p:cTn>
                        </p:par>
                      </p:childTnLst>
                    </p:cTn>
                  </p:par>
                  <p:par>
                    <p:cTn id="304" fill="hold" nodeType="clickPar">
                      <p:stCondLst>
                        <p:cond delay="indefinite"/>
                      </p:stCondLst>
                      <p:childTnLst>
                        <p:par>
                          <p:cTn id="305" fill="hold" nodeType="withGroup">
                            <p:stCondLst>
                              <p:cond delay="0"/>
                            </p:stCondLst>
                            <p:childTnLst>
                              <p:par>
                                <p:cTn id="306" presetID="22" presetClass="entr" presetSubtype="8" fill="hold" grpId="0" nodeType="clickEffect">
                                  <p:stCondLst>
                                    <p:cond delay="0"/>
                                  </p:stCondLst>
                                  <p:childTnLst>
                                    <p:set>
                                      <p:cBhvr>
                                        <p:cTn id="307" dur="1" fill="hold">
                                          <p:stCondLst>
                                            <p:cond delay="0"/>
                                          </p:stCondLst>
                                        </p:cTn>
                                        <p:tgtEl>
                                          <p:spTgt spid="51234"/>
                                        </p:tgtEl>
                                        <p:attrNameLst>
                                          <p:attrName>style.visibility</p:attrName>
                                        </p:attrNameLst>
                                      </p:cBhvr>
                                      <p:to>
                                        <p:strVal val="visible"/>
                                      </p:to>
                                    </p:set>
                                    <p:animEffect transition="in" filter="wipe(left)">
                                      <p:cBhvr>
                                        <p:cTn id="308" dur="500"/>
                                        <p:tgtEl>
                                          <p:spTgt spid="51234"/>
                                        </p:tgtEl>
                                      </p:cBhvr>
                                    </p:animEffect>
                                  </p:childTnLst>
                                </p:cTn>
                              </p:par>
                            </p:childTnLst>
                          </p:cTn>
                        </p:par>
                      </p:childTnLst>
                    </p:cTn>
                  </p:par>
                  <p:par>
                    <p:cTn id="309" fill="hold" nodeType="clickPar">
                      <p:stCondLst>
                        <p:cond delay="indefinite"/>
                      </p:stCondLst>
                      <p:childTnLst>
                        <p:par>
                          <p:cTn id="310" fill="hold" nodeType="withGroup">
                            <p:stCondLst>
                              <p:cond delay="0"/>
                            </p:stCondLst>
                            <p:childTnLst>
                              <p:par>
                                <p:cTn id="311" presetID="22" presetClass="entr" presetSubtype="8" fill="hold" grpId="0" nodeType="clickEffect">
                                  <p:stCondLst>
                                    <p:cond delay="0"/>
                                  </p:stCondLst>
                                  <p:childTnLst>
                                    <p:set>
                                      <p:cBhvr>
                                        <p:cTn id="312" dur="1" fill="hold">
                                          <p:stCondLst>
                                            <p:cond delay="0"/>
                                          </p:stCondLst>
                                        </p:cTn>
                                        <p:tgtEl>
                                          <p:spTgt spid="51245"/>
                                        </p:tgtEl>
                                        <p:attrNameLst>
                                          <p:attrName>style.visibility</p:attrName>
                                        </p:attrNameLst>
                                      </p:cBhvr>
                                      <p:to>
                                        <p:strVal val="visible"/>
                                      </p:to>
                                    </p:set>
                                    <p:animEffect transition="in" filter="wipe(left)">
                                      <p:cBhvr>
                                        <p:cTn id="313" dur="500"/>
                                        <p:tgtEl>
                                          <p:spTgt spid="51245"/>
                                        </p:tgtEl>
                                      </p:cBhvr>
                                    </p:animEffec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22" presetClass="entr" presetSubtype="8" fill="hold" grpId="0" nodeType="clickEffect">
                                  <p:stCondLst>
                                    <p:cond delay="0"/>
                                  </p:stCondLst>
                                  <p:childTnLst>
                                    <p:set>
                                      <p:cBhvr>
                                        <p:cTn id="317" dur="1" fill="hold">
                                          <p:stCondLst>
                                            <p:cond delay="0"/>
                                          </p:stCondLst>
                                        </p:cTn>
                                        <p:tgtEl>
                                          <p:spTgt spid="51261"/>
                                        </p:tgtEl>
                                        <p:attrNameLst>
                                          <p:attrName>style.visibility</p:attrName>
                                        </p:attrNameLst>
                                      </p:cBhvr>
                                      <p:to>
                                        <p:strVal val="visible"/>
                                      </p:to>
                                    </p:set>
                                    <p:animEffect transition="in" filter="wipe(left)">
                                      <p:cBhvr>
                                        <p:cTn id="318" dur="500"/>
                                        <p:tgtEl>
                                          <p:spTgt spid="51261"/>
                                        </p:tgtEl>
                                      </p:cBhvr>
                                    </p:animEffect>
                                  </p:childTnLst>
                                </p:cTn>
                              </p:par>
                            </p:childTnLst>
                          </p:cTn>
                        </p:par>
                      </p:childTnLst>
                    </p:cTn>
                  </p:par>
                  <p:par>
                    <p:cTn id="319" fill="hold" nodeType="clickPar">
                      <p:stCondLst>
                        <p:cond delay="indefinite"/>
                      </p:stCondLst>
                      <p:childTnLst>
                        <p:par>
                          <p:cTn id="320" fill="hold" nodeType="withGroup">
                            <p:stCondLst>
                              <p:cond delay="0"/>
                            </p:stCondLst>
                            <p:childTnLst>
                              <p:par>
                                <p:cTn id="321" presetID="22" presetClass="entr" presetSubtype="8" fill="hold" grpId="0" nodeType="clickEffect">
                                  <p:stCondLst>
                                    <p:cond delay="0"/>
                                  </p:stCondLst>
                                  <p:childTnLst>
                                    <p:set>
                                      <p:cBhvr>
                                        <p:cTn id="322" dur="1" fill="hold">
                                          <p:stCondLst>
                                            <p:cond delay="0"/>
                                          </p:stCondLst>
                                        </p:cTn>
                                        <p:tgtEl>
                                          <p:spTgt spid="51231"/>
                                        </p:tgtEl>
                                        <p:attrNameLst>
                                          <p:attrName>style.visibility</p:attrName>
                                        </p:attrNameLst>
                                      </p:cBhvr>
                                      <p:to>
                                        <p:strVal val="visible"/>
                                      </p:to>
                                    </p:set>
                                    <p:animEffect transition="in" filter="wipe(left)">
                                      <p:cBhvr>
                                        <p:cTn id="323" dur="500"/>
                                        <p:tgtEl>
                                          <p:spTgt spid="51231"/>
                                        </p:tgtEl>
                                      </p:cBhvr>
                                    </p:animEffect>
                                  </p:childTnLst>
                                </p:cTn>
                              </p:par>
                            </p:childTnLst>
                          </p:cTn>
                        </p:par>
                      </p:childTnLst>
                    </p:cTn>
                  </p:par>
                  <p:par>
                    <p:cTn id="324" fill="hold" nodeType="clickPar">
                      <p:stCondLst>
                        <p:cond delay="indefinite"/>
                      </p:stCondLst>
                      <p:childTnLst>
                        <p:par>
                          <p:cTn id="325" fill="hold" nodeType="withGroup">
                            <p:stCondLst>
                              <p:cond delay="0"/>
                            </p:stCondLst>
                            <p:childTnLst>
                              <p:par>
                                <p:cTn id="326" presetID="22" presetClass="entr" presetSubtype="8" fill="hold" grpId="0" nodeType="clickEffect">
                                  <p:stCondLst>
                                    <p:cond delay="0"/>
                                  </p:stCondLst>
                                  <p:childTnLst>
                                    <p:set>
                                      <p:cBhvr>
                                        <p:cTn id="327" dur="1" fill="hold">
                                          <p:stCondLst>
                                            <p:cond delay="0"/>
                                          </p:stCondLst>
                                        </p:cTn>
                                        <p:tgtEl>
                                          <p:spTgt spid="51246"/>
                                        </p:tgtEl>
                                        <p:attrNameLst>
                                          <p:attrName>style.visibility</p:attrName>
                                        </p:attrNameLst>
                                      </p:cBhvr>
                                      <p:to>
                                        <p:strVal val="visible"/>
                                      </p:to>
                                    </p:set>
                                    <p:animEffect transition="in" filter="wipe(left)">
                                      <p:cBhvr>
                                        <p:cTn id="328" dur="500"/>
                                        <p:tgtEl>
                                          <p:spTgt spid="51246"/>
                                        </p:tgtEl>
                                      </p:cBhvr>
                                    </p:animEffect>
                                  </p:childTnLst>
                                </p:cTn>
                              </p:par>
                            </p:childTnLst>
                          </p:cTn>
                        </p:par>
                      </p:childTnLst>
                    </p:cTn>
                  </p:par>
                  <p:par>
                    <p:cTn id="329" fill="hold" nodeType="clickPar">
                      <p:stCondLst>
                        <p:cond delay="indefinite"/>
                      </p:stCondLst>
                      <p:childTnLst>
                        <p:par>
                          <p:cTn id="330" fill="hold" nodeType="withGroup">
                            <p:stCondLst>
                              <p:cond delay="0"/>
                            </p:stCondLst>
                            <p:childTnLst>
                              <p:par>
                                <p:cTn id="331" presetID="17" presetClass="entr" presetSubtype="1" fill="hold" grpId="0" nodeType="clickEffect">
                                  <p:stCondLst>
                                    <p:cond delay="0"/>
                                  </p:stCondLst>
                                  <p:childTnLst>
                                    <p:set>
                                      <p:cBhvr>
                                        <p:cTn id="332" dur="1" fill="hold">
                                          <p:stCondLst>
                                            <p:cond delay="0"/>
                                          </p:stCondLst>
                                        </p:cTn>
                                        <p:tgtEl>
                                          <p:spTgt spid="51262"/>
                                        </p:tgtEl>
                                        <p:attrNameLst>
                                          <p:attrName>style.visibility</p:attrName>
                                        </p:attrNameLst>
                                      </p:cBhvr>
                                      <p:to>
                                        <p:strVal val="visible"/>
                                      </p:to>
                                    </p:set>
                                    <p:anim calcmode="lin" valueType="num">
                                      <p:cBhvr>
                                        <p:cTn id="333" dur="500" fill="hold"/>
                                        <p:tgtEl>
                                          <p:spTgt spid="51262"/>
                                        </p:tgtEl>
                                        <p:attrNameLst>
                                          <p:attrName>ppt_x</p:attrName>
                                        </p:attrNameLst>
                                      </p:cBhvr>
                                      <p:tavLst>
                                        <p:tav tm="0">
                                          <p:val>
                                            <p:strVal val="#ppt_x"/>
                                          </p:val>
                                        </p:tav>
                                        <p:tav tm="100000">
                                          <p:val>
                                            <p:strVal val="#ppt_x"/>
                                          </p:val>
                                        </p:tav>
                                      </p:tavLst>
                                    </p:anim>
                                    <p:anim calcmode="lin" valueType="num">
                                      <p:cBhvr>
                                        <p:cTn id="334" dur="500" fill="hold"/>
                                        <p:tgtEl>
                                          <p:spTgt spid="51262"/>
                                        </p:tgtEl>
                                        <p:attrNameLst>
                                          <p:attrName>ppt_y</p:attrName>
                                        </p:attrNameLst>
                                      </p:cBhvr>
                                      <p:tavLst>
                                        <p:tav tm="0">
                                          <p:val>
                                            <p:strVal val="#ppt_y-#ppt_h/2"/>
                                          </p:val>
                                        </p:tav>
                                        <p:tav tm="100000">
                                          <p:val>
                                            <p:strVal val="#ppt_y"/>
                                          </p:val>
                                        </p:tav>
                                      </p:tavLst>
                                    </p:anim>
                                    <p:anim calcmode="lin" valueType="num">
                                      <p:cBhvr>
                                        <p:cTn id="335" dur="500" fill="hold"/>
                                        <p:tgtEl>
                                          <p:spTgt spid="51262"/>
                                        </p:tgtEl>
                                        <p:attrNameLst>
                                          <p:attrName>ppt_w</p:attrName>
                                        </p:attrNameLst>
                                      </p:cBhvr>
                                      <p:tavLst>
                                        <p:tav tm="0">
                                          <p:val>
                                            <p:strVal val="#ppt_w"/>
                                          </p:val>
                                        </p:tav>
                                        <p:tav tm="100000">
                                          <p:val>
                                            <p:strVal val="#ppt_w"/>
                                          </p:val>
                                        </p:tav>
                                      </p:tavLst>
                                    </p:anim>
                                    <p:anim calcmode="lin" valueType="num">
                                      <p:cBhvr>
                                        <p:cTn id="336" dur="500" fill="hold"/>
                                        <p:tgtEl>
                                          <p:spTgt spid="51262"/>
                                        </p:tgtEl>
                                        <p:attrNameLst>
                                          <p:attrName>ppt_h</p:attrName>
                                        </p:attrNameLst>
                                      </p:cBhvr>
                                      <p:tavLst>
                                        <p:tav tm="0">
                                          <p:val>
                                            <p:fltVal val="0"/>
                                          </p:val>
                                        </p:tav>
                                        <p:tav tm="100000">
                                          <p:val>
                                            <p:strVal val="#ppt_h"/>
                                          </p:val>
                                        </p:tav>
                                      </p:tavLst>
                                    </p:anim>
                                  </p:childTnLst>
                                </p:cTn>
                              </p:par>
                            </p:childTnLst>
                          </p:cTn>
                        </p:par>
                      </p:childTnLst>
                    </p:cTn>
                  </p:par>
                  <p:par>
                    <p:cTn id="337" fill="hold" nodeType="clickPar">
                      <p:stCondLst>
                        <p:cond delay="indefinite"/>
                      </p:stCondLst>
                      <p:childTnLst>
                        <p:par>
                          <p:cTn id="338" fill="hold" nodeType="withGroup">
                            <p:stCondLst>
                              <p:cond delay="0"/>
                            </p:stCondLst>
                            <p:childTnLst>
                              <p:par>
                                <p:cTn id="339" presetID="22" presetClass="entr" presetSubtype="8" fill="hold" grpId="0" nodeType="clickEffect">
                                  <p:stCondLst>
                                    <p:cond delay="0"/>
                                  </p:stCondLst>
                                  <p:childTnLst>
                                    <p:set>
                                      <p:cBhvr>
                                        <p:cTn id="340" dur="1" fill="hold">
                                          <p:stCondLst>
                                            <p:cond delay="0"/>
                                          </p:stCondLst>
                                        </p:cTn>
                                        <p:tgtEl>
                                          <p:spTgt spid="51263"/>
                                        </p:tgtEl>
                                        <p:attrNameLst>
                                          <p:attrName>style.visibility</p:attrName>
                                        </p:attrNameLst>
                                      </p:cBhvr>
                                      <p:to>
                                        <p:strVal val="visible"/>
                                      </p:to>
                                    </p:set>
                                    <p:animEffect transition="in" filter="wipe(left)">
                                      <p:cBhvr>
                                        <p:cTn id="341" dur="500"/>
                                        <p:tgtEl>
                                          <p:spTgt spid="51263"/>
                                        </p:tgtEl>
                                      </p:cBhvr>
                                    </p:animEffect>
                                  </p:childTnLst>
                                </p:cTn>
                              </p:par>
                            </p:childTnLst>
                          </p:cTn>
                        </p:par>
                      </p:childTnLst>
                    </p:cTn>
                  </p:par>
                  <p:par>
                    <p:cTn id="342" fill="hold" nodeType="clickPar">
                      <p:stCondLst>
                        <p:cond delay="indefinite"/>
                      </p:stCondLst>
                      <p:childTnLst>
                        <p:par>
                          <p:cTn id="343" fill="hold" nodeType="withGroup">
                            <p:stCondLst>
                              <p:cond delay="0"/>
                            </p:stCondLst>
                            <p:childTnLst>
                              <p:par>
                                <p:cTn id="344" presetID="22" presetClass="entr" presetSubtype="8" fill="hold" grpId="0" nodeType="clickEffect">
                                  <p:stCondLst>
                                    <p:cond delay="0"/>
                                  </p:stCondLst>
                                  <p:childTnLst>
                                    <p:set>
                                      <p:cBhvr>
                                        <p:cTn id="345" dur="1" fill="hold">
                                          <p:stCondLst>
                                            <p:cond delay="0"/>
                                          </p:stCondLst>
                                        </p:cTn>
                                        <p:tgtEl>
                                          <p:spTgt spid="51236"/>
                                        </p:tgtEl>
                                        <p:attrNameLst>
                                          <p:attrName>style.visibility</p:attrName>
                                        </p:attrNameLst>
                                      </p:cBhvr>
                                      <p:to>
                                        <p:strVal val="visible"/>
                                      </p:to>
                                    </p:set>
                                    <p:animEffect transition="in" filter="wipe(left)">
                                      <p:cBhvr>
                                        <p:cTn id="346" dur="500"/>
                                        <p:tgtEl>
                                          <p:spTgt spid="51236"/>
                                        </p:tgtEl>
                                      </p:cBhvr>
                                    </p:animEffect>
                                  </p:childTnLst>
                                </p:cTn>
                              </p:par>
                            </p:childTnLst>
                          </p:cTn>
                        </p:par>
                      </p:childTnLst>
                    </p:cTn>
                  </p:par>
                  <p:par>
                    <p:cTn id="347" fill="hold" nodeType="clickPar">
                      <p:stCondLst>
                        <p:cond delay="indefinite"/>
                      </p:stCondLst>
                      <p:childTnLst>
                        <p:par>
                          <p:cTn id="348" fill="hold" nodeType="withGroup">
                            <p:stCondLst>
                              <p:cond delay="0"/>
                            </p:stCondLst>
                            <p:childTnLst>
                              <p:par>
                                <p:cTn id="349" presetID="22" presetClass="entr" presetSubtype="8" fill="hold" grpId="0" nodeType="clickEffect">
                                  <p:stCondLst>
                                    <p:cond delay="0"/>
                                  </p:stCondLst>
                                  <p:childTnLst>
                                    <p:set>
                                      <p:cBhvr>
                                        <p:cTn id="350" dur="1" fill="hold">
                                          <p:stCondLst>
                                            <p:cond delay="0"/>
                                          </p:stCondLst>
                                        </p:cTn>
                                        <p:tgtEl>
                                          <p:spTgt spid="51247"/>
                                        </p:tgtEl>
                                        <p:attrNameLst>
                                          <p:attrName>style.visibility</p:attrName>
                                        </p:attrNameLst>
                                      </p:cBhvr>
                                      <p:to>
                                        <p:strVal val="visible"/>
                                      </p:to>
                                    </p:set>
                                    <p:animEffect transition="in" filter="wipe(left)">
                                      <p:cBhvr>
                                        <p:cTn id="351" dur="500"/>
                                        <p:tgtEl>
                                          <p:spTgt spid="51247"/>
                                        </p:tgtEl>
                                      </p:cBhvr>
                                    </p:animEffect>
                                  </p:childTnLst>
                                </p:cTn>
                              </p:par>
                            </p:childTnLst>
                          </p:cTn>
                        </p:par>
                      </p:childTnLst>
                    </p:cTn>
                  </p:par>
                  <p:par>
                    <p:cTn id="352" fill="hold" nodeType="clickPar">
                      <p:stCondLst>
                        <p:cond delay="indefinite"/>
                      </p:stCondLst>
                      <p:childTnLst>
                        <p:par>
                          <p:cTn id="353" fill="hold" nodeType="withGroup">
                            <p:stCondLst>
                              <p:cond delay="0"/>
                            </p:stCondLst>
                            <p:childTnLst>
                              <p:par>
                                <p:cTn id="354" presetID="18" presetClass="entr" presetSubtype="6" fill="hold" grpId="0" nodeType="clickEffect">
                                  <p:stCondLst>
                                    <p:cond delay="0"/>
                                  </p:stCondLst>
                                  <p:childTnLst>
                                    <p:set>
                                      <p:cBhvr>
                                        <p:cTn id="355" dur="1" fill="hold">
                                          <p:stCondLst>
                                            <p:cond delay="0"/>
                                          </p:stCondLst>
                                        </p:cTn>
                                        <p:tgtEl>
                                          <p:spTgt spid="51271"/>
                                        </p:tgtEl>
                                        <p:attrNameLst>
                                          <p:attrName>style.visibility</p:attrName>
                                        </p:attrNameLst>
                                      </p:cBhvr>
                                      <p:to>
                                        <p:strVal val="visible"/>
                                      </p:to>
                                    </p:set>
                                    <p:animEffect transition="in" filter="strips(downRight)">
                                      <p:cBhvr>
                                        <p:cTn id="356" dur="500"/>
                                        <p:tgtEl>
                                          <p:spTgt spid="5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autoUpdateAnimBg="0"/>
      <p:bldP spid="51203" grpId="0" animBg="1" autoUpdateAnimBg="0"/>
      <p:bldP spid="51204" grpId="0" animBg="1" autoUpdateAnimBg="0"/>
      <p:bldP spid="51205" grpId="0" animBg="1" autoUpdateAnimBg="0"/>
      <p:bldP spid="51206" grpId="0" animBg="1" autoUpdateAnimBg="0"/>
      <p:bldP spid="51207" grpId="0" animBg="1" autoUpdateAnimBg="0"/>
      <p:bldP spid="51208" grpId="0" animBg="1" autoUpdateAnimBg="0"/>
      <p:bldP spid="51209" grpId="0" animBg="1" autoUpdateAnimBg="0"/>
      <p:bldP spid="51210" grpId="0" animBg="1" autoUpdateAnimBg="0"/>
      <p:bldP spid="51211" grpId="0" animBg="1"/>
      <p:bldP spid="51212" grpId="0" animBg="1"/>
      <p:bldP spid="51213" grpId="0" animBg="1"/>
      <p:bldP spid="51214" grpId="0" animBg="1"/>
      <p:bldP spid="51215" grpId="0" animBg="1"/>
      <p:bldP spid="51216" grpId="0" animBg="1"/>
      <p:bldP spid="51217" grpId="0" animBg="1"/>
      <p:bldP spid="51218" grpId="0" animBg="1"/>
      <p:bldP spid="51219" grpId="0" animBg="1"/>
      <p:bldP spid="51220" grpId="0" animBg="1"/>
      <p:bldP spid="51221" grpId="0" animBg="1" autoUpdateAnimBg="0"/>
      <p:bldP spid="51222" grpId="0" animBg="1"/>
      <p:bldP spid="51223" grpId="0" animBg="1"/>
      <p:bldP spid="51224" grpId="0" animBg="1"/>
      <p:bldP spid="51225" grpId="0" animBg="1"/>
      <p:bldP spid="51226" grpId="0" animBg="1"/>
      <p:bldP spid="51227" grpId="0" animBg="1"/>
      <p:bldP spid="51228" grpId="0" animBg="1"/>
      <p:bldP spid="51229" grpId="0" animBg="1"/>
      <p:bldP spid="51230" grpId="0" animBg="1" autoUpdateAnimBg="0"/>
      <p:bldP spid="51231" grpId="0" animBg="1" autoUpdateAnimBg="0"/>
      <p:bldP spid="51232" grpId="0" animBg="1" autoUpdateAnimBg="0"/>
      <p:bldP spid="51233" grpId="0" animBg="1" autoUpdateAnimBg="0"/>
      <p:bldP spid="51234" grpId="0" animBg="1" autoUpdateAnimBg="0"/>
      <p:bldP spid="51235" grpId="0" animBg="1" autoUpdateAnimBg="0"/>
      <p:bldP spid="51236" grpId="0" animBg="1" autoUpdateAnimBg="0"/>
      <p:bldP spid="51237" grpId="0" animBg="1" autoUpdateAnimBg="0"/>
      <p:bldP spid="51238" grpId="0" animBg="1" autoUpdateAnimBg="0"/>
      <p:bldP spid="51239" grpId="0" animBg="1" autoUpdateAnimBg="0"/>
      <p:bldP spid="51240" grpId="0" animBg="1" autoUpdateAnimBg="0"/>
      <p:bldP spid="51241" grpId="0" animBg="1" autoUpdateAnimBg="0"/>
      <p:bldP spid="51242" grpId="0" animBg="1" autoUpdateAnimBg="0"/>
      <p:bldP spid="51243" grpId="0" animBg="1" autoUpdateAnimBg="0"/>
      <p:bldP spid="51244" grpId="0" animBg="1" autoUpdateAnimBg="0"/>
      <p:bldP spid="51245" grpId="0" animBg="1" autoUpdateAnimBg="0"/>
      <p:bldP spid="51246" grpId="0" animBg="1" autoUpdateAnimBg="0"/>
      <p:bldP spid="51247" grpId="0" animBg="1" autoUpdateAnimBg="0"/>
      <p:bldP spid="51248" grpId="0" animBg="1" autoUpdateAnimBg="0"/>
      <p:bldP spid="51249" grpId="0" animBg="1"/>
      <p:bldP spid="51250" grpId="0" animBg="1" autoUpdateAnimBg="0"/>
      <p:bldP spid="51251" grpId="0" animBg="1"/>
      <p:bldP spid="51252" grpId="0" animBg="1" autoUpdateAnimBg="0"/>
      <p:bldP spid="51253" grpId="0" animBg="1"/>
      <p:bldP spid="51254" grpId="0" animBg="1"/>
      <p:bldP spid="51255" grpId="0" animBg="1" autoUpdateAnimBg="0"/>
      <p:bldP spid="51256" grpId="0" animBg="1"/>
      <p:bldP spid="51257" grpId="0" animBg="1" autoUpdateAnimBg="0"/>
      <p:bldP spid="51258" grpId="0" animBg="1"/>
      <p:bldP spid="51259" grpId="0" animBg="1" autoUpdateAnimBg="0"/>
      <p:bldP spid="51260" grpId="0" animBg="1" autoUpdateAnimBg="0"/>
      <p:bldP spid="51261" grpId="0" animBg="1" autoUpdateAnimBg="0"/>
      <p:bldP spid="51262" grpId="0" animBg="1"/>
      <p:bldP spid="51263" grpId="0" animBg="1" autoUpdateAnimBg="0"/>
      <p:bldP spid="51264" grpId="0" autoUpdateAnimBg="0"/>
      <p:bldP spid="51265" grpId="0" autoUpdateAnimBg="0"/>
      <p:bldP spid="51266" grpId="0" autoUpdateAnimBg="0"/>
      <p:bldP spid="51267" grpId="0" autoUpdateAnimBg="0"/>
      <p:bldP spid="51268" grpId="0" animBg="1"/>
      <p:bldP spid="51269" grpId="0" animBg="1"/>
      <p:bldP spid="51270" grpId="0" autoUpdateAnimBg="0"/>
      <p:bldP spid="51271"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5"/>
          <p:cNvSpPr txBox="1">
            <a:spLocks noChangeArrowheads="1"/>
          </p:cNvSpPr>
          <p:nvPr/>
        </p:nvSpPr>
        <p:spPr bwMode="auto">
          <a:xfrm>
            <a:off x="368757" y="2060848"/>
            <a:ext cx="8763000" cy="4038600"/>
          </a:xfrm>
          <a:prstGeom prst="rect">
            <a:avLst/>
          </a:prstGeom>
          <a:noFill/>
          <a:ln w="9525">
            <a:noFill/>
            <a:miter lim="800000"/>
            <a:headEnd/>
            <a:tailEnd/>
          </a:ln>
        </p:spPr>
        <p:txBody>
          <a:bodyPr/>
          <a:lstStyle/>
          <a:p>
            <a:pPr marL="342900" indent="-342900" eaLnBrk="1" hangingPunct="1">
              <a:lnSpc>
                <a:spcPct val="90000"/>
              </a:lnSpc>
              <a:spcBef>
                <a:spcPct val="60000"/>
              </a:spcBef>
              <a:buClr>
                <a:schemeClr val="folHlink"/>
              </a:buClr>
              <a:buSzPct val="60000"/>
              <a:buFont typeface="Wingdings" pitchFamily="2" charset="2"/>
              <a:buChar char="n"/>
              <a:defRPr/>
            </a:pPr>
            <a:r>
              <a:rPr lang="zh-CN" altLang="en-US" sz="2800" b="1" kern="0" dirty="0">
                <a:latin typeface="黑体" pitchFamily="49" charset="-122"/>
                <a:ea typeface="黑体" pitchFamily="49" charset="-122"/>
              </a:rPr>
              <a:t>采用以下链表存储结构时，</a:t>
            </a:r>
            <a:r>
              <a:rPr lang="en-US" altLang="zh-CN" sz="2800" b="1" kern="0" dirty="0">
                <a:latin typeface="黑体" pitchFamily="49" charset="-122"/>
                <a:ea typeface="黑体" pitchFamily="49" charset="-122"/>
              </a:rPr>
              <a:t>DFS</a:t>
            </a:r>
            <a:r>
              <a:rPr lang="zh-CN" altLang="en-US" sz="2800" b="1" kern="0" dirty="0">
                <a:latin typeface="黑体" pitchFamily="49" charset="-122"/>
                <a:ea typeface="黑体" pitchFamily="49" charset="-122"/>
              </a:rPr>
              <a:t>次序为</a:t>
            </a:r>
            <a:r>
              <a:rPr lang="zh-CN" altLang="en-US" sz="2800" b="1" kern="0" dirty="0">
                <a:solidFill>
                  <a:schemeClr val="bg1"/>
                </a:solidFill>
                <a:latin typeface="黑体" pitchFamily="49" charset="-122"/>
                <a:ea typeface="黑体" pitchFamily="49" charset="-122"/>
              </a:rPr>
              <a:t>0,1,2,3,4,5</a:t>
            </a:r>
          </a:p>
        </p:txBody>
      </p:sp>
      <p:sp>
        <p:nvSpPr>
          <p:cNvPr id="60419" name="Rectangle 2"/>
          <p:cNvSpPr>
            <a:spLocks noGrp="1" noChangeArrowheads="1"/>
          </p:cNvSpPr>
          <p:nvPr>
            <p:ph type="title"/>
          </p:nvPr>
        </p:nvSpPr>
        <p:spPr>
          <a:xfrm>
            <a:off x="444957" y="1222648"/>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二、深度优先搜索</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举例</a:t>
            </a:r>
            <a:r>
              <a:rPr lang="en-US" altLang="zh-CN" sz="3200">
                <a:latin typeface="黑体" panose="02010609060101010101" pitchFamily="49" charset="-122"/>
                <a:ea typeface="黑体" panose="02010609060101010101" pitchFamily="49" charset="-122"/>
              </a:rPr>
              <a:t>)</a:t>
            </a:r>
          </a:p>
        </p:txBody>
      </p:sp>
      <p:sp>
        <p:nvSpPr>
          <p:cNvPr id="60420"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84A9C0F5-86F4-4C7D-94B9-10DD3D171EF9}" type="slidenum">
              <a:rPr lang="zh-CN" altLang="en-US"/>
              <a:pPr algn="r" eaLnBrk="1" hangingPunct="1">
                <a:spcBef>
                  <a:spcPct val="50000"/>
                </a:spcBef>
                <a:buFont typeface="Arial" panose="020B0604020202020204" pitchFamily="34" charset="0"/>
                <a:buNone/>
              </a:pPr>
              <a:t>48</a:t>
            </a:fld>
            <a:endParaRPr lang="en-US" altLang="zh-CN"/>
          </a:p>
        </p:txBody>
      </p:sp>
      <p:sp>
        <p:nvSpPr>
          <p:cNvPr id="60421" name="Text Box 4"/>
          <p:cNvSpPr txBox="1">
            <a:spLocks noChangeArrowheads="1"/>
          </p:cNvSpPr>
          <p:nvPr/>
        </p:nvSpPr>
        <p:spPr bwMode="auto">
          <a:xfrm>
            <a:off x="444957" y="30824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第三节　图的遍历</a:t>
            </a:r>
          </a:p>
        </p:txBody>
      </p:sp>
      <p:sp>
        <p:nvSpPr>
          <p:cNvPr id="56325" name="Rectangle 5"/>
          <p:cNvSpPr>
            <a:spLocks noGrp="1" noChangeArrowheads="1"/>
          </p:cNvSpPr>
          <p:nvPr>
            <p:ph type="body" idx="1"/>
          </p:nvPr>
        </p:nvSpPr>
        <p:spPr>
          <a:xfrm>
            <a:off x="368757" y="2060848"/>
            <a:ext cx="8763000" cy="4038600"/>
          </a:xfrm>
        </p:spPr>
        <p:txBody>
          <a:bodyPr/>
          <a:lstStyle/>
          <a:p>
            <a:pPr eaLnBrk="1" hangingPunct="1">
              <a:lnSpc>
                <a:spcPct val="90000"/>
              </a:lnSpc>
              <a:spcBef>
                <a:spcPct val="60000"/>
              </a:spcBef>
            </a:pPr>
            <a:r>
              <a:rPr lang="zh-CN" altLang="en-US" sz="2800" b="1">
                <a:latin typeface="黑体" panose="02010609060101010101" pitchFamily="49" charset="-122"/>
                <a:ea typeface="黑体" panose="02010609060101010101" pitchFamily="49" charset="-122"/>
              </a:rPr>
              <a:t>采用以下链表存储结构时，</a:t>
            </a:r>
            <a:r>
              <a:rPr lang="en-US" altLang="zh-CN" sz="2800" b="1">
                <a:latin typeface="黑体" panose="02010609060101010101" pitchFamily="49" charset="-122"/>
                <a:ea typeface="黑体" panose="02010609060101010101" pitchFamily="49" charset="-122"/>
              </a:rPr>
              <a:t>DFS</a:t>
            </a:r>
            <a:r>
              <a:rPr lang="zh-CN" altLang="en-US" sz="2800" b="1">
                <a:latin typeface="黑体" panose="02010609060101010101" pitchFamily="49" charset="-122"/>
                <a:ea typeface="黑体" panose="02010609060101010101" pitchFamily="49" charset="-122"/>
              </a:rPr>
              <a:t>次序为</a:t>
            </a:r>
            <a:endParaRPr lang="zh-CN" altLang="en-US" sz="2800" b="1">
              <a:solidFill>
                <a:srgbClr val="FF0000"/>
              </a:solidFill>
              <a:latin typeface="黑体" panose="02010609060101010101" pitchFamily="49" charset="-122"/>
              <a:ea typeface="黑体" panose="02010609060101010101" pitchFamily="49" charset="-122"/>
            </a:endParaRPr>
          </a:p>
        </p:txBody>
      </p:sp>
      <p:sp>
        <p:nvSpPr>
          <p:cNvPr id="60424" name="Line 7"/>
          <p:cNvSpPr>
            <a:spLocks noChangeShapeType="1"/>
          </p:cNvSpPr>
          <p:nvPr/>
        </p:nvSpPr>
        <p:spPr bwMode="auto">
          <a:xfrm flipH="1">
            <a:off x="7169409" y="4305718"/>
            <a:ext cx="9144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0425" name="Line 8"/>
          <p:cNvSpPr>
            <a:spLocks noChangeShapeType="1"/>
          </p:cNvSpPr>
          <p:nvPr/>
        </p:nvSpPr>
        <p:spPr bwMode="auto">
          <a:xfrm>
            <a:off x="8236209" y="4458118"/>
            <a:ext cx="0" cy="1524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0426" name="Line 9"/>
          <p:cNvSpPr>
            <a:spLocks noChangeShapeType="1"/>
          </p:cNvSpPr>
          <p:nvPr/>
        </p:nvSpPr>
        <p:spPr bwMode="auto">
          <a:xfrm>
            <a:off x="8312409" y="4381918"/>
            <a:ext cx="533400" cy="762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0427" name="Line 10"/>
          <p:cNvSpPr>
            <a:spLocks noChangeShapeType="1"/>
          </p:cNvSpPr>
          <p:nvPr/>
        </p:nvSpPr>
        <p:spPr bwMode="auto">
          <a:xfrm flipH="1">
            <a:off x="6483609" y="4381918"/>
            <a:ext cx="381000" cy="6858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0428" name="Line 11"/>
          <p:cNvSpPr>
            <a:spLocks noChangeShapeType="1"/>
          </p:cNvSpPr>
          <p:nvPr/>
        </p:nvSpPr>
        <p:spPr bwMode="auto">
          <a:xfrm flipH="1" flipV="1">
            <a:off x="6940809" y="4458118"/>
            <a:ext cx="0" cy="1600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0429" name="Line 12"/>
          <p:cNvSpPr>
            <a:spLocks noChangeShapeType="1"/>
          </p:cNvSpPr>
          <p:nvPr/>
        </p:nvSpPr>
        <p:spPr bwMode="auto">
          <a:xfrm flipH="1" flipV="1">
            <a:off x="7017009" y="4381918"/>
            <a:ext cx="1752600" cy="9144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0430" name="Line 13"/>
          <p:cNvSpPr>
            <a:spLocks noChangeShapeType="1"/>
          </p:cNvSpPr>
          <p:nvPr/>
        </p:nvSpPr>
        <p:spPr bwMode="auto">
          <a:xfrm flipH="1" flipV="1">
            <a:off x="6407409" y="5372518"/>
            <a:ext cx="457200" cy="6858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0431" name="Line 14"/>
          <p:cNvSpPr>
            <a:spLocks noChangeShapeType="1"/>
          </p:cNvSpPr>
          <p:nvPr/>
        </p:nvSpPr>
        <p:spPr bwMode="auto">
          <a:xfrm flipH="1">
            <a:off x="7017009" y="6134518"/>
            <a:ext cx="11430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0432" name="Line 15"/>
          <p:cNvSpPr>
            <a:spLocks noChangeShapeType="1"/>
          </p:cNvSpPr>
          <p:nvPr/>
        </p:nvSpPr>
        <p:spPr bwMode="auto">
          <a:xfrm flipH="1">
            <a:off x="7093209" y="5296318"/>
            <a:ext cx="1676400" cy="762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0433" name="Line 16"/>
          <p:cNvSpPr>
            <a:spLocks noChangeShapeType="1"/>
          </p:cNvSpPr>
          <p:nvPr/>
        </p:nvSpPr>
        <p:spPr bwMode="auto">
          <a:xfrm flipH="1">
            <a:off x="8312409" y="5372518"/>
            <a:ext cx="533400" cy="7620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60434" name="Group 17"/>
          <p:cNvGrpSpPr>
            <a:grpSpLocks/>
          </p:cNvGrpSpPr>
          <p:nvPr/>
        </p:nvGrpSpPr>
        <p:grpSpPr bwMode="auto">
          <a:xfrm>
            <a:off x="6178809" y="4069181"/>
            <a:ext cx="2895600" cy="2286000"/>
            <a:chOff x="0" y="0"/>
            <a:chExt cx="1824" cy="1440"/>
          </a:xfrm>
        </p:grpSpPr>
        <p:sp>
          <p:nvSpPr>
            <p:cNvPr id="60574" name="Oval 18"/>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dirty="0">
                  <a:solidFill>
                    <a:schemeClr val="bg1"/>
                  </a:solidFill>
                </a:rPr>
                <a:t>1</a:t>
              </a:r>
            </a:p>
          </p:txBody>
        </p:sp>
        <p:sp>
          <p:nvSpPr>
            <p:cNvPr id="60575" name="Oval 19"/>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60576" name="Oval 20"/>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60577" name="Oval 21"/>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60578" name="Oval 2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60579" name="Oval 2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aphicFrame>
        <p:nvGraphicFramePr>
          <p:cNvPr id="52248" name="Group 24"/>
          <p:cNvGraphicFramePr>
            <a:graphicFrameLocks noGrp="1"/>
          </p:cNvGraphicFramePr>
          <p:nvPr>
            <p:extLst>
              <p:ext uri="{D42A27DB-BD31-4B8C-83A1-F6EECF244321}">
                <p14:modId xmlns:p14="http://schemas.microsoft.com/office/powerpoint/2010/main" val="3896217962"/>
              </p:ext>
            </p:extLst>
          </p:nvPr>
        </p:nvGraphicFramePr>
        <p:xfrm>
          <a:off x="368757" y="2968898"/>
          <a:ext cx="1066800" cy="2825752"/>
        </p:xfrm>
        <a:graphic>
          <a:graphicData uri="http://schemas.openxmlformats.org/drawingml/2006/table">
            <a:tbl>
              <a:tblPr/>
              <a:tblGrid>
                <a:gridCol w="387350">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290512">
                  <a:extLst>
                    <a:ext uri="{9D8B030D-6E8A-4147-A177-3AD203B41FA5}">
                      <a16:colId xmlns:a16="http://schemas.microsoft.com/office/drawing/2014/main" val="20002"/>
                    </a:ext>
                  </a:extLst>
                </a:gridCol>
              </a:tblGrid>
              <a:tr h="4714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99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14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60465" name="Group 54"/>
          <p:cNvGrpSpPr>
            <a:grpSpLocks/>
          </p:cNvGrpSpPr>
          <p:nvPr/>
        </p:nvGrpSpPr>
        <p:grpSpPr bwMode="auto">
          <a:xfrm>
            <a:off x="1283157" y="2975248"/>
            <a:ext cx="4724400" cy="2803525"/>
            <a:chOff x="0" y="0"/>
            <a:chExt cx="3744" cy="2286"/>
          </a:xfrm>
        </p:grpSpPr>
        <p:grpSp>
          <p:nvGrpSpPr>
            <p:cNvPr id="60494" name="Group 55"/>
            <p:cNvGrpSpPr>
              <a:grpSpLocks/>
            </p:cNvGrpSpPr>
            <p:nvPr/>
          </p:nvGrpSpPr>
          <p:grpSpPr bwMode="auto">
            <a:xfrm>
              <a:off x="384" y="0"/>
              <a:ext cx="624" cy="269"/>
              <a:chOff x="0" y="0"/>
              <a:chExt cx="1516" cy="425"/>
            </a:xfrm>
          </p:grpSpPr>
          <p:sp>
            <p:nvSpPr>
              <p:cNvPr id="60572" name="Text Box 56"/>
              <p:cNvSpPr txBox="1">
                <a:spLocks noChangeArrowheads="1"/>
              </p:cNvSpPr>
              <p:nvPr/>
            </p:nvSpPr>
            <p:spPr bwMode="auto">
              <a:xfrm>
                <a:off x="-1"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1</a:t>
                </a:r>
              </a:p>
            </p:txBody>
          </p:sp>
          <p:sp>
            <p:nvSpPr>
              <p:cNvPr id="60573" name="Text Box 57"/>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60495" name="Group 58"/>
            <p:cNvGrpSpPr>
              <a:grpSpLocks/>
            </p:cNvGrpSpPr>
            <p:nvPr/>
          </p:nvGrpSpPr>
          <p:grpSpPr bwMode="auto">
            <a:xfrm>
              <a:off x="1296" y="0"/>
              <a:ext cx="624" cy="269"/>
              <a:chOff x="0" y="0"/>
              <a:chExt cx="1516" cy="425"/>
            </a:xfrm>
          </p:grpSpPr>
          <p:sp>
            <p:nvSpPr>
              <p:cNvPr id="60570" name="Text Box 59"/>
              <p:cNvSpPr txBox="1">
                <a:spLocks noChangeArrowheads="1"/>
              </p:cNvSpPr>
              <p:nvPr/>
            </p:nvSpPr>
            <p:spPr bwMode="auto">
              <a:xfrm>
                <a:off x="0"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4</a:t>
                </a:r>
              </a:p>
            </p:txBody>
          </p:sp>
          <p:sp>
            <p:nvSpPr>
              <p:cNvPr id="60571" name="Text Box 60"/>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60496" name="Group 61"/>
            <p:cNvGrpSpPr>
              <a:grpSpLocks/>
            </p:cNvGrpSpPr>
            <p:nvPr/>
          </p:nvGrpSpPr>
          <p:grpSpPr bwMode="auto">
            <a:xfrm>
              <a:off x="2208" y="0"/>
              <a:ext cx="624" cy="269"/>
              <a:chOff x="0" y="0"/>
              <a:chExt cx="1516" cy="425"/>
            </a:xfrm>
          </p:grpSpPr>
          <p:sp>
            <p:nvSpPr>
              <p:cNvPr id="60568" name="Text Box 62"/>
              <p:cNvSpPr txBox="1">
                <a:spLocks noChangeArrowheads="1"/>
              </p:cNvSpPr>
              <p:nvPr/>
            </p:nvSpPr>
            <p:spPr bwMode="auto">
              <a:xfrm>
                <a:off x="0"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5</a:t>
                </a:r>
              </a:p>
            </p:txBody>
          </p:sp>
          <p:sp>
            <p:nvSpPr>
              <p:cNvPr id="60569" name="Text Box 63"/>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60497" name="Line 64"/>
            <p:cNvSpPr>
              <a:spLocks noChangeShapeType="1"/>
            </p:cNvSpPr>
            <p:nvPr/>
          </p:nvSpPr>
          <p:spPr bwMode="auto">
            <a:xfrm>
              <a:off x="0" y="192"/>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60498" name="Line 65"/>
            <p:cNvSpPr>
              <a:spLocks noChangeShapeType="1"/>
            </p:cNvSpPr>
            <p:nvPr/>
          </p:nvSpPr>
          <p:spPr bwMode="auto">
            <a:xfrm>
              <a:off x="912" y="192"/>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60499" name="Line 66"/>
            <p:cNvSpPr>
              <a:spLocks noChangeShapeType="1"/>
            </p:cNvSpPr>
            <p:nvPr/>
          </p:nvSpPr>
          <p:spPr bwMode="auto">
            <a:xfrm>
              <a:off x="1824" y="192"/>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60500" name="Group 67"/>
            <p:cNvGrpSpPr>
              <a:grpSpLocks/>
            </p:cNvGrpSpPr>
            <p:nvPr/>
          </p:nvGrpSpPr>
          <p:grpSpPr bwMode="auto">
            <a:xfrm>
              <a:off x="384" y="432"/>
              <a:ext cx="624" cy="270"/>
              <a:chOff x="0" y="0"/>
              <a:chExt cx="1516" cy="427"/>
            </a:xfrm>
          </p:grpSpPr>
          <p:sp>
            <p:nvSpPr>
              <p:cNvPr id="60566" name="Text Box 68"/>
              <p:cNvSpPr txBox="1">
                <a:spLocks noChangeArrowheads="1"/>
              </p:cNvSpPr>
              <p:nvPr/>
            </p:nvSpPr>
            <p:spPr bwMode="auto">
              <a:xfrm>
                <a:off x="-1" y="1"/>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0</a:t>
                </a:r>
              </a:p>
            </p:txBody>
          </p:sp>
          <p:sp>
            <p:nvSpPr>
              <p:cNvPr id="60567" name="Text Box 69"/>
              <p:cNvSpPr txBox="1">
                <a:spLocks noChangeArrowheads="1"/>
              </p:cNvSpPr>
              <p:nvPr/>
            </p:nvSpPr>
            <p:spPr bwMode="auto">
              <a:xfrm>
                <a:off x="889" y="1"/>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60501" name="Group 70"/>
            <p:cNvGrpSpPr>
              <a:grpSpLocks/>
            </p:cNvGrpSpPr>
            <p:nvPr/>
          </p:nvGrpSpPr>
          <p:grpSpPr bwMode="auto">
            <a:xfrm>
              <a:off x="1296" y="432"/>
              <a:ext cx="624" cy="270"/>
              <a:chOff x="0" y="0"/>
              <a:chExt cx="1516" cy="427"/>
            </a:xfrm>
          </p:grpSpPr>
          <p:sp>
            <p:nvSpPr>
              <p:cNvPr id="60564" name="Text Box 71"/>
              <p:cNvSpPr txBox="1">
                <a:spLocks noChangeArrowheads="1"/>
              </p:cNvSpPr>
              <p:nvPr/>
            </p:nvSpPr>
            <p:spPr bwMode="auto">
              <a:xfrm>
                <a:off x="0" y="1"/>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2</a:t>
                </a:r>
              </a:p>
            </p:txBody>
          </p:sp>
          <p:sp>
            <p:nvSpPr>
              <p:cNvPr id="60565" name="Text Box 72"/>
              <p:cNvSpPr txBox="1">
                <a:spLocks noChangeArrowheads="1"/>
              </p:cNvSpPr>
              <p:nvPr/>
            </p:nvSpPr>
            <p:spPr bwMode="auto">
              <a:xfrm>
                <a:off x="889" y="1"/>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60502" name="Group 73"/>
            <p:cNvGrpSpPr>
              <a:grpSpLocks/>
            </p:cNvGrpSpPr>
            <p:nvPr/>
          </p:nvGrpSpPr>
          <p:grpSpPr bwMode="auto">
            <a:xfrm>
              <a:off x="2208" y="432"/>
              <a:ext cx="624" cy="270"/>
              <a:chOff x="0" y="0"/>
              <a:chExt cx="1516" cy="427"/>
            </a:xfrm>
          </p:grpSpPr>
          <p:sp>
            <p:nvSpPr>
              <p:cNvPr id="60562" name="Text Box 74"/>
              <p:cNvSpPr txBox="1">
                <a:spLocks noChangeArrowheads="1"/>
              </p:cNvSpPr>
              <p:nvPr/>
            </p:nvSpPr>
            <p:spPr bwMode="auto">
              <a:xfrm>
                <a:off x="0" y="1"/>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3</a:t>
                </a:r>
              </a:p>
            </p:txBody>
          </p:sp>
          <p:sp>
            <p:nvSpPr>
              <p:cNvPr id="60563" name="Text Box 75"/>
              <p:cNvSpPr txBox="1">
                <a:spLocks noChangeArrowheads="1"/>
              </p:cNvSpPr>
              <p:nvPr/>
            </p:nvSpPr>
            <p:spPr bwMode="auto">
              <a:xfrm>
                <a:off x="889" y="1"/>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sp>
          <p:nvSpPr>
            <p:cNvPr id="60503" name="Line 76"/>
            <p:cNvSpPr>
              <a:spLocks noChangeShapeType="1"/>
            </p:cNvSpPr>
            <p:nvPr/>
          </p:nvSpPr>
          <p:spPr bwMode="auto">
            <a:xfrm>
              <a:off x="0" y="624"/>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60504" name="Line 77"/>
            <p:cNvSpPr>
              <a:spLocks noChangeShapeType="1"/>
            </p:cNvSpPr>
            <p:nvPr/>
          </p:nvSpPr>
          <p:spPr bwMode="auto">
            <a:xfrm>
              <a:off x="912" y="624"/>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60505" name="Line 78"/>
            <p:cNvSpPr>
              <a:spLocks noChangeShapeType="1"/>
            </p:cNvSpPr>
            <p:nvPr/>
          </p:nvSpPr>
          <p:spPr bwMode="auto">
            <a:xfrm>
              <a:off x="1824" y="624"/>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60506" name="Group 79"/>
            <p:cNvGrpSpPr>
              <a:grpSpLocks/>
            </p:cNvGrpSpPr>
            <p:nvPr/>
          </p:nvGrpSpPr>
          <p:grpSpPr bwMode="auto">
            <a:xfrm>
              <a:off x="384" y="816"/>
              <a:ext cx="624" cy="269"/>
              <a:chOff x="0" y="0"/>
              <a:chExt cx="1516" cy="426"/>
            </a:xfrm>
          </p:grpSpPr>
          <p:sp>
            <p:nvSpPr>
              <p:cNvPr id="60560" name="Text Box 80"/>
              <p:cNvSpPr txBox="1">
                <a:spLocks noChangeArrowheads="1"/>
              </p:cNvSpPr>
              <p:nvPr/>
            </p:nvSpPr>
            <p:spPr bwMode="auto">
              <a:xfrm>
                <a:off x="-1" y="-1"/>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1</a:t>
                </a:r>
              </a:p>
            </p:txBody>
          </p:sp>
          <p:sp>
            <p:nvSpPr>
              <p:cNvPr id="60561" name="Text Box 81"/>
              <p:cNvSpPr txBox="1">
                <a:spLocks noChangeArrowheads="1"/>
              </p:cNvSpPr>
              <p:nvPr/>
            </p:nvSpPr>
            <p:spPr bwMode="auto">
              <a:xfrm>
                <a:off x="889" y="-1"/>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60507" name="Group 82"/>
            <p:cNvGrpSpPr>
              <a:grpSpLocks/>
            </p:cNvGrpSpPr>
            <p:nvPr/>
          </p:nvGrpSpPr>
          <p:grpSpPr bwMode="auto">
            <a:xfrm>
              <a:off x="1296" y="816"/>
              <a:ext cx="624" cy="269"/>
              <a:chOff x="0" y="0"/>
              <a:chExt cx="1516" cy="426"/>
            </a:xfrm>
          </p:grpSpPr>
          <p:sp>
            <p:nvSpPr>
              <p:cNvPr id="60558" name="Text Box 83"/>
              <p:cNvSpPr txBox="1">
                <a:spLocks noChangeArrowheads="1"/>
              </p:cNvSpPr>
              <p:nvPr/>
            </p:nvSpPr>
            <p:spPr bwMode="auto">
              <a:xfrm>
                <a:off x="0" y="-1"/>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3</a:t>
                </a:r>
              </a:p>
            </p:txBody>
          </p:sp>
          <p:sp>
            <p:nvSpPr>
              <p:cNvPr id="60559" name="Text Box 84"/>
              <p:cNvSpPr txBox="1">
                <a:spLocks noChangeArrowheads="1"/>
              </p:cNvSpPr>
              <p:nvPr/>
            </p:nvSpPr>
            <p:spPr bwMode="auto">
              <a:xfrm>
                <a:off x="889" y="-1"/>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60508" name="Line 85"/>
            <p:cNvSpPr>
              <a:spLocks noChangeShapeType="1"/>
            </p:cNvSpPr>
            <p:nvPr/>
          </p:nvSpPr>
          <p:spPr bwMode="auto">
            <a:xfrm>
              <a:off x="0" y="1008"/>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60509" name="Line 86"/>
            <p:cNvSpPr>
              <a:spLocks noChangeShapeType="1"/>
            </p:cNvSpPr>
            <p:nvPr/>
          </p:nvSpPr>
          <p:spPr bwMode="auto">
            <a:xfrm>
              <a:off x="912" y="1008"/>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60510" name="Group 87"/>
            <p:cNvGrpSpPr>
              <a:grpSpLocks/>
            </p:cNvGrpSpPr>
            <p:nvPr/>
          </p:nvGrpSpPr>
          <p:grpSpPr bwMode="auto">
            <a:xfrm>
              <a:off x="384" y="1248"/>
              <a:ext cx="624" cy="269"/>
              <a:chOff x="0" y="0"/>
              <a:chExt cx="1516" cy="425"/>
            </a:xfrm>
          </p:grpSpPr>
          <p:sp>
            <p:nvSpPr>
              <p:cNvPr id="60556" name="Text Box 88"/>
              <p:cNvSpPr txBox="1">
                <a:spLocks noChangeArrowheads="1"/>
              </p:cNvSpPr>
              <p:nvPr/>
            </p:nvSpPr>
            <p:spPr bwMode="auto">
              <a:xfrm>
                <a:off x="-1"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1</a:t>
                </a:r>
              </a:p>
            </p:txBody>
          </p:sp>
          <p:sp>
            <p:nvSpPr>
              <p:cNvPr id="60557" name="Text Box 89"/>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60511" name="Group 90"/>
            <p:cNvGrpSpPr>
              <a:grpSpLocks/>
            </p:cNvGrpSpPr>
            <p:nvPr/>
          </p:nvGrpSpPr>
          <p:grpSpPr bwMode="auto">
            <a:xfrm>
              <a:off x="1296" y="1248"/>
              <a:ext cx="624" cy="269"/>
              <a:chOff x="0" y="0"/>
              <a:chExt cx="1516" cy="425"/>
            </a:xfrm>
          </p:grpSpPr>
          <p:sp>
            <p:nvSpPr>
              <p:cNvPr id="60554" name="Text Box 91"/>
              <p:cNvSpPr txBox="1">
                <a:spLocks noChangeArrowheads="1"/>
              </p:cNvSpPr>
              <p:nvPr/>
            </p:nvSpPr>
            <p:spPr bwMode="auto">
              <a:xfrm>
                <a:off x="0"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2</a:t>
                </a:r>
              </a:p>
            </p:txBody>
          </p:sp>
          <p:sp>
            <p:nvSpPr>
              <p:cNvPr id="60555" name="Text Box 92"/>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60512" name="Group 93"/>
            <p:cNvGrpSpPr>
              <a:grpSpLocks/>
            </p:cNvGrpSpPr>
            <p:nvPr/>
          </p:nvGrpSpPr>
          <p:grpSpPr bwMode="auto">
            <a:xfrm>
              <a:off x="2208" y="1248"/>
              <a:ext cx="624" cy="269"/>
              <a:chOff x="0" y="0"/>
              <a:chExt cx="1516" cy="425"/>
            </a:xfrm>
          </p:grpSpPr>
          <p:sp>
            <p:nvSpPr>
              <p:cNvPr id="60552" name="Text Box 94"/>
              <p:cNvSpPr txBox="1">
                <a:spLocks noChangeArrowheads="1"/>
              </p:cNvSpPr>
              <p:nvPr/>
            </p:nvSpPr>
            <p:spPr bwMode="auto">
              <a:xfrm>
                <a:off x="0"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4</a:t>
                </a:r>
              </a:p>
            </p:txBody>
          </p:sp>
          <p:sp>
            <p:nvSpPr>
              <p:cNvPr id="60553" name="Text Box 95"/>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sp>
          <p:nvSpPr>
            <p:cNvPr id="60513" name="Line 96"/>
            <p:cNvSpPr>
              <a:spLocks noChangeShapeType="1"/>
            </p:cNvSpPr>
            <p:nvPr/>
          </p:nvSpPr>
          <p:spPr bwMode="auto">
            <a:xfrm>
              <a:off x="0" y="1439"/>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60514" name="Line 97"/>
            <p:cNvSpPr>
              <a:spLocks noChangeShapeType="1"/>
            </p:cNvSpPr>
            <p:nvPr/>
          </p:nvSpPr>
          <p:spPr bwMode="auto">
            <a:xfrm>
              <a:off x="912" y="1439"/>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60515" name="Line 98"/>
            <p:cNvSpPr>
              <a:spLocks noChangeShapeType="1"/>
            </p:cNvSpPr>
            <p:nvPr/>
          </p:nvSpPr>
          <p:spPr bwMode="auto">
            <a:xfrm>
              <a:off x="1824" y="1439"/>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60516" name="Group 99"/>
            <p:cNvGrpSpPr>
              <a:grpSpLocks/>
            </p:cNvGrpSpPr>
            <p:nvPr/>
          </p:nvGrpSpPr>
          <p:grpSpPr bwMode="auto">
            <a:xfrm>
              <a:off x="3120" y="1248"/>
              <a:ext cx="624" cy="269"/>
              <a:chOff x="0" y="0"/>
              <a:chExt cx="1516" cy="425"/>
            </a:xfrm>
          </p:grpSpPr>
          <p:sp>
            <p:nvSpPr>
              <p:cNvPr id="60550" name="Text Box 100"/>
              <p:cNvSpPr txBox="1">
                <a:spLocks noChangeArrowheads="1"/>
              </p:cNvSpPr>
              <p:nvPr/>
            </p:nvSpPr>
            <p:spPr bwMode="auto">
              <a:xfrm>
                <a:off x="0"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5</a:t>
                </a:r>
              </a:p>
            </p:txBody>
          </p:sp>
          <p:sp>
            <p:nvSpPr>
              <p:cNvPr id="60551" name="Text Box 101"/>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60517" name="Line 102"/>
            <p:cNvSpPr>
              <a:spLocks noChangeShapeType="1"/>
            </p:cNvSpPr>
            <p:nvPr/>
          </p:nvSpPr>
          <p:spPr bwMode="auto">
            <a:xfrm>
              <a:off x="2736" y="1439"/>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60518" name="Group 103"/>
            <p:cNvGrpSpPr>
              <a:grpSpLocks/>
            </p:cNvGrpSpPr>
            <p:nvPr/>
          </p:nvGrpSpPr>
          <p:grpSpPr bwMode="auto">
            <a:xfrm>
              <a:off x="384" y="1632"/>
              <a:ext cx="624" cy="270"/>
              <a:chOff x="0" y="0"/>
              <a:chExt cx="1516" cy="427"/>
            </a:xfrm>
          </p:grpSpPr>
          <p:sp>
            <p:nvSpPr>
              <p:cNvPr id="60548" name="Text Box 104"/>
              <p:cNvSpPr txBox="1">
                <a:spLocks noChangeArrowheads="1"/>
              </p:cNvSpPr>
              <p:nvPr/>
            </p:nvSpPr>
            <p:spPr bwMode="auto">
              <a:xfrm>
                <a:off x="-1" y="0"/>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0</a:t>
                </a:r>
              </a:p>
            </p:txBody>
          </p:sp>
          <p:sp>
            <p:nvSpPr>
              <p:cNvPr id="60549" name="Text Box 105"/>
              <p:cNvSpPr txBox="1">
                <a:spLocks noChangeArrowheads="1"/>
              </p:cNvSpPr>
              <p:nvPr/>
            </p:nvSpPr>
            <p:spPr bwMode="auto">
              <a:xfrm>
                <a:off x="889" y="0"/>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60519" name="Group 106"/>
            <p:cNvGrpSpPr>
              <a:grpSpLocks/>
            </p:cNvGrpSpPr>
            <p:nvPr/>
          </p:nvGrpSpPr>
          <p:grpSpPr bwMode="auto">
            <a:xfrm>
              <a:off x="1296" y="1632"/>
              <a:ext cx="624" cy="270"/>
              <a:chOff x="0" y="0"/>
              <a:chExt cx="1516" cy="427"/>
            </a:xfrm>
          </p:grpSpPr>
          <p:sp>
            <p:nvSpPr>
              <p:cNvPr id="60546" name="Text Box 107"/>
              <p:cNvSpPr txBox="1">
                <a:spLocks noChangeArrowheads="1"/>
              </p:cNvSpPr>
              <p:nvPr/>
            </p:nvSpPr>
            <p:spPr bwMode="auto">
              <a:xfrm>
                <a:off x="0" y="0"/>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3</a:t>
                </a:r>
              </a:p>
            </p:txBody>
          </p:sp>
          <p:sp>
            <p:nvSpPr>
              <p:cNvPr id="60547" name="Text Box 108"/>
              <p:cNvSpPr txBox="1">
                <a:spLocks noChangeArrowheads="1"/>
              </p:cNvSpPr>
              <p:nvPr/>
            </p:nvSpPr>
            <p:spPr bwMode="auto">
              <a:xfrm>
                <a:off x="889" y="0"/>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60520" name="Group 109"/>
            <p:cNvGrpSpPr>
              <a:grpSpLocks/>
            </p:cNvGrpSpPr>
            <p:nvPr/>
          </p:nvGrpSpPr>
          <p:grpSpPr bwMode="auto">
            <a:xfrm>
              <a:off x="2208" y="1632"/>
              <a:ext cx="624" cy="270"/>
              <a:chOff x="0" y="0"/>
              <a:chExt cx="1516" cy="427"/>
            </a:xfrm>
          </p:grpSpPr>
          <p:sp>
            <p:nvSpPr>
              <p:cNvPr id="60544" name="Text Box 110"/>
              <p:cNvSpPr txBox="1">
                <a:spLocks noChangeArrowheads="1"/>
              </p:cNvSpPr>
              <p:nvPr/>
            </p:nvSpPr>
            <p:spPr bwMode="auto">
              <a:xfrm>
                <a:off x="0" y="0"/>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5</a:t>
                </a:r>
              </a:p>
            </p:txBody>
          </p:sp>
          <p:sp>
            <p:nvSpPr>
              <p:cNvPr id="60545" name="Text Box 111"/>
              <p:cNvSpPr txBox="1">
                <a:spLocks noChangeArrowheads="1"/>
              </p:cNvSpPr>
              <p:nvPr/>
            </p:nvSpPr>
            <p:spPr bwMode="auto">
              <a:xfrm>
                <a:off x="889" y="0"/>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60521" name="Line 112"/>
            <p:cNvSpPr>
              <a:spLocks noChangeShapeType="1"/>
            </p:cNvSpPr>
            <p:nvPr/>
          </p:nvSpPr>
          <p:spPr bwMode="auto">
            <a:xfrm>
              <a:off x="0" y="1824"/>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60522" name="Line 113"/>
            <p:cNvSpPr>
              <a:spLocks noChangeShapeType="1"/>
            </p:cNvSpPr>
            <p:nvPr/>
          </p:nvSpPr>
          <p:spPr bwMode="auto">
            <a:xfrm>
              <a:off x="912" y="1824"/>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60523" name="Line 114"/>
            <p:cNvSpPr>
              <a:spLocks noChangeShapeType="1"/>
            </p:cNvSpPr>
            <p:nvPr/>
          </p:nvSpPr>
          <p:spPr bwMode="auto">
            <a:xfrm>
              <a:off x="1824" y="1824"/>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60524" name="Group 115"/>
            <p:cNvGrpSpPr>
              <a:grpSpLocks/>
            </p:cNvGrpSpPr>
            <p:nvPr/>
          </p:nvGrpSpPr>
          <p:grpSpPr bwMode="auto">
            <a:xfrm>
              <a:off x="384" y="2017"/>
              <a:ext cx="624" cy="269"/>
              <a:chOff x="0" y="0"/>
              <a:chExt cx="1516" cy="425"/>
            </a:xfrm>
          </p:grpSpPr>
          <p:sp>
            <p:nvSpPr>
              <p:cNvPr id="60542" name="Text Box 116"/>
              <p:cNvSpPr txBox="1">
                <a:spLocks noChangeArrowheads="1"/>
              </p:cNvSpPr>
              <p:nvPr/>
            </p:nvSpPr>
            <p:spPr bwMode="auto">
              <a:xfrm>
                <a:off x="-1"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0</a:t>
                </a:r>
              </a:p>
            </p:txBody>
          </p:sp>
          <p:sp>
            <p:nvSpPr>
              <p:cNvPr id="60543" name="Text Box 117"/>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60525" name="Group 118"/>
            <p:cNvGrpSpPr>
              <a:grpSpLocks/>
            </p:cNvGrpSpPr>
            <p:nvPr/>
          </p:nvGrpSpPr>
          <p:grpSpPr bwMode="auto">
            <a:xfrm>
              <a:off x="1296" y="2017"/>
              <a:ext cx="624" cy="269"/>
              <a:chOff x="0" y="0"/>
              <a:chExt cx="1516" cy="425"/>
            </a:xfrm>
          </p:grpSpPr>
          <p:sp>
            <p:nvSpPr>
              <p:cNvPr id="60540" name="Text Box 119"/>
              <p:cNvSpPr txBox="1">
                <a:spLocks noChangeArrowheads="1"/>
              </p:cNvSpPr>
              <p:nvPr/>
            </p:nvSpPr>
            <p:spPr bwMode="auto">
              <a:xfrm>
                <a:off x="0"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1</a:t>
                </a:r>
              </a:p>
            </p:txBody>
          </p:sp>
          <p:sp>
            <p:nvSpPr>
              <p:cNvPr id="60541" name="Text Box 120"/>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60526" name="Group 121"/>
            <p:cNvGrpSpPr>
              <a:grpSpLocks/>
            </p:cNvGrpSpPr>
            <p:nvPr/>
          </p:nvGrpSpPr>
          <p:grpSpPr bwMode="auto">
            <a:xfrm>
              <a:off x="2208" y="2015"/>
              <a:ext cx="624" cy="271"/>
              <a:chOff x="0" y="0"/>
              <a:chExt cx="1516" cy="429"/>
            </a:xfrm>
          </p:grpSpPr>
          <p:sp>
            <p:nvSpPr>
              <p:cNvPr id="60538" name="Text Box 122"/>
              <p:cNvSpPr txBox="1">
                <a:spLocks noChangeArrowheads="1"/>
              </p:cNvSpPr>
              <p:nvPr/>
            </p:nvSpPr>
            <p:spPr bwMode="auto">
              <a:xfrm>
                <a:off x="0" y="3"/>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3</a:t>
                </a:r>
              </a:p>
            </p:txBody>
          </p:sp>
          <p:sp>
            <p:nvSpPr>
              <p:cNvPr id="60539" name="Text Box 123"/>
              <p:cNvSpPr txBox="1">
                <a:spLocks noChangeArrowheads="1"/>
              </p:cNvSpPr>
              <p:nvPr/>
            </p:nvSpPr>
            <p:spPr bwMode="auto">
              <a:xfrm>
                <a:off x="889" y="1"/>
                <a:ext cx="627" cy="42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sp>
          <p:nvSpPr>
            <p:cNvPr id="60527" name="Line 124"/>
            <p:cNvSpPr>
              <a:spLocks noChangeShapeType="1"/>
            </p:cNvSpPr>
            <p:nvPr/>
          </p:nvSpPr>
          <p:spPr bwMode="auto">
            <a:xfrm>
              <a:off x="0" y="2208"/>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60528" name="Line 125"/>
            <p:cNvSpPr>
              <a:spLocks noChangeShapeType="1"/>
            </p:cNvSpPr>
            <p:nvPr/>
          </p:nvSpPr>
          <p:spPr bwMode="auto">
            <a:xfrm>
              <a:off x="912" y="2208"/>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60529" name="Line 126"/>
            <p:cNvSpPr>
              <a:spLocks noChangeShapeType="1"/>
            </p:cNvSpPr>
            <p:nvPr/>
          </p:nvSpPr>
          <p:spPr bwMode="auto">
            <a:xfrm>
              <a:off x="1824" y="2208"/>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60530" name="Group 127"/>
            <p:cNvGrpSpPr>
              <a:grpSpLocks/>
            </p:cNvGrpSpPr>
            <p:nvPr/>
          </p:nvGrpSpPr>
          <p:grpSpPr bwMode="auto">
            <a:xfrm>
              <a:off x="3120" y="2015"/>
              <a:ext cx="624" cy="270"/>
              <a:chOff x="0" y="0"/>
              <a:chExt cx="1516" cy="427"/>
            </a:xfrm>
          </p:grpSpPr>
          <p:sp>
            <p:nvSpPr>
              <p:cNvPr id="60536" name="Text Box 128"/>
              <p:cNvSpPr txBox="1">
                <a:spLocks noChangeArrowheads="1"/>
              </p:cNvSpPr>
              <p:nvPr/>
            </p:nvSpPr>
            <p:spPr bwMode="auto">
              <a:xfrm>
                <a:off x="0" y="1"/>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4</a:t>
                </a:r>
              </a:p>
            </p:txBody>
          </p:sp>
          <p:sp>
            <p:nvSpPr>
              <p:cNvPr id="60537" name="Text Box 129"/>
              <p:cNvSpPr txBox="1">
                <a:spLocks noChangeArrowheads="1"/>
              </p:cNvSpPr>
              <p:nvPr/>
            </p:nvSpPr>
            <p:spPr bwMode="auto">
              <a:xfrm>
                <a:off x="889" y="1"/>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60531" name="Line 130"/>
            <p:cNvSpPr>
              <a:spLocks noChangeShapeType="1"/>
            </p:cNvSpPr>
            <p:nvPr/>
          </p:nvSpPr>
          <p:spPr bwMode="auto">
            <a:xfrm>
              <a:off x="2736" y="2208"/>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60532" name="Group 131"/>
            <p:cNvGrpSpPr>
              <a:grpSpLocks/>
            </p:cNvGrpSpPr>
            <p:nvPr/>
          </p:nvGrpSpPr>
          <p:grpSpPr bwMode="auto">
            <a:xfrm>
              <a:off x="3120" y="432"/>
              <a:ext cx="624" cy="270"/>
              <a:chOff x="0" y="0"/>
              <a:chExt cx="1516" cy="427"/>
            </a:xfrm>
          </p:grpSpPr>
          <p:sp>
            <p:nvSpPr>
              <p:cNvPr id="60534" name="Text Box 132"/>
              <p:cNvSpPr txBox="1">
                <a:spLocks noChangeArrowheads="1"/>
              </p:cNvSpPr>
              <p:nvPr/>
            </p:nvSpPr>
            <p:spPr bwMode="auto">
              <a:xfrm>
                <a:off x="0" y="1"/>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5</a:t>
                </a:r>
              </a:p>
            </p:txBody>
          </p:sp>
          <p:sp>
            <p:nvSpPr>
              <p:cNvPr id="60535" name="Text Box 133"/>
              <p:cNvSpPr txBox="1">
                <a:spLocks noChangeArrowheads="1"/>
              </p:cNvSpPr>
              <p:nvPr/>
            </p:nvSpPr>
            <p:spPr bwMode="auto">
              <a:xfrm>
                <a:off x="889" y="1"/>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60533" name="Line 134"/>
            <p:cNvSpPr>
              <a:spLocks noChangeShapeType="1"/>
            </p:cNvSpPr>
            <p:nvPr/>
          </p:nvSpPr>
          <p:spPr bwMode="auto">
            <a:xfrm>
              <a:off x="2736" y="624"/>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sp>
        <p:nvSpPr>
          <p:cNvPr id="60466" name="Text Box 135"/>
          <p:cNvSpPr txBox="1">
            <a:spLocks noChangeArrowheads="1"/>
          </p:cNvSpPr>
          <p:nvPr/>
        </p:nvSpPr>
        <p:spPr bwMode="auto">
          <a:xfrm>
            <a:off x="673557" y="5762898"/>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1600"/>
              <a:t>visit</a:t>
            </a:r>
          </a:p>
        </p:txBody>
      </p:sp>
      <p:sp>
        <p:nvSpPr>
          <p:cNvPr id="108" name="Rectangle 30"/>
          <p:cNvSpPr>
            <a:spLocks noChangeArrowheads="1"/>
          </p:cNvSpPr>
          <p:nvPr/>
        </p:nvSpPr>
        <p:spPr bwMode="auto">
          <a:xfrm>
            <a:off x="773570" y="3027636"/>
            <a:ext cx="357187" cy="4000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800000"/>
                </a:solidFill>
                <a:latin typeface="Times New Roman" panose="02020603050405020304" pitchFamily="18" charset="0"/>
              </a:rPr>
              <a:t>T</a:t>
            </a:r>
            <a:endParaRPr lang="en-US" altLang="zh-CN" sz="2000" b="1">
              <a:solidFill>
                <a:srgbClr val="000099"/>
              </a:solidFill>
              <a:latin typeface="Times New Roman" panose="02020603050405020304" pitchFamily="18" charset="0"/>
            </a:endParaRPr>
          </a:p>
        </p:txBody>
      </p:sp>
      <p:cxnSp>
        <p:nvCxnSpPr>
          <p:cNvPr id="110" name="直接箭头连接符 109"/>
          <p:cNvCxnSpPr>
            <a:cxnSpLocks noChangeShapeType="1"/>
            <a:endCxn id="60497" idx="1"/>
          </p:cNvCxnSpPr>
          <p:nvPr/>
        </p:nvCxnSpPr>
        <p:spPr bwMode="auto">
          <a:xfrm>
            <a:off x="1273632" y="3202261"/>
            <a:ext cx="493713" cy="7937"/>
          </a:xfrm>
          <a:prstGeom prst="straightConnector1">
            <a:avLst/>
          </a:prstGeom>
          <a:noFill/>
          <a:ln w="28575" algn="ctr">
            <a:solidFill>
              <a:srgbClr val="FFC000"/>
            </a:solidFill>
            <a:round/>
            <a:headEnd/>
            <a:tailEnd type="arrow" w="med" len="med"/>
          </a:ln>
        </p:spPr>
      </p:cxnSp>
      <p:sp>
        <p:nvSpPr>
          <p:cNvPr id="115" name="Rectangle 30"/>
          <p:cNvSpPr>
            <a:spLocks noChangeArrowheads="1"/>
          </p:cNvSpPr>
          <p:nvPr/>
        </p:nvSpPr>
        <p:spPr bwMode="auto">
          <a:xfrm>
            <a:off x="773570" y="3484836"/>
            <a:ext cx="357187" cy="4000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800000"/>
                </a:solidFill>
                <a:latin typeface="Times New Roman" panose="02020603050405020304" pitchFamily="18" charset="0"/>
              </a:rPr>
              <a:t>T</a:t>
            </a:r>
            <a:endParaRPr lang="en-US" altLang="zh-CN" sz="2000" b="1">
              <a:solidFill>
                <a:srgbClr val="000099"/>
              </a:solidFill>
              <a:latin typeface="Times New Roman" panose="02020603050405020304" pitchFamily="18" charset="0"/>
            </a:endParaRPr>
          </a:p>
        </p:txBody>
      </p:sp>
      <p:cxnSp>
        <p:nvCxnSpPr>
          <p:cNvPr id="116" name="直接箭头连接符 115"/>
          <p:cNvCxnSpPr>
            <a:cxnSpLocks noChangeShapeType="1"/>
          </p:cNvCxnSpPr>
          <p:nvPr/>
        </p:nvCxnSpPr>
        <p:spPr bwMode="auto">
          <a:xfrm>
            <a:off x="1273632" y="3732486"/>
            <a:ext cx="493713" cy="9525"/>
          </a:xfrm>
          <a:prstGeom prst="straightConnector1">
            <a:avLst/>
          </a:prstGeom>
          <a:noFill/>
          <a:ln w="28575" algn="ctr">
            <a:solidFill>
              <a:srgbClr val="FFC000"/>
            </a:solidFill>
            <a:round/>
            <a:headEnd/>
            <a:tailEnd type="arrow" w="med" len="med"/>
          </a:ln>
        </p:spPr>
      </p:cxnSp>
      <p:cxnSp>
        <p:nvCxnSpPr>
          <p:cNvPr id="117" name="直接箭头连接符 116"/>
          <p:cNvCxnSpPr>
            <a:cxnSpLocks noChangeShapeType="1"/>
          </p:cNvCxnSpPr>
          <p:nvPr/>
        </p:nvCxnSpPr>
        <p:spPr bwMode="auto">
          <a:xfrm>
            <a:off x="2422982" y="3742011"/>
            <a:ext cx="493713" cy="9525"/>
          </a:xfrm>
          <a:prstGeom prst="straightConnector1">
            <a:avLst/>
          </a:prstGeom>
          <a:noFill/>
          <a:ln w="28575" algn="ctr">
            <a:solidFill>
              <a:srgbClr val="FFC000"/>
            </a:solidFill>
            <a:round/>
            <a:headEnd/>
            <a:tailEnd type="arrow" w="med" len="med"/>
          </a:ln>
        </p:spPr>
      </p:cxnSp>
      <p:sp>
        <p:nvSpPr>
          <p:cNvPr id="118" name="Rectangle 30"/>
          <p:cNvSpPr>
            <a:spLocks noChangeArrowheads="1"/>
          </p:cNvSpPr>
          <p:nvPr/>
        </p:nvSpPr>
        <p:spPr bwMode="auto">
          <a:xfrm>
            <a:off x="773570" y="3956323"/>
            <a:ext cx="357187" cy="4000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800000"/>
                </a:solidFill>
                <a:latin typeface="Times New Roman" panose="02020603050405020304" pitchFamily="18" charset="0"/>
              </a:rPr>
              <a:t>T</a:t>
            </a:r>
            <a:endParaRPr lang="en-US" altLang="zh-CN" sz="2000" b="1">
              <a:solidFill>
                <a:srgbClr val="000099"/>
              </a:solidFill>
              <a:latin typeface="Times New Roman" panose="02020603050405020304" pitchFamily="18" charset="0"/>
            </a:endParaRPr>
          </a:p>
        </p:txBody>
      </p:sp>
      <p:cxnSp>
        <p:nvCxnSpPr>
          <p:cNvPr id="119" name="直接箭头连接符 118"/>
          <p:cNvCxnSpPr>
            <a:cxnSpLocks noChangeShapeType="1"/>
          </p:cNvCxnSpPr>
          <p:nvPr/>
        </p:nvCxnSpPr>
        <p:spPr bwMode="auto">
          <a:xfrm>
            <a:off x="1273632" y="4224611"/>
            <a:ext cx="493713" cy="7937"/>
          </a:xfrm>
          <a:prstGeom prst="straightConnector1">
            <a:avLst/>
          </a:prstGeom>
          <a:noFill/>
          <a:ln w="28575" algn="ctr">
            <a:solidFill>
              <a:srgbClr val="FFC000"/>
            </a:solidFill>
            <a:round/>
            <a:headEnd/>
            <a:tailEnd type="arrow" w="med" len="med"/>
          </a:ln>
        </p:spPr>
      </p:cxnSp>
      <p:sp>
        <p:nvSpPr>
          <p:cNvPr id="121" name="Rectangle 30"/>
          <p:cNvSpPr>
            <a:spLocks noChangeArrowheads="1"/>
          </p:cNvSpPr>
          <p:nvPr/>
        </p:nvSpPr>
        <p:spPr bwMode="auto">
          <a:xfrm>
            <a:off x="773570" y="4413523"/>
            <a:ext cx="357187" cy="4000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800000"/>
                </a:solidFill>
                <a:latin typeface="Times New Roman" panose="02020603050405020304" pitchFamily="18" charset="0"/>
              </a:rPr>
              <a:t>T</a:t>
            </a:r>
            <a:endParaRPr lang="en-US" altLang="zh-CN" sz="2000" b="1">
              <a:solidFill>
                <a:srgbClr val="000099"/>
              </a:solidFill>
              <a:latin typeface="Times New Roman" panose="02020603050405020304" pitchFamily="18" charset="0"/>
            </a:endParaRPr>
          </a:p>
        </p:txBody>
      </p:sp>
      <p:cxnSp>
        <p:nvCxnSpPr>
          <p:cNvPr id="122" name="直接箭头连接符 121"/>
          <p:cNvCxnSpPr>
            <a:cxnSpLocks noChangeShapeType="1"/>
          </p:cNvCxnSpPr>
          <p:nvPr/>
        </p:nvCxnSpPr>
        <p:spPr bwMode="auto">
          <a:xfrm>
            <a:off x="1279982" y="4732611"/>
            <a:ext cx="493713" cy="9525"/>
          </a:xfrm>
          <a:prstGeom prst="straightConnector1">
            <a:avLst/>
          </a:prstGeom>
          <a:noFill/>
          <a:ln w="28575" algn="ctr">
            <a:solidFill>
              <a:srgbClr val="FFC000"/>
            </a:solidFill>
            <a:round/>
            <a:headEnd/>
            <a:tailEnd type="arrow" w="med" len="med"/>
          </a:ln>
        </p:spPr>
      </p:cxnSp>
      <p:cxnSp>
        <p:nvCxnSpPr>
          <p:cNvPr id="123" name="直接箭头连接符 122"/>
          <p:cNvCxnSpPr>
            <a:cxnSpLocks noChangeShapeType="1"/>
          </p:cNvCxnSpPr>
          <p:nvPr/>
        </p:nvCxnSpPr>
        <p:spPr bwMode="auto">
          <a:xfrm>
            <a:off x="2416632" y="4742136"/>
            <a:ext cx="493713" cy="9525"/>
          </a:xfrm>
          <a:prstGeom prst="straightConnector1">
            <a:avLst/>
          </a:prstGeom>
          <a:noFill/>
          <a:ln w="28575" algn="ctr">
            <a:solidFill>
              <a:srgbClr val="FFC000"/>
            </a:solidFill>
            <a:round/>
            <a:headEnd/>
            <a:tailEnd type="arrow" w="med" len="med"/>
          </a:ln>
        </p:spPr>
      </p:cxnSp>
      <p:cxnSp>
        <p:nvCxnSpPr>
          <p:cNvPr id="125" name="直接箭头连接符 124"/>
          <p:cNvCxnSpPr>
            <a:cxnSpLocks noChangeShapeType="1"/>
          </p:cNvCxnSpPr>
          <p:nvPr/>
        </p:nvCxnSpPr>
        <p:spPr bwMode="auto">
          <a:xfrm>
            <a:off x="3559632" y="4742136"/>
            <a:ext cx="493713" cy="9525"/>
          </a:xfrm>
          <a:prstGeom prst="straightConnector1">
            <a:avLst/>
          </a:prstGeom>
          <a:noFill/>
          <a:ln w="28575" algn="ctr">
            <a:solidFill>
              <a:srgbClr val="FFC000"/>
            </a:solidFill>
            <a:round/>
            <a:headEnd/>
            <a:tailEnd type="arrow" w="med" len="med"/>
          </a:ln>
        </p:spPr>
      </p:cxnSp>
      <p:sp>
        <p:nvSpPr>
          <p:cNvPr id="126" name="Rectangle 30"/>
          <p:cNvSpPr>
            <a:spLocks noChangeArrowheads="1"/>
          </p:cNvSpPr>
          <p:nvPr/>
        </p:nvSpPr>
        <p:spPr bwMode="auto">
          <a:xfrm>
            <a:off x="773570" y="4885011"/>
            <a:ext cx="357187" cy="4000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800000"/>
                </a:solidFill>
                <a:latin typeface="Times New Roman" panose="02020603050405020304" pitchFamily="18" charset="0"/>
              </a:rPr>
              <a:t>T</a:t>
            </a:r>
            <a:endParaRPr lang="en-US" altLang="zh-CN" sz="2000" b="1">
              <a:solidFill>
                <a:srgbClr val="000099"/>
              </a:solidFill>
              <a:latin typeface="Times New Roman" panose="02020603050405020304" pitchFamily="18" charset="0"/>
            </a:endParaRPr>
          </a:p>
        </p:txBody>
      </p:sp>
      <p:cxnSp>
        <p:nvCxnSpPr>
          <p:cNvPr id="127" name="直接箭头连接符 126"/>
          <p:cNvCxnSpPr>
            <a:cxnSpLocks noChangeShapeType="1"/>
          </p:cNvCxnSpPr>
          <p:nvPr/>
        </p:nvCxnSpPr>
        <p:spPr bwMode="auto">
          <a:xfrm>
            <a:off x="1345070" y="5224736"/>
            <a:ext cx="493712" cy="7937"/>
          </a:xfrm>
          <a:prstGeom prst="straightConnector1">
            <a:avLst/>
          </a:prstGeom>
          <a:noFill/>
          <a:ln w="28575" algn="ctr">
            <a:solidFill>
              <a:srgbClr val="FFC000"/>
            </a:solidFill>
            <a:round/>
            <a:headEnd/>
            <a:tailEnd type="arrow" w="med" len="med"/>
          </a:ln>
        </p:spPr>
      </p:cxnSp>
      <p:cxnSp>
        <p:nvCxnSpPr>
          <p:cNvPr id="128" name="直接箭头连接符 127"/>
          <p:cNvCxnSpPr>
            <a:cxnSpLocks noChangeShapeType="1"/>
          </p:cNvCxnSpPr>
          <p:nvPr/>
        </p:nvCxnSpPr>
        <p:spPr bwMode="auto">
          <a:xfrm>
            <a:off x="2416632" y="5232673"/>
            <a:ext cx="493713" cy="9525"/>
          </a:xfrm>
          <a:prstGeom prst="straightConnector1">
            <a:avLst/>
          </a:prstGeom>
          <a:noFill/>
          <a:ln w="28575" algn="ctr">
            <a:solidFill>
              <a:srgbClr val="FFC000"/>
            </a:solidFill>
            <a:round/>
            <a:headEnd/>
            <a:tailEnd type="arrow" w="med" len="med"/>
          </a:ln>
        </p:spPr>
      </p:cxnSp>
      <p:cxnSp>
        <p:nvCxnSpPr>
          <p:cNvPr id="129" name="直接箭头连接符 128"/>
          <p:cNvCxnSpPr>
            <a:cxnSpLocks noChangeShapeType="1"/>
          </p:cNvCxnSpPr>
          <p:nvPr/>
        </p:nvCxnSpPr>
        <p:spPr bwMode="auto">
          <a:xfrm>
            <a:off x="3559632" y="5232673"/>
            <a:ext cx="493713" cy="9525"/>
          </a:xfrm>
          <a:prstGeom prst="straightConnector1">
            <a:avLst/>
          </a:prstGeom>
          <a:noFill/>
          <a:ln w="28575" algn="ctr">
            <a:solidFill>
              <a:srgbClr val="FFC000"/>
            </a:solidFill>
            <a:round/>
            <a:headEnd/>
            <a:tailEnd type="arrow" w="med" len="med"/>
          </a:ln>
        </p:spPr>
      </p:cxnSp>
      <p:sp>
        <p:nvSpPr>
          <p:cNvPr id="130" name="Rectangle 30"/>
          <p:cNvSpPr>
            <a:spLocks noChangeArrowheads="1"/>
          </p:cNvSpPr>
          <p:nvPr/>
        </p:nvSpPr>
        <p:spPr bwMode="auto">
          <a:xfrm>
            <a:off x="773570" y="5342211"/>
            <a:ext cx="357187" cy="4000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800000"/>
                </a:solidFill>
                <a:latin typeface="Times New Roman" panose="02020603050405020304" pitchFamily="18" charset="0"/>
              </a:rPr>
              <a:t>T</a:t>
            </a:r>
            <a:endParaRPr lang="en-US" altLang="zh-CN" sz="2000" b="1">
              <a:solidFill>
                <a:srgbClr val="000099"/>
              </a:solidFill>
              <a:latin typeface="Times New Roman" panose="02020603050405020304" pitchFamily="18" charset="0"/>
            </a:endParaRPr>
          </a:p>
        </p:txBody>
      </p:sp>
      <p:cxnSp>
        <p:nvCxnSpPr>
          <p:cNvPr id="131" name="直接箭头连接符 130"/>
          <p:cNvCxnSpPr>
            <a:cxnSpLocks noChangeShapeType="1"/>
          </p:cNvCxnSpPr>
          <p:nvPr/>
        </p:nvCxnSpPr>
        <p:spPr bwMode="auto">
          <a:xfrm>
            <a:off x="1273632" y="5670823"/>
            <a:ext cx="493713" cy="9525"/>
          </a:xfrm>
          <a:prstGeom prst="straightConnector1">
            <a:avLst/>
          </a:prstGeom>
          <a:noFill/>
          <a:ln w="28575" algn="ctr">
            <a:solidFill>
              <a:srgbClr val="FFC000"/>
            </a:solidFill>
            <a:round/>
            <a:headEnd/>
            <a:tailEnd type="arrow" w="med" len="med"/>
          </a:ln>
        </p:spPr>
      </p:cxnSp>
      <p:cxnSp>
        <p:nvCxnSpPr>
          <p:cNvPr id="132" name="直接箭头连接符 131"/>
          <p:cNvCxnSpPr>
            <a:cxnSpLocks noChangeShapeType="1"/>
          </p:cNvCxnSpPr>
          <p:nvPr/>
        </p:nvCxnSpPr>
        <p:spPr bwMode="auto">
          <a:xfrm>
            <a:off x="2410282" y="5680348"/>
            <a:ext cx="493713" cy="7938"/>
          </a:xfrm>
          <a:prstGeom prst="straightConnector1">
            <a:avLst/>
          </a:prstGeom>
          <a:noFill/>
          <a:ln w="28575" algn="ctr">
            <a:solidFill>
              <a:srgbClr val="FFC000"/>
            </a:solidFill>
            <a:round/>
            <a:headEnd/>
            <a:tailEnd type="arrow" w="med" len="med"/>
          </a:ln>
        </p:spPr>
      </p:cxnSp>
      <p:cxnSp>
        <p:nvCxnSpPr>
          <p:cNvPr id="133" name="直接箭头连接符 132"/>
          <p:cNvCxnSpPr>
            <a:cxnSpLocks noChangeShapeType="1"/>
          </p:cNvCxnSpPr>
          <p:nvPr/>
        </p:nvCxnSpPr>
        <p:spPr bwMode="auto">
          <a:xfrm>
            <a:off x="3559632" y="5670823"/>
            <a:ext cx="493713" cy="9525"/>
          </a:xfrm>
          <a:prstGeom prst="straightConnector1">
            <a:avLst/>
          </a:prstGeom>
          <a:noFill/>
          <a:ln w="28575" algn="ctr">
            <a:solidFill>
              <a:srgbClr val="FFC000"/>
            </a:solidFill>
            <a:round/>
            <a:headEnd/>
            <a:tailEnd type="arrow" w="med" len="med"/>
          </a:ln>
        </p:spPr>
      </p:cxnSp>
      <p:cxnSp>
        <p:nvCxnSpPr>
          <p:cNvPr id="134" name="直接箭头连接符 133"/>
          <p:cNvCxnSpPr>
            <a:cxnSpLocks noChangeShapeType="1"/>
          </p:cNvCxnSpPr>
          <p:nvPr/>
        </p:nvCxnSpPr>
        <p:spPr bwMode="auto">
          <a:xfrm>
            <a:off x="4696282" y="5680348"/>
            <a:ext cx="493713" cy="7938"/>
          </a:xfrm>
          <a:prstGeom prst="straightConnector1">
            <a:avLst/>
          </a:prstGeom>
          <a:noFill/>
          <a:ln w="28575" algn="ctr">
            <a:solidFill>
              <a:srgbClr val="FFC000"/>
            </a:solidFill>
            <a:round/>
            <a:headEnd/>
            <a:tailEnd type="arrow" w="med" len="med"/>
          </a:ln>
        </p:spPr>
      </p:cxnSp>
      <p:sp>
        <p:nvSpPr>
          <p:cNvPr id="135" name="TextBox 134"/>
          <p:cNvSpPr txBox="1">
            <a:spLocks noChangeArrowheads="1"/>
          </p:cNvSpPr>
          <p:nvPr/>
        </p:nvSpPr>
        <p:spPr bwMode="auto">
          <a:xfrm>
            <a:off x="6631445" y="2003698"/>
            <a:ext cx="36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zh-CN" altLang="en-US" sz="2800" b="1">
                <a:solidFill>
                  <a:srgbClr val="FF0000"/>
                </a:solidFill>
                <a:latin typeface="黑体" panose="02010609060101010101" pitchFamily="49" charset="-122"/>
                <a:ea typeface="黑体" panose="02010609060101010101" pitchFamily="49" charset="-122"/>
              </a:rPr>
              <a:t>0</a:t>
            </a:r>
            <a:endParaRPr lang="zh-CN" altLang="en-US" sz="2800"/>
          </a:p>
        </p:txBody>
      </p:sp>
      <p:sp>
        <p:nvSpPr>
          <p:cNvPr id="136" name="TextBox 135"/>
          <p:cNvSpPr txBox="1">
            <a:spLocks noChangeArrowheads="1"/>
          </p:cNvSpPr>
          <p:nvPr/>
        </p:nvSpPr>
        <p:spPr bwMode="auto">
          <a:xfrm>
            <a:off x="6980695" y="1981473"/>
            <a:ext cx="3651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en-US" altLang="zh-CN" sz="2800" b="1">
                <a:solidFill>
                  <a:srgbClr val="FF0000"/>
                </a:solidFill>
                <a:latin typeface="黑体" panose="02010609060101010101" pitchFamily="49" charset="-122"/>
                <a:ea typeface="黑体" panose="02010609060101010101" pitchFamily="49" charset="-122"/>
              </a:rPr>
              <a:t>1</a:t>
            </a:r>
            <a:endParaRPr lang="zh-CN" altLang="en-US" sz="2800"/>
          </a:p>
        </p:txBody>
      </p:sp>
      <p:sp>
        <p:nvSpPr>
          <p:cNvPr id="137" name="TextBox 136"/>
          <p:cNvSpPr txBox="1">
            <a:spLocks noChangeArrowheads="1"/>
          </p:cNvSpPr>
          <p:nvPr/>
        </p:nvSpPr>
        <p:spPr bwMode="auto">
          <a:xfrm>
            <a:off x="7337882" y="1981473"/>
            <a:ext cx="3651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en-US" altLang="zh-CN" sz="2800" b="1">
                <a:solidFill>
                  <a:srgbClr val="FF0000"/>
                </a:solidFill>
                <a:latin typeface="黑体" panose="02010609060101010101" pitchFamily="49" charset="-122"/>
                <a:ea typeface="黑体" panose="02010609060101010101" pitchFamily="49" charset="-122"/>
              </a:rPr>
              <a:t>2</a:t>
            </a:r>
            <a:endParaRPr lang="zh-CN" altLang="en-US" sz="2800"/>
          </a:p>
        </p:txBody>
      </p:sp>
      <p:sp>
        <p:nvSpPr>
          <p:cNvPr id="138" name="TextBox 137"/>
          <p:cNvSpPr txBox="1">
            <a:spLocks noChangeArrowheads="1"/>
          </p:cNvSpPr>
          <p:nvPr/>
        </p:nvSpPr>
        <p:spPr bwMode="auto">
          <a:xfrm>
            <a:off x="7631570" y="1981473"/>
            <a:ext cx="3651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en-US" altLang="zh-CN" sz="2800" b="1">
                <a:solidFill>
                  <a:srgbClr val="FF0000"/>
                </a:solidFill>
                <a:latin typeface="黑体" panose="02010609060101010101" pitchFamily="49" charset="-122"/>
                <a:ea typeface="黑体" panose="02010609060101010101" pitchFamily="49" charset="-122"/>
              </a:rPr>
              <a:t>3</a:t>
            </a:r>
            <a:endParaRPr lang="zh-CN" altLang="en-US" sz="2800"/>
          </a:p>
        </p:txBody>
      </p:sp>
      <p:sp>
        <p:nvSpPr>
          <p:cNvPr id="139" name="TextBox 138"/>
          <p:cNvSpPr txBox="1">
            <a:spLocks noChangeArrowheads="1"/>
          </p:cNvSpPr>
          <p:nvPr/>
        </p:nvSpPr>
        <p:spPr bwMode="auto">
          <a:xfrm>
            <a:off x="7980820" y="1957661"/>
            <a:ext cx="36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en-US" altLang="zh-CN" sz="2800" b="1">
                <a:solidFill>
                  <a:srgbClr val="FF0000"/>
                </a:solidFill>
                <a:latin typeface="黑体" panose="02010609060101010101" pitchFamily="49" charset="-122"/>
                <a:ea typeface="黑体" panose="02010609060101010101" pitchFamily="49" charset="-122"/>
              </a:rPr>
              <a:t>4</a:t>
            </a:r>
            <a:endParaRPr lang="zh-CN" altLang="en-US" sz="2800"/>
          </a:p>
        </p:txBody>
      </p:sp>
      <p:sp>
        <p:nvSpPr>
          <p:cNvPr id="140" name="TextBox 139"/>
          <p:cNvSpPr txBox="1">
            <a:spLocks noChangeArrowheads="1"/>
          </p:cNvSpPr>
          <p:nvPr/>
        </p:nvSpPr>
        <p:spPr bwMode="auto">
          <a:xfrm>
            <a:off x="8338007" y="1957661"/>
            <a:ext cx="36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en-US" altLang="zh-CN" sz="2800" b="1">
                <a:solidFill>
                  <a:srgbClr val="FF0000"/>
                </a:solidFill>
                <a:latin typeface="黑体" panose="02010609060101010101" pitchFamily="49" charset="-122"/>
                <a:ea typeface="黑体" panose="02010609060101010101" pitchFamily="49" charset="-122"/>
              </a:rPr>
              <a:t>5</a:t>
            </a:r>
            <a:endParaRPr lang="zh-CN" altLang="en-US" sz="2800"/>
          </a:p>
        </p:txBody>
      </p:sp>
      <p:cxnSp>
        <p:nvCxnSpPr>
          <p:cNvPr id="141" name="直接箭头连接符 140"/>
          <p:cNvCxnSpPr>
            <a:cxnSpLocks noChangeShapeType="1"/>
          </p:cNvCxnSpPr>
          <p:nvPr/>
        </p:nvCxnSpPr>
        <p:spPr bwMode="auto">
          <a:xfrm>
            <a:off x="2416632" y="4232548"/>
            <a:ext cx="493713" cy="9525"/>
          </a:xfrm>
          <a:prstGeom prst="straightConnector1">
            <a:avLst/>
          </a:prstGeom>
          <a:noFill/>
          <a:ln w="28575" algn="ctr">
            <a:solidFill>
              <a:srgbClr val="FFC000"/>
            </a:solidFill>
            <a:round/>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wipe(left)">
                                      <p:cBhvr>
                                        <p:cTn id="7" dur="500"/>
                                        <p:tgtEl>
                                          <p:spTgt spid="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5">
                                            <p:txEl>
                                              <p:pRg st="0" end="0"/>
                                            </p:txEl>
                                          </p:spTgt>
                                        </p:tgtEl>
                                        <p:attrNameLst>
                                          <p:attrName>style.visibility</p:attrName>
                                        </p:attrNameLst>
                                      </p:cBhvr>
                                      <p:to>
                                        <p:strVal val="visible"/>
                                      </p:to>
                                    </p:set>
                                    <p:animEffect transition="in" filter="wipe(left)">
                                      <p:cBhvr>
                                        <p:cTn id="12" dur="500"/>
                                        <p:tgtEl>
                                          <p:spTgt spid="5632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wipe(left)">
                                      <p:cBhvr>
                                        <p:cTn id="17" dur="500"/>
                                        <p:tgtEl>
                                          <p:spTgt spid="1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5"/>
                                        </p:tgtEl>
                                        <p:attrNameLst>
                                          <p:attrName>style.visibility</p:attrName>
                                        </p:attrNameLst>
                                      </p:cBhvr>
                                      <p:to>
                                        <p:strVal val="visible"/>
                                      </p:to>
                                    </p:set>
                                    <p:animEffect transition="in" filter="wipe(left)">
                                      <p:cBhvr>
                                        <p:cTn id="22" dur="500"/>
                                        <p:tgtEl>
                                          <p:spTgt spid="1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wipe(left)">
                                      <p:cBhvr>
                                        <p:cTn id="27" dur="500"/>
                                        <p:tgtEl>
                                          <p:spTgt spid="110"/>
                                        </p:tgtEl>
                                      </p:cBhvr>
                                    </p:animEffect>
                                  </p:childTnLst>
                                </p:cTn>
                              </p:par>
                            </p:childTnLst>
                          </p:cTn>
                        </p:par>
                        <p:par>
                          <p:cTn id="28" fill="hold" nodeType="afterGroup">
                            <p:stCondLst>
                              <p:cond delay="500"/>
                            </p:stCondLst>
                            <p:childTnLst>
                              <p:par>
                                <p:cTn id="29" presetID="7" presetClass="emph" presetSubtype="2" fill="hold" nodeType="afterEffect">
                                  <p:stCondLst>
                                    <p:cond delay="0"/>
                                  </p:stCondLst>
                                  <p:childTnLst>
                                    <p:animClr clrSpc="rgb" dir="cw">
                                      <p:cBhvr>
                                        <p:cTn id="30" dur="2000" fill="hold"/>
                                        <p:tgtEl>
                                          <p:spTgt spid="110"/>
                                        </p:tgtEl>
                                        <p:attrNameLst>
                                          <p:attrName>stroke.color</p:attrName>
                                        </p:attrNameLst>
                                      </p:cBhvr>
                                      <p:to>
                                        <a:srgbClr val="FF0000"/>
                                      </p:to>
                                    </p:animClr>
                                    <p:set>
                                      <p:cBhvr>
                                        <p:cTn id="31" dur="2000" fill="hold"/>
                                        <p:tgtEl>
                                          <p:spTgt spid="110"/>
                                        </p:tgtEl>
                                        <p:attrNameLst>
                                          <p:attrName>stroke.on</p:attrName>
                                        </p:attrNameLst>
                                      </p:cBhvr>
                                      <p:to>
                                        <p:strVal val="tru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5"/>
                                        </p:tgtEl>
                                        <p:attrNameLst>
                                          <p:attrName>style.visibility</p:attrName>
                                        </p:attrNameLst>
                                      </p:cBhvr>
                                      <p:to>
                                        <p:strVal val="visible"/>
                                      </p:to>
                                    </p:set>
                                    <p:animEffect transition="in" filter="wipe(left)">
                                      <p:cBhvr>
                                        <p:cTn id="36" dur="500"/>
                                        <p:tgtEl>
                                          <p:spTgt spid="11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36"/>
                                        </p:tgtEl>
                                        <p:attrNameLst>
                                          <p:attrName>style.visibility</p:attrName>
                                        </p:attrNameLst>
                                      </p:cBhvr>
                                      <p:to>
                                        <p:strVal val="visible"/>
                                      </p:to>
                                    </p:set>
                                    <p:animEffect transition="in" filter="wipe(left)">
                                      <p:cBhvr>
                                        <p:cTn id="41" dur="500"/>
                                        <p:tgtEl>
                                          <p:spTgt spid="13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16"/>
                                        </p:tgtEl>
                                        <p:attrNameLst>
                                          <p:attrName>style.visibility</p:attrName>
                                        </p:attrNameLst>
                                      </p:cBhvr>
                                      <p:to>
                                        <p:strVal val="visible"/>
                                      </p:to>
                                    </p:set>
                                    <p:animEffect transition="in" filter="wipe(left)">
                                      <p:cBhvr>
                                        <p:cTn id="46" dur="500"/>
                                        <p:tgtEl>
                                          <p:spTgt spid="11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17"/>
                                        </p:tgtEl>
                                        <p:attrNameLst>
                                          <p:attrName>style.visibility</p:attrName>
                                        </p:attrNameLst>
                                      </p:cBhvr>
                                      <p:to>
                                        <p:strVal val="visible"/>
                                      </p:to>
                                    </p:set>
                                    <p:animEffect transition="in" filter="wipe(left)">
                                      <p:cBhvr>
                                        <p:cTn id="51" dur="500"/>
                                        <p:tgtEl>
                                          <p:spTgt spid="117"/>
                                        </p:tgtEl>
                                      </p:cBhvr>
                                    </p:animEffect>
                                  </p:childTnLst>
                                </p:cTn>
                              </p:par>
                            </p:childTnLst>
                          </p:cTn>
                        </p:par>
                        <p:par>
                          <p:cTn id="52" fill="hold" nodeType="afterGroup">
                            <p:stCondLst>
                              <p:cond delay="500"/>
                            </p:stCondLst>
                            <p:childTnLst>
                              <p:par>
                                <p:cTn id="53" presetID="7" presetClass="emph" presetSubtype="2" fill="hold" nodeType="afterEffect">
                                  <p:stCondLst>
                                    <p:cond delay="0"/>
                                  </p:stCondLst>
                                  <p:childTnLst>
                                    <p:animClr clrSpc="rgb" dir="cw">
                                      <p:cBhvr>
                                        <p:cTn id="54" dur="2000" fill="hold"/>
                                        <p:tgtEl>
                                          <p:spTgt spid="117"/>
                                        </p:tgtEl>
                                        <p:attrNameLst>
                                          <p:attrName>stroke.color</p:attrName>
                                        </p:attrNameLst>
                                      </p:cBhvr>
                                      <p:to>
                                        <a:schemeClr val="hlink"/>
                                      </p:to>
                                    </p:animClr>
                                    <p:set>
                                      <p:cBhvr>
                                        <p:cTn id="55" dur="2000" fill="hold"/>
                                        <p:tgtEl>
                                          <p:spTgt spid="117"/>
                                        </p:tgtEl>
                                        <p:attrNameLst>
                                          <p:attrName>stroke.on</p:attrName>
                                        </p:attrNameLst>
                                      </p:cBhvr>
                                      <p:to>
                                        <p:strVal val="tru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18"/>
                                        </p:tgtEl>
                                        <p:attrNameLst>
                                          <p:attrName>style.visibility</p:attrName>
                                        </p:attrNameLst>
                                      </p:cBhvr>
                                      <p:to>
                                        <p:strVal val="visible"/>
                                      </p:to>
                                    </p:set>
                                    <p:animEffect transition="in" filter="wipe(left)">
                                      <p:cBhvr>
                                        <p:cTn id="60" dur="500"/>
                                        <p:tgtEl>
                                          <p:spTgt spid="11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37"/>
                                        </p:tgtEl>
                                        <p:attrNameLst>
                                          <p:attrName>style.visibility</p:attrName>
                                        </p:attrNameLst>
                                      </p:cBhvr>
                                      <p:to>
                                        <p:strVal val="visible"/>
                                      </p:to>
                                    </p:set>
                                    <p:animEffect transition="in" filter="wipe(left)">
                                      <p:cBhvr>
                                        <p:cTn id="65" dur="500"/>
                                        <p:tgtEl>
                                          <p:spTgt spid="13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119"/>
                                        </p:tgtEl>
                                        <p:attrNameLst>
                                          <p:attrName>style.visibility</p:attrName>
                                        </p:attrNameLst>
                                      </p:cBhvr>
                                      <p:to>
                                        <p:strVal val="visible"/>
                                      </p:to>
                                    </p:set>
                                    <p:animEffect transition="in" filter="wipe(left)">
                                      <p:cBhvr>
                                        <p:cTn id="70" dur="500"/>
                                        <p:tgtEl>
                                          <p:spTgt spid="11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141"/>
                                        </p:tgtEl>
                                        <p:attrNameLst>
                                          <p:attrName>style.visibility</p:attrName>
                                        </p:attrNameLst>
                                      </p:cBhvr>
                                      <p:to>
                                        <p:strVal val="visible"/>
                                      </p:to>
                                    </p:set>
                                    <p:animEffect transition="in" filter="wipe(left)">
                                      <p:cBhvr>
                                        <p:cTn id="75" dur="500"/>
                                        <p:tgtEl>
                                          <p:spTgt spid="141"/>
                                        </p:tgtEl>
                                      </p:cBhvr>
                                    </p:animEffect>
                                  </p:childTnLst>
                                </p:cTn>
                              </p:par>
                            </p:childTnLst>
                          </p:cTn>
                        </p:par>
                        <p:par>
                          <p:cTn id="76" fill="hold" nodeType="afterGroup">
                            <p:stCondLst>
                              <p:cond delay="500"/>
                            </p:stCondLst>
                            <p:childTnLst>
                              <p:par>
                                <p:cTn id="77" presetID="7" presetClass="emph" presetSubtype="2" fill="hold" nodeType="afterEffect">
                                  <p:stCondLst>
                                    <p:cond delay="0"/>
                                  </p:stCondLst>
                                  <p:childTnLst>
                                    <p:animClr clrSpc="rgb" dir="cw">
                                      <p:cBhvr>
                                        <p:cTn id="78" dur="2000" fill="hold"/>
                                        <p:tgtEl>
                                          <p:spTgt spid="141"/>
                                        </p:tgtEl>
                                        <p:attrNameLst>
                                          <p:attrName>stroke.color</p:attrName>
                                        </p:attrNameLst>
                                      </p:cBhvr>
                                      <p:to>
                                        <a:schemeClr val="hlink"/>
                                      </p:to>
                                    </p:animClr>
                                    <p:set>
                                      <p:cBhvr>
                                        <p:cTn id="79" dur="2000" fill="hold"/>
                                        <p:tgtEl>
                                          <p:spTgt spid="141"/>
                                        </p:tgtEl>
                                        <p:attrNameLst>
                                          <p:attrName>stroke.on</p:attrName>
                                        </p:attrNameLst>
                                      </p:cBhvr>
                                      <p:to>
                                        <p:strVal val="tru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21"/>
                                        </p:tgtEl>
                                        <p:attrNameLst>
                                          <p:attrName>style.visibility</p:attrName>
                                        </p:attrNameLst>
                                      </p:cBhvr>
                                      <p:to>
                                        <p:strVal val="visible"/>
                                      </p:to>
                                    </p:set>
                                    <p:animEffect transition="in" filter="wipe(left)">
                                      <p:cBhvr>
                                        <p:cTn id="84" dur="500"/>
                                        <p:tgtEl>
                                          <p:spTgt spid="121"/>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38"/>
                                        </p:tgtEl>
                                        <p:attrNameLst>
                                          <p:attrName>style.visibility</p:attrName>
                                        </p:attrNameLst>
                                      </p:cBhvr>
                                      <p:to>
                                        <p:strVal val="visible"/>
                                      </p:to>
                                    </p:set>
                                    <p:animEffect transition="in" filter="wipe(left)">
                                      <p:cBhvr>
                                        <p:cTn id="89" dur="500"/>
                                        <p:tgtEl>
                                          <p:spTgt spid="138"/>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122"/>
                                        </p:tgtEl>
                                        <p:attrNameLst>
                                          <p:attrName>style.visibility</p:attrName>
                                        </p:attrNameLst>
                                      </p:cBhvr>
                                      <p:to>
                                        <p:strVal val="visible"/>
                                      </p:to>
                                    </p:set>
                                    <p:animEffect transition="in" filter="wipe(left)">
                                      <p:cBhvr>
                                        <p:cTn id="94" dur="500"/>
                                        <p:tgtEl>
                                          <p:spTgt spid="122"/>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123"/>
                                        </p:tgtEl>
                                        <p:attrNameLst>
                                          <p:attrName>style.visibility</p:attrName>
                                        </p:attrNameLst>
                                      </p:cBhvr>
                                      <p:to>
                                        <p:strVal val="visible"/>
                                      </p:to>
                                    </p:set>
                                    <p:animEffect transition="in" filter="wipe(left)">
                                      <p:cBhvr>
                                        <p:cTn id="99" dur="500"/>
                                        <p:tgtEl>
                                          <p:spTgt spid="123"/>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nodeType="clickEffect">
                                  <p:stCondLst>
                                    <p:cond delay="0"/>
                                  </p:stCondLst>
                                  <p:childTnLst>
                                    <p:set>
                                      <p:cBhvr>
                                        <p:cTn id="103" dur="1" fill="hold">
                                          <p:stCondLst>
                                            <p:cond delay="0"/>
                                          </p:stCondLst>
                                        </p:cTn>
                                        <p:tgtEl>
                                          <p:spTgt spid="125"/>
                                        </p:tgtEl>
                                        <p:attrNameLst>
                                          <p:attrName>style.visibility</p:attrName>
                                        </p:attrNameLst>
                                      </p:cBhvr>
                                      <p:to>
                                        <p:strVal val="visible"/>
                                      </p:to>
                                    </p:set>
                                    <p:animEffect transition="in" filter="wipe(left)">
                                      <p:cBhvr>
                                        <p:cTn id="104" dur="500"/>
                                        <p:tgtEl>
                                          <p:spTgt spid="125"/>
                                        </p:tgtEl>
                                      </p:cBhvr>
                                    </p:animEffect>
                                  </p:childTnLst>
                                </p:cTn>
                              </p:par>
                            </p:childTnLst>
                          </p:cTn>
                        </p:par>
                        <p:par>
                          <p:cTn id="105" fill="hold" nodeType="afterGroup">
                            <p:stCondLst>
                              <p:cond delay="500"/>
                            </p:stCondLst>
                            <p:childTnLst>
                              <p:par>
                                <p:cTn id="106" presetID="7" presetClass="emph" presetSubtype="2" fill="hold" nodeType="afterEffect">
                                  <p:stCondLst>
                                    <p:cond delay="0"/>
                                  </p:stCondLst>
                                  <p:childTnLst>
                                    <p:animClr clrSpc="rgb" dir="cw">
                                      <p:cBhvr>
                                        <p:cTn id="107" dur="2000" fill="hold"/>
                                        <p:tgtEl>
                                          <p:spTgt spid="125"/>
                                        </p:tgtEl>
                                        <p:attrNameLst>
                                          <p:attrName>stroke.color</p:attrName>
                                        </p:attrNameLst>
                                      </p:cBhvr>
                                      <p:to>
                                        <a:schemeClr val="hlink"/>
                                      </p:to>
                                    </p:animClr>
                                    <p:set>
                                      <p:cBhvr>
                                        <p:cTn id="108" dur="2000" fill="hold"/>
                                        <p:tgtEl>
                                          <p:spTgt spid="125"/>
                                        </p:tgtEl>
                                        <p:attrNameLst>
                                          <p:attrName>stroke.on</p:attrName>
                                        </p:attrNameLst>
                                      </p:cBhvr>
                                      <p:to>
                                        <p:strVal val="tru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26"/>
                                        </p:tgtEl>
                                        <p:attrNameLst>
                                          <p:attrName>style.visibility</p:attrName>
                                        </p:attrNameLst>
                                      </p:cBhvr>
                                      <p:to>
                                        <p:strVal val="visible"/>
                                      </p:to>
                                    </p:set>
                                    <p:animEffect transition="in" filter="wipe(left)">
                                      <p:cBhvr>
                                        <p:cTn id="113" dur="500"/>
                                        <p:tgtEl>
                                          <p:spTgt spid="126"/>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39"/>
                                        </p:tgtEl>
                                        <p:attrNameLst>
                                          <p:attrName>style.visibility</p:attrName>
                                        </p:attrNameLst>
                                      </p:cBhvr>
                                      <p:to>
                                        <p:strVal val="visible"/>
                                      </p:to>
                                    </p:set>
                                    <p:animEffect transition="in" filter="wipe(left)">
                                      <p:cBhvr>
                                        <p:cTn id="118" dur="500"/>
                                        <p:tgtEl>
                                          <p:spTgt spid="139"/>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nodeType="clickEffect">
                                  <p:stCondLst>
                                    <p:cond delay="0"/>
                                  </p:stCondLst>
                                  <p:childTnLst>
                                    <p:set>
                                      <p:cBhvr>
                                        <p:cTn id="122" dur="1" fill="hold">
                                          <p:stCondLst>
                                            <p:cond delay="0"/>
                                          </p:stCondLst>
                                        </p:cTn>
                                        <p:tgtEl>
                                          <p:spTgt spid="127"/>
                                        </p:tgtEl>
                                        <p:attrNameLst>
                                          <p:attrName>style.visibility</p:attrName>
                                        </p:attrNameLst>
                                      </p:cBhvr>
                                      <p:to>
                                        <p:strVal val="visible"/>
                                      </p:to>
                                    </p:set>
                                    <p:animEffect transition="in" filter="wipe(left)">
                                      <p:cBhvr>
                                        <p:cTn id="123" dur="500"/>
                                        <p:tgtEl>
                                          <p:spTgt spid="127"/>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128"/>
                                        </p:tgtEl>
                                        <p:attrNameLst>
                                          <p:attrName>style.visibility</p:attrName>
                                        </p:attrNameLst>
                                      </p:cBhvr>
                                      <p:to>
                                        <p:strVal val="visible"/>
                                      </p:to>
                                    </p:set>
                                    <p:animEffect transition="in" filter="wipe(left)">
                                      <p:cBhvr>
                                        <p:cTn id="128" dur="500"/>
                                        <p:tgtEl>
                                          <p:spTgt spid="128"/>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nodeType="clickEffect">
                                  <p:stCondLst>
                                    <p:cond delay="0"/>
                                  </p:stCondLst>
                                  <p:childTnLst>
                                    <p:set>
                                      <p:cBhvr>
                                        <p:cTn id="132" dur="1" fill="hold">
                                          <p:stCondLst>
                                            <p:cond delay="0"/>
                                          </p:stCondLst>
                                        </p:cTn>
                                        <p:tgtEl>
                                          <p:spTgt spid="129"/>
                                        </p:tgtEl>
                                        <p:attrNameLst>
                                          <p:attrName>style.visibility</p:attrName>
                                        </p:attrNameLst>
                                      </p:cBhvr>
                                      <p:to>
                                        <p:strVal val="visible"/>
                                      </p:to>
                                    </p:set>
                                    <p:animEffect transition="in" filter="wipe(left)">
                                      <p:cBhvr>
                                        <p:cTn id="133" dur="500"/>
                                        <p:tgtEl>
                                          <p:spTgt spid="129"/>
                                        </p:tgtEl>
                                      </p:cBhvr>
                                    </p:animEffect>
                                  </p:childTnLst>
                                </p:cTn>
                              </p:par>
                            </p:childTnLst>
                          </p:cTn>
                        </p:par>
                        <p:par>
                          <p:cTn id="134" fill="hold" nodeType="afterGroup">
                            <p:stCondLst>
                              <p:cond delay="500"/>
                            </p:stCondLst>
                            <p:childTnLst>
                              <p:par>
                                <p:cTn id="135" presetID="7" presetClass="emph" presetSubtype="2" fill="hold" nodeType="afterEffect">
                                  <p:stCondLst>
                                    <p:cond delay="0"/>
                                  </p:stCondLst>
                                  <p:childTnLst>
                                    <p:animClr clrSpc="rgb" dir="cw">
                                      <p:cBhvr>
                                        <p:cTn id="136" dur="2000" fill="hold"/>
                                        <p:tgtEl>
                                          <p:spTgt spid="129"/>
                                        </p:tgtEl>
                                        <p:attrNameLst>
                                          <p:attrName>stroke.color</p:attrName>
                                        </p:attrNameLst>
                                      </p:cBhvr>
                                      <p:to>
                                        <a:schemeClr val="hlink"/>
                                      </p:to>
                                    </p:animClr>
                                    <p:set>
                                      <p:cBhvr>
                                        <p:cTn id="137" dur="2000" fill="hold"/>
                                        <p:tgtEl>
                                          <p:spTgt spid="129"/>
                                        </p:tgtEl>
                                        <p:attrNameLst>
                                          <p:attrName>stroke.on</p:attrName>
                                        </p:attrNameLst>
                                      </p:cBhvr>
                                      <p:to>
                                        <p:strVal val="tru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130"/>
                                        </p:tgtEl>
                                        <p:attrNameLst>
                                          <p:attrName>style.visibility</p:attrName>
                                        </p:attrNameLst>
                                      </p:cBhvr>
                                      <p:to>
                                        <p:strVal val="visible"/>
                                      </p:to>
                                    </p:set>
                                    <p:animEffect transition="in" filter="wipe(left)">
                                      <p:cBhvr>
                                        <p:cTn id="142" dur="500"/>
                                        <p:tgtEl>
                                          <p:spTgt spid="130"/>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40"/>
                                        </p:tgtEl>
                                        <p:attrNameLst>
                                          <p:attrName>style.visibility</p:attrName>
                                        </p:attrNameLst>
                                      </p:cBhvr>
                                      <p:to>
                                        <p:strVal val="visible"/>
                                      </p:to>
                                    </p:set>
                                    <p:animEffect transition="in" filter="wipe(left)">
                                      <p:cBhvr>
                                        <p:cTn id="147" dur="500"/>
                                        <p:tgtEl>
                                          <p:spTgt spid="140"/>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8" fill="hold" nodeType="clickEffect">
                                  <p:stCondLst>
                                    <p:cond delay="0"/>
                                  </p:stCondLst>
                                  <p:childTnLst>
                                    <p:set>
                                      <p:cBhvr>
                                        <p:cTn id="151" dur="1" fill="hold">
                                          <p:stCondLst>
                                            <p:cond delay="0"/>
                                          </p:stCondLst>
                                        </p:cTn>
                                        <p:tgtEl>
                                          <p:spTgt spid="131"/>
                                        </p:tgtEl>
                                        <p:attrNameLst>
                                          <p:attrName>style.visibility</p:attrName>
                                        </p:attrNameLst>
                                      </p:cBhvr>
                                      <p:to>
                                        <p:strVal val="visible"/>
                                      </p:to>
                                    </p:set>
                                    <p:animEffect transition="in" filter="wipe(left)">
                                      <p:cBhvr>
                                        <p:cTn id="152" dur="500"/>
                                        <p:tgtEl>
                                          <p:spTgt spid="131"/>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8" fill="hold" nodeType="clickEffect">
                                  <p:stCondLst>
                                    <p:cond delay="0"/>
                                  </p:stCondLst>
                                  <p:childTnLst>
                                    <p:set>
                                      <p:cBhvr>
                                        <p:cTn id="156" dur="1" fill="hold">
                                          <p:stCondLst>
                                            <p:cond delay="0"/>
                                          </p:stCondLst>
                                        </p:cTn>
                                        <p:tgtEl>
                                          <p:spTgt spid="132"/>
                                        </p:tgtEl>
                                        <p:attrNameLst>
                                          <p:attrName>style.visibility</p:attrName>
                                        </p:attrNameLst>
                                      </p:cBhvr>
                                      <p:to>
                                        <p:strVal val="visible"/>
                                      </p:to>
                                    </p:set>
                                    <p:animEffect transition="in" filter="wipe(left)">
                                      <p:cBhvr>
                                        <p:cTn id="157" dur="500"/>
                                        <p:tgtEl>
                                          <p:spTgt spid="132"/>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8" fill="hold" nodeType="clickEffect">
                                  <p:stCondLst>
                                    <p:cond delay="0"/>
                                  </p:stCondLst>
                                  <p:childTnLst>
                                    <p:set>
                                      <p:cBhvr>
                                        <p:cTn id="161" dur="1" fill="hold">
                                          <p:stCondLst>
                                            <p:cond delay="0"/>
                                          </p:stCondLst>
                                        </p:cTn>
                                        <p:tgtEl>
                                          <p:spTgt spid="133"/>
                                        </p:tgtEl>
                                        <p:attrNameLst>
                                          <p:attrName>style.visibility</p:attrName>
                                        </p:attrNameLst>
                                      </p:cBhvr>
                                      <p:to>
                                        <p:strVal val="visible"/>
                                      </p:to>
                                    </p:set>
                                    <p:animEffect transition="in" filter="wipe(left)">
                                      <p:cBhvr>
                                        <p:cTn id="162" dur="500"/>
                                        <p:tgtEl>
                                          <p:spTgt spid="133"/>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8" fill="hold" nodeType="clickEffect">
                                  <p:stCondLst>
                                    <p:cond delay="0"/>
                                  </p:stCondLst>
                                  <p:childTnLst>
                                    <p:set>
                                      <p:cBhvr>
                                        <p:cTn id="166" dur="1" fill="hold">
                                          <p:stCondLst>
                                            <p:cond delay="0"/>
                                          </p:stCondLst>
                                        </p:cTn>
                                        <p:tgtEl>
                                          <p:spTgt spid="134"/>
                                        </p:tgtEl>
                                        <p:attrNameLst>
                                          <p:attrName>style.visibility</p:attrName>
                                        </p:attrNameLst>
                                      </p:cBhvr>
                                      <p:to>
                                        <p:strVal val="visible"/>
                                      </p:to>
                                    </p:set>
                                    <p:animEffect transition="in" filter="wipe(left)">
                                      <p:cBhvr>
                                        <p:cTn id="167"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build="p"/>
      <p:bldP spid="56325" grpId="0" build="p"/>
      <p:bldP spid="108" grpId="0" animBg="1" autoUpdateAnimBg="0"/>
      <p:bldP spid="115" grpId="0" animBg="1" autoUpdateAnimBg="0"/>
      <p:bldP spid="118" grpId="0" animBg="1" autoUpdateAnimBg="0"/>
      <p:bldP spid="121" grpId="0" animBg="1" autoUpdateAnimBg="0"/>
      <p:bldP spid="126" grpId="0" animBg="1" autoUpdateAnimBg="0"/>
      <p:bldP spid="130" grpId="0" animBg="1" autoUpdateAnimBg="0"/>
      <p:bldP spid="135" grpId="0"/>
      <p:bldP spid="136" grpId="0"/>
      <p:bldP spid="137" grpId="0"/>
      <p:bldP spid="138" grpId="0"/>
      <p:bldP spid="139" grpId="0"/>
      <p:bldP spid="14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5"/>
          <p:cNvSpPr txBox="1">
            <a:spLocks noChangeArrowheads="1"/>
          </p:cNvSpPr>
          <p:nvPr/>
        </p:nvSpPr>
        <p:spPr bwMode="auto">
          <a:xfrm>
            <a:off x="354360" y="2002160"/>
            <a:ext cx="8763000" cy="4038600"/>
          </a:xfrm>
          <a:prstGeom prst="rect">
            <a:avLst/>
          </a:prstGeom>
          <a:noFill/>
          <a:ln w="9525">
            <a:noFill/>
            <a:miter lim="800000"/>
            <a:headEnd/>
            <a:tailEnd/>
          </a:ln>
        </p:spPr>
        <p:txBody>
          <a:bodyPr/>
          <a:lstStyle/>
          <a:p>
            <a:pPr marL="342900" indent="-342900" eaLnBrk="1" hangingPunct="1">
              <a:lnSpc>
                <a:spcPct val="90000"/>
              </a:lnSpc>
              <a:spcBef>
                <a:spcPct val="60000"/>
              </a:spcBef>
              <a:buClr>
                <a:schemeClr val="folHlink"/>
              </a:buClr>
              <a:buSzPct val="60000"/>
              <a:buFont typeface="Wingdings" pitchFamily="2" charset="2"/>
              <a:buChar char="n"/>
              <a:defRPr/>
            </a:pPr>
            <a:r>
              <a:rPr lang="en-US" altLang="zh-CN" sz="3200" b="1" kern="0" dirty="0">
                <a:latin typeface="黑体" pitchFamily="49" charset="-122"/>
                <a:ea typeface="黑体" pitchFamily="49" charset="-122"/>
              </a:rPr>
              <a:t>DFS</a:t>
            </a:r>
            <a:r>
              <a:rPr lang="zh-CN" altLang="en-US" sz="3200" b="1" kern="0" dirty="0">
                <a:latin typeface="黑体" pitchFamily="49" charset="-122"/>
                <a:ea typeface="黑体" pitchFamily="49" charset="-122"/>
              </a:rPr>
              <a:t>次序为</a:t>
            </a:r>
            <a:r>
              <a:rPr lang="en-US" altLang="zh-CN" sz="3200" b="1" kern="0" dirty="0">
                <a:solidFill>
                  <a:schemeClr val="bg1"/>
                </a:solidFill>
                <a:latin typeface="黑体" pitchFamily="49" charset="-122"/>
                <a:ea typeface="黑体" pitchFamily="49" charset="-122"/>
              </a:rPr>
              <a:t>V1,V2,V4,V8,V5,V3,V6,V7</a:t>
            </a:r>
          </a:p>
        </p:txBody>
      </p:sp>
      <p:sp>
        <p:nvSpPr>
          <p:cNvPr id="61443" name="Rectangle 2"/>
          <p:cNvSpPr>
            <a:spLocks noGrp="1" noChangeArrowheads="1"/>
          </p:cNvSpPr>
          <p:nvPr>
            <p:ph type="title"/>
          </p:nvPr>
        </p:nvSpPr>
        <p:spPr>
          <a:xfrm>
            <a:off x="430560" y="116396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二、深度优先搜索</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举例</a:t>
            </a:r>
            <a:r>
              <a:rPr lang="en-US" altLang="zh-CN" sz="3200">
                <a:latin typeface="黑体" panose="02010609060101010101" pitchFamily="49" charset="-122"/>
                <a:ea typeface="黑体" panose="02010609060101010101" pitchFamily="49" charset="-122"/>
              </a:rPr>
              <a:t>)</a:t>
            </a:r>
          </a:p>
        </p:txBody>
      </p:sp>
      <p:sp>
        <p:nvSpPr>
          <p:cNvPr id="61444"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25284B8F-23C3-44D2-907E-CEE6DF4DD187}" type="slidenum">
              <a:rPr lang="zh-CN" altLang="en-US"/>
              <a:pPr algn="r" eaLnBrk="1" hangingPunct="1">
                <a:spcBef>
                  <a:spcPct val="50000"/>
                </a:spcBef>
                <a:buFont typeface="Arial" panose="020B0604020202020204" pitchFamily="34" charset="0"/>
                <a:buNone/>
              </a:pPr>
              <a:t>49</a:t>
            </a:fld>
            <a:endParaRPr lang="en-US" altLang="zh-CN"/>
          </a:p>
        </p:txBody>
      </p:sp>
      <p:sp>
        <p:nvSpPr>
          <p:cNvPr id="61445" name="Text Box 4"/>
          <p:cNvSpPr txBox="1">
            <a:spLocks noChangeArrowheads="1"/>
          </p:cNvSpPr>
          <p:nvPr/>
        </p:nvSpPr>
        <p:spPr bwMode="auto">
          <a:xfrm>
            <a:off x="430560" y="24956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第三节　图的遍历</a:t>
            </a:r>
          </a:p>
        </p:txBody>
      </p:sp>
      <p:sp>
        <p:nvSpPr>
          <p:cNvPr id="57349" name="Rectangle 5"/>
          <p:cNvSpPr>
            <a:spLocks noGrp="1" noChangeArrowheads="1"/>
          </p:cNvSpPr>
          <p:nvPr>
            <p:ph type="body" idx="1"/>
          </p:nvPr>
        </p:nvSpPr>
        <p:spPr>
          <a:xfrm>
            <a:off x="354360" y="2002160"/>
            <a:ext cx="8763000" cy="4038600"/>
          </a:xfrm>
        </p:spPr>
        <p:txBody>
          <a:bodyPr/>
          <a:lstStyle/>
          <a:p>
            <a:pPr eaLnBrk="1" hangingPunct="1">
              <a:lnSpc>
                <a:spcPct val="90000"/>
              </a:lnSpc>
              <a:spcBef>
                <a:spcPct val="60000"/>
              </a:spcBef>
            </a:pPr>
            <a:r>
              <a:rPr lang="en-US" altLang="zh-CN" b="1" dirty="0">
                <a:latin typeface="黑体" panose="02010609060101010101" pitchFamily="49" charset="-122"/>
                <a:ea typeface="黑体" panose="02010609060101010101" pitchFamily="49" charset="-122"/>
              </a:rPr>
              <a:t>DFS</a:t>
            </a:r>
            <a:r>
              <a:rPr lang="zh-CN" altLang="en-US" b="1" dirty="0">
                <a:latin typeface="黑体" panose="02010609060101010101" pitchFamily="49" charset="-122"/>
                <a:ea typeface="黑体" panose="02010609060101010101" pitchFamily="49" charset="-122"/>
              </a:rPr>
              <a:t>次序为</a:t>
            </a:r>
            <a:r>
              <a:rPr lang="en-US" altLang="zh-CN" b="1" dirty="0">
                <a:solidFill>
                  <a:srgbClr val="FF0000"/>
                </a:solidFill>
                <a:latin typeface="黑体" panose="02010609060101010101" pitchFamily="49" charset="-122"/>
                <a:ea typeface="黑体" panose="02010609060101010101" pitchFamily="49" charset="-122"/>
              </a:rPr>
              <a:t>V1,V2,V4,V8,V5,V3,V6,V7</a:t>
            </a:r>
          </a:p>
        </p:txBody>
      </p:sp>
      <p:grpSp>
        <p:nvGrpSpPr>
          <p:cNvPr id="61448" name="Group 7"/>
          <p:cNvGrpSpPr>
            <a:grpSpLocks/>
          </p:cNvGrpSpPr>
          <p:nvPr/>
        </p:nvGrpSpPr>
        <p:grpSpPr bwMode="auto">
          <a:xfrm>
            <a:off x="2411760" y="2849532"/>
            <a:ext cx="3276600" cy="2819400"/>
            <a:chOff x="0" y="0"/>
            <a:chExt cx="2064" cy="1776"/>
          </a:xfrm>
        </p:grpSpPr>
        <p:sp>
          <p:nvSpPr>
            <p:cNvPr id="61449" name="Line 8"/>
            <p:cNvSpPr>
              <a:spLocks noChangeShapeType="1"/>
            </p:cNvSpPr>
            <p:nvPr/>
          </p:nvSpPr>
          <p:spPr bwMode="auto">
            <a:xfrm flipH="1">
              <a:off x="144" y="624"/>
              <a:ext cx="432" cy="48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450" name="Line 9"/>
            <p:cNvSpPr>
              <a:spLocks noChangeShapeType="1"/>
            </p:cNvSpPr>
            <p:nvPr/>
          </p:nvSpPr>
          <p:spPr bwMode="auto">
            <a:xfrm flipH="1">
              <a:off x="576" y="192"/>
              <a:ext cx="432" cy="43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451" name="Line 10"/>
            <p:cNvSpPr>
              <a:spLocks noChangeShapeType="1"/>
            </p:cNvSpPr>
            <p:nvPr/>
          </p:nvSpPr>
          <p:spPr bwMode="auto">
            <a:xfrm flipH="1" flipV="1">
              <a:off x="576" y="576"/>
              <a:ext cx="288" cy="67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452" name="Line 11"/>
            <p:cNvSpPr>
              <a:spLocks noChangeShapeType="1"/>
            </p:cNvSpPr>
            <p:nvPr/>
          </p:nvSpPr>
          <p:spPr bwMode="auto">
            <a:xfrm flipH="1" flipV="1">
              <a:off x="144" y="1152"/>
              <a:ext cx="960" cy="48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453" name="Line 12"/>
            <p:cNvSpPr>
              <a:spLocks noChangeShapeType="1"/>
            </p:cNvSpPr>
            <p:nvPr/>
          </p:nvSpPr>
          <p:spPr bwMode="auto">
            <a:xfrm flipH="1" flipV="1">
              <a:off x="864" y="1248"/>
              <a:ext cx="240" cy="38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454" name="Line 13"/>
            <p:cNvSpPr>
              <a:spLocks noChangeShapeType="1"/>
            </p:cNvSpPr>
            <p:nvPr/>
          </p:nvSpPr>
          <p:spPr bwMode="auto">
            <a:xfrm>
              <a:off x="1104" y="192"/>
              <a:ext cx="480" cy="38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455" name="Line 14"/>
            <p:cNvSpPr>
              <a:spLocks noChangeShapeType="1"/>
            </p:cNvSpPr>
            <p:nvPr/>
          </p:nvSpPr>
          <p:spPr bwMode="auto">
            <a:xfrm flipH="1">
              <a:off x="1344" y="672"/>
              <a:ext cx="240" cy="48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456" name="Line 15"/>
            <p:cNvSpPr>
              <a:spLocks noChangeShapeType="1"/>
            </p:cNvSpPr>
            <p:nvPr/>
          </p:nvSpPr>
          <p:spPr bwMode="auto">
            <a:xfrm>
              <a:off x="1632" y="720"/>
              <a:ext cx="288" cy="43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61457" name="Group 16"/>
            <p:cNvGrpSpPr>
              <a:grpSpLocks/>
            </p:cNvGrpSpPr>
            <p:nvPr/>
          </p:nvGrpSpPr>
          <p:grpSpPr bwMode="auto">
            <a:xfrm>
              <a:off x="0" y="0"/>
              <a:ext cx="2064" cy="1776"/>
              <a:chOff x="0" y="0"/>
              <a:chExt cx="2064" cy="1776"/>
            </a:xfrm>
          </p:grpSpPr>
          <p:sp>
            <p:nvSpPr>
              <p:cNvPr id="61458" name="Oval 17"/>
              <p:cNvSpPr>
                <a:spLocks noChangeArrowheads="1"/>
              </p:cNvSpPr>
              <p:nvPr/>
            </p:nvSpPr>
            <p:spPr bwMode="auto">
              <a:xfrm>
                <a:off x="912"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V1</a:t>
                </a:r>
              </a:p>
            </p:txBody>
          </p:sp>
          <p:sp>
            <p:nvSpPr>
              <p:cNvPr id="61459" name="Oval 18"/>
              <p:cNvSpPr>
                <a:spLocks noChangeArrowheads="1"/>
              </p:cNvSpPr>
              <p:nvPr/>
            </p:nvSpPr>
            <p:spPr bwMode="auto">
              <a:xfrm>
                <a:off x="1440" y="528"/>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V3</a:t>
                </a:r>
              </a:p>
            </p:txBody>
          </p:sp>
          <p:sp>
            <p:nvSpPr>
              <p:cNvPr id="61460" name="Oval 19"/>
              <p:cNvSpPr>
                <a:spLocks noChangeArrowheads="1"/>
              </p:cNvSpPr>
              <p:nvPr/>
            </p:nvSpPr>
            <p:spPr bwMode="auto">
              <a:xfrm>
                <a:off x="432"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V2</a:t>
                </a:r>
              </a:p>
            </p:txBody>
          </p:sp>
          <p:sp>
            <p:nvSpPr>
              <p:cNvPr id="61461" name="Oval 20"/>
              <p:cNvSpPr>
                <a:spLocks noChangeArrowheads="1"/>
              </p:cNvSpPr>
              <p:nvPr/>
            </p:nvSpPr>
            <p:spPr bwMode="auto">
              <a:xfrm>
                <a:off x="720" y="105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V5</a:t>
                </a:r>
              </a:p>
            </p:txBody>
          </p:sp>
          <p:sp>
            <p:nvSpPr>
              <p:cNvPr id="61462" name="Oval 21"/>
              <p:cNvSpPr>
                <a:spLocks noChangeArrowheads="1"/>
              </p:cNvSpPr>
              <p:nvPr/>
            </p:nvSpPr>
            <p:spPr bwMode="auto">
              <a:xfrm>
                <a:off x="0" y="100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V4</a:t>
                </a:r>
              </a:p>
            </p:txBody>
          </p:sp>
          <p:sp>
            <p:nvSpPr>
              <p:cNvPr id="61463" name="Oval 22"/>
              <p:cNvSpPr>
                <a:spLocks noChangeArrowheads="1"/>
              </p:cNvSpPr>
              <p:nvPr/>
            </p:nvSpPr>
            <p:spPr bwMode="auto">
              <a:xfrm>
                <a:off x="1200" y="1056"/>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V6</a:t>
                </a:r>
              </a:p>
            </p:txBody>
          </p:sp>
          <p:sp>
            <p:nvSpPr>
              <p:cNvPr id="61464" name="Oval 23"/>
              <p:cNvSpPr>
                <a:spLocks noChangeArrowheads="1"/>
              </p:cNvSpPr>
              <p:nvPr/>
            </p:nvSpPr>
            <p:spPr bwMode="auto">
              <a:xfrm>
                <a:off x="1776" y="1056"/>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V7</a:t>
                </a:r>
              </a:p>
            </p:txBody>
          </p:sp>
          <p:sp>
            <p:nvSpPr>
              <p:cNvPr id="61465" name="Oval 24"/>
              <p:cNvSpPr>
                <a:spLocks noChangeArrowheads="1"/>
              </p:cNvSpPr>
              <p:nvPr/>
            </p:nvSpPr>
            <p:spPr bwMode="auto">
              <a:xfrm>
                <a:off x="960" y="1506"/>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V8</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9">
                                            <p:txEl>
                                              <p:pRg st="0" end="0"/>
                                            </p:txEl>
                                          </p:spTgt>
                                        </p:tgtEl>
                                        <p:attrNameLst>
                                          <p:attrName>style.visibility</p:attrName>
                                        </p:attrNameLst>
                                      </p:cBhvr>
                                      <p:to>
                                        <p:strVal val="visible"/>
                                      </p:to>
                                    </p:set>
                                    <p:animEffect transition="in" filter="wipe(left)">
                                      <p:cBhvr>
                                        <p:cTn id="12" dur="500"/>
                                        <p:tgtEl>
                                          <p:spTgt spid="573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734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99728" y="115064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二、无向图(完全图</a:t>
            </a:r>
            <a:r>
              <a:rPr lang="en-US" altLang="zh-CN" sz="3200">
                <a:latin typeface="黑体" panose="02010609060101010101" pitchFamily="49" charset="-122"/>
                <a:ea typeface="黑体" panose="02010609060101010101" pitchFamily="49" charset="-122"/>
              </a:rPr>
              <a:t>)</a:t>
            </a:r>
          </a:p>
        </p:txBody>
      </p:sp>
      <p:sp>
        <p:nvSpPr>
          <p:cNvPr id="1843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4DDB0C3B-AB31-42E4-BE9A-E5A584364B5F}" type="slidenum">
              <a:rPr lang="zh-CN" altLang="en-US"/>
              <a:pPr algn="r" eaLnBrk="1" hangingPunct="1">
                <a:spcBef>
                  <a:spcPct val="50000"/>
                </a:spcBef>
                <a:buFont typeface="Arial" panose="020B0604020202020204" pitchFamily="34" charset="0"/>
                <a:buNone/>
              </a:pPr>
              <a:t>5</a:t>
            </a:fld>
            <a:endParaRPr lang="en-US" altLang="zh-CN"/>
          </a:p>
        </p:txBody>
      </p:sp>
      <p:sp>
        <p:nvSpPr>
          <p:cNvPr id="18436" name="Text Box 4"/>
          <p:cNvSpPr txBox="1">
            <a:spLocks noChangeArrowheads="1"/>
          </p:cNvSpPr>
          <p:nvPr/>
        </p:nvSpPr>
        <p:spPr bwMode="auto">
          <a:xfrm>
            <a:off x="399728" y="23624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第一节　图的定义与术语</a:t>
            </a:r>
          </a:p>
        </p:txBody>
      </p:sp>
      <p:sp>
        <p:nvSpPr>
          <p:cNvPr id="18437" name="Rectangle 5"/>
          <p:cNvSpPr>
            <a:spLocks noGrp="1" noChangeArrowheads="1"/>
          </p:cNvSpPr>
          <p:nvPr>
            <p:ph type="body" idx="1"/>
          </p:nvPr>
        </p:nvSpPr>
        <p:spPr>
          <a:xfrm>
            <a:off x="323528" y="1988840"/>
            <a:ext cx="8763000" cy="2514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如果无向图有</a:t>
            </a:r>
            <a:r>
              <a:rPr lang="en-US" altLang="zh-CN" b="1">
                <a:latin typeface="黑体" panose="02010609060101010101" pitchFamily="49" charset="-122"/>
                <a:ea typeface="黑体" panose="02010609060101010101" pitchFamily="49" charset="-122"/>
              </a:rPr>
              <a:t>n(n-1)/2</a:t>
            </a:r>
            <a:r>
              <a:rPr lang="zh-CN" altLang="en-US" b="1">
                <a:latin typeface="黑体" panose="02010609060101010101" pitchFamily="49" charset="-122"/>
                <a:ea typeface="黑体" panose="02010609060101010101" pitchFamily="49" charset="-122"/>
              </a:rPr>
              <a:t>条边，则称为无向完全图</a:t>
            </a:r>
            <a:endParaRPr lang="en-US" altLang="zh-CN" b="1">
              <a:latin typeface="黑体" panose="02010609060101010101" pitchFamily="49" charset="-122"/>
              <a:ea typeface="黑体" panose="02010609060101010101" pitchFamily="49" charset="-122"/>
            </a:endParaRPr>
          </a:p>
        </p:txBody>
      </p:sp>
      <p:grpSp>
        <p:nvGrpSpPr>
          <p:cNvPr id="18439" name="Group 7"/>
          <p:cNvGrpSpPr>
            <a:grpSpLocks/>
          </p:cNvGrpSpPr>
          <p:nvPr/>
        </p:nvGrpSpPr>
        <p:grpSpPr bwMode="auto">
          <a:xfrm>
            <a:off x="2838128" y="3360440"/>
            <a:ext cx="2895600" cy="2286000"/>
            <a:chOff x="0" y="0"/>
            <a:chExt cx="1824" cy="1440"/>
          </a:xfrm>
        </p:grpSpPr>
        <p:sp>
          <p:nvSpPr>
            <p:cNvPr id="18440" name="Line 8"/>
            <p:cNvSpPr>
              <a:spLocks noChangeShapeType="1"/>
            </p:cNvSpPr>
            <p:nvPr/>
          </p:nvSpPr>
          <p:spPr bwMode="auto">
            <a:xfrm flipH="1">
              <a:off x="624" y="149"/>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41" name="Line 9"/>
            <p:cNvSpPr>
              <a:spLocks noChangeShapeType="1"/>
            </p:cNvSpPr>
            <p:nvPr/>
          </p:nvSpPr>
          <p:spPr bwMode="auto">
            <a:xfrm>
              <a:off x="1296" y="245"/>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42" name="Line 10"/>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43" name="Line 11"/>
            <p:cNvSpPr>
              <a:spLocks noChangeShapeType="1"/>
            </p:cNvSpPr>
            <p:nvPr/>
          </p:nvSpPr>
          <p:spPr bwMode="auto">
            <a:xfrm flipH="1">
              <a:off x="192" y="197"/>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44" name="Line 12"/>
            <p:cNvSpPr>
              <a:spLocks noChangeShapeType="1"/>
            </p:cNvSpPr>
            <p:nvPr/>
          </p:nvSpPr>
          <p:spPr bwMode="auto">
            <a:xfrm flipH="1" flipV="1">
              <a:off x="480" y="245"/>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45" name="Line 13"/>
            <p:cNvSpPr>
              <a:spLocks noChangeShapeType="1"/>
            </p:cNvSpPr>
            <p:nvPr/>
          </p:nvSpPr>
          <p:spPr bwMode="auto">
            <a:xfrm flipH="1" flipV="1">
              <a:off x="528" y="197"/>
              <a:ext cx="1104" cy="523"/>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46" name="Line 14"/>
            <p:cNvSpPr>
              <a:spLocks noChangeShapeType="1"/>
            </p:cNvSpPr>
            <p:nvPr/>
          </p:nvSpPr>
          <p:spPr bwMode="auto">
            <a:xfrm flipH="1" flipV="1">
              <a:off x="144" y="821"/>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47" name="Line 15"/>
            <p:cNvSpPr>
              <a:spLocks noChangeShapeType="1"/>
            </p:cNvSpPr>
            <p:nvPr/>
          </p:nvSpPr>
          <p:spPr bwMode="auto">
            <a:xfrm flipH="1">
              <a:off x="528" y="1301"/>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48" name="Line 16"/>
            <p:cNvSpPr>
              <a:spLocks noChangeShapeType="1"/>
            </p:cNvSpPr>
            <p:nvPr/>
          </p:nvSpPr>
          <p:spPr bwMode="auto">
            <a:xfrm flipH="1">
              <a:off x="576" y="77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49" name="Line 17"/>
            <p:cNvSpPr>
              <a:spLocks noChangeShapeType="1"/>
            </p:cNvSpPr>
            <p:nvPr/>
          </p:nvSpPr>
          <p:spPr bwMode="auto">
            <a:xfrm flipH="1">
              <a:off x="1344" y="82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50" name="Line 18"/>
            <p:cNvSpPr>
              <a:spLocks noChangeShapeType="1"/>
            </p:cNvSpPr>
            <p:nvPr/>
          </p:nvSpPr>
          <p:spPr bwMode="auto">
            <a:xfrm flipH="1" flipV="1">
              <a:off x="480" y="192"/>
              <a:ext cx="816" cy="110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51" name="Line 19"/>
            <p:cNvSpPr>
              <a:spLocks noChangeShapeType="1"/>
            </p:cNvSpPr>
            <p:nvPr/>
          </p:nvSpPr>
          <p:spPr bwMode="auto">
            <a:xfrm flipV="1">
              <a:off x="528" y="192"/>
              <a:ext cx="768" cy="105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52" name="Line 20"/>
            <p:cNvSpPr>
              <a:spLocks noChangeShapeType="1"/>
            </p:cNvSpPr>
            <p:nvPr/>
          </p:nvSpPr>
          <p:spPr bwMode="auto">
            <a:xfrm flipH="1">
              <a:off x="192" y="192"/>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53" name="Line 21"/>
            <p:cNvSpPr>
              <a:spLocks noChangeShapeType="1"/>
            </p:cNvSpPr>
            <p:nvPr/>
          </p:nvSpPr>
          <p:spPr bwMode="auto">
            <a:xfrm flipH="1" flipV="1">
              <a:off x="192" y="768"/>
              <a:ext cx="144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54" name="Line 22"/>
            <p:cNvSpPr>
              <a:spLocks noChangeShapeType="1"/>
            </p:cNvSpPr>
            <p:nvPr/>
          </p:nvSpPr>
          <p:spPr bwMode="auto">
            <a:xfrm flipH="1" flipV="1">
              <a:off x="192" y="816"/>
              <a:ext cx="100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8455" name="Group 23"/>
            <p:cNvGrpSpPr>
              <a:grpSpLocks/>
            </p:cNvGrpSpPr>
            <p:nvPr/>
          </p:nvGrpSpPr>
          <p:grpSpPr bwMode="auto">
            <a:xfrm>
              <a:off x="0" y="0"/>
              <a:ext cx="1824" cy="1440"/>
              <a:chOff x="0" y="0"/>
              <a:chExt cx="1824" cy="1440"/>
            </a:xfrm>
          </p:grpSpPr>
          <p:sp>
            <p:nvSpPr>
              <p:cNvPr id="18456" name="Oval 24"/>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18457" name="Oval 25"/>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18458" name="Oval 26"/>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18459" name="Oval 27"/>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18460" name="Oval 28"/>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18461" name="Oval 29"/>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304800"/>
            <a:ext cx="7772400" cy="914400"/>
          </a:xfrm>
          <a:noFill/>
        </p:spPr>
        <p:txBody>
          <a:bodyPr lIns="92075" tIns="46038" rIns="92075" bIns="46038"/>
          <a:lstStyle/>
          <a:p>
            <a:r>
              <a:rPr lang="en-US" dirty="0"/>
              <a:t> </a:t>
            </a:r>
            <a:r>
              <a:rPr lang="zh-CN" altLang="en-US" sz="3600" b="1" dirty="0">
                <a:solidFill>
                  <a:srgbClr val="0000CC"/>
                </a:solidFill>
              </a:rPr>
              <a:t>深度优先搜索</a:t>
            </a:r>
            <a:endParaRPr lang="en-US" sz="3600" b="1" dirty="0">
              <a:solidFill>
                <a:srgbClr val="0000CC"/>
              </a:solidFill>
            </a:endParaRPr>
          </a:p>
        </p:txBody>
      </p:sp>
      <p:sp>
        <p:nvSpPr>
          <p:cNvPr id="39939" name="Rectangle 3"/>
          <p:cNvSpPr>
            <a:spLocks noGrp="1" noChangeArrowheads="1"/>
          </p:cNvSpPr>
          <p:nvPr>
            <p:ph type="body" idx="1"/>
          </p:nvPr>
        </p:nvSpPr>
        <p:spPr>
          <a:xfrm>
            <a:off x="533400" y="1600200"/>
            <a:ext cx="8001000" cy="4419600"/>
          </a:xfrm>
          <a:noFill/>
        </p:spPr>
        <p:txBody>
          <a:bodyPr lIns="92075" tIns="46038" rIns="92075" bIns="46038"/>
          <a:lstStyle/>
          <a:p>
            <a:r>
              <a:rPr lang="zh-CN" altLang="en-US" sz="2400" b="1" dirty="0">
                <a:solidFill>
                  <a:srgbClr val="FF0000"/>
                </a:solidFill>
                <a:latin typeface="+mj-lt"/>
              </a:rPr>
              <a:t>目标</a:t>
            </a:r>
            <a:r>
              <a:rPr lang="en-US" sz="2400" b="1" dirty="0">
                <a:latin typeface="+mj-lt"/>
              </a:rPr>
              <a:t>: </a:t>
            </a:r>
            <a:r>
              <a:rPr lang="zh-CN" altLang="en-US" sz="2400" b="1" dirty="0">
                <a:latin typeface="+mj-lt"/>
              </a:rPr>
              <a:t>遍历图中所有的节点和边</a:t>
            </a:r>
            <a:endParaRPr lang="en-US" sz="2400" b="1" i="1" dirty="0">
              <a:latin typeface="+mj-lt"/>
            </a:endParaRPr>
          </a:p>
          <a:p>
            <a:r>
              <a:rPr lang="zh-CN" altLang="en-US" sz="2400" b="1" dirty="0">
                <a:solidFill>
                  <a:srgbClr val="FF0000"/>
                </a:solidFill>
                <a:latin typeface="+mj-lt"/>
              </a:rPr>
              <a:t>基本思想</a:t>
            </a:r>
            <a:r>
              <a:rPr lang="en-US" sz="2400" b="1" dirty="0">
                <a:latin typeface="+mj-lt"/>
              </a:rPr>
              <a:t>: </a:t>
            </a:r>
            <a:r>
              <a:rPr lang="zh-CN" altLang="en-US" sz="2400" b="1" dirty="0">
                <a:latin typeface="+mj-lt"/>
              </a:rPr>
              <a:t>每次搜索时优先往更深的节点搜索</a:t>
            </a:r>
            <a:endParaRPr lang="en-US" sz="2400" b="1" dirty="0">
              <a:latin typeface="+mj-lt"/>
            </a:endParaRPr>
          </a:p>
        </p:txBody>
      </p:sp>
    </p:spTree>
    <p:extLst>
      <p:ext uri="{BB962C8B-B14F-4D97-AF65-F5344CB8AC3E}">
        <p14:creationId xmlns:p14="http://schemas.microsoft.com/office/powerpoint/2010/main" val="34259116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304800"/>
            <a:ext cx="7772400" cy="914400"/>
          </a:xfrm>
          <a:noFill/>
        </p:spPr>
        <p:txBody>
          <a:bodyPr lIns="92075" tIns="46038" rIns="92075" bIns="46038"/>
          <a:lstStyle/>
          <a:p>
            <a:r>
              <a:rPr lang="en-US" sz="3600" b="1" dirty="0">
                <a:solidFill>
                  <a:srgbClr val="0000CC"/>
                </a:solidFill>
              </a:rPr>
              <a:t>DFS</a:t>
            </a:r>
            <a:r>
              <a:rPr lang="zh-CN" altLang="en-US" sz="3600" b="1" dirty="0">
                <a:solidFill>
                  <a:srgbClr val="0000CC"/>
                </a:solidFill>
              </a:rPr>
              <a:t>算法分析</a:t>
            </a:r>
            <a:endParaRPr lang="en-US" sz="3600" b="1" dirty="0">
              <a:solidFill>
                <a:srgbClr val="0000CC"/>
              </a:solidFill>
            </a:endParaRPr>
          </a:p>
        </p:txBody>
      </p:sp>
      <p:sp>
        <p:nvSpPr>
          <p:cNvPr id="34819" name="Rectangle 3"/>
          <p:cNvSpPr>
            <a:spLocks noGrp="1" noChangeArrowheads="1"/>
          </p:cNvSpPr>
          <p:nvPr>
            <p:ph type="body" idx="1"/>
          </p:nvPr>
        </p:nvSpPr>
        <p:spPr>
          <a:xfrm>
            <a:off x="533400" y="1600200"/>
            <a:ext cx="8077200" cy="4495800"/>
          </a:xfrm>
          <a:noFill/>
        </p:spPr>
        <p:txBody>
          <a:bodyPr lIns="92075" tIns="46038" rIns="92075" bIns="46038"/>
          <a:lstStyle/>
          <a:p>
            <a:r>
              <a:rPr lang="zh-CN" altLang="en-US" sz="2400" b="1" dirty="0"/>
              <a:t>对节点进行分类：</a:t>
            </a:r>
            <a:endParaRPr lang="en-US" sz="2400" b="1" dirty="0"/>
          </a:p>
          <a:p>
            <a:pPr lvl="1"/>
            <a:r>
              <a:rPr lang="en-US" sz="2200" b="1" i="1" dirty="0"/>
              <a:t>white</a:t>
            </a:r>
            <a:r>
              <a:rPr lang="en-US" sz="2200" b="1" dirty="0">
                <a:solidFill>
                  <a:srgbClr val="FF0000"/>
                </a:solidFill>
              </a:rPr>
              <a:t> </a:t>
            </a:r>
            <a:r>
              <a:rPr lang="zh-CN" altLang="en-US" sz="2200" b="1" dirty="0">
                <a:solidFill>
                  <a:srgbClr val="FF0000"/>
                </a:solidFill>
              </a:rPr>
              <a:t>没有被访问的节点</a:t>
            </a:r>
            <a:endParaRPr lang="en-US" sz="2200" b="1" dirty="0"/>
          </a:p>
          <a:p>
            <a:pPr lvl="1"/>
            <a:r>
              <a:rPr lang="en-US" sz="2200" b="1" i="1" dirty="0"/>
              <a:t>gray</a:t>
            </a:r>
            <a:r>
              <a:rPr lang="en-US" sz="2200" b="1" dirty="0"/>
              <a:t> </a:t>
            </a:r>
            <a:r>
              <a:rPr lang="zh-CN" altLang="en-US" sz="2200" b="1" dirty="0"/>
              <a:t>被访问过的节点，但是还没有递归地进入它的所有邻居节点访问</a:t>
            </a:r>
            <a:endParaRPr lang="en-US" sz="2200" b="1" dirty="0"/>
          </a:p>
          <a:p>
            <a:pPr lvl="1"/>
            <a:r>
              <a:rPr lang="en-US" sz="2200" b="1" i="1" dirty="0"/>
              <a:t>Black</a:t>
            </a:r>
            <a:r>
              <a:rPr lang="zh-CN" altLang="en-US" sz="2200" b="1" dirty="0"/>
              <a:t>被访问过的节点，而且已经递归地进入了它的所有邻居节点访问了</a:t>
            </a:r>
            <a:endParaRPr lang="en-US" sz="2200" b="1" dirty="0"/>
          </a:p>
        </p:txBody>
      </p:sp>
    </p:spTree>
    <p:extLst>
      <p:ext uri="{BB962C8B-B14F-4D97-AF65-F5344CB8AC3E}">
        <p14:creationId xmlns:p14="http://schemas.microsoft.com/office/powerpoint/2010/main" val="9248419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304800"/>
            <a:ext cx="7772400" cy="914400"/>
          </a:xfrm>
          <a:noFill/>
        </p:spPr>
        <p:txBody>
          <a:bodyPr lIns="92075" tIns="46038" rIns="92075" bIns="46038"/>
          <a:lstStyle/>
          <a:p>
            <a:r>
              <a:rPr lang="en-US" sz="3600" b="1" dirty="0">
                <a:solidFill>
                  <a:srgbClr val="0000CC"/>
                </a:solidFill>
              </a:rPr>
              <a:t>DFS</a:t>
            </a:r>
            <a:r>
              <a:rPr lang="zh-CN" altLang="en-US" sz="3600" b="1" dirty="0">
                <a:solidFill>
                  <a:srgbClr val="0000CC"/>
                </a:solidFill>
              </a:rPr>
              <a:t>算法</a:t>
            </a:r>
            <a:endParaRPr lang="en-US" sz="3600" b="1" dirty="0">
              <a:solidFill>
                <a:srgbClr val="0000CC"/>
              </a:solidFill>
            </a:endParaRPr>
          </a:p>
        </p:txBody>
      </p:sp>
      <p:grpSp>
        <p:nvGrpSpPr>
          <p:cNvPr id="5" name="Group 4"/>
          <p:cNvGrpSpPr/>
          <p:nvPr/>
        </p:nvGrpSpPr>
        <p:grpSpPr>
          <a:xfrm>
            <a:off x="990601" y="1600200"/>
            <a:ext cx="4267200" cy="3276599"/>
            <a:chOff x="1371600" y="1752601"/>
            <a:chExt cx="4450435" cy="3779301"/>
          </a:xfrm>
        </p:grpSpPr>
        <p:pic>
          <p:nvPicPr>
            <p:cNvPr id="21606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7522"/>
            <a:stretch/>
          </p:blipFill>
          <p:spPr bwMode="auto">
            <a:xfrm>
              <a:off x="1371600" y="1752601"/>
              <a:ext cx="445043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313"/>
            <a:stretch/>
          </p:blipFill>
          <p:spPr bwMode="auto">
            <a:xfrm>
              <a:off x="1371600" y="3733800"/>
              <a:ext cx="4450435" cy="1798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Group 3"/>
            <p:cNvGrpSpPr/>
            <p:nvPr/>
          </p:nvGrpSpPr>
          <p:grpSpPr>
            <a:xfrm>
              <a:off x="2267964" y="3160244"/>
              <a:ext cx="1699504" cy="584775"/>
              <a:chOff x="2267964" y="3160244"/>
              <a:chExt cx="1699504" cy="584775"/>
            </a:xfrm>
          </p:grpSpPr>
          <p:sp>
            <p:nvSpPr>
              <p:cNvPr id="3" name="TextBox 2"/>
              <p:cNvSpPr txBox="1"/>
              <p:nvPr/>
            </p:nvSpPr>
            <p:spPr>
              <a:xfrm>
                <a:off x="2267964" y="3160244"/>
                <a:ext cx="1699504" cy="584775"/>
              </a:xfrm>
              <a:prstGeom prst="rect">
                <a:avLst/>
              </a:prstGeom>
              <a:noFill/>
            </p:spPr>
            <p:txBody>
              <a:bodyPr wrap="none" rtlCol="0">
                <a:spAutoFit/>
              </a:bodyPr>
              <a:lstStyle/>
              <a:p>
                <a:r>
                  <a:rPr lang="en-US" sz="3200" b="0" dirty="0"/>
                  <a:t>  .</a:t>
                </a:r>
                <a:r>
                  <a:rPr lang="en-US" sz="3200" b="0" dirty="0">
                    <a:sym typeface="Symbol"/>
                  </a:rPr>
                  <a:t></a:t>
                </a:r>
                <a:r>
                  <a:rPr lang="en-US" sz="2800" b="0" dirty="0"/>
                  <a:t> = NIL</a:t>
                </a:r>
              </a:p>
            </p:txBody>
          </p:sp>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976" t="33233" r="73746" b="57522"/>
              <a:stretch/>
            </p:blipFill>
            <p:spPr bwMode="auto">
              <a:xfrm>
                <a:off x="2286000" y="3359089"/>
                <a:ext cx="279400" cy="298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sp>
        <p:nvSpPr>
          <p:cNvPr id="10" name="TextBox 9"/>
          <p:cNvSpPr txBox="1"/>
          <p:nvPr/>
        </p:nvSpPr>
        <p:spPr>
          <a:xfrm>
            <a:off x="609601" y="5334000"/>
            <a:ext cx="7696200" cy="830997"/>
          </a:xfrm>
          <a:prstGeom prst="rect">
            <a:avLst/>
          </a:prstGeom>
          <a:noFill/>
          <a:ln>
            <a:solidFill>
              <a:srgbClr val="CC3300"/>
            </a:solidFill>
          </a:ln>
        </p:spPr>
        <p:txBody>
          <a:bodyPr wrap="square" rtlCol="0">
            <a:spAutoFit/>
          </a:bodyPr>
          <a:lstStyle/>
          <a:p>
            <a:pPr marL="342900" indent="-342900">
              <a:buFont typeface="Wingdings" pitchFamily="2" charset="2"/>
              <a:buChar char="§"/>
            </a:pPr>
            <a:r>
              <a:rPr lang="zh-CN" altLang="en-US" sz="2400" dirty="0"/>
              <a:t>每次递归调用</a:t>
            </a:r>
            <a:r>
              <a:rPr lang="en-US" sz="2400" dirty="0"/>
              <a:t>DFS-Visit(</a:t>
            </a:r>
            <a:r>
              <a:rPr lang="en-US" sz="2400" i="1" dirty="0"/>
              <a:t>G</a:t>
            </a:r>
            <a:r>
              <a:rPr lang="en-US" sz="2400" dirty="0"/>
              <a:t>, </a:t>
            </a:r>
            <a:r>
              <a:rPr lang="en-US" sz="2400" i="1" dirty="0"/>
              <a:t>u</a:t>
            </a:r>
            <a:r>
              <a:rPr lang="en-US" sz="2400" dirty="0"/>
              <a:t>)</a:t>
            </a:r>
            <a:r>
              <a:rPr lang="zh-CN" altLang="en-US" sz="2400" dirty="0"/>
              <a:t>时，</a:t>
            </a:r>
            <a:r>
              <a:rPr lang="en-US" altLang="zh-CN" sz="2400" i="1" dirty="0"/>
              <a:t>u</a:t>
            </a:r>
            <a:r>
              <a:rPr lang="zh-CN" altLang="en-US" sz="2400" dirty="0"/>
              <a:t>将成为这次递归的所对应的</a:t>
            </a:r>
            <a:r>
              <a:rPr lang="en-US" altLang="zh-CN" sz="2400" dirty="0"/>
              <a:t>DFS</a:t>
            </a:r>
            <a:r>
              <a:rPr lang="zh-CN" altLang="en-US" sz="2400" dirty="0"/>
              <a:t>树的根节点</a:t>
            </a:r>
            <a:endParaRPr lang="en-US" sz="2400" dirty="0"/>
          </a:p>
        </p:txBody>
      </p:sp>
      <p:sp>
        <p:nvSpPr>
          <p:cNvPr id="11" name="矩形 10"/>
          <p:cNvSpPr/>
          <p:nvPr/>
        </p:nvSpPr>
        <p:spPr bwMode="auto">
          <a:xfrm>
            <a:off x="838200" y="3733800"/>
            <a:ext cx="6858000" cy="1219200"/>
          </a:xfrm>
          <a:prstGeom prst="rect">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76594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304800"/>
            <a:ext cx="7772400" cy="914400"/>
          </a:xfrm>
          <a:noFill/>
        </p:spPr>
        <p:txBody>
          <a:bodyPr lIns="92075" tIns="46038" rIns="92075" bIns="46038"/>
          <a:lstStyle/>
          <a:p>
            <a:r>
              <a:rPr lang="en-US" sz="3600" b="1" dirty="0">
                <a:solidFill>
                  <a:srgbClr val="0000CC"/>
                </a:solidFill>
              </a:rPr>
              <a:t>DFS-Visit(</a:t>
            </a:r>
            <a:r>
              <a:rPr lang="en-US" sz="3600" b="1" i="1" dirty="0">
                <a:solidFill>
                  <a:srgbClr val="0000CC"/>
                </a:solidFill>
              </a:rPr>
              <a:t>u</a:t>
            </a:r>
            <a:r>
              <a:rPr lang="en-US" sz="3600" b="1" dirty="0">
                <a:solidFill>
                  <a:srgbClr val="0000CC"/>
                </a:solidFill>
              </a:rPr>
              <a:t>)</a:t>
            </a:r>
            <a:r>
              <a:rPr lang="zh-CN" altLang="en-US" sz="3600" b="1" dirty="0">
                <a:solidFill>
                  <a:srgbClr val="0000CC"/>
                </a:solidFill>
              </a:rPr>
              <a:t>过程</a:t>
            </a:r>
            <a:endParaRPr lang="en-US" sz="3600" b="1" dirty="0">
              <a:solidFill>
                <a:srgbClr val="0000CC"/>
              </a:solidFill>
            </a:endParaRPr>
          </a:p>
        </p:txBody>
      </p:sp>
      <p:grpSp>
        <p:nvGrpSpPr>
          <p:cNvPr id="5" name="Group 4"/>
          <p:cNvGrpSpPr/>
          <p:nvPr/>
        </p:nvGrpSpPr>
        <p:grpSpPr>
          <a:xfrm>
            <a:off x="931863" y="1447800"/>
            <a:ext cx="7373937" cy="4846782"/>
            <a:chOff x="515938" y="1447800"/>
            <a:chExt cx="7373937" cy="4846782"/>
          </a:xfrm>
        </p:grpSpPr>
        <p:grpSp>
          <p:nvGrpSpPr>
            <p:cNvPr id="4" name="Group 3"/>
            <p:cNvGrpSpPr/>
            <p:nvPr/>
          </p:nvGrpSpPr>
          <p:grpSpPr>
            <a:xfrm>
              <a:off x="515938" y="1447800"/>
              <a:ext cx="7373937" cy="4846782"/>
              <a:chOff x="914400" y="1504611"/>
              <a:chExt cx="7373937" cy="4846782"/>
            </a:xfrm>
          </p:grpSpPr>
          <p:pic>
            <p:nvPicPr>
              <p:cNvPr id="21709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757"/>
              <a:stretch/>
            </p:blipFill>
            <p:spPr bwMode="auto">
              <a:xfrm>
                <a:off x="914400" y="4639733"/>
                <a:ext cx="7280275" cy="1711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0545"/>
              <a:stretch/>
            </p:blipFill>
            <p:spPr bwMode="auto">
              <a:xfrm>
                <a:off x="1008062" y="1504611"/>
                <a:ext cx="7280275" cy="2593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2425700" y="4063425"/>
                <a:ext cx="1156117" cy="584775"/>
                <a:chOff x="2425700" y="4063425"/>
                <a:chExt cx="1156117" cy="584775"/>
              </a:xfrm>
            </p:grpSpPr>
            <p:sp>
              <p:nvSpPr>
                <p:cNvPr id="8" name="TextBox 7"/>
                <p:cNvSpPr txBox="1"/>
                <p:nvPr/>
              </p:nvSpPr>
              <p:spPr>
                <a:xfrm>
                  <a:off x="2425700" y="4063425"/>
                  <a:ext cx="1099981" cy="584775"/>
                </a:xfrm>
                <a:prstGeom prst="rect">
                  <a:avLst/>
                </a:prstGeom>
                <a:noFill/>
              </p:spPr>
              <p:txBody>
                <a:bodyPr wrap="none" rtlCol="0">
                  <a:spAutoFit/>
                </a:bodyPr>
                <a:lstStyle/>
                <a:p>
                  <a:r>
                    <a:rPr lang="en-US" sz="3200" b="0" dirty="0"/>
                    <a:t>   </a:t>
                  </a:r>
                  <a:r>
                    <a:rPr lang="en-US" sz="3200" b="0" dirty="0">
                      <a:sym typeface="Symbol"/>
                    </a:rPr>
                    <a:t></a:t>
                  </a:r>
                  <a:r>
                    <a:rPr lang="en-US" sz="2800" b="0" dirty="0"/>
                    <a:t> = </a:t>
                  </a:r>
                </a:p>
              </p:txBody>
            </p:sp>
            <p:pic>
              <p:nvPicPr>
                <p:cNvPr id="9"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976" t="33233" r="73746" b="57522"/>
                <a:stretch/>
              </p:blipFill>
              <p:spPr bwMode="auto">
                <a:xfrm>
                  <a:off x="3302417" y="4262269"/>
                  <a:ext cx="279400" cy="298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6390" t="50817" r="78958" b="40270"/>
                <a:stretch/>
              </p:blipFill>
              <p:spPr bwMode="auto">
                <a:xfrm>
                  <a:off x="2480732" y="4183230"/>
                  <a:ext cx="338668" cy="38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pic>
          <p:nvPicPr>
            <p:cNvPr id="18"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1572" t="87260"/>
            <a:stretch/>
          </p:blipFill>
          <p:spPr bwMode="auto">
            <a:xfrm>
              <a:off x="4014258" y="4652665"/>
              <a:ext cx="786342" cy="356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5479" t="42147" b="48992"/>
            <a:stretch/>
          </p:blipFill>
          <p:spPr bwMode="auto">
            <a:xfrm>
              <a:off x="4471458" y="4652665"/>
              <a:ext cx="329142" cy="386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3" name="矩形 12"/>
          <p:cNvSpPr/>
          <p:nvPr/>
        </p:nvSpPr>
        <p:spPr bwMode="auto">
          <a:xfrm>
            <a:off x="1066800" y="3200400"/>
            <a:ext cx="4572000" cy="1828800"/>
          </a:xfrm>
          <a:prstGeom prst="rect">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33487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228601"/>
            <a:ext cx="7772400" cy="680120"/>
          </a:xfrm>
          <a:noFill/>
        </p:spPr>
        <p:txBody>
          <a:bodyPr lIns="92075" tIns="46038" rIns="92075" bIns="46038"/>
          <a:lstStyle/>
          <a:p>
            <a:r>
              <a:rPr lang="en-US" sz="3600" b="1" dirty="0">
                <a:solidFill>
                  <a:srgbClr val="0000CC"/>
                </a:solidFill>
              </a:rPr>
              <a:t>DFS</a:t>
            </a:r>
            <a:r>
              <a:rPr lang="zh-CN" altLang="en-US" sz="3600" b="1" dirty="0">
                <a:solidFill>
                  <a:srgbClr val="0000CC"/>
                </a:solidFill>
              </a:rPr>
              <a:t>算法举例</a:t>
            </a:r>
            <a:r>
              <a:rPr lang="en-US" altLang="zh-CN" sz="3600" b="1" dirty="0">
                <a:solidFill>
                  <a:srgbClr val="0000CC"/>
                </a:solidFill>
              </a:rPr>
              <a:t>(1)</a:t>
            </a:r>
            <a:endParaRPr lang="en-US" sz="3600" b="1" dirty="0">
              <a:solidFill>
                <a:srgbClr val="0000CC"/>
              </a:solidFill>
            </a:endParaRPr>
          </a:p>
        </p:txBody>
      </p:sp>
      <p:pic>
        <p:nvPicPr>
          <p:cNvPr id="2150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0000" b="77444"/>
          <a:stretch/>
        </p:blipFill>
        <p:spPr bwMode="auto">
          <a:xfrm>
            <a:off x="1056640" y="1524000"/>
            <a:ext cx="7249160" cy="2313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000" b="77444"/>
          <a:stretch/>
        </p:blipFill>
        <p:spPr bwMode="auto">
          <a:xfrm>
            <a:off x="675640" y="3962400"/>
            <a:ext cx="740156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01039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228601"/>
            <a:ext cx="7772400" cy="680120"/>
          </a:xfrm>
          <a:noFill/>
        </p:spPr>
        <p:txBody>
          <a:bodyPr lIns="92075" tIns="46038" rIns="92075" bIns="46038"/>
          <a:lstStyle/>
          <a:p>
            <a:r>
              <a:rPr lang="en-US" altLang="zh-CN" sz="3600" b="1" dirty="0">
                <a:solidFill>
                  <a:srgbClr val="0000CC"/>
                </a:solidFill>
              </a:rPr>
              <a:t>DFS</a:t>
            </a:r>
            <a:r>
              <a:rPr lang="zh-CN" altLang="en-US" sz="3600" b="1" dirty="0">
                <a:solidFill>
                  <a:srgbClr val="0000CC"/>
                </a:solidFill>
              </a:rPr>
              <a:t>算法举例</a:t>
            </a:r>
            <a:r>
              <a:rPr lang="en-US" altLang="zh-CN" sz="3600" b="1" dirty="0">
                <a:solidFill>
                  <a:srgbClr val="0000CC"/>
                </a:solidFill>
              </a:rPr>
              <a:t>(2)</a:t>
            </a:r>
            <a:endParaRPr lang="en-US" sz="3600" b="1" dirty="0">
              <a:solidFill>
                <a:srgbClr val="0000CC"/>
              </a:solidFill>
            </a:endParaRPr>
          </a:p>
        </p:txBody>
      </p:sp>
      <p:pic>
        <p:nvPicPr>
          <p:cNvPr id="2150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4227" r="51300" b="51211"/>
          <a:stretch/>
        </p:blipFill>
        <p:spPr bwMode="auto">
          <a:xfrm>
            <a:off x="990600" y="1371600"/>
            <a:ext cx="7162800" cy="2555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1300" t="24227" b="51211"/>
          <a:stretch/>
        </p:blipFill>
        <p:spPr bwMode="auto">
          <a:xfrm>
            <a:off x="762001" y="3886200"/>
            <a:ext cx="7246780" cy="2585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50817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228601"/>
            <a:ext cx="7772400" cy="680120"/>
          </a:xfrm>
          <a:noFill/>
        </p:spPr>
        <p:txBody>
          <a:bodyPr lIns="92075" tIns="46038" rIns="92075" bIns="46038"/>
          <a:lstStyle/>
          <a:p>
            <a:r>
              <a:rPr lang="en-US" altLang="zh-CN" sz="3600" b="1" dirty="0">
                <a:solidFill>
                  <a:srgbClr val="0000CC"/>
                </a:solidFill>
              </a:rPr>
              <a:t>DFS</a:t>
            </a:r>
            <a:r>
              <a:rPr lang="zh-CN" altLang="en-US" sz="3600" b="1" dirty="0">
                <a:solidFill>
                  <a:srgbClr val="0000CC"/>
                </a:solidFill>
              </a:rPr>
              <a:t>算法举例</a:t>
            </a:r>
            <a:r>
              <a:rPr lang="en-US" altLang="zh-CN" sz="3600" b="1" dirty="0">
                <a:solidFill>
                  <a:srgbClr val="0000CC"/>
                </a:solidFill>
              </a:rPr>
              <a:t>(3)</a:t>
            </a:r>
            <a:endParaRPr lang="en-US" sz="3600" b="1" dirty="0">
              <a:solidFill>
                <a:srgbClr val="0000CC"/>
              </a:solidFill>
            </a:endParaRPr>
          </a:p>
        </p:txBody>
      </p:sp>
      <p:pic>
        <p:nvPicPr>
          <p:cNvPr id="2150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51064" b="25000"/>
          <a:stretch/>
        </p:blipFill>
        <p:spPr bwMode="auto">
          <a:xfrm>
            <a:off x="914400" y="1367228"/>
            <a:ext cx="7391400" cy="2671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946" t="50000" b="25000"/>
          <a:stretch/>
        </p:blipFill>
        <p:spPr bwMode="auto">
          <a:xfrm>
            <a:off x="685800" y="3964466"/>
            <a:ext cx="7391400" cy="2664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48666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228601"/>
            <a:ext cx="7772400" cy="680120"/>
          </a:xfrm>
          <a:noFill/>
        </p:spPr>
        <p:txBody>
          <a:bodyPr lIns="92075" tIns="46038" rIns="92075" bIns="46038"/>
          <a:lstStyle/>
          <a:p>
            <a:r>
              <a:rPr lang="en-US" altLang="zh-CN" sz="3600" b="1" dirty="0">
                <a:solidFill>
                  <a:srgbClr val="0000CC"/>
                </a:solidFill>
              </a:rPr>
              <a:t>DFS</a:t>
            </a:r>
            <a:r>
              <a:rPr lang="zh-CN" altLang="en-US" sz="3600" b="1" dirty="0">
                <a:solidFill>
                  <a:srgbClr val="0000CC"/>
                </a:solidFill>
              </a:rPr>
              <a:t>算法举例</a:t>
            </a:r>
            <a:r>
              <a:rPr lang="en-US" altLang="zh-CN" sz="3600" b="1" dirty="0">
                <a:solidFill>
                  <a:srgbClr val="0000CC"/>
                </a:solidFill>
              </a:rPr>
              <a:t>(4)</a:t>
            </a:r>
            <a:endParaRPr lang="en-US" sz="3600" b="1" dirty="0">
              <a:solidFill>
                <a:srgbClr val="0000CC"/>
              </a:solidFill>
            </a:endParaRPr>
          </a:p>
        </p:txBody>
      </p:sp>
      <p:pic>
        <p:nvPicPr>
          <p:cNvPr id="2150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6691" r="51419"/>
          <a:stretch/>
        </p:blipFill>
        <p:spPr bwMode="auto">
          <a:xfrm>
            <a:off x="956733" y="1447800"/>
            <a:ext cx="7501467" cy="2546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1655" t="76691"/>
          <a:stretch/>
        </p:blipFill>
        <p:spPr bwMode="auto">
          <a:xfrm>
            <a:off x="838200" y="3994013"/>
            <a:ext cx="7543800" cy="2573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296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09600" y="228600"/>
            <a:ext cx="8001000" cy="680120"/>
          </a:xfrm>
          <a:noFill/>
        </p:spPr>
        <p:txBody>
          <a:bodyPr lIns="92075" tIns="46038" rIns="92075" bIns="46038"/>
          <a:lstStyle/>
          <a:p>
            <a:r>
              <a:rPr lang="en-US" sz="3600" b="1" dirty="0">
                <a:solidFill>
                  <a:srgbClr val="0000CC"/>
                </a:solidFill>
              </a:rPr>
              <a:t>DFS</a:t>
            </a:r>
            <a:r>
              <a:rPr lang="zh-CN" altLang="en-US" sz="3600" b="1" dirty="0">
                <a:solidFill>
                  <a:srgbClr val="0000CC"/>
                </a:solidFill>
              </a:rPr>
              <a:t>森林</a:t>
            </a:r>
            <a:r>
              <a:rPr lang="en-US" sz="3600" b="1" dirty="0">
                <a:solidFill>
                  <a:srgbClr val="0000CC"/>
                </a:solidFill>
              </a:rPr>
              <a:t> </a:t>
            </a:r>
          </a:p>
        </p:txBody>
      </p:sp>
      <p:sp>
        <p:nvSpPr>
          <p:cNvPr id="51203" name="Rectangle 3"/>
          <p:cNvSpPr>
            <a:spLocks noGrp="1" noChangeArrowheads="1"/>
          </p:cNvSpPr>
          <p:nvPr>
            <p:ph type="body" idx="1"/>
          </p:nvPr>
        </p:nvSpPr>
        <p:spPr>
          <a:xfrm>
            <a:off x="533400" y="1428378"/>
            <a:ext cx="8077200" cy="5029200"/>
          </a:xfrm>
          <a:noFill/>
        </p:spPr>
        <p:txBody>
          <a:bodyPr lIns="92075" tIns="46038" rIns="92075" bIns="46038"/>
          <a:lstStyle/>
          <a:p>
            <a:r>
              <a:rPr lang="en-US" sz="2400" b="1" dirty="0"/>
              <a:t>DFS</a:t>
            </a:r>
            <a:r>
              <a:rPr lang="zh-CN" altLang="en-US" sz="2400" b="1" dirty="0"/>
              <a:t>算法会产生一个</a:t>
            </a:r>
            <a:r>
              <a:rPr lang="en-US" altLang="zh-CN" sz="2400" b="1" i="1" dirty="0">
                <a:solidFill>
                  <a:srgbClr val="FF0000"/>
                </a:solidFill>
              </a:rPr>
              <a:t>DFS</a:t>
            </a:r>
            <a:r>
              <a:rPr lang="zh-CN" altLang="en-US" sz="2400" b="1" i="1" dirty="0">
                <a:solidFill>
                  <a:srgbClr val="FF0000"/>
                </a:solidFill>
              </a:rPr>
              <a:t>森林</a:t>
            </a:r>
            <a:r>
              <a:rPr lang="zh-CN" altLang="en-US" sz="2400" b="1" dirty="0"/>
              <a:t>，它包含了一系列的</a:t>
            </a:r>
            <a:r>
              <a:rPr lang="en-US" altLang="zh-CN" sz="2400" b="1" i="1" dirty="0">
                <a:solidFill>
                  <a:srgbClr val="FF0000"/>
                </a:solidFill>
              </a:rPr>
              <a:t>DFS</a:t>
            </a:r>
            <a:r>
              <a:rPr lang="zh-CN" altLang="en-US" sz="2400" b="1" i="1" dirty="0">
                <a:solidFill>
                  <a:srgbClr val="FF0000"/>
                </a:solidFill>
              </a:rPr>
              <a:t>树</a:t>
            </a:r>
            <a:endParaRPr lang="en-US" sz="2400" b="1" i="1" dirty="0">
              <a:solidFill>
                <a:srgbClr val="FF0000"/>
              </a:solidFill>
            </a:endParaRPr>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zh-CN" altLang="en-US" sz="2400" b="1" dirty="0"/>
              <a:t>每颗</a:t>
            </a:r>
            <a:r>
              <a:rPr lang="en-US" altLang="zh-CN" sz="2400" b="1" dirty="0"/>
              <a:t>DFS</a:t>
            </a:r>
            <a:r>
              <a:rPr lang="zh-CN" altLang="en-US" sz="2400" b="1" dirty="0"/>
              <a:t>树都是由一系列的灰色节点指向白色节点的边组成</a:t>
            </a:r>
            <a:endParaRPr lang="en-US" sz="2400" b="1" dirty="0"/>
          </a:p>
        </p:txBody>
      </p:sp>
      <p:sp>
        <p:nvSpPr>
          <p:cNvPr id="3" name="Right Arrow 2"/>
          <p:cNvSpPr/>
          <p:nvPr/>
        </p:nvSpPr>
        <p:spPr bwMode="auto">
          <a:xfrm>
            <a:off x="4267200" y="3367616"/>
            <a:ext cx="533400" cy="29879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Times New Roman" pitchFamily="18" charset="0"/>
            </a:endParaRPr>
          </a:p>
        </p:txBody>
      </p:sp>
      <p:pic>
        <p:nvPicPr>
          <p:cNvPr id="4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8025" t="76691" b="3291"/>
          <a:stretch/>
        </p:blipFill>
        <p:spPr bwMode="auto">
          <a:xfrm>
            <a:off x="685800" y="2438400"/>
            <a:ext cx="34290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8" name="Group 57"/>
          <p:cNvGrpSpPr/>
          <p:nvPr/>
        </p:nvGrpSpPr>
        <p:grpSpPr>
          <a:xfrm>
            <a:off x="4953000" y="2438400"/>
            <a:ext cx="3657600" cy="2209800"/>
            <a:chOff x="4953000" y="2438400"/>
            <a:chExt cx="3657600" cy="2209800"/>
          </a:xfrm>
        </p:grpSpPr>
        <p:pic>
          <p:nvPicPr>
            <p:cNvPr id="5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8025" t="76691" b="3291"/>
            <a:stretch/>
          </p:blipFill>
          <p:spPr bwMode="auto">
            <a:xfrm>
              <a:off x="4953000" y="2438400"/>
              <a:ext cx="34290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Rectangle 52"/>
            <p:cNvSpPr/>
            <p:nvPr/>
          </p:nvSpPr>
          <p:spPr bwMode="auto">
            <a:xfrm>
              <a:off x="5181600" y="3200400"/>
              <a:ext cx="1219200" cy="685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Times New Roman" pitchFamily="18" charset="0"/>
              </a:endParaRPr>
            </a:p>
          </p:txBody>
        </p:sp>
        <p:sp>
          <p:nvSpPr>
            <p:cNvPr id="54" name="Rectangle 53"/>
            <p:cNvSpPr/>
            <p:nvPr/>
          </p:nvSpPr>
          <p:spPr bwMode="auto">
            <a:xfrm>
              <a:off x="6781800" y="3200400"/>
              <a:ext cx="762000" cy="685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Times New Roman" pitchFamily="18" charset="0"/>
              </a:endParaRPr>
            </a:p>
          </p:txBody>
        </p:sp>
        <p:sp>
          <p:nvSpPr>
            <p:cNvPr id="56" name="Rectangle 55"/>
            <p:cNvSpPr/>
            <p:nvPr/>
          </p:nvSpPr>
          <p:spPr bwMode="auto">
            <a:xfrm>
              <a:off x="8077200" y="3733800"/>
              <a:ext cx="533400" cy="685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Times New Roman" pitchFamily="18" charset="0"/>
              </a:endParaRPr>
            </a:p>
          </p:txBody>
        </p:sp>
        <p:sp>
          <p:nvSpPr>
            <p:cNvPr id="57" name="Rectangle 56"/>
            <p:cNvSpPr/>
            <p:nvPr/>
          </p:nvSpPr>
          <p:spPr bwMode="auto">
            <a:xfrm>
              <a:off x="7924800" y="3276600"/>
              <a:ext cx="533400" cy="685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372613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304800"/>
            <a:ext cx="7772400" cy="603920"/>
          </a:xfrm>
          <a:noFill/>
        </p:spPr>
        <p:txBody>
          <a:bodyPr lIns="92075" tIns="46038" rIns="92075" bIns="46038"/>
          <a:lstStyle/>
          <a:p>
            <a:r>
              <a:rPr lang="en-US" sz="3600" b="1" dirty="0">
                <a:solidFill>
                  <a:srgbClr val="0000CC"/>
                </a:solidFill>
              </a:rPr>
              <a:t>DFS</a:t>
            </a:r>
            <a:r>
              <a:rPr lang="zh-CN" altLang="en-US" sz="3600" b="1" dirty="0">
                <a:solidFill>
                  <a:srgbClr val="0000CC"/>
                </a:solidFill>
              </a:rPr>
              <a:t>算法分析</a:t>
            </a:r>
            <a:endParaRPr lang="en-US" sz="3600" b="1" dirty="0">
              <a:solidFill>
                <a:srgbClr val="0000CC"/>
              </a:solidFill>
            </a:endParaRPr>
          </a:p>
        </p:txBody>
      </p:sp>
      <p:sp>
        <p:nvSpPr>
          <p:cNvPr id="40963" name="Rectangle 3"/>
          <p:cNvSpPr>
            <a:spLocks noGrp="1" noChangeArrowheads="1"/>
          </p:cNvSpPr>
          <p:nvPr>
            <p:ph type="body" idx="1"/>
          </p:nvPr>
        </p:nvSpPr>
        <p:spPr>
          <a:xfrm>
            <a:off x="179512" y="1447800"/>
            <a:ext cx="8659688" cy="5105400"/>
          </a:xfrm>
          <a:noFill/>
        </p:spPr>
        <p:txBody>
          <a:bodyPr lIns="92075" tIns="46038" rIns="92075" bIns="46038"/>
          <a:lstStyle/>
          <a:p>
            <a:r>
              <a:rPr lang="zh-CN" altLang="en-US" sz="2400" b="1" dirty="0"/>
              <a:t>该算法能够发现图中的所有节点，无论该图是否连通，或者是否是有向图</a:t>
            </a:r>
            <a:endParaRPr lang="en-US" altLang="zh-CN" sz="2400" b="1" dirty="0"/>
          </a:p>
          <a:p>
            <a:r>
              <a:rPr lang="en-US" altLang="zh-CN" sz="2400" b="1" dirty="0"/>
              <a:t>DFS</a:t>
            </a:r>
            <a:r>
              <a:rPr lang="zh-CN" altLang="en-US" sz="2400" b="1" dirty="0"/>
              <a:t>算法可以得到</a:t>
            </a:r>
            <a:r>
              <a:rPr lang="en-US" sz="2400" b="1" dirty="0"/>
              <a:t>:</a:t>
            </a:r>
          </a:p>
          <a:p>
            <a:pPr marL="640080" lvl="1"/>
            <a:r>
              <a:rPr lang="zh-CN" altLang="en-US" sz="2200" b="1" dirty="0"/>
              <a:t>一个</a:t>
            </a:r>
            <a:r>
              <a:rPr lang="en-US" altLang="zh-CN" sz="2200" b="1" dirty="0"/>
              <a:t>DFS</a:t>
            </a:r>
            <a:r>
              <a:rPr lang="zh-CN" altLang="en-US" sz="2200" b="1" dirty="0"/>
              <a:t>森林：包括了一系列的</a:t>
            </a:r>
            <a:r>
              <a:rPr lang="en-US" altLang="zh-CN" sz="2200" b="1" dirty="0"/>
              <a:t>DFS</a:t>
            </a:r>
            <a:r>
              <a:rPr lang="zh-CN" altLang="en-US" sz="2200" b="1" dirty="0"/>
              <a:t>树</a:t>
            </a:r>
            <a:endParaRPr lang="en-US" altLang="zh-CN" sz="2200" b="1" dirty="0"/>
          </a:p>
          <a:p>
            <a:pPr marL="640080" lvl="1"/>
            <a:r>
              <a:rPr lang="zh-CN" altLang="en-US" sz="2200" b="1" dirty="0"/>
              <a:t>对于任意一个节点</a:t>
            </a:r>
            <a:r>
              <a:rPr lang="en-US" altLang="zh-CN" sz="2200" b="1" i="1" dirty="0"/>
              <a:t>u</a:t>
            </a:r>
            <a:r>
              <a:rPr lang="zh-CN" altLang="en-US" sz="2200" b="1" dirty="0"/>
              <a:t>有</a:t>
            </a:r>
            <a:r>
              <a:rPr lang="en-US" altLang="zh-CN" sz="2200" b="1" dirty="0"/>
              <a:t>2</a:t>
            </a:r>
            <a:r>
              <a:rPr lang="zh-CN" altLang="en-US" sz="2200" b="1" dirty="0"/>
              <a:t>个时间戳</a:t>
            </a:r>
            <a:endParaRPr lang="en-US" sz="2200" b="1" i="1" dirty="0"/>
          </a:p>
          <a:p>
            <a:pPr marL="914400" lvl="2"/>
            <a:r>
              <a:rPr lang="en-US" sz="2200" b="1" i="1" dirty="0" err="1"/>
              <a:t>u</a:t>
            </a:r>
            <a:r>
              <a:rPr lang="en-US" sz="2200" b="1" dirty="0" err="1"/>
              <a:t>.</a:t>
            </a:r>
            <a:r>
              <a:rPr lang="en-US" sz="2200" b="1" i="1" dirty="0" err="1"/>
              <a:t>d</a:t>
            </a:r>
            <a:r>
              <a:rPr lang="en-US" sz="2200" b="1" dirty="0"/>
              <a:t> </a:t>
            </a:r>
            <a:r>
              <a:rPr lang="zh-CN" altLang="en-US" sz="2200" b="1" dirty="0"/>
              <a:t>表示第一次发现节点</a:t>
            </a:r>
            <a:r>
              <a:rPr lang="en-US" altLang="zh-CN" sz="2200" b="1" i="1" dirty="0"/>
              <a:t>u</a:t>
            </a:r>
            <a:r>
              <a:rPr lang="zh-CN" altLang="en-US" sz="2200" b="1" dirty="0"/>
              <a:t>的时间（被染成灰色节点的时间）</a:t>
            </a:r>
            <a:endParaRPr lang="en-US" altLang="zh-CN" sz="2200" b="1" dirty="0"/>
          </a:p>
          <a:p>
            <a:pPr marL="914400" lvl="2"/>
            <a:r>
              <a:rPr lang="en-US" sz="2200" b="1" i="1" dirty="0" err="1"/>
              <a:t>u</a:t>
            </a:r>
            <a:r>
              <a:rPr lang="en-US" sz="2200" b="1" dirty="0" err="1"/>
              <a:t>.</a:t>
            </a:r>
            <a:r>
              <a:rPr lang="en-US" sz="2200" b="1" i="1" dirty="0" err="1"/>
              <a:t>f</a:t>
            </a:r>
            <a:r>
              <a:rPr lang="en-US" sz="2200" b="1" dirty="0"/>
              <a:t> </a:t>
            </a:r>
            <a:r>
              <a:rPr lang="zh-CN" altLang="en-US" sz="2200" b="1" dirty="0"/>
              <a:t>表示已经完成对</a:t>
            </a:r>
            <a:r>
              <a:rPr lang="en-US" altLang="zh-CN" sz="2200" b="1" i="1" dirty="0"/>
              <a:t>u</a:t>
            </a:r>
            <a:r>
              <a:rPr lang="zh-CN" altLang="en-US" sz="2200" b="1" dirty="0"/>
              <a:t>节点进行搜索的时间（被染成黑色节点的时间）</a:t>
            </a:r>
            <a:endParaRPr lang="en-US" sz="2200" b="1" dirty="0"/>
          </a:p>
          <a:p>
            <a:r>
              <a:rPr lang="zh-CN" altLang="en-US" sz="2400" b="1" dirty="0"/>
              <a:t>如果是邻接表存图，则</a:t>
            </a:r>
            <a:r>
              <a:rPr lang="en-US" altLang="zh-CN" sz="2400" b="1" dirty="0"/>
              <a:t>DFS</a:t>
            </a:r>
            <a:r>
              <a:rPr lang="zh-CN" altLang="en-US" sz="2400" b="1" dirty="0"/>
              <a:t>算法的复杂度为</a:t>
            </a:r>
            <a:r>
              <a:rPr lang="en-US" altLang="zh-CN" sz="2400" b="1" i="1" dirty="0"/>
              <a:t>O</a:t>
            </a:r>
            <a:r>
              <a:rPr lang="en-US" altLang="zh-CN" sz="2400" b="1" dirty="0"/>
              <a:t>(|</a:t>
            </a:r>
            <a:r>
              <a:rPr lang="en-US" altLang="zh-CN" sz="2400" b="1" i="1" dirty="0"/>
              <a:t>V</a:t>
            </a:r>
            <a:r>
              <a:rPr lang="en-US" altLang="zh-CN" sz="2400" b="1" dirty="0"/>
              <a:t>| + |</a:t>
            </a:r>
            <a:r>
              <a:rPr lang="en-US" altLang="zh-CN" sz="2400" b="1" i="1" dirty="0"/>
              <a:t>E</a:t>
            </a:r>
            <a:r>
              <a:rPr lang="en-US" altLang="zh-CN" sz="2400" b="1" dirty="0"/>
              <a:t>|) </a:t>
            </a:r>
          </a:p>
          <a:p>
            <a:r>
              <a:rPr lang="zh-CN" altLang="en-US" sz="2400" b="1" dirty="0"/>
              <a:t>如果是邻接矩阵存图，则</a:t>
            </a:r>
            <a:r>
              <a:rPr lang="en-US" altLang="zh-CN" sz="2400" b="1" dirty="0"/>
              <a:t>DFS</a:t>
            </a:r>
            <a:r>
              <a:rPr lang="zh-CN" altLang="en-US" sz="2400" b="1" dirty="0"/>
              <a:t>算法的复杂度为</a:t>
            </a:r>
            <a:r>
              <a:rPr lang="en-US" altLang="zh-CN" sz="2400" b="1" i="1" dirty="0"/>
              <a:t>O</a:t>
            </a:r>
            <a:r>
              <a:rPr lang="en-US" altLang="zh-CN" sz="2400" b="1" dirty="0"/>
              <a:t>(|</a:t>
            </a:r>
            <a:r>
              <a:rPr lang="en-US" altLang="zh-CN" sz="2400" b="1" i="1" dirty="0"/>
              <a:t>V</a:t>
            </a:r>
            <a:r>
              <a:rPr lang="en-US" altLang="zh-CN" sz="2400" b="1" dirty="0"/>
              <a:t>|</a:t>
            </a:r>
            <a:r>
              <a:rPr lang="en-US" altLang="zh-CN" sz="2400" b="1" baseline="30000" dirty="0"/>
              <a:t>2</a:t>
            </a:r>
            <a:r>
              <a:rPr lang="en-US" altLang="zh-CN" sz="2400" b="1" dirty="0"/>
              <a:t>)</a:t>
            </a:r>
          </a:p>
        </p:txBody>
      </p:sp>
    </p:spTree>
    <p:extLst>
      <p:ext uri="{BB962C8B-B14F-4D97-AF65-F5344CB8AC3E}">
        <p14:creationId xmlns:p14="http://schemas.microsoft.com/office/powerpoint/2010/main" val="51847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5"/>
          <p:cNvSpPr txBox="1">
            <a:spLocks noChangeArrowheads="1"/>
          </p:cNvSpPr>
          <p:nvPr/>
        </p:nvSpPr>
        <p:spPr bwMode="auto">
          <a:xfrm>
            <a:off x="363149" y="1972369"/>
            <a:ext cx="8763000" cy="4038600"/>
          </a:xfrm>
          <a:prstGeom prst="rect">
            <a:avLst/>
          </a:prstGeom>
          <a:noFill/>
          <a:ln>
            <a:noFill/>
          </a:ln>
          <a:effectLst/>
          <a:extLst>
            <a:ext uri="{FAA26D3D-D897-4be2-8F04-BA451C77F1D7}"/>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9pPr>
          </a:lstStyle>
          <a:p>
            <a:pPr eaLnBrk="1" hangingPunct="1">
              <a:lnSpc>
                <a:spcPct val="90000"/>
              </a:lnSpc>
              <a:spcBef>
                <a:spcPct val="30000"/>
              </a:spcBef>
              <a:defRPr/>
            </a:pPr>
            <a:r>
              <a:rPr lang="zh-CN" altLang="en-US" b="1" kern="0" dirty="0">
                <a:latin typeface="黑体" pitchFamily="49" charset="-122"/>
                <a:ea typeface="黑体" pitchFamily="49" charset="-122"/>
              </a:rPr>
              <a:t>邻接点：</a:t>
            </a:r>
            <a:r>
              <a:rPr lang="zh-CN" altLang="en-US" b="1" kern="0" dirty="0">
                <a:solidFill>
                  <a:schemeClr val="bg1"/>
                </a:solidFill>
                <a:latin typeface="黑体" pitchFamily="49" charset="-122"/>
                <a:ea typeface="黑体" pitchFamily="49" charset="-122"/>
              </a:rPr>
              <a:t>如果(</a:t>
            </a:r>
            <a:r>
              <a:rPr lang="en-US" altLang="zh-CN" b="1" kern="0" dirty="0" err="1">
                <a:solidFill>
                  <a:schemeClr val="bg1"/>
                </a:solidFill>
                <a:latin typeface="黑体" pitchFamily="49" charset="-122"/>
                <a:ea typeface="黑体" pitchFamily="49" charset="-122"/>
              </a:rPr>
              <a:t>x,y</a:t>
            </a:r>
            <a:r>
              <a:rPr lang="en-US" altLang="zh-CN" b="1" kern="0" dirty="0">
                <a:solidFill>
                  <a:schemeClr val="bg1"/>
                </a:solidFill>
                <a:latin typeface="黑体" pitchFamily="49" charset="-122"/>
                <a:ea typeface="黑体" pitchFamily="49" charset="-122"/>
              </a:rPr>
              <a:t>)</a:t>
            </a:r>
            <a:r>
              <a:rPr lang="zh-CN" altLang="en-US" b="1" kern="0" dirty="0">
                <a:solidFill>
                  <a:schemeClr val="bg1"/>
                </a:solidFill>
                <a:latin typeface="黑体" pitchFamily="49" charset="-122"/>
                <a:ea typeface="黑体" pitchFamily="49" charset="-122"/>
                <a:sym typeface="Symbol" pitchFamily="18" charset="2"/>
              </a:rPr>
              <a:t></a:t>
            </a:r>
            <a:r>
              <a:rPr lang="en-US" altLang="zh-CN" b="1" kern="0" dirty="0">
                <a:solidFill>
                  <a:schemeClr val="bg1"/>
                </a:solidFill>
                <a:latin typeface="黑体" pitchFamily="49" charset="-122"/>
                <a:ea typeface="黑体" pitchFamily="49" charset="-122"/>
                <a:sym typeface="Symbol" pitchFamily="18" charset="2"/>
              </a:rPr>
              <a:t>E,</a:t>
            </a:r>
            <a:r>
              <a:rPr lang="zh-CN" altLang="en-US" b="1" kern="0" dirty="0">
                <a:solidFill>
                  <a:schemeClr val="bg1"/>
                </a:solidFill>
                <a:latin typeface="黑体" pitchFamily="49" charset="-122"/>
                <a:ea typeface="黑体" pitchFamily="49" charset="-122"/>
                <a:sym typeface="Symbol" pitchFamily="18" charset="2"/>
              </a:rPr>
              <a:t>称</a:t>
            </a:r>
            <a:r>
              <a:rPr lang="en-US" altLang="zh-CN" b="1" kern="0" dirty="0" err="1">
                <a:solidFill>
                  <a:schemeClr val="bg1"/>
                </a:solidFill>
                <a:latin typeface="黑体" pitchFamily="49" charset="-122"/>
                <a:ea typeface="黑体" pitchFamily="49" charset="-122"/>
                <a:sym typeface="Symbol" pitchFamily="18" charset="2"/>
              </a:rPr>
              <a:t>x,y</a:t>
            </a:r>
            <a:r>
              <a:rPr lang="zh-CN" altLang="en-US" b="1" kern="0" dirty="0">
                <a:solidFill>
                  <a:schemeClr val="bg1"/>
                </a:solidFill>
                <a:latin typeface="黑体" pitchFamily="49" charset="-122"/>
                <a:ea typeface="黑体" pitchFamily="49" charset="-122"/>
                <a:sym typeface="Symbol" pitchFamily="18" charset="2"/>
              </a:rPr>
              <a:t>互为邻接点，即</a:t>
            </a:r>
            <a:r>
              <a:rPr lang="en-US" altLang="zh-CN" b="1" kern="0" dirty="0" err="1">
                <a:solidFill>
                  <a:schemeClr val="bg1"/>
                </a:solidFill>
                <a:latin typeface="黑体" pitchFamily="49" charset="-122"/>
                <a:ea typeface="黑体" pitchFamily="49" charset="-122"/>
                <a:sym typeface="Symbol" pitchFamily="18" charset="2"/>
              </a:rPr>
              <a:t>x,y</a:t>
            </a:r>
            <a:r>
              <a:rPr lang="zh-CN" altLang="en-US" b="1" kern="0" dirty="0">
                <a:solidFill>
                  <a:schemeClr val="bg1"/>
                </a:solidFill>
                <a:latin typeface="黑体" pitchFamily="49" charset="-122"/>
                <a:ea typeface="黑体" pitchFamily="49" charset="-122"/>
                <a:sym typeface="Symbol" pitchFamily="18" charset="2"/>
              </a:rPr>
              <a:t>相邻接</a:t>
            </a:r>
          </a:p>
          <a:p>
            <a:pPr eaLnBrk="1" hangingPunct="1">
              <a:lnSpc>
                <a:spcPct val="90000"/>
              </a:lnSpc>
              <a:spcBef>
                <a:spcPct val="30000"/>
              </a:spcBef>
              <a:defRPr/>
            </a:pPr>
            <a:r>
              <a:rPr lang="zh-CN" altLang="en-US" b="1" kern="0" dirty="0">
                <a:latin typeface="黑体" pitchFamily="49" charset="-122"/>
                <a:ea typeface="黑体" pitchFamily="49" charset="-122"/>
                <a:sym typeface="Symbol" pitchFamily="18" charset="2"/>
              </a:rPr>
              <a:t>依附：</a:t>
            </a:r>
            <a:r>
              <a:rPr lang="zh-CN" altLang="en-US" b="1" kern="0" dirty="0">
                <a:solidFill>
                  <a:schemeClr val="bg1"/>
                </a:solidFill>
                <a:latin typeface="黑体" pitchFamily="49" charset="-122"/>
                <a:ea typeface="黑体" pitchFamily="49" charset="-122"/>
                <a:sym typeface="Symbol" pitchFamily="18" charset="2"/>
              </a:rPr>
              <a:t>边(</a:t>
            </a:r>
            <a:r>
              <a:rPr lang="en-US" altLang="zh-CN" b="1" kern="0" dirty="0" err="1">
                <a:solidFill>
                  <a:schemeClr val="bg1"/>
                </a:solidFill>
                <a:latin typeface="黑体" pitchFamily="49" charset="-122"/>
                <a:ea typeface="黑体" pitchFamily="49" charset="-122"/>
                <a:sym typeface="Symbol" pitchFamily="18" charset="2"/>
              </a:rPr>
              <a:t>x,y</a:t>
            </a:r>
            <a:r>
              <a:rPr lang="en-US" altLang="zh-CN" b="1" kern="0" dirty="0">
                <a:solidFill>
                  <a:schemeClr val="bg1"/>
                </a:solidFill>
                <a:latin typeface="黑体" pitchFamily="49" charset="-122"/>
                <a:ea typeface="黑体" pitchFamily="49" charset="-122"/>
                <a:sym typeface="Symbol" pitchFamily="18" charset="2"/>
              </a:rPr>
              <a:t>)</a:t>
            </a:r>
            <a:r>
              <a:rPr lang="zh-CN" altLang="en-US" b="1" kern="0" dirty="0">
                <a:solidFill>
                  <a:schemeClr val="bg1"/>
                </a:solidFill>
                <a:latin typeface="黑体" pitchFamily="49" charset="-122"/>
                <a:ea typeface="黑体" pitchFamily="49" charset="-122"/>
                <a:sym typeface="Symbol" pitchFamily="18" charset="2"/>
              </a:rPr>
              <a:t>依附于顶点</a:t>
            </a:r>
            <a:r>
              <a:rPr lang="en-US" altLang="zh-CN" b="1" kern="0" dirty="0" err="1">
                <a:solidFill>
                  <a:schemeClr val="bg1"/>
                </a:solidFill>
                <a:latin typeface="黑体" pitchFamily="49" charset="-122"/>
                <a:ea typeface="黑体" pitchFamily="49" charset="-122"/>
                <a:sym typeface="Symbol" pitchFamily="18" charset="2"/>
              </a:rPr>
              <a:t>x,y</a:t>
            </a:r>
            <a:endParaRPr lang="en-US" altLang="zh-CN" b="1" kern="0" dirty="0">
              <a:solidFill>
                <a:schemeClr val="bg1"/>
              </a:solidFill>
              <a:latin typeface="黑体" pitchFamily="49" charset="-122"/>
              <a:ea typeface="黑体" pitchFamily="49" charset="-122"/>
              <a:sym typeface="Symbol" pitchFamily="18" charset="2"/>
            </a:endParaRPr>
          </a:p>
          <a:p>
            <a:pPr eaLnBrk="1" hangingPunct="1">
              <a:lnSpc>
                <a:spcPct val="90000"/>
              </a:lnSpc>
              <a:spcBef>
                <a:spcPct val="30000"/>
              </a:spcBef>
              <a:defRPr/>
            </a:pPr>
            <a:r>
              <a:rPr lang="zh-CN" altLang="en-US" b="1" kern="0" dirty="0">
                <a:latin typeface="黑体" pitchFamily="49" charset="-122"/>
                <a:ea typeface="黑体" pitchFamily="49" charset="-122"/>
                <a:sym typeface="Symbol" pitchFamily="18" charset="2"/>
              </a:rPr>
              <a:t>相关联：</a:t>
            </a:r>
            <a:r>
              <a:rPr lang="zh-CN" altLang="en-US" b="1" kern="0" dirty="0">
                <a:solidFill>
                  <a:schemeClr val="bg1"/>
                </a:solidFill>
                <a:latin typeface="黑体" pitchFamily="49" charset="-122"/>
                <a:ea typeface="黑体" pitchFamily="49" charset="-122"/>
                <a:sym typeface="Symbol" pitchFamily="18" charset="2"/>
              </a:rPr>
              <a:t>边(</a:t>
            </a:r>
            <a:r>
              <a:rPr lang="en-US" altLang="zh-CN" b="1" kern="0" dirty="0" err="1">
                <a:solidFill>
                  <a:schemeClr val="bg1"/>
                </a:solidFill>
                <a:latin typeface="黑体" pitchFamily="49" charset="-122"/>
                <a:ea typeface="黑体" pitchFamily="49" charset="-122"/>
                <a:sym typeface="Symbol" pitchFamily="18" charset="2"/>
              </a:rPr>
              <a:t>x,y</a:t>
            </a:r>
            <a:r>
              <a:rPr lang="en-US" altLang="zh-CN" b="1" kern="0" dirty="0">
                <a:solidFill>
                  <a:schemeClr val="bg1"/>
                </a:solidFill>
                <a:latin typeface="黑体" pitchFamily="49" charset="-122"/>
                <a:ea typeface="黑体" pitchFamily="49" charset="-122"/>
                <a:sym typeface="Symbol" pitchFamily="18" charset="2"/>
              </a:rPr>
              <a:t>)</a:t>
            </a:r>
            <a:r>
              <a:rPr lang="zh-CN" altLang="en-US" b="1" kern="0" dirty="0">
                <a:solidFill>
                  <a:schemeClr val="bg1"/>
                </a:solidFill>
                <a:latin typeface="黑体" pitchFamily="49" charset="-122"/>
                <a:ea typeface="黑体" pitchFamily="49" charset="-122"/>
                <a:sym typeface="Symbol" pitchFamily="18" charset="2"/>
              </a:rPr>
              <a:t>与</a:t>
            </a:r>
            <a:r>
              <a:rPr lang="en-US" altLang="zh-CN" b="1" kern="0" dirty="0" err="1">
                <a:solidFill>
                  <a:schemeClr val="bg1"/>
                </a:solidFill>
                <a:latin typeface="黑体" pitchFamily="49" charset="-122"/>
                <a:ea typeface="黑体" pitchFamily="49" charset="-122"/>
                <a:sym typeface="Symbol" pitchFamily="18" charset="2"/>
              </a:rPr>
              <a:t>x,y</a:t>
            </a:r>
            <a:r>
              <a:rPr lang="zh-CN" altLang="en-US" b="1" kern="0" dirty="0">
                <a:solidFill>
                  <a:schemeClr val="bg1"/>
                </a:solidFill>
                <a:latin typeface="黑体" pitchFamily="49" charset="-122"/>
                <a:ea typeface="黑体" pitchFamily="49" charset="-122"/>
                <a:sym typeface="Symbol" pitchFamily="18" charset="2"/>
              </a:rPr>
              <a:t>相关联</a:t>
            </a:r>
          </a:p>
          <a:p>
            <a:pPr eaLnBrk="1" hangingPunct="1">
              <a:lnSpc>
                <a:spcPct val="90000"/>
              </a:lnSpc>
              <a:spcBef>
                <a:spcPct val="30000"/>
              </a:spcBef>
              <a:defRPr/>
            </a:pPr>
            <a:endParaRPr lang="zh-CN" altLang="en-US" b="1" kern="0" dirty="0">
              <a:latin typeface="黑体" pitchFamily="49" charset="-122"/>
              <a:ea typeface="黑体" pitchFamily="49" charset="-122"/>
              <a:sym typeface="Symbol" pitchFamily="18" charset="2"/>
            </a:endParaRPr>
          </a:p>
          <a:p>
            <a:pPr eaLnBrk="1" hangingPunct="1">
              <a:lnSpc>
                <a:spcPct val="90000"/>
              </a:lnSpc>
              <a:spcBef>
                <a:spcPct val="30000"/>
              </a:spcBef>
              <a:defRPr/>
            </a:pPr>
            <a:r>
              <a:rPr lang="zh-CN" altLang="en-US" b="1" kern="0" dirty="0">
                <a:latin typeface="黑体" pitchFamily="49" charset="-122"/>
                <a:ea typeface="黑体" pitchFamily="49" charset="-122"/>
                <a:sym typeface="Symbol" pitchFamily="18" charset="2"/>
              </a:rPr>
              <a:t>顶点的度：</a:t>
            </a:r>
            <a:r>
              <a:rPr lang="zh-CN" altLang="en-US" b="1" kern="0" dirty="0">
                <a:solidFill>
                  <a:schemeClr val="bg1"/>
                </a:solidFill>
                <a:latin typeface="黑体" pitchFamily="49" charset="-122"/>
                <a:ea typeface="黑体" pitchFamily="49" charset="-122"/>
                <a:sym typeface="Symbol" pitchFamily="18" charset="2"/>
              </a:rPr>
              <a:t>和顶点相关联的</a:t>
            </a:r>
          </a:p>
          <a:p>
            <a:pPr eaLnBrk="1" hangingPunct="1">
              <a:lnSpc>
                <a:spcPct val="90000"/>
              </a:lnSpc>
              <a:spcBef>
                <a:spcPct val="0"/>
              </a:spcBef>
              <a:buFont typeface="Wingdings" panose="05000000000000000000" pitchFamily="2" charset="2"/>
              <a:buNone/>
              <a:defRPr/>
            </a:pPr>
            <a:r>
              <a:rPr lang="zh-CN" altLang="en-US" sz="2600" b="1" kern="0" dirty="0">
                <a:solidFill>
                  <a:schemeClr val="bg1"/>
                </a:solidFill>
                <a:latin typeface="黑体" pitchFamily="49" charset="-122"/>
                <a:ea typeface="黑体" pitchFamily="49" charset="-122"/>
                <a:sym typeface="Symbol" pitchFamily="18" charset="2"/>
              </a:rPr>
              <a:t>  </a:t>
            </a:r>
            <a:r>
              <a:rPr lang="zh-CN" altLang="en-US" b="1" kern="0" dirty="0">
                <a:solidFill>
                  <a:schemeClr val="bg1"/>
                </a:solidFill>
                <a:latin typeface="黑体" pitchFamily="49" charset="-122"/>
                <a:ea typeface="黑体" pitchFamily="49" charset="-122"/>
                <a:sym typeface="Symbol" pitchFamily="18" charset="2"/>
              </a:rPr>
              <a:t>边的数目，记为</a:t>
            </a:r>
            <a:r>
              <a:rPr lang="en-US" altLang="zh-CN" b="1" kern="0" dirty="0">
                <a:solidFill>
                  <a:schemeClr val="bg1"/>
                </a:solidFill>
                <a:latin typeface="黑体" pitchFamily="49" charset="-122"/>
                <a:ea typeface="黑体" pitchFamily="49" charset="-122"/>
                <a:sym typeface="Symbol" pitchFamily="18" charset="2"/>
              </a:rPr>
              <a:t>TD(x)</a:t>
            </a:r>
            <a:endParaRPr lang="en-US" altLang="zh-CN" b="1" kern="0" dirty="0">
              <a:solidFill>
                <a:schemeClr val="bg1"/>
              </a:solidFill>
              <a:latin typeface="黑体" pitchFamily="49" charset="-122"/>
              <a:ea typeface="黑体" pitchFamily="49" charset="-122"/>
            </a:endParaRPr>
          </a:p>
        </p:txBody>
      </p:sp>
      <p:sp>
        <p:nvSpPr>
          <p:cNvPr id="19459" name="Rectangle 2"/>
          <p:cNvSpPr>
            <a:spLocks noGrp="1" noChangeArrowheads="1"/>
          </p:cNvSpPr>
          <p:nvPr>
            <p:ph type="title"/>
          </p:nvPr>
        </p:nvSpPr>
        <p:spPr>
          <a:xfrm>
            <a:off x="439349" y="1134169"/>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二、无向图</a:t>
            </a:r>
            <a:endParaRPr lang="en-US" altLang="zh-CN" sz="3200">
              <a:latin typeface="黑体" panose="02010609060101010101" pitchFamily="49" charset="-122"/>
              <a:ea typeface="黑体" panose="02010609060101010101" pitchFamily="49" charset="-122"/>
            </a:endParaRPr>
          </a:p>
        </p:txBody>
      </p:sp>
      <p:sp>
        <p:nvSpPr>
          <p:cNvPr id="19460"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AEB2BEDA-81ED-4C30-B3B5-BE8EB5CB262E}" type="slidenum">
              <a:rPr lang="zh-CN" altLang="en-US"/>
              <a:pPr algn="r" eaLnBrk="1" hangingPunct="1">
                <a:spcBef>
                  <a:spcPct val="50000"/>
                </a:spcBef>
                <a:buFont typeface="Arial" panose="020B0604020202020204" pitchFamily="34" charset="0"/>
                <a:buNone/>
              </a:pPr>
              <a:t>6</a:t>
            </a:fld>
            <a:endParaRPr lang="en-US" altLang="zh-CN"/>
          </a:p>
        </p:txBody>
      </p:sp>
      <p:sp>
        <p:nvSpPr>
          <p:cNvPr id="19461" name="Text Box 4"/>
          <p:cNvSpPr txBox="1">
            <a:spLocks noChangeArrowheads="1"/>
          </p:cNvSpPr>
          <p:nvPr/>
        </p:nvSpPr>
        <p:spPr bwMode="auto">
          <a:xfrm>
            <a:off x="439349" y="219769"/>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第一节　图的定义与术语</a:t>
            </a:r>
          </a:p>
        </p:txBody>
      </p:sp>
      <p:sp>
        <p:nvSpPr>
          <p:cNvPr id="8197" name="Rectangle 5"/>
          <p:cNvSpPr>
            <a:spLocks noGrp="1" noChangeArrowheads="1"/>
          </p:cNvSpPr>
          <p:nvPr>
            <p:ph type="body" idx="1"/>
          </p:nvPr>
        </p:nvSpPr>
        <p:spPr>
          <a:xfrm>
            <a:off x="363149" y="1972369"/>
            <a:ext cx="8763000" cy="4038600"/>
          </a:xfrm>
        </p:spPr>
        <p:txBody>
          <a:bodyPr/>
          <a:lstStyle/>
          <a:p>
            <a:pPr eaLnBrk="1" hangingPunct="1">
              <a:lnSpc>
                <a:spcPct val="90000"/>
              </a:lnSpc>
              <a:spcBef>
                <a:spcPct val="30000"/>
              </a:spcBef>
            </a:pPr>
            <a:r>
              <a:rPr lang="zh-CN" altLang="en-US" b="1" dirty="0">
                <a:solidFill>
                  <a:srgbClr val="C00000"/>
                </a:solidFill>
                <a:latin typeface="黑体" panose="02010609060101010101" pitchFamily="49" charset="-122"/>
                <a:ea typeface="黑体" panose="02010609060101010101" pitchFamily="49" charset="-122"/>
              </a:rPr>
              <a:t>邻接点</a:t>
            </a:r>
            <a:r>
              <a:rPr lang="zh-CN" altLang="en-US" b="1" dirty="0">
                <a:latin typeface="黑体" panose="02010609060101010101" pitchFamily="49" charset="-122"/>
                <a:ea typeface="黑体" panose="02010609060101010101" pitchFamily="49" charset="-122"/>
              </a:rPr>
              <a:t>：如果(</a:t>
            </a:r>
            <a:r>
              <a:rPr lang="en-US" altLang="zh-CN" b="1" dirty="0" err="1">
                <a:latin typeface="黑体" panose="02010609060101010101" pitchFamily="49" charset="-122"/>
                <a:ea typeface="黑体" panose="02010609060101010101" pitchFamily="49" charset="-122"/>
              </a:rPr>
              <a:t>x,y</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sym typeface="Symbol" panose="05050102010706020507" pitchFamily="18" charset="2"/>
              </a:rPr>
              <a:t>E,</a:t>
            </a:r>
            <a:r>
              <a:rPr lang="zh-CN" altLang="en-US" b="1" dirty="0">
                <a:latin typeface="黑体" panose="02010609060101010101" pitchFamily="49" charset="-122"/>
                <a:ea typeface="黑体" panose="02010609060101010101" pitchFamily="49" charset="-122"/>
                <a:sym typeface="Symbol" panose="05050102010706020507" pitchFamily="18" charset="2"/>
              </a:rPr>
              <a:t>称</a:t>
            </a:r>
            <a:r>
              <a:rPr lang="en-US" altLang="zh-CN" b="1" dirty="0" err="1">
                <a:latin typeface="黑体" panose="02010609060101010101" pitchFamily="49" charset="-122"/>
                <a:ea typeface="黑体" panose="02010609060101010101" pitchFamily="49" charset="-122"/>
                <a:sym typeface="Symbol" panose="05050102010706020507" pitchFamily="18" charset="2"/>
              </a:rPr>
              <a:t>x,y</a:t>
            </a:r>
            <a:r>
              <a:rPr lang="zh-CN" altLang="en-US" b="1" dirty="0">
                <a:latin typeface="黑体" panose="02010609060101010101" pitchFamily="49" charset="-122"/>
                <a:ea typeface="黑体" panose="02010609060101010101" pitchFamily="49" charset="-122"/>
                <a:sym typeface="Symbol" panose="05050102010706020507" pitchFamily="18" charset="2"/>
              </a:rPr>
              <a:t>互为邻接点，即</a:t>
            </a:r>
            <a:r>
              <a:rPr lang="en-US" altLang="zh-CN" b="1" dirty="0" err="1">
                <a:latin typeface="黑体" panose="02010609060101010101" pitchFamily="49" charset="-122"/>
                <a:ea typeface="黑体" panose="02010609060101010101" pitchFamily="49" charset="-122"/>
                <a:sym typeface="Symbol" panose="05050102010706020507" pitchFamily="18" charset="2"/>
              </a:rPr>
              <a:t>x,y</a:t>
            </a:r>
            <a:r>
              <a:rPr lang="zh-CN" altLang="en-US" b="1" dirty="0">
                <a:latin typeface="黑体" panose="02010609060101010101" pitchFamily="49" charset="-122"/>
                <a:ea typeface="黑体" panose="02010609060101010101" pitchFamily="49" charset="-122"/>
                <a:sym typeface="Symbol" panose="05050102010706020507" pitchFamily="18" charset="2"/>
              </a:rPr>
              <a:t>相邻接</a:t>
            </a:r>
          </a:p>
          <a:p>
            <a:pPr eaLnBrk="1" hangingPunct="1">
              <a:lnSpc>
                <a:spcPct val="90000"/>
              </a:lnSpc>
              <a:spcBef>
                <a:spcPct val="30000"/>
              </a:spcBef>
            </a:pPr>
            <a:r>
              <a:rPr lang="zh-CN" altLang="en-US" b="1" dirty="0">
                <a:solidFill>
                  <a:srgbClr val="C00000"/>
                </a:solidFill>
                <a:latin typeface="黑体" panose="02010609060101010101" pitchFamily="49" charset="-122"/>
                <a:ea typeface="黑体" panose="02010609060101010101" pitchFamily="49" charset="-122"/>
                <a:sym typeface="Symbol" panose="05050102010706020507" pitchFamily="18" charset="2"/>
              </a:rPr>
              <a:t>依附</a:t>
            </a:r>
            <a:r>
              <a:rPr lang="zh-CN" altLang="en-US" b="1" dirty="0">
                <a:latin typeface="黑体" panose="02010609060101010101" pitchFamily="49" charset="-122"/>
                <a:ea typeface="黑体" panose="02010609060101010101" pitchFamily="49" charset="-122"/>
                <a:sym typeface="Symbol" panose="05050102010706020507" pitchFamily="18" charset="2"/>
              </a:rPr>
              <a:t>：边(</a:t>
            </a:r>
            <a:r>
              <a:rPr lang="en-US" altLang="zh-CN" b="1" dirty="0" err="1">
                <a:latin typeface="黑体" panose="02010609060101010101" pitchFamily="49" charset="-122"/>
                <a:ea typeface="黑体" panose="02010609060101010101" pitchFamily="49" charset="-122"/>
                <a:sym typeface="Symbol" panose="05050102010706020507" pitchFamily="18" charset="2"/>
              </a:rPr>
              <a:t>x,y</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zh-CN" altLang="en-US" b="1" dirty="0">
                <a:latin typeface="黑体" panose="02010609060101010101" pitchFamily="49" charset="-122"/>
                <a:ea typeface="黑体" panose="02010609060101010101" pitchFamily="49" charset="-122"/>
                <a:sym typeface="Symbol" panose="05050102010706020507" pitchFamily="18" charset="2"/>
              </a:rPr>
              <a:t>依附于顶点</a:t>
            </a:r>
            <a:r>
              <a:rPr lang="en-US" altLang="zh-CN" b="1" dirty="0" err="1">
                <a:latin typeface="黑体" panose="02010609060101010101" pitchFamily="49" charset="-122"/>
                <a:ea typeface="黑体" panose="02010609060101010101" pitchFamily="49" charset="-122"/>
                <a:sym typeface="Symbol" panose="05050102010706020507" pitchFamily="18" charset="2"/>
              </a:rPr>
              <a:t>x,y</a:t>
            </a:r>
            <a:endParaRPr lang="en-US" altLang="zh-CN" b="1" dirty="0">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90000"/>
              </a:lnSpc>
              <a:spcBef>
                <a:spcPct val="30000"/>
              </a:spcBef>
            </a:pPr>
            <a:r>
              <a:rPr lang="zh-CN" altLang="en-US" b="1" dirty="0">
                <a:solidFill>
                  <a:srgbClr val="C00000"/>
                </a:solidFill>
                <a:latin typeface="黑体" panose="02010609060101010101" pitchFamily="49" charset="-122"/>
                <a:ea typeface="黑体" panose="02010609060101010101" pitchFamily="49" charset="-122"/>
                <a:sym typeface="Symbol" panose="05050102010706020507" pitchFamily="18" charset="2"/>
              </a:rPr>
              <a:t>相关联</a:t>
            </a:r>
            <a:r>
              <a:rPr lang="zh-CN" altLang="en-US" b="1" dirty="0">
                <a:latin typeface="黑体" panose="02010609060101010101" pitchFamily="49" charset="-122"/>
                <a:ea typeface="黑体" panose="02010609060101010101" pitchFamily="49" charset="-122"/>
                <a:sym typeface="Symbol" panose="05050102010706020507" pitchFamily="18" charset="2"/>
              </a:rPr>
              <a:t>：边(</a:t>
            </a:r>
            <a:r>
              <a:rPr lang="en-US" altLang="zh-CN" b="1" dirty="0" err="1">
                <a:latin typeface="黑体" panose="02010609060101010101" pitchFamily="49" charset="-122"/>
                <a:ea typeface="黑体" panose="02010609060101010101" pitchFamily="49" charset="-122"/>
                <a:sym typeface="Symbol" panose="05050102010706020507" pitchFamily="18" charset="2"/>
              </a:rPr>
              <a:t>x,y</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zh-CN" altLang="en-US" b="1" dirty="0">
                <a:latin typeface="黑体" panose="02010609060101010101" pitchFamily="49" charset="-122"/>
                <a:ea typeface="黑体" panose="02010609060101010101" pitchFamily="49" charset="-122"/>
                <a:sym typeface="Symbol" panose="05050102010706020507" pitchFamily="18" charset="2"/>
              </a:rPr>
              <a:t>与</a:t>
            </a:r>
            <a:r>
              <a:rPr lang="en-US" altLang="zh-CN" b="1" dirty="0" err="1">
                <a:latin typeface="黑体" panose="02010609060101010101" pitchFamily="49" charset="-122"/>
                <a:ea typeface="黑体" panose="02010609060101010101" pitchFamily="49" charset="-122"/>
                <a:sym typeface="Symbol" panose="05050102010706020507" pitchFamily="18" charset="2"/>
              </a:rPr>
              <a:t>x,y</a:t>
            </a:r>
            <a:r>
              <a:rPr lang="zh-CN" altLang="en-US" b="1" dirty="0">
                <a:latin typeface="黑体" panose="02010609060101010101" pitchFamily="49" charset="-122"/>
                <a:ea typeface="黑体" panose="02010609060101010101" pitchFamily="49" charset="-122"/>
                <a:sym typeface="Symbol" panose="05050102010706020507" pitchFamily="18" charset="2"/>
              </a:rPr>
              <a:t>相关联</a:t>
            </a:r>
          </a:p>
          <a:p>
            <a:pPr eaLnBrk="1" hangingPunct="1">
              <a:lnSpc>
                <a:spcPct val="90000"/>
              </a:lnSpc>
              <a:spcBef>
                <a:spcPct val="30000"/>
              </a:spcBef>
            </a:pPr>
            <a:endParaRPr lang="zh-CN" altLang="en-US" b="1" dirty="0">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90000"/>
              </a:lnSpc>
              <a:spcBef>
                <a:spcPct val="30000"/>
              </a:spcBef>
            </a:pPr>
            <a:r>
              <a:rPr lang="zh-CN" altLang="en-US" b="1" dirty="0">
                <a:solidFill>
                  <a:srgbClr val="C00000"/>
                </a:solidFill>
                <a:latin typeface="黑体" panose="02010609060101010101" pitchFamily="49" charset="-122"/>
                <a:ea typeface="黑体" panose="02010609060101010101" pitchFamily="49" charset="-122"/>
                <a:sym typeface="Symbol" panose="05050102010706020507" pitchFamily="18" charset="2"/>
              </a:rPr>
              <a:t>顶点的度</a:t>
            </a:r>
            <a:r>
              <a:rPr lang="zh-CN" altLang="en-US" b="1" dirty="0">
                <a:latin typeface="黑体" panose="02010609060101010101" pitchFamily="49" charset="-122"/>
                <a:ea typeface="黑体" panose="02010609060101010101" pitchFamily="49" charset="-122"/>
                <a:sym typeface="Symbol" panose="05050102010706020507" pitchFamily="18" charset="2"/>
              </a:rPr>
              <a:t>：和顶点相关联的</a:t>
            </a:r>
          </a:p>
          <a:p>
            <a:pPr eaLnBrk="1" hangingPunct="1">
              <a:lnSpc>
                <a:spcPct val="90000"/>
              </a:lnSpc>
              <a:spcBef>
                <a:spcPct val="0"/>
              </a:spcBef>
              <a:buFont typeface="Wingdings" panose="05000000000000000000" pitchFamily="2" charset="2"/>
              <a:buNone/>
            </a:pPr>
            <a:r>
              <a:rPr lang="zh-CN" altLang="en-US" sz="2600" b="1" dirty="0">
                <a:latin typeface="黑体" panose="02010609060101010101" pitchFamily="49" charset="-122"/>
                <a:ea typeface="黑体" panose="02010609060101010101" pitchFamily="49" charset="-122"/>
                <a:sym typeface="Symbol" panose="05050102010706020507" pitchFamily="18" charset="2"/>
              </a:rPr>
              <a:t>  </a:t>
            </a:r>
            <a:r>
              <a:rPr lang="zh-CN" altLang="en-US" b="1" dirty="0">
                <a:latin typeface="黑体" panose="02010609060101010101" pitchFamily="49" charset="-122"/>
                <a:ea typeface="黑体" panose="02010609060101010101" pitchFamily="49" charset="-122"/>
                <a:sym typeface="Symbol" panose="05050102010706020507" pitchFamily="18" charset="2"/>
              </a:rPr>
              <a:t>边的数目，记为</a:t>
            </a:r>
            <a:r>
              <a:rPr lang="en-US" altLang="zh-CN" b="1" dirty="0">
                <a:latin typeface="黑体" panose="02010609060101010101" pitchFamily="49" charset="-122"/>
                <a:ea typeface="黑体" panose="02010609060101010101" pitchFamily="49" charset="-122"/>
                <a:sym typeface="Symbol" panose="05050102010706020507" pitchFamily="18" charset="2"/>
              </a:rPr>
              <a:t>TD(x)</a:t>
            </a:r>
            <a:endParaRPr lang="en-US" altLang="zh-CN" b="1" dirty="0">
              <a:latin typeface="黑体" panose="02010609060101010101" pitchFamily="49" charset="-122"/>
              <a:ea typeface="黑体" panose="02010609060101010101" pitchFamily="49" charset="-122"/>
            </a:endParaRPr>
          </a:p>
        </p:txBody>
      </p:sp>
      <p:grpSp>
        <p:nvGrpSpPr>
          <p:cNvPr id="19464" name="Group 7"/>
          <p:cNvGrpSpPr>
            <a:grpSpLocks/>
          </p:cNvGrpSpPr>
          <p:nvPr/>
        </p:nvGrpSpPr>
        <p:grpSpPr bwMode="auto">
          <a:xfrm>
            <a:off x="5773349" y="3717032"/>
            <a:ext cx="2895600" cy="2286000"/>
            <a:chOff x="0" y="0"/>
            <a:chExt cx="1824" cy="1440"/>
          </a:xfrm>
        </p:grpSpPr>
        <p:sp>
          <p:nvSpPr>
            <p:cNvPr id="19465" name="Line 8"/>
            <p:cNvSpPr>
              <a:spLocks noChangeShapeType="1"/>
            </p:cNvSpPr>
            <p:nvPr/>
          </p:nvSpPr>
          <p:spPr bwMode="auto">
            <a:xfrm flipH="1">
              <a:off x="624" y="149"/>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66" name="Line 9"/>
            <p:cNvSpPr>
              <a:spLocks noChangeShapeType="1"/>
            </p:cNvSpPr>
            <p:nvPr/>
          </p:nvSpPr>
          <p:spPr bwMode="auto">
            <a:xfrm>
              <a:off x="1296" y="245"/>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67" name="Line 10"/>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68" name="Line 11"/>
            <p:cNvSpPr>
              <a:spLocks noChangeShapeType="1"/>
            </p:cNvSpPr>
            <p:nvPr/>
          </p:nvSpPr>
          <p:spPr bwMode="auto">
            <a:xfrm flipH="1">
              <a:off x="192" y="197"/>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69" name="Line 12"/>
            <p:cNvSpPr>
              <a:spLocks noChangeShapeType="1"/>
            </p:cNvSpPr>
            <p:nvPr/>
          </p:nvSpPr>
          <p:spPr bwMode="auto">
            <a:xfrm flipH="1" flipV="1">
              <a:off x="480" y="245"/>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70" name="Line 13"/>
            <p:cNvSpPr>
              <a:spLocks noChangeShapeType="1"/>
            </p:cNvSpPr>
            <p:nvPr/>
          </p:nvSpPr>
          <p:spPr bwMode="auto">
            <a:xfrm flipH="1" flipV="1">
              <a:off x="528" y="197"/>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71" name="Line 14"/>
            <p:cNvSpPr>
              <a:spLocks noChangeShapeType="1"/>
            </p:cNvSpPr>
            <p:nvPr/>
          </p:nvSpPr>
          <p:spPr bwMode="auto">
            <a:xfrm flipH="1" flipV="1">
              <a:off x="144" y="821"/>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72" name="Line 15"/>
            <p:cNvSpPr>
              <a:spLocks noChangeShapeType="1"/>
            </p:cNvSpPr>
            <p:nvPr/>
          </p:nvSpPr>
          <p:spPr bwMode="auto">
            <a:xfrm flipH="1">
              <a:off x="528" y="1301"/>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73" name="Line 16"/>
            <p:cNvSpPr>
              <a:spLocks noChangeShapeType="1"/>
            </p:cNvSpPr>
            <p:nvPr/>
          </p:nvSpPr>
          <p:spPr bwMode="auto">
            <a:xfrm flipH="1">
              <a:off x="576" y="77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74" name="Line 17"/>
            <p:cNvSpPr>
              <a:spLocks noChangeShapeType="1"/>
            </p:cNvSpPr>
            <p:nvPr/>
          </p:nvSpPr>
          <p:spPr bwMode="auto">
            <a:xfrm flipH="1">
              <a:off x="1344" y="82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9475" name="Group 18"/>
            <p:cNvGrpSpPr>
              <a:grpSpLocks/>
            </p:cNvGrpSpPr>
            <p:nvPr/>
          </p:nvGrpSpPr>
          <p:grpSpPr bwMode="auto">
            <a:xfrm>
              <a:off x="0" y="0"/>
              <a:ext cx="1824" cy="1440"/>
              <a:chOff x="0" y="0"/>
              <a:chExt cx="1824" cy="1440"/>
            </a:xfrm>
          </p:grpSpPr>
          <p:sp>
            <p:nvSpPr>
              <p:cNvPr id="19476"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19477"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19478"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19479"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19480"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19481"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228600"/>
            <a:ext cx="7772400" cy="752128"/>
          </a:xfrm>
          <a:noFill/>
        </p:spPr>
        <p:txBody>
          <a:bodyPr lIns="92075" tIns="46038" rIns="92075" bIns="46038"/>
          <a:lstStyle/>
          <a:p>
            <a:r>
              <a:rPr lang="en-US" sz="3600" b="1" dirty="0">
                <a:solidFill>
                  <a:srgbClr val="0000CC"/>
                </a:solidFill>
              </a:rPr>
              <a:t>DFS: </a:t>
            </a:r>
            <a:r>
              <a:rPr lang="zh-CN" altLang="en-US" sz="3600" b="1" dirty="0">
                <a:solidFill>
                  <a:srgbClr val="0000CC"/>
                </a:solidFill>
              </a:rPr>
              <a:t>边的分类</a:t>
            </a:r>
            <a:r>
              <a:rPr lang="en-US" sz="3600" b="1" dirty="0">
                <a:solidFill>
                  <a:srgbClr val="0000CC"/>
                </a:solidFill>
              </a:rPr>
              <a:t>(1)</a:t>
            </a:r>
          </a:p>
        </p:txBody>
      </p:sp>
      <p:sp>
        <p:nvSpPr>
          <p:cNvPr id="51203" name="Rectangle 3"/>
          <p:cNvSpPr>
            <a:spLocks noGrp="1" noChangeArrowheads="1"/>
          </p:cNvSpPr>
          <p:nvPr>
            <p:ph type="body" idx="1"/>
          </p:nvPr>
        </p:nvSpPr>
        <p:spPr>
          <a:xfrm>
            <a:off x="457200" y="1524000"/>
            <a:ext cx="8229600" cy="4953000"/>
          </a:xfrm>
          <a:noFill/>
        </p:spPr>
        <p:txBody>
          <a:bodyPr lIns="92075" tIns="46038" rIns="92075" bIns="46038"/>
          <a:lstStyle/>
          <a:p>
            <a:r>
              <a:rPr lang="zh-CN" altLang="en-US" sz="2400" b="1" i="1" dirty="0">
                <a:solidFill>
                  <a:srgbClr val="C00000"/>
                </a:solidFill>
              </a:rPr>
              <a:t>树边</a:t>
            </a:r>
            <a:r>
              <a:rPr lang="zh-CN" altLang="en-US" sz="2400" b="1" dirty="0"/>
              <a:t>：</a:t>
            </a:r>
            <a:r>
              <a:rPr lang="en-US" sz="2400" b="1" dirty="0"/>
              <a:t> </a:t>
            </a:r>
            <a:r>
              <a:rPr lang="zh-CN" altLang="en-US" sz="2400" b="1" dirty="0"/>
              <a:t>属于</a:t>
            </a:r>
            <a:r>
              <a:rPr lang="en-US" altLang="zh-CN" sz="2400" b="1" dirty="0"/>
              <a:t>DFS</a:t>
            </a:r>
            <a:r>
              <a:rPr lang="zh-CN" altLang="en-US" sz="2400" b="1" dirty="0"/>
              <a:t>森林的边</a:t>
            </a:r>
            <a:r>
              <a:rPr lang="en-US" sz="2400" b="1" dirty="0"/>
              <a:t>.</a:t>
            </a:r>
          </a:p>
          <a:p>
            <a:r>
              <a:rPr lang="zh-CN" altLang="en-US" sz="2400" b="1" i="1" dirty="0">
                <a:solidFill>
                  <a:srgbClr val="C00000"/>
                </a:solidFill>
              </a:rPr>
              <a:t>反向边</a:t>
            </a:r>
            <a:r>
              <a:rPr lang="en-US" sz="2400" b="1" dirty="0"/>
              <a:t> </a:t>
            </a:r>
            <a:r>
              <a:rPr lang="zh-CN" altLang="en-US" sz="2400" b="1" dirty="0"/>
              <a:t>：从一个节点连向它在</a:t>
            </a:r>
            <a:r>
              <a:rPr lang="en-US" altLang="zh-CN" sz="2400" b="1" dirty="0"/>
              <a:t>DFS</a:t>
            </a:r>
            <a:r>
              <a:rPr lang="zh-CN" altLang="en-US" sz="2400" b="1" dirty="0"/>
              <a:t>树中的祖先节点的非树边</a:t>
            </a:r>
            <a:endParaRPr lang="en-US" altLang="zh-CN" sz="2400" b="1" dirty="0"/>
          </a:p>
          <a:p>
            <a:pPr lvl="1"/>
            <a:r>
              <a:rPr lang="zh-CN" altLang="en-US" sz="1800" b="1" dirty="0"/>
              <a:t>上个例子中标记为</a:t>
            </a:r>
            <a:r>
              <a:rPr lang="en-US" sz="1800" b="1" dirty="0"/>
              <a:t>B</a:t>
            </a:r>
            <a:r>
              <a:rPr lang="zh-CN" altLang="en-US" sz="1800" b="1" dirty="0"/>
              <a:t>的边</a:t>
            </a:r>
            <a:endParaRPr lang="en-US" sz="1800" b="1" dirty="0"/>
          </a:p>
          <a:p>
            <a:r>
              <a:rPr lang="zh-CN" altLang="en-US" sz="2400" b="1" i="1" dirty="0">
                <a:solidFill>
                  <a:srgbClr val="C00000"/>
                </a:solidFill>
              </a:rPr>
              <a:t>前向边</a:t>
            </a:r>
            <a:r>
              <a:rPr lang="zh-CN" altLang="en-US" sz="2400" b="1" dirty="0"/>
              <a:t>：从一个节点连向它在</a:t>
            </a:r>
            <a:r>
              <a:rPr lang="en-US" altLang="zh-CN" sz="2400" b="1" dirty="0"/>
              <a:t>DFS</a:t>
            </a:r>
            <a:r>
              <a:rPr lang="zh-CN" altLang="en-US" sz="2400" b="1" dirty="0"/>
              <a:t>树中的后代节点的非树边</a:t>
            </a:r>
            <a:endParaRPr lang="en-US" altLang="zh-CN" sz="2400" b="1" dirty="0"/>
          </a:p>
          <a:p>
            <a:pPr lvl="1"/>
            <a:r>
              <a:rPr lang="zh-CN" altLang="en-US" sz="1800" b="1" dirty="0"/>
              <a:t>上个例子中标记为</a:t>
            </a:r>
            <a:r>
              <a:rPr lang="en-US" sz="1800" b="1" dirty="0"/>
              <a:t>F </a:t>
            </a:r>
            <a:r>
              <a:rPr lang="zh-CN" altLang="en-US" sz="1800" b="1" dirty="0"/>
              <a:t>的边</a:t>
            </a:r>
            <a:r>
              <a:rPr lang="en-US" sz="1800" b="1" dirty="0"/>
              <a:t>.</a:t>
            </a:r>
          </a:p>
          <a:p>
            <a:r>
              <a:rPr lang="zh-CN" altLang="en-US" sz="2400" b="1" i="1" dirty="0">
                <a:solidFill>
                  <a:srgbClr val="C00000"/>
                </a:solidFill>
              </a:rPr>
              <a:t>交叉边</a:t>
            </a:r>
            <a:r>
              <a:rPr lang="en-US" sz="2400" b="1" i="1" dirty="0">
                <a:solidFill>
                  <a:srgbClr val="C00000"/>
                </a:solidFill>
              </a:rPr>
              <a:t>Cross edges </a:t>
            </a:r>
            <a:r>
              <a:rPr lang="en-US" sz="2400" b="1" dirty="0"/>
              <a:t>– </a:t>
            </a:r>
            <a:r>
              <a:rPr lang="zh-CN" altLang="en-US" sz="2400" b="1" dirty="0"/>
              <a:t>图中不属于树边、反向边、和前向边的那些边</a:t>
            </a:r>
            <a:endParaRPr lang="en-US" sz="2400" b="1" dirty="0"/>
          </a:p>
          <a:p>
            <a:pPr lvl="1"/>
            <a:r>
              <a:rPr lang="zh-CN" altLang="en-US" sz="1800" b="1" dirty="0"/>
              <a:t>是个例子中标记为</a:t>
            </a:r>
            <a:r>
              <a:rPr lang="en-US" altLang="zh-CN" sz="1800" b="1" dirty="0"/>
              <a:t>C</a:t>
            </a:r>
            <a:r>
              <a:rPr lang="zh-CN" altLang="en-US" sz="1800" b="1" dirty="0"/>
              <a:t>的边</a:t>
            </a:r>
            <a:endParaRPr lang="en-US" sz="1800" b="1" dirty="0"/>
          </a:p>
        </p:txBody>
      </p:sp>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8025" t="76691" b="3291"/>
          <a:stretch/>
        </p:blipFill>
        <p:spPr bwMode="auto">
          <a:xfrm>
            <a:off x="4953000" y="4648200"/>
            <a:ext cx="34290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接箭头连接符 5"/>
          <p:cNvCxnSpPr/>
          <p:nvPr/>
        </p:nvCxnSpPr>
        <p:spPr bwMode="auto">
          <a:xfrm flipV="1">
            <a:off x="5715000" y="5486400"/>
            <a:ext cx="685800" cy="685800"/>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10" name="直接箭头连接符 9"/>
          <p:cNvCxnSpPr/>
          <p:nvPr/>
        </p:nvCxnSpPr>
        <p:spPr bwMode="auto">
          <a:xfrm>
            <a:off x="5410200" y="5486400"/>
            <a:ext cx="0" cy="5334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12" name="直接箭头连接符 11"/>
          <p:cNvCxnSpPr/>
          <p:nvPr/>
        </p:nvCxnSpPr>
        <p:spPr bwMode="auto">
          <a:xfrm flipH="1">
            <a:off x="6858000" y="5410200"/>
            <a:ext cx="685800" cy="685800"/>
          </a:xfrm>
          <a:prstGeom prst="straightConnector1">
            <a:avLst/>
          </a:prstGeom>
          <a:solidFill>
            <a:schemeClr val="accent1"/>
          </a:solidFill>
          <a:ln w="38100" cap="flat" cmpd="sng" algn="ctr">
            <a:solidFill>
              <a:srgbClr val="7030A0"/>
            </a:solidFill>
            <a:prstDash val="solid"/>
            <a:round/>
            <a:headEnd type="none" w="med" len="med"/>
            <a:tailEnd type="triangle"/>
          </a:ln>
          <a:effectLst/>
        </p:spPr>
      </p:cxnSp>
    </p:spTree>
    <p:extLst>
      <p:ext uri="{BB962C8B-B14F-4D97-AF65-F5344CB8AC3E}">
        <p14:creationId xmlns:p14="http://schemas.microsoft.com/office/powerpoint/2010/main" val="391666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228600"/>
            <a:ext cx="7772400" cy="680120"/>
          </a:xfrm>
          <a:noFill/>
        </p:spPr>
        <p:txBody>
          <a:bodyPr lIns="92075" tIns="46038" rIns="92075" bIns="46038"/>
          <a:lstStyle/>
          <a:p>
            <a:r>
              <a:rPr lang="en-US" altLang="zh-CN" sz="3600" b="1" dirty="0">
                <a:solidFill>
                  <a:srgbClr val="0000CC"/>
                </a:solidFill>
              </a:rPr>
              <a:t>DFS: </a:t>
            </a:r>
            <a:r>
              <a:rPr lang="zh-CN" altLang="en-US" sz="3600" b="1" dirty="0">
                <a:solidFill>
                  <a:srgbClr val="0000CC"/>
                </a:solidFill>
              </a:rPr>
              <a:t>边的分类</a:t>
            </a:r>
            <a:r>
              <a:rPr lang="en-US" altLang="zh-CN" sz="3600" b="1" dirty="0">
                <a:solidFill>
                  <a:srgbClr val="0000CC"/>
                </a:solidFill>
              </a:rPr>
              <a:t>(2)</a:t>
            </a:r>
            <a:endParaRPr lang="en-US" sz="3600" b="1" dirty="0">
              <a:solidFill>
                <a:srgbClr val="0000CC"/>
              </a:solidFill>
            </a:endParaRPr>
          </a:p>
        </p:txBody>
      </p:sp>
      <p:sp>
        <p:nvSpPr>
          <p:cNvPr id="51203" name="Rectangle 3"/>
          <p:cNvSpPr>
            <a:spLocks noGrp="1" noChangeArrowheads="1"/>
          </p:cNvSpPr>
          <p:nvPr>
            <p:ph type="body" idx="1"/>
          </p:nvPr>
        </p:nvSpPr>
        <p:spPr>
          <a:xfrm>
            <a:off x="457200" y="1447800"/>
            <a:ext cx="8229600" cy="5029200"/>
          </a:xfrm>
          <a:noFill/>
        </p:spPr>
        <p:txBody>
          <a:bodyPr lIns="92075" tIns="46038" rIns="92075" bIns="46038"/>
          <a:lstStyle/>
          <a:p>
            <a:r>
              <a:rPr lang="zh-CN" altLang="en-US" sz="2400" b="1" dirty="0"/>
              <a:t>当边</a:t>
            </a:r>
            <a:r>
              <a:rPr lang="en-US" altLang="zh-CN" sz="2400" b="1" dirty="0"/>
              <a:t>(</a:t>
            </a:r>
            <a:r>
              <a:rPr lang="en-US" altLang="zh-CN" sz="2400" b="1" i="1" dirty="0"/>
              <a:t>u</a:t>
            </a:r>
            <a:r>
              <a:rPr lang="en-US" altLang="zh-CN" sz="2400" b="1" dirty="0"/>
              <a:t>, </a:t>
            </a:r>
            <a:r>
              <a:rPr lang="en-US" altLang="zh-CN" sz="2400" b="1" i="1" dirty="0"/>
              <a:t>v</a:t>
            </a:r>
            <a:r>
              <a:rPr lang="en-US" altLang="zh-CN" sz="2400" b="1" dirty="0"/>
              <a:t>) </a:t>
            </a:r>
            <a:r>
              <a:rPr lang="zh-CN" altLang="en-US" sz="2400" b="1" dirty="0"/>
              <a:t>第一次被</a:t>
            </a:r>
            <a:r>
              <a:rPr lang="en-US" altLang="zh-CN" sz="2400" b="1" dirty="0"/>
              <a:t>DFS</a:t>
            </a:r>
            <a:r>
              <a:rPr lang="zh-CN" altLang="en-US" sz="2400" b="1" dirty="0"/>
              <a:t>算法访问时，</a:t>
            </a:r>
            <a:r>
              <a:rPr lang="en-US" altLang="zh-CN" sz="2400" b="1" i="1" dirty="0"/>
              <a:t>v</a:t>
            </a:r>
            <a:r>
              <a:rPr lang="zh-CN" altLang="en-US" sz="2400" b="1" dirty="0"/>
              <a:t>节点的颜色可以确定边</a:t>
            </a:r>
            <a:r>
              <a:rPr lang="en-US" altLang="zh-CN" sz="2400" b="1" dirty="0"/>
              <a:t>(</a:t>
            </a:r>
            <a:r>
              <a:rPr lang="en-US" altLang="zh-CN" sz="2400" b="1" i="1" dirty="0" err="1"/>
              <a:t>u,v</a:t>
            </a:r>
            <a:r>
              <a:rPr lang="en-US" altLang="zh-CN" sz="2400" b="1" dirty="0"/>
              <a:t>)</a:t>
            </a:r>
            <a:r>
              <a:rPr lang="zh-CN" altLang="en-US" sz="2400" b="1" dirty="0"/>
              <a:t>的类型</a:t>
            </a:r>
            <a:r>
              <a:rPr lang="en-US" sz="2400" b="1" dirty="0"/>
              <a:t>:</a:t>
            </a:r>
          </a:p>
          <a:p>
            <a:pPr lvl="1"/>
            <a:r>
              <a:rPr lang="zh-CN" altLang="en-US" sz="2200" b="1" dirty="0"/>
              <a:t>如果</a:t>
            </a:r>
            <a:r>
              <a:rPr lang="en-US" altLang="zh-CN" sz="2200" b="1" dirty="0"/>
              <a:t>v</a:t>
            </a:r>
            <a:r>
              <a:rPr lang="zh-CN" altLang="en-US" sz="2200" b="1" dirty="0"/>
              <a:t>为白色节点，则</a:t>
            </a:r>
            <a:r>
              <a:rPr lang="en-US" altLang="zh-CN" sz="2000" b="1" dirty="0"/>
              <a:t>(</a:t>
            </a:r>
            <a:r>
              <a:rPr lang="en-US" altLang="zh-CN" sz="2000" b="1" i="1" dirty="0" err="1"/>
              <a:t>u,v</a:t>
            </a:r>
            <a:r>
              <a:rPr lang="en-US" altLang="zh-CN" sz="2000" b="1" dirty="0"/>
              <a:t>) </a:t>
            </a:r>
            <a:r>
              <a:rPr lang="zh-CN" altLang="en-US" sz="2000" b="1" dirty="0"/>
              <a:t>为树边</a:t>
            </a:r>
            <a:endParaRPr lang="en-US" sz="2200" b="1" dirty="0"/>
          </a:p>
        </p:txBody>
      </p:sp>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0000" b="77444"/>
          <a:stretch/>
        </p:blipFill>
        <p:spPr bwMode="auto">
          <a:xfrm>
            <a:off x="685800" y="3200400"/>
            <a:ext cx="8117837"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821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152400"/>
            <a:ext cx="7772400" cy="828328"/>
          </a:xfrm>
        </p:spPr>
        <p:txBody>
          <a:bodyPr/>
          <a:lstStyle/>
          <a:p>
            <a:r>
              <a:rPr lang="en-US" altLang="zh-CN" sz="3600" b="1" dirty="0">
                <a:solidFill>
                  <a:srgbClr val="0000CC"/>
                </a:solidFill>
              </a:rPr>
              <a:t>DFS: </a:t>
            </a:r>
            <a:r>
              <a:rPr lang="zh-CN" altLang="en-US" sz="3600" b="1" dirty="0">
                <a:solidFill>
                  <a:srgbClr val="0000CC"/>
                </a:solidFill>
              </a:rPr>
              <a:t>边的分类</a:t>
            </a:r>
            <a:r>
              <a:rPr lang="en-US" altLang="zh-CN" sz="3600" b="1" dirty="0">
                <a:solidFill>
                  <a:srgbClr val="0000CC"/>
                </a:solidFill>
              </a:rPr>
              <a:t>(2)</a:t>
            </a:r>
            <a:endParaRPr lang="zh-CN" altLang="en-US" sz="3600" dirty="0"/>
          </a:p>
        </p:txBody>
      </p:sp>
      <p:sp>
        <p:nvSpPr>
          <p:cNvPr id="3" name="内容占位符 2"/>
          <p:cNvSpPr>
            <a:spLocks noGrp="1"/>
          </p:cNvSpPr>
          <p:nvPr>
            <p:ph idx="1"/>
          </p:nvPr>
        </p:nvSpPr>
        <p:spPr>
          <a:xfrm>
            <a:off x="457200" y="1447800"/>
            <a:ext cx="7772400" cy="4114800"/>
          </a:xfrm>
        </p:spPr>
        <p:txBody>
          <a:bodyPr/>
          <a:lstStyle/>
          <a:p>
            <a:r>
              <a:rPr lang="zh-CN" altLang="en-US" sz="2400" b="1" dirty="0"/>
              <a:t>当边</a:t>
            </a:r>
            <a:r>
              <a:rPr lang="en-US" altLang="zh-CN" sz="2400" b="1" dirty="0"/>
              <a:t>(</a:t>
            </a:r>
            <a:r>
              <a:rPr lang="en-US" altLang="zh-CN" sz="2400" b="1" i="1" dirty="0"/>
              <a:t>u</a:t>
            </a:r>
            <a:r>
              <a:rPr lang="en-US" altLang="zh-CN" sz="2400" b="1" dirty="0"/>
              <a:t>, </a:t>
            </a:r>
            <a:r>
              <a:rPr lang="en-US" altLang="zh-CN" sz="2400" b="1" i="1" dirty="0"/>
              <a:t>v</a:t>
            </a:r>
            <a:r>
              <a:rPr lang="en-US" altLang="zh-CN" sz="2400" b="1" dirty="0"/>
              <a:t>) </a:t>
            </a:r>
            <a:r>
              <a:rPr lang="zh-CN" altLang="en-US" sz="2400" b="1" dirty="0"/>
              <a:t>第一次被</a:t>
            </a:r>
            <a:r>
              <a:rPr lang="en-US" altLang="zh-CN" sz="2400" b="1" dirty="0"/>
              <a:t>DFS</a:t>
            </a:r>
            <a:r>
              <a:rPr lang="zh-CN" altLang="en-US" sz="2400" b="1" dirty="0"/>
              <a:t>算法访问时，</a:t>
            </a:r>
            <a:r>
              <a:rPr lang="en-US" altLang="zh-CN" sz="2400" b="1" i="1" dirty="0"/>
              <a:t>v</a:t>
            </a:r>
            <a:r>
              <a:rPr lang="zh-CN" altLang="en-US" sz="2400" b="1" dirty="0"/>
              <a:t>节点的颜色可以确定边</a:t>
            </a:r>
            <a:r>
              <a:rPr lang="en-US" altLang="zh-CN" sz="2400" b="1" dirty="0"/>
              <a:t>(</a:t>
            </a:r>
            <a:r>
              <a:rPr lang="en-US" altLang="zh-CN" sz="2400" b="1" i="1" dirty="0" err="1"/>
              <a:t>u,v</a:t>
            </a:r>
            <a:r>
              <a:rPr lang="en-US" altLang="zh-CN" sz="2400" b="1" dirty="0"/>
              <a:t>)</a:t>
            </a:r>
            <a:r>
              <a:rPr lang="zh-CN" altLang="en-US" sz="2400" b="1" dirty="0"/>
              <a:t>的类型</a:t>
            </a:r>
            <a:r>
              <a:rPr lang="en-US" altLang="zh-CN" sz="2400" b="1" dirty="0"/>
              <a:t>:</a:t>
            </a:r>
          </a:p>
          <a:p>
            <a:pPr lvl="1"/>
            <a:r>
              <a:rPr lang="zh-CN" altLang="en-US" sz="2200" b="1" dirty="0"/>
              <a:t>如果</a:t>
            </a:r>
            <a:r>
              <a:rPr lang="en-US" altLang="zh-CN" sz="2200" b="1" dirty="0"/>
              <a:t>v</a:t>
            </a:r>
            <a:r>
              <a:rPr lang="zh-CN" altLang="en-US" sz="2200" b="1" dirty="0"/>
              <a:t>是灰色节点，则</a:t>
            </a:r>
            <a:r>
              <a:rPr lang="en-US" altLang="zh-CN" sz="2000" b="1" dirty="0"/>
              <a:t>(</a:t>
            </a:r>
            <a:r>
              <a:rPr lang="en-US" altLang="zh-CN" sz="2000" b="1" i="1" dirty="0" err="1"/>
              <a:t>u,v</a:t>
            </a:r>
            <a:r>
              <a:rPr lang="en-US" altLang="zh-CN" sz="2000" b="1" dirty="0"/>
              <a:t>) </a:t>
            </a:r>
            <a:r>
              <a:rPr lang="zh-CN" altLang="en-US" sz="2000" b="1" dirty="0"/>
              <a:t>为反向边</a:t>
            </a:r>
            <a:endParaRPr lang="en-US" altLang="zh-CN" sz="2200" b="1" dirty="0"/>
          </a:p>
          <a:p>
            <a:endParaRPr lang="zh-CN" altLang="en-US" dirty="0"/>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4227" r="51300" b="51211"/>
          <a:stretch/>
        </p:blipFill>
        <p:spPr bwMode="auto">
          <a:xfrm>
            <a:off x="838200" y="3657600"/>
            <a:ext cx="7162800" cy="2555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椭圆 4">
            <a:extLst>
              <a:ext uri="{FF2B5EF4-FFF2-40B4-BE49-F238E27FC236}">
                <a16:creationId xmlns:a16="http://schemas.microsoft.com/office/drawing/2014/main" id="{6AE7D609-EE74-4F3E-BAD6-4BF16089908D}"/>
              </a:ext>
            </a:extLst>
          </p:cNvPr>
          <p:cNvSpPr/>
          <p:nvPr/>
        </p:nvSpPr>
        <p:spPr bwMode="auto">
          <a:xfrm>
            <a:off x="1676400" y="3733800"/>
            <a:ext cx="1066800" cy="914400"/>
          </a:xfrm>
          <a:prstGeom prst="ellipse">
            <a:avLst/>
          </a:prstGeom>
          <a:noFill/>
          <a:ln w="381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152400"/>
            <a:ext cx="7772400" cy="1143000"/>
          </a:xfrm>
        </p:spPr>
        <p:txBody>
          <a:bodyPr/>
          <a:lstStyle/>
          <a:p>
            <a:r>
              <a:rPr lang="en-US" altLang="zh-CN" sz="3600" b="1" dirty="0">
                <a:solidFill>
                  <a:srgbClr val="0000CC"/>
                </a:solidFill>
              </a:rPr>
              <a:t>DFS: </a:t>
            </a:r>
            <a:r>
              <a:rPr lang="zh-CN" altLang="en-US" sz="3600" b="1" dirty="0">
                <a:solidFill>
                  <a:srgbClr val="0000CC"/>
                </a:solidFill>
              </a:rPr>
              <a:t>边的分类</a:t>
            </a:r>
            <a:r>
              <a:rPr lang="en-US" altLang="zh-CN" sz="3600" b="1" dirty="0">
                <a:solidFill>
                  <a:srgbClr val="0000CC"/>
                </a:solidFill>
              </a:rPr>
              <a:t>(2)</a:t>
            </a:r>
            <a:endParaRPr lang="zh-CN" altLang="en-US" sz="3600" dirty="0"/>
          </a:p>
        </p:txBody>
      </p:sp>
      <p:sp>
        <p:nvSpPr>
          <p:cNvPr id="3" name="内容占位符 2"/>
          <p:cNvSpPr>
            <a:spLocks noGrp="1"/>
          </p:cNvSpPr>
          <p:nvPr>
            <p:ph idx="1"/>
          </p:nvPr>
        </p:nvSpPr>
        <p:spPr>
          <a:xfrm>
            <a:off x="457200" y="1447800"/>
            <a:ext cx="7772400" cy="4114800"/>
          </a:xfrm>
        </p:spPr>
        <p:txBody>
          <a:bodyPr/>
          <a:lstStyle/>
          <a:p>
            <a:r>
              <a:rPr lang="zh-CN" altLang="en-US" sz="2400" b="1" dirty="0"/>
              <a:t>当边</a:t>
            </a:r>
            <a:r>
              <a:rPr lang="en-US" altLang="zh-CN" sz="2400" b="1" dirty="0"/>
              <a:t>(</a:t>
            </a:r>
            <a:r>
              <a:rPr lang="en-US" altLang="zh-CN" sz="2400" b="1" i="1" dirty="0"/>
              <a:t>u</a:t>
            </a:r>
            <a:r>
              <a:rPr lang="en-US" altLang="zh-CN" sz="2400" b="1" dirty="0"/>
              <a:t>, </a:t>
            </a:r>
            <a:r>
              <a:rPr lang="en-US" altLang="zh-CN" sz="2400" b="1" i="1" dirty="0"/>
              <a:t>v</a:t>
            </a:r>
            <a:r>
              <a:rPr lang="en-US" altLang="zh-CN" sz="2400" b="1" dirty="0"/>
              <a:t>) </a:t>
            </a:r>
            <a:r>
              <a:rPr lang="zh-CN" altLang="en-US" sz="2400" b="1" dirty="0"/>
              <a:t>第一次被</a:t>
            </a:r>
            <a:r>
              <a:rPr lang="en-US" altLang="zh-CN" sz="2400" b="1" dirty="0"/>
              <a:t>DFS</a:t>
            </a:r>
            <a:r>
              <a:rPr lang="zh-CN" altLang="en-US" sz="2400" b="1" dirty="0"/>
              <a:t>算法访问时，</a:t>
            </a:r>
            <a:r>
              <a:rPr lang="en-US" altLang="zh-CN" sz="2400" b="1" i="1" dirty="0"/>
              <a:t>v</a:t>
            </a:r>
            <a:r>
              <a:rPr lang="zh-CN" altLang="en-US" sz="2400" b="1" dirty="0"/>
              <a:t>节点的颜色可以确定边</a:t>
            </a:r>
            <a:r>
              <a:rPr lang="en-US" altLang="zh-CN" sz="2400" b="1" dirty="0"/>
              <a:t>(</a:t>
            </a:r>
            <a:r>
              <a:rPr lang="en-US" altLang="zh-CN" sz="2400" b="1" i="1" dirty="0" err="1"/>
              <a:t>u,v</a:t>
            </a:r>
            <a:r>
              <a:rPr lang="en-US" altLang="zh-CN" sz="2400" b="1" dirty="0"/>
              <a:t>)</a:t>
            </a:r>
            <a:r>
              <a:rPr lang="zh-CN" altLang="en-US" sz="2400" b="1" dirty="0"/>
              <a:t>的类型</a:t>
            </a:r>
            <a:r>
              <a:rPr lang="en-US" altLang="zh-CN" sz="2400" b="1" dirty="0"/>
              <a:t>:</a:t>
            </a:r>
          </a:p>
          <a:p>
            <a:pPr lvl="1"/>
            <a:r>
              <a:rPr lang="zh-CN" altLang="en-US" sz="2200" b="1" dirty="0"/>
              <a:t>如果</a:t>
            </a:r>
            <a:r>
              <a:rPr lang="en-US" altLang="zh-CN" sz="2200" b="1" dirty="0"/>
              <a:t>v</a:t>
            </a:r>
            <a:r>
              <a:rPr lang="zh-CN" altLang="en-US" sz="2200" b="1" dirty="0"/>
              <a:t>是黑色节点，则</a:t>
            </a:r>
            <a:r>
              <a:rPr lang="en-US" altLang="zh-CN" sz="2000" b="1" dirty="0"/>
              <a:t>(</a:t>
            </a:r>
            <a:r>
              <a:rPr lang="en-US" altLang="zh-CN" sz="2000" b="1" i="1" dirty="0" err="1"/>
              <a:t>u,v</a:t>
            </a:r>
            <a:r>
              <a:rPr lang="en-US" altLang="zh-CN" sz="2000" b="1" dirty="0"/>
              <a:t>) </a:t>
            </a:r>
            <a:r>
              <a:rPr lang="zh-CN" altLang="en-US" sz="2000" b="1" dirty="0"/>
              <a:t>为前向边或者交叉边</a:t>
            </a:r>
            <a:endParaRPr lang="en-US" altLang="zh-CN" sz="2200" b="1" dirty="0"/>
          </a:p>
          <a:p>
            <a:endParaRPr lang="zh-CN" altLang="en-US" dirty="0"/>
          </a:p>
        </p:txBody>
      </p:sp>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946" t="50000" b="25000"/>
          <a:stretch/>
        </p:blipFill>
        <p:spPr bwMode="auto">
          <a:xfrm>
            <a:off x="685800" y="3810000"/>
            <a:ext cx="7391400" cy="2664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椭圆 5"/>
          <p:cNvSpPr/>
          <p:nvPr/>
        </p:nvSpPr>
        <p:spPr bwMode="auto">
          <a:xfrm>
            <a:off x="762000" y="4876800"/>
            <a:ext cx="1066800" cy="1066800"/>
          </a:xfrm>
          <a:prstGeom prst="ellipse">
            <a:avLst/>
          </a:prstGeom>
          <a:noFill/>
          <a:ln w="3492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228600"/>
            <a:ext cx="7772400" cy="990600"/>
          </a:xfrm>
          <a:noFill/>
        </p:spPr>
        <p:txBody>
          <a:bodyPr lIns="92075" tIns="46038" rIns="92075" bIns="46038"/>
          <a:lstStyle/>
          <a:p>
            <a:r>
              <a:rPr lang="en-US" altLang="zh-CN" sz="3600" b="1" dirty="0">
                <a:solidFill>
                  <a:srgbClr val="0000CC"/>
                </a:solidFill>
              </a:rPr>
              <a:t>DFS: </a:t>
            </a:r>
            <a:r>
              <a:rPr lang="zh-CN" altLang="en-US" sz="3600" b="1" dirty="0">
                <a:solidFill>
                  <a:srgbClr val="0000CC"/>
                </a:solidFill>
              </a:rPr>
              <a:t>边的分类</a:t>
            </a:r>
            <a:r>
              <a:rPr lang="en-US" altLang="zh-CN" sz="3600" b="1" dirty="0">
                <a:solidFill>
                  <a:srgbClr val="0000CC"/>
                </a:solidFill>
              </a:rPr>
              <a:t>(3)</a:t>
            </a:r>
            <a:endParaRPr lang="en-US" sz="3600" b="1" dirty="0">
              <a:solidFill>
                <a:srgbClr val="0000CC"/>
              </a:solidFill>
            </a:endParaRPr>
          </a:p>
        </p:txBody>
      </p:sp>
      <p:sp>
        <p:nvSpPr>
          <p:cNvPr id="51203" name="Rectangle 3"/>
          <p:cNvSpPr>
            <a:spLocks noGrp="1" noChangeArrowheads="1"/>
          </p:cNvSpPr>
          <p:nvPr>
            <p:ph type="body" idx="1"/>
          </p:nvPr>
        </p:nvSpPr>
        <p:spPr>
          <a:xfrm>
            <a:off x="457200" y="1447800"/>
            <a:ext cx="8229600" cy="5029200"/>
          </a:xfrm>
          <a:noFill/>
        </p:spPr>
        <p:txBody>
          <a:bodyPr lIns="92075" tIns="46038" rIns="92075" bIns="46038"/>
          <a:lstStyle/>
          <a:p>
            <a:r>
              <a:rPr lang="zh-CN" altLang="en-US" sz="2400" b="1" dirty="0">
                <a:solidFill>
                  <a:srgbClr val="C00000"/>
                </a:solidFill>
              </a:rPr>
              <a:t>定理</a:t>
            </a:r>
            <a:r>
              <a:rPr lang="en-US" sz="2400" b="1" dirty="0">
                <a:solidFill>
                  <a:srgbClr val="C00000"/>
                </a:solidFill>
              </a:rPr>
              <a:t>1</a:t>
            </a:r>
            <a:r>
              <a:rPr lang="en-US" sz="2400" b="1" dirty="0"/>
              <a:t>: </a:t>
            </a:r>
            <a:r>
              <a:rPr lang="zh-CN" altLang="en-US" sz="2400" b="1" dirty="0"/>
              <a:t>如果图是无向图，则边要么是树边，要么是反向边</a:t>
            </a:r>
            <a:endParaRPr lang="en-US" sz="2400" b="1" dirty="0"/>
          </a:p>
          <a:p>
            <a:pPr marL="0" indent="0">
              <a:buNone/>
            </a:pPr>
            <a:r>
              <a:rPr lang="en-US" sz="2400" b="1" i="1" dirty="0"/>
              <a:t>     </a:t>
            </a:r>
            <a:r>
              <a:rPr lang="zh-CN" altLang="en-US" sz="2400" b="1" i="1" dirty="0">
                <a:solidFill>
                  <a:srgbClr val="FF0000"/>
                </a:solidFill>
              </a:rPr>
              <a:t>例子</a:t>
            </a:r>
            <a:r>
              <a:rPr lang="en-US" sz="2400" b="1" dirty="0"/>
              <a:t>: </a:t>
            </a:r>
            <a:r>
              <a:rPr lang="zh-CN" altLang="en-US" sz="2400" b="1" dirty="0"/>
              <a:t>将下图视作无向图（单向改为双向）</a:t>
            </a:r>
            <a:endParaRPr lang="en-US" sz="2400" b="1" i="1" dirty="0"/>
          </a:p>
        </p:txBody>
      </p:sp>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8025" t="76691" b="3291"/>
          <a:stretch/>
        </p:blipFill>
        <p:spPr bwMode="auto">
          <a:xfrm>
            <a:off x="838200" y="3124200"/>
            <a:ext cx="34290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419600" y="3430250"/>
            <a:ext cx="4190999" cy="1446550"/>
          </a:xfrm>
          <a:prstGeom prst="rect">
            <a:avLst/>
          </a:prstGeom>
          <a:noFill/>
        </p:spPr>
        <p:txBody>
          <a:bodyPr wrap="square" rtlCol="0">
            <a:spAutoFit/>
          </a:bodyPr>
          <a:lstStyle/>
          <a:p>
            <a:pPr marL="274320" indent="-274320">
              <a:buFont typeface="Wingdings" pitchFamily="2" charset="2"/>
              <a:buChar char="§"/>
            </a:pPr>
            <a:r>
              <a:rPr lang="zh-CN" altLang="en-US" sz="2200" dirty="0"/>
              <a:t>边</a:t>
            </a:r>
            <a:r>
              <a:rPr lang="en-US" sz="2200" dirty="0"/>
              <a:t>(</a:t>
            </a:r>
            <a:r>
              <a:rPr lang="en-US" sz="2200" i="1" dirty="0"/>
              <a:t>x</a:t>
            </a:r>
            <a:r>
              <a:rPr lang="en-US" sz="2200" dirty="0"/>
              <a:t>, </a:t>
            </a:r>
            <a:r>
              <a:rPr lang="en-US" sz="2200" i="1" dirty="0"/>
              <a:t>u</a:t>
            </a:r>
            <a:r>
              <a:rPr lang="en-US" sz="2200" dirty="0"/>
              <a:t>)</a:t>
            </a:r>
            <a:r>
              <a:rPr lang="zh-CN" altLang="en-US" sz="2200" dirty="0"/>
              <a:t>比边</a:t>
            </a:r>
            <a:r>
              <a:rPr lang="en-US" sz="2200" dirty="0"/>
              <a:t> </a:t>
            </a:r>
            <a:r>
              <a:rPr lang="en-US" altLang="zh-CN" sz="2200" dirty="0"/>
              <a:t>(</a:t>
            </a:r>
            <a:r>
              <a:rPr lang="en-US" altLang="zh-CN" sz="2200" i="1" dirty="0"/>
              <a:t>u</a:t>
            </a:r>
            <a:r>
              <a:rPr lang="en-US" altLang="zh-CN" sz="2200" dirty="0"/>
              <a:t>, </a:t>
            </a:r>
            <a:r>
              <a:rPr lang="en-US" altLang="zh-CN" sz="2200" i="1" dirty="0"/>
              <a:t>x</a:t>
            </a:r>
            <a:r>
              <a:rPr lang="en-US" altLang="zh-CN" sz="2200" dirty="0"/>
              <a:t>)</a:t>
            </a:r>
            <a:r>
              <a:rPr lang="zh-CN" altLang="en-US" sz="2200" dirty="0"/>
              <a:t>先被访问，因此使之成为一条反向边</a:t>
            </a:r>
            <a:endParaRPr lang="en-US" sz="2200" dirty="0"/>
          </a:p>
          <a:p>
            <a:pPr marL="274320" indent="-274320">
              <a:buFont typeface="Wingdings" pitchFamily="2" charset="2"/>
              <a:buChar char="§"/>
            </a:pPr>
            <a:r>
              <a:rPr lang="zh-CN" altLang="en-US" sz="2200" dirty="0"/>
              <a:t>边</a:t>
            </a:r>
            <a:r>
              <a:rPr lang="en-US" sz="2200" dirty="0"/>
              <a:t>(</a:t>
            </a:r>
            <a:r>
              <a:rPr lang="en-US" sz="2200" i="1" dirty="0"/>
              <a:t>y</a:t>
            </a:r>
            <a:r>
              <a:rPr lang="en-US" sz="2200" dirty="0"/>
              <a:t>, </a:t>
            </a:r>
            <a:r>
              <a:rPr lang="en-US" sz="2200" i="1" dirty="0"/>
              <a:t>w</a:t>
            </a:r>
            <a:r>
              <a:rPr lang="en-US" sz="2200" dirty="0"/>
              <a:t>) </a:t>
            </a:r>
            <a:r>
              <a:rPr lang="zh-CN" altLang="en-US" sz="2200" dirty="0"/>
              <a:t>比边</a:t>
            </a:r>
            <a:r>
              <a:rPr lang="en-US" sz="2200" dirty="0"/>
              <a:t> (</a:t>
            </a:r>
            <a:r>
              <a:rPr lang="en-US" sz="2200" i="1" dirty="0"/>
              <a:t>w</a:t>
            </a:r>
            <a:r>
              <a:rPr lang="en-US" sz="2200" dirty="0"/>
              <a:t>, </a:t>
            </a:r>
            <a:r>
              <a:rPr lang="en-US" sz="2200" i="1" dirty="0"/>
              <a:t>y</a:t>
            </a:r>
            <a:r>
              <a:rPr lang="en-US" sz="2200" dirty="0"/>
              <a:t>)</a:t>
            </a:r>
            <a:r>
              <a:rPr lang="zh-CN" altLang="en-US" sz="2200" dirty="0"/>
              <a:t>先被访问，因此使之成为一条树边</a:t>
            </a:r>
            <a:endParaRPr lang="en-US" sz="2200" dirty="0"/>
          </a:p>
        </p:txBody>
      </p:sp>
    </p:spTree>
    <p:extLst>
      <p:ext uri="{BB962C8B-B14F-4D97-AF65-F5344CB8AC3E}">
        <p14:creationId xmlns:p14="http://schemas.microsoft.com/office/powerpoint/2010/main" val="96722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228600"/>
            <a:ext cx="7772400" cy="990600"/>
          </a:xfrm>
        </p:spPr>
        <p:txBody>
          <a:bodyPr/>
          <a:lstStyle/>
          <a:p>
            <a:r>
              <a:rPr lang="en-US" sz="3600" b="1" dirty="0">
                <a:solidFill>
                  <a:srgbClr val="0000CC"/>
                </a:solidFill>
              </a:rPr>
              <a:t>DFS: </a:t>
            </a:r>
            <a:r>
              <a:rPr lang="zh-CN" altLang="en-US" sz="3600" b="1" dirty="0">
                <a:solidFill>
                  <a:srgbClr val="0000CC"/>
                </a:solidFill>
              </a:rPr>
              <a:t>应用</a:t>
            </a:r>
            <a:r>
              <a:rPr lang="en-US" sz="3600" b="1" dirty="0">
                <a:solidFill>
                  <a:srgbClr val="0000CC"/>
                </a:solidFill>
              </a:rPr>
              <a:t>(1)</a:t>
            </a:r>
          </a:p>
        </p:txBody>
      </p:sp>
      <p:sp>
        <p:nvSpPr>
          <p:cNvPr id="50179" name="Rectangle 3"/>
          <p:cNvSpPr>
            <a:spLocks noGrp="1" noChangeArrowheads="1"/>
          </p:cNvSpPr>
          <p:nvPr>
            <p:ph type="body" idx="1"/>
          </p:nvPr>
        </p:nvSpPr>
        <p:spPr>
          <a:xfrm>
            <a:off x="457200" y="1371600"/>
            <a:ext cx="7848600" cy="4495800"/>
          </a:xfrm>
        </p:spPr>
        <p:txBody>
          <a:bodyPr/>
          <a:lstStyle/>
          <a:p>
            <a:r>
              <a:rPr lang="zh-CN" altLang="en-US" sz="2400" b="1" i="1" dirty="0">
                <a:solidFill>
                  <a:srgbClr val="C00000"/>
                </a:solidFill>
                <a:latin typeface="+mj-lt"/>
              </a:rPr>
              <a:t>无向图</a:t>
            </a:r>
            <a:r>
              <a:rPr lang="en-US" sz="2400" b="1" i="1" dirty="0">
                <a:solidFill>
                  <a:srgbClr val="C00000"/>
                </a:solidFill>
                <a:latin typeface="+mj-lt"/>
              </a:rPr>
              <a:t>G</a:t>
            </a:r>
            <a:r>
              <a:rPr lang="zh-CN" altLang="en-US" sz="2400" b="1" i="1" dirty="0">
                <a:solidFill>
                  <a:srgbClr val="C00000"/>
                </a:solidFill>
                <a:latin typeface="+mj-lt"/>
              </a:rPr>
              <a:t>是否连通</a:t>
            </a:r>
            <a:r>
              <a:rPr lang="en-US" sz="2400" b="1" dirty="0">
                <a:solidFill>
                  <a:srgbClr val="C00000"/>
                </a:solidFill>
                <a:latin typeface="+mj-lt"/>
              </a:rPr>
              <a:t>? </a:t>
            </a:r>
          </a:p>
          <a:p>
            <a:pPr marL="640080" lvl="1"/>
            <a:r>
              <a:rPr lang="zh-CN" altLang="en-US" sz="2200" b="1" dirty="0">
                <a:latin typeface="+mj-lt"/>
              </a:rPr>
              <a:t>调用</a:t>
            </a:r>
            <a:r>
              <a:rPr lang="en-US" sz="2200" b="1" dirty="0">
                <a:latin typeface="+mj-lt"/>
              </a:rPr>
              <a:t>DFS-Visit(</a:t>
            </a:r>
            <a:r>
              <a:rPr lang="en-US" sz="2200" b="1" i="1" dirty="0">
                <a:latin typeface="+mj-lt"/>
              </a:rPr>
              <a:t>G</a:t>
            </a:r>
            <a:r>
              <a:rPr lang="en-US" sz="2200" b="1" dirty="0">
                <a:latin typeface="+mj-lt"/>
              </a:rPr>
              <a:t>, </a:t>
            </a:r>
            <a:r>
              <a:rPr lang="en-US" sz="2200" b="1" i="1" dirty="0">
                <a:latin typeface="+mj-lt"/>
              </a:rPr>
              <a:t>v</a:t>
            </a:r>
            <a:r>
              <a:rPr lang="en-US" sz="2200" b="1" dirty="0">
                <a:latin typeface="+mj-lt"/>
              </a:rPr>
              <a:t>) </a:t>
            </a:r>
            <a:r>
              <a:rPr lang="zh-CN" altLang="en-US" sz="2200" b="1" dirty="0">
                <a:latin typeface="+mj-lt"/>
              </a:rPr>
              <a:t>一次，然后检查一下看看是否图中还有白色的节点。如果没有，则说明图是连通的，否则不连通</a:t>
            </a:r>
            <a:endParaRPr lang="en-US" sz="2200" b="1" dirty="0">
              <a:latin typeface="+mj-lt"/>
            </a:endParaRPr>
          </a:p>
          <a:p>
            <a:pPr marL="400050" lvl="1" indent="0">
              <a:buNone/>
            </a:pPr>
            <a:r>
              <a:rPr lang="en-US" sz="2200" b="1" dirty="0">
                <a:latin typeface="+mj-lt"/>
              </a:rPr>
              <a:t>    </a:t>
            </a:r>
            <a:r>
              <a:rPr lang="zh-CN" altLang="en-US" sz="2200" b="1" dirty="0">
                <a:latin typeface="+mj-lt"/>
              </a:rPr>
              <a:t>运行时间</a:t>
            </a:r>
            <a:r>
              <a:rPr lang="en-US" sz="2200" b="1" dirty="0">
                <a:latin typeface="+mj-lt"/>
              </a:rPr>
              <a:t>: </a:t>
            </a:r>
            <a:r>
              <a:rPr lang="en-US" sz="2200" b="1" i="1" dirty="0">
                <a:latin typeface="+mj-lt"/>
              </a:rPr>
              <a:t>O</a:t>
            </a:r>
            <a:r>
              <a:rPr lang="en-US" sz="2200" b="1" dirty="0">
                <a:latin typeface="+mj-lt"/>
              </a:rPr>
              <a:t>(|</a:t>
            </a:r>
            <a:r>
              <a:rPr lang="en-US" sz="2200" b="1" i="1" dirty="0">
                <a:latin typeface="+mj-lt"/>
              </a:rPr>
              <a:t>V | </a:t>
            </a:r>
            <a:r>
              <a:rPr lang="en-US" sz="2200" b="1" dirty="0">
                <a:latin typeface="+mj-lt"/>
              </a:rPr>
              <a:t>+ | </a:t>
            </a:r>
            <a:r>
              <a:rPr lang="en-US" sz="2200" b="1" i="1" dirty="0">
                <a:latin typeface="+mj-lt"/>
              </a:rPr>
              <a:t>E |</a:t>
            </a:r>
            <a:r>
              <a:rPr lang="en-US" sz="2200" b="1" dirty="0">
                <a:latin typeface="+mj-lt"/>
              </a:rPr>
              <a:t>)</a:t>
            </a:r>
          </a:p>
          <a:p>
            <a:pPr marL="0" indent="0">
              <a:buNone/>
            </a:pPr>
            <a:endParaRPr lang="en-US" sz="2400" b="1" dirty="0">
              <a:latin typeface="+mj-lt"/>
            </a:endParaRPr>
          </a:p>
          <a:p>
            <a:r>
              <a:rPr lang="zh-CN" altLang="en-US" sz="2400" b="1" i="1" dirty="0">
                <a:solidFill>
                  <a:srgbClr val="C00000"/>
                </a:solidFill>
                <a:latin typeface="+mj-lt"/>
              </a:rPr>
              <a:t>寻找连通分支</a:t>
            </a:r>
            <a:endParaRPr lang="en-US" sz="2400" b="1" i="1" dirty="0">
              <a:latin typeface="+mj-lt"/>
            </a:endParaRPr>
          </a:p>
          <a:p>
            <a:pPr lvl="1"/>
            <a:r>
              <a:rPr lang="zh-CN" altLang="en-US" sz="2200" b="1" dirty="0">
                <a:latin typeface="+mj-lt"/>
              </a:rPr>
              <a:t>调用</a:t>
            </a:r>
            <a:r>
              <a:rPr lang="en-US" sz="2200" b="1" dirty="0">
                <a:latin typeface="+mj-lt"/>
              </a:rPr>
              <a:t>DFS</a:t>
            </a:r>
            <a:r>
              <a:rPr lang="zh-CN" altLang="en-US" sz="2200" b="1" dirty="0">
                <a:latin typeface="+mj-lt"/>
              </a:rPr>
              <a:t>；每次调用</a:t>
            </a:r>
            <a:r>
              <a:rPr lang="en-US" sz="2200" b="1" dirty="0">
                <a:latin typeface="+mj-lt"/>
              </a:rPr>
              <a:t>DFS-Visit(</a:t>
            </a:r>
            <a:r>
              <a:rPr lang="en-US" sz="2200" b="1" i="1" dirty="0">
                <a:latin typeface="+mj-lt"/>
              </a:rPr>
              <a:t>G</a:t>
            </a:r>
            <a:r>
              <a:rPr lang="en-US" sz="2200" b="1" dirty="0">
                <a:latin typeface="+mj-lt"/>
              </a:rPr>
              <a:t>, </a:t>
            </a:r>
            <a:r>
              <a:rPr lang="en-US" sz="2200" b="1" i="1" dirty="0">
                <a:latin typeface="+mj-lt"/>
              </a:rPr>
              <a:t>v</a:t>
            </a:r>
            <a:r>
              <a:rPr lang="en-US" sz="2200" b="1" dirty="0">
                <a:latin typeface="+mj-lt"/>
              </a:rPr>
              <a:t>) </a:t>
            </a:r>
            <a:r>
              <a:rPr lang="zh-CN" altLang="en-US" sz="2200" b="1" dirty="0">
                <a:latin typeface="+mj-lt"/>
              </a:rPr>
              <a:t>，其中所有遍历到的节点属于一个连通分支</a:t>
            </a:r>
            <a:endParaRPr lang="en-US" sz="2200" b="1" dirty="0">
              <a:latin typeface="+mj-lt"/>
            </a:endParaRPr>
          </a:p>
          <a:p>
            <a:pPr marL="400050" lvl="1" indent="0">
              <a:buNone/>
            </a:pPr>
            <a:r>
              <a:rPr lang="zh-CN" altLang="en-US" sz="2200" b="1" dirty="0"/>
              <a:t>     运行时间</a:t>
            </a:r>
            <a:r>
              <a:rPr lang="en-US" sz="2200" b="1" dirty="0">
                <a:latin typeface="+mj-lt"/>
              </a:rPr>
              <a:t>: </a:t>
            </a:r>
            <a:r>
              <a:rPr lang="en-US" sz="2200" b="1" dirty="0">
                <a:latin typeface="+mj-lt"/>
                <a:sym typeface="Symbol"/>
              </a:rPr>
              <a:t></a:t>
            </a:r>
            <a:r>
              <a:rPr lang="en-US" sz="2200" b="1" dirty="0">
                <a:latin typeface="+mj-lt"/>
              </a:rPr>
              <a:t>(|</a:t>
            </a:r>
            <a:r>
              <a:rPr lang="en-US" sz="2200" b="1" i="1" dirty="0">
                <a:latin typeface="+mj-lt"/>
              </a:rPr>
              <a:t>V | </a:t>
            </a:r>
            <a:r>
              <a:rPr lang="en-US" sz="2200" b="1" dirty="0">
                <a:latin typeface="+mj-lt"/>
              </a:rPr>
              <a:t>+ | </a:t>
            </a:r>
            <a:r>
              <a:rPr lang="en-US" sz="2200" b="1" i="1" dirty="0">
                <a:latin typeface="+mj-lt"/>
              </a:rPr>
              <a:t>E |</a:t>
            </a:r>
            <a:r>
              <a:rPr lang="en-US" sz="2200" b="1" dirty="0">
                <a:latin typeface="+mj-lt"/>
              </a:rPr>
              <a:t>)</a:t>
            </a:r>
          </a:p>
        </p:txBody>
      </p:sp>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8025" t="76691" b="3291"/>
          <a:stretch/>
        </p:blipFill>
        <p:spPr bwMode="auto">
          <a:xfrm>
            <a:off x="4953000" y="4572000"/>
            <a:ext cx="34290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椭圆 4"/>
          <p:cNvSpPr/>
          <p:nvPr/>
        </p:nvSpPr>
        <p:spPr bwMode="auto">
          <a:xfrm>
            <a:off x="4876800" y="4572000"/>
            <a:ext cx="2438400" cy="2286000"/>
          </a:xfrm>
          <a:prstGeom prst="ellipse">
            <a:avLst/>
          </a:prstGeom>
          <a:noFill/>
          <a:ln w="3492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6" name="椭圆 5"/>
          <p:cNvSpPr/>
          <p:nvPr/>
        </p:nvSpPr>
        <p:spPr bwMode="auto">
          <a:xfrm>
            <a:off x="7162800" y="4495800"/>
            <a:ext cx="1143000" cy="2362200"/>
          </a:xfrm>
          <a:prstGeom prst="ellipse">
            <a:avLst/>
          </a:prstGeom>
          <a:noFill/>
          <a:ln w="31750"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79210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179">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down)">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P spid="5" grpId="0" animBg="1"/>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p:spPr>
        <p:txBody>
          <a:bodyPr/>
          <a:lstStyle/>
          <a:p>
            <a:r>
              <a:rPr lang="en-US" sz="3600" b="1" dirty="0">
                <a:solidFill>
                  <a:srgbClr val="0000CC"/>
                </a:solidFill>
              </a:rPr>
              <a:t>DFS: </a:t>
            </a:r>
            <a:r>
              <a:rPr lang="zh-CN" altLang="en-US" sz="3600" b="1" dirty="0">
                <a:solidFill>
                  <a:srgbClr val="0000CC"/>
                </a:solidFill>
              </a:rPr>
              <a:t>应用</a:t>
            </a:r>
            <a:r>
              <a:rPr lang="en-US" sz="3600" b="1" dirty="0">
                <a:solidFill>
                  <a:srgbClr val="0000CC"/>
                </a:solidFill>
              </a:rPr>
              <a:t>(2)</a:t>
            </a:r>
          </a:p>
        </p:txBody>
      </p:sp>
      <p:sp>
        <p:nvSpPr>
          <p:cNvPr id="53251" name="Rectangle 3"/>
          <p:cNvSpPr>
            <a:spLocks noGrp="1" noChangeArrowheads="1"/>
          </p:cNvSpPr>
          <p:nvPr>
            <p:ph type="body" idx="1"/>
          </p:nvPr>
        </p:nvSpPr>
        <p:spPr>
          <a:xfrm>
            <a:off x="381000" y="1371600"/>
            <a:ext cx="8305800" cy="5181600"/>
          </a:xfrm>
        </p:spPr>
        <p:txBody>
          <a:bodyPr/>
          <a:lstStyle/>
          <a:p>
            <a:r>
              <a:rPr lang="zh-CN" altLang="en-US" sz="2400" b="1" dirty="0">
                <a:solidFill>
                  <a:srgbClr val="C00000"/>
                </a:solidFill>
              </a:rPr>
              <a:t>一个有向图</a:t>
            </a:r>
            <a:r>
              <a:rPr lang="en-US" sz="2400" b="1" i="1" dirty="0">
                <a:solidFill>
                  <a:srgbClr val="C00000"/>
                </a:solidFill>
              </a:rPr>
              <a:t>G</a:t>
            </a:r>
            <a:r>
              <a:rPr lang="zh-CN" altLang="en-US" sz="2400" b="1" dirty="0">
                <a:solidFill>
                  <a:srgbClr val="C00000"/>
                </a:solidFill>
              </a:rPr>
              <a:t>中是否包含一个有向环</a:t>
            </a:r>
            <a:r>
              <a:rPr lang="en-US" sz="2400" b="1" dirty="0">
                <a:solidFill>
                  <a:srgbClr val="C00000"/>
                </a:solidFill>
              </a:rPr>
              <a:t>?</a:t>
            </a:r>
            <a:r>
              <a:rPr lang="en-US" sz="2400" b="1" dirty="0"/>
              <a:t> </a:t>
            </a:r>
          </a:p>
          <a:p>
            <a:pPr marL="640080" lvl="1"/>
            <a:r>
              <a:rPr lang="zh-CN" altLang="en-US" sz="2200" b="1" dirty="0"/>
              <a:t>调用</a:t>
            </a:r>
            <a:r>
              <a:rPr lang="en-US" sz="2200" b="1" dirty="0"/>
              <a:t>DFS</a:t>
            </a:r>
            <a:r>
              <a:rPr lang="zh-CN" altLang="en-US" sz="2200" b="1" dirty="0"/>
              <a:t>；如果存在反向边，则说明存在有向环，否则不包含有向环</a:t>
            </a:r>
            <a:endParaRPr lang="en-US" sz="2200" b="1" dirty="0"/>
          </a:p>
          <a:p>
            <a:pPr marL="640080" lvl="1"/>
            <a:r>
              <a:rPr lang="zh-CN" altLang="en-US" sz="2200" b="1" dirty="0"/>
              <a:t>运行时间</a:t>
            </a:r>
            <a:r>
              <a:rPr lang="en-US" sz="2200" b="1" dirty="0"/>
              <a:t>: </a:t>
            </a:r>
            <a:r>
              <a:rPr lang="en-US" sz="2200" b="1" i="1" dirty="0"/>
              <a:t>O</a:t>
            </a:r>
            <a:r>
              <a:rPr lang="en-US" sz="2200" b="1" dirty="0"/>
              <a:t>(|</a:t>
            </a:r>
            <a:r>
              <a:rPr lang="en-US" sz="2200" b="1" i="1" dirty="0"/>
              <a:t>V | </a:t>
            </a:r>
            <a:r>
              <a:rPr lang="en-US" sz="2200" b="1" dirty="0"/>
              <a:t>+ | </a:t>
            </a:r>
            <a:r>
              <a:rPr lang="en-US" sz="2200" b="1" i="1" dirty="0"/>
              <a:t>E |</a:t>
            </a:r>
            <a:r>
              <a:rPr lang="en-US" sz="2200" b="1" dirty="0"/>
              <a:t>).</a:t>
            </a:r>
            <a:endParaRPr lang="en-US" sz="2400" b="1" dirty="0"/>
          </a:p>
          <a:p>
            <a:pPr>
              <a:spcBef>
                <a:spcPts val="600"/>
              </a:spcBef>
            </a:pPr>
            <a:endParaRPr lang="en-US" sz="2400" b="1" dirty="0"/>
          </a:p>
        </p:txBody>
      </p:sp>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8025" t="76691" b="3291"/>
          <a:stretch/>
        </p:blipFill>
        <p:spPr bwMode="auto">
          <a:xfrm>
            <a:off x="2743200" y="3352800"/>
            <a:ext cx="34290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822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fade">
                                      <p:cBhvr>
                                        <p:cTn id="7" dur="500"/>
                                        <p:tgtEl>
                                          <p:spTgt spid="5325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3251">
                                            <p:txEl>
                                              <p:pRg st="2" end="2"/>
                                            </p:txEl>
                                          </p:spTgt>
                                        </p:tgtEl>
                                        <p:attrNameLst>
                                          <p:attrName>style.visibility</p:attrName>
                                        </p:attrNameLst>
                                      </p:cBhvr>
                                      <p:to>
                                        <p:strVal val="visible"/>
                                      </p:to>
                                    </p:set>
                                    <p:animEffect transition="in" filter="fade">
                                      <p:cBhvr>
                                        <p:cTn id="10" dur="500"/>
                                        <p:tgtEl>
                                          <p:spTgt spid="53251">
                                            <p:txEl>
                                              <p:pRg st="2" end="2"/>
                                            </p:txEl>
                                          </p:spTgt>
                                        </p:tgtEl>
                                      </p:cBhvr>
                                    </p:animEffec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1143000"/>
          </a:xfrm>
        </p:spPr>
        <p:txBody>
          <a:bodyPr/>
          <a:lstStyle/>
          <a:p>
            <a:r>
              <a:rPr lang="en-US" altLang="zh-CN" sz="3600" b="1" dirty="0">
                <a:solidFill>
                  <a:srgbClr val="0000CC"/>
                </a:solidFill>
              </a:rPr>
              <a:t>DFS: </a:t>
            </a:r>
            <a:r>
              <a:rPr lang="zh-CN" altLang="en-US" sz="3600" b="1" dirty="0">
                <a:solidFill>
                  <a:srgbClr val="0000CC"/>
                </a:solidFill>
              </a:rPr>
              <a:t>应用</a:t>
            </a:r>
            <a:r>
              <a:rPr lang="en-US" altLang="zh-CN" sz="3600" b="1" dirty="0">
                <a:solidFill>
                  <a:srgbClr val="0000CC"/>
                </a:solidFill>
              </a:rPr>
              <a:t>(2)</a:t>
            </a:r>
            <a:endParaRPr lang="zh-CN" altLang="en-US" sz="3600" dirty="0"/>
          </a:p>
        </p:txBody>
      </p:sp>
      <p:sp>
        <p:nvSpPr>
          <p:cNvPr id="3" name="内容占位符 2"/>
          <p:cNvSpPr>
            <a:spLocks noGrp="1"/>
          </p:cNvSpPr>
          <p:nvPr>
            <p:ph idx="1"/>
          </p:nvPr>
        </p:nvSpPr>
        <p:spPr>
          <a:xfrm>
            <a:off x="685800" y="1524000"/>
            <a:ext cx="7772400" cy="4572000"/>
          </a:xfrm>
        </p:spPr>
        <p:txBody>
          <a:bodyPr/>
          <a:lstStyle/>
          <a:p>
            <a:pPr>
              <a:spcBef>
                <a:spcPts val="600"/>
              </a:spcBef>
            </a:pPr>
            <a:r>
              <a:rPr lang="zh-CN" altLang="en-US" sz="2400" b="1" dirty="0">
                <a:solidFill>
                  <a:srgbClr val="C00000"/>
                </a:solidFill>
              </a:rPr>
              <a:t>一个无向图</a:t>
            </a:r>
            <a:r>
              <a:rPr lang="en-US" altLang="zh-CN" sz="2400" b="1" i="1" dirty="0">
                <a:solidFill>
                  <a:srgbClr val="C00000"/>
                </a:solidFill>
              </a:rPr>
              <a:t>G</a:t>
            </a:r>
            <a:r>
              <a:rPr lang="en-US" altLang="zh-CN" sz="2400" b="1" dirty="0">
                <a:solidFill>
                  <a:srgbClr val="C00000"/>
                </a:solidFill>
              </a:rPr>
              <a:t> </a:t>
            </a:r>
            <a:r>
              <a:rPr lang="zh-CN" altLang="en-US" sz="2400" b="1" dirty="0">
                <a:solidFill>
                  <a:srgbClr val="C00000"/>
                </a:solidFill>
              </a:rPr>
              <a:t>是否包含一个环</a:t>
            </a:r>
            <a:r>
              <a:rPr lang="en-US" altLang="zh-CN" sz="2400" b="1" dirty="0">
                <a:solidFill>
                  <a:srgbClr val="C00000"/>
                </a:solidFill>
              </a:rPr>
              <a:t>?</a:t>
            </a:r>
            <a:r>
              <a:rPr lang="en-US" altLang="zh-CN" sz="2400" b="1" dirty="0"/>
              <a:t> </a:t>
            </a:r>
          </a:p>
          <a:p>
            <a:pPr marL="640080" lvl="1"/>
            <a:r>
              <a:rPr lang="zh-CN" altLang="en-US" sz="2200" b="1" dirty="0"/>
              <a:t>与有向图的情况一样</a:t>
            </a:r>
            <a:r>
              <a:rPr lang="en-US" altLang="zh-CN" sz="2200" b="1" dirty="0"/>
              <a:t> </a:t>
            </a:r>
          </a:p>
          <a:p>
            <a:pPr marL="640080" lvl="1"/>
            <a:r>
              <a:rPr lang="zh-CN" altLang="en-US" sz="2200" b="1" dirty="0"/>
              <a:t>如果图</a:t>
            </a:r>
            <a:r>
              <a:rPr lang="en-US" altLang="zh-CN" sz="2200" b="1" i="1" dirty="0"/>
              <a:t>G</a:t>
            </a:r>
            <a:r>
              <a:rPr lang="zh-CN" altLang="en-US" sz="2200" b="1" dirty="0"/>
              <a:t>是一个树或者森林，则它最多包含</a:t>
            </a:r>
            <a:r>
              <a:rPr lang="en-US" altLang="zh-CN" sz="2200" b="1" dirty="0"/>
              <a:t> |</a:t>
            </a:r>
            <a:r>
              <a:rPr lang="en-US" altLang="zh-CN" sz="2200" b="1" i="1" dirty="0"/>
              <a:t>V </a:t>
            </a:r>
            <a:r>
              <a:rPr lang="en-US" altLang="zh-CN" sz="2200" b="1" dirty="0"/>
              <a:t>| – 1 </a:t>
            </a:r>
            <a:r>
              <a:rPr lang="zh-CN" altLang="en-US" sz="2200" b="1" dirty="0"/>
              <a:t>条边</a:t>
            </a:r>
            <a:r>
              <a:rPr lang="en-US" altLang="zh-CN" sz="2200" b="1" dirty="0"/>
              <a:t> </a:t>
            </a:r>
          </a:p>
          <a:p>
            <a:pPr marL="640080" lvl="1"/>
            <a:r>
              <a:rPr lang="zh-CN" altLang="en-US" sz="2200" b="1" dirty="0"/>
              <a:t>运行时间为</a:t>
            </a:r>
            <a:r>
              <a:rPr lang="en-US" altLang="zh-CN" sz="2200" b="1" dirty="0"/>
              <a:t> </a:t>
            </a:r>
            <a:r>
              <a:rPr lang="en-US" altLang="zh-CN" sz="2200" b="1" i="1" dirty="0"/>
              <a:t>O</a:t>
            </a:r>
            <a:r>
              <a:rPr lang="en-US" altLang="zh-CN" sz="2200" b="1" dirty="0"/>
              <a:t>(|</a:t>
            </a:r>
            <a:r>
              <a:rPr lang="en-US" altLang="zh-CN" sz="2200" b="1" i="1" dirty="0"/>
              <a:t>V </a:t>
            </a:r>
            <a:r>
              <a:rPr lang="en-US" altLang="zh-CN" sz="2200" b="1" dirty="0"/>
              <a:t>|) </a:t>
            </a:r>
            <a:r>
              <a:rPr lang="zh-CN" altLang="en-US" sz="2200" b="1" dirty="0"/>
              <a:t>，因为</a:t>
            </a:r>
            <a:r>
              <a:rPr lang="en-US" altLang="zh-CN" sz="2200" b="1" dirty="0"/>
              <a:t>DFS</a:t>
            </a:r>
            <a:r>
              <a:rPr lang="zh-CN" altLang="en-US" sz="2200" b="1" dirty="0"/>
              <a:t>算法在发现环之前最多只会遍历</a:t>
            </a:r>
            <a:r>
              <a:rPr lang="en-US" altLang="zh-CN" sz="2200" b="1" dirty="0"/>
              <a:t>|</a:t>
            </a:r>
            <a:r>
              <a:rPr lang="en-US" altLang="zh-CN" sz="2200" b="1" i="1" dirty="0"/>
              <a:t>V </a:t>
            </a:r>
            <a:r>
              <a:rPr lang="en-US" altLang="zh-CN" sz="2200" b="1" dirty="0"/>
              <a:t>|</a:t>
            </a:r>
            <a:r>
              <a:rPr lang="zh-CN" altLang="en-US" sz="2200" b="1" dirty="0"/>
              <a:t>条边（一个无向图如果有≥</a:t>
            </a:r>
            <a:r>
              <a:rPr lang="en-US" altLang="zh-CN" sz="2200" b="1" dirty="0"/>
              <a:t> |</a:t>
            </a:r>
            <a:r>
              <a:rPr lang="en-US" altLang="zh-CN" sz="2200" b="1" i="1" dirty="0"/>
              <a:t>V </a:t>
            </a:r>
            <a:r>
              <a:rPr lang="en-US" altLang="zh-CN" sz="2200" b="1" dirty="0"/>
              <a:t>| </a:t>
            </a:r>
            <a:r>
              <a:rPr lang="zh-CN" altLang="en-US" sz="2200" b="1" dirty="0"/>
              <a:t>条边，则一定有环）</a:t>
            </a:r>
            <a:r>
              <a:rPr lang="en-US" altLang="zh-CN" sz="2200" b="1" dirty="0"/>
              <a:t> </a:t>
            </a:r>
          </a:p>
        </p:txBody>
      </p:sp>
      <p:grpSp>
        <p:nvGrpSpPr>
          <p:cNvPr id="4" name="Group 38"/>
          <p:cNvGrpSpPr/>
          <p:nvPr/>
        </p:nvGrpSpPr>
        <p:grpSpPr>
          <a:xfrm>
            <a:off x="3505200" y="4114800"/>
            <a:ext cx="2173288" cy="1885950"/>
            <a:chOff x="1066800" y="3124201"/>
            <a:chExt cx="2173288" cy="1885950"/>
          </a:xfrm>
        </p:grpSpPr>
        <p:sp>
          <p:nvSpPr>
            <p:cNvPr id="5" name="Oval 3"/>
            <p:cNvSpPr>
              <a:spLocks noChangeArrowheads="1"/>
            </p:cNvSpPr>
            <p:nvPr/>
          </p:nvSpPr>
          <p:spPr bwMode="auto">
            <a:xfrm>
              <a:off x="1066800" y="4552951"/>
              <a:ext cx="496888"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6" name="Oval 4"/>
            <p:cNvSpPr>
              <a:spLocks noChangeArrowheads="1"/>
            </p:cNvSpPr>
            <p:nvPr/>
          </p:nvSpPr>
          <p:spPr bwMode="auto">
            <a:xfrm>
              <a:off x="2667000" y="4191001"/>
              <a:ext cx="496888"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7" name="Text Box 5"/>
            <p:cNvSpPr txBox="1">
              <a:spLocks noChangeArrowheads="1"/>
            </p:cNvSpPr>
            <p:nvPr/>
          </p:nvSpPr>
          <p:spPr bwMode="auto">
            <a:xfrm>
              <a:off x="1531938" y="3200401"/>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dirty="0">
                  <a:solidFill>
                    <a:schemeClr val="tx1"/>
                  </a:solidFill>
                </a:rPr>
                <a:t>A</a:t>
              </a:r>
            </a:p>
          </p:txBody>
        </p:sp>
        <p:sp>
          <p:nvSpPr>
            <p:cNvPr id="8" name="Text Box 6"/>
            <p:cNvSpPr txBox="1">
              <a:spLocks noChangeArrowheads="1"/>
            </p:cNvSpPr>
            <p:nvPr/>
          </p:nvSpPr>
          <p:spPr bwMode="auto">
            <a:xfrm>
              <a:off x="1143000" y="4629151"/>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D</a:t>
              </a:r>
            </a:p>
          </p:txBody>
        </p:sp>
        <p:sp>
          <p:nvSpPr>
            <p:cNvPr id="9" name="Text Box 7"/>
            <p:cNvSpPr txBox="1">
              <a:spLocks noChangeArrowheads="1"/>
            </p:cNvSpPr>
            <p:nvPr/>
          </p:nvSpPr>
          <p:spPr bwMode="auto">
            <a:xfrm>
              <a:off x="2743200" y="4268789"/>
              <a:ext cx="320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E</a:t>
              </a:r>
            </a:p>
          </p:txBody>
        </p:sp>
        <p:sp>
          <p:nvSpPr>
            <p:cNvPr id="10" name="Text Box 8"/>
            <p:cNvSpPr txBox="1">
              <a:spLocks noChangeArrowheads="1"/>
            </p:cNvSpPr>
            <p:nvPr/>
          </p:nvSpPr>
          <p:spPr bwMode="auto">
            <a:xfrm>
              <a:off x="2838450" y="3200401"/>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B</a:t>
              </a:r>
            </a:p>
          </p:txBody>
        </p:sp>
        <p:sp>
          <p:nvSpPr>
            <p:cNvPr id="11" name="Line 9"/>
            <p:cNvSpPr>
              <a:spLocks noChangeShapeType="1"/>
            </p:cNvSpPr>
            <p:nvPr/>
          </p:nvSpPr>
          <p:spPr bwMode="auto">
            <a:xfrm>
              <a:off x="1905000" y="3505201"/>
              <a:ext cx="838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0"/>
            <p:cNvSpPr>
              <a:spLocks noChangeShapeType="1"/>
            </p:cNvSpPr>
            <p:nvPr/>
          </p:nvSpPr>
          <p:spPr bwMode="auto">
            <a:xfrm>
              <a:off x="1981200" y="3352801"/>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1"/>
            <p:cNvSpPr>
              <a:spLocks noChangeShapeType="1"/>
            </p:cNvSpPr>
            <p:nvPr/>
          </p:nvSpPr>
          <p:spPr bwMode="auto">
            <a:xfrm flipV="1">
              <a:off x="2971800" y="3581401"/>
              <a:ext cx="1588"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Oval 12"/>
            <p:cNvSpPr>
              <a:spLocks noChangeArrowheads="1"/>
            </p:cNvSpPr>
            <p:nvPr/>
          </p:nvSpPr>
          <p:spPr bwMode="auto">
            <a:xfrm>
              <a:off x="1447800" y="3124201"/>
              <a:ext cx="496888"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15" name="Oval 13"/>
            <p:cNvSpPr>
              <a:spLocks noChangeArrowheads="1"/>
            </p:cNvSpPr>
            <p:nvPr/>
          </p:nvSpPr>
          <p:spPr bwMode="auto">
            <a:xfrm>
              <a:off x="2743200" y="3124201"/>
              <a:ext cx="496888"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16" name="Line 14"/>
            <p:cNvSpPr>
              <a:spLocks noChangeShapeType="1"/>
            </p:cNvSpPr>
            <p:nvPr/>
          </p:nvSpPr>
          <p:spPr bwMode="auto">
            <a:xfrm flipV="1">
              <a:off x="1524001" y="4495801"/>
              <a:ext cx="11430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5"/>
            <p:cNvSpPr>
              <a:spLocks noChangeShapeType="1"/>
            </p:cNvSpPr>
            <p:nvPr/>
          </p:nvSpPr>
          <p:spPr bwMode="auto">
            <a:xfrm flipV="1">
              <a:off x="1219200" y="3581401"/>
              <a:ext cx="381000" cy="971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6"/>
            <p:cNvSpPr>
              <a:spLocks noChangeShapeType="1"/>
            </p:cNvSpPr>
            <p:nvPr/>
          </p:nvSpPr>
          <p:spPr bwMode="auto">
            <a:xfrm flipV="1">
              <a:off x="1447801" y="3505201"/>
              <a:ext cx="1371599" cy="1123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20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52400"/>
            <a:ext cx="7772400" cy="1143000"/>
          </a:xfrm>
        </p:spPr>
        <p:txBody>
          <a:bodyPr/>
          <a:lstStyle/>
          <a:p>
            <a:r>
              <a:rPr lang="en-US" altLang="zh-CN" sz="3200" b="1" dirty="0">
                <a:solidFill>
                  <a:srgbClr val="0000CC"/>
                </a:solidFill>
              </a:rPr>
              <a:t>DFS: </a:t>
            </a:r>
            <a:r>
              <a:rPr lang="zh-CN" altLang="en-US" sz="3200" b="1" dirty="0">
                <a:solidFill>
                  <a:srgbClr val="0000CC"/>
                </a:solidFill>
              </a:rPr>
              <a:t>应用</a:t>
            </a:r>
            <a:r>
              <a:rPr lang="en-US" altLang="zh-CN" sz="3200" b="1" dirty="0">
                <a:solidFill>
                  <a:srgbClr val="0000CC"/>
                </a:solidFill>
              </a:rPr>
              <a:t>(2)</a:t>
            </a:r>
            <a:endParaRPr lang="zh-CN" altLang="en-US" sz="3200" dirty="0"/>
          </a:p>
        </p:txBody>
      </p:sp>
      <p:sp>
        <p:nvSpPr>
          <p:cNvPr id="3" name="内容占位符 2"/>
          <p:cNvSpPr>
            <a:spLocks noGrp="1"/>
          </p:cNvSpPr>
          <p:nvPr>
            <p:ph idx="1"/>
          </p:nvPr>
        </p:nvSpPr>
        <p:spPr>
          <a:xfrm>
            <a:off x="685800" y="1524000"/>
            <a:ext cx="7772400" cy="4114800"/>
          </a:xfrm>
        </p:spPr>
        <p:txBody>
          <a:bodyPr/>
          <a:lstStyle/>
          <a:p>
            <a:pPr>
              <a:spcBef>
                <a:spcPts val="600"/>
              </a:spcBef>
            </a:pPr>
            <a:r>
              <a:rPr lang="zh-CN" altLang="en-US" sz="2400" b="1" dirty="0">
                <a:solidFill>
                  <a:srgbClr val="C00000"/>
                </a:solidFill>
              </a:rPr>
              <a:t>无向图</a:t>
            </a:r>
            <a:r>
              <a:rPr lang="en-US" altLang="zh-CN" sz="2400" b="1" i="1" dirty="0">
                <a:solidFill>
                  <a:srgbClr val="C00000"/>
                </a:solidFill>
              </a:rPr>
              <a:t>G</a:t>
            </a:r>
            <a:r>
              <a:rPr lang="en-US" altLang="zh-CN" sz="2400" b="1" dirty="0">
                <a:solidFill>
                  <a:srgbClr val="C00000"/>
                </a:solidFill>
              </a:rPr>
              <a:t> </a:t>
            </a:r>
            <a:r>
              <a:rPr lang="zh-CN" altLang="en-US" sz="2400" b="1" dirty="0">
                <a:solidFill>
                  <a:srgbClr val="C00000"/>
                </a:solidFill>
              </a:rPr>
              <a:t>是否是一颗树</a:t>
            </a:r>
            <a:r>
              <a:rPr lang="en-US" altLang="zh-CN" sz="2400" b="1" dirty="0">
                <a:solidFill>
                  <a:srgbClr val="C00000"/>
                </a:solidFill>
              </a:rPr>
              <a:t>?</a:t>
            </a:r>
            <a:r>
              <a:rPr lang="en-US" altLang="zh-CN" sz="2400" b="1" dirty="0"/>
              <a:t> </a:t>
            </a:r>
          </a:p>
          <a:p>
            <a:pPr marL="640080" lvl="1"/>
            <a:r>
              <a:rPr lang="en-US" altLang="zh-CN" sz="2200" b="1" dirty="0"/>
              <a:t>DFS</a:t>
            </a:r>
            <a:r>
              <a:rPr lang="zh-CN" altLang="en-US" sz="2200" b="1" dirty="0"/>
              <a:t>调用</a:t>
            </a:r>
            <a:r>
              <a:rPr lang="en-US" altLang="zh-CN" sz="2200" b="1" dirty="0"/>
              <a:t> DFS-Visit(</a:t>
            </a:r>
            <a:r>
              <a:rPr lang="en-US" altLang="zh-CN" sz="2200" b="1" i="1" dirty="0"/>
              <a:t>G</a:t>
            </a:r>
            <a:r>
              <a:rPr lang="en-US" altLang="zh-CN" sz="2200" b="1" dirty="0"/>
              <a:t>, </a:t>
            </a:r>
            <a:r>
              <a:rPr lang="en-US" altLang="zh-CN" sz="2200" b="1" i="1" dirty="0"/>
              <a:t>v</a:t>
            </a:r>
            <a:r>
              <a:rPr lang="en-US" altLang="zh-CN" sz="2200" b="1" dirty="0"/>
              <a:t>)</a:t>
            </a:r>
            <a:r>
              <a:rPr lang="zh-CN" altLang="en-US" sz="2200" b="1" dirty="0"/>
              <a:t>，如果所有的边都遍历了，且没有反向边，则图</a:t>
            </a:r>
            <a:r>
              <a:rPr lang="en-US" altLang="zh-CN" sz="2200" b="1" i="1" dirty="0"/>
              <a:t>G</a:t>
            </a:r>
            <a:r>
              <a:rPr lang="zh-CN" altLang="en-US" sz="2200" b="1" dirty="0"/>
              <a:t>是一颗树。如果有</a:t>
            </a:r>
            <a:r>
              <a:rPr lang="en-US" altLang="zh-CN" sz="2200" b="1" dirty="0"/>
              <a:t>|</a:t>
            </a:r>
            <a:r>
              <a:rPr lang="en-US" altLang="zh-CN" sz="2200" b="1" i="1" dirty="0"/>
              <a:t>V </a:t>
            </a:r>
            <a:r>
              <a:rPr lang="en-US" altLang="zh-CN" sz="2200" b="1" dirty="0"/>
              <a:t>|</a:t>
            </a:r>
            <a:r>
              <a:rPr lang="zh-CN" altLang="en-US" sz="2200" b="1" dirty="0"/>
              <a:t>条边被访问了，则</a:t>
            </a:r>
            <a:r>
              <a:rPr lang="en-US" altLang="zh-CN" sz="2200" b="1" i="1" dirty="0"/>
              <a:t>G</a:t>
            </a:r>
            <a:r>
              <a:rPr lang="zh-CN" altLang="en-US" sz="2200" b="1" dirty="0"/>
              <a:t>不是树</a:t>
            </a:r>
            <a:r>
              <a:rPr lang="en-US" altLang="zh-CN" sz="2200" b="1" dirty="0"/>
              <a:t>. </a:t>
            </a:r>
          </a:p>
          <a:p>
            <a:pPr marL="640080" lvl="1"/>
            <a:r>
              <a:rPr lang="zh-CN" altLang="en-US" sz="2200" b="1" dirty="0"/>
              <a:t>运行时间</a:t>
            </a:r>
            <a:r>
              <a:rPr lang="en-US" altLang="zh-CN" sz="2200" b="1" dirty="0"/>
              <a:t>: </a:t>
            </a:r>
            <a:r>
              <a:rPr lang="en-US" altLang="zh-CN" sz="2200" b="1" i="1" dirty="0"/>
              <a:t>O</a:t>
            </a:r>
            <a:r>
              <a:rPr lang="en-US" altLang="zh-CN" sz="2200" b="1" dirty="0"/>
              <a:t>(|</a:t>
            </a:r>
            <a:r>
              <a:rPr lang="en-US" altLang="zh-CN" sz="2200" b="1" i="1" dirty="0"/>
              <a:t>V </a:t>
            </a:r>
            <a:r>
              <a:rPr lang="en-US" altLang="zh-CN" sz="2200" b="1" dirty="0"/>
              <a:t>|).</a:t>
            </a:r>
            <a:endParaRPr lang="zh-CN" altLang="en-US" dirty="0"/>
          </a:p>
          <a:p>
            <a:endParaRPr lang="zh-CN" altLang="en-US" dirty="0"/>
          </a:p>
        </p:txBody>
      </p:sp>
      <p:grpSp>
        <p:nvGrpSpPr>
          <p:cNvPr id="4" name="Group 38"/>
          <p:cNvGrpSpPr/>
          <p:nvPr/>
        </p:nvGrpSpPr>
        <p:grpSpPr>
          <a:xfrm>
            <a:off x="3505200" y="3962400"/>
            <a:ext cx="2173288" cy="1885950"/>
            <a:chOff x="1066800" y="3124201"/>
            <a:chExt cx="2173288" cy="1885950"/>
          </a:xfrm>
        </p:grpSpPr>
        <p:sp>
          <p:nvSpPr>
            <p:cNvPr id="5" name="Oval 3"/>
            <p:cNvSpPr>
              <a:spLocks noChangeArrowheads="1"/>
            </p:cNvSpPr>
            <p:nvPr/>
          </p:nvSpPr>
          <p:spPr bwMode="auto">
            <a:xfrm>
              <a:off x="1066800" y="4552951"/>
              <a:ext cx="496888"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6" name="Oval 4"/>
            <p:cNvSpPr>
              <a:spLocks noChangeArrowheads="1"/>
            </p:cNvSpPr>
            <p:nvPr/>
          </p:nvSpPr>
          <p:spPr bwMode="auto">
            <a:xfrm>
              <a:off x="2667000" y="4191001"/>
              <a:ext cx="496888"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7" name="Text Box 5"/>
            <p:cNvSpPr txBox="1">
              <a:spLocks noChangeArrowheads="1"/>
            </p:cNvSpPr>
            <p:nvPr/>
          </p:nvSpPr>
          <p:spPr bwMode="auto">
            <a:xfrm>
              <a:off x="1531938" y="3200401"/>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A</a:t>
              </a:r>
            </a:p>
          </p:txBody>
        </p:sp>
        <p:sp>
          <p:nvSpPr>
            <p:cNvPr id="8" name="Text Box 6"/>
            <p:cNvSpPr txBox="1">
              <a:spLocks noChangeArrowheads="1"/>
            </p:cNvSpPr>
            <p:nvPr/>
          </p:nvSpPr>
          <p:spPr bwMode="auto">
            <a:xfrm>
              <a:off x="1143000" y="4629151"/>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D</a:t>
              </a:r>
            </a:p>
          </p:txBody>
        </p:sp>
        <p:sp>
          <p:nvSpPr>
            <p:cNvPr id="9" name="Text Box 7"/>
            <p:cNvSpPr txBox="1">
              <a:spLocks noChangeArrowheads="1"/>
            </p:cNvSpPr>
            <p:nvPr/>
          </p:nvSpPr>
          <p:spPr bwMode="auto">
            <a:xfrm>
              <a:off x="2743200" y="4268789"/>
              <a:ext cx="320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dirty="0">
                  <a:solidFill>
                    <a:schemeClr val="tx1"/>
                  </a:solidFill>
                </a:rPr>
                <a:t>E</a:t>
              </a:r>
            </a:p>
          </p:txBody>
        </p:sp>
        <p:sp>
          <p:nvSpPr>
            <p:cNvPr id="10" name="Text Box 8"/>
            <p:cNvSpPr txBox="1">
              <a:spLocks noChangeArrowheads="1"/>
            </p:cNvSpPr>
            <p:nvPr/>
          </p:nvSpPr>
          <p:spPr bwMode="auto">
            <a:xfrm>
              <a:off x="2838450" y="3200401"/>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B</a:t>
              </a:r>
            </a:p>
          </p:txBody>
        </p:sp>
        <p:sp>
          <p:nvSpPr>
            <p:cNvPr id="11" name="Line 9"/>
            <p:cNvSpPr>
              <a:spLocks noChangeShapeType="1"/>
            </p:cNvSpPr>
            <p:nvPr/>
          </p:nvSpPr>
          <p:spPr bwMode="auto">
            <a:xfrm>
              <a:off x="1905000" y="3505201"/>
              <a:ext cx="838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0"/>
            <p:cNvSpPr>
              <a:spLocks noChangeShapeType="1"/>
            </p:cNvSpPr>
            <p:nvPr/>
          </p:nvSpPr>
          <p:spPr bwMode="auto">
            <a:xfrm>
              <a:off x="1981200" y="3352801"/>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1"/>
            <p:cNvSpPr>
              <a:spLocks noChangeShapeType="1"/>
            </p:cNvSpPr>
            <p:nvPr/>
          </p:nvSpPr>
          <p:spPr bwMode="auto">
            <a:xfrm flipV="1">
              <a:off x="2971800" y="3581401"/>
              <a:ext cx="1588"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Oval 12"/>
            <p:cNvSpPr>
              <a:spLocks noChangeArrowheads="1"/>
            </p:cNvSpPr>
            <p:nvPr/>
          </p:nvSpPr>
          <p:spPr bwMode="auto">
            <a:xfrm>
              <a:off x="1447800" y="3124201"/>
              <a:ext cx="496888"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15" name="Oval 13"/>
            <p:cNvSpPr>
              <a:spLocks noChangeArrowheads="1"/>
            </p:cNvSpPr>
            <p:nvPr/>
          </p:nvSpPr>
          <p:spPr bwMode="auto">
            <a:xfrm>
              <a:off x="2743200" y="3124201"/>
              <a:ext cx="496888"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16" name="Line 14"/>
            <p:cNvSpPr>
              <a:spLocks noChangeShapeType="1"/>
            </p:cNvSpPr>
            <p:nvPr/>
          </p:nvSpPr>
          <p:spPr bwMode="auto">
            <a:xfrm flipV="1">
              <a:off x="1524001" y="4495801"/>
              <a:ext cx="11430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5"/>
            <p:cNvSpPr>
              <a:spLocks noChangeShapeType="1"/>
            </p:cNvSpPr>
            <p:nvPr/>
          </p:nvSpPr>
          <p:spPr bwMode="auto">
            <a:xfrm flipV="1">
              <a:off x="1219200" y="3581401"/>
              <a:ext cx="381000" cy="971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6"/>
            <p:cNvSpPr>
              <a:spLocks noChangeShapeType="1"/>
            </p:cNvSpPr>
            <p:nvPr/>
          </p:nvSpPr>
          <p:spPr bwMode="auto">
            <a:xfrm flipV="1">
              <a:off x="1447801" y="3505201"/>
              <a:ext cx="1371599" cy="1123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6323" y="1196752"/>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三、广度优先搜索(</a:t>
            </a:r>
            <a:r>
              <a:rPr lang="en-US" altLang="zh-CN" sz="3200">
                <a:latin typeface="黑体" panose="02010609060101010101" pitchFamily="49" charset="-122"/>
                <a:ea typeface="黑体" panose="02010609060101010101" pitchFamily="49" charset="-122"/>
              </a:rPr>
              <a:t>BFS)</a:t>
            </a:r>
          </a:p>
        </p:txBody>
      </p:sp>
      <p:sp>
        <p:nvSpPr>
          <p:cNvPr id="6246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829C47FE-328B-4DCA-BF5F-E6818DDC8861}" type="slidenum">
              <a:rPr lang="zh-CN" altLang="en-US"/>
              <a:pPr algn="r" eaLnBrk="1" hangingPunct="1">
                <a:spcBef>
                  <a:spcPct val="50000"/>
                </a:spcBef>
                <a:buFont typeface="Arial" panose="020B0604020202020204" pitchFamily="34" charset="0"/>
                <a:buNone/>
              </a:pPr>
              <a:t>69</a:t>
            </a:fld>
            <a:endParaRPr lang="en-US" altLang="zh-CN"/>
          </a:p>
        </p:txBody>
      </p:sp>
      <p:sp>
        <p:nvSpPr>
          <p:cNvPr id="62468" name="Text Box 4"/>
          <p:cNvSpPr txBox="1">
            <a:spLocks noChangeArrowheads="1"/>
          </p:cNvSpPr>
          <p:nvPr/>
        </p:nvSpPr>
        <p:spPr bwMode="auto">
          <a:xfrm>
            <a:off x="456323" y="282352"/>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dirty="0">
                <a:solidFill>
                  <a:srgbClr val="333399"/>
                </a:solidFill>
                <a:ea typeface="仿宋_GB2312" pitchFamily="1" charset="-122"/>
              </a:rPr>
              <a:t>第三节　图的遍历</a:t>
            </a:r>
          </a:p>
        </p:txBody>
      </p:sp>
      <p:sp>
        <p:nvSpPr>
          <p:cNvPr id="58373" name="Rectangle 5"/>
          <p:cNvSpPr>
            <a:spLocks noGrp="1" noChangeArrowheads="1"/>
          </p:cNvSpPr>
          <p:nvPr>
            <p:ph type="body" idx="1"/>
          </p:nvPr>
        </p:nvSpPr>
        <p:spPr>
          <a:xfrm>
            <a:off x="380123" y="2034952"/>
            <a:ext cx="8763000" cy="4038600"/>
          </a:xfrm>
        </p:spPr>
        <p:txBody>
          <a:bodyPr/>
          <a:lstStyle/>
          <a:p>
            <a:pPr eaLnBrk="1" hangingPunct="1">
              <a:lnSpc>
                <a:spcPct val="90000"/>
              </a:lnSpc>
              <a:spcBef>
                <a:spcPct val="60000"/>
              </a:spcBef>
            </a:pPr>
            <a:r>
              <a:rPr lang="zh-CN" altLang="en-US" b="1">
                <a:latin typeface="黑体" panose="02010609060101010101" pitchFamily="49" charset="-122"/>
                <a:ea typeface="黑体" panose="02010609060101010101" pitchFamily="49" charset="-122"/>
              </a:rPr>
              <a:t>广度优先搜索(</a:t>
            </a:r>
            <a:r>
              <a:rPr lang="en-US" altLang="zh-CN" b="1">
                <a:latin typeface="黑体" panose="02010609060101010101" pitchFamily="49" charset="-122"/>
                <a:ea typeface="黑体" panose="02010609060101010101" pitchFamily="49" charset="-122"/>
              </a:rPr>
              <a:t>BFS)</a:t>
            </a:r>
            <a:r>
              <a:rPr lang="zh-CN" altLang="en-US" b="1">
                <a:latin typeface="黑体" panose="02010609060101010101" pitchFamily="49" charset="-122"/>
                <a:ea typeface="黑体" panose="02010609060101010101" pitchFamily="49" charset="-122"/>
              </a:rPr>
              <a:t>是一种分层搜索方法</a:t>
            </a:r>
          </a:p>
          <a:p>
            <a:pPr eaLnBrk="1" hangingPunct="1">
              <a:lnSpc>
                <a:spcPct val="90000"/>
              </a:lnSpc>
              <a:spcBef>
                <a:spcPct val="60000"/>
              </a:spcBef>
            </a:pPr>
            <a:r>
              <a:rPr lang="en-US" altLang="zh-CN" b="1">
                <a:latin typeface="黑体" panose="02010609060101010101" pitchFamily="49" charset="-122"/>
                <a:ea typeface="黑体" panose="02010609060101010101" pitchFamily="49" charset="-122"/>
              </a:rPr>
              <a:t>BFS</a:t>
            </a:r>
            <a:r>
              <a:rPr lang="zh-CN" altLang="en-US" b="1">
                <a:latin typeface="黑体" panose="02010609060101010101" pitchFamily="49" charset="-122"/>
                <a:ea typeface="黑体" panose="02010609060101010101" pitchFamily="49" charset="-122"/>
              </a:rPr>
              <a:t>每向前走一步可能访问一批顶点, 不存在往回退的情况</a:t>
            </a:r>
          </a:p>
          <a:p>
            <a:pPr eaLnBrk="1" hangingPunct="1">
              <a:lnSpc>
                <a:spcPct val="90000"/>
              </a:lnSpc>
              <a:spcBef>
                <a:spcPct val="60000"/>
              </a:spcBef>
            </a:pPr>
            <a:r>
              <a:rPr lang="en-US" altLang="zh-CN" b="1">
                <a:latin typeface="黑体" panose="02010609060101010101" pitchFamily="49" charset="-122"/>
                <a:ea typeface="黑体" panose="02010609060101010101" pitchFamily="49" charset="-122"/>
              </a:rPr>
              <a:t>BFS</a:t>
            </a:r>
            <a:r>
              <a:rPr lang="zh-CN" altLang="en-US" b="1">
                <a:latin typeface="黑体" panose="02010609060101010101" pitchFamily="49" charset="-122"/>
                <a:ea typeface="黑体" panose="02010609060101010101" pitchFamily="49" charset="-122"/>
              </a:rPr>
              <a:t>不是一个递归的过程。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3">
                                            <p:txEl>
                                              <p:pRg st="0" end="0"/>
                                            </p:txEl>
                                          </p:spTgt>
                                        </p:tgtEl>
                                        <p:attrNameLst>
                                          <p:attrName>style.visibility</p:attrName>
                                        </p:attrNameLst>
                                      </p:cBhvr>
                                      <p:to>
                                        <p:strVal val="visible"/>
                                      </p:to>
                                    </p:set>
                                    <p:animEffect transition="in" filter="wipe(left)">
                                      <p:cBhvr>
                                        <p:cTn id="7" dur="500"/>
                                        <p:tgtEl>
                                          <p:spTgt spid="583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3">
                                            <p:txEl>
                                              <p:pRg st="1" end="1"/>
                                            </p:txEl>
                                          </p:spTgt>
                                        </p:tgtEl>
                                        <p:attrNameLst>
                                          <p:attrName>style.visibility</p:attrName>
                                        </p:attrNameLst>
                                      </p:cBhvr>
                                      <p:to>
                                        <p:strVal val="visible"/>
                                      </p:to>
                                    </p:set>
                                    <p:animEffect transition="in" filter="wipe(left)">
                                      <p:cBhvr>
                                        <p:cTn id="12" dur="500"/>
                                        <p:tgtEl>
                                          <p:spTgt spid="583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373">
                                            <p:txEl>
                                              <p:pRg st="2" end="2"/>
                                            </p:txEl>
                                          </p:spTgt>
                                        </p:tgtEl>
                                        <p:attrNameLst>
                                          <p:attrName>style.visibility</p:attrName>
                                        </p:attrNameLst>
                                      </p:cBhvr>
                                      <p:to>
                                        <p:strVal val="visible"/>
                                      </p:to>
                                    </p:set>
                                    <p:animEffect transition="in" filter="wipe(left)">
                                      <p:cBhvr>
                                        <p:cTn id="17" dur="500"/>
                                        <p:tgtEl>
                                          <p:spTgt spid="5837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5544" y="1183382"/>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三、有向图(</a:t>
            </a:r>
            <a:r>
              <a:rPr lang="en-US" altLang="zh-CN" sz="3200">
                <a:latin typeface="黑体" panose="02010609060101010101" pitchFamily="49" charset="-122"/>
                <a:ea typeface="黑体" panose="02010609060101010101" pitchFamily="49" charset="-122"/>
              </a:rPr>
              <a:t>Digraph)</a:t>
            </a:r>
          </a:p>
        </p:txBody>
      </p:sp>
      <p:sp>
        <p:nvSpPr>
          <p:cNvPr id="2048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D17E1503-FA9A-4D17-A921-02A4CB81BDFA}" type="slidenum">
              <a:rPr lang="zh-CN" altLang="en-US"/>
              <a:pPr algn="r" eaLnBrk="1" hangingPunct="1">
                <a:spcBef>
                  <a:spcPct val="50000"/>
                </a:spcBef>
                <a:buFont typeface="Arial" panose="020B0604020202020204" pitchFamily="34" charset="0"/>
                <a:buNone/>
              </a:pPr>
              <a:t>7</a:t>
            </a:fld>
            <a:endParaRPr lang="en-US" altLang="zh-CN"/>
          </a:p>
        </p:txBody>
      </p:sp>
      <p:sp>
        <p:nvSpPr>
          <p:cNvPr id="20484" name="Text Box 4"/>
          <p:cNvSpPr txBox="1">
            <a:spLocks noChangeArrowheads="1"/>
          </p:cNvSpPr>
          <p:nvPr/>
        </p:nvSpPr>
        <p:spPr bwMode="auto">
          <a:xfrm>
            <a:off x="305544" y="268982"/>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第一节　图的定义与术语</a:t>
            </a:r>
          </a:p>
        </p:txBody>
      </p:sp>
      <p:sp>
        <p:nvSpPr>
          <p:cNvPr id="20485" name="Rectangle 5"/>
          <p:cNvSpPr>
            <a:spLocks noGrp="1" noChangeArrowheads="1"/>
          </p:cNvSpPr>
          <p:nvPr>
            <p:ph type="body" idx="1"/>
          </p:nvPr>
        </p:nvSpPr>
        <p:spPr>
          <a:xfrm>
            <a:off x="229344" y="2021582"/>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用&lt;</a:t>
            </a:r>
            <a:r>
              <a:rPr lang="en-US" altLang="zh-CN" b="1">
                <a:latin typeface="黑体" panose="02010609060101010101" pitchFamily="49" charset="-122"/>
                <a:ea typeface="黑体" panose="02010609060101010101" pitchFamily="49" charset="-122"/>
              </a:rPr>
              <a:t>x,y&gt;</a:t>
            </a:r>
            <a:r>
              <a:rPr lang="zh-CN" altLang="en-US" b="1">
                <a:latin typeface="黑体" panose="02010609060101010101" pitchFamily="49" charset="-122"/>
                <a:ea typeface="黑体" panose="02010609060101010101" pitchFamily="49" charset="-122"/>
              </a:rPr>
              <a:t>表示从</a:t>
            </a:r>
            <a:r>
              <a:rPr lang="en-US" altLang="zh-CN" b="1">
                <a:latin typeface="黑体" panose="02010609060101010101" pitchFamily="49" charset="-122"/>
                <a:ea typeface="黑体" panose="02010609060101010101" pitchFamily="49" charset="-122"/>
              </a:rPr>
              <a:t>x</a:t>
            </a:r>
            <a:r>
              <a:rPr lang="zh-CN" altLang="en-US" b="1">
                <a:latin typeface="黑体" panose="02010609060101010101" pitchFamily="49" charset="-122"/>
                <a:ea typeface="黑体" panose="02010609060101010101" pitchFamily="49" charset="-122"/>
              </a:rPr>
              <a:t>到</a:t>
            </a:r>
            <a:r>
              <a:rPr lang="en-US" altLang="zh-CN" b="1">
                <a:latin typeface="黑体" panose="02010609060101010101" pitchFamily="49" charset="-122"/>
                <a:ea typeface="黑体" panose="02010609060101010101" pitchFamily="49" charset="-122"/>
              </a:rPr>
              <a:t>y</a:t>
            </a:r>
            <a:r>
              <a:rPr lang="zh-CN" altLang="en-US" b="1">
                <a:latin typeface="黑体" panose="02010609060101010101" pitchFamily="49" charset="-122"/>
                <a:ea typeface="黑体" panose="02010609060101010101" pitchFamily="49" charset="-122"/>
              </a:rPr>
              <a:t>的一条弧(</a:t>
            </a:r>
            <a:r>
              <a:rPr lang="en-US" altLang="zh-CN" b="1">
                <a:latin typeface="黑体" panose="02010609060101010101" pitchFamily="49" charset="-122"/>
                <a:ea typeface="黑体" panose="02010609060101010101" pitchFamily="49" charset="-122"/>
              </a:rPr>
              <a:t>Arc)，</a:t>
            </a:r>
            <a:r>
              <a:rPr lang="zh-CN" altLang="en-US" b="1">
                <a:latin typeface="黑体" panose="02010609060101010101" pitchFamily="49" charset="-122"/>
                <a:ea typeface="黑体" panose="02010609060101010101" pitchFamily="49" charset="-122"/>
              </a:rPr>
              <a:t>且称</a:t>
            </a:r>
            <a:r>
              <a:rPr lang="en-US" altLang="zh-CN" b="1">
                <a:latin typeface="黑体" panose="02010609060101010101" pitchFamily="49" charset="-122"/>
                <a:ea typeface="黑体" panose="02010609060101010101" pitchFamily="49" charset="-122"/>
              </a:rPr>
              <a:t>x</a:t>
            </a:r>
            <a:r>
              <a:rPr lang="zh-CN" altLang="en-US" b="1">
                <a:latin typeface="黑体" panose="02010609060101010101" pitchFamily="49" charset="-122"/>
                <a:ea typeface="黑体" panose="02010609060101010101" pitchFamily="49" charset="-122"/>
              </a:rPr>
              <a:t>为弧尾，</a:t>
            </a:r>
            <a:r>
              <a:rPr lang="en-US" altLang="zh-CN" b="1">
                <a:latin typeface="黑体" panose="02010609060101010101" pitchFamily="49" charset="-122"/>
                <a:ea typeface="黑体" panose="02010609060101010101" pitchFamily="49" charset="-122"/>
              </a:rPr>
              <a:t>y</a:t>
            </a:r>
            <a:r>
              <a:rPr lang="zh-CN" altLang="en-US" b="1">
                <a:latin typeface="黑体" panose="02010609060101010101" pitchFamily="49" charset="-122"/>
                <a:ea typeface="黑体" panose="02010609060101010101" pitchFamily="49" charset="-122"/>
              </a:rPr>
              <a:t>为弧头，</a:t>
            </a:r>
            <a:endParaRPr lang="en-US" altLang="zh-CN" b="1">
              <a:latin typeface="黑体" panose="02010609060101010101" pitchFamily="49" charset="-122"/>
              <a:ea typeface="黑体" panose="02010609060101010101" pitchFamily="49" charset="-122"/>
            </a:endParaRPr>
          </a:p>
          <a:p>
            <a:pPr eaLnBrk="1" hangingPunct="1">
              <a:spcBef>
                <a:spcPct val="30000"/>
              </a:spcBef>
            </a:pPr>
            <a:r>
              <a:rPr lang="en-US" altLang="zh-CN" b="1">
                <a:latin typeface="黑体" panose="02010609060101010101" pitchFamily="49" charset="-122"/>
                <a:ea typeface="黑体" panose="02010609060101010101" pitchFamily="49" charset="-122"/>
              </a:rPr>
              <a:t>N={V,E}，V={0,1,2,3,4}，E={&lt;0,1&gt;，&lt;0,3&gt;，&lt;0,4&gt;，&lt;1,2&gt;，&lt;2,4&gt;，&lt;3,2&gt; }</a:t>
            </a:r>
            <a:r>
              <a:rPr lang="zh-CN" altLang="en-US" b="1">
                <a:latin typeface="黑体" panose="02010609060101010101" pitchFamily="49" charset="-122"/>
                <a:ea typeface="黑体" panose="02010609060101010101" pitchFamily="49" charset="-122"/>
              </a:rPr>
              <a:t> </a:t>
            </a:r>
          </a:p>
        </p:txBody>
      </p:sp>
      <p:grpSp>
        <p:nvGrpSpPr>
          <p:cNvPr id="2" name="Group 7"/>
          <p:cNvGrpSpPr>
            <a:grpSpLocks/>
          </p:cNvGrpSpPr>
          <p:nvPr/>
        </p:nvGrpSpPr>
        <p:grpSpPr bwMode="auto">
          <a:xfrm>
            <a:off x="5697149" y="4359013"/>
            <a:ext cx="2819400" cy="2286000"/>
            <a:chOff x="0" y="0"/>
            <a:chExt cx="1920" cy="1536"/>
          </a:xfrm>
        </p:grpSpPr>
        <p:sp>
          <p:nvSpPr>
            <p:cNvPr id="20488" name="Line 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0489" name="Line 9"/>
            <p:cNvSpPr>
              <a:spLocks noChangeShapeType="1"/>
            </p:cNvSpPr>
            <p:nvPr/>
          </p:nvSpPr>
          <p:spPr bwMode="auto">
            <a:xfrm>
              <a:off x="192" y="720"/>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0490" name="Line 1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0491" name="Line 1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0492" name="Line 12"/>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0493" name="Line 1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0494" name="Oval 1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20495" name="Oval 1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0496" name="Oval 1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0497" name="Oval 1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0498" name="Oval 1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42900" y="110304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三、广度优先搜索(</a:t>
            </a:r>
            <a:r>
              <a:rPr lang="en-US" altLang="zh-CN" sz="3200">
                <a:latin typeface="黑体" panose="02010609060101010101" pitchFamily="49" charset="-122"/>
                <a:ea typeface="黑体" panose="02010609060101010101" pitchFamily="49" charset="-122"/>
              </a:rPr>
              <a:t>BFS</a:t>
            </a:r>
            <a:r>
              <a:rPr lang="zh-CN" altLang="en-US" sz="3200">
                <a:latin typeface="黑体" panose="02010609060101010101" pitchFamily="49" charset="-122"/>
                <a:ea typeface="黑体" panose="02010609060101010101" pitchFamily="49" charset="-122"/>
              </a:rPr>
              <a:t>算法)</a:t>
            </a:r>
          </a:p>
        </p:txBody>
      </p:sp>
      <p:sp>
        <p:nvSpPr>
          <p:cNvPr id="6349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31760D28-A8A3-458B-A193-E3DADC19C1FB}" type="slidenum">
              <a:rPr lang="zh-CN" altLang="en-US"/>
              <a:pPr algn="r" eaLnBrk="1" hangingPunct="1">
                <a:spcBef>
                  <a:spcPct val="50000"/>
                </a:spcBef>
                <a:buFont typeface="Arial" panose="020B0604020202020204" pitchFamily="34" charset="0"/>
                <a:buNone/>
              </a:pPr>
              <a:t>70</a:t>
            </a:fld>
            <a:endParaRPr lang="en-US" altLang="zh-CN"/>
          </a:p>
        </p:txBody>
      </p:sp>
      <p:sp>
        <p:nvSpPr>
          <p:cNvPr id="63492" name="Text Box 4"/>
          <p:cNvSpPr txBox="1">
            <a:spLocks noChangeArrowheads="1"/>
          </p:cNvSpPr>
          <p:nvPr/>
        </p:nvSpPr>
        <p:spPr bwMode="auto">
          <a:xfrm>
            <a:off x="342900" y="18864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第三节　图的遍历</a:t>
            </a:r>
          </a:p>
        </p:txBody>
      </p:sp>
      <p:sp>
        <p:nvSpPr>
          <p:cNvPr id="59397" name="Rectangle 5"/>
          <p:cNvSpPr>
            <a:spLocks noGrp="1" noChangeArrowheads="1"/>
          </p:cNvSpPr>
          <p:nvPr>
            <p:ph type="body" idx="1"/>
          </p:nvPr>
        </p:nvSpPr>
        <p:spPr>
          <a:xfrm>
            <a:off x="266700" y="1941240"/>
            <a:ext cx="8763000" cy="4038600"/>
          </a:xfrm>
        </p:spPr>
        <p:txBody>
          <a:bodyPr/>
          <a:lstStyle/>
          <a:p>
            <a:pPr eaLnBrk="1" hangingPunct="1">
              <a:lnSpc>
                <a:spcPct val="90000"/>
              </a:lnSpc>
              <a:spcBef>
                <a:spcPct val="30000"/>
              </a:spcBef>
            </a:pPr>
            <a:r>
              <a:rPr lang="zh-CN" altLang="en-US" sz="2800" b="1">
                <a:latin typeface="黑体" panose="02010609060101010101" pitchFamily="49" charset="-122"/>
                <a:ea typeface="黑体" panose="02010609060101010101" pitchFamily="49" charset="-122"/>
              </a:rPr>
              <a:t>所有顶点访问标志</a:t>
            </a:r>
            <a:r>
              <a:rPr lang="en-US" altLang="zh-CN" sz="2800" b="1">
                <a:latin typeface="黑体" panose="02010609060101010101" pitchFamily="49" charset="-122"/>
                <a:ea typeface="黑体" panose="02010609060101010101" pitchFamily="49" charset="-122"/>
              </a:rPr>
              <a:t>visited[]</a:t>
            </a:r>
            <a:r>
              <a:rPr lang="zh-CN" altLang="en-US" sz="2800" b="1">
                <a:latin typeface="黑体" panose="02010609060101010101" pitchFamily="49" charset="-122"/>
                <a:ea typeface="黑体" panose="02010609060101010101" pitchFamily="49" charset="-122"/>
              </a:rPr>
              <a:t>设置为</a:t>
            </a:r>
            <a:r>
              <a:rPr lang="en-US" altLang="zh-CN" sz="2800" b="1">
                <a:latin typeface="黑体" panose="02010609060101010101" pitchFamily="49" charset="-122"/>
                <a:ea typeface="黑体" panose="02010609060101010101" pitchFamily="49" charset="-122"/>
              </a:rPr>
              <a:t>FALSE</a:t>
            </a:r>
          </a:p>
          <a:p>
            <a:pPr eaLnBrk="1" hangingPunct="1">
              <a:lnSpc>
                <a:spcPct val="90000"/>
              </a:lnSpc>
              <a:spcBef>
                <a:spcPct val="30000"/>
              </a:spcBef>
            </a:pPr>
            <a:r>
              <a:rPr lang="zh-CN" altLang="en-US" sz="2800" b="1">
                <a:latin typeface="黑体" panose="02010609060101010101" pitchFamily="49" charset="-122"/>
                <a:ea typeface="黑体" panose="02010609060101010101" pitchFamily="49" charset="-122"/>
              </a:rPr>
              <a:t>从某顶点</a:t>
            </a:r>
            <a:r>
              <a:rPr lang="en-US" altLang="zh-CN" sz="2800" b="1">
                <a:latin typeface="黑体" panose="02010609060101010101" pitchFamily="49" charset="-122"/>
                <a:ea typeface="黑体" panose="02010609060101010101" pitchFamily="49" charset="-122"/>
              </a:rPr>
              <a:t>v</a:t>
            </a:r>
            <a:r>
              <a:rPr lang="en-US" altLang="zh-CN" sz="2800" b="1" baseline="-25000">
                <a:latin typeface="黑体" panose="02010609060101010101" pitchFamily="49" charset="-122"/>
                <a:ea typeface="黑体" panose="02010609060101010101" pitchFamily="49" charset="-122"/>
              </a:rPr>
              <a:t>0</a:t>
            </a:r>
            <a:r>
              <a:rPr lang="zh-CN" altLang="en-US" sz="2800" b="1">
                <a:latin typeface="黑体" panose="02010609060101010101" pitchFamily="49" charset="-122"/>
                <a:ea typeface="黑体" panose="02010609060101010101" pitchFamily="49" charset="-122"/>
              </a:rPr>
              <a:t>开始，访问</a:t>
            </a:r>
            <a:r>
              <a:rPr lang="en-US" altLang="zh-CN" sz="2800" b="1">
                <a:latin typeface="黑体" panose="02010609060101010101" pitchFamily="49" charset="-122"/>
                <a:ea typeface="黑体" panose="02010609060101010101" pitchFamily="49" charset="-122"/>
              </a:rPr>
              <a:t>v</a:t>
            </a:r>
            <a:r>
              <a:rPr lang="en-US" altLang="zh-CN" sz="2800" b="1" baseline="-25000">
                <a:latin typeface="黑体" panose="02010609060101010101" pitchFamily="49" charset="-122"/>
                <a:ea typeface="黑体" panose="02010609060101010101" pitchFamily="49" charset="-122"/>
              </a:rPr>
              <a:t>0</a:t>
            </a:r>
            <a:r>
              <a:rPr lang="zh-CN" altLang="en-US" sz="2800" b="1">
                <a:latin typeface="黑体" panose="02010609060101010101" pitchFamily="49" charset="-122"/>
                <a:ea typeface="黑体" panose="02010609060101010101" pitchFamily="49" charset="-122"/>
              </a:rPr>
              <a:t>，</a:t>
            </a:r>
            <a:r>
              <a:rPr lang="en-US" altLang="zh-CN" sz="2800">
                <a:ea typeface="黑体" panose="02010609060101010101" pitchFamily="49" charset="-122"/>
              </a:rPr>
              <a:t>visited[v</a:t>
            </a:r>
            <a:r>
              <a:rPr lang="en-US" altLang="zh-CN" sz="2800" baseline="-25000">
                <a:ea typeface="黑体" panose="02010609060101010101" pitchFamily="49" charset="-122"/>
              </a:rPr>
              <a:t>0</a:t>
            </a:r>
            <a:r>
              <a:rPr lang="en-US" altLang="zh-CN" sz="2800">
                <a:ea typeface="黑体" panose="02010609060101010101" pitchFamily="49" charset="-122"/>
              </a:rPr>
              <a:t>]=TRUE，</a:t>
            </a:r>
            <a:r>
              <a:rPr lang="zh-CN" altLang="en-US" sz="2800" b="1">
                <a:latin typeface="黑体" panose="02010609060101010101" pitchFamily="49" charset="-122"/>
                <a:ea typeface="黑体" panose="02010609060101010101" pitchFamily="49" charset="-122"/>
              </a:rPr>
              <a:t>将</a:t>
            </a:r>
            <a:r>
              <a:rPr lang="en-US" altLang="zh-CN" sz="2800" b="1">
                <a:latin typeface="黑体" panose="02010609060101010101" pitchFamily="49" charset="-122"/>
                <a:ea typeface="黑体" panose="02010609060101010101" pitchFamily="49" charset="-122"/>
              </a:rPr>
              <a:t>v</a:t>
            </a:r>
            <a:r>
              <a:rPr lang="en-US" altLang="zh-CN" sz="2800" b="1" baseline="-25000">
                <a:latin typeface="黑体" panose="02010609060101010101" pitchFamily="49" charset="-122"/>
                <a:ea typeface="黑体" panose="02010609060101010101" pitchFamily="49" charset="-122"/>
              </a:rPr>
              <a:t>0</a:t>
            </a:r>
            <a:r>
              <a:rPr lang="zh-CN" altLang="en-US" sz="2800" b="1">
                <a:latin typeface="黑体" panose="02010609060101010101" pitchFamily="49" charset="-122"/>
                <a:ea typeface="黑体" panose="02010609060101010101" pitchFamily="49" charset="-122"/>
              </a:rPr>
              <a:t>插入队列</a:t>
            </a:r>
            <a:r>
              <a:rPr lang="en-US" altLang="zh-CN" sz="2800" b="1">
                <a:latin typeface="黑体" panose="02010609060101010101" pitchFamily="49" charset="-122"/>
                <a:ea typeface="黑体" panose="02010609060101010101" pitchFamily="49" charset="-122"/>
              </a:rPr>
              <a:t>Q</a:t>
            </a:r>
            <a:endParaRPr lang="en-US" altLang="zh-CN" sz="2800" b="1" baseline="-25000">
              <a:latin typeface="黑体" panose="02010609060101010101" pitchFamily="49" charset="-122"/>
              <a:ea typeface="黑体" panose="02010609060101010101" pitchFamily="49" charset="-122"/>
            </a:endParaRPr>
          </a:p>
          <a:p>
            <a:pPr eaLnBrk="1" hangingPunct="1">
              <a:lnSpc>
                <a:spcPct val="90000"/>
              </a:lnSpc>
              <a:spcBef>
                <a:spcPct val="3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1.如果队列</a:t>
            </a:r>
            <a:r>
              <a:rPr lang="en-US" altLang="zh-CN" sz="2800" b="1">
                <a:latin typeface="黑体" panose="02010609060101010101" pitchFamily="49" charset="-122"/>
                <a:ea typeface="黑体" panose="02010609060101010101" pitchFamily="49" charset="-122"/>
              </a:rPr>
              <a:t>Q</a:t>
            </a:r>
            <a:r>
              <a:rPr lang="zh-CN" altLang="en-US" sz="2800" b="1">
                <a:latin typeface="黑体" panose="02010609060101010101" pitchFamily="49" charset="-122"/>
                <a:ea typeface="黑体" panose="02010609060101010101" pitchFamily="49" charset="-122"/>
              </a:rPr>
              <a:t>不空，则从队列</a:t>
            </a:r>
            <a:r>
              <a:rPr lang="en-US" altLang="zh-CN" sz="2800" b="1">
                <a:latin typeface="黑体" panose="02010609060101010101" pitchFamily="49" charset="-122"/>
                <a:ea typeface="黑体" panose="02010609060101010101" pitchFamily="49" charset="-122"/>
              </a:rPr>
              <a:t>Q</a:t>
            </a:r>
            <a:r>
              <a:rPr lang="zh-CN" altLang="en-US" sz="2800" b="1">
                <a:latin typeface="黑体" panose="02010609060101010101" pitchFamily="49" charset="-122"/>
                <a:ea typeface="黑体" panose="02010609060101010101" pitchFamily="49" charset="-122"/>
              </a:rPr>
              <a:t>头上取出一个顶点</a:t>
            </a:r>
            <a:r>
              <a:rPr lang="en-US" altLang="zh-CN" sz="2800" b="1">
                <a:latin typeface="黑体" panose="02010609060101010101" pitchFamily="49" charset="-122"/>
                <a:ea typeface="黑体" panose="02010609060101010101" pitchFamily="49" charset="-122"/>
              </a:rPr>
              <a:t>v,</a:t>
            </a:r>
            <a:r>
              <a:rPr lang="zh-CN" altLang="en-US" sz="2800" b="1">
                <a:latin typeface="黑体" panose="02010609060101010101" pitchFamily="49" charset="-122"/>
                <a:ea typeface="黑体" panose="02010609060101010101" pitchFamily="49" charset="-122"/>
              </a:rPr>
              <a:t>否则结束</a:t>
            </a:r>
          </a:p>
          <a:p>
            <a:pPr eaLnBrk="1" hangingPunct="1">
              <a:lnSpc>
                <a:spcPct val="90000"/>
              </a:lnSpc>
              <a:spcBef>
                <a:spcPct val="3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2.依次找到顶点</a:t>
            </a:r>
            <a:r>
              <a:rPr lang="en-US" altLang="zh-CN" sz="2800" b="1">
                <a:latin typeface="黑体" panose="02010609060101010101" pitchFamily="49" charset="-122"/>
                <a:ea typeface="黑体" panose="02010609060101010101" pitchFamily="49" charset="-122"/>
              </a:rPr>
              <a:t>v</a:t>
            </a:r>
            <a:r>
              <a:rPr lang="zh-CN" altLang="en-US" sz="2800" b="1">
                <a:latin typeface="黑体" panose="02010609060101010101" pitchFamily="49" charset="-122"/>
                <a:ea typeface="黑体" panose="02010609060101010101" pitchFamily="49" charset="-122"/>
              </a:rPr>
              <a:t>的所有相邻顶点</a:t>
            </a:r>
            <a:r>
              <a:rPr lang="en-US" altLang="zh-CN" sz="2800" b="1">
                <a:latin typeface="黑体" panose="02010609060101010101" pitchFamily="49" charset="-122"/>
                <a:ea typeface="黑体" panose="02010609060101010101" pitchFamily="49" charset="-122"/>
              </a:rPr>
              <a:t>v</a:t>
            </a:r>
            <a:r>
              <a:rPr lang="en-US" altLang="zh-CN" sz="2800" b="1">
                <a:latin typeface="Times New Roman" panose="02020603050405020304" pitchFamily="18" charset="0"/>
                <a:ea typeface="黑体" panose="02010609060101010101" pitchFamily="49" charset="-122"/>
              </a:rPr>
              <a:t>’</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如果</a:t>
            </a:r>
            <a:r>
              <a:rPr lang="en-US" altLang="zh-CN" sz="2800">
                <a:ea typeface="黑体" panose="02010609060101010101" pitchFamily="49" charset="-122"/>
              </a:rPr>
              <a:t>visited[v’]=FALSE</a:t>
            </a:r>
            <a:r>
              <a:rPr lang="zh-CN" altLang="en-US" sz="2800" b="1">
                <a:latin typeface="黑体" panose="02010609060101010101" pitchFamily="49" charset="-122"/>
                <a:ea typeface="黑体" panose="02010609060101010101" pitchFamily="49" charset="-122"/>
              </a:rPr>
              <a:t>，访问该顶点</a:t>
            </a:r>
            <a:r>
              <a:rPr lang="en-US" altLang="zh-CN" sz="2800" b="1">
                <a:latin typeface="黑体" panose="02010609060101010101" pitchFamily="49" charset="-122"/>
                <a:ea typeface="黑体" panose="02010609060101010101" pitchFamily="49" charset="-122"/>
              </a:rPr>
              <a:t>v</a:t>
            </a:r>
            <a:r>
              <a:rPr lang="en-US" altLang="zh-CN" sz="2800" b="1">
                <a:latin typeface="Times New Roman" panose="02020603050405020304" pitchFamily="18" charset="0"/>
                <a:ea typeface="黑体" panose="02010609060101010101" pitchFamily="49" charset="-122"/>
              </a:rPr>
              <a:t>’</a:t>
            </a:r>
            <a:r>
              <a:rPr lang="en-US" altLang="zh-CN" sz="2800" b="1">
                <a:latin typeface="黑体" panose="02010609060101010101" pitchFamily="49" charset="-122"/>
                <a:ea typeface="黑体" panose="02010609060101010101" pitchFamily="49" charset="-122"/>
              </a:rPr>
              <a:t>，</a:t>
            </a:r>
            <a:r>
              <a:rPr lang="en-US" altLang="zh-CN" sz="2800">
                <a:ea typeface="黑体" panose="02010609060101010101" pitchFamily="49" charset="-122"/>
              </a:rPr>
              <a:t>visited[v’]=TRUE</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将</a:t>
            </a:r>
            <a:r>
              <a:rPr lang="en-US" altLang="zh-CN" sz="2800" b="1">
                <a:latin typeface="黑体" panose="02010609060101010101" pitchFamily="49" charset="-122"/>
                <a:ea typeface="黑体" panose="02010609060101010101" pitchFamily="49" charset="-122"/>
              </a:rPr>
              <a:t>v</a:t>
            </a:r>
            <a:r>
              <a:rPr lang="en-US" altLang="zh-CN" sz="2800" b="1">
                <a:ea typeface="黑体" panose="02010609060101010101" pitchFamily="49" charset="-122"/>
              </a:rPr>
              <a:t>’</a:t>
            </a:r>
            <a:r>
              <a:rPr lang="zh-CN" altLang="en-US" sz="2800" b="1">
                <a:latin typeface="黑体" panose="02010609060101010101" pitchFamily="49" charset="-122"/>
                <a:ea typeface="黑体" panose="02010609060101010101" pitchFamily="49" charset="-122"/>
              </a:rPr>
              <a:t>插入队列</a:t>
            </a:r>
            <a:r>
              <a:rPr lang="en-US" altLang="zh-CN" sz="2800" b="1">
                <a:latin typeface="黑体" panose="02010609060101010101" pitchFamily="49" charset="-122"/>
                <a:ea typeface="黑体" panose="02010609060101010101" pitchFamily="49" charset="-122"/>
              </a:rPr>
              <a:t>Q</a:t>
            </a:r>
          </a:p>
          <a:p>
            <a:pPr eaLnBrk="1" hangingPunct="1">
              <a:lnSpc>
                <a:spcPct val="90000"/>
              </a:lnSpc>
              <a:spcBef>
                <a:spcPct val="30000"/>
              </a:spcBef>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3.</a:t>
            </a:r>
            <a:r>
              <a:rPr lang="zh-CN" altLang="en-US" sz="2800" b="1">
                <a:latin typeface="黑体" panose="02010609060101010101" pitchFamily="49" charset="-122"/>
                <a:ea typeface="黑体" panose="02010609060101010101" pitchFamily="49" charset="-122"/>
              </a:rPr>
              <a:t>重复1,2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7">
                                            <p:txEl>
                                              <p:pRg st="0" end="0"/>
                                            </p:txEl>
                                          </p:spTgt>
                                        </p:tgtEl>
                                        <p:attrNameLst>
                                          <p:attrName>style.visibility</p:attrName>
                                        </p:attrNameLst>
                                      </p:cBhvr>
                                      <p:to>
                                        <p:strVal val="visible"/>
                                      </p:to>
                                    </p:set>
                                    <p:animEffect transition="in" filter="wipe(left)">
                                      <p:cBhvr>
                                        <p:cTn id="7" dur="500"/>
                                        <p:tgtEl>
                                          <p:spTgt spid="593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7">
                                            <p:txEl>
                                              <p:pRg st="1" end="1"/>
                                            </p:txEl>
                                          </p:spTgt>
                                        </p:tgtEl>
                                        <p:attrNameLst>
                                          <p:attrName>style.visibility</p:attrName>
                                        </p:attrNameLst>
                                      </p:cBhvr>
                                      <p:to>
                                        <p:strVal val="visible"/>
                                      </p:to>
                                    </p:set>
                                    <p:animEffect transition="in" filter="wipe(left)">
                                      <p:cBhvr>
                                        <p:cTn id="12" dur="500"/>
                                        <p:tgtEl>
                                          <p:spTgt spid="5939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397">
                                            <p:txEl>
                                              <p:pRg st="2" end="2"/>
                                            </p:txEl>
                                          </p:spTgt>
                                        </p:tgtEl>
                                        <p:attrNameLst>
                                          <p:attrName>style.visibility</p:attrName>
                                        </p:attrNameLst>
                                      </p:cBhvr>
                                      <p:to>
                                        <p:strVal val="visible"/>
                                      </p:to>
                                    </p:set>
                                    <p:animEffect transition="in" filter="wipe(left)">
                                      <p:cBhvr>
                                        <p:cTn id="17" dur="500"/>
                                        <p:tgtEl>
                                          <p:spTgt spid="5939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397">
                                            <p:txEl>
                                              <p:pRg st="3" end="3"/>
                                            </p:txEl>
                                          </p:spTgt>
                                        </p:tgtEl>
                                        <p:attrNameLst>
                                          <p:attrName>style.visibility</p:attrName>
                                        </p:attrNameLst>
                                      </p:cBhvr>
                                      <p:to>
                                        <p:strVal val="visible"/>
                                      </p:to>
                                    </p:set>
                                    <p:animEffect transition="in" filter="wipe(left)">
                                      <p:cBhvr>
                                        <p:cTn id="22" dur="500"/>
                                        <p:tgtEl>
                                          <p:spTgt spid="5939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397">
                                            <p:txEl>
                                              <p:pRg st="4" end="4"/>
                                            </p:txEl>
                                          </p:spTgt>
                                        </p:tgtEl>
                                        <p:attrNameLst>
                                          <p:attrName>style.visibility</p:attrName>
                                        </p:attrNameLst>
                                      </p:cBhvr>
                                      <p:to>
                                        <p:strVal val="visible"/>
                                      </p:to>
                                    </p:set>
                                    <p:animEffect transition="in" filter="wipe(left)">
                                      <p:cBhvr>
                                        <p:cTn id="27" dur="500"/>
                                        <p:tgtEl>
                                          <p:spTgt spid="5939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32048" y="115064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三、广度优先搜索</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举例</a:t>
            </a:r>
            <a:r>
              <a:rPr lang="en-US" altLang="zh-CN" sz="3200">
                <a:latin typeface="黑体" panose="02010609060101010101" pitchFamily="49" charset="-122"/>
                <a:ea typeface="黑体" panose="02010609060101010101" pitchFamily="49" charset="-122"/>
              </a:rPr>
              <a:t>)</a:t>
            </a:r>
          </a:p>
        </p:txBody>
      </p:sp>
      <p:sp>
        <p:nvSpPr>
          <p:cNvPr id="64515" name="Text Box 3"/>
          <p:cNvSpPr txBox="1">
            <a:spLocks noChangeArrowheads="1"/>
          </p:cNvSpPr>
          <p:nvPr/>
        </p:nvSpPr>
        <p:spPr bwMode="auto">
          <a:xfrm>
            <a:off x="432048" y="23624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第三节　图的遍历</a:t>
            </a:r>
          </a:p>
        </p:txBody>
      </p:sp>
      <p:sp>
        <p:nvSpPr>
          <p:cNvPr id="64516" name="Rectangle 4"/>
          <p:cNvSpPr>
            <a:spLocks noGrp="1" noChangeArrowheads="1"/>
          </p:cNvSpPr>
          <p:nvPr>
            <p:ph type="body" idx="1"/>
          </p:nvPr>
        </p:nvSpPr>
        <p:spPr>
          <a:xfrm>
            <a:off x="355848" y="4884440"/>
            <a:ext cx="8763000" cy="1143000"/>
          </a:xfrm>
        </p:spPr>
        <p:txBody>
          <a:bodyPr/>
          <a:lstStyle/>
          <a:p>
            <a:pPr eaLnBrk="1" hangingPunct="1">
              <a:lnSpc>
                <a:spcPct val="90000"/>
              </a:lnSpc>
              <a:spcBef>
                <a:spcPct val="3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BFS</a:t>
            </a:r>
            <a:r>
              <a:rPr lang="zh-CN" altLang="en-US" b="1">
                <a:latin typeface="黑体" panose="02010609060101010101" pitchFamily="49" charset="-122"/>
                <a:ea typeface="黑体" panose="02010609060101010101" pitchFamily="49" charset="-122"/>
              </a:rPr>
              <a:t>为0,1,4,5,2,3        </a:t>
            </a:r>
            <a:r>
              <a:rPr lang="en-US" altLang="zh-CN" b="1">
                <a:latin typeface="黑体" panose="02010609060101010101" pitchFamily="49" charset="-122"/>
                <a:ea typeface="黑体" panose="02010609060101010101" pitchFamily="49" charset="-122"/>
              </a:rPr>
              <a:t>BFS</a:t>
            </a:r>
            <a:r>
              <a:rPr lang="zh-CN" altLang="en-US" b="1">
                <a:latin typeface="黑体" panose="02010609060101010101" pitchFamily="49" charset="-122"/>
                <a:ea typeface="黑体" panose="02010609060101010101" pitchFamily="49" charset="-122"/>
              </a:rPr>
              <a:t>为</a:t>
            </a:r>
            <a:r>
              <a:rPr lang="en-US" altLang="zh-CN" b="1">
                <a:latin typeface="黑体" panose="02010609060101010101" pitchFamily="49" charset="-122"/>
                <a:ea typeface="黑体" panose="02010609060101010101" pitchFamily="49" charset="-122"/>
              </a:rPr>
              <a:t>v1,v2,v3,v4,</a:t>
            </a:r>
          </a:p>
          <a:p>
            <a:pPr eaLnBrk="1" hangingPunct="1">
              <a:lnSpc>
                <a:spcPct val="90000"/>
              </a:lnSpc>
              <a:spcBef>
                <a:spcPct val="3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v5,v6,v7,v8</a:t>
            </a:r>
          </a:p>
        </p:txBody>
      </p:sp>
      <p:grpSp>
        <p:nvGrpSpPr>
          <p:cNvPr id="64518" name="Group 6"/>
          <p:cNvGrpSpPr>
            <a:grpSpLocks/>
          </p:cNvGrpSpPr>
          <p:nvPr/>
        </p:nvGrpSpPr>
        <p:grpSpPr bwMode="auto">
          <a:xfrm>
            <a:off x="660648" y="2293640"/>
            <a:ext cx="2895600" cy="2286000"/>
            <a:chOff x="0" y="0"/>
            <a:chExt cx="1824" cy="1440"/>
          </a:xfrm>
        </p:grpSpPr>
        <p:sp>
          <p:nvSpPr>
            <p:cNvPr id="64537" name="Line 7"/>
            <p:cNvSpPr>
              <a:spLocks noChangeShapeType="1"/>
            </p:cNvSpPr>
            <p:nvPr/>
          </p:nvSpPr>
          <p:spPr bwMode="auto">
            <a:xfrm flipH="1">
              <a:off x="624" y="149"/>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38" name="Line 8"/>
            <p:cNvSpPr>
              <a:spLocks noChangeShapeType="1"/>
            </p:cNvSpPr>
            <p:nvPr/>
          </p:nvSpPr>
          <p:spPr bwMode="auto">
            <a:xfrm>
              <a:off x="1296" y="245"/>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39" name="Line 9"/>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40" name="Line 10"/>
            <p:cNvSpPr>
              <a:spLocks noChangeShapeType="1"/>
            </p:cNvSpPr>
            <p:nvPr/>
          </p:nvSpPr>
          <p:spPr bwMode="auto">
            <a:xfrm flipH="1">
              <a:off x="192" y="197"/>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41" name="Line 11"/>
            <p:cNvSpPr>
              <a:spLocks noChangeShapeType="1"/>
            </p:cNvSpPr>
            <p:nvPr/>
          </p:nvSpPr>
          <p:spPr bwMode="auto">
            <a:xfrm flipH="1" flipV="1">
              <a:off x="480" y="245"/>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42" name="Line 12"/>
            <p:cNvSpPr>
              <a:spLocks noChangeShapeType="1"/>
            </p:cNvSpPr>
            <p:nvPr/>
          </p:nvSpPr>
          <p:spPr bwMode="auto">
            <a:xfrm flipH="1" flipV="1">
              <a:off x="528" y="197"/>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43" name="Line 13"/>
            <p:cNvSpPr>
              <a:spLocks noChangeShapeType="1"/>
            </p:cNvSpPr>
            <p:nvPr/>
          </p:nvSpPr>
          <p:spPr bwMode="auto">
            <a:xfrm flipH="1" flipV="1">
              <a:off x="144" y="821"/>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44" name="Line 14"/>
            <p:cNvSpPr>
              <a:spLocks noChangeShapeType="1"/>
            </p:cNvSpPr>
            <p:nvPr/>
          </p:nvSpPr>
          <p:spPr bwMode="auto">
            <a:xfrm flipH="1">
              <a:off x="528" y="1301"/>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45" name="Line 15"/>
            <p:cNvSpPr>
              <a:spLocks noChangeShapeType="1"/>
            </p:cNvSpPr>
            <p:nvPr/>
          </p:nvSpPr>
          <p:spPr bwMode="auto">
            <a:xfrm flipH="1">
              <a:off x="576" y="77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46" name="Line 16"/>
            <p:cNvSpPr>
              <a:spLocks noChangeShapeType="1"/>
            </p:cNvSpPr>
            <p:nvPr/>
          </p:nvSpPr>
          <p:spPr bwMode="auto">
            <a:xfrm flipH="1">
              <a:off x="1344" y="82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64547" name="Group 17"/>
            <p:cNvGrpSpPr>
              <a:grpSpLocks/>
            </p:cNvGrpSpPr>
            <p:nvPr/>
          </p:nvGrpSpPr>
          <p:grpSpPr bwMode="auto">
            <a:xfrm>
              <a:off x="0" y="0"/>
              <a:ext cx="1824" cy="1440"/>
              <a:chOff x="0" y="0"/>
              <a:chExt cx="1824" cy="1440"/>
            </a:xfrm>
          </p:grpSpPr>
          <p:sp>
            <p:nvSpPr>
              <p:cNvPr id="64548" name="Oval 18"/>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64549" name="Oval 19"/>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64550" name="Oval 20"/>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64551" name="Oval 21"/>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64552" name="Oval 2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64553" name="Oval 2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grpSp>
        <p:nvGrpSpPr>
          <p:cNvPr id="64519" name="Group 24"/>
          <p:cNvGrpSpPr>
            <a:grpSpLocks/>
          </p:cNvGrpSpPr>
          <p:nvPr/>
        </p:nvGrpSpPr>
        <p:grpSpPr bwMode="auto">
          <a:xfrm>
            <a:off x="5004048" y="1988840"/>
            <a:ext cx="3276600" cy="2819400"/>
            <a:chOff x="0" y="0"/>
            <a:chExt cx="2064" cy="1776"/>
          </a:xfrm>
        </p:grpSpPr>
        <p:sp>
          <p:nvSpPr>
            <p:cNvPr id="64520" name="Line 25"/>
            <p:cNvSpPr>
              <a:spLocks noChangeShapeType="1"/>
            </p:cNvSpPr>
            <p:nvPr/>
          </p:nvSpPr>
          <p:spPr bwMode="auto">
            <a:xfrm flipH="1">
              <a:off x="144" y="624"/>
              <a:ext cx="432" cy="48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21" name="Line 26"/>
            <p:cNvSpPr>
              <a:spLocks noChangeShapeType="1"/>
            </p:cNvSpPr>
            <p:nvPr/>
          </p:nvSpPr>
          <p:spPr bwMode="auto">
            <a:xfrm flipH="1">
              <a:off x="576" y="192"/>
              <a:ext cx="432" cy="432"/>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22" name="Line 27"/>
            <p:cNvSpPr>
              <a:spLocks noChangeShapeType="1"/>
            </p:cNvSpPr>
            <p:nvPr/>
          </p:nvSpPr>
          <p:spPr bwMode="auto">
            <a:xfrm flipH="1" flipV="1">
              <a:off x="576" y="576"/>
              <a:ext cx="288" cy="672"/>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23" name="Line 28"/>
            <p:cNvSpPr>
              <a:spLocks noChangeShapeType="1"/>
            </p:cNvSpPr>
            <p:nvPr/>
          </p:nvSpPr>
          <p:spPr bwMode="auto">
            <a:xfrm flipH="1" flipV="1">
              <a:off x="144" y="1152"/>
              <a:ext cx="960" cy="48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24" name="Line 29"/>
            <p:cNvSpPr>
              <a:spLocks noChangeShapeType="1"/>
            </p:cNvSpPr>
            <p:nvPr/>
          </p:nvSpPr>
          <p:spPr bwMode="auto">
            <a:xfrm flipH="1" flipV="1">
              <a:off x="864" y="1248"/>
              <a:ext cx="240" cy="384"/>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25" name="Line 30"/>
            <p:cNvSpPr>
              <a:spLocks noChangeShapeType="1"/>
            </p:cNvSpPr>
            <p:nvPr/>
          </p:nvSpPr>
          <p:spPr bwMode="auto">
            <a:xfrm>
              <a:off x="1104" y="192"/>
              <a:ext cx="480" cy="384"/>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26" name="Line 31"/>
            <p:cNvSpPr>
              <a:spLocks noChangeShapeType="1"/>
            </p:cNvSpPr>
            <p:nvPr/>
          </p:nvSpPr>
          <p:spPr bwMode="auto">
            <a:xfrm flipH="1">
              <a:off x="1344" y="672"/>
              <a:ext cx="240" cy="48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27" name="Line 32"/>
            <p:cNvSpPr>
              <a:spLocks noChangeShapeType="1"/>
            </p:cNvSpPr>
            <p:nvPr/>
          </p:nvSpPr>
          <p:spPr bwMode="auto">
            <a:xfrm>
              <a:off x="1632" y="720"/>
              <a:ext cx="288" cy="432"/>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64528" name="Group 33"/>
            <p:cNvGrpSpPr>
              <a:grpSpLocks/>
            </p:cNvGrpSpPr>
            <p:nvPr/>
          </p:nvGrpSpPr>
          <p:grpSpPr bwMode="auto">
            <a:xfrm>
              <a:off x="0" y="0"/>
              <a:ext cx="2064" cy="1776"/>
              <a:chOff x="0" y="0"/>
              <a:chExt cx="2064" cy="1776"/>
            </a:xfrm>
          </p:grpSpPr>
          <p:sp>
            <p:nvSpPr>
              <p:cNvPr id="64529" name="Oval 34"/>
              <p:cNvSpPr>
                <a:spLocks noChangeArrowheads="1"/>
              </p:cNvSpPr>
              <p:nvPr/>
            </p:nvSpPr>
            <p:spPr bwMode="auto">
              <a:xfrm>
                <a:off x="912"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V1</a:t>
                </a:r>
              </a:p>
            </p:txBody>
          </p:sp>
          <p:sp>
            <p:nvSpPr>
              <p:cNvPr id="64530" name="Oval 35"/>
              <p:cNvSpPr>
                <a:spLocks noChangeArrowheads="1"/>
              </p:cNvSpPr>
              <p:nvPr/>
            </p:nvSpPr>
            <p:spPr bwMode="auto">
              <a:xfrm>
                <a:off x="1440" y="528"/>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V3</a:t>
                </a:r>
              </a:p>
            </p:txBody>
          </p:sp>
          <p:sp>
            <p:nvSpPr>
              <p:cNvPr id="64531" name="Oval 36"/>
              <p:cNvSpPr>
                <a:spLocks noChangeArrowheads="1"/>
              </p:cNvSpPr>
              <p:nvPr/>
            </p:nvSpPr>
            <p:spPr bwMode="auto">
              <a:xfrm>
                <a:off x="432"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V2</a:t>
                </a:r>
              </a:p>
            </p:txBody>
          </p:sp>
          <p:sp>
            <p:nvSpPr>
              <p:cNvPr id="64532" name="Oval 37"/>
              <p:cNvSpPr>
                <a:spLocks noChangeArrowheads="1"/>
              </p:cNvSpPr>
              <p:nvPr/>
            </p:nvSpPr>
            <p:spPr bwMode="auto">
              <a:xfrm>
                <a:off x="720" y="105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V5</a:t>
                </a:r>
              </a:p>
            </p:txBody>
          </p:sp>
          <p:sp>
            <p:nvSpPr>
              <p:cNvPr id="64533" name="Oval 38"/>
              <p:cNvSpPr>
                <a:spLocks noChangeArrowheads="1"/>
              </p:cNvSpPr>
              <p:nvPr/>
            </p:nvSpPr>
            <p:spPr bwMode="auto">
              <a:xfrm>
                <a:off x="0" y="100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V4</a:t>
                </a:r>
              </a:p>
            </p:txBody>
          </p:sp>
          <p:sp>
            <p:nvSpPr>
              <p:cNvPr id="64534" name="Oval 39"/>
              <p:cNvSpPr>
                <a:spLocks noChangeArrowheads="1"/>
              </p:cNvSpPr>
              <p:nvPr/>
            </p:nvSpPr>
            <p:spPr bwMode="auto">
              <a:xfrm>
                <a:off x="1200" y="1056"/>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V6</a:t>
                </a:r>
              </a:p>
            </p:txBody>
          </p:sp>
          <p:sp>
            <p:nvSpPr>
              <p:cNvPr id="64535" name="Oval 40"/>
              <p:cNvSpPr>
                <a:spLocks noChangeArrowheads="1"/>
              </p:cNvSpPr>
              <p:nvPr/>
            </p:nvSpPr>
            <p:spPr bwMode="auto">
              <a:xfrm>
                <a:off x="1776" y="1056"/>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V7</a:t>
                </a:r>
              </a:p>
            </p:txBody>
          </p:sp>
          <p:sp>
            <p:nvSpPr>
              <p:cNvPr id="64536" name="Oval 41"/>
              <p:cNvSpPr>
                <a:spLocks noChangeArrowheads="1"/>
              </p:cNvSpPr>
              <p:nvPr/>
            </p:nvSpPr>
            <p:spPr bwMode="auto">
              <a:xfrm>
                <a:off x="960" y="1506"/>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V8</a:t>
                </a:r>
              </a:p>
            </p:txBody>
          </p:sp>
        </p:gr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03176" y="-9128"/>
            <a:ext cx="7848600" cy="914400"/>
          </a:xfrm>
          <a:noFill/>
        </p:spPr>
        <p:txBody>
          <a:bodyPr lIns="92075" tIns="46038" rIns="92075" bIns="46038"/>
          <a:lstStyle/>
          <a:p>
            <a:r>
              <a:rPr lang="zh-CN" altLang="en-US" sz="3600" b="1" dirty="0">
                <a:solidFill>
                  <a:srgbClr val="0000CC"/>
                </a:solidFill>
              </a:rPr>
              <a:t>广度优先搜索（</a:t>
            </a:r>
            <a:r>
              <a:rPr lang="en-US" altLang="zh-CN" sz="3600" b="1" dirty="0">
                <a:solidFill>
                  <a:srgbClr val="0000CC"/>
                </a:solidFill>
              </a:rPr>
              <a:t>BFS</a:t>
            </a:r>
            <a:r>
              <a:rPr lang="zh-CN" altLang="en-US" sz="3600" b="1" dirty="0">
                <a:solidFill>
                  <a:srgbClr val="0000CC"/>
                </a:solidFill>
              </a:rPr>
              <a:t>）</a:t>
            </a:r>
            <a:endParaRPr lang="en-US" sz="3600" b="1" dirty="0">
              <a:solidFill>
                <a:srgbClr val="0000CC"/>
              </a:solidFill>
            </a:endParaRPr>
          </a:p>
        </p:txBody>
      </p:sp>
      <p:sp>
        <p:nvSpPr>
          <p:cNvPr id="32771" name="Rectangle 3"/>
          <p:cNvSpPr>
            <a:spLocks noGrp="1" noChangeArrowheads="1"/>
          </p:cNvSpPr>
          <p:nvPr>
            <p:ph type="body" idx="1"/>
          </p:nvPr>
        </p:nvSpPr>
        <p:spPr>
          <a:xfrm>
            <a:off x="679376" y="1210072"/>
            <a:ext cx="7848600" cy="4572000"/>
          </a:xfrm>
          <a:noFill/>
        </p:spPr>
        <p:txBody>
          <a:bodyPr lIns="92075" tIns="46038" rIns="92075" bIns="46038"/>
          <a:lstStyle/>
          <a:p>
            <a:r>
              <a:rPr lang="zh-CN" altLang="en-US" sz="2400" b="1" dirty="0"/>
              <a:t>给定一个</a:t>
            </a:r>
            <a:r>
              <a:rPr lang="en-US" sz="2400" b="1" i="1" dirty="0"/>
              <a:t>G</a:t>
            </a:r>
            <a:r>
              <a:rPr lang="en-US" sz="2400" b="1" dirty="0"/>
              <a:t> = (</a:t>
            </a:r>
            <a:r>
              <a:rPr lang="en-US" sz="2400" b="1" i="1" dirty="0"/>
              <a:t>V</a:t>
            </a:r>
            <a:r>
              <a:rPr lang="en-US" sz="2400" b="1" dirty="0"/>
              <a:t>, </a:t>
            </a:r>
            <a:r>
              <a:rPr lang="en-US" sz="2400" b="1" i="1" dirty="0"/>
              <a:t>E</a:t>
            </a:r>
            <a:r>
              <a:rPr lang="en-US" sz="2400" b="1" dirty="0"/>
              <a:t>) </a:t>
            </a:r>
            <a:r>
              <a:rPr lang="zh-CN" altLang="en-US" sz="2400" b="1" dirty="0"/>
              <a:t>和一个源节点</a:t>
            </a:r>
            <a:r>
              <a:rPr lang="en-US" sz="2400" b="1" dirty="0"/>
              <a:t> </a:t>
            </a:r>
            <a:r>
              <a:rPr lang="en-US" sz="2400" b="1" i="1" dirty="0">
                <a:solidFill>
                  <a:srgbClr val="FF0000"/>
                </a:solidFill>
              </a:rPr>
              <a:t>s</a:t>
            </a:r>
            <a:r>
              <a:rPr lang="zh-CN" altLang="en-US" sz="2400" b="1" dirty="0"/>
              <a:t>，</a:t>
            </a:r>
            <a:r>
              <a:rPr lang="en-US" sz="2400" b="1" dirty="0"/>
              <a:t>BFS</a:t>
            </a:r>
            <a:r>
              <a:rPr lang="zh-CN" altLang="en-US" sz="2400" b="1" dirty="0"/>
              <a:t>遍历图</a:t>
            </a:r>
            <a:r>
              <a:rPr lang="en-US" sz="2400" b="1" i="1" dirty="0"/>
              <a:t>G</a:t>
            </a:r>
            <a:r>
              <a:rPr lang="en-US" sz="2400" b="1" dirty="0"/>
              <a:t> </a:t>
            </a:r>
            <a:r>
              <a:rPr lang="zh-CN" altLang="en-US" sz="2400" b="1" dirty="0"/>
              <a:t>中所有可以从</a:t>
            </a:r>
            <a:r>
              <a:rPr lang="en-US" altLang="zh-CN" sz="2400" b="1" i="1" dirty="0"/>
              <a:t>s</a:t>
            </a:r>
            <a:r>
              <a:rPr lang="zh-CN" altLang="en-US" sz="2400" b="1" dirty="0"/>
              <a:t>可达的节点</a:t>
            </a:r>
            <a:endParaRPr lang="en-US" altLang="zh-CN" sz="2400" b="1" dirty="0"/>
          </a:p>
          <a:p>
            <a:endParaRPr lang="en-US" sz="2400" b="1" dirty="0"/>
          </a:p>
        </p:txBody>
      </p:sp>
      <p:sp>
        <p:nvSpPr>
          <p:cNvPr id="4" name="Rectangle 3"/>
          <p:cNvSpPr txBox="1">
            <a:spLocks noChangeArrowheads="1"/>
          </p:cNvSpPr>
          <p:nvPr/>
        </p:nvSpPr>
        <p:spPr bwMode="auto">
          <a:xfrm>
            <a:off x="755576" y="2276872"/>
            <a:ext cx="7924800" cy="3886200"/>
          </a:xfrm>
          <a:prstGeom prst="rect">
            <a:avLst/>
          </a:prstGeom>
          <a:solidFill>
            <a:schemeClr val="accent2">
              <a:lumMod val="40000"/>
              <a:lumOff val="60000"/>
            </a:schemeClr>
          </a:solidFill>
          <a:ln>
            <a:noFill/>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zh-CN" altLang="en-US" sz="2400" b="1" kern="0" dirty="0"/>
              <a:t>使用三种颜色</a:t>
            </a:r>
            <a:r>
              <a:rPr lang="en-US" sz="2400" b="1" kern="0" dirty="0"/>
              <a:t> (</a:t>
            </a:r>
            <a:r>
              <a:rPr lang="en-US" sz="2400" b="1" i="1" kern="0" dirty="0"/>
              <a:t>white</a:t>
            </a:r>
            <a:r>
              <a:rPr lang="zh-CN" altLang="en-US" sz="2400" b="1" kern="0" dirty="0"/>
              <a:t>，</a:t>
            </a:r>
            <a:r>
              <a:rPr lang="en-US" sz="2400" b="1" i="1" kern="0" dirty="0"/>
              <a:t>gray</a:t>
            </a:r>
            <a:r>
              <a:rPr lang="en-US" sz="2400" b="1" kern="0" dirty="0"/>
              <a:t> </a:t>
            </a:r>
            <a:r>
              <a:rPr lang="zh-CN" altLang="en-US" sz="2400" b="1" kern="0" dirty="0"/>
              <a:t>，</a:t>
            </a:r>
            <a:r>
              <a:rPr lang="en-US" sz="2400" b="1" i="1" kern="0" dirty="0"/>
              <a:t>black) </a:t>
            </a:r>
            <a:r>
              <a:rPr lang="zh-CN" altLang="en-US" sz="2400" b="1" i="1" kern="0" dirty="0"/>
              <a:t>来描述节点的状态</a:t>
            </a:r>
            <a:endParaRPr lang="en-US" sz="2400" b="1" kern="0" dirty="0"/>
          </a:p>
          <a:p>
            <a:r>
              <a:rPr lang="zh-CN" altLang="en-US" sz="2400" b="1" kern="0" dirty="0"/>
              <a:t>节点为白色</a:t>
            </a:r>
            <a:r>
              <a:rPr lang="en-US" altLang="zh-CN" sz="2400" b="1" i="1" kern="0" dirty="0"/>
              <a:t>(</a:t>
            </a:r>
            <a:r>
              <a:rPr lang="en-US" sz="2400" b="1" i="1" kern="0" dirty="0"/>
              <a:t>white)</a:t>
            </a:r>
            <a:r>
              <a:rPr lang="zh-CN" altLang="en-US" sz="2400" b="1" kern="0" dirty="0"/>
              <a:t>，表示该节点还未被访问</a:t>
            </a:r>
            <a:endParaRPr lang="en-US" sz="2400" b="1" kern="0" dirty="0"/>
          </a:p>
          <a:p>
            <a:r>
              <a:rPr lang="zh-CN" altLang="en-US" sz="2400" b="1" kern="0" dirty="0"/>
              <a:t>被访问过的节点为灰色</a:t>
            </a:r>
            <a:r>
              <a:rPr lang="en-US" altLang="zh-CN" sz="2400" b="1" i="1" kern="0" dirty="0"/>
              <a:t>(gray)</a:t>
            </a:r>
            <a:r>
              <a:rPr lang="zh-CN" altLang="en-US" sz="2400" b="1" kern="0" dirty="0"/>
              <a:t>和黑色</a:t>
            </a:r>
            <a:r>
              <a:rPr lang="en-US" altLang="zh-CN" sz="2400" b="1" i="1" kern="0" dirty="0"/>
              <a:t>(black)</a:t>
            </a:r>
          </a:p>
          <a:p>
            <a:pPr lvl="1"/>
            <a:r>
              <a:rPr lang="zh-CN" altLang="en-US" sz="2200" b="1" i="1" kern="0" dirty="0">
                <a:solidFill>
                  <a:srgbClr val="FF0000"/>
                </a:solidFill>
              </a:rPr>
              <a:t>灰色节点</a:t>
            </a:r>
            <a:r>
              <a:rPr lang="zh-CN" altLang="en-US" sz="2200" b="1" kern="0" dirty="0"/>
              <a:t>表示它被访问过，但是还没有对它的所有邻居进行访问</a:t>
            </a:r>
            <a:endParaRPr lang="en-US" sz="2200" b="1" kern="0" dirty="0"/>
          </a:p>
          <a:p>
            <a:pPr lvl="1"/>
            <a:r>
              <a:rPr lang="zh-CN" altLang="en-US" sz="2200" b="1" i="1" kern="0" dirty="0">
                <a:solidFill>
                  <a:srgbClr val="FF0000"/>
                </a:solidFill>
              </a:rPr>
              <a:t>黑色节点</a:t>
            </a:r>
            <a:r>
              <a:rPr lang="zh-CN" altLang="en-US" sz="2200" b="1" kern="0" dirty="0"/>
              <a:t>表示它被访问过，而且已经访问了它的所有邻居</a:t>
            </a:r>
            <a:endParaRPr lang="en-US" sz="2200" b="1" kern="0" dirty="0"/>
          </a:p>
          <a:p>
            <a:r>
              <a:rPr lang="zh-CN" altLang="en-US" sz="2400" b="1" kern="0" dirty="0"/>
              <a:t>所有节点的颜色变化顺序为</a:t>
            </a:r>
            <a:r>
              <a:rPr lang="en-US" sz="2400" b="1" kern="0" dirty="0"/>
              <a:t>: </a:t>
            </a:r>
            <a:r>
              <a:rPr lang="en-US" sz="2400" b="1" kern="0" dirty="0">
                <a:solidFill>
                  <a:srgbClr val="3333FF"/>
                </a:solidFill>
              </a:rPr>
              <a:t>white </a:t>
            </a:r>
            <a:r>
              <a:rPr lang="en-US" sz="2400" b="1" kern="0" dirty="0">
                <a:solidFill>
                  <a:srgbClr val="3333FF"/>
                </a:solidFill>
                <a:sym typeface="Wingdings" pitchFamily="2" charset="2"/>
              </a:rPr>
              <a:t> gray  black</a:t>
            </a:r>
          </a:p>
        </p:txBody>
      </p:sp>
    </p:spTree>
    <p:extLst>
      <p:ext uri="{BB962C8B-B14F-4D97-AF65-F5344CB8AC3E}">
        <p14:creationId xmlns:p14="http://schemas.microsoft.com/office/powerpoint/2010/main" val="398805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228600"/>
            <a:ext cx="7772400" cy="990600"/>
          </a:xfrm>
          <a:noFill/>
        </p:spPr>
        <p:txBody>
          <a:bodyPr lIns="92075" tIns="46038" rIns="92075" bIns="46038"/>
          <a:lstStyle/>
          <a:p>
            <a:r>
              <a:rPr lang="en-US" sz="3600" b="1" dirty="0">
                <a:solidFill>
                  <a:srgbClr val="0000CC"/>
                </a:solidFill>
              </a:rPr>
              <a:t>BFS:</a:t>
            </a:r>
            <a:r>
              <a:rPr lang="zh-CN" altLang="en-US" sz="3600" b="1" dirty="0">
                <a:solidFill>
                  <a:srgbClr val="0000CC"/>
                </a:solidFill>
              </a:rPr>
              <a:t>算法描述</a:t>
            </a:r>
            <a:endParaRPr lang="en-US" sz="3600" b="1" dirty="0">
              <a:solidFill>
                <a:srgbClr val="0000CC"/>
              </a:solidFill>
            </a:endParaRPr>
          </a:p>
        </p:txBody>
      </p:sp>
      <p:sp>
        <p:nvSpPr>
          <p:cNvPr id="35843" name="Rectangle 3"/>
          <p:cNvSpPr>
            <a:spLocks noGrp="1" noChangeArrowheads="1"/>
          </p:cNvSpPr>
          <p:nvPr>
            <p:ph type="body" idx="1"/>
          </p:nvPr>
        </p:nvSpPr>
        <p:spPr>
          <a:xfrm>
            <a:off x="609600" y="1524000"/>
            <a:ext cx="8153400" cy="4572000"/>
          </a:xfrm>
          <a:noFill/>
        </p:spPr>
        <p:txBody>
          <a:bodyPr lIns="92075" tIns="46038" rIns="92075" bIns="46038"/>
          <a:lstStyle/>
          <a:p>
            <a:pPr>
              <a:buFont typeface="Monotype Sorts" pitchFamily="2" charset="2"/>
              <a:buNone/>
            </a:pPr>
            <a:r>
              <a:rPr lang="en-US" sz="2400" b="1" i="1" dirty="0"/>
              <a:t>BFS</a:t>
            </a:r>
            <a:r>
              <a:rPr lang="en-US" sz="2400" b="1" dirty="0"/>
              <a:t>(</a:t>
            </a:r>
            <a:r>
              <a:rPr lang="en-US" sz="2400" b="1" i="1" dirty="0"/>
              <a:t>G</a:t>
            </a:r>
            <a:r>
              <a:rPr lang="en-US" sz="2400" b="1" dirty="0"/>
              <a:t>, </a:t>
            </a:r>
            <a:r>
              <a:rPr lang="en-US" sz="2400" b="1" i="1" dirty="0"/>
              <a:t>s</a:t>
            </a:r>
            <a:r>
              <a:rPr lang="en-US" sz="2400" b="1" dirty="0"/>
              <a:t>)   </a:t>
            </a:r>
            <a:endParaRPr lang="en-US" sz="2400" b="1" i="1" dirty="0"/>
          </a:p>
          <a:p>
            <a:pPr>
              <a:buFont typeface="Monotype Sorts" pitchFamily="2" charset="2"/>
              <a:buNone/>
            </a:pPr>
            <a:r>
              <a:rPr lang="en-US" sz="2400" b="1" dirty="0"/>
              <a:t>   for </a:t>
            </a:r>
            <a:r>
              <a:rPr lang="en-US" altLang="zh-CN" sz="2400" b="1" dirty="0"/>
              <a:t>each </a:t>
            </a:r>
            <a:r>
              <a:rPr lang="en-US" sz="2400" b="1" i="1" dirty="0"/>
              <a:t>u</a:t>
            </a:r>
            <a:r>
              <a:rPr lang="en-US" sz="2400" b="1" dirty="0"/>
              <a:t> </a:t>
            </a:r>
            <a:r>
              <a:rPr lang="en-US" sz="2400" b="1" dirty="0">
                <a:sym typeface="Symbol"/>
              </a:rPr>
              <a:t> </a:t>
            </a:r>
            <a:r>
              <a:rPr lang="en-US" sz="2400" b="1" i="1" dirty="0">
                <a:sym typeface="Symbol"/>
              </a:rPr>
              <a:t>G</a:t>
            </a:r>
            <a:r>
              <a:rPr lang="en-US" sz="2400" b="1" dirty="0">
                <a:sym typeface="Symbol"/>
              </a:rPr>
              <a:t>.</a:t>
            </a:r>
            <a:r>
              <a:rPr lang="en-US" sz="2400" b="1" i="1" dirty="0">
                <a:sym typeface="Symbol"/>
              </a:rPr>
              <a:t>V</a:t>
            </a:r>
            <a:r>
              <a:rPr lang="en-US" sz="2400" b="1" dirty="0">
                <a:sym typeface="Symbol"/>
              </a:rPr>
              <a:t> – {</a:t>
            </a:r>
            <a:r>
              <a:rPr lang="en-US" sz="2400" b="1" i="1" dirty="0">
                <a:sym typeface="Symbol"/>
              </a:rPr>
              <a:t>s</a:t>
            </a:r>
            <a:r>
              <a:rPr lang="en-US" sz="2400" b="1" dirty="0">
                <a:sym typeface="Symbol"/>
              </a:rPr>
              <a:t>}</a:t>
            </a:r>
            <a:endParaRPr lang="en-US" sz="2400" b="1" dirty="0"/>
          </a:p>
          <a:p>
            <a:pPr>
              <a:buFont typeface="Monotype Sorts" pitchFamily="2" charset="2"/>
              <a:buNone/>
            </a:pPr>
            <a:r>
              <a:rPr lang="en-US" sz="2400" b="1" dirty="0"/>
              <a:t>      </a:t>
            </a:r>
            <a:r>
              <a:rPr lang="en-US" sz="2400" b="1" i="1" dirty="0" err="1"/>
              <a:t>u</a:t>
            </a:r>
            <a:r>
              <a:rPr lang="en-US" sz="2400" b="1" dirty="0" err="1"/>
              <a:t>.</a:t>
            </a:r>
            <a:r>
              <a:rPr lang="en-US" sz="2400" b="1" i="1" dirty="0" err="1"/>
              <a:t>color</a:t>
            </a:r>
            <a:r>
              <a:rPr lang="en-US" sz="2400" b="1" dirty="0"/>
              <a:t> = white</a:t>
            </a:r>
          </a:p>
          <a:p>
            <a:pPr>
              <a:buFont typeface="Monotype Sorts" pitchFamily="2" charset="2"/>
              <a:buNone/>
            </a:pPr>
            <a:r>
              <a:rPr lang="en-US" sz="2400" b="1" dirty="0"/>
              <a:t>      </a:t>
            </a:r>
            <a:r>
              <a:rPr lang="en-US" sz="2400" b="1" i="1" dirty="0" err="1"/>
              <a:t>u</a:t>
            </a:r>
            <a:r>
              <a:rPr lang="en-US" sz="2400" b="1" dirty="0" err="1"/>
              <a:t>.</a:t>
            </a:r>
            <a:r>
              <a:rPr lang="en-US" sz="2400" b="1" i="1" dirty="0" err="1"/>
              <a:t>d</a:t>
            </a:r>
            <a:r>
              <a:rPr lang="en-US" sz="2400" b="1" dirty="0"/>
              <a:t> = </a:t>
            </a:r>
            <a:r>
              <a:rPr lang="en-US" sz="2400" b="1" dirty="0">
                <a:latin typeface="Symbol" pitchFamily="18" charset="2"/>
              </a:rPr>
              <a:t>¥      // </a:t>
            </a:r>
            <a:r>
              <a:rPr lang="en-US" sz="2200" b="1" i="1" dirty="0" err="1"/>
              <a:t>u</a:t>
            </a:r>
            <a:r>
              <a:rPr lang="en-US" sz="2200" b="1" dirty="0" err="1"/>
              <a:t>.</a:t>
            </a:r>
            <a:r>
              <a:rPr lang="en-US" sz="2200" b="1" i="1" dirty="0" err="1"/>
              <a:t>d</a:t>
            </a:r>
            <a:r>
              <a:rPr lang="en-US" sz="2200" b="1" dirty="0"/>
              <a:t> </a:t>
            </a:r>
            <a:r>
              <a:rPr lang="zh-CN" altLang="en-US" sz="2200" b="1" dirty="0"/>
              <a:t>记录从</a:t>
            </a:r>
            <a:r>
              <a:rPr lang="en-US" sz="2200" b="1" i="1" dirty="0"/>
              <a:t>s</a:t>
            </a:r>
            <a:r>
              <a:rPr lang="zh-CN" altLang="en-US" sz="2200" b="1" dirty="0"/>
              <a:t>到</a:t>
            </a:r>
            <a:r>
              <a:rPr lang="en-US" sz="2200" b="1" i="1" dirty="0"/>
              <a:t>u</a:t>
            </a:r>
            <a:r>
              <a:rPr lang="zh-CN" altLang="en-US" sz="2200" b="1" dirty="0"/>
              <a:t>的距离</a:t>
            </a:r>
            <a:endParaRPr lang="en-US" sz="2200" b="1" dirty="0">
              <a:latin typeface="Symbol" pitchFamily="18" charset="2"/>
            </a:endParaRPr>
          </a:p>
          <a:p>
            <a:pPr>
              <a:buFont typeface="Monotype Sorts" pitchFamily="2" charset="2"/>
              <a:buNone/>
            </a:pPr>
            <a:r>
              <a:rPr lang="en-US" sz="2400" b="1" dirty="0">
                <a:latin typeface="Symbol" pitchFamily="18" charset="2"/>
              </a:rPr>
              <a:t>	  </a:t>
            </a:r>
            <a:r>
              <a:rPr lang="en-US" sz="2400" b="1" i="1" dirty="0"/>
              <a:t>u.</a:t>
            </a:r>
            <a:r>
              <a:rPr lang="en-US" sz="2400" b="1" i="1" dirty="0">
                <a:sym typeface="Symbol"/>
              </a:rPr>
              <a:t></a:t>
            </a:r>
            <a:r>
              <a:rPr lang="en-US" sz="2400" b="1" dirty="0"/>
              <a:t> = NIL // </a:t>
            </a:r>
            <a:r>
              <a:rPr lang="en-US" sz="2400" b="1" i="1" dirty="0"/>
              <a:t>u.</a:t>
            </a:r>
            <a:r>
              <a:rPr lang="en-US" sz="2400" b="1" i="1" dirty="0">
                <a:sym typeface="Symbol"/>
              </a:rPr>
              <a:t></a:t>
            </a:r>
            <a:r>
              <a:rPr lang="en-US" sz="2400" b="1" dirty="0"/>
              <a:t>  </a:t>
            </a:r>
            <a:r>
              <a:rPr lang="zh-CN" altLang="en-US" sz="2400" b="1" dirty="0"/>
              <a:t>记录</a:t>
            </a:r>
            <a:r>
              <a:rPr lang="en-US" sz="2400" b="1" i="1" dirty="0"/>
              <a:t>u</a:t>
            </a:r>
            <a:r>
              <a:rPr lang="en-US" sz="2400" b="1" dirty="0"/>
              <a:t> </a:t>
            </a:r>
            <a:r>
              <a:rPr lang="zh-CN" altLang="en-US" sz="2400" b="1" dirty="0"/>
              <a:t>在</a:t>
            </a:r>
            <a:r>
              <a:rPr lang="en-US" sz="2400" b="1" dirty="0"/>
              <a:t>BFS-</a:t>
            </a:r>
            <a:r>
              <a:rPr lang="zh-CN" altLang="en-US" sz="2400" b="1" dirty="0"/>
              <a:t>树中的前驱节点</a:t>
            </a:r>
            <a:endParaRPr lang="en-US" sz="2400" b="1" dirty="0"/>
          </a:p>
          <a:p>
            <a:pPr>
              <a:buFont typeface="Monotype Sorts" pitchFamily="2" charset="2"/>
              <a:buNone/>
            </a:pPr>
            <a:r>
              <a:rPr lang="en-US" sz="2400" b="1" dirty="0"/>
              <a:t>   </a:t>
            </a:r>
            <a:r>
              <a:rPr lang="en-US" sz="2400" b="1" i="1" dirty="0" err="1"/>
              <a:t>s</a:t>
            </a:r>
            <a:r>
              <a:rPr lang="en-US" sz="2400" b="1" dirty="0" err="1"/>
              <a:t>.</a:t>
            </a:r>
            <a:r>
              <a:rPr lang="en-US" sz="2400" b="1" i="1" dirty="0" err="1"/>
              <a:t>color</a:t>
            </a:r>
            <a:r>
              <a:rPr lang="en-US" sz="2400" b="1" dirty="0"/>
              <a:t> = gray </a:t>
            </a:r>
          </a:p>
          <a:p>
            <a:pPr>
              <a:buFont typeface="Monotype Sorts" pitchFamily="2" charset="2"/>
              <a:buNone/>
            </a:pPr>
            <a:r>
              <a:rPr lang="en-US" sz="2400" b="1" dirty="0"/>
              <a:t>   </a:t>
            </a:r>
            <a:r>
              <a:rPr lang="en-US" sz="2400" b="1" i="1" dirty="0" err="1"/>
              <a:t>s</a:t>
            </a:r>
            <a:r>
              <a:rPr lang="en-US" sz="2400" b="1" dirty="0" err="1"/>
              <a:t>.</a:t>
            </a:r>
            <a:r>
              <a:rPr lang="en-US" sz="2400" b="1" i="1" dirty="0" err="1"/>
              <a:t>d</a:t>
            </a:r>
            <a:r>
              <a:rPr lang="en-US" sz="2400" b="1" dirty="0"/>
              <a:t> = 0 </a:t>
            </a:r>
          </a:p>
          <a:p>
            <a:pPr>
              <a:buFont typeface="Monotype Sorts" pitchFamily="2" charset="2"/>
              <a:buNone/>
            </a:pPr>
            <a:r>
              <a:rPr lang="en-US" sz="2400" b="1" i="1" dirty="0"/>
              <a:t>   s.</a:t>
            </a:r>
            <a:r>
              <a:rPr lang="en-US" sz="2400" b="1" i="1" dirty="0">
                <a:sym typeface="Symbol"/>
              </a:rPr>
              <a:t></a:t>
            </a:r>
            <a:r>
              <a:rPr lang="en-US" sz="2400" b="1" dirty="0"/>
              <a:t> = NIL </a:t>
            </a:r>
          </a:p>
          <a:p>
            <a:pPr>
              <a:buFont typeface="Monotype Sorts" pitchFamily="2" charset="2"/>
              <a:buNone/>
            </a:pPr>
            <a:r>
              <a:rPr lang="en-US" sz="2400" b="1" dirty="0"/>
              <a:t>   </a:t>
            </a:r>
            <a:r>
              <a:rPr lang="en-US" sz="2400" b="1" i="1" dirty="0"/>
              <a:t>Q = </a:t>
            </a:r>
            <a:r>
              <a:rPr lang="en-US" sz="2400" b="1" i="1" dirty="0">
                <a:sym typeface="Symbol"/>
              </a:rPr>
              <a:t> </a:t>
            </a:r>
            <a:r>
              <a:rPr lang="en-US" sz="2400" b="1" dirty="0"/>
              <a:t> // </a:t>
            </a:r>
            <a:r>
              <a:rPr lang="en-US" sz="2400" b="1" i="1" dirty="0"/>
              <a:t>Q</a:t>
            </a:r>
            <a:r>
              <a:rPr lang="en-US" sz="2400" b="1" dirty="0"/>
              <a:t> </a:t>
            </a:r>
            <a:r>
              <a:rPr lang="zh-CN" altLang="en-US" sz="2400" b="1" dirty="0"/>
              <a:t>是一个先进先出的队列</a:t>
            </a:r>
            <a:r>
              <a:rPr lang="en-US" sz="2400" b="1" dirty="0"/>
              <a:t>   </a:t>
            </a:r>
          </a:p>
          <a:p>
            <a:pPr>
              <a:buFont typeface="Monotype Sorts" pitchFamily="2" charset="2"/>
              <a:buNone/>
            </a:pPr>
            <a:r>
              <a:rPr lang="en-US" sz="2400" b="1" i="1" dirty="0"/>
              <a:t>   </a:t>
            </a:r>
            <a:r>
              <a:rPr lang="en-US" sz="2400" b="1" i="1" dirty="0" err="1"/>
              <a:t>Enqueue</a:t>
            </a:r>
            <a:r>
              <a:rPr lang="en-US" sz="2400" b="1" dirty="0"/>
              <a:t>(</a:t>
            </a:r>
            <a:r>
              <a:rPr lang="en-US" sz="2400" b="1" i="1" dirty="0"/>
              <a:t>Q</a:t>
            </a:r>
            <a:r>
              <a:rPr lang="en-US" sz="2400" b="1" dirty="0"/>
              <a:t>, </a:t>
            </a:r>
            <a:r>
              <a:rPr lang="en-US" sz="2400" b="1" i="1" dirty="0"/>
              <a:t>s</a:t>
            </a:r>
            <a:r>
              <a:rPr lang="en-US" sz="2400" b="1" dirty="0"/>
              <a:t>)</a:t>
            </a:r>
          </a:p>
        </p:txBody>
      </p:sp>
    </p:spTree>
    <p:extLst>
      <p:ext uri="{BB962C8B-B14F-4D97-AF65-F5344CB8AC3E}">
        <p14:creationId xmlns:p14="http://schemas.microsoft.com/office/powerpoint/2010/main" val="4388662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85800" y="304800"/>
            <a:ext cx="7772400" cy="914400"/>
          </a:xfrm>
          <a:noFill/>
        </p:spPr>
        <p:txBody>
          <a:bodyPr lIns="92075" tIns="46038" rIns="92075" bIns="46038"/>
          <a:lstStyle/>
          <a:p>
            <a:r>
              <a:rPr lang="en-US" sz="3600" b="1" dirty="0">
                <a:solidFill>
                  <a:srgbClr val="0000CC"/>
                </a:solidFill>
              </a:rPr>
              <a:t>BFS: </a:t>
            </a:r>
            <a:r>
              <a:rPr lang="zh-CN" altLang="en-US" sz="3600" b="1" dirty="0">
                <a:solidFill>
                  <a:srgbClr val="0000CC"/>
                </a:solidFill>
              </a:rPr>
              <a:t>算法描述</a:t>
            </a:r>
            <a:endParaRPr lang="en-US" sz="3600" b="1" dirty="0">
              <a:solidFill>
                <a:srgbClr val="0000CC"/>
              </a:solidFill>
            </a:endParaRPr>
          </a:p>
        </p:txBody>
      </p:sp>
      <p:sp>
        <p:nvSpPr>
          <p:cNvPr id="1028" name="Rectangle 3"/>
          <p:cNvSpPr>
            <a:spLocks noGrp="1" noChangeArrowheads="1"/>
          </p:cNvSpPr>
          <p:nvPr>
            <p:ph type="body" idx="1"/>
          </p:nvPr>
        </p:nvSpPr>
        <p:spPr>
          <a:xfrm>
            <a:off x="457200" y="1447800"/>
            <a:ext cx="8305800" cy="4876800"/>
          </a:xfrm>
          <a:noFill/>
        </p:spPr>
        <p:txBody>
          <a:bodyPr lIns="92075" tIns="46038" rIns="92075" bIns="46038"/>
          <a:lstStyle/>
          <a:p>
            <a:pPr>
              <a:buFont typeface="Monotype Sorts" pitchFamily="2" charset="2"/>
              <a:buNone/>
            </a:pPr>
            <a:r>
              <a:rPr lang="en-US" sz="2400" b="1" dirty="0"/>
              <a:t>while ( </a:t>
            </a:r>
            <a:r>
              <a:rPr lang="en-US" sz="2400" b="1" i="1" dirty="0"/>
              <a:t>Q ≠ </a:t>
            </a:r>
            <a:r>
              <a:rPr lang="en-US" sz="2400" b="1" i="1" dirty="0">
                <a:sym typeface="Symbol"/>
              </a:rPr>
              <a:t></a:t>
            </a:r>
            <a:r>
              <a:rPr lang="en-US" sz="2400" b="1" dirty="0">
                <a:sym typeface="Symbol"/>
              </a:rPr>
              <a:t> </a:t>
            </a:r>
            <a:r>
              <a:rPr lang="en-US" sz="2400" b="1" dirty="0"/>
              <a:t>)</a:t>
            </a:r>
          </a:p>
          <a:p>
            <a:pPr>
              <a:buFont typeface="Monotype Sorts" pitchFamily="2" charset="2"/>
              <a:buNone/>
            </a:pPr>
            <a:r>
              <a:rPr lang="en-US" sz="2400" b="1" dirty="0"/>
              <a:t>     </a:t>
            </a:r>
            <a:r>
              <a:rPr lang="en-US" sz="2400" b="1" i="1" dirty="0"/>
              <a:t>u</a:t>
            </a:r>
            <a:r>
              <a:rPr lang="en-US" sz="2400" b="1" dirty="0"/>
              <a:t> = </a:t>
            </a:r>
            <a:r>
              <a:rPr lang="en-US" sz="2400" b="1" i="1" dirty="0" err="1"/>
              <a:t>Dequeue</a:t>
            </a:r>
            <a:r>
              <a:rPr lang="en-US" sz="2400" b="1" dirty="0"/>
              <a:t>(</a:t>
            </a:r>
            <a:r>
              <a:rPr lang="en-US" sz="2400" b="1" i="1" dirty="0"/>
              <a:t>Q</a:t>
            </a:r>
            <a:r>
              <a:rPr lang="en-US" sz="2400" b="1" dirty="0"/>
              <a:t>)</a:t>
            </a:r>
          </a:p>
          <a:p>
            <a:pPr>
              <a:buFont typeface="Monotype Sorts" pitchFamily="2" charset="2"/>
              <a:buNone/>
            </a:pPr>
            <a:r>
              <a:rPr lang="en-US" sz="2400" b="1" dirty="0"/>
              <a:t>     for each </a:t>
            </a:r>
            <a:r>
              <a:rPr lang="en-US" sz="2400" b="1" i="1" dirty="0"/>
              <a:t>v</a:t>
            </a:r>
            <a:r>
              <a:rPr lang="en-US" sz="2400" b="1" dirty="0"/>
              <a:t>  in </a:t>
            </a:r>
            <a:r>
              <a:rPr lang="en-US" sz="2400" b="1" i="1" dirty="0"/>
              <a:t>adj</a:t>
            </a:r>
            <a:r>
              <a:rPr lang="en-US" sz="2400" b="1" dirty="0"/>
              <a:t>[</a:t>
            </a:r>
            <a:r>
              <a:rPr lang="en-US" sz="2400" b="1" i="1" dirty="0"/>
              <a:t>u</a:t>
            </a:r>
            <a:r>
              <a:rPr lang="en-US" sz="2400" b="1" dirty="0"/>
              <a:t>]                        </a:t>
            </a:r>
          </a:p>
          <a:p>
            <a:pPr>
              <a:buFont typeface="Monotype Sorts" pitchFamily="2" charset="2"/>
              <a:buNone/>
            </a:pPr>
            <a:r>
              <a:rPr lang="en-US" sz="2400" b="1" dirty="0"/>
              <a:t>          if (</a:t>
            </a:r>
            <a:r>
              <a:rPr lang="en-US" sz="2400" b="1" i="1" dirty="0" err="1"/>
              <a:t>v</a:t>
            </a:r>
            <a:r>
              <a:rPr lang="en-US" sz="2400" b="1" dirty="0" err="1"/>
              <a:t>.</a:t>
            </a:r>
            <a:r>
              <a:rPr lang="en-US" sz="2400" b="1" i="1" dirty="0" err="1"/>
              <a:t>color</a:t>
            </a:r>
            <a:r>
              <a:rPr lang="en-US" sz="2400" b="1" dirty="0"/>
              <a:t> == white)   // </a:t>
            </a:r>
            <a:r>
              <a:rPr lang="en-US" sz="2400" b="1" i="1" dirty="0"/>
              <a:t>v</a:t>
            </a:r>
            <a:r>
              <a:rPr lang="en-US" sz="2400" b="1" dirty="0"/>
              <a:t> </a:t>
            </a:r>
            <a:r>
              <a:rPr lang="zh-CN" altLang="en-US" sz="2400" b="1" dirty="0"/>
              <a:t>还没被访问</a:t>
            </a:r>
            <a:endParaRPr lang="en-US" sz="2400" b="1" dirty="0"/>
          </a:p>
          <a:p>
            <a:pPr>
              <a:spcBef>
                <a:spcPts val="0"/>
              </a:spcBef>
              <a:buFont typeface="Monotype Sorts" pitchFamily="2" charset="2"/>
              <a:buNone/>
            </a:pPr>
            <a:r>
              <a:rPr lang="en-US" sz="2400" b="1" i="1" dirty="0"/>
              <a:t>               </a:t>
            </a:r>
            <a:r>
              <a:rPr lang="en-US" sz="2400" b="1" i="1" dirty="0" err="1"/>
              <a:t>v</a:t>
            </a:r>
            <a:r>
              <a:rPr lang="en-US" sz="2400" b="1" dirty="0" err="1"/>
              <a:t>.</a:t>
            </a:r>
            <a:r>
              <a:rPr lang="en-US" sz="2400" b="1" i="1" dirty="0" err="1"/>
              <a:t>color</a:t>
            </a:r>
            <a:r>
              <a:rPr lang="en-US" sz="2400" b="1" dirty="0"/>
              <a:t> = gray </a:t>
            </a:r>
          </a:p>
          <a:p>
            <a:pPr>
              <a:buFont typeface="Monotype Sorts" pitchFamily="2" charset="2"/>
              <a:buNone/>
            </a:pPr>
            <a:r>
              <a:rPr lang="en-US" sz="2400" b="1" dirty="0"/>
              <a:t>               </a:t>
            </a:r>
            <a:r>
              <a:rPr lang="en-US" sz="2400" b="1" i="1" dirty="0" err="1"/>
              <a:t>v</a:t>
            </a:r>
            <a:r>
              <a:rPr lang="en-US" sz="2400" b="1" dirty="0" err="1"/>
              <a:t>.</a:t>
            </a:r>
            <a:r>
              <a:rPr lang="en-US" sz="2400" b="1" i="1" dirty="0" err="1"/>
              <a:t>d</a:t>
            </a:r>
            <a:r>
              <a:rPr lang="en-US" sz="2400" b="1" dirty="0"/>
              <a:t> = </a:t>
            </a:r>
            <a:r>
              <a:rPr lang="en-US" sz="2400" b="1" i="1" dirty="0" err="1"/>
              <a:t>u</a:t>
            </a:r>
            <a:r>
              <a:rPr lang="en-US" sz="2400" b="1" dirty="0" err="1"/>
              <a:t>.</a:t>
            </a:r>
            <a:r>
              <a:rPr lang="en-US" sz="2400" b="1" i="1" dirty="0" err="1"/>
              <a:t>d</a:t>
            </a:r>
            <a:r>
              <a:rPr lang="en-US" sz="2400" b="1" dirty="0"/>
              <a:t> +1</a:t>
            </a:r>
          </a:p>
          <a:p>
            <a:pPr>
              <a:buFont typeface="Monotype Sorts" pitchFamily="2" charset="2"/>
              <a:buNone/>
            </a:pPr>
            <a:r>
              <a:rPr lang="en-US" sz="2400" b="1" dirty="0"/>
              <a:t>               </a:t>
            </a:r>
            <a:r>
              <a:rPr lang="en-US" sz="2400" b="1" i="1" dirty="0"/>
              <a:t>v</a:t>
            </a:r>
            <a:r>
              <a:rPr lang="en-US" sz="2400" b="1" dirty="0"/>
              <a:t>.</a:t>
            </a:r>
            <a:r>
              <a:rPr lang="en-US" sz="2400" b="1" i="1" dirty="0">
                <a:sym typeface="Symbol"/>
              </a:rPr>
              <a:t></a:t>
            </a:r>
            <a:r>
              <a:rPr lang="en-US" sz="2400" b="1" dirty="0"/>
              <a:t> = </a:t>
            </a:r>
            <a:r>
              <a:rPr lang="en-US" sz="2400" b="1" i="1" dirty="0"/>
              <a:t>u</a:t>
            </a:r>
            <a:r>
              <a:rPr lang="en-US" sz="2400" b="1" dirty="0"/>
              <a:t>              // </a:t>
            </a:r>
            <a:r>
              <a:rPr lang="en-US" sz="2400" b="1" i="1" dirty="0"/>
              <a:t>u</a:t>
            </a:r>
            <a:r>
              <a:rPr lang="en-US" sz="2400" b="1" dirty="0"/>
              <a:t> </a:t>
            </a:r>
            <a:r>
              <a:rPr lang="zh-CN" altLang="en-US" sz="2400" b="1" dirty="0"/>
              <a:t>为</a:t>
            </a:r>
            <a:r>
              <a:rPr lang="en-US" altLang="zh-CN" sz="2400" b="1" dirty="0"/>
              <a:t>v</a:t>
            </a:r>
            <a:r>
              <a:rPr lang="zh-CN" altLang="en-US" sz="2400" b="1" dirty="0"/>
              <a:t>的前驱（父亲节点）</a:t>
            </a:r>
            <a:endParaRPr lang="en-US" sz="2400" b="1" dirty="0"/>
          </a:p>
          <a:p>
            <a:pPr>
              <a:spcBef>
                <a:spcPts val="0"/>
              </a:spcBef>
              <a:buFont typeface="Monotype Sorts" pitchFamily="2" charset="2"/>
              <a:buNone/>
            </a:pPr>
            <a:r>
              <a:rPr lang="en-US" sz="2400" b="1" i="1" dirty="0"/>
              <a:t>               </a:t>
            </a:r>
            <a:r>
              <a:rPr lang="en-US" sz="2400" b="1" i="1" dirty="0" err="1"/>
              <a:t>Enqueue</a:t>
            </a:r>
            <a:r>
              <a:rPr lang="en-US" sz="2400" b="1" dirty="0"/>
              <a:t>(</a:t>
            </a:r>
            <a:r>
              <a:rPr lang="en-US" sz="2400" b="1" i="1" dirty="0"/>
              <a:t>Q</a:t>
            </a:r>
            <a:r>
              <a:rPr lang="en-US" sz="2400" b="1" dirty="0"/>
              <a:t>, </a:t>
            </a:r>
            <a:r>
              <a:rPr lang="en-US" sz="2400" b="1" i="1" dirty="0"/>
              <a:t>v</a:t>
            </a:r>
            <a:r>
              <a:rPr lang="en-US" sz="2400" b="1" dirty="0"/>
              <a:t>) </a:t>
            </a:r>
          </a:p>
          <a:p>
            <a:pPr>
              <a:buFont typeface="Monotype Sorts" pitchFamily="2" charset="2"/>
              <a:buNone/>
            </a:pPr>
            <a:r>
              <a:rPr lang="en-US" sz="2400" b="1" i="1" dirty="0"/>
              <a:t>      </a:t>
            </a:r>
            <a:r>
              <a:rPr lang="en-US" sz="2400" b="1" i="1" dirty="0" err="1"/>
              <a:t>u.color</a:t>
            </a:r>
            <a:r>
              <a:rPr lang="en-US" sz="2400" b="1" dirty="0"/>
              <a:t> = black   // </a:t>
            </a:r>
            <a:r>
              <a:rPr lang="en-US" sz="2400" b="1" i="1" dirty="0"/>
              <a:t>u</a:t>
            </a:r>
            <a:r>
              <a:rPr lang="zh-CN" altLang="en-US" sz="2400" b="1" dirty="0"/>
              <a:t>已经遍历完成</a:t>
            </a:r>
            <a:endParaRPr lang="en-US" sz="2400" b="1" dirty="0"/>
          </a:p>
        </p:txBody>
      </p:sp>
      <p:sp>
        <p:nvSpPr>
          <p:cNvPr id="4" name="矩形 3"/>
          <p:cNvSpPr/>
          <p:nvPr/>
        </p:nvSpPr>
        <p:spPr bwMode="auto">
          <a:xfrm>
            <a:off x="685800" y="2286000"/>
            <a:ext cx="6858000" cy="2590800"/>
          </a:xfrm>
          <a:prstGeom prst="rect">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06140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685800" y="304800"/>
            <a:ext cx="7772400" cy="603920"/>
          </a:xfrm>
          <a:noFill/>
        </p:spPr>
        <p:txBody>
          <a:bodyPr lIns="92075" tIns="46038" rIns="92075" bIns="46038"/>
          <a:lstStyle/>
          <a:p>
            <a:r>
              <a:rPr lang="en-US" sz="3600" b="1" dirty="0">
                <a:solidFill>
                  <a:srgbClr val="0000CC"/>
                </a:solidFill>
              </a:rPr>
              <a:t>BFS</a:t>
            </a:r>
            <a:r>
              <a:rPr lang="zh-CN" altLang="en-US" sz="3600" b="1" dirty="0">
                <a:solidFill>
                  <a:srgbClr val="0000CC"/>
                </a:solidFill>
              </a:rPr>
              <a:t>举例</a:t>
            </a:r>
            <a:endParaRPr lang="en-US" sz="3600" b="1" dirty="0">
              <a:solidFill>
                <a:srgbClr val="0000CC"/>
              </a:solidFill>
            </a:endParaRPr>
          </a:p>
        </p:txBody>
      </p:sp>
      <p:pic>
        <p:nvPicPr>
          <p:cNvPr id="21401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3921" b="61106"/>
          <a:stretch/>
        </p:blipFill>
        <p:spPr bwMode="auto">
          <a:xfrm>
            <a:off x="323528" y="1507976"/>
            <a:ext cx="4157133"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212" b="61106"/>
          <a:stretch/>
        </p:blipFill>
        <p:spPr bwMode="auto">
          <a:xfrm>
            <a:off x="4709261" y="1507976"/>
            <a:ext cx="4221076"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323528" y="5013176"/>
            <a:ext cx="8606809" cy="954107"/>
          </a:xfrm>
          <a:prstGeom prst="rect">
            <a:avLst/>
          </a:prstGeom>
        </p:spPr>
        <p:txBody>
          <a:bodyPr wrap="square">
            <a:spAutoFit/>
          </a:bodyPr>
          <a:lstStyle/>
          <a:p>
            <a:r>
              <a:rPr lang="zh-CN" altLang="en-US" sz="2800" dirty="0">
                <a:solidFill>
                  <a:srgbClr val="C00000"/>
                </a:solidFill>
              </a:rPr>
              <a:t>基本思想</a:t>
            </a:r>
            <a:r>
              <a:rPr lang="en-US" altLang="zh-CN" sz="2800" dirty="0">
                <a:solidFill>
                  <a:srgbClr val="C00000"/>
                </a:solidFill>
              </a:rPr>
              <a:t>: </a:t>
            </a:r>
            <a:r>
              <a:rPr lang="zh-CN" altLang="en-US" sz="2800" dirty="0"/>
              <a:t>先找到距离</a:t>
            </a:r>
            <a:r>
              <a:rPr lang="en-US" altLang="zh-CN" sz="2800" dirty="0"/>
              <a:t>s</a:t>
            </a:r>
            <a:r>
              <a:rPr lang="zh-CN" altLang="en-US" sz="2800" dirty="0"/>
              <a:t>为</a:t>
            </a:r>
            <a:r>
              <a:rPr lang="en-US" altLang="zh-CN" sz="2800" dirty="0">
                <a:solidFill>
                  <a:schemeClr val="bg2"/>
                </a:solidFill>
              </a:rPr>
              <a:t> </a:t>
            </a:r>
            <a:r>
              <a:rPr lang="en-US" altLang="zh-CN" sz="2800" i="1" dirty="0">
                <a:solidFill>
                  <a:schemeClr val="bg2"/>
                </a:solidFill>
              </a:rPr>
              <a:t>k</a:t>
            </a:r>
            <a:r>
              <a:rPr lang="zh-CN" altLang="en-US" sz="2800" dirty="0">
                <a:solidFill>
                  <a:schemeClr val="bg2"/>
                </a:solidFill>
              </a:rPr>
              <a:t>的节点，然后找到距离</a:t>
            </a:r>
            <a:r>
              <a:rPr lang="en-US" altLang="zh-CN" sz="2800" dirty="0">
                <a:solidFill>
                  <a:schemeClr val="bg2"/>
                </a:solidFill>
              </a:rPr>
              <a:t>s</a:t>
            </a:r>
            <a:r>
              <a:rPr lang="zh-CN" altLang="en-US" sz="2800" dirty="0">
                <a:solidFill>
                  <a:schemeClr val="bg2"/>
                </a:solidFill>
              </a:rPr>
              <a:t>为</a:t>
            </a:r>
            <a:r>
              <a:rPr lang="en-US" altLang="zh-CN" sz="2800" dirty="0">
                <a:solidFill>
                  <a:schemeClr val="bg2"/>
                </a:solidFill>
              </a:rPr>
              <a:t> </a:t>
            </a:r>
            <a:r>
              <a:rPr lang="en-US" altLang="zh-CN" sz="2800" i="1" dirty="0">
                <a:solidFill>
                  <a:schemeClr val="bg2"/>
                </a:solidFill>
              </a:rPr>
              <a:t>k</a:t>
            </a:r>
            <a:r>
              <a:rPr lang="en-US" altLang="zh-CN" sz="2800" dirty="0">
                <a:solidFill>
                  <a:schemeClr val="bg2"/>
                </a:solidFill>
              </a:rPr>
              <a:t> + 1 </a:t>
            </a:r>
            <a:r>
              <a:rPr lang="zh-CN" altLang="en-US" sz="2800" dirty="0">
                <a:solidFill>
                  <a:schemeClr val="bg2"/>
                </a:solidFill>
              </a:rPr>
              <a:t>的节点</a:t>
            </a:r>
            <a:endParaRPr lang="en-US" altLang="zh-CN" sz="2800" dirty="0">
              <a:solidFill>
                <a:schemeClr val="bg2"/>
              </a:solidFill>
            </a:endParaRPr>
          </a:p>
        </p:txBody>
      </p:sp>
    </p:spTree>
    <p:extLst>
      <p:ext uri="{BB962C8B-B14F-4D97-AF65-F5344CB8AC3E}">
        <p14:creationId xmlns:p14="http://schemas.microsoft.com/office/powerpoint/2010/main" val="26238746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304800"/>
            <a:ext cx="7772400" cy="608357"/>
          </a:xfrm>
          <a:noFill/>
        </p:spPr>
        <p:txBody>
          <a:bodyPr lIns="92075" tIns="46038" rIns="92075" bIns="46038"/>
          <a:lstStyle/>
          <a:p>
            <a:r>
              <a:rPr lang="en-US" altLang="zh-CN" sz="3600" b="1" dirty="0">
                <a:solidFill>
                  <a:srgbClr val="0000CC"/>
                </a:solidFill>
              </a:rPr>
              <a:t>BFS</a:t>
            </a:r>
            <a:r>
              <a:rPr lang="zh-CN" altLang="en-US" sz="3600" b="1" dirty="0">
                <a:solidFill>
                  <a:srgbClr val="0000CC"/>
                </a:solidFill>
              </a:rPr>
              <a:t>举例</a:t>
            </a:r>
            <a:endParaRPr lang="en-US" sz="3600" b="1" dirty="0">
              <a:solidFill>
                <a:srgbClr val="0000CC"/>
              </a:solidFill>
            </a:endParaRPr>
          </a:p>
        </p:txBody>
      </p:sp>
      <p:pic>
        <p:nvPicPr>
          <p:cNvPr id="9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169" t="38651"/>
          <a:stretch/>
        </p:blipFill>
        <p:spPr bwMode="auto">
          <a:xfrm>
            <a:off x="4572000" y="1447800"/>
            <a:ext cx="4094161" cy="442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8651" r="52933"/>
          <a:stretch/>
        </p:blipFill>
        <p:spPr bwMode="auto">
          <a:xfrm>
            <a:off x="381000" y="1371600"/>
            <a:ext cx="4114800" cy="442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004" name="Rectangle 92"/>
          <p:cNvSpPr>
            <a:spLocks noChangeArrowheads="1"/>
          </p:cNvSpPr>
          <p:nvPr/>
        </p:nvSpPr>
        <p:spPr bwMode="auto">
          <a:xfrm>
            <a:off x="4191000" y="4876800"/>
            <a:ext cx="3886200" cy="46230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spAutoFit/>
          </a:bodyPr>
          <a:lstStyle/>
          <a:p>
            <a:r>
              <a:rPr lang="zh-CN" altLang="en-US" sz="2400" dirty="0"/>
              <a:t>图中加粗的边为</a:t>
            </a:r>
            <a:r>
              <a:rPr lang="en-US" altLang="zh-CN" sz="2400" dirty="0"/>
              <a:t>BFS</a:t>
            </a:r>
            <a:r>
              <a:rPr lang="zh-CN" altLang="en-US" sz="2400" dirty="0"/>
              <a:t>树的边</a:t>
            </a:r>
            <a:endParaRPr lang="en-US" sz="2400" dirty="0">
              <a:solidFill>
                <a:schemeClr val="tx1"/>
              </a:solidFill>
            </a:endParaRPr>
          </a:p>
        </p:txBody>
      </p:sp>
    </p:spTree>
    <p:extLst>
      <p:ext uri="{BB962C8B-B14F-4D97-AF65-F5344CB8AC3E}">
        <p14:creationId xmlns:p14="http://schemas.microsoft.com/office/powerpoint/2010/main" val="28242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0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228600"/>
            <a:ext cx="7772400" cy="680120"/>
          </a:xfrm>
          <a:noFill/>
        </p:spPr>
        <p:txBody>
          <a:bodyPr lIns="92075" tIns="46038" rIns="92075" bIns="46038"/>
          <a:lstStyle/>
          <a:p>
            <a:r>
              <a:rPr lang="en-US" sz="3600" b="1" dirty="0">
                <a:solidFill>
                  <a:srgbClr val="0000CC"/>
                </a:solidFill>
              </a:rPr>
              <a:t>BFS</a:t>
            </a:r>
            <a:r>
              <a:rPr lang="zh-CN" altLang="en-US" sz="3600" b="1" dirty="0">
                <a:solidFill>
                  <a:srgbClr val="0000CC"/>
                </a:solidFill>
              </a:rPr>
              <a:t>的输出</a:t>
            </a:r>
            <a:endParaRPr lang="en-US" sz="3600" b="1" dirty="0">
              <a:solidFill>
                <a:srgbClr val="0000CC"/>
              </a:solidFill>
            </a:endParaRPr>
          </a:p>
        </p:txBody>
      </p:sp>
      <p:sp>
        <p:nvSpPr>
          <p:cNvPr id="33795" name="Rectangle 3"/>
          <p:cNvSpPr>
            <a:spLocks noGrp="1" noChangeArrowheads="1"/>
          </p:cNvSpPr>
          <p:nvPr>
            <p:ph type="body" idx="1"/>
          </p:nvPr>
        </p:nvSpPr>
        <p:spPr>
          <a:xfrm>
            <a:off x="609600" y="1447800"/>
            <a:ext cx="7924800" cy="4724400"/>
          </a:xfrm>
          <a:noFill/>
        </p:spPr>
        <p:txBody>
          <a:bodyPr lIns="92075" tIns="46038" rIns="92075" bIns="46038"/>
          <a:lstStyle/>
          <a:p>
            <a:r>
              <a:rPr lang="zh-CN" altLang="en-US" sz="2400" b="1" dirty="0">
                <a:latin typeface="+mj-lt"/>
              </a:rPr>
              <a:t>输出从</a:t>
            </a:r>
            <a:r>
              <a:rPr lang="en-US" altLang="zh-CN" sz="2400" b="1" i="1" dirty="0">
                <a:latin typeface="+mj-lt"/>
              </a:rPr>
              <a:t>s</a:t>
            </a:r>
            <a:r>
              <a:rPr lang="zh-CN" altLang="en-US" sz="2400" b="1" dirty="0">
                <a:latin typeface="+mj-lt"/>
              </a:rPr>
              <a:t>点出发到达所有其它节点的</a:t>
            </a:r>
            <a:r>
              <a:rPr lang="zh-CN" altLang="en-US" sz="2400" b="1" i="1" dirty="0">
                <a:solidFill>
                  <a:srgbClr val="FF0000"/>
                </a:solidFill>
                <a:latin typeface="+mj-lt"/>
              </a:rPr>
              <a:t>最短路径</a:t>
            </a:r>
            <a:endParaRPr lang="en-US" sz="2400" b="1" i="1" dirty="0">
              <a:solidFill>
                <a:srgbClr val="FF0000"/>
              </a:solidFill>
              <a:latin typeface="+mj-lt"/>
            </a:endParaRPr>
          </a:p>
          <a:p>
            <a:r>
              <a:rPr lang="zh-CN" altLang="en-US" sz="2400" b="1" dirty="0">
                <a:latin typeface="+mj-lt"/>
              </a:rPr>
              <a:t>同时，也可以得到一颗以</a:t>
            </a:r>
            <a:r>
              <a:rPr lang="en-US" altLang="zh-CN" sz="2400" b="1" i="1" dirty="0">
                <a:latin typeface="+mj-lt"/>
              </a:rPr>
              <a:t>s</a:t>
            </a:r>
            <a:r>
              <a:rPr lang="zh-CN" altLang="en-US" sz="2400" b="1" dirty="0">
                <a:latin typeface="+mj-lt"/>
              </a:rPr>
              <a:t>节点为根的</a:t>
            </a:r>
            <a:r>
              <a:rPr lang="en-US" altLang="zh-CN" sz="2400" b="1" i="1" dirty="0">
                <a:solidFill>
                  <a:srgbClr val="FF0000"/>
                </a:solidFill>
                <a:latin typeface="+mj-lt"/>
              </a:rPr>
              <a:t>BFS</a:t>
            </a:r>
            <a:r>
              <a:rPr lang="zh-CN" altLang="en-US" sz="2400" b="1" i="1" dirty="0">
                <a:solidFill>
                  <a:srgbClr val="FF0000"/>
                </a:solidFill>
                <a:latin typeface="+mj-lt"/>
              </a:rPr>
              <a:t>树</a:t>
            </a:r>
            <a:r>
              <a:rPr lang="zh-CN" altLang="en-US" sz="2400" b="1" dirty="0">
                <a:latin typeface="+mj-lt"/>
              </a:rPr>
              <a:t>，这颗树包括了所有从</a:t>
            </a:r>
            <a:r>
              <a:rPr lang="en-US" altLang="zh-CN" sz="2400" b="1" i="1" dirty="0">
                <a:latin typeface="+mj-lt"/>
              </a:rPr>
              <a:t>s</a:t>
            </a:r>
            <a:r>
              <a:rPr lang="zh-CN" altLang="en-US" sz="2400" b="1" dirty="0">
                <a:latin typeface="+mj-lt"/>
              </a:rPr>
              <a:t>可达的节点</a:t>
            </a:r>
            <a:endParaRPr lang="en-US" sz="2400" b="1" dirty="0">
              <a:latin typeface="+mj-lt"/>
            </a:endParaRPr>
          </a:p>
          <a:p>
            <a:r>
              <a:rPr lang="zh-CN" altLang="en-US" sz="2400" b="1" dirty="0">
                <a:latin typeface="+mj-lt"/>
              </a:rPr>
              <a:t>如果是邻接表存图，则</a:t>
            </a:r>
            <a:r>
              <a:rPr lang="en-US" altLang="zh-CN" sz="2400" b="1" dirty="0">
                <a:latin typeface="+mj-lt"/>
              </a:rPr>
              <a:t>BFS</a:t>
            </a:r>
            <a:r>
              <a:rPr lang="zh-CN" altLang="en-US" sz="2400" b="1" dirty="0">
                <a:latin typeface="+mj-lt"/>
              </a:rPr>
              <a:t>算法的复杂度为</a:t>
            </a:r>
            <a:r>
              <a:rPr lang="en-US" sz="2400" b="1" i="1" dirty="0">
                <a:latin typeface="+mj-lt"/>
              </a:rPr>
              <a:t>O</a:t>
            </a:r>
            <a:r>
              <a:rPr lang="en-US" sz="2400" b="1" dirty="0">
                <a:latin typeface="+mj-lt"/>
              </a:rPr>
              <a:t>(|</a:t>
            </a:r>
            <a:r>
              <a:rPr lang="en-US" sz="2400" b="1" i="1" dirty="0">
                <a:latin typeface="+mj-lt"/>
              </a:rPr>
              <a:t>V</a:t>
            </a:r>
            <a:r>
              <a:rPr lang="en-US" sz="2400" b="1" dirty="0">
                <a:latin typeface="+mj-lt"/>
              </a:rPr>
              <a:t>| + |</a:t>
            </a:r>
            <a:r>
              <a:rPr lang="en-US" sz="2400" b="1" i="1" dirty="0">
                <a:latin typeface="+mj-lt"/>
              </a:rPr>
              <a:t>E</a:t>
            </a:r>
            <a:r>
              <a:rPr lang="en-US" sz="2400" b="1" dirty="0">
                <a:latin typeface="+mj-lt"/>
              </a:rPr>
              <a:t>|) </a:t>
            </a:r>
          </a:p>
          <a:p>
            <a:r>
              <a:rPr lang="zh-CN" altLang="en-US" sz="2400" b="1" dirty="0">
                <a:latin typeface="+mj-lt"/>
              </a:rPr>
              <a:t>如果是邻接矩阵存图，</a:t>
            </a:r>
            <a:r>
              <a:rPr lang="zh-CN" altLang="en-US" sz="2400" b="1" dirty="0"/>
              <a:t>则</a:t>
            </a:r>
            <a:r>
              <a:rPr lang="en-US" altLang="zh-CN" sz="2400" b="1" dirty="0"/>
              <a:t>BFS</a:t>
            </a:r>
            <a:r>
              <a:rPr lang="zh-CN" altLang="en-US" sz="2400" b="1" dirty="0"/>
              <a:t>算法的复杂度为</a:t>
            </a:r>
            <a:r>
              <a:rPr lang="en-US" sz="2400" b="1" i="1" dirty="0">
                <a:latin typeface="+mj-lt"/>
              </a:rPr>
              <a:t>O</a:t>
            </a:r>
            <a:r>
              <a:rPr lang="en-US" sz="2400" b="1" dirty="0">
                <a:latin typeface="+mj-lt"/>
              </a:rPr>
              <a:t>(|</a:t>
            </a:r>
            <a:r>
              <a:rPr lang="en-US" sz="2400" b="1" i="1" dirty="0">
                <a:latin typeface="+mj-lt"/>
              </a:rPr>
              <a:t>V</a:t>
            </a:r>
            <a:r>
              <a:rPr lang="en-US" sz="2400" b="1" dirty="0">
                <a:latin typeface="+mj-lt"/>
              </a:rPr>
              <a:t>|</a:t>
            </a:r>
            <a:r>
              <a:rPr lang="en-US" sz="2400" b="1" baseline="30000" dirty="0">
                <a:latin typeface="+mj-lt"/>
              </a:rPr>
              <a:t>2</a:t>
            </a:r>
            <a:r>
              <a:rPr lang="en-US" sz="2400" b="1" dirty="0">
                <a:latin typeface="+mj-lt"/>
              </a:rPr>
              <a:t>)</a:t>
            </a:r>
          </a:p>
        </p:txBody>
      </p:sp>
    </p:spTree>
    <p:extLst>
      <p:ext uri="{BB962C8B-B14F-4D97-AF65-F5344CB8AC3E}">
        <p14:creationId xmlns:p14="http://schemas.microsoft.com/office/powerpoint/2010/main" val="149182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z="4400"/>
              <a:t>结论</a:t>
            </a:r>
          </a:p>
        </p:txBody>
      </p:sp>
      <p:sp>
        <p:nvSpPr>
          <p:cNvPr id="65539" name="Rectangle 3"/>
          <p:cNvSpPr>
            <a:spLocks noGrp="1" noChangeArrowheads="1"/>
          </p:cNvSpPr>
          <p:nvPr>
            <p:ph type="body" idx="1"/>
          </p:nvPr>
        </p:nvSpPr>
        <p:spPr>
          <a:xfrm>
            <a:off x="250825" y="1341438"/>
            <a:ext cx="8499475" cy="5000625"/>
          </a:xfrm>
        </p:spPr>
        <p:txBody>
          <a:bodyPr/>
          <a:lstStyle/>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如果图为连通图，则从该图的任意一个顶点开始执行一次深度优先遍历或广度优先遍历，即可访问该连通图的所有顶点。</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如果图为非连通图，则依次从未访问过的顶点开始执行深度优先遍历或广度优先遍历，直至所有的顶点均被访问。</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事实上执行一次深度优先可以遍历一个连通分支。图有多少个连通分支，就调用多少次深度优先遍历。</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107950" y="333375"/>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class ArcNode</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	private:</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	  int			adjvex;</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	  ArcNode		*next;</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	  int			weight;</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	public:</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	   friend class VNode;</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	   friend class ALGraph;</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	   ArcNode(int adj, int w,ArcNode *p=NULL)；</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	   ArcNode(int adj, ArcNode *p=NULL)</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				</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43586" y="110304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三、有向图</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完全图</a:t>
            </a:r>
            <a:r>
              <a:rPr lang="en-US" altLang="zh-CN" sz="3200">
                <a:latin typeface="黑体" panose="02010609060101010101" pitchFamily="49" charset="-122"/>
                <a:ea typeface="黑体" panose="02010609060101010101" pitchFamily="49" charset="-122"/>
              </a:rPr>
              <a:t>)</a:t>
            </a:r>
          </a:p>
        </p:txBody>
      </p:sp>
      <p:sp>
        <p:nvSpPr>
          <p:cNvPr id="2150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4268B187-0F07-49C1-927B-3AC62D1EBB0B}" type="slidenum">
              <a:rPr lang="zh-CN" altLang="en-US"/>
              <a:pPr algn="r" eaLnBrk="1" hangingPunct="1">
                <a:spcBef>
                  <a:spcPct val="50000"/>
                </a:spcBef>
                <a:buFont typeface="Arial" panose="020B0604020202020204" pitchFamily="34" charset="0"/>
                <a:buNone/>
              </a:pPr>
              <a:t>8</a:t>
            </a:fld>
            <a:endParaRPr lang="en-US" altLang="zh-CN"/>
          </a:p>
        </p:txBody>
      </p:sp>
      <p:sp>
        <p:nvSpPr>
          <p:cNvPr id="21508" name="Text Box 4"/>
          <p:cNvSpPr txBox="1">
            <a:spLocks noChangeArrowheads="1"/>
          </p:cNvSpPr>
          <p:nvPr/>
        </p:nvSpPr>
        <p:spPr bwMode="auto">
          <a:xfrm>
            <a:off x="443586" y="18864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第一节　图的定义与术语</a:t>
            </a:r>
          </a:p>
        </p:txBody>
      </p:sp>
      <p:sp>
        <p:nvSpPr>
          <p:cNvPr id="21509" name="Rectangle 5"/>
          <p:cNvSpPr>
            <a:spLocks noGrp="1" noChangeArrowheads="1"/>
          </p:cNvSpPr>
          <p:nvPr>
            <p:ph type="body" idx="1"/>
          </p:nvPr>
        </p:nvSpPr>
        <p:spPr>
          <a:xfrm>
            <a:off x="367386" y="194124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如果有向图有</a:t>
            </a:r>
            <a:r>
              <a:rPr lang="en-US" altLang="zh-CN" b="1">
                <a:latin typeface="黑体" panose="02010609060101010101" pitchFamily="49" charset="-122"/>
                <a:ea typeface="黑体" panose="02010609060101010101" pitchFamily="49" charset="-122"/>
              </a:rPr>
              <a:t>n(n-1)</a:t>
            </a:r>
            <a:r>
              <a:rPr lang="zh-CN" altLang="en-US" b="1">
                <a:latin typeface="黑体" panose="02010609060101010101" pitchFamily="49" charset="-122"/>
                <a:ea typeface="黑体" panose="02010609060101010101" pitchFamily="49" charset="-122"/>
              </a:rPr>
              <a:t>条边，则称为有向完全图</a:t>
            </a:r>
          </a:p>
        </p:txBody>
      </p:sp>
      <p:grpSp>
        <p:nvGrpSpPr>
          <p:cNvPr id="21511" name="Group 7"/>
          <p:cNvGrpSpPr>
            <a:grpSpLocks/>
          </p:cNvGrpSpPr>
          <p:nvPr/>
        </p:nvGrpSpPr>
        <p:grpSpPr bwMode="auto">
          <a:xfrm>
            <a:off x="3110586" y="3160440"/>
            <a:ext cx="2362200" cy="1981200"/>
            <a:chOff x="0" y="0"/>
            <a:chExt cx="1488" cy="1248"/>
          </a:xfrm>
        </p:grpSpPr>
        <p:grpSp>
          <p:nvGrpSpPr>
            <p:cNvPr id="21512" name="Group 8"/>
            <p:cNvGrpSpPr>
              <a:grpSpLocks/>
            </p:cNvGrpSpPr>
            <p:nvPr/>
          </p:nvGrpSpPr>
          <p:grpSpPr bwMode="auto">
            <a:xfrm>
              <a:off x="192" y="1025"/>
              <a:ext cx="1152" cy="192"/>
              <a:chOff x="0" y="0"/>
              <a:chExt cx="864" cy="288"/>
            </a:xfrm>
          </p:grpSpPr>
          <p:sp>
            <p:nvSpPr>
              <p:cNvPr id="21524" name="Oval 9"/>
              <p:cNvSpPr>
                <a:spLocks noChangeArrowheads="1"/>
              </p:cNvSpPr>
              <p:nvPr/>
            </p:nvSpPr>
            <p:spPr bwMode="auto">
              <a:xfrm>
                <a:off x="0" y="0"/>
                <a:ext cx="864" cy="288"/>
              </a:xfrm>
              <a:prstGeom prst="ellipse">
                <a:avLst/>
              </a:prstGeom>
              <a:noFill/>
              <a:ln w="28575">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1525" name="Line 10"/>
              <p:cNvSpPr>
                <a:spLocks noChangeShapeType="1"/>
              </p:cNvSpPr>
              <p:nvPr/>
            </p:nvSpPr>
            <p:spPr bwMode="auto">
              <a:xfrm>
                <a:off x="624" y="9"/>
                <a:ext cx="144" cy="48"/>
              </a:xfrm>
              <a:prstGeom prst="line">
                <a:avLst/>
              </a:prstGeom>
              <a:noFill/>
              <a:ln w="19050">
                <a:solidFill>
                  <a:srgbClr val="00FF00"/>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1526" name="Line 11"/>
              <p:cNvSpPr>
                <a:spLocks noChangeShapeType="1"/>
              </p:cNvSpPr>
              <p:nvPr/>
            </p:nvSpPr>
            <p:spPr bwMode="auto">
              <a:xfrm flipH="1" flipV="1">
                <a:off x="78" y="213"/>
                <a:ext cx="144" cy="48"/>
              </a:xfrm>
              <a:prstGeom prst="line">
                <a:avLst/>
              </a:prstGeom>
              <a:noFill/>
              <a:ln w="19050">
                <a:solidFill>
                  <a:srgbClr val="00FF00"/>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1513" name="Group 12"/>
            <p:cNvGrpSpPr>
              <a:grpSpLocks/>
            </p:cNvGrpSpPr>
            <p:nvPr/>
          </p:nvGrpSpPr>
          <p:grpSpPr bwMode="auto">
            <a:xfrm rot="-3600000">
              <a:off x="-157" y="480"/>
              <a:ext cx="1152" cy="192"/>
              <a:chOff x="0" y="0"/>
              <a:chExt cx="864" cy="288"/>
            </a:xfrm>
          </p:grpSpPr>
          <p:sp>
            <p:nvSpPr>
              <p:cNvPr id="21521" name="Oval 13"/>
              <p:cNvSpPr>
                <a:spLocks noChangeArrowheads="1"/>
              </p:cNvSpPr>
              <p:nvPr/>
            </p:nvSpPr>
            <p:spPr bwMode="auto">
              <a:xfrm>
                <a:off x="0" y="0"/>
                <a:ext cx="864" cy="288"/>
              </a:xfrm>
              <a:prstGeom prst="ellipse">
                <a:avLst/>
              </a:prstGeom>
              <a:noFill/>
              <a:ln w="28575">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1522" name="Line 14"/>
              <p:cNvSpPr>
                <a:spLocks noChangeShapeType="1"/>
              </p:cNvSpPr>
              <p:nvPr/>
            </p:nvSpPr>
            <p:spPr bwMode="auto">
              <a:xfrm>
                <a:off x="624" y="7"/>
                <a:ext cx="144" cy="48"/>
              </a:xfrm>
              <a:prstGeom prst="line">
                <a:avLst/>
              </a:prstGeom>
              <a:noFill/>
              <a:ln w="19050">
                <a:solidFill>
                  <a:srgbClr val="00FF00"/>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1523" name="Line 15"/>
              <p:cNvSpPr>
                <a:spLocks noChangeShapeType="1"/>
              </p:cNvSpPr>
              <p:nvPr/>
            </p:nvSpPr>
            <p:spPr bwMode="auto">
              <a:xfrm flipH="1" flipV="1">
                <a:off x="78" y="208"/>
                <a:ext cx="144" cy="48"/>
              </a:xfrm>
              <a:prstGeom prst="line">
                <a:avLst/>
              </a:prstGeom>
              <a:noFill/>
              <a:ln w="19050">
                <a:solidFill>
                  <a:srgbClr val="00FF00"/>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1514" name="Group 16"/>
            <p:cNvGrpSpPr>
              <a:grpSpLocks/>
            </p:cNvGrpSpPr>
            <p:nvPr/>
          </p:nvGrpSpPr>
          <p:grpSpPr bwMode="auto">
            <a:xfrm rot="3600000">
              <a:off x="511" y="506"/>
              <a:ext cx="1077" cy="187"/>
              <a:chOff x="0" y="0"/>
              <a:chExt cx="864" cy="288"/>
            </a:xfrm>
          </p:grpSpPr>
          <p:sp>
            <p:nvSpPr>
              <p:cNvPr id="21518" name="Oval 17"/>
              <p:cNvSpPr>
                <a:spLocks noChangeArrowheads="1"/>
              </p:cNvSpPr>
              <p:nvPr/>
            </p:nvSpPr>
            <p:spPr bwMode="auto">
              <a:xfrm>
                <a:off x="0" y="0"/>
                <a:ext cx="864" cy="288"/>
              </a:xfrm>
              <a:prstGeom prst="ellipse">
                <a:avLst/>
              </a:prstGeom>
              <a:noFill/>
              <a:ln w="28575">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1519" name="Line 18"/>
              <p:cNvSpPr>
                <a:spLocks noChangeShapeType="1"/>
              </p:cNvSpPr>
              <p:nvPr/>
            </p:nvSpPr>
            <p:spPr bwMode="auto">
              <a:xfrm>
                <a:off x="623" y="5"/>
                <a:ext cx="144" cy="48"/>
              </a:xfrm>
              <a:prstGeom prst="line">
                <a:avLst/>
              </a:prstGeom>
              <a:noFill/>
              <a:ln w="19050">
                <a:solidFill>
                  <a:srgbClr val="00FF00"/>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1520" name="Line 19"/>
              <p:cNvSpPr>
                <a:spLocks noChangeShapeType="1"/>
              </p:cNvSpPr>
              <p:nvPr/>
            </p:nvSpPr>
            <p:spPr bwMode="auto">
              <a:xfrm flipH="1" flipV="1">
                <a:off x="78" y="213"/>
                <a:ext cx="144" cy="48"/>
              </a:xfrm>
              <a:prstGeom prst="line">
                <a:avLst/>
              </a:prstGeom>
              <a:noFill/>
              <a:ln w="19050">
                <a:solidFill>
                  <a:srgbClr val="00FF00"/>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21515" name="Oval 20"/>
            <p:cNvSpPr>
              <a:spLocks noChangeArrowheads="1"/>
            </p:cNvSpPr>
            <p:nvPr/>
          </p:nvSpPr>
          <p:spPr bwMode="auto">
            <a:xfrm>
              <a:off x="0" y="977"/>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21516" name="Oval 21"/>
            <p:cNvSpPr>
              <a:spLocks noChangeArrowheads="1"/>
            </p:cNvSpPr>
            <p:nvPr/>
          </p:nvSpPr>
          <p:spPr bwMode="auto">
            <a:xfrm>
              <a:off x="1200" y="977"/>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1517" name="Oval 22"/>
            <p:cNvSpPr>
              <a:spLocks noChangeArrowheads="1"/>
            </p:cNvSpPr>
            <p:nvPr/>
          </p:nvSpPr>
          <p:spPr bwMode="auto">
            <a:xfrm>
              <a:off x="576" y="17"/>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50825" y="404813"/>
            <a:ext cx="8713788"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latin typeface="黑体" panose="02010609060101010101" pitchFamily="49" charset="-122"/>
                <a:ea typeface="黑体" panose="02010609060101010101" pitchFamily="49" charset="-122"/>
                <a:sym typeface="Arial" panose="020B0604020202020204" pitchFamily="34" charset="0"/>
              </a:rPr>
              <a:t>class VNode</a:t>
            </a:r>
          </a:p>
          <a:p>
            <a:pPr eaLnBrk="1" hangingPunct="1"/>
            <a:r>
              <a:rPr lang="en-US" altLang="zh-CN" sz="2800" b="1">
                <a:latin typeface="黑体" panose="02010609060101010101" pitchFamily="49" charset="-122"/>
                <a:ea typeface="黑体" panose="02010609060101010101" pitchFamily="49" charset="-122"/>
                <a:sym typeface="Arial" panose="020B0604020202020204" pitchFamily="34" charset="0"/>
              </a:rPr>
              <a:t>{</a:t>
            </a:r>
          </a:p>
          <a:p>
            <a:pPr eaLnBrk="1" hangingPunct="1"/>
            <a:r>
              <a:rPr lang="en-US" altLang="zh-CN" sz="2800" b="1">
                <a:latin typeface="黑体" panose="02010609060101010101" pitchFamily="49" charset="-122"/>
                <a:ea typeface="黑体" panose="02010609060101010101" pitchFamily="49" charset="-122"/>
                <a:sym typeface="Arial" panose="020B0604020202020204" pitchFamily="34" charset="0"/>
              </a:rPr>
              <a:t>	private:</a:t>
            </a:r>
          </a:p>
          <a:p>
            <a:pPr eaLnBrk="1" hangingPunct="1"/>
            <a:r>
              <a:rPr lang="en-US" altLang="zh-CN" sz="2800" b="1">
                <a:latin typeface="黑体" panose="02010609060101010101" pitchFamily="49" charset="-122"/>
                <a:ea typeface="黑体" panose="02010609060101010101" pitchFamily="49" charset="-122"/>
                <a:sym typeface="Arial" panose="020B0604020202020204" pitchFamily="34" charset="0"/>
              </a:rPr>
              <a:t>		char		vexter[20];</a:t>
            </a:r>
          </a:p>
          <a:p>
            <a:pPr eaLnBrk="1" hangingPunct="1"/>
            <a:r>
              <a:rPr lang="en-US" altLang="zh-CN" sz="2800" b="1">
                <a:latin typeface="黑体" panose="02010609060101010101" pitchFamily="49" charset="-122"/>
                <a:ea typeface="黑体" panose="02010609060101010101" pitchFamily="49" charset="-122"/>
                <a:sym typeface="Arial" panose="020B0604020202020204" pitchFamily="34" charset="0"/>
              </a:rPr>
              <a:t>		ArcNode	*firstarc;</a:t>
            </a:r>
          </a:p>
          <a:p>
            <a:pPr eaLnBrk="1" hangingPunct="1"/>
            <a:r>
              <a:rPr lang="en-US" altLang="zh-CN" sz="2800" b="1">
                <a:latin typeface="黑体" panose="02010609060101010101" pitchFamily="49" charset="-122"/>
                <a:ea typeface="黑体" panose="02010609060101010101" pitchFamily="49" charset="-122"/>
                <a:sym typeface="Arial" panose="020B0604020202020204" pitchFamily="34" charset="0"/>
              </a:rPr>
              <a:t>	public:</a:t>
            </a:r>
          </a:p>
          <a:p>
            <a:pPr eaLnBrk="1" hangingPunct="1"/>
            <a:r>
              <a:rPr lang="en-US" altLang="zh-CN" sz="2800" b="1">
                <a:latin typeface="黑体" panose="02010609060101010101" pitchFamily="49" charset="-122"/>
                <a:ea typeface="黑体" panose="02010609060101010101" pitchFamily="49" charset="-122"/>
                <a:sym typeface="Arial" panose="020B0604020202020204" pitchFamily="34" charset="0"/>
              </a:rPr>
              <a:t>		VNode(ArcNode *p=NULL)</a:t>
            </a:r>
          </a:p>
          <a:p>
            <a:pPr eaLnBrk="1" hangingPunct="1"/>
            <a:r>
              <a:rPr lang="en-US" altLang="zh-CN" sz="2800" b="1">
                <a:latin typeface="黑体" panose="02010609060101010101" pitchFamily="49" charset="-122"/>
                <a:ea typeface="黑体" panose="02010609060101010101" pitchFamily="49" charset="-122"/>
                <a:sym typeface="Arial" panose="020B0604020202020204" pitchFamily="34" charset="0"/>
              </a:rPr>
              <a:t>		friend class ALGraph;</a:t>
            </a:r>
          </a:p>
          <a:p>
            <a:pPr eaLnBrk="1" hangingPunct="1"/>
            <a:r>
              <a:rPr lang="en-US" altLang="zh-CN" sz="2800" b="1">
                <a:latin typeface="黑体" panose="02010609060101010101" pitchFamily="49" charset="-122"/>
                <a:ea typeface="黑体" panose="02010609060101010101" pitchFamily="49" charset="-122"/>
                <a:sym typeface="Arial" panose="020B0604020202020204" pitchFamily="34" charset="0"/>
              </a:rPr>
              <a:t>	</a:t>
            </a:r>
          </a:p>
          <a:p>
            <a:pPr eaLnBrk="1" hangingPunct="1"/>
            <a:r>
              <a:rPr lang="en-US" altLang="zh-CN" sz="2800" b="1">
                <a:latin typeface="黑体" panose="02010609060101010101" pitchFamily="49" charset="-122"/>
                <a:ea typeface="黑体" panose="02010609060101010101" pitchFamily="49" charset="-122"/>
                <a:sym typeface="Arial" panose="020B0604020202020204" pitchFamily="34" charset="0"/>
              </a:rPr>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07950" y="-55563"/>
            <a:ext cx="9144000" cy="668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class ALGraph</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private:</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VNode	 *vertices;</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int		ArcNum;</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int		VexNum;</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int		GKind;</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int		GetLocVex(char  vex[]);</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void		BFS(</a:t>
            </a:r>
            <a:r>
              <a:rPr lang="en-US" altLang="zh-CN" b="1">
                <a:latin typeface="黑体" panose="02010609060101010101" pitchFamily="49" charset="-122"/>
                <a:ea typeface="黑体" panose="02010609060101010101" pitchFamily="49" charset="-122"/>
                <a:sym typeface="Arial" panose="020B0604020202020204" pitchFamily="34" charset="0"/>
              </a:rPr>
              <a:t>char vex[],bool visited[])</a:t>
            </a:r>
            <a:r>
              <a:rPr lang="en-US" altLang="zh-CN" sz="2800" b="1">
                <a:latin typeface="黑体" panose="02010609060101010101" pitchFamily="49" charset="-122"/>
                <a:ea typeface="黑体" panose="02010609060101010101" pitchFamily="49" charset="-122"/>
                <a:sym typeface="Arial" panose="020B0604020202020204" pitchFamily="34" charset="0"/>
              </a:rPr>
              <a:t>;</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void		DFS(</a:t>
            </a:r>
            <a:r>
              <a:rPr lang="en-US" altLang="zh-CN" b="1">
                <a:latin typeface="黑体" panose="02010609060101010101" pitchFamily="49" charset="-122"/>
                <a:ea typeface="黑体" panose="02010609060101010101" pitchFamily="49" charset="-122"/>
                <a:sym typeface="Arial" panose="020B0604020202020204" pitchFamily="34" charset="0"/>
              </a:rPr>
              <a:t>char vex[],bool visited[]</a:t>
            </a:r>
            <a:r>
              <a:rPr lang="en-US" altLang="zh-CN" sz="2800" b="1">
                <a:latin typeface="黑体" panose="02010609060101010101" pitchFamily="49" charset="-122"/>
                <a:ea typeface="黑体" panose="02010609060101010101" pitchFamily="49" charset="-122"/>
                <a:sym typeface="Arial" panose="020B0604020202020204" pitchFamily="34" charset="0"/>
              </a:rPr>
              <a:t>);</a:t>
            </a:r>
          </a:p>
          <a:p>
            <a:pPr eaLnBrk="1" hangingPunct="1">
              <a:lnSpc>
                <a:spcPct val="90000"/>
              </a:lnSpc>
            </a:pPr>
            <a:endParaRPr lang="en-US" altLang="zh-CN" sz="2800" b="1">
              <a:latin typeface="黑体" panose="02010609060101010101" pitchFamily="49" charset="-122"/>
              <a:ea typeface="黑体" panose="02010609060101010101" pitchFamily="49" charset="-122"/>
              <a:sym typeface="Arial" panose="020B0604020202020204" pitchFamily="34" charset="0"/>
            </a:endParaRP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public:</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ALGraph(){};</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void CreateALGraph();</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void BFSTraverse( );</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void DFTraverse( );</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4"/>
          <p:cNvSpPr>
            <a:spLocks noGrp="1" noRot="1" noChangeArrowheads="1"/>
          </p:cNvSpPr>
          <p:nvPr>
            <p:ph type="body" idx="1"/>
          </p:nvPr>
        </p:nvSpPr>
        <p:spPr>
          <a:xfrm>
            <a:off x="122238" y="1268413"/>
            <a:ext cx="8842375" cy="4681537"/>
          </a:xfrm>
        </p:spPr>
        <p:txBody>
          <a:bodyPr/>
          <a:lstStyle/>
          <a:p>
            <a:pPr eaLnBrk="1" hangingPunct="1">
              <a:lnSpc>
                <a:spcPct val="80000"/>
              </a:lnSpc>
              <a:buFont typeface="Wingdings" panose="05000000000000000000" pitchFamily="2" charset="2"/>
              <a:buChar char="l"/>
            </a:pPr>
            <a:r>
              <a:rPr lang="zh-CN" altLang="en-US" sz="2400"/>
              <a:t> </a:t>
            </a:r>
            <a:r>
              <a:rPr lang="zh-CN" altLang="en-US" sz="2800" b="1">
                <a:solidFill>
                  <a:srgbClr val="3333FF"/>
                </a:solidFill>
              </a:rPr>
              <a:t>深度优先搜索实现</a:t>
            </a:r>
          </a:p>
          <a:p>
            <a:pPr eaLnBrk="1" hangingPunct="1">
              <a:lnSpc>
                <a:spcPct val="80000"/>
              </a:lnSpc>
              <a:buFont typeface="Wingdings" panose="05000000000000000000" pitchFamily="2" charset="2"/>
              <a:buNone/>
            </a:pPr>
            <a:r>
              <a:rPr lang="zh-CN" altLang="en-US" sz="2800"/>
              <a:t>   </a:t>
            </a:r>
            <a:r>
              <a:rPr lang="zh-CN" altLang="en-US" sz="2800" b="1">
                <a:latin typeface="黑体" panose="02010609060101010101" pitchFamily="49" charset="-122"/>
                <a:ea typeface="黑体" panose="02010609060101010101" pitchFamily="49" charset="-122"/>
                <a:sym typeface="Arial" panose="020B0604020202020204" pitchFamily="34" charset="0"/>
              </a:rPr>
              <a:t> void ALGraph::DFS(VexType v,bool visited[])</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//利用</a:t>
            </a:r>
            <a:r>
              <a:rPr lang="zh-CN" altLang="en-US" sz="2800" b="1">
                <a:solidFill>
                  <a:srgbClr val="FF0000"/>
                </a:solidFill>
                <a:latin typeface="黑体" panose="02010609060101010101" pitchFamily="49" charset="-122"/>
                <a:ea typeface="黑体" panose="02010609060101010101" pitchFamily="49" charset="-122"/>
                <a:sym typeface="Arial" panose="020B0604020202020204" pitchFamily="34" charset="0"/>
              </a:rPr>
              <a:t>栈或递归</a:t>
            </a:r>
            <a:r>
              <a:rPr lang="zh-CN" altLang="en-US" sz="2800" b="1">
                <a:latin typeface="黑体" panose="02010609060101010101" pitchFamily="49" charset="-122"/>
                <a:ea typeface="黑体" panose="02010609060101010101" pitchFamily="49" charset="-122"/>
                <a:sym typeface="Arial" panose="020B0604020202020204" pitchFamily="34" charset="0"/>
              </a:rPr>
              <a:t>实现从顶点v出发深度搜索图G</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void ALGraph::DFSTraverse()</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//深度优先搜索图  </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//增加辅助数组vistied记录图顶点是否访问  </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//依某种顺序查找未被搜索的顶点v，调用DFS从v </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//出发深度优先搜索</a:t>
            </a:r>
          </a:p>
          <a:p>
            <a:pPr eaLnBrk="1" hangingPunct="1">
              <a:lnSpc>
                <a:spcPct val="80000"/>
              </a:lnSpc>
              <a:buFont typeface="Wingdings" panose="05000000000000000000" pitchFamily="2" charset="2"/>
              <a:buNone/>
            </a:pPr>
            <a:r>
              <a:rPr lang="zh-CN" altLang="en-US" sz="2400"/>
              <a:t> </a:t>
            </a:r>
          </a:p>
        </p:txBody>
      </p:sp>
      <p:sp>
        <p:nvSpPr>
          <p:cNvPr id="61445" name="Rectangle 5"/>
          <p:cNvSpPr>
            <a:spLocks noChangeArrowheads="1"/>
          </p:cNvSpPr>
          <p:nvPr/>
        </p:nvSpPr>
        <p:spPr bwMode="auto">
          <a:xfrm>
            <a:off x="539750" y="5876925"/>
            <a:ext cx="8569325" cy="519113"/>
          </a:xfrm>
          <a:prstGeom prst="rect">
            <a:avLst/>
          </a:prstGeom>
          <a:noFill/>
          <a:ln>
            <a:noFill/>
          </a:ln>
          <a:effectLst/>
        </p:spPr>
        <p:txBody>
          <a:bodyPr>
            <a:spAutoFit/>
          </a:bodyPr>
          <a:lstStyle/>
          <a:p>
            <a:pPr marL="342900" indent="-342900" eaLnBrk="1" hangingPunct="1">
              <a:spcBef>
                <a:spcPct val="20000"/>
              </a:spcBef>
              <a:buClr>
                <a:schemeClr val="hlink"/>
              </a:buClr>
              <a:buSzPct val="75000"/>
              <a:buFont typeface="Wingdings" pitchFamily="2" charset="2"/>
              <a:buNone/>
              <a:defRPr/>
            </a:pPr>
            <a:r>
              <a:rPr lang="zh-CN" altLang="en-US" sz="2800" b="1">
                <a:solidFill>
                  <a:srgbClr val="3333FF"/>
                </a:solidFill>
                <a:effectLst>
                  <a:outerShdw blurRad="38100" dist="38100" dir="2700000" algn="tl">
                    <a:srgbClr val="C0C0C0"/>
                  </a:outerShdw>
                </a:effectLst>
                <a:latin typeface="Arial" pitchFamily="34" charset="0"/>
              </a:rPr>
              <a:t>练习：</a:t>
            </a:r>
            <a:r>
              <a:rPr lang="zh-CN" altLang="en-US" sz="2800" b="1">
                <a:latin typeface="黑体" pitchFamily="49" charset="-122"/>
                <a:ea typeface="黑体" pitchFamily="49" charset="-122"/>
                <a:sym typeface="Arial" pitchFamily="34" charset="0"/>
              </a:rPr>
              <a:t>分析上述深度遍历的时间复杂度。</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Rot="1" noChangeArrowheads="1"/>
          </p:cNvSpPr>
          <p:nvPr>
            <p:ph type="body" idx="1"/>
          </p:nvPr>
        </p:nvSpPr>
        <p:spPr>
          <a:xfrm>
            <a:off x="122238" y="1268413"/>
            <a:ext cx="8842375" cy="4681537"/>
          </a:xfrm>
        </p:spPr>
        <p:txBody>
          <a:bodyPr/>
          <a:lstStyle/>
          <a:p>
            <a:pPr eaLnBrk="1" hangingPunct="1">
              <a:lnSpc>
                <a:spcPct val="80000"/>
              </a:lnSpc>
              <a:buFont typeface="Wingdings" panose="05000000000000000000" pitchFamily="2" charset="2"/>
              <a:buChar char="l"/>
            </a:pPr>
            <a:r>
              <a:rPr lang="zh-CN" altLang="en-US" sz="2400"/>
              <a:t> </a:t>
            </a:r>
            <a:r>
              <a:rPr lang="zh-CN" altLang="en-US" sz="2800" b="1">
                <a:solidFill>
                  <a:srgbClr val="3333FF"/>
                </a:solidFill>
                <a:sym typeface="Arial" panose="020B0604020202020204" pitchFamily="34" charset="0"/>
              </a:rPr>
              <a:t>广度优</a:t>
            </a:r>
            <a:r>
              <a:rPr lang="zh-CN" altLang="en-US" sz="2800" b="1">
                <a:solidFill>
                  <a:srgbClr val="3333FF"/>
                </a:solidFill>
              </a:rPr>
              <a:t>先搜索实现</a:t>
            </a:r>
          </a:p>
          <a:p>
            <a:pPr eaLnBrk="1" hangingPunct="1">
              <a:lnSpc>
                <a:spcPct val="80000"/>
              </a:lnSpc>
              <a:buFont typeface="Wingdings" panose="05000000000000000000" pitchFamily="2" charset="2"/>
              <a:buNone/>
            </a:pPr>
            <a:r>
              <a:rPr lang="zh-CN" altLang="en-US" sz="2800"/>
              <a:t>   </a:t>
            </a:r>
            <a:r>
              <a:rPr lang="zh-CN" altLang="en-US" sz="2800" b="1">
                <a:latin typeface="黑体" panose="02010609060101010101" pitchFamily="49" charset="-122"/>
                <a:ea typeface="黑体" panose="02010609060101010101" pitchFamily="49" charset="-122"/>
                <a:sym typeface="Arial" panose="020B0604020202020204" pitchFamily="34" charset="0"/>
              </a:rPr>
              <a:t> void ALGraph::BFS(VexType v,bool visited[])</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//利用</a:t>
            </a:r>
            <a:r>
              <a:rPr lang="zh-CN" altLang="en-US" sz="2800" b="1">
                <a:solidFill>
                  <a:srgbClr val="FF0000"/>
                </a:solidFill>
                <a:latin typeface="黑体" panose="02010609060101010101" pitchFamily="49" charset="-122"/>
                <a:ea typeface="黑体" panose="02010609060101010101" pitchFamily="49" charset="-122"/>
                <a:sym typeface="Arial" panose="020B0604020202020204" pitchFamily="34" charset="0"/>
              </a:rPr>
              <a:t>队列</a:t>
            </a:r>
            <a:r>
              <a:rPr lang="zh-CN" altLang="en-US" sz="2800" b="1">
                <a:latin typeface="黑体" panose="02010609060101010101" pitchFamily="49" charset="-122"/>
                <a:ea typeface="黑体" panose="02010609060101010101" pitchFamily="49" charset="-122"/>
                <a:sym typeface="Arial" panose="020B0604020202020204" pitchFamily="34" charset="0"/>
              </a:rPr>
              <a:t>实现从顶点v出发广度搜索图G</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void ALGraph::BFSTraverse()</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//广度优先搜索图G  </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//增加辅助数组vistied记录图顶点是否访问  </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//依某种顺序查找未被搜索的顶点v，调用BFS从v </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//出发深度优先搜索</a:t>
            </a:r>
          </a:p>
          <a:p>
            <a:pPr eaLnBrk="1" hangingPunct="1">
              <a:lnSpc>
                <a:spcPct val="80000"/>
              </a:lnSpc>
              <a:buFont typeface="Wingdings" panose="05000000000000000000" pitchFamily="2" charset="2"/>
              <a:buNone/>
            </a:pPr>
            <a:r>
              <a:rPr lang="zh-CN" altLang="en-US" sz="2400"/>
              <a:t> </a:t>
            </a:r>
          </a:p>
        </p:txBody>
      </p:sp>
      <p:sp>
        <p:nvSpPr>
          <p:cNvPr id="62468" name="Rectangle 4"/>
          <p:cNvSpPr>
            <a:spLocks noChangeArrowheads="1"/>
          </p:cNvSpPr>
          <p:nvPr/>
        </p:nvSpPr>
        <p:spPr bwMode="auto">
          <a:xfrm>
            <a:off x="539750" y="5876925"/>
            <a:ext cx="8569325" cy="519113"/>
          </a:xfrm>
          <a:prstGeom prst="rect">
            <a:avLst/>
          </a:prstGeom>
          <a:noFill/>
          <a:ln>
            <a:noFill/>
          </a:ln>
          <a:effectLst/>
        </p:spPr>
        <p:txBody>
          <a:bodyPr>
            <a:spAutoFit/>
          </a:bodyPr>
          <a:lstStyle/>
          <a:p>
            <a:pPr marL="342900" indent="-342900" eaLnBrk="1" hangingPunct="1">
              <a:spcBef>
                <a:spcPct val="20000"/>
              </a:spcBef>
              <a:buClr>
                <a:schemeClr val="hlink"/>
              </a:buClr>
              <a:buSzPct val="75000"/>
              <a:buFont typeface="Wingdings" pitchFamily="2" charset="2"/>
              <a:buNone/>
              <a:defRPr/>
            </a:pPr>
            <a:r>
              <a:rPr lang="zh-CN" altLang="en-US" sz="2800" b="1">
                <a:solidFill>
                  <a:srgbClr val="3333FF"/>
                </a:solidFill>
                <a:effectLst>
                  <a:outerShdw blurRad="38100" dist="38100" dir="2700000" algn="tl">
                    <a:srgbClr val="C0C0C0"/>
                  </a:outerShdw>
                </a:effectLst>
                <a:latin typeface="Arial" pitchFamily="34" charset="0"/>
              </a:rPr>
              <a:t>练习：</a:t>
            </a:r>
            <a:r>
              <a:rPr lang="zh-CN" altLang="en-US" sz="2800" b="1">
                <a:latin typeface="黑体" pitchFamily="49" charset="-122"/>
                <a:ea typeface="黑体" pitchFamily="49" charset="-122"/>
                <a:sym typeface="Arial" pitchFamily="34" charset="0"/>
              </a:rPr>
              <a:t>分析上述广度遍历的时间复杂度。</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a:t>时间复杂度</a:t>
            </a:r>
          </a:p>
        </p:txBody>
      </p:sp>
      <p:sp>
        <p:nvSpPr>
          <p:cNvPr id="71683" name="Rectangle 3"/>
          <p:cNvSpPr>
            <a:spLocks noGrp="1" noChangeArrowheads="1"/>
          </p:cNvSpPr>
          <p:nvPr>
            <p:ph type="body" idx="1"/>
          </p:nvPr>
        </p:nvSpPr>
        <p:spPr>
          <a:xfrm>
            <a:off x="179388" y="1270000"/>
            <a:ext cx="8497887" cy="4724400"/>
          </a:xfrm>
        </p:spPr>
        <p:txBody>
          <a:bodyPr/>
          <a:lstStyle/>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可以看出无论是深度优先遍历还是广度优先遍历</a:t>
            </a:r>
            <a:r>
              <a:rPr lang="en-US" altLang="zh-CN" sz="2800" b="1">
                <a:latin typeface="黑体" panose="02010609060101010101" pitchFamily="49" charset="-122"/>
                <a:ea typeface="黑体" panose="02010609060101010101" pitchFamily="49" charset="-122"/>
                <a:sym typeface="Arial" panose="020B0604020202020204" pitchFamily="34" charset="0"/>
              </a:rPr>
              <a:t>,</a:t>
            </a:r>
            <a:r>
              <a:rPr lang="zh-CN" altLang="en-US" sz="2800" b="1">
                <a:latin typeface="黑体" panose="02010609060101010101" pitchFamily="49" charset="-122"/>
                <a:ea typeface="黑体" panose="02010609060101010101" pitchFamily="49" charset="-122"/>
                <a:sym typeface="Arial" panose="020B0604020202020204" pitchFamily="34" charset="0"/>
              </a:rPr>
              <a:t>其实质都是透过边或弧找邻接点的过程</a:t>
            </a:r>
            <a:r>
              <a:rPr lang="en-US" altLang="zh-CN" sz="2800" b="1">
                <a:latin typeface="黑体" panose="02010609060101010101" pitchFamily="49" charset="-122"/>
                <a:ea typeface="黑体" panose="02010609060101010101" pitchFamily="49" charset="-122"/>
                <a:sym typeface="Arial" panose="020B0604020202020204" pitchFamily="34" charset="0"/>
              </a:rPr>
              <a:t>,</a:t>
            </a:r>
            <a:r>
              <a:rPr lang="zh-CN" altLang="en-US" sz="2800" b="1">
                <a:latin typeface="黑体" panose="02010609060101010101" pitchFamily="49" charset="-122"/>
                <a:ea typeface="黑体" panose="02010609060101010101" pitchFamily="49" charset="-122"/>
                <a:sym typeface="Arial" panose="020B0604020202020204" pitchFamily="34" charset="0"/>
              </a:rPr>
              <a:t>只是访问的顺序不同。</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两者的时间复杂度相同</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取决于采取的存储结构，若用邻接矩阵为</a:t>
            </a:r>
            <a:r>
              <a:rPr lang="en-US" altLang="zh-CN" sz="2800" b="1">
                <a:latin typeface="黑体" panose="02010609060101010101" pitchFamily="49" charset="-122"/>
                <a:ea typeface="黑体" panose="02010609060101010101" pitchFamily="49" charset="-122"/>
                <a:sym typeface="Arial" panose="020B0604020202020204" pitchFamily="34" charset="0"/>
              </a:rPr>
              <a:t>O(N</a:t>
            </a:r>
            <a:r>
              <a:rPr lang="en-US" altLang="zh-CN" sz="2800" b="1" baseline="30000">
                <a:latin typeface="黑体" panose="02010609060101010101" pitchFamily="49" charset="-122"/>
                <a:ea typeface="黑体" panose="02010609060101010101" pitchFamily="49" charset="-122"/>
                <a:sym typeface="Arial" panose="020B0604020202020204" pitchFamily="34" charset="0"/>
              </a:rPr>
              <a:t>2</a:t>
            </a:r>
            <a:r>
              <a:rPr lang="en-US" altLang="zh-CN" sz="2800" b="1">
                <a:latin typeface="黑体" panose="02010609060101010101" pitchFamily="49" charset="-122"/>
                <a:ea typeface="黑体" panose="02010609060101010101" pitchFamily="49" charset="-122"/>
                <a:sym typeface="Arial" panose="020B0604020202020204" pitchFamily="34" charset="0"/>
              </a:rPr>
              <a:t>),</a:t>
            </a:r>
            <a:r>
              <a:rPr lang="zh-CN" altLang="en-US" sz="2800" b="1">
                <a:latin typeface="黑体" panose="02010609060101010101" pitchFamily="49" charset="-122"/>
                <a:ea typeface="黑体" panose="02010609060101010101" pitchFamily="49" charset="-122"/>
                <a:sym typeface="Arial" panose="020B0604020202020204" pitchFamily="34" charset="0"/>
              </a:rPr>
              <a:t>若</a:t>
            </a:r>
          </a:p>
          <a:p>
            <a:pPr eaLnBrk="1" hangingPunct="1">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用邻接表则为</a:t>
            </a:r>
            <a:r>
              <a:rPr lang="en-US" altLang="zh-CN" sz="2800" b="1">
                <a:latin typeface="黑体" panose="02010609060101010101" pitchFamily="49" charset="-122"/>
                <a:ea typeface="黑体" panose="02010609060101010101" pitchFamily="49" charset="-122"/>
                <a:sym typeface="Arial" panose="020B0604020202020204" pitchFamily="34" charset="0"/>
              </a:rPr>
              <a:t>O(N+E)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395288" y="1270000"/>
            <a:ext cx="8208962" cy="1222375"/>
          </a:xfrm>
        </p:spPr>
        <p:txBody>
          <a:bodyPr/>
          <a:lstStyle/>
          <a:p>
            <a:pPr algn="l" eaLnBrk="1" hangingPunct="1">
              <a:lnSpc>
                <a:spcPct val="150000"/>
              </a:lnSpc>
            </a:pPr>
            <a:r>
              <a:rPr lang="zh-CN" altLang="en-US" sz="2800">
                <a:latin typeface="黑体" panose="02010609060101010101" pitchFamily="49" charset="-122"/>
                <a:ea typeface="黑体" panose="02010609060101010101" pitchFamily="49" charset="-122"/>
              </a:rPr>
              <a:t>练习：</a:t>
            </a:r>
            <a:r>
              <a:rPr lang="zh-CN" altLang="en-US" sz="2800">
                <a:solidFill>
                  <a:schemeClr val="tx1"/>
                </a:solidFill>
                <a:latin typeface="黑体" panose="02010609060101010101" pitchFamily="49" charset="-122"/>
                <a:ea typeface="黑体" panose="02010609060101010101" pitchFamily="49" charset="-122"/>
                <a:sym typeface="Arial" panose="020B0604020202020204" pitchFamily="34" charset="0"/>
              </a:rPr>
              <a:t>假设无向网G的邻接表表示如下图,写出深度、</a:t>
            </a:r>
            <a:br>
              <a:rPr lang="zh-CN" altLang="en-US" sz="2800">
                <a:solidFill>
                  <a:schemeClr val="tx1"/>
                </a:solidFill>
                <a:latin typeface="黑体" panose="02010609060101010101" pitchFamily="49" charset="-122"/>
                <a:ea typeface="黑体" panose="02010609060101010101" pitchFamily="49" charset="-122"/>
                <a:sym typeface="Arial" panose="020B0604020202020204" pitchFamily="34" charset="0"/>
              </a:rPr>
            </a:br>
            <a:r>
              <a:rPr lang="zh-CN" altLang="en-US" sz="2800">
                <a:solidFill>
                  <a:schemeClr val="tx1"/>
                </a:solidFill>
                <a:latin typeface="黑体" panose="02010609060101010101" pitchFamily="49" charset="-122"/>
                <a:ea typeface="黑体" panose="02010609060101010101" pitchFamily="49" charset="-122"/>
                <a:sym typeface="Arial" panose="020B0604020202020204" pitchFamily="34" charset="0"/>
              </a:rPr>
              <a:t>广度优先遍历结果。</a:t>
            </a:r>
          </a:p>
        </p:txBody>
      </p:sp>
      <p:pic>
        <p:nvPicPr>
          <p:cNvPr id="3" name="图片 2">
            <a:extLst>
              <a:ext uri="{FF2B5EF4-FFF2-40B4-BE49-F238E27FC236}">
                <a16:creationId xmlns:a16="http://schemas.microsoft.com/office/drawing/2014/main" id="{CF13D6FC-5987-44B0-B6C4-65222542A950}"/>
              </a:ext>
            </a:extLst>
          </p:cNvPr>
          <p:cNvPicPr>
            <a:picLocks noChangeAspect="1"/>
          </p:cNvPicPr>
          <p:nvPr/>
        </p:nvPicPr>
        <p:blipFill>
          <a:blip r:embed="rId2"/>
          <a:stretch>
            <a:fillRect/>
          </a:stretch>
        </p:blipFill>
        <p:spPr>
          <a:xfrm>
            <a:off x="1193857" y="2674677"/>
            <a:ext cx="6756286" cy="2376264"/>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395288" y="1125538"/>
            <a:ext cx="8291512" cy="1541462"/>
          </a:xfrm>
        </p:spPr>
        <p:txBody>
          <a:bodyPr/>
          <a:lstStyle/>
          <a:p>
            <a:pPr algn="l" eaLnBrk="1" hangingPunct="1"/>
            <a:r>
              <a:rPr lang="zh-CN" altLang="en-US" sz="2800">
                <a:latin typeface="黑体" panose="02010609060101010101" pitchFamily="49" charset="-122"/>
                <a:ea typeface="黑体" panose="02010609060101010101" pitchFamily="49" charset="-122"/>
              </a:rPr>
              <a:t>作业</a:t>
            </a:r>
            <a:r>
              <a:rPr lang="en-US" altLang="zh-CN" sz="2800">
                <a:latin typeface="黑体" panose="02010609060101010101" pitchFamily="49" charset="-122"/>
                <a:ea typeface="黑体" panose="02010609060101010101" pitchFamily="49" charset="-122"/>
              </a:rPr>
              <a:t>1</a:t>
            </a:r>
            <a:r>
              <a:rPr lang="zh-CN" altLang="en-US" sz="2800">
                <a:latin typeface="黑体" panose="02010609060101010101" pitchFamily="49" charset="-122"/>
                <a:ea typeface="黑体" panose="02010609060101010101" pitchFamily="49" charset="-122"/>
              </a:rPr>
              <a:t>：</a:t>
            </a:r>
            <a:r>
              <a:rPr lang="zh-CN" altLang="en-US" sz="2800">
                <a:solidFill>
                  <a:schemeClr val="tx1"/>
                </a:solidFill>
                <a:latin typeface="黑体" panose="02010609060101010101" pitchFamily="49" charset="-122"/>
                <a:ea typeface="黑体" panose="02010609060101010101" pitchFamily="49" charset="-122"/>
                <a:sym typeface="Arial" panose="020B0604020202020204" pitchFamily="34" charset="0"/>
              </a:rPr>
              <a:t>假设用邻接表存储，下图中边上序号表示边</a:t>
            </a:r>
            <a:br>
              <a:rPr lang="zh-CN" altLang="en-US" sz="2800">
                <a:solidFill>
                  <a:schemeClr val="tx1"/>
                </a:solidFill>
                <a:latin typeface="黑体" panose="02010609060101010101" pitchFamily="49" charset="-122"/>
                <a:ea typeface="黑体" panose="02010609060101010101" pitchFamily="49" charset="-122"/>
                <a:sym typeface="Arial" panose="020B0604020202020204" pitchFamily="34" charset="0"/>
              </a:rPr>
            </a:br>
            <a:r>
              <a:rPr lang="zh-CN" altLang="en-US" sz="2800">
                <a:solidFill>
                  <a:schemeClr val="tx1"/>
                </a:solidFill>
                <a:latin typeface="黑体" panose="02010609060101010101" pitchFamily="49" charset="-122"/>
                <a:ea typeface="黑体" panose="02010609060101010101" pitchFamily="49" charset="-122"/>
                <a:sym typeface="Arial" panose="020B0604020202020204" pitchFamily="34" charset="0"/>
              </a:rPr>
              <a:t>输入顺序(链表头插入)，画出该图邻接表，写出用该邻接表存储时其深度优先顺序和广度优先顺序。</a:t>
            </a:r>
          </a:p>
        </p:txBody>
      </p:sp>
      <p:graphicFrame>
        <p:nvGraphicFramePr>
          <p:cNvPr id="6146" name="Object 4"/>
          <p:cNvGraphicFramePr>
            <a:graphicFrameLocks noChangeAspect="1"/>
          </p:cNvGraphicFramePr>
          <p:nvPr/>
        </p:nvGraphicFramePr>
        <p:xfrm>
          <a:off x="2987675" y="2852738"/>
          <a:ext cx="3022600" cy="3384550"/>
        </p:xfrm>
        <a:graphic>
          <a:graphicData uri="http://schemas.openxmlformats.org/presentationml/2006/ole">
            <mc:AlternateContent xmlns:mc="http://schemas.openxmlformats.org/markup-compatibility/2006">
              <mc:Choice xmlns:v="urn:schemas-microsoft-com:vml" Requires="v">
                <p:oleObj r:id="rId2" imgW="1854200" imgH="2667000" progId="Visio.Drawing.11">
                  <p:embed/>
                </p:oleObj>
              </mc:Choice>
              <mc:Fallback>
                <p:oleObj r:id="rId2" imgW="1854200" imgH="2667000"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2852738"/>
                        <a:ext cx="3022600"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5612" y="1116583"/>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一、无向图的连通性</a:t>
            </a:r>
          </a:p>
        </p:txBody>
      </p:sp>
      <p:sp>
        <p:nvSpPr>
          <p:cNvPr id="7270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ED4D30C0-F0E2-4A8F-8459-BDC5CE52285C}" type="slidenum">
              <a:rPr lang="zh-CN" altLang="en-US"/>
              <a:pPr algn="r" eaLnBrk="1" hangingPunct="1">
                <a:spcBef>
                  <a:spcPct val="50000"/>
                </a:spcBef>
                <a:buFont typeface="Arial" panose="020B0604020202020204" pitchFamily="34" charset="0"/>
                <a:buNone/>
              </a:pPr>
              <a:t>87</a:t>
            </a:fld>
            <a:endParaRPr lang="en-US" altLang="zh-CN"/>
          </a:p>
        </p:txBody>
      </p:sp>
      <p:sp>
        <p:nvSpPr>
          <p:cNvPr id="72708" name="Text Box 4"/>
          <p:cNvSpPr txBox="1">
            <a:spLocks noChangeArrowheads="1"/>
          </p:cNvSpPr>
          <p:nvPr/>
        </p:nvSpPr>
        <p:spPr bwMode="auto">
          <a:xfrm>
            <a:off x="455612" y="202183"/>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第四节　图的连通性问题</a:t>
            </a:r>
          </a:p>
        </p:txBody>
      </p:sp>
      <p:sp>
        <p:nvSpPr>
          <p:cNvPr id="72709" name="Rectangle 5"/>
          <p:cNvSpPr>
            <a:spLocks noGrp="1" noChangeArrowheads="1"/>
          </p:cNvSpPr>
          <p:nvPr>
            <p:ph type="body" idx="1"/>
          </p:nvPr>
        </p:nvSpPr>
        <p:spPr>
          <a:xfrm>
            <a:off x="379412" y="1954783"/>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如果无向图中，存在不连通的顶点，则该图称为非连通图</a:t>
            </a:r>
          </a:p>
        </p:txBody>
      </p:sp>
      <p:grpSp>
        <p:nvGrpSpPr>
          <p:cNvPr id="72711" name="Group 7"/>
          <p:cNvGrpSpPr>
            <a:grpSpLocks/>
          </p:cNvGrpSpPr>
          <p:nvPr/>
        </p:nvGrpSpPr>
        <p:grpSpPr bwMode="auto">
          <a:xfrm>
            <a:off x="1370012" y="3501008"/>
            <a:ext cx="6403975" cy="2133600"/>
            <a:chOff x="0" y="0"/>
            <a:chExt cx="4034" cy="1344"/>
          </a:xfrm>
        </p:grpSpPr>
        <p:sp>
          <p:nvSpPr>
            <p:cNvPr id="72712" name="Line 8"/>
            <p:cNvSpPr>
              <a:spLocks noChangeShapeType="1"/>
            </p:cNvSpPr>
            <p:nvPr/>
          </p:nvSpPr>
          <p:spPr bwMode="auto">
            <a:xfrm>
              <a:off x="2930" y="768"/>
              <a:ext cx="24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3" name="Line 9"/>
            <p:cNvSpPr>
              <a:spLocks noChangeShapeType="1"/>
            </p:cNvSpPr>
            <p:nvPr/>
          </p:nvSpPr>
          <p:spPr bwMode="auto">
            <a:xfrm flipH="1">
              <a:off x="3170" y="768"/>
              <a:ext cx="192"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4" name="Line 10"/>
            <p:cNvSpPr>
              <a:spLocks noChangeShapeType="1"/>
            </p:cNvSpPr>
            <p:nvPr/>
          </p:nvSpPr>
          <p:spPr bwMode="auto">
            <a:xfrm>
              <a:off x="3458" y="240"/>
              <a:ext cx="432"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5" name="Line 11"/>
            <p:cNvSpPr>
              <a:spLocks noChangeShapeType="1"/>
            </p:cNvSpPr>
            <p:nvPr/>
          </p:nvSpPr>
          <p:spPr bwMode="auto">
            <a:xfrm flipH="1">
              <a:off x="2978" y="240"/>
              <a:ext cx="384"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6" name="Line 12"/>
            <p:cNvSpPr>
              <a:spLocks noChangeShapeType="1"/>
            </p:cNvSpPr>
            <p:nvPr/>
          </p:nvSpPr>
          <p:spPr bwMode="auto">
            <a:xfrm>
              <a:off x="3410" y="288"/>
              <a:ext cx="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7" name="Line 13"/>
            <p:cNvSpPr>
              <a:spLocks noChangeShapeType="1"/>
            </p:cNvSpPr>
            <p:nvPr/>
          </p:nvSpPr>
          <p:spPr bwMode="auto">
            <a:xfrm flipH="1">
              <a:off x="576" y="672"/>
              <a:ext cx="960" cy="43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8" name="Line 14"/>
            <p:cNvSpPr>
              <a:spLocks noChangeShapeType="1"/>
            </p:cNvSpPr>
            <p:nvPr/>
          </p:nvSpPr>
          <p:spPr bwMode="auto">
            <a:xfrm>
              <a:off x="576" y="1152"/>
              <a:ext cx="62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9" name="Line 15"/>
            <p:cNvSpPr>
              <a:spLocks noChangeShapeType="1"/>
            </p:cNvSpPr>
            <p:nvPr/>
          </p:nvSpPr>
          <p:spPr bwMode="auto">
            <a:xfrm>
              <a:off x="192" y="720"/>
              <a:ext cx="24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0" name="Line 16"/>
            <p:cNvSpPr>
              <a:spLocks noChangeShapeType="1"/>
            </p:cNvSpPr>
            <p:nvPr/>
          </p:nvSpPr>
          <p:spPr bwMode="auto">
            <a:xfrm flipH="1">
              <a:off x="1296" y="768"/>
              <a:ext cx="24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1" name="Line 17"/>
            <p:cNvSpPr>
              <a:spLocks noChangeShapeType="1"/>
            </p:cNvSpPr>
            <p:nvPr/>
          </p:nvSpPr>
          <p:spPr bwMode="auto">
            <a:xfrm>
              <a:off x="960" y="240"/>
              <a:ext cx="576"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2" name="Line 18"/>
            <p:cNvSpPr>
              <a:spLocks noChangeShapeType="1"/>
            </p:cNvSpPr>
            <p:nvPr/>
          </p:nvSpPr>
          <p:spPr bwMode="auto">
            <a:xfrm>
              <a:off x="912" y="288"/>
              <a:ext cx="144"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3" name="Line 19"/>
            <p:cNvSpPr>
              <a:spLocks noChangeShapeType="1"/>
            </p:cNvSpPr>
            <p:nvPr/>
          </p:nvSpPr>
          <p:spPr bwMode="auto">
            <a:xfrm flipH="1">
              <a:off x="672" y="288"/>
              <a:ext cx="144"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4" name="Line 20"/>
            <p:cNvSpPr>
              <a:spLocks noChangeShapeType="1"/>
            </p:cNvSpPr>
            <p:nvPr/>
          </p:nvSpPr>
          <p:spPr bwMode="auto">
            <a:xfrm flipH="1">
              <a:off x="240" y="240"/>
              <a:ext cx="528"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7" name="Oval 21" descr="粉色砂纸"/>
            <p:cNvSpPr>
              <a:spLocks noChangeArrowheads="1"/>
            </p:cNvSpPr>
            <p:nvPr/>
          </p:nvSpPr>
          <p:spPr bwMode="auto">
            <a:xfrm>
              <a:off x="720" y="1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65558" name="Oval 22" descr="粉色砂纸"/>
            <p:cNvSpPr>
              <a:spLocks noChangeArrowheads="1"/>
            </p:cNvSpPr>
            <p:nvPr/>
          </p:nvSpPr>
          <p:spPr bwMode="auto">
            <a:xfrm>
              <a:off x="1440" y="498"/>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65559" name="Oval 23" descr="粉色砂纸"/>
            <p:cNvSpPr>
              <a:spLocks noChangeArrowheads="1"/>
            </p:cNvSpPr>
            <p:nvPr/>
          </p:nvSpPr>
          <p:spPr bwMode="auto">
            <a:xfrm>
              <a:off x="960" y="506"/>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65560" name="Oval 24" descr="粉色砂纸"/>
            <p:cNvSpPr>
              <a:spLocks noChangeArrowheads="1"/>
            </p:cNvSpPr>
            <p:nvPr/>
          </p:nvSpPr>
          <p:spPr bwMode="auto">
            <a:xfrm>
              <a:off x="336" y="101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65561" name="Oval 25" descr="粉色砂纸"/>
            <p:cNvSpPr>
              <a:spLocks noChangeArrowheads="1"/>
            </p:cNvSpPr>
            <p:nvPr/>
          </p:nvSpPr>
          <p:spPr bwMode="auto">
            <a:xfrm>
              <a:off x="480" y="489"/>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2730" name="Text Box 26"/>
            <p:cNvSpPr txBox="1">
              <a:spLocks noChangeArrowheads="1"/>
            </p:cNvSpPr>
            <p:nvPr/>
          </p:nvSpPr>
          <p:spPr bwMode="auto">
            <a:xfrm>
              <a:off x="730" y="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A</a:t>
              </a:r>
              <a:endParaRPr lang="en-US" altLang="zh-CN">
                <a:solidFill>
                  <a:schemeClr val="hlink"/>
                </a:solidFill>
                <a:latin typeface="Times New Roman" panose="02020603050405020304" pitchFamily="18" charset="0"/>
              </a:endParaRPr>
            </a:p>
          </p:txBody>
        </p:sp>
        <p:sp>
          <p:nvSpPr>
            <p:cNvPr id="72731" name="Text Box 27"/>
            <p:cNvSpPr txBox="1">
              <a:spLocks noChangeArrowheads="1"/>
            </p:cNvSpPr>
            <p:nvPr/>
          </p:nvSpPr>
          <p:spPr bwMode="auto">
            <a:xfrm>
              <a:off x="490" y="48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C</a:t>
              </a:r>
              <a:endParaRPr lang="en-US" altLang="zh-CN">
                <a:solidFill>
                  <a:schemeClr val="hlink"/>
                </a:solidFill>
                <a:latin typeface="Times New Roman" panose="02020603050405020304" pitchFamily="18" charset="0"/>
              </a:endParaRPr>
            </a:p>
          </p:txBody>
        </p:sp>
        <p:sp>
          <p:nvSpPr>
            <p:cNvPr id="72732" name="Text Box 28"/>
            <p:cNvSpPr txBox="1">
              <a:spLocks noChangeArrowheads="1"/>
            </p:cNvSpPr>
            <p:nvPr/>
          </p:nvSpPr>
          <p:spPr bwMode="auto">
            <a:xfrm>
              <a:off x="970" y="48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D</a:t>
              </a:r>
              <a:endParaRPr lang="en-US" altLang="zh-CN">
                <a:solidFill>
                  <a:schemeClr val="hlink"/>
                </a:solidFill>
                <a:latin typeface="Times New Roman" panose="02020603050405020304" pitchFamily="18" charset="0"/>
              </a:endParaRPr>
            </a:p>
          </p:txBody>
        </p:sp>
        <p:sp>
          <p:nvSpPr>
            <p:cNvPr id="72733" name="Text Box 29"/>
            <p:cNvSpPr txBox="1">
              <a:spLocks noChangeArrowheads="1"/>
            </p:cNvSpPr>
            <p:nvPr/>
          </p:nvSpPr>
          <p:spPr bwMode="auto">
            <a:xfrm>
              <a:off x="1463" y="498"/>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E</a:t>
              </a:r>
              <a:endParaRPr lang="en-US" altLang="zh-CN">
                <a:solidFill>
                  <a:schemeClr val="hlink"/>
                </a:solidFill>
                <a:latin typeface="Times New Roman" panose="02020603050405020304" pitchFamily="18" charset="0"/>
              </a:endParaRPr>
            </a:p>
          </p:txBody>
        </p:sp>
        <p:sp>
          <p:nvSpPr>
            <p:cNvPr id="65566" name="Oval 30" descr="粉色砂纸"/>
            <p:cNvSpPr>
              <a:spLocks noChangeArrowheads="1"/>
            </p:cNvSpPr>
            <p:nvPr/>
          </p:nvSpPr>
          <p:spPr bwMode="auto">
            <a:xfrm>
              <a:off x="0" y="489"/>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65567" name="Oval 31" descr="粉色砂纸"/>
            <p:cNvSpPr>
              <a:spLocks noChangeArrowheads="1"/>
            </p:cNvSpPr>
            <p:nvPr/>
          </p:nvSpPr>
          <p:spPr bwMode="auto">
            <a:xfrm>
              <a:off x="3026" y="101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2736" name="Text Box 32"/>
            <p:cNvSpPr txBox="1">
              <a:spLocks noChangeArrowheads="1"/>
            </p:cNvSpPr>
            <p:nvPr/>
          </p:nvSpPr>
          <p:spPr bwMode="auto">
            <a:xfrm>
              <a:off x="10" y="48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B</a:t>
              </a:r>
              <a:endParaRPr lang="en-US" altLang="zh-CN">
                <a:solidFill>
                  <a:schemeClr val="hlink"/>
                </a:solidFill>
                <a:latin typeface="Times New Roman" panose="02020603050405020304" pitchFamily="18" charset="0"/>
              </a:endParaRPr>
            </a:p>
          </p:txBody>
        </p:sp>
        <p:sp>
          <p:nvSpPr>
            <p:cNvPr id="72737" name="Text Box 33"/>
            <p:cNvSpPr txBox="1">
              <a:spLocks noChangeArrowheads="1"/>
            </p:cNvSpPr>
            <p:nvPr/>
          </p:nvSpPr>
          <p:spPr bwMode="auto">
            <a:xfrm>
              <a:off x="371" y="1017"/>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F</a:t>
              </a:r>
              <a:endParaRPr lang="en-US" altLang="zh-CN">
                <a:solidFill>
                  <a:schemeClr val="hlink"/>
                </a:solidFill>
                <a:latin typeface="Times New Roman" panose="02020603050405020304" pitchFamily="18" charset="0"/>
              </a:endParaRPr>
            </a:p>
          </p:txBody>
        </p:sp>
        <p:sp>
          <p:nvSpPr>
            <p:cNvPr id="72738" name="Text Box 34"/>
            <p:cNvSpPr txBox="1">
              <a:spLocks noChangeArrowheads="1"/>
            </p:cNvSpPr>
            <p:nvPr/>
          </p:nvSpPr>
          <p:spPr bwMode="auto">
            <a:xfrm>
              <a:off x="3026" y="1008"/>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O</a:t>
              </a:r>
              <a:endParaRPr lang="en-US" altLang="zh-CN">
                <a:solidFill>
                  <a:schemeClr val="hlink"/>
                </a:solidFill>
                <a:latin typeface="Times New Roman" panose="02020603050405020304" pitchFamily="18" charset="0"/>
              </a:endParaRPr>
            </a:p>
          </p:txBody>
        </p:sp>
        <p:sp>
          <p:nvSpPr>
            <p:cNvPr id="65571" name="Oval 35" descr="粉色砂纸"/>
            <p:cNvSpPr>
              <a:spLocks noChangeArrowheads="1"/>
            </p:cNvSpPr>
            <p:nvPr/>
          </p:nvSpPr>
          <p:spPr bwMode="auto">
            <a:xfrm>
              <a:off x="1092" y="101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2740" name="Text Box 36"/>
            <p:cNvSpPr txBox="1">
              <a:spLocks noChangeArrowheads="1"/>
            </p:cNvSpPr>
            <p:nvPr/>
          </p:nvSpPr>
          <p:spPr bwMode="auto">
            <a:xfrm>
              <a:off x="1102" y="1017"/>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G</a:t>
              </a:r>
              <a:endParaRPr lang="en-US" altLang="zh-CN">
                <a:solidFill>
                  <a:schemeClr val="hlink"/>
                </a:solidFill>
                <a:latin typeface="Times New Roman" panose="02020603050405020304" pitchFamily="18" charset="0"/>
              </a:endParaRPr>
            </a:p>
          </p:txBody>
        </p:sp>
        <p:sp>
          <p:nvSpPr>
            <p:cNvPr id="65573" name="Oval 37" descr="粉色砂纸"/>
            <p:cNvSpPr>
              <a:spLocks noChangeArrowheads="1"/>
            </p:cNvSpPr>
            <p:nvPr/>
          </p:nvSpPr>
          <p:spPr bwMode="auto">
            <a:xfrm>
              <a:off x="3746" y="49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2742" name="Text Box 38"/>
            <p:cNvSpPr txBox="1">
              <a:spLocks noChangeArrowheads="1"/>
            </p:cNvSpPr>
            <p:nvPr/>
          </p:nvSpPr>
          <p:spPr bwMode="auto">
            <a:xfrm>
              <a:off x="3756" y="48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N</a:t>
              </a:r>
              <a:endParaRPr lang="en-US" altLang="zh-CN">
                <a:solidFill>
                  <a:schemeClr val="hlink"/>
                </a:solidFill>
                <a:latin typeface="Times New Roman" panose="02020603050405020304" pitchFamily="18" charset="0"/>
              </a:endParaRPr>
            </a:p>
          </p:txBody>
        </p:sp>
        <p:sp>
          <p:nvSpPr>
            <p:cNvPr id="65575" name="Oval 39" descr="粉色砂纸"/>
            <p:cNvSpPr>
              <a:spLocks noChangeArrowheads="1"/>
            </p:cNvSpPr>
            <p:nvPr/>
          </p:nvSpPr>
          <p:spPr bwMode="auto">
            <a:xfrm>
              <a:off x="3266" y="49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2744" name="Text Box 40"/>
            <p:cNvSpPr txBox="1">
              <a:spLocks noChangeArrowheads="1"/>
            </p:cNvSpPr>
            <p:nvPr/>
          </p:nvSpPr>
          <p:spPr bwMode="auto">
            <a:xfrm>
              <a:off x="3266" y="480"/>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M</a:t>
              </a:r>
              <a:endParaRPr lang="en-US" altLang="zh-CN">
                <a:solidFill>
                  <a:schemeClr val="hlink"/>
                </a:solidFill>
                <a:latin typeface="Times New Roman" panose="02020603050405020304" pitchFamily="18" charset="0"/>
              </a:endParaRPr>
            </a:p>
          </p:txBody>
        </p:sp>
        <p:sp>
          <p:nvSpPr>
            <p:cNvPr id="65577" name="Oval 41" descr="粉色砂纸"/>
            <p:cNvSpPr>
              <a:spLocks noChangeArrowheads="1"/>
            </p:cNvSpPr>
            <p:nvPr/>
          </p:nvSpPr>
          <p:spPr bwMode="auto">
            <a:xfrm>
              <a:off x="2774" y="49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2746" name="Text Box 42"/>
            <p:cNvSpPr txBox="1">
              <a:spLocks noChangeArrowheads="1"/>
            </p:cNvSpPr>
            <p:nvPr/>
          </p:nvSpPr>
          <p:spPr bwMode="auto">
            <a:xfrm>
              <a:off x="2784" y="48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L</a:t>
              </a:r>
              <a:endParaRPr lang="en-US" altLang="zh-CN">
                <a:solidFill>
                  <a:schemeClr val="hlink"/>
                </a:solidFill>
                <a:latin typeface="Times New Roman" panose="02020603050405020304" pitchFamily="18" charset="0"/>
              </a:endParaRPr>
            </a:p>
          </p:txBody>
        </p:sp>
        <p:sp>
          <p:nvSpPr>
            <p:cNvPr id="65579" name="Oval 43" descr="粉色砂纸"/>
            <p:cNvSpPr>
              <a:spLocks noChangeArrowheads="1"/>
            </p:cNvSpPr>
            <p:nvPr/>
          </p:nvSpPr>
          <p:spPr bwMode="auto">
            <a:xfrm>
              <a:off x="3254" y="1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2748" name="Text Box 44"/>
            <p:cNvSpPr txBox="1">
              <a:spLocks noChangeArrowheads="1"/>
            </p:cNvSpPr>
            <p:nvPr/>
          </p:nvSpPr>
          <p:spPr bwMode="auto">
            <a:xfrm>
              <a:off x="3264" y="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K</a:t>
              </a:r>
              <a:endParaRPr lang="en-US" altLang="zh-CN">
                <a:solidFill>
                  <a:schemeClr val="hlink"/>
                </a:solidFill>
                <a:latin typeface="Times New Roman" panose="02020603050405020304" pitchFamily="18" charset="0"/>
              </a:endParaRPr>
            </a:p>
          </p:txBody>
        </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95536" y="1124744"/>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二、无向图的连通分量</a:t>
            </a:r>
          </a:p>
        </p:txBody>
      </p:sp>
      <p:sp>
        <p:nvSpPr>
          <p:cNvPr id="7373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8120C663-9071-4EF9-8904-985AB1A870D7}" type="slidenum">
              <a:rPr lang="zh-CN" altLang="en-US"/>
              <a:pPr algn="r" eaLnBrk="1" hangingPunct="1">
                <a:spcBef>
                  <a:spcPct val="50000"/>
                </a:spcBef>
                <a:buFont typeface="Arial" panose="020B0604020202020204" pitchFamily="34" charset="0"/>
                <a:buNone/>
              </a:pPr>
              <a:t>88</a:t>
            </a:fld>
            <a:endParaRPr lang="en-US" altLang="zh-CN"/>
          </a:p>
        </p:txBody>
      </p:sp>
      <p:sp>
        <p:nvSpPr>
          <p:cNvPr id="73732" name="Text Box 4"/>
          <p:cNvSpPr txBox="1">
            <a:spLocks noChangeArrowheads="1"/>
          </p:cNvSpPr>
          <p:nvPr/>
        </p:nvSpPr>
        <p:spPr bwMode="auto">
          <a:xfrm>
            <a:off x="395536" y="21034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第四节　图的连通性问题</a:t>
            </a:r>
          </a:p>
        </p:txBody>
      </p:sp>
      <p:sp>
        <p:nvSpPr>
          <p:cNvPr id="73733" name="Rectangle 5"/>
          <p:cNvSpPr>
            <a:spLocks noGrp="1" noChangeArrowheads="1"/>
          </p:cNvSpPr>
          <p:nvPr>
            <p:ph type="body" idx="1"/>
          </p:nvPr>
        </p:nvSpPr>
        <p:spPr>
          <a:xfrm>
            <a:off x="319336" y="1962944"/>
            <a:ext cx="8763000" cy="40386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非连通图的极大连通子图叫做连通分量</a:t>
            </a:r>
          </a:p>
          <a:p>
            <a:pPr eaLnBrk="1" hangingPunct="1">
              <a:spcBef>
                <a:spcPct val="70000"/>
              </a:spcBef>
            </a:pPr>
            <a:r>
              <a:rPr lang="zh-CN" altLang="en-US" b="1">
                <a:latin typeface="黑体" panose="02010609060101010101" pitchFamily="49" charset="-122"/>
                <a:ea typeface="黑体" panose="02010609060101010101" pitchFamily="49" charset="-122"/>
              </a:rPr>
              <a:t>若从无向图的每一个连通分量中的一个顶点出发进行</a:t>
            </a:r>
            <a:r>
              <a:rPr lang="en-US" altLang="zh-CN" b="1">
                <a:latin typeface="黑体" panose="02010609060101010101" pitchFamily="49" charset="-122"/>
                <a:ea typeface="黑体" panose="02010609060101010101" pitchFamily="49" charset="-122"/>
              </a:rPr>
              <a:t>DFS</a:t>
            </a:r>
            <a:r>
              <a:rPr lang="zh-CN" altLang="en-US" b="1">
                <a:latin typeface="黑体" panose="02010609060101010101" pitchFamily="49" charset="-122"/>
                <a:ea typeface="黑体" panose="02010609060101010101" pitchFamily="49" charset="-122"/>
              </a:rPr>
              <a:t>或</a:t>
            </a:r>
            <a:r>
              <a:rPr lang="en-US" altLang="zh-CN" b="1">
                <a:latin typeface="黑体" panose="02010609060101010101" pitchFamily="49" charset="-122"/>
                <a:ea typeface="黑体" panose="02010609060101010101" pitchFamily="49" charset="-122"/>
              </a:rPr>
              <a:t>BFS</a:t>
            </a:r>
            <a:r>
              <a:rPr lang="zh-CN" altLang="en-US" b="1">
                <a:latin typeface="黑体" panose="02010609060101010101" pitchFamily="49" charset="-122"/>
                <a:ea typeface="黑体" panose="02010609060101010101" pitchFamily="49" charset="-122"/>
              </a:rPr>
              <a:t>遍历，可求得无向图的所有连通分量的生成树</a:t>
            </a:r>
            <a:r>
              <a:rPr lang="en-US" altLang="zh-CN" b="1">
                <a:latin typeface="黑体" panose="02010609060101010101" pitchFamily="49" charset="-122"/>
                <a:ea typeface="黑体" panose="02010609060101010101" pitchFamily="49" charset="-122"/>
              </a:rPr>
              <a:t>(DFS</a:t>
            </a:r>
            <a:r>
              <a:rPr lang="zh-CN" altLang="en-US" b="1">
                <a:latin typeface="黑体" panose="02010609060101010101" pitchFamily="49" charset="-122"/>
                <a:ea typeface="黑体" panose="02010609060101010101" pitchFamily="49" charset="-122"/>
              </a:rPr>
              <a:t>或</a:t>
            </a:r>
            <a:r>
              <a:rPr lang="en-US" altLang="zh-CN" b="1">
                <a:latin typeface="黑体" panose="02010609060101010101" pitchFamily="49" charset="-122"/>
                <a:ea typeface="黑体" panose="02010609060101010101" pitchFamily="49" charset="-122"/>
              </a:rPr>
              <a:t>BFS</a:t>
            </a:r>
            <a:r>
              <a:rPr lang="zh-CN" altLang="en-US" b="1">
                <a:latin typeface="黑体" panose="02010609060101010101" pitchFamily="49" charset="-122"/>
                <a:ea typeface="黑体" panose="02010609060101010101" pitchFamily="49" charset="-122"/>
              </a:rPr>
              <a:t>生成树)</a:t>
            </a:r>
          </a:p>
          <a:p>
            <a:pPr eaLnBrk="1" hangingPunct="1">
              <a:spcBef>
                <a:spcPct val="70000"/>
              </a:spcBef>
            </a:pPr>
            <a:r>
              <a:rPr lang="zh-CN" altLang="en-US" b="1">
                <a:latin typeface="黑体" panose="02010609060101010101" pitchFamily="49" charset="-122"/>
                <a:ea typeface="黑体" panose="02010609060101010101" pitchFamily="49" charset="-122"/>
              </a:rPr>
              <a:t>所有连通分量的生成树组成了非连通图的生成森林</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79370" y="1075184"/>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二、无向图的生成树</a:t>
            </a:r>
          </a:p>
        </p:txBody>
      </p:sp>
      <p:sp>
        <p:nvSpPr>
          <p:cNvPr id="7475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3C6A5B97-6FD8-4F6A-8BDC-B761BEF20D35}" type="slidenum">
              <a:rPr lang="zh-CN" altLang="en-US"/>
              <a:pPr algn="r" eaLnBrk="1" hangingPunct="1">
                <a:spcBef>
                  <a:spcPct val="50000"/>
                </a:spcBef>
                <a:buFont typeface="Arial" panose="020B0604020202020204" pitchFamily="34" charset="0"/>
                <a:buNone/>
              </a:pPr>
              <a:t>89</a:t>
            </a:fld>
            <a:endParaRPr lang="en-US" altLang="zh-CN"/>
          </a:p>
        </p:txBody>
      </p:sp>
      <p:sp>
        <p:nvSpPr>
          <p:cNvPr id="74756" name="Text Box 4"/>
          <p:cNvSpPr txBox="1">
            <a:spLocks noChangeArrowheads="1"/>
          </p:cNvSpPr>
          <p:nvPr/>
        </p:nvSpPr>
        <p:spPr bwMode="auto">
          <a:xfrm>
            <a:off x="479370" y="160784"/>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第四节　图的连通性问题</a:t>
            </a:r>
          </a:p>
        </p:txBody>
      </p:sp>
      <p:sp>
        <p:nvSpPr>
          <p:cNvPr id="74757" name="Rectangle 5"/>
          <p:cNvSpPr>
            <a:spLocks noGrp="1" noChangeArrowheads="1"/>
          </p:cNvSpPr>
          <p:nvPr>
            <p:ph type="body" idx="1"/>
          </p:nvPr>
        </p:nvSpPr>
        <p:spPr>
          <a:xfrm>
            <a:off x="403170" y="1913384"/>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由</a:t>
            </a:r>
            <a:r>
              <a:rPr lang="en-US" altLang="zh-CN" b="1">
                <a:latin typeface="黑体" panose="02010609060101010101" pitchFamily="49" charset="-122"/>
                <a:ea typeface="黑体" panose="02010609060101010101" pitchFamily="49" charset="-122"/>
              </a:rPr>
              <a:t>DFS</a:t>
            </a:r>
            <a:r>
              <a:rPr lang="zh-CN" altLang="en-US" b="1">
                <a:latin typeface="黑体" panose="02010609060101010101" pitchFamily="49" charset="-122"/>
                <a:ea typeface="黑体" panose="02010609060101010101" pitchFamily="49" charset="-122"/>
              </a:rPr>
              <a:t>遍历，求得连通分量称为</a:t>
            </a:r>
            <a:r>
              <a:rPr lang="en-US" altLang="zh-CN" b="1">
                <a:latin typeface="黑体" panose="02010609060101010101" pitchFamily="49" charset="-122"/>
                <a:ea typeface="黑体" panose="02010609060101010101" pitchFamily="49" charset="-122"/>
              </a:rPr>
              <a:t>DFS</a:t>
            </a:r>
            <a:r>
              <a:rPr lang="zh-CN" altLang="en-US" b="1">
                <a:latin typeface="黑体" panose="02010609060101010101" pitchFamily="49" charset="-122"/>
                <a:ea typeface="黑体" panose="02010609060101010101" pitchFamily="49" charset="-122"/>
              </a:rPr>
              <a:t>生成树</a:t>
            </a:r>
          </a:p>
          <a:p>
            <a:pPr eaLnBrk="1" hangingPunct="1">
              <a:spcBef>
                <a:spcPct val="30000"/>
              </a:spcBef>
            </a:pPr>
            <a:r>
              <a:rPr lang="zh-CN" altLang="en-US" b="1">
                <a:latin typeface="黑体" panose="02010609060101010101" pitchFamily="49" charset="-122"/>
                <a:ea typeface="黑体" panose="02010609060101010101" pitchFamily="49" charset="-122"/>
              </a:rPr>
              <a:t>由</a:t>
            </a:r>
            <a:r>
              <a:rPr lang="en-US" altLang="zh-CN" b="1">
                <a:latin typeface="黑体" panose="02010609060101010101" pitchFamily="49" charset="-122"/>
                <a:ea typeface="黑体" panose="02010609060101010101" pitchFamily="49" charset="-122"/>
              </a:rPr>
              <a:t>BFS</a:t>
            </a:r>
            <a:r>
              <a:rPr lang="zh-CN" altLang="en-US" b="1">
                <a:latin typeface="黑体" panose="02010609060101010101" pitchFamily="49" charset="-122"/>
                <a:ea typeface="黑体" panose="02010609060101010101" pitchFamily="49" charset="-122"/>
              </a:rPr>
              <a:t>遍历，求得连通分量称为</a:t>
            </a:r>
            <a:r>
              <a:rPr lang="en-US" altLang="zh-CN" b="1">
                <a:latin typeface="黑体" panose="02010609060101010101" pitchFamily="49" charset="-122"/>
                <a:ea typeface="黑体" panose="02010609060101010101" pitchFamily="49" charset="-122"/>
              </a:rPr>
              <a:t>BFS</a:t>
            </a:r>
            <a:r>
              <a:rPr lang="zh-CN" altLang="en-US" b="1">
                <a:latin typeface="黑体" panose="02010609060101010101" pitchFamily="49" charset="-122"/>
                <a:ea typeface="黑体" panose="02010609060101010101" pitchFamily="49" charset="-122"/>
              </a:rPr>
              <a:t>生成树</a:t>
            </a:r>
          </a:p>
        </p:txBody>
      </p:sp>
      <p:sp>
        <p:nvSpPr>
          <p:cNvPr id="74759" name="Rectangle 7"/>
          <p:cNvSpPr>
            <a:spLocks noChangeArrowheads="1"/>
          </p:cNvSpPr>
          <p:nvPr/>
        </p:nvSpPr>
        <p:spPr bwMode="auto">
          <a:xfrm>
            <a:off x="2003370" y="5494784"/>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a:latin typeface="宋体" panose="02010600030101010101" pitchFamily="2" charset="-122"/>
              </a:rPr>
              <a:t>BFS</a:t>
            </a:r>
            <a:r>
              <a:rPr lang="zh-CN" altLang="en-US">
                <a:latin typeface="宋体" panose="02010600030101010101" pitchFamily="2" charset="-122"/>
              </a:rPr>
              <a:t>生成树</a:t>
            </a:r>
          </a:p>
        </p:txBody>
      </p:sp>
      <p:sp>
        <p:nvSpPr>
          <p:cNvPr id="74760" name="Rectangle 8"/>
          <p:cNvSpPr>
            <a:spLocks noChangeArrowheads="1"/>
          </p:cNvSpPr>
          <p:nvPr/>
        </p:nvSpPr>
        <p:spPr bwMode="auto">
          <a:xfrm>
            <a:off x="6270570" y="5494784"/>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a:latin typeface="宋体" panose="02010600030101010101" pitchFamily="2" charset="-122"/>
              </a:rPr>
              <a:t>DFS</a:t>
            </a:r>
            <a:r>
              <a:rPr lang="zh-CN" altLang="en-US">
                <a:latin typeface="宋体" panose="02010600030101010101" pitchFamily="2" charset="-122"/>
              </a:rPr>
              <a:t>生成树</a:t>
            </a:r>
          </a:p>
        </p:txBody>
      </p:sp>
      <p:grpSp>
        <p:nvGrpSpPr>
          <p:cNvPr id="74761" name="Group 9"/>
          <p:cNvGrpSpPr>
            <a:grpSpLocks/>
          </p:cNvGrpSpPr>
          <p:nvPr/>
        </p:nvGrpSpPr>
        <p:grpSpPr bwMode="auto">
          <a:xfrm>
            <a:off x="1393770" y="3284984"/>
            <a:ext cx="6403975" cy="2133600"/>
            <a:chOff x="0" y="0"/>
            <a:chExt cx="4034" cy="1344"/>
          </a:xfrm>
        </p:grpSpPr>
        <p:sp>
          <p:nvSpPr>
            <p:cNvPr id="74762" name="Line 10"/>
            <p:cNvSpPr>
              <a:spLocks noChangeShapeType="1"/>
            </p:cNvSpPr>
            <p:nvPr/>
          </p:nvSpPr>
          <p:spPr bwMode="auto">
            <a:xfrm>
              <a:off x="2930" y="768"/>
              <a:ext cx="24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3" name="Line 11"/>
            <p:cNvSpPr>
              <a:spLocks noChangeShapeType="1"/>
            </p:cNvSpPr>
            <p:nvPr/>
          </p:nvSpPr>
          <p:spPr bwMode="auto">
            <a:xfrm flipH="1">
              <a:off x="3170" y="768"/>
              <a:ext cx="192" cy="336"/>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4" name="Line 12"/>
            <p:cNvSpPr>
              <a:spLocks noChangeShapeType="1"/>
            </p:cNvSpPr>
            <p:nvPr/>
          </p:nvSpPr>
          <p:spPr bwMode="auto">
            <a:xfrm>
              <a:off x="3458" y="240"/>
              <a:ext cx="432"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5" name="Line 13"/>
            <p:cNvSpPr>
              <a:spLocks noChangeShapeType="1"/>
            </p:cNvSpPr>
            <p:nvPr/>
          </p:nvSpPr>
          <p:spPr bwMode="auto">
            <a:xfrm flipH="1">
              <a:off x="2978" y="240"/>
              <a:ext cx="384"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6" name="Line 14"/>
            <p:cNvSpPr>
              <a:spLocks noChangeShapeType="1"/>
            </p:cNvSpPr>
            <p:nvPr/>
          </p:nvSpPr>
          <p:spPr bwMode="auto">
            <a:xfrm>
              <a:off x="3410" y="288"/>
              <a:ext cx="0" cy="288"/>
            </a:xfrm>
            <a:prstGeom prst="line">
              <a:avLst/>
            </a:prstGeom>
            <a:noFill/>
            <a:ln w="28575" cap="rnd">
              <a:solidFill>
                <a:srgbClr val="C0C0C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7" name="Line 15"/>
            <p:cNvSpPr>
              <a:spLocks noChangeShapeType="1"/>
            </p:cNvSpPr>
            <p:nvPr/>
          </p:nvSpPr>
          <p:spPr bwMode="auto">
            <a:xfrm flipH="1">
              <a:off x="576" y="672"/>
              <a:ext cx="960" cy="432"/>
            </a:xfrm>
            <a:prstGeom prst="line">
              <a:avLst/>
            </a:prstGeom>
            <a:noFill/>
            <a:ln w="28575" cap="rnd">
              <a:solidFill>
                <a:srgbClr val="C0C0C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8" name="Line 16"/>
            <p:cNvSpPr>
              <a:spLocks noChangeShapeType="1"/>
            </p:cNvSpPr>
            <p:nvPr/>
          </p:nvSpPr>
          <p:spPr bwMode="auto">
            <a:xfrm>
              <a:off x="576" y="1152"/>
              <a:ext cx="624" cy="0"/>
            </a:xfrm>
            <a:prstGeom prst="line">
              <a:avLst/>
            </a:prstGeom>
            <a:noFill/>
            <a:ln w="28575" cap="rnd">
              <a:solidFill>
                <a:srgbClr val="C0C0C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9" name="Line 17"/>
            <p:cNvSpPr>
              <a:spLocks noChangeShapeType="1"/>
            </p:cNvSpPr>
            <p:nvPr/>
          </p:nvSpPr>
          <p:spPr bwMode="auto">
            <a:xfrm>
              <a:off x="192" y="720"/>
              <a:ext cx="24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0" name="Line 18"/>
            <p:cNvSpPr>
              <a:spLocks noChangeShapeType="1"/>
            </p:cNvSpPr>
            <p:nvPr/>
          </p:nvSpPr>
          <p:spPr bwMode="auto">
            <a:xfrm flipH="1">
              <a:off x="1296" y="768"/>
              <a:ext cx="24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1" name="Line 19"/>
            <p:cNvSpPr>
              <a:spLocks noChangeShapeType="1"/>
            </p:cNvSpPr>
            <p:nvPr/>
          </p:nvSpPr>
          <p:spPr bwMode="auto">
            <a:xfrm>
              <a:off x="960" y="240"/>
              <a:ext cx="576"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2" name="Line 20"/>
            <p:cNvSpPr>
              <a:spLocks noChangeShapeType="1"/>
            </p:cNvSpPr>
            <p:nvPr/>
          </p:nvSpPr>
          <p:spPr bwMode="auto">
            <a:xfrm>
              <a:off x="912" y="288"/>
              <a:ext cx="144"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3" name="Line 21"/>
            <p:cNvSpPr>
              <a:spLocks noChangeShapeType="1"/>
            </p:cNvSpPr>
            <p:nvPr/>
          </p:nvSpPr>
          <p:spPr bwMode="auto">
            <a:xfrm flipH="1">
              <a:off x="672" y="288"/>
              <a:ext cx="144"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4" name="Line 22"/>
            <p:cNvSpPr>
              <a:spLocks noChangeShapeType="1"/>
            </p:cNvSpPr>
            <p:nvPr/>
          </p:nvSpPr>
          <p:spPr bwMode="auto">
            <a:xfrm flipH="1">
              <a:off x="240" y="240"/>
              <a:ext cx="528"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7" name="Oval 23" descr="粉色砂纸"/>
            <p:cNvSpPr>
              <a:spLocks noChangeArrowheads="1"/>
            </p:cNvSpPr>
            <p:nvPr/>
          </p:nvSpPr>
          <p:spPr bwMode="auto">
            <a:xfrm>
              <a:off x="720" y="1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67608" name="Oval 24" descr="粉色砂纸"/>
            <p:cNvSpPr>
              <a:spLocks noChangeArrowheads="1"/>
            </p:cNvSpPr>
            <p:nvPr/>
          </p:nvSpPr>
          <p:spPr bwMode="auto">
            <a:xfrm>
              <a:off x="1440" y="498"/>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67609" name="Oval 25" descr="粉色砂纸"/>
            <p:cNvSpPr>
              <a:spLocks noChangeArrowheads="1"/>
            </p:cNvSpPr>
            <p:nvPr/>
          </p:nvSpPr>
          <p:spPr bwMode="auto">
            <a:xfrm>
              <a:off x="960" y="506"/>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67610" name="Oval 26" descr="粉色砂纸"/>
            <p:cNvSpPr>
              <a:spLocks noChangeArrowheads="1"/>
            </p:cNvSpPr>
            <p:nvPr/>
          </p:nvSpPr>
          <p:spPr bwMode="auto">
            <a:xfrm>
              <a:off x="336" y="101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67611" name="Oval 27" descr="粉色砂纸"/>
            <p:cNvSpPr>
              <a:spLocks noChangeArrowheads="1"/>
            </p:cNvSpPr>
            <p:nvPr/>
          </p:nvSpPr>
          <p:spPr bwMode="auto">
            <a:xfrm>
              <a:off x="480" y="489"/>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4780" name="Text Box 28"/>
            <p:cNvSpPr txBox="1">
              <a:spLocks noChangeArrowheads="1"/>
            </p:cNvSpPr>
            <p:nvPr/>
          </p:nvSpPr>
          <p:spPr bwMode="auto">
            <a:xfrm>
              <a:off x="730" y="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A</a:t>
              </a:r>
              <a:endParaRPr lang="en-US" altLang="zh-CN">
                <a:solidFill>
                  <a:schemeClr val="hlink"/>
                </a:solidFill>
                <a:latin typeface="Times New Roman" panose="02020603050405020304" pitchFamily="18" charset="0"/>
              </a:endParaRPr>
            </a:p>
          </p:txBody>
        </p:sp>
        <p:sp>
          <p:nvSpPr>
            <p:cNvPr id="74781" name="Text Box 29"/>
            <p:cNvSpPr txBox="1">
              <a:spLocks noChangeArrowheads="1"/>
            </p:cNvSpPr>
            <p:nvPr/>
          </p:nvSpPr>
          <p:spPr bwMode="auto">
            <a:xfrm>
              <a:off x="490" y="48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C</a:t>
              </a:r>
              <a:endParaRPr lang="en-US" altLang="zh-CN">
                <a:solidFill>
                  <a:schemeClr val="hlink"/>
                </a:solidFill>
                <a:latin typeface="Times New Roman" panose="02020603050405020304" pitchFamily="18" charset="0"/>
              </a:endParaRPr>
            </a:p>
          </p:txBody>
        </p:sp>
        <p:sp>
          <p:nvSpPr>
            <p:cNvPr id="74782" name="Text Box 30"/>
            <p:cNvSpPr txBox="1">
              <a:spLocks noChangeArrowheads="1"/>
            </p:cNvSpPr>
            <p:nvPr/>
          </p:nvSpPr>
          <p:spPr bwMode="auto">
            <a:xfrm>
              <a:off x="970" y="48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D</a:t>
              </a:r>
              <a:endParaRPr lang="en-US" altLang="zh-CN">
                <a:solidFill>
                  <a:schemeClr val="hlink"/>
                </a:solidFill>
                <a:latin typeface="Times New Roman" panose="02020603050405020304" pitchFamily="18" charset="0"/>
              </a:endParaRPr>
            </a:p>
          </p:txBody>
        </p:sp>
        <p:sp>
          <p:nvSpPr>
            <p:cNvPr id="74783" name="Text Box 31"/>
            <p:cNvSpPr txBox="1">
              <a:spLocks noChangeArrowheads="1"/>
            </p:cNvSpPr>
            <p:nvPr/>
          </p:nvSpPr>
          <p:spPr bwMode="auto">
            <a:xfrm>
              <a:off x="1463" y="498"/>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E</a:t>
              </a:r>
              <a:endParaRPr lang="en-US" altLang="zh-CN">
                <a:solidFill>
                  <a:schemeClr val="hlink"/>
                </a:solidFill>
                <a:latin typeface="Times New Roman" panose="02020603050405020304" pitchFamily="18" charset="0"/>
              </a:endParaRPr>
            </a:p>
          </p:txBody>
        </p:sp>
        <p:sp>
          <p:nvSpPr>
            <p:cNvPr id="67616" name="Oval 32" descr="粉色砂纸"/>
            <p:cNvSpPr>
              <a:spLocks noChangeArrowheads="1"/>
            </p:cNvSpPr>
            <p:nvPr/>
          </p:nvSpPr>
          <p:spPr bwMode="auto">
            <a:xfrm>
              <a:off x="0" y="489"/>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67617" name="Oval 33" descr="粉色砂纸"/>
            <p:cNvSpPr>
              <a:spLocks noChangeArrowheads="1"/>
            </p:cNvSpPr>
            <p:nvPr/>
          </p:nvSpPr>
          <p:spPr bwMode="auto">
            <a:xfrm>
              <a:off x="3026" y="101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4786" name="Text Box 34"/>
            <p:cNvSpPr txBox="1">
              <a:spLocks noChangeArrowheads="1"/>
            </p:cNvSpPr>
            <p:nvPr/>
          </p:nvSpPr>
          <p:spPr bwMode="auto">
            <a:xfrm>
              <a:off x="10" y="48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B</a:t>
              </a:r>
              <a:endParaRPr lang="en-US" altLang="zh-CN">
                <a:solidFill>
                  <a:schemeClr val="hlink"/>
                </a:solidFill>
                <a:latin typeface="Times New Roman" panose="02020603050405020304" pitchFamily="18" charset="0"/>
              </a:endParaRPr>
            </a:p>
          </p:txBody>
        </p:sp>
        <p:sp>
          <p:nvSpPr>
            <p:cNvPr id="74787" name="Text Box 35"/>
            <p:cNvSpPr txBox="1">
              <a:spLocks noChangeArrowheads="1"/>
            </p:cNvSpPr>
            <p:nvPr/>
          </p:nvSpPr>
          <p:spPr bwMode="auto">
            <a:xfrm>
              <a:off x="371" y="1017"/>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F</a:t>
              </a:r>
              <a:endParaRPr lang="en-US" altLang="zh-CN">
                <a:solidFill>
                  <a:schemeClr val="hlink"/>
                </a:solidFill>
                <a:latin typeface="Times New Roman" panose="02020603050405020304" pitchFamily="18" charset="0"/>
              </a:endParaRPr>
            </a:p>
          </p:txBody>
        </p:sp>
        <p:sp>
          <p:nvSpPr>
            <p:cNvPr id="74788" name="Text Box 36"/>
            <p:cNvSpPr txBox="1">
              <a:spLocks noChangeArrowheads="1"/>
            </p:cNvSpPr>
            <p:nvPr/>
          </p:nvSpPr>
          <p:spPr bwMode="auto">
            <a:xfrm>
              <a:off x="3026" y="1008"/>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O</a:t>
              </a:r>
              <a:endParaRPr lang="en-US" altLang="zh-CN">
                <a:solidFill>
                  <a:schemeClr val="hlink"/>
                </a:solidFill>
                <a:latin typeface="Times New Roman" panose="02020603050405020304" pitchFamily="18" charset="0"/>
              </a:endParaRPr>
            </a:p>
          </p:txBody>
        </p:sp>
        <p:sp>
          <p:nvSpPr>
            <p:cNvPr id="67621" name="Oval 37" descr="粉色砂纸"/>
            <p:cNvSpPr>
              <a:spLocks noChangeArrowheads="1"/>
            </p:cNvSpPr>
            <p:nvPr/>
          </p:nvSpPr>
          <p:spPr bwMode="auto">
            <a:xfrm>
              <a:off x="1092" y="101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4790" name="Text Box 38"/>
            <p:cNvSpPr txBox="1">
              <a:spLocks noChangeArrowheads="1"/>
            </p:cNvSpPr>
            <p:nvPr/>
          </p:nvSpPr>
          <p:spPr bwMode="auto">
            <a:xfrm>
              <a:off x="1102" y="1017"/>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G</a:t>
              </a:r>
              <a:endParaRPr lang="en-US" altLang="zh-CN">
                <a:solidFill>
                  <a:schemeClr val="hlink"/>
                </a:solidFill>
                <a:latin typeface="Times New Roman" panose="02020603050405020304" pitchFamily="18" charset="0"/>
              </a:endParaRPr>
            </a:p>
          </p:txBody>
        </p:sp>
        <p:sp>
          <p:nvSpPr>
            <p:cNvPr id="67623" name="Oval 39" descr="粉色砂纸"/>
            <p:cNvSpPr>
              <a:spLocks noChangeArrowheads="1"/>
            </p:cNvSpPr>
            <p:nvPr/>
          </p:nvSpPr>
          <p:spPr bwMode="auto">
            <a:xfrm>
              <a:off x="3746" y="49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4792" name="Text Box 40"/>
            <p:cNvSpPr txBox="1">
              <a:spLocks noChangeArrowheads="1"/>
            </p:cNvSpPr>
            <p:nvPr/>
          </p:nvSpPr>
          <p:spPr bwMode="auto">
            <a:xfrm>
              <a:off x="3756" y="48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N</a:t>
              </a:r>
              <a:endParaRPr lang="en-US" altLang="zh-CN">
                <a:solidFill>
                  <a:schemeClr val="hlink"/>
                </a:solidFill>
                <a:latin typeface="Times New Roman" panose="02020603050405020304" pitchFamily="18" charset="0"/>
              </a:endParaRPr>
            </a:p>
          </p:txBody>
        </p:sp>
        <p:sp>
          <p:nvSpPr>
            <p:cNvPr id="67625" name="Oval 41" descr="粉色砂纸"/>
            <p:cNvSpPr>
              <a:spLocks noChangeArrowheads="1"/>
            </p:cNvSpPr>
            <p:nvPr/>
          </p:nvSpPr>
          <p:spPr bwMode="auto">
            <a:xfrm>
              <a:off x="3266" y="49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4794" name="Text Box 42"/>
            <p:cNvSpPr txBox="1">
              <a:spLocks noChangeArrowheads="1"/>
            </p:cNvSpPr>
            <p:nvPr/>
          </p:nvSpPr>
          <p:spPr bwMode="auto">
            <a:xfrm>
              <a:off x="3266" y="480"/>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M</a:t>
              </a:r>
              <a:endParaRPr lang="en-US" altLang="zh-CN">
                <a:solidFill>
                  <a:schemeClr val="hlink"/>
                </a:solidFill>
                <a:latin typeface="Times New Roman" panose="02020603050405020304" pitchFamily="18" charset="0"/>
              </a:endParaRPr>
            </a:p>
          </p:txBody>
        </p:sp>
        <p:sp>
          <p:nvSpPr>
            <p:cNvPr id="67627" name="Oval 43" descr="粉色砂纸"/>
            <p:cNvSpPr>
              <a:spLocks noChangeArrowheads="1"/>
            </p:cNvSpPr>
            <p:nvPr/>
          </p:nvSpPr>
          <p:spPr bwMode="auto">
            <a:xfrm>
              <a:off x="2774" y="49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4796" name="Text Box 44"/>
            <p:cNvSpPr txBox="1">
              <a:spLocks noChangeArrowheads="1"/>
            </p:cNvSpPr>
            <p:nvPr/>
          </p:nvSpPr>
          <p:spPr bwMode="auto">
            <a:xfrm>
              <a:off x="2784" y="48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L</a:t>
              </a:r>
              <a:endParaRPr lang="en-US" altLang="zh-CN">
                <a:solidFill>
                  <a:schemeClr val="hlink"/>
                </a:solidFill>
                <a:latin typeface="Times New Roman" panose="02020603050405020304" pitchFamily="18" charset="0"/>
              </a:endParaRPr>
            </a:p>
          </p:txBody>
        </p:sp>
        <p:sp>
          <p:nvSpPr>
            <p:cNvPr id="67629" name="Oval 45" descr="粉色砂纸"/>
            <p:cNvSpPr>
              <a:spLocks noChangeArrowheads="1"/>
            </p:cNvSpPr>
            <p:nvPr/>
          </p:nvSpPr>
          <p:spPr bwMode="auto">
            <a:xfrm>
              <a:off x="3254" y="1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4798" name="Text Box 46"/>
            <p:cNvSpPr txBox="1">
              <a:spLocks noChangeArrowheads="1"/>
            </p:cNvSpPr>
            <p:nvPr/>
          </p:nvSpPr>
          <p:spPr bwMode="auto">
            <a:xfrm>
              <a:off x="3264" y="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K</a:t>
              </a:r>
              <a:endParaRPr lang="en-US" altLang="zh-CN">
                <a:solidFill>
                  <a:schemeClr val="hlink"/>
                </a:solidFill>
                <a:latin typeface="Times New Roman" panose="02020603050405020304" pitchFamily="18"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5"/>
          <p:cNvSpPr txBox="1">
            <a:spLocks noChangeArrowheads="1"/>
          </p:cNvSpPr>
          <p:nvPr/>
        </p:nvSpPr>
        <p:spPr bwMode="auto">
          <a:xfrm>
            <a:off x="381000" y="1988840"/>
            <a:ext cx="8763000" cy="4038600"/>
          </a:xfrm>
          <a:prstGeom prst="rect">
            <a:avLst/>
          </a:prstGeom>
          <a:noFill/>
          <a:ln>
            <a:noFill/>
          </a:ln>
          <a:effectLst/>
          <a:extLst>
            <a:ext uri="{FAA26D3D-D897-4be2-8F04-BA451C77F1D7}"/>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9pPr>
          </a:lstStyle>
          <a:p>
            <a:pPr eaLnBrk="1" hangingPunct="1">
              <a:lnSpc>
                <a:spcPct val="90000"/>
              </a:lnSpc>
              <a:spcBef>
                <a:spcPct val="30000"/>
              </a:spcBef>
              <a:defRPr/>
            </a:pPr>
            <a:r>
              <a:rPr lang="zh-CN" altLang="en-US" b="1" kern="0" dirty="0">
                <a:latin typeface="黑体" pitchFamily="49" charset="-122"/>
                <a:ea typeface="黑体" pitchFamily="49" charset="-122"/>
              </a:rPr>
              <a:t>邻接：</a:t>
            </a:r>
            <a:r>
              <a:rPr lang="zh-CN" altLang="en-US" b="1" kern="0" dirty="0">
                <a:solidFill>
                  <a:schemeClr val="bg1"/>
                </a:solidFill>
                <a:latin typeface="黑体" pitchFamily="49" charset="-122"/>
                <a:ea typeface="黑体" pitchFamily="49" charset="-122"/>
              </a:rPr>
              <a:t>如果&lt;</a:t>
            </a:r>
            <a:r>
              <a:rPr lang="en-US" altLang="zh-CN" b="1" kern="0" dirty="0" err="1">
                <a:solidFill>
                  <a:schemeClr val="bg1"/>
                </a:solidFill>
                <a:latin typeface="黑体" pitchFamily="49" charset="-122"/>
                <a:ea typeface="黑体" pitchFamily="49" charset="-122"/>
              </a:rPr>
              <a:t>x,y</a:t>
            </a:r>
            <a:r>
              <a:rPr lang="en-US" altLang="zh-CN" b="1" kern="0" dirty="0">
                <a:solidFill>
                  <a:schemeClr val="bg1"/>
                </a:solidFill>
                <a:latin typeface="黑体" pitchFamily="49" charset="-122"/>
                <a:ea typeface="黑体" pitchFamily="49" charset="-122"/>
              </a:rPr>
              <a:t>&gt;</a:t>
            </a:r>
            <a:r>
              <a:rPr lang="zh-CN" altLang="en-US" b="1" kern="0" dirty="0">
                <a:solidFill>
                  <a:schemeClr val="bg1"/>
                </a:solidFill>
                <a:latin typeface="黑体" pitchFamily="49" charset="-122"/>
                <a:ea typeface="黑体" pitchFamily="49" charset="-122"/>
                <a:sym typeface="Symbol" pitchFamily="18" charset="2"/>
              </a:rPr>
              <a:t></a:t>
            </a:r>
            <a:r>
              <a:rPr lang="en-US" altLang="zh-CN" b="1" kern="0" dirty="0">
                <a:solidFill>
                  <a:schemeClr val="bg1"/>
                </a:solidFill>
                <a:latin typeface="黑体" pitchFamily="49" charset="-122"/>
                <a:ea typeface="黑体" pitchFamily="49" charset="-122"/>
                <a:sym typeface="Symbol" pitchFamily="18" charset="2"/>
              </a:rPr>
              <a:t>E,</a:t>
            </a:r>
            <a:r>
              <a:rPr lang="zh-CN" altLang="en-US" b="1" kern="0" dirty="0">
                <a:solidFill>
                  <a:schemeClr val="bg1"/>
                </a:solidFill>
                <a:latin typeface="黑体" pitchFamily="49" charset="-122"/>
                <a:ea typeface="黑体" pitchFamily="49" charset="-122"/>
                <a:sym typeface="Symbol" pitchFamily="18" charset="2"/>
              </a:rPr>
              <a:t>称</a:t>
            </a:r>
            <a:r>
              <a:rPr lang="en-US" altLang="zh-CN" b="1" kern="0" dirty="0">
                <a:solidFill>
                  <a:schemeClr val="bg1"/>
                </a:solidFill>
                <a:latin typeface="黑体" pitchFamily="49" charset="-122"/>
                <a:ea typeface="黑体" pitchFamily="49" charset="-122"/>
                <a:sym typeface="Symbol" pitchFamily="18" charset="2"/>
              </a:rPr>
              <a:t>x</a:t>
            </a:r>
            <a:r>
              <a:rPr lang="zh-CN" altLang="en-US" b="1" kern="0" dirty="0">
                <a:solidFill>
                  <a:schemeClr val="bg1"/>
                </a:solidFill>
                <a:latin typeface="黑体" pitchFamily="49" charset="-122"/>
                <a:ea typeface="黑体" pitchFamily="49" charset="-122"/>
                <a:sym typeface="Symbol" pitchFamily="18" charset="2"/>
              </a:rPr>
              <a:t>邻接到</a:t>
            </a:r>
            <a:r>
              <a:rPr lang="en-US" altLang="zh-CN" b="1" kern="0" dirty="0">
                <a:solidFill>
                  <a:schemeClr val="bg1"/>
                </a:solidFill>
                <a:latin typeface="黑体" pitchFamily="49" charset="-122"/>
                <a:ea typeface="黑体" pitchFamily="49" charset="-122"/>
                <a:sym typeface="Symbol" pitchFamily="18" charset="2"/>
              </a:rPr>
              <a:t>y,</a:t>
            </a:r>
            <a:r>
              <a:rPr lang="zh-CN" altLang="en-US" b="1" kern="0" dirty="0">
                <a:solidFill>
                  <a:schemeClr val="bg1"/>
                </a:solidFill>
                <a:latin typeface="黑体" pitchFamily="49" charset="-122"/>
                <a:ea typeface="黑体" pitchFamily="49" charset="-122"/>
                <a:sym typeface="Symbol" pitchFamily="18" charset="2"/>
              </a:rPr>
              <a:t>或</a:t>
            </a:r>
            <a:r>
              <a:rPr lang="en-US" altLang="zh-CN" b="1" kern="0" dirty="0">
                <a:solidFill>
                  <a:schemeClr val="bg1"/>
                </a:solidFill>
                <a:latin typeface="黑体" pitchFamily="49" charset="-122"/>
                <a:ea typeface="黑体" pitchFamily="49" charset="-122"/>
                <a:sym typeface="Symbol" pitchFamily="18" charset="2"/>
              </a:rPr>
              <a:t>y</a:t>
            </a:r>
            <a:r>
              <a:rPr lang="zh-CN" altLang="en-US" b="1" kern="0" dirty="0">
                <a:solidFill>
                  <a:schemeClr val="bg1"/>
                </a:solidFill>
                <a:latin typeface="黑体" pitchFamily="49" charset="-122"/>
                <a:ea typeface="黑体" pitchFamily="49" charset="-122"/>
                <a:sym typeface="Symbol" pitchFamily="18" charset="2"/>
              </a:rPr>
              <a:t>邻接自</a:t>
            </a:r>
            <a:r>
              <a:rPr lang="en-US" altLang="zh-CN" b="1" kern="0" dirty="0">
                <a:solidFill>
                  <a:schemeClr val="bg1"/>
                </a:solidFill>
                <a:latin typeface="黑体" pitchFamily="49" charset="-122"/>
                <a:ea typeface="黑体" pitchFamily="49" charset="-122"/>
                <a:sym typeface="Symbol" pitchFamily="18" charset="2"/>
              </a:rPr>
              <a:t>x</a:t>
            </a:r>
            <a:endParaRPr lang="zh-CN" altLang="en-US" b="1" kern="0" dirty="0">
              <a:solidFill>
                <a:schemeClr val="bg1"/>
              </a:solidFill>
              <a:latin typeface="黑体" pitchFamily="49" charset="-122"/>
              <a:ea typeface="黑体" pitchFamily="49" charset="-122"/>
              <a:sym typeface="Symbol" pitchFamily="18" charset="2"/>
            </a:endParaRPr>
          </a:p>
          <a:p>
            <a:pPr eaLnBrk="1" hangingPunct="1">
              <a:lnSpc>
                <a:spcPct val="90000"/>
              </a:lnSpc>
              <a:spcBef>
                <a:spcPct val="30000"/>
              </a:spcBef>
              <a:defRPr/>
            </a:pPr>
            <a:r>
              <a:rPr lang="zh-CN" altLang="en-US" b="1" kern="0" dirty="0">
                <a:latin typeface="黑体" pitchFamily="49" charset="-122"/>
                <a:ea typeface="黑体" pitchFamily="49" charset="-122"/>
                <a:sym typeface="Symbol" pitchFamily="18" charset="2"/>
              </a:rPr>
              <a:t>相关联：</a:t>
            </a:r>
            <a:r>
              <a:rPr lang="zh-CN" altLang="en-US" b="1" kern="0" dirty="0">
                <a:solidFill>
                  <a:schemeClr val="bg1"/>
                </a:solidFill>
                <a:latin typeface="黑体" pitchFamily="49" charset="-122"/>
                <a:ea typeface="黑体" pitchFamily="49" charset="-122"/>
                <a:sym typeface="Symbol" pitchFamily="18" charset="2"/>
              </a:rPr>
              <a:t>弧&lt;</a:t>
            </a:r>
            <a:r>
              <a:rPr lang="en-US" altLang="zh-CN" b="1" kern="0" dirty="0" err="1">
                <a:solidFill>
                  <a:schemeClr val="bg1"/>
                </a:solidFill>
                <a:latin typeface="黑体" pitchFamily="49" charset="-122"/>
                <a:ea typeface="黑体" pitchFamily="49" charset="-122"/>
                <a:sym typeface="Symbol" pitchFamily="18" charset="2"/>
              </a:rPr>
              <a:t>x,y</a:t>
            </a:r>
            <a:r>
              <a:rPr lang="en-US" altLang="zh-CN" b="1" kern="0" dirty="0">
                <a:solidFill>
                  <a:schemeClr val="bg1"/>
                </a:solidFill>
                <a:latin typeface="黑体" pitchFamily="49" charset="-122"/>
                <a:ea typeface="黑体" pitchFamily="49" charset="-122"/>
                <a:sym typeface="Symbol" pitchFamily="18" charset="2"/>
              </a:rPr>
              <a:t>&gt;</a:t>
            </a:r>
            <a:r>
              <a:rPr lang="zh-CN" altLang="en-US" b="1" kern="0" dirty="0">
                <a:solidFill>
                  <a:schemeClr val="bg1"/>
                </a:solidFill>
                <a:latin typeface="黑体" pitchFamily="49" charset="-122"/>
                <a:ea typeface="黑体" pitchFamily="49" charset="-122"/>
                <a:sym typeface="Symbol" pitchFamily="18" charset="2"/>
              </a:rPr>
              <a:t>与</a:t>
            </a:r>
            <a:r>
              <a:rPr lang="en-US" altLang="zh-CN" b="1" kern="0" dirty="0" err="1">
                <a:solidFill>
                  <a:schemeClr val="bg1"/>
                </a:solidFill>
                <a:latin typeface="黑体" pitchFamily="49" charset="-122"/>
                <a:ea typeface="黑体" pitchFamily="49" charset="-122"/>
                <a:sym typeface="Symbol" pitchFamily="18" charset="2"/>
              </a:rPr>
              <a:t>x,y</a:t>
            </a:r>
            <a:r>
              <a:rPr lang="zh-CN" altLang="en-US" b="1" kern="0" dirty="0">
                <a:solidFill>
                  <a:schemeClr val="bg1"/>
                </a:solidFill>
                <a:latin typeface="黑体" pitchFamily="49" charset="-122"/>
                <a:ea typeface="黑体" pitchFamily="49" charset="-122"/>
                <a:sym typeface="Symbol" pitchFamily="18" charset="2"/>
              </a:rPr>
              <a:t>相关联</a:t>
            </a:r>
          </a:p>
          <a:p>
            <a:pPr eaLnBrk="1" hangingPunct="1">
              <a:lnSpc>
                <a:spcPct val="90000"/>
              </a:lnSpc>
              <a:spcBef>
                <a:spcPct val="30000"/>
              </a:spcBef>
              <a:defRPr/>
            </a:pPr>
            <a:r>
              <a:rPr lang="zh-CN" altLang="en-US" b="1" kern="0" dirty="0">
                <a:latin typeface="黑体" pitchFamily="49" charset="-122"/>
                <a:ea typeface="黑体" pitchFamily="49" charset="-122"/>
                <a:sym typeface="Symbol" pitchFamily="18" charset="2"/>
              </a:rPr>
              <a:t>入度：</a:t>
            </a:r>
            <a:r>
              <a:rPr lang="zh-CN" altLang="en-US" b="1" kern="0" dirty="0">
                <a:solidFill>
                  <a:schemeClr val="bg1"/>
                </a:solidFill>
                <a:latin typeface="黑体" pitchFamily="49" charset="-122"/>
                <a:ea typeface="黑体" pitchFamily="49" charset="-122"/>
                <a:sym typeface="Symbol" pitchFamily="18" charset="2"/>
              </a:rPr>
              <a:t>以顶点为头的弧的</a:t>
            </a:r>
          </a:p>
          <a:p>
            <a:pPr eaLnBrk="1" hangingPunct="1">
              <a:lnSpc>
                <a:spcPct val="90000"/>
              </a:lnSpc>
              <a:spcBef>
                <a:spcPct val="0"/>
              </a:spcBef>
              <a:buFont typeface="Wingdings" panose="05000000000000000000" pitchFamily="2" charset="2"/>
              <a:buNone/>
              <a:defRPr/>
            </a:pPr>
            <a:r>
              <a:rPr lang="zh-CN" altLang="en-US" sz="2600" b="1" kern="0" dirty="0">
                <a:solidFill>
                  <a:schemeClr val="bg1"/>
                </a:solidFill>
                <a:latin typeface="黑体" pitchFamily="49" charset="-122"/>
                <a:ea typeface="黑体" pitchFamily="49" charset="-122"/>
                <a:sym typeface="Symbol" pitchFamily="18" charset="2"/>
              </a:rPr>
              <a:t>  </a:t>
            </a:r>
            <a:r>
              <a:rPr lang="zh-CN" altLang="en-US" b="1" kern="0" dirty="0">
                <a:solidFill>
                  <a:schemeClr val="bg1"/>
                </a:solidFill>
                <a:latin typeface="黑体" pitchFamily="49" charset="-122"/>
                <a:ea typeface="黑体" pitchFamily="49" charset="-122"/>
                <a:sym typeface="Symbol" pitchFamily="18" charset="2"/>
              </a:rPr>
              <a:t>数目，记为</a:t>
            </a:r>
            <a:r>
              <a:rPr lang="en-US" altLang="zh-CN" b="1" kern="0" dirty="0">
                <a:solidFill>
                  <a:schemeClr val="bg1"/>
                </a:solidFill>
                <a:latin typeface="黑体" pitchFamily="49" charset="-122"/>
                <a:ea typeface="黑体" pitchFamily="49" charset="-122"/>
                <a:sym typeface="Symbol" pitchFamily="18" charset="2"/>
              </a:rPr>
              <a:t>ID(x)</a:t>
            </a:r>
          </a:p>
          <a:p>
            <a:pPr eaLnBrk="1" hangingPunct="1">
              <a:lnSpc>
                <a:spcPct val="90000"/>
              </a:lnSpc>
              <a:spcBef>
                <a:spcPct val="30000"/>
              </a:spcBef>
              <a:defRPr/>
            </a:pPr>
            <a:r>
              <a:rPr lang="zh-CN" altLang="en-US" b="1" kern="0" dirty="0">
                <a:latin typeface="黑体" pitchFamily="49" charset="-122"/>
                <a:ea typeface="黑体" pitchFamily="49" charset="-122"/>
                <a:sym typeface="Symbol" pitchFamily="18" charset="2"/>
              </a:rPr>
              <a:t>出度：</a:t>
            </a:r>
            <a:r>
              <a:rPr lang="zh-CN" altLang="en-US" b="1" kern="0" dirty="0">
                <a:solidFill>
                  <a:schemeClr val="bg1"/>
                </a:solidFill>
                <a:latin typeface="黑体" pitchFamily="49" charset="-122"/>
                <a:ea typeface="黑体" pitchFamily="49" charset="-122"/>
                <a:sym typeface="Symbol" pitchFamily="18" charset="2"/>
              </a:rPr>
              <a:t>以顶点为尾的弧的</a:t>
            </a:r>
          </a:p>
          <a:p>
            <a:pPr eaLnBrk="1" hangingPunct="1">
              <a:lnSpc>
                <a:spcPct val="90000"/>
              </a:lnSpc>
              <a:spcBef>
                <a:spcPct val="0"/>
              </a:spcBef>
              <a:buFont typeface="Wingdings" panose="05000000000000000000" pitchFamily="2" charset="2"/>
              <a:buNone/>
              <a:defRPr/>
            </a:pPr>
            <a:r>
              <a:rPr lang="zh-CN" altLang="en-US" sz="2600" b="1" kern="0" dirty="0">
                <a:solidFill>
                  <a:schemeClr val="bg1"/>
                </a:solidFill>
                <a:latin typeface="黑体" pitchFamily="49" charset="-122"/>
                <a:ea typeface="黑体" pitchFamily="49" charset="-122"/>
                <a:sym typeface="Symbol" pitchFamily="18" charset="2"/>
              </a:rPr>
              <a:t>  </a:t>
            </a:r>
            <a:r>
              <a:rPr lang="zh-CN" altLang="en-US" b="1" kern="0" dirty="0">
                <a:solidFill>
                  <a:schemeClr val="bg1"/>
                </a:solidFill>
                <a:latin typeface="黑体" pitchFamily="49" charset="-122"/>
                <a:ea typeface="黑体" pitchFamily="49" charset="-122"/>
                <a:sym typeface="Symbol" pitchFamily="18" charset="2"/>
              </a:rPr>
              <a:t>数目，记为</a:t>
            </a:r>
            <a:r>
              <a:rPr lang="en-US" altLang="zh-CN" b="1" kern="0" dirty="0">
                <a:solidFill>
                  <a:schemeClr val="bg1"/>
                </a:solidFill>
                <a:latin typeface="黑体" pitchFamily="49" charset="-122"/>
                <a:ea typeface="黑体" pitchFamily="49" charset="-122"/>
                <a:sym typeface="Symbol" pitchFamily="18" charset="2"/>
              </a:rPr>
              <a:t>OD(x)</a:t>
            </a:r>
          </a:p>
          <a:p>
            <a:pPr eaLnBrk="1" hangingPunct="1">
              <a:lnSpc>
                <a:spcPct val="90000"/>
              </a:lnSpc>
              <a:spcBef>
                <a:spcPct val="30000"/>
              </a:spcBef>
              <a:defRPr/>
            </a:pPr>
            <a:r>
              <a:rPr lang="zh-CN" altLang="en-US" b="1" kern="0" dirty="0">
                <a:latin typeface="黑体" pitchFamily="49" charset="-122"/>
                <a:ea typeface="黑体" pitchFamily="49" charset="-122"/>
                <a:sym typeface="Symbol" pitchFamily="18" charset="2"/>
              </a:rPr>
              <a:t>度：</a:t>
            </a:r>
            <a:r>
              <a:rPr lang="en-US" altLang="zh-CN" b="1" kern="0" dirty="0">
                <a:solidFill>
                  <a:schemeClr val="bg1"/>
                </a:solidFill>
                <a:latin typeface="黑体" pitchFamily="49" charset="-122"/>
                <a:ea typeface="黑体" pitchFamily="49" charset="-122"/>
                <a:sym typeface="Symbol" pitchFamily="18" charset="2"/>
              </a:rPr>
              <a:t>TD(x)=ID(x)+OD(x)</a:t>
            </a:r>
          </a:p>
        </p:txBody>
      </p:sp>
      <p:sp>
        <p:nvSpPr>
          <p:cNvPr id="22531" name="Rectangle 2"/>
          <p:cNvSpPr>
            <a:spLocks noGrp="1" noChangeArrowheads="1"/>
          </p:cNvSpPr>
          <p:nvPr>
            <p:ph type="title"/>
          </p:nvPr>
        </p:nvSpPr>
        <p:spPr>
          <a:xfrm>
            <a:off x="457200" y="115064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三、有向图</a:t>
            </a:r>
            <a:endParaRPr lang="en-US" altLang="zh-CN" sz="3200">
              <a:latin typeface="黑体" panose="02010609060101010101" pitchFamily="49" charset="-122"/>
              <a:ea typeface="黑体" panose="02010609060101010101" pitchFamily="49" charset="-122"/>
            </a:endParaRPr>
          </a:p>
        </p:txBody>
      </p:sp>
      <p:sp>
        <p:nvSpPr>
          <p:cNvPr id="22532"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F6AE7224-A8B6-4199-BD2E-C894FC238BB2}" type="slidenum">
              <a:rPr lang="zh-CN" altLang="en-US"/>
              <a:pPr algn="r" eaLnBrk="1" hangingPunct="1">
                <a:spcBef>
                  <a:spcPct val="50000"/>
                </a:spcBef>
                <a:buFont typeface="Arial" panose="020B0604020202020204" pitchFamily="34" charset="0"/>
                <a:buNone/>
              </a:pPr>
              <a:t>9</a:t>
            </a:fld>
            <a:endParaRPr lang="en-US" altLang="zh-CN"/>
          </a:p>
        </p:txBody>
      </p:sp>
      <p:sp>
        <p:nvSpPr>
          <p:cNvPr id="22533" name="Text Box 4"/>
          <p:cNvSpPr txBox="1">
            <a:spLocks noChangeArrowheads="1"/>
          </p:cNvSpPr>
          <p:nvPr/>
        </p:nvSpPr>
        <p:spPr bwMode="auto">
          <a:xfrm>
            <a:off x="457200" y="23624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第一节　图的定义与术语</a:t>
            </a:r>
          </a:p>
        </p:txBody>
      </p:sp>
      <p:sp>
        <p:nvSpPr>
          <p:cNvPr id="11269" name="Rectangle 5"/>
          <p:cNvSpPr>
            <a:spLocks noGrp="1" noChangeArrowheads="1"/>
          </p:cNvSpPr>
          <p:nvPr>
            <p:ph type="body" idx="1"/>
          </p:nvPr>
        </p:nvSpPr>
        <p:spPr>
          <a:xfrm>
            <a:off x="381000" y="1988840"/>
            <a:ext cx="8763000" cy="4038600"/>
          </a:xfrm>
        </p:spPr>
        <p:txBody>
          <a:bodyPr/>
          <a:lstStyle/>
          <a:p>
            <a:pPr eaLnBrk="1" hangingPunct="1">
              <a:lnSpc>
                <a:spcPct val="90000"/>
              </a:lnSpc>
              <a:spcBef>
                <a:spcPct val="30000"/>
              </a:spcBef>
            </a:pPr>
            <a:r>
              <a:rPr lang="zh-CN" altLang="en-US" b="1">
                <a:solidFill>
                  <a:srgbClr val="FF0000"/>
                </a:solidFill>
                <a:latin typeface="黑体" panose="02010609060101010101" pitchFamily="49" charset="-122"/>
                <a:ea typeface="黑体" panose="02010609060101010101" pitchFamily="49" charset="-122"/>
              </a:rPr>
              <a:t>邻接</a:t>
            </a:r>
            <a:r>
              <a:rPr lang="zh-CN" altLang="en-US" b="1">
                <a:latin typeface="黑体" panose="02010609060101010101" pitchFamily="49" charset="-122"/>
                <a:ea typeface="黑体" panose="02010609060101010101" pitchFamily="49" charset="-122"/>
              </a:rPr>
              <a:t>：如果&lt;</a:t>
            </a:r>
            <a:r>
              <a:rPr lang="en-US" altLang="zh-CN" b="1">
                <a:latin typeface="黑体" panose="02010609060101010101" pitchFamily="49" charset="-122"/>
                <a:ea typeface="黑体" panose="02010609060101010101" pitchFamily="49" charset="-122"/>
              </a:rPr>
              <a:t>x,y&gt;</a:t>
            </a:r>
            <a:r>
              <a:rPr lang="zh-CN" altLang="en-US" b="1">
                <a:latin typeface="黑体" panose="02010609060101010101" pitchFamily="49" charset="-122"/>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sym typeface="Symbol" panose="05050102010706020507" pitchFamily="18" charset="2"/>
              </a:rPr>
              <a:t>E,</a:t>
            </a:r>
            <a:r>
              <a:rPr lang="zh-CN" altLang="en-US" b="1">
                <a:latin typeface="黑体" panose="02010609060101010101" pitchFamily="49" charset="-122"/>
                <a:ea typeface="黑体" panose="02010609060101010101" pitchFamily="49" charset="-122"/>
                <a:sym typeface="Symbol" panose="05050102010706020507" pitchFamily="18" charset="2"/>
              </a:rPr>
              <a:t>称</a:t>
            </a:r>
            <a:r>
              <a:rPr lang="en-US" altLang="zh-CN" b="1">
                <a:latin typeface="黑体" panose="02010609060101010101" pitchFamily="49" charset="-122"/>
                <a:ea typeface="黑体" panose="02010609060101010101" pitchFamily="49" charset="-122"/>
                <a:sym typeface="Symbol" panose="05050102010706020507" pitchFamily="18" charset="2"/>
              </a:rPr>
              <a:t>x</a:t>
            </a:r>
            <a:r>
              <a:rPr lang="zh-CN" altLang="en-US" b="1">
                <a:latin typeface="黑体" panose="02010609060101010101" pitchFamily="49" charset="-122"/>
                <a:ea typeface="黑体" panose="02010609060101010101" pitchFamily="49" charset="-122"/>
                <a:sym typeface="Symbol" panose="05050102010706020507" pitchFamily="18" charset="2"/>
              </a:rPr>
              <a:t>邻接到</a:t>
            </a:r>
            <a:r>
              <a:rPr lang="en-US" altLang="zh-CN" b="1">
                <a:latin typeface="黑体" panose="02010609060101010101" pitchFamily="49" charset="-122"/>
                <a:ea typeface="黑体" panose="02010609060101010101" pitchFamily="49" charset="-122"/>
                <a:sym typeface="Symbol" panose="05050102010706020507" pitchFamily="18" charset="2"/>
              </a:rPr>
              <a:t>y,</a:t>
            </a:r>
            <a:r>
              <a:rPr lang="zh-CN" altLang="en-US" b="1">
                <a:latin typeface="黑体" panose="02010609060101010101" pitchFamily="49" charset="-122"/>
                <a:ea typeface="黑体" panose="02010609060101010101" pitchFamily="49" charset="-122"/>
                <a:sym typeface="Symbol" panose="05050102010706020507" pitchFamily="18" charset="2"/>
              </a:rPr>
              <a:t>或</a:t>
            </a:r>
            <a:r>
              <a:rPr lang="en-US" altLang="zh-CN" b="1">
                <a:latin typeface="黑体" panose="02010609060101010101" pitchFamily="49" charset="-122"/>
                <a:ea typeface="黑体" panose="02010609060101010101" pitchFamily="49" charset="-122"/>
                <a:sym typeface="Symbol" panose="05050102010706020507" pitchFamily="18" charset="2"/>
              </a:rPr>
              <a:t>y</a:t>
            </a:r>
            <a:r>
              <a:rPr lang="zh-CN" altLang="en-US" b="1">
                <a:latin typeface="黑体" panose="02010609060101010101" pitchFamily="49" charset="-122"/>
                <a:ea typeface="黑体" panose="02010609060101010101" pitchFamily="49" charset="-122"/>
                <a:sym typeface="Symbol" panose="05050102010706020507" pitchFamily="18" charset="2"/>
              </a:rPr>
              <a:t>邻接自</a:t>
            </a:r>
            <a:r>
              <a:rPr lang="en-US" altLang="zh-CN" b="1">
                <a:latin typeface="黑体" panose="02010609060101010101" pitchFamily="49" charset="-122"/>
                <a:ea typeface="黑体" panose="02010609060101010101" pitchFamily="49" charset="-122"/>
                <a:sym typeface="Symbol" panose="05050102010706020507" pitchFamily="18" charset="2"/>
              </a:rPr>
              <a:t>x</a:t>
            </a:r>
            <a:endParaRPr lang="zh-CN" altLang="en-US" b="1">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90000"/>
              </a:lnSpc>
              <a:spcBef>
                <a:spcPct val="30000"/>
              </a:spcBef>
            </a:pPr>
            <a:r>
              <a:rPr lang="zh-CN" altLang="en-US" b="1">
                <a:solidFill>
                  <a:srgbClr val="FF0000"/>
                </a:solidFill>
                <a:latin typeface="黑体" panose="02010609060101010101" pitchFamily="49" charset="-122"/>
                <a:ea typeface="黑体" panose="02010609060101010101" pitchFamily="49" charset="-122"/>
                <a:sym typeface="Symbol" panose="05050102010706020507" pitchFamily="18" charset="2"/>
              </a:rPr>
              <a:t>相关联</a:t>
            </a:r>
            <a:r>
              <a:rPr lang="zh-CN" altLang="en-US" b="1">
                <a:latin typeface="黑体" panose="02010609060101010101" pitchFamily="49" charset="-122"/>
                <a:ea typeface="黑体" panose="02010609060101010101" pitchFamily="49" charset="-122"/>
                <a:sym typeface="Symbol" panose="05050102010706020507" pitchFamily="18" charset="2"/>
              </a:rPr>
              <a:t>：弧&lt;</a:t>
            </a:r>
            <a:r>
              <a:rPr lang="en-US" altLang="zh-CN" b="1">
                <a:latin typeface="黑体" panose="02010609060101010101" pitchFamily="49" charset="-122"/>
                <a:ea typeface="黑体" panose="02010609060101010101" pitchFamily="49" charset="-122"/>
                <a:sym typeface="Symbol" panose="05050102010706020507" pitchFamily="18" charset="2"/>
              </a:rPr>
              <a:t>x,y&gt;</a:t>
            </a:r>
            <a:r>
              <a:rPr lang="zh-CN" altLang="en-US" b="1">
                <a:latin typeface="黑体" panose="02010609060101010101" pitchFamily="49" charset="-122"/>
                <a:ea typeface="黑体" panose="02010609060101010101" pitchFamily="49" charset="-122"/>
                <a:sym typeface="Symbol" panose="05050102010706020507" pitchFamily="18" charset="2"/>
              </a:rPr>
              <a:t>与</a:t>
            </a:r>
            <a:r>
              <a:rPr lang="en-US" altLang="zh-CN" b="1">
                <a:latin typeface="黑体" panose="02010609060101010101" pitchFamily="49" charset="-122"/>
                <a:ea typeface="黑体" panose="02010609060101010101" pitchFamily="49" charset="-122"/>
                <a:sym typeface="Symbol" panose="05050102010706020507" pitchFamily="18" charset="2"/>
              </a:rPr>
              <a:t>x,y</a:t>
            </a:r>
            <a:r>
              <a:rPr lang="zh-CN" altLang="en-US" b="1">
                <a:latin typeface="黑体" panose="02010609060101010101" pitchFamily="49" charset="-122"/>
                <a:ea typeface="黑体" panose="02010609060101010101" pitchFamily="49" charset="-122"/>
                <a:sym typeface="Symbol" panose="05050102010706020507" pitchFamily="18" charset="2"/>
              </a:rPr>
              <a:t>相关联</a:t>
            </a:r>
          </a:p>
          <a:p>
            <a:pPr eaLnBrk="1" hangingPunct="1">
              <a:lnSpc>
                <a:spcPct val="90000"/>
              </a:lnSpc>
              <a:spcBef>
                <a:spcPct val="30000"/>
              </a:spcBef>
            </a:pPr>
            <a:r>
              <a:rPr lang="zh-CN" altLang="en-US" b="1">
                <a:solidFill>
                  <a:srgbClr val="FF0000"/>
                </a:solidFill>
                <a:latin typeface="黑体" panose="02010609060101010101" pitchFamily="49" charset="-122"/>
                <a:ea typeface="黑体" panose="02010609060101010101" pitchFamily="49" charset="-122"/>
                <a:sym typeface="Symbol" panose="05050102010706020507" pitchFamily="18" charset="2"/>
              </a:rPr>
              <a:t>入度</a:t>
            </a:r>
            <a:r>
              <a:rPr lang="zh-CN" altLang="en-US" b="1">
                <a:latin typeface="黑体" panose="02010609060101010101" pitchFamily="49" charset="-122"/>
                <a:ea typeface="黑体" panose="02010609060101010101" pitchFamily="49" charset="-122"/>
                <a:sym typeface="Symbol" panose="05050102010706020507" pitchFamily="18" charset="2"/>
              </a:rPr>
              <a:t>：以顶点为头的弧的</a:t>
            </a:r>
          </a:p>
          <a:p>
            <a:pPr eaLnBrk="1" hangingPunct="1">
              <a:lnSpc>
                <a:spcPct val="90000"/>
              </a:lnSpc>
              <a:spcBef>
                <a:spcPct val="0"/>
              </a:spcBef>
              <a:buFont typeface="Wingdings" panose="05000000000000000000" pitchFamily="2" charset="2"/>
              <a:buNone/>
            </a:pPr>
            <a:r>
              <a:rPr lang="zh-CN" altLang="en-US" sz="2600" b="1">
                <a:latin typeface="黑体" panose="02010609060101010101" pitchFamily="49" charset="-122"/>
                <a:ea typeface="黑体" panose="02010609060101010101" pitchFamily="49" charset="-122"/>
                <a:sym typeface="Symbol" panose="05050102010706020507" pitchFamily="18" charset="2"/>
              </a:rPr>
              <a:t>  </a:t>
            </a:r>
            <a:r>
              <a:rPr lang="zh-CN" altLang="en-US" b="1">
                <a:latin typeface="黑体" panose="02010609060101010101" pitchFamily="49" charset="-122"/>
                <a:ea typeface="黑体" panose="02010609060101010101" pitchFamily="49" charset="-122"/>
                <a:sym typeface="Symbol" panose="05050102010706020507" pitchFamily="18" charset="2"/>
              </a:rPr>
              <a:t>数目，记为</a:t>
            </a:r>
            <a:r>
              <a:rPr lang="en-US" altLang="zh-CN" b="1">
                <a:latin typeface="黑体" panose="02010609060101010101" pitchFamily="49" charset="-122"/>
                <a:ea typeface="黑体" panose="02010609060101010101" pitchFamily="49" charset="-122"/>
                <a:sym typeface="Symbol" panose="05050102010706020507" pitchFamily="18" charset="2"/>
              </a:rPr>
              <a:t>ID(x)</a:t>
            </a:r>
          </a:p>
          <a:p>
            <a:pPr eaLnBrk="1" hangingPunct="1">
              <a:lnSpc>
                <a:spcPct val="90000"/>
              </a:lnSpc>
              <a:spcBef>
                <a:spcPct val="30000"/>
              </a:spcBef>
            </a:pPr>
            <a:r>
              <a:rPr lang="zh-CN" altLang="en-US" b="1">
                <a:solidFill>
                  <a:srgbClr val="FF0000"/>
                </a:solidFill>
                <a:latin typeface="黑体" panose="02010609060101010101" pitchFamily="49" charset="-122"/>
                <a:ea typeface="黑体" panose="02010609060101010101" pitchFamily="49" charset="-122"/>
                <a:sym typeface="Symbol" panose="05050102010706020507" pitchFamily="18" charset="2"/>
              </a:rPr>
              <a:t>出度</a:t>
            </a:r>
            <a:r>
              <a:rPr lang="zh-CN" altLang="en-US" b="1">
                <a:latin typeface="黑体" panose="02010609060101010101" pitchFamily="49" charset="-122"/>
                <a:ea typeface="黑体" panose="02010609060101010101" pitchFamily="49" charset="-122"/>
                <a:sym typeface="Symbol" panose="05050102010706020507" pitchFamily="18" charset="2"/>
              </a:rPr>
              <a:t>：以顶点为尾的弧的</a:t>
            </a:r>
          </a:p>
          <a:p>
            <a:pPr eaLnBrk="1" hangingPunct="1">
              <a:lnSpc>
                <a:spcPct val="90000"/>
              </a:lnSpc>
              <a:spcBef>
                <a:spcPct val="0"/>
              </a:spcBef>
              <a:buFont typeface="Wingdings" panose="05000000000000000000" pitchFamily="2" charset="2"/>
              <a:buNone/>
            </a:pPr>
            <a:r>
              <a:rPr lang="zh-CN" altLang="en-US" sz="2600" b="1">
                <a:latin typeface="黑体" panose="02010609060101010101" pitchFamily="49" charset="-122"/>
                <a:ea typeface="黑体" panose="02010609060101010101" pitchFamily="49" charset="-122"/>
                <a:sym typeface="Symbol" panose="05050102010706020507" pitchFamily="18" charset="2"/>
              </a:rPr>
              <a:t>  </a:t>
            </a:r>
            <a:r>
              <a:rPr lang="zh-CN" altLang="en-US" b="1">
                <a:latin typeface="黑体" panose="02010609060101010101" pitchFamily="49" charset="-122"/>
                <a:ea typeface="黑体" panose="02010609060101010101" pitchFamily="49" charset="-122"/>
                <a:sym typeface="Symbol" panose="05050102010706020507" pitchFamily="18" charset="2"/>
              </a:rPr>
              <a:t>数目，记为</a:t>
            </a:r>
            <a:r>
              <a:rPr lang="en-US" altLang="zh-CN" b="1">
                <a:latin typeface="黑体" panose="02010609060101010101" pitchFamily="49" charset="-122"/>
                <a:ea typeface="黑体" panose="02010609060101010101" pitchFamily="49" charset="-122"/>
                <a:sym typeface="Symbol" panose="05050102010706020507" pitchFamily="18" charset="2"/>
              </a:rPr>
              <a:t>OD(x)</a:t>
            </a:r>
          </a:p>
          <a:p>
            <a:pPr eaLnBrk="1" hangingPunct="1">
              <a:lnSpc>
                <a:spcPct val="90000"/>
              </a:lnSpc>
              <a:spcBef>
                <a:spcPct val="30000"/>
              </a:spcBef>
            </a:pPr>
            <a:r>
              <a:rPr lang="zh-CN" altLang="en-US" b="1">
                <a:solidFill>
                  <a:srgbClr val="FF0000"/>
                </a:solidFill>
                <a:latin typeface="黑体" panose="02010609060101010101" pitchFamily="49" charset="-122"/>
                <a:ea typeface="黑体" panose="02010609060101010101" pitchFamily="49" charset="-122"/>
                <a:sym typeface="Symbol" panose="05050102010706020507" pitchFamily="18" charset="2"/>
              </a:rPr>
              <a:t>度</a:t>
            </a:r>
            <a:r>
              <a:rPr lang="zh-CN" altLang="en-US" b="1">
                <a:latin typeface="黑体" panose="02010609060101010101" pitchFamily="49" charset="-122"/>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sym typeface="Symbol" panose="05050102010706020507" pitchFamily="18" charset="2"/>
              </a:rPr>
              <a:t>TD(x)=ID(x)+OD(x)</a:t>
            </a:r>
          </a:p>
        </p:txBody>
      </p:sp>
      <p:grpSp>
        <p:nvGrpSpPr>
          <p:cNvPr id="22536" name="Group 7"/>
          <p:cNvGrpSpPr>
            <a:grpSpLocks/>
          </p:cNvGrpSpPr>
          <p:nvPr/>
        </p:nvGrpSpPr>
        <p:grpSpPr bwMode="auto">
          <a:xfrm>
            <a:off x="6019800" y="3684290"/>
            <a:ext cx="2819400" cy="2286000"/>
            <a:chOff x="0" y="0"/>
            <a:chExt cx="1920" cy="1536"/>
          </a:xfrm>
        </p:grpSpPr>
        <p:sp>
          <p:nvSpPr>
            <p:cNvPr id="22537" name="Line 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2538" name="Line 9"/>
            <p:cNvSpPr>
              <a:spLocks noChangeShapeType="1"/>
            </p:cNvSpPr>
            <p:nvPr/>
          </p:nvSpPr>
          <p:spPr bwMode="auto">
            <a:xfrm>
              <a:off x="192" y="720"/>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2539" name="Line 1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2540" name="Line 1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2541" name="Line 12"/>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2542" name="Line 1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2543" name="Oval 1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22544" name="Oval 1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2545" name="Oval 1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2546" name="Oval 1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2547" name="Oval 1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p:cNvSpPr txBox="1">
            <a:spLocks noChangeArrowheads="1"/>
          </p:cNvSpPr>
          <p:nvPr/>
        </p:nvSpPr>
        <p:spPr bwMode="auto">
          <a:xfrm>
            <a:off x="8534400" y="6400800"/>
            <a:ext cx="609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8120C663-9071-4EF9-8904-985AB1A870D7}" type="slidenum">
              <a:rPr lang="zh-CN" altLang="en-US" sz="2000"/>
              <a:pPr algn="r" eaLnBrk="1" hangingPunct="1">
                <a:spcBef>
                  <a:spcPct val="50000"/>
                </a:spcBef>
                <a:buFont typeface="Arial" panose="020B0604020202020204" pitchFamily="34" charset="0"/>
                <a:buNone/>
              </a:pPr>
              <a:t>90</a:t>
            </a:fld>
            <a:endParaRPr lang="en-US" altLang="zh-CN" sz="2000"/>
          </a:p>
        </p:txBody>
      </p:sp>
      <p:sp>
        <p:nvSpPr>
          <p:cNvPr id="73732" name="Text Box 4"/>
          <p:cNvSpPr txBox="1">
            <a:spLocks noChangeArrowheads="1"/>
          </p:cNvSpPr>
          <p:nvPr/>
        </p:nvSpPr>
        <p:spPr bwMode="auto">
          <a:xfrm>
            <a:off x="327720" y="398021"/>
            <a:ext cx="845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200" b="1" dirty="0">
                <a:solidFill>
                  <a:srgbClr val="333399"/>
                </a:solidFill>
                <a:ea typeface="仿宋_GB2312" pitchFamily="1" charset="-122"/>
              </a:rPr>
              <a:t>图的连通性问题（</a:t>
            </a:r>
            <a:r>
              <a:rPr lang="zh-CN" altLang="en-US" sz="3200" dirty="0">
                <a:latin typeface="黑体" panose="02010609060101010101" pitchFamily="49" charset="-122"/>
                <a:ea typeface="黑体" panose="02010609060101010101" pitchFamily="49" charset="-122"/>
              </a:rPr>
              <a:t>有向图的强连通分量</a:t>
            </a:r>
            <a:r>
              <a:rPr lang="zh-CN" altLang="en-US" sz="3200" b="1" dirty="0">
                <a:solidFill>
                  <a:srgbClr val="333399"/>
                </a:solidFill>
                <a:ea typeface="仿宋_GB2312" pitchFamily="1" charset="-122"/>
              </a:rPr>
              <a:t>）</a:t>
            </a:r>
          </a:p>
        </p:txBody>
      </p:sp>
      <p:sp>
        <p:nvSpPr>
          <p:cNvPr id="73733" name="Rectangle 5"/>
          <p:cNvSpPr>
            <a:spLocks noGrp="1" noChangeArrowheads="1"/>
          </p:cNvSpPr>
          <p:nvPr>
            <p:ph type="body" idx="1"/>
          </p:nvPr>
        </p:nvSpPr>
        <p:spPr>
          <a:xfrm>
            <a:off x="251520" y="1196752"/>
            <a:ext cx="8763000" cy="4992469"/>
          </a:xfrm>
        </p:spPr>
        <p:txBody>
          <a:bodyPr/>
          <a:lstStyle/>
          <a:p>
            <a:pPr eaLnBrk="1" hangingPunct="1">
              <a:spcBef>
                <a:spcPct val="70000"/>
              </a:spcBef>
            </a:pPr>
            <a:r>
              <a:rPr lang="zh-CN" altLang="en-US" sz="2400" b="1" dirty="0">
                <a:latin typeface="黑体" panose="02010609060101010101" pitchFamily="49" charset="-122"/>
                <a:ea typeface="黑体" panose="02010609060101010101" pitchFamily="49" charset="-122"/>
              </a:rPr>
              <a:t>深度优先搜索算法是求有向图的强连通分量的有效方法。</a:t>
            </a:r>
            <a:endParaRPr lang="en-US" altLang="zh-CN" sz="2400" b="1" dirty="0">
              <a:latin typeface="黑体" panose="02010609060101010101" pitchFamily="49" charset="-122"/>
              <a:ea typeface="黑体" panose="02010609060101010101" pitchFamily="49" charset="-122"/>
            </a:endParaRPr>
          </a:p>
          <a:p>
            <a:pPr eaLnBrk="1" hangingPunct="1">
              <a:spcBef>
                <a:spcPct val="70000"/>
              </a:spcBef>
            </a:pPr>
            <a:r>
              <a:rPr lang="zh-CN" altLang="en-US" sz="2400" b="1" dirty="0">
                <a:latin typeface="黑体" panose="02010609060101010101" pitchFamily="49" charset="-122"/>
                <a:ea typeface="黑体" panose="02010609060101010101" pitchFamily="49" charset="-122"/>
              </a:rPr>
              <a:t>在有向图</a:t>
            </a:r>
            <a:r>
              <a:rPr lang="en-US" altLang="zh-CN" sz="2400" b="1" dirty="0">
                <a:latin typeface="黑体" panose="02010609060101010101" pitchFamily="49" charset="-122"/>
                <a:ea typeface="黑体" panose="02010609060101010101" pitchFamily="49" charset="-122"/>
              </a:rPr>
              <a:t>G</a:t>
            </a:r>
            <a:r>
              <a:rPr lang="zh-CN" altLang="en-US" sz="2400" b="1" dirty="0">
                <a:latin typeface="黑体" panose="02010609060101010101" pitchFamily="49" charset="-122"/>
                <a:ea typeface="黑体" panose="02010609060101010101" pitchFamily="49" charset="-122"/>
              </a:rPr>
              <a:t>上，从某个顶点出发沿该顶点为尾的弧进行深度优先搜索，并按其所有邻接点的搜索都完成（即退出</a:t>
            </a:r>
            <a:r>
              <a:rPr lang="en-US" altLang="zh-CN" sz="2400" b="1" dirty="0" err="1">
                <a:latin typeface="黑体" panose="02010609060101010101" pitchFamily="49" charset="-122"/>
                <a:ea typeface="黑体" panose="02010609060101010101" pitchFamily="49" charset="-122"/>
              </a:rPr>
              <a:t>dfs</a:t>
            </a:r>
            <a:r>
              <a:rPr lang="zh-CN" altLang="en-US" sz="2400" b="1" dirty="0">
                <a:latin typeface="黑体" panose="02010609060101010101" pitchFamily="49" charset="-122"/>
                <a:ea typeface="黑体" panose="02010609060101010101" pitchFamily="49" charset="-122"/>
              </a:rPr>
              <a:t>函数）的顺序将顶点排列起来。</a:t>
            </a:r>
            <a:endParaRPr lang="en-US" altLang="zh-CN" sz="2400" b="1" dirty="0">
              <a:latin typeface="黑体" panose="02010609060101010101" pitchFamily="49" charset="-122"/>
              <a:ea typeface="黑体" panose="02010609060101010101" pitchFamily="49" charset="-122"/>
            </a:endParaRPr>
          </a:p>
          <a:p>
            <a:pPr eaLnBrk="1" hangingPunct="1">
              <a:spcBef>
                <a:spcPct val="70000"/>
              </a:spcBef>
            </a:pPr>
            <a:r>
              <a:rPr lang="zh-CN" altLang="en-US" sz="2400" b="1" dirty="0">
                <a:latin typeface="黑体" panose="02010609060101010101" pitchFamily="49" charset="-122"/>
                <a:ea typeface="黑体" panose="02010609060101010101" pitchFamily="49" charset="-122"/>
              </a:rPr>
              <a:t>在有向图</a:t>
            </a:r>
            <a:r>
              <a:rPr lang="en-US" altLang="zh-CN" sz="2400" b="1" dirty="0">
                <a:latin typeface="黑体" panose="02010609060101010101" pitchFamily="49" charset="-122"/>
                <a:ea typeface="黑体" panose="02010609060101010101" pitchFamily="49" charset="-122"/>
              </a:rPr>
              <a:t>G</a:t>
            </a:r>
            <a:r>
              <a:rPr lang="zh-CN" altLang="en-US" sz="2400" b="1" dirty="0">
                <a:latin typeface="黑体" panose="02010609060101010101" pitchFamily="49" charset="-122"/>
                <a:ea typeface="黑体" panose="02010609060101010101" pitchFamily="49" charset="-122"/>
              </a:rPr>
              <a:t>上，从最后搜索的顶点出发，沿着以该顶点为头的弧作逆向的深度优先搜索遍历。若此次遍历不能访问到有向图中的所有顶点，则从余下顶点中最后完成搜索的顶点出发继续进行逆向的深度优先搜索遍历。</a:t>
            </a:r>
          </a:p>
        </p:txBody>
      </p:sp>
    </p:spTree>
    <p:extLst>
      <p:ext uri="{BB962C8B-B14F-4D97-AF65-F5344CB8AC3E}">
        <p14:creationId xmlns:p14="http://schemas.microsoft.com/office/powerpoint/2010/main" val="376788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3">
                                            <p:txEl>
                                              <p:pRg st="0" end="0"/>
                                            </p:txEl>
                                          </p:spTgt>
                                        </p:tgtEl>
                                        <p:attrNameLst>
                                          <p:attrName>style.visibility</p:attrName>
                                        </p:attrNameLst>
                                      </p:cBhvr>
                                      <p:to>
                                        <p:strVal val="visible"/>
                                      </p:to>
                                    </p:set>
                                    <p:animEffect transition="in" filter="wipe(left)">
                                      <p:cBhvr>
                                        <p:cTn id="7" dur="500"/>
                                        <p:tgtEl>
                                          <p:spTgt spid="737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33">
                                            <p:txEl>
                                              <p:pRg st="1" end="1"/>
                                            </p:txEl>
                                          </p:spTgt>
                                        </p:tgtEl>
                                        <p:attrNameLst>
                                          <p:attrName>style.visibility</p:attrName>
                                        </p:attrNameLst>
                                      </p:cBhvr>
                                      <p:to>
                                        <p:strVal val="visible"/>
                                      </p:to>
                                    </p:set>
                                    <p:animEffect transition="in" filter="wipe(left)">
                                      <p:cBhvr>
                                        <p:cTn id="12" dur="500"/>
                                        <p:tgtEl>
                                          <p:spTgt spid="737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733">
                                            <p:txEl>
                                              <p:pRg st="2" end="2"/>
                                            </p:txEl>
                                          </p:spTgt>
                                        </p:tgtEl>
                                        <p:attrNameLst>
                                          <p:attrName>style.visibility</p:attrName>
                                        </p:attrNameLst>
                                      </p:cBhvr>
                                      <p:to>
                                        <p:strVal val="visible"/>
                                      </p:to>
                                    </p:set>
                                    <p:animEffect transition="in" filter="wipe(left)">
                                      <p:cBhvr>
                                        <p:cTn id="17" dur="500"/>
                                        <p:tgtEl>
                                          <p:spTgt spid="737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p:cNvSpPr txBox="1">
            <a:spLocks noChangeArrowheads="1"/>
          </p:cNvSpPr>
          <p:nvPr/>
        </p:nvSpPr>
        <p:spPr bwMode="auto">
          <a:xfrm>
            <a:off x="8534400" y="6400800"/>
            <a:ext cx="609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8120C663-9071-4EF9-8904-985AB1A870D7}" type="slidenum">
              <a:rPr lang="zh-CN" altLang="en-US" sz="2000"/>
              <a:pPr algn="r" eaLnBrk="1" hangingPunct="1">
                <a:spcBef>
                  <a:spcPct val="50000"/>
                </a:spcBef>
                <a:buFont typeface="Arial" panose="020B0604020202020204" pitchFamily="34" charset="0"/>
                <a:buNone/>
              </a:pPr>
              <a:t>91</a:t>
            </a:fld>
            <a:endParaRPr lang="en-US" altLang="zh-CN" sz="2000"/>
          </a:p>
        </p:txBody>
      </p:sp>
      <p:sp>
        <p:nvSpPr>
          <p:cNvPr id="73732" name="Text Box 4"/>
          <p:cNvSpPr txBox="1">
            <a:spLocks noChangeArrowheads="1"/>
          </p:cNvSpPr>
          <p:nvPr/>
        </p:nvSpPr>
        <p:spPr bwMode="auto">
          <a:xfrm>
            <a:off x="399728" y="326013"/>
            <a:ext cx="845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200" b="1" dirty="0">
                <a:solidFill>
                  <a:srgbClr val="333399"/>
                </a:solidFill>
                <a:ea typeface="仿宋_GB2312" pitchFamily="1" charset="-122"/>
              </a:rPr>
              <a:t>图的连通性问题（</a:t>
            </a:r>
            <a:r>
              <a:rPr lang="zh-CN" altLang="en-US" sz="3200" dirty="0">
                <a:latin typeface="黑体" panose="02010609060101010101" pitchFamily="49" charset="-122"/>
                <a:ea typeface="黑体" panose="02010609060101010101" pitchFamily="49" charset="-122"/>
              </a:rPr>
              <a:t>有向图的强连通分量</a:t>
            </a:r>
            <a:r>
              <a:rPr lang="zh-CN" altLang="en-US" sz="3200" b="1" dirty="0">
                <a:solidFill>
                  <a:srgbClr val="333399"/>
                </a:solidFill>
                <a:ea typeface="仿宋_GB2312" pitchFamily="1" charset="-122"/>
              </a:rPr>
              <a:t>）</a:t>
            </a:r>
          </a:p>
        </p:txBody>
      </p:sp>
      <p:sp>
        <p:nvSpPr>
          <p:cNvPr id="73733" name="Rectangle 5"/>
          <p:cNvSpPr>
            <a:spLocks noGrp="1" noChangeArrowheads="1"/>
          </p:cNvSpPr>
          <p:nvPr>
            <p:ph type="body" idx="1"/>
          </p:nvPr>
        </p:nvSpPr>
        <p:spPr>
          <a:xfrm>
            <a:off x="323528" y="1124744"/>
            <a:ext cx="8763000" cy="4992469"/>
          </a:xfrm>
        </p:spPr>
        <p:txBody>
          <a:bodyPr/>
          <a:lstStyle/>
          <a:p>
            <a:pPr eaLnBrk="1" hangingPunct="1">
              <a:spcBef>
                <a:spcPct val="70000"/>
              </a:spcBef>
            </a:pPr>
            <a:r>
              <a:rPr lang="zh-CN" altLang="en-US" sz="2400" b="1" dirty="0">
                <a:latin typeface="黑体" panose="02010609060101010101" pitchFamily="49" charset="-122"/>
                <a:ea typeface="黑体" panose="02010609060101010101" pitchFamily="49" charset="-122"/>
              </a:rPr>
              <a:t>每次调用</a:t>
            </a:r>
            <a:r>
              <a:rPr lang="en-US" altLang="zh-CN" sz="2400" b="1" dirty="0" err="1">
                <a:latin typeface="黑体" panose="02010609060101010101" pitchFamily="49" charset="-122"/>
                <a:ea typeface="黑体" panose="02010609060101010101" pitchFamily="49" charset="-122"/>
              </a:rPr>
              <a:t>dfs</a:t>
            </a:r>
            <a:r>
              <a:rPr lang="zh-CN" altLang="en-US" sz="2400" b="1" dirty="0">
                <a:latin typeface="黑体" panose="02010609060101010101" pitchFamily="49" charset="-122"/>
                <a:ea typeface="黑体" panose="02010609060101010101" pitchFamily="49" charset="-122"/>
              </a:rPr>
              <a:t>作逆向深度优先遍历所访问到的顶点集便是有向图</a:t>
            </a:r>
            <a:r>
              <a:rPr lang="en-US" altLang="zh-CN" sz="2400" b="1" dirty="0">
                <a:latin typeface="黑体" panose="02010609060101010101" pitchFamily="49" charset="-122"/>
                <a:ea typeface="黑体" panose="02010609060101010101" pitchFamily="49" charset="-122"/>
              </a:rPr>
              <a:t>G</a:t>
            </a:r>
            <a:r>
              <a:rPr lang="zh-CN" altLang="en-US" sz="2400" b="1" dirty="0">
                <a:latin typeface="黑体" panose="02010609060101010101" pitchFamily="49" charset="-122"/>
                <a:ea typeface="黑体" panose="02010609060101010101" pitchFamily="49" charset="-122"/>
              </a:rPr>
              <a:t>中的一个强连通分量的顶点集。</a:t>
            </a:r>
            <a:endParaRPr lang="en-US" altLang="zh-CN" sz="2400" b="1" dirty="0">
              <a:latin typeface="黑体" panose="02010609060101010101" pitchFamily="49" charset="-122"/>
              <a:ea typeface="黑体" panose="02010609060101010101" pitchFamily="49" charset="-122"/>
            </a:endParaRPr>
          </a:p>
          <a:p>
            <a:pPr eaLnBrk="1" hangingPunct="1">
              <a:spcBef>
                <a:spcPct val="70000"/>
              </a:spcBef>
            </a:pPr>
            <a:r>
              <a:rPr lang="zh-CN" altLang="en-US" sz="2400" b="1" dirty="0">
                <a:latin typeface="黑体" panose="02010609060101010101" pitchFamily="49" charset="-122"/>
                <a:ea typeface="黑体" panose="02010609060101010101" pitchFamily="49" charset="-122"/>
              </a:rPr>
              <a:t>为了实现以上遍历，需要对深度优先遍历算法作以下修改</a:t>
            </a:r>
            <a:endParaRPr lang="en-US" altLang="zh-CN" sz="2400" b="1" dirty="0">
              <a:latin typeface="黑体" panose="02010609060101010101" pitchFamily="49" charset="-122"/>
              <a:ea typeface="黑体" panose="02010609060101010101" pitchFamily="49" charset="-122"/>
            </a:endParaRPr>
          </a:p>
          <a:p>
            <a:pPr marL="914400" lvl="1" indent="-457200" eaLnBrk="1" hangingPunct="1">
              <a:spcBef>
                <a:spcPct val="70000"/>
              </a:spcBef>
              <a:buFont typeface="+mj-lt"/>
              <a:buAutoNum type="arabicPeriod"/>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在进入</a:t>
            </a:r>
            <a:r>
              <a:rPr lang="en-US" altLang="zh-CN" sz="2400" b="1" dirty="0" err="1">
                <a:latin typeface="黑体" panose="02010609060101010101" pitchFamily="49" charset="-122"/>
                <a:ea typeface="黑体" panose="02010609060101010101" pitchFamily="49" charset="-122"/>
              </a:rPr>
              <a:t>DFStraverse</a:t>
            </a:r>
            <a:r>
              <a:rPr lang="zh-CN" altLang="en-US" sz="2400" b="1" dirty="0">
                <a:latin typeface="黑体" panose="02010609060101010101" pitchFamily="49" charset="-122"/>
                <a:ea typeface="黑体" panose="02010609060101010101" pitchFamily="49" charset="-122"/>
              </a:rPr>
              <a:t>函数时，对计数变量</a:t>
            </a:r>
            <a:r>
              <a:rPr lang="en-US" altLang="zh-CN" sz="2400" b="1" dirty="0">
                <a:latin typeface="黑体" panose="02010609060101010101" pitchFamily="49" charset="-122"/>
                <a:ea typeface="黑体" panose="02010609060101010101" pitchFamily="49" charset="-122"/>
              </a:rPr>
              <a:t>count</a:t>
            </a:r>
            <a:r>
              <a:rPr lang="zh-CN" altLang="en-US" sz="2400" b="1" dirty="0">
                <a:latin typeface="黑体" panose="02010609060101010101" pitchFamily="49" charset="-122"/>
                <a:ea typeface="黑体" panose="02010609060101010101" pitchFamily="49" charset="-122"/>
              </a:rPr>
              <a:t>进行初始化，</a:t>
            </a:r>
            <a:r>
              <a:rPr lang="en-US" altLang="zh-CN" sz="2400" b="1" dirty="0">
                <a:latin typeface="黑体" panose="02010609060101010101" pitchFamily="49" charset="-122"/>
                <a:ea typeface="黑体" panose="02010609060101010101" pitchFamily="49" charset="-122"/>
              </a:rPr>
              <a:t>count=0</a:t>
            </a:r>
          </a:p>
          <a:p>
            <a:pPr marL="914400" lvl="1" indent="-457200" eaLnBrk="1" hangingPunct="1">
              <a:spcBef>
                <a:spcPct val="70000"/>
              </a:spcBef>
              <a:buFont typeface="+mj-lt"/>
              <a:buAutoNum type="arabicPeriod"/>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在退出</a:t>
            </a:r>
            <a:r>
              <a:rPr lang="en-US" altLang="zh-CN" sz="2400" b="1" dirty="0">
                <a:latin typeface="黑体" panose="02010609060101010101" pitchFamily="49" charset="-122"/>
                <a:ea typeface="黑体" panose="02010609060101010101" pitchFamily="49" charset="-122"/>
              </a:rPr>
              <a:t>DFS</a:t>
            </a:r>
            <a:r>
              <a:rPr lang="zh-CN" altLang="en-US" sz="2400" b="1" dirty="0">
                <a:latin typeface="黑体" panose="02010609060101010101" pitchFamily="49" charset="-122"/>
                <a:ea typeface="黑体" panose="02010609060101010101" pitchFamily="49" charset="-122"/>
              </a:rPr>
              <a:t>函数之前，将完成搜索的顶点号记录在另一个辅助数组</a:t>
            </a:r>
            <a:r>
              <a:rPr lang="en-US" altLang="zh-CN" sz="2400" b="1" dirty="0" err="1">
                <a:latin typeface="黑体" panose="02010609060101010101" pitchFamily="49" charset="-122"/>
                <a:ea typeface="黑体" panose="02010609060101010101" pitchFamily="49" charset="-122"/>
              </a:rPr>
              <a:t>finish【vernum</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中，在</a:t>
            </a:r>
            <a:r>
              <a:rPr lang="en-US" altLang="zh-CN" sz="2400" b="1" dirty="0">
                <a:latin typeface="黑体" panose="02010609060101010101" pitchFamily="49" charset="-122"/>
                <a:ea typeface="黑体" panose="02010609060101010101" pitchFamily="49" charset="-122"/>
              </a:rPr>
              <a:t>DFS</a:t>
            </a:r>
            <a:r>
              <a:rPr lang="zh-CN" altLang="en-US" sz="2400" b="1" dirty="0">
                <a:latin typeface="黑体" panose="02010609060101010101" pitchFamily="49" charset="-122"/>
                <a:ea typeface="黑体" panose="02010609060101010101" pitchFamily="49" charset="-122"/>
              </a:rPr>
              <a:t>函数结束之前加上</a:t>
            </a:r>
            <a:r>
              <a:rPr lang="en-US" altLang="zh-CN" sz="2400" b="1" dirty="0">
                <a:latin typeface="黑体" panose="02010609060101010101" pitchFamily="49" charset="-122"/>
                <a:ea typeface="黑体" panose="02010609060101010101" pitchFamily="49" charset="-122"/>
              </a:rPr>
              <a:t>finished【++count】=v</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7522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3">
                                            <p:txEl>
                                              <p:pRg st="0" end="0"/>
                                            </p:txEl>
                                          </p:spTgt>
                                        </p:tgtEl>
                                        <p:attrNameLst>
                                          <p:attrName>style.visibility</p:attrName>
                                        </p:attrNameLst>
                                      </p:cBhvr>
                                      <p:to>
                                        <p:strVal val="visible"/>
                                      </p:to>
                                    </p:set>
                                    <p:animEffect transition="in" filter="wipe(left)">
                                      <p:cBhvr>
                                        <p:cTn id="7" dur="500"/>
                                        <p:tgtEl>
                                          <p:spTgt spid="737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33">
                                            <p:txEl>
                                              <p:pRg st="1" end="1"/>
                                            </p:txEl>
                                          </p:spTgt>
                                        </p:tgtEl>
                                        <p:attrNameLst>
                                          <p:attrName>style.visibility</p:attrName>
                                        </p:attrNameLst>
                                      </p:cBhvr>
                                      <p:to>
                                        <p:strVal val="visible"/>
                                      </p:to>
                                    </p:set>
                                    <p:animEffect transition="in" filter="wipe(left)">
                                      <p:cBhvr>
                                        <p:cTn id="12" dur="500"/>
                                        <p:tgtEl>
                                          <p:spTgt spid="737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733">
                                            <p:txEl>
                                              <p:pRg st="2" end="2"/>
                                            </p:txEl>
                                          </p:spTgt>
                                        </p:tgtEl>
                                        <p:attrNameLst>
                                          <p:attrName>style.visibility</p:attrName>
                                        </p:attrNameLst>
                                      </p:cBhvr>
                                      <p:to>
                                        <p:strVal val="visible"/>
                                      </p:to>
                                    </p:set>
                                    <p:animEffect transition="in" filter="wipe(left)">
                                      <p:cBhvr>
                                        <p:cTn id="17" dur="500"/>
                                        <p:tgtEl>
                                          <p:spTgt spid="737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733">
                                            <p:txEl>
                                              <p:pRg st="3" end="3"/>
                                            </p:txEl>
                                          </p:spTgt>
                                        </p:tgtEl>
                                        <p:attrNameLst>
                                          <p:attrName>style.visibility</p:attrName>
                                        </p:attrNameLst>
                                      </p:cBhvr>
                                      <p:to>
                                        <p:strVal val="visible"/>
                                      </p:to>
                                    </p:set>
                                    <p:animEffect transition="in" filter="wipe(left)">
                                      <p:cBhvr>
                                        <p:cTn id="22" dur="500"/>
                                        <p:tgtEl>
                                          <p:spTgt spid="737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uiExpand="1"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228600"/>
            <a:ext cx="7772400" cy="990600"/>
          </a:xfrm>
        </p:spPr>
        <p:txBody>
          <a:bodyPr/>
          <a:lstStyle/>
          <a:p>
            <a:pPr eaLnBrk="1" hangingPunct="1">
              <a:spcBef>
                <a:spcPct val="50000"/>
              </a:spcBef>
            </a:pPr>
            <a:r>
              <a:rPr lang="zh-CN" altLang="en-US" sz="3200" kern="1200" dirty="0">
                <a:solidFill>
                  <a:srgbClr val="333399"/>
                </a:solidFill>
                <a:latin typeface="Tahoma" panose="020B0604030504040204" pitchFamily="34" charset="0"/>
                <a:ea typeface="仿宋_GB2312" pitchFamily="1" charset="-122"/>
                <a:cs typeface="+mn-cs"/>
              </a:rPr>
              <a:t>强连通分支算法</a:t>
            </a:r>
            <a:endParaRPr lang="en-US" sz="3200" kern="1200" dirty="0">
              <a:solidFill>
                <a:srgbClr val="333399"/>
              </a:solidFill>
              <a:latin typeface="Tahoma" panose="020B0604030504040204" pitchFamily="34" charset="0"/>
              <a:ea typeface="仿宋_GB2312" pitchFamily="1" charset="-122"/>
              <a:cs typeface="+mn-cs"/>
            </a:endParaRPr>
          </a:p>
        </p:txBody>
      </p:sp>
      <p:sp>
        <p:nvSpPr>
          <p:cNvPr id="60419" name="Rectangle 3"/>
          <p:cNvSpPr>
            <a:spLocks noGrp="1" noChangeArrowheads="1"/>
          </p:cNvSpPr>
          <p:nvPr>
            <p:ph type="body" idx="1"/>
          </p:nvPr>
        </p:nvSpPr>
        <p:spPr>
          <a:xfrm>
            <a:off x="381000" y="1447800"/>
            <a:ext cx="8305800" cy="5029200"/>
          </a:xfrm>
        </p:spPr>
        <p:txBody>
          <a:bodyPr/>
          <a:lstStyle/>
          <a:p>
            <a:pPr marL="320040" indent="-320040">
              <a:buNone/>
            </a:pPr>
            <a:r>
              <a:rPr lang="en-US" sz="2400" b="1" dirty="0"/>
              <a:t>SCC(</a:t>
            </a:r>
            <a:r>
              <a:rPr lang="en-US" sz="2400" b="1" i="1" dirty="0"/>
              <a:t>G</a:t>
            </a:r>
            <a:r>
              <a:rPr lang="en-US" sz="2400" b="1" dirty="0"/>
              <a:t>)</a:t>
            </a:r>
          </a:p>
          <a:p>
            <a:pPr marL="0" indent="0">
              <a:buNone/>
            </a:pPr>
            <a:r>
              <a:rPr lang="en-US" sz="2400" b="1" dirty="0"/>
              <a:t>1.  </a:t>
            </a:r>
            <a:r>
              <a:rPr lang="zh-CN" altLang="en-US" sz="2400" b="1" dirty="0"/>
              <a:t>调用</a:t>
            </a:r>
            <a:r>
              <a:rPr lang="en-US" altLang="zh-CN" sz="2400" b="1" dirty="0"/>
              <a:t>DFS(</a:t>
            </a:r>
            <a:r>
              <a:rPr lang="en-US" altLang="zh-CN" sz="2400" b="1" i="1" dirty="0"/>
              <a:t>G</a:t>
            </a:r>
            <a:r>
              <a:rPr lang="en-US" altLang="zh-CN" sz="2400" b="1" dirty="0"/>
              <a:t>) </a:t>
            </a:r>
            <a:r>
              <a:rPr lang="zh-CN" altLang="en-US" sz="2400" b="1" dirty="0"/>
              <a:t>计算每个节点</a:t>
            </a:r>
            <a:r>
              <a:rPr lang="en-US" altLang="zh-CN" sz="2400" b="1" i="1" dirty="0"/>
              <a:t>u</a:t>
            </a:r>
            <a:r>
              <a:rPr lang="zh-CN" altLang="en-US" sz="2400" b="1" dirty="0"/>
              <a:t>被</a:t>
            </a:r>
            <a:r>
              <a:rPr lang="en-US" altLang="zh-CN" sz="2400" b="1" dirty="0"/>
              <a:t>DFS</a:t>
            </a:r>
            <a:r>
              <a:rPr lang="zh-CN" altLang="en-US" sz="2400" b="1" dirty="0"/>
              <a:t>访问的结束时间</a:t>
            </a:r>
            <a:r>
              <a:rPr lang="en-US" altLang="zh-CN" sz="2400" b="1" dirty="0"/>
              <a:t> </a:t>
            </a:r>
            <a:r>
              <a:rPr lang="en-US" altLang="zh-CN" sz="2400" b="1" i="1" dirty="0" err="1"/>
              <a:t>u</a:t>
            </a:r>
            <a:r>
              <a:rPr lang="en-US" altLang="zh-CN" sz="2400" b="1" dirty="0" err="1"/>
              <a:t>.</a:t>
            </a:r>
            <a:r>
              <a:rPr lang="en-US" altLang="zh-CN" sz="2400" b="1" i="1" dirty="0" err="1"/>
              <a:t>f</a:t>
            </a:r>
            <a:r>
              <a:rPr lang="en-US" altLang="zh-CN" sz="2400" b="1" dirty="0"/>
              <a:t> </a:t>
            </a:r>
          </a:p>
          <a:p>
            <a:pPr>
              <a:buNone/>
            </a:pPr>
            <a:r>
              <a:rPr lang="en-US" sz="2400" b="1" dirty="0"/>
              <a:t>2.  </a:t>
            </a:r>
            <a:r>
              <a:rPr lang="zh-CN" altLang="en-US" sz="2400" b="1" dirty="0"/>
              <a:t>计算</a:t>
            </a:r>
            <a:r>
              <a:rPr lang="en-US" sz="2400" b="1" i="1" dirty="0"/>
              <a:t>G</a:t>
            </a:r>
            <a:r>
              <a:rPr lang="en-US" sz="2400" b="1" baseline="30000" dirty="0"/>
              <a:t>T</a:t>
            </a:r>
            <a:endParaRPr lang="en-US" sz="2400" b="1" dirty="0"/>
          </a:p>
          <a:p>
            <a:pPr>
              <a:buNone/>
            </a:pPr>
            <a:r>
              <a:rPr lang="en-US" sz="2400" b="1" dirty="0"/>
              <a:t>3.  </a:t>
            </a:r>
            <a:r>
              <a:rPr lang="zh-CN" altLang="en-US" sz="2400" b="1" dirty="0"/>
              <a:t>调用</a:t>
            </a:r>
            <a:r>
              <a:rPr lang="en-US" sz="2400" b="1" dirty="0"/>
              <a:t>DFS(</a:t>
            </a:r>
            <a:r>
              <a:rPr lang="en-US" sz="2200" b="1" i="1" dirty="0"/>
              <a:t>G</a:t>
            </a:r>
            <a:r>
              <a:rPr lang="en-US" sz="2200" b="1" baseline="30000" dirty="0"/>
              <a:t>T</a:t>
            </a:r>
            <a:r>
              <a:rPr kumimoji="1" lang="en-US" sz="2200" b="1" dirty="0"/>
              <a:t>)</a:t>
            </a:r>
            <a:r>
              <a:rPr kumimoji="1" lang="zh-CN" altLang="en-US" sz="2200" b="1" dirty="0"/>
              <a:t>，在</a:t>
            </a:r>
            <a:r>
              <a:rPr kumimoji="1" lang="en-US" altLang="zh-CN" sz="2200" b="1" dirty="0"/>
              <a:t>DFS</a:t>
            </a:r>
            <a:r>
              <a:rPr kumimoji="1" lang="zh-CN" altLang="en-US" sz="2200" b="1" dirty="0"/>
              <a:t>的主循环中，以</a:t>
            </a:r>
            <a:r>
              <a:rPr kumimoji="1" lang="en-US" altLang="zh-CN" sz="2200" b="1" i="1" dirty="0" err="1"/>
              <a:t>u</a:t>
            </a:r>
            <a:r>
              <a:rPr kumimoji="1" lang="en-US" altLang="zh-CN" sz="2200" b="1" dirty="0" err="1"/>
              <a:t>.</a:t>
            </a:r>
            <a:r>
              <a:rPr kumimoji="1" lang="en-US" altLang="zh-CN" sz="2200" b="1" i="1" dirty="0" err="1"/>
              <a:t>f</a:t>
            </a:r>
            <a:r>
              <a:rPr kumimoji="1" lang="zh-CN" altLang="en-US" sz="2200" b="1" dirty="0"/>
              <a:t>下降的顺序遍历节点</a:t>
            </a:r>
            <a:endParaRPr kumimoji="1" lang="en-US" sz="2200" b="1" dirty="0"/>
          </a:p>
          <a:p>
            <a:pPr marL="457200" indent="-457200">
              <a:buNone/>
            </a:pPr>
            <a:r>
              <a:rPr kumimoji="1" lang="en-US" sz="2200" b="1" dirty="0"/>
              <a:t>4.  </a:t>
            </a:r>
            <a:r>
              <a:rPr kumimoji="1" lang="zh-CN" altLang="en-US" sz="2200" b="1" dirty="0"/>
              <a:t>对于在第</a:t>
            </a:r>
            <a:r>
              <a:rPr kumimoji="1" lang="en-US" altLang="zh-CN" sz="2200" b="1" dirty="0"/>
              <a:t>3</a:t>
            </a:r>
            <a:r>
              <a:rPr kumimoji="1" lang="zh-CN" altLang="en-US" sz="2200" b="1" dirty="0"/>
              <a:t>行中输出的</a:t>
            </a:r>
            <a:r>
              <a:rPr kumimoji="1" lang="en-US" altLang="zh-CN" sz="2200" b="1" dirty="0"/>
              <a:t>DFS</a:t>
            </a:r>
            <a:r>
              <a:rPr kumimoji="1" lang="zh-CN" altLang="en-US" sz="2200" b="1" dirty="0"/>
              <a:t>树，每棵</a:t>
            </a:r>
            <a:r>
              <a:rPr kumimoji="1" lang="en-US" altLang="zh-CN" sz="2200" b="1" dirty="0"/>
              <a:t>DFS</a:t>
            </a:r>
            <a:r>
              <a:rPr kumimoji="1" lang="zh-CN" altLang="en-US" sz="2200" b="1" dirty="0"/>
              <a:t>树中的节点形成一个强连通分支</a:t>
            </a:r>
            <a:endParaRPr kumimoji="1" lang="en-US" sz="2200" b="1" dirty="0"/>
          </a:p>
          <a:p>
            <a:pPr marL="342900" lvl="1" indent="-342900">
              <a:spcBef>
                <a:spcPts val="2400"/>
              </a:spcBef>
              <a:buClrTx/>
            </a:pPr>
            <a:r>
              <a:rPr kumimoji="1" lang="zh-CN" altLang="en-US" sz="2200" b="1" i="1" dirty="0">
                <a:solidFill>
                  <a:srgbClr val="C00000"/>
                </a:solidFill>
              </a:rPr>
              <a:t>时间复杂度</a:t>
            </a:r>
            <a:r>
              <a:rPr kumimoji="1" lang="en-US" sz="2200" b="1" dirty="0"/>
              <a:t>: </a:t>
            </a:r>
            <a:r>
              <a:rPr kumimoji="1" lang="en-US" altLang="zh-CN" sz="2200" b="1" dirty="0">
                <a:sym typeface="Symbol"/>
              </a:rPr>
              <a:t>(|</a:t>
            </a:r>
            <a:r>
              <a:rPr kumimoji="1" lang="en-US" altLang="zh-CN" sz="2200" b="1" i="1" dirty="0">
                <a:sym typeface="Symbol"/>
              </a:rPr>
              <a:t>V</a:t>
            </a:r>
            <a:r>
              <a:rPr kumimoji="1" lang="en-US" altLang="zh-CN" sz="2200" b="1" dirty="0">
                <a:sym typeface="Symbol"/>
              </a:rPr>
              <a:t>| + |</a:t>
            </a:r>
            <a:r>
              <a:rPr kumimoji="1" lang="en-US" altLang="zh-CN" sz="2200" b="1" i="1" dirty="0">
                <a:sym typeface="Symbol"/>
              </a:rPr>
              <a:t>E</a:t>
            </a:r>
            <a:r>
              <a:rPr kumimoji="1" lang="en-US" altLang="zh-CN" sz="2200" b="1" dirty="0">
                <a:sym typeface="Symbol"/>
              </a:rPr>
              <a:t>|)</a:t>
            </a:r>
          </a:p>
          <a:p>
            <a:pPr>
              <a:spcBef>
                <a:spcPts val="2400"/>
              </a:spcBef>
            </a:pPr>
            <a:endParaRPr kumimoji="1" lang="en-US" sz="2200" b="1" dirty="0"/>
          </a:p>
          <a:p>
            <a:pPr lvl="1"/>
            <a:endParaRPr kumimoji="1" lang="en-US" sz="2200" b="1" dirty="0"/>
          </a:p>
        </p:txBody>
      </p:sp>
    </p:spTree>
    <p:extLst>
      <p:ext uri="{BB962C8B-B14F-4D97-AF65-F5344CB8AC3E}">
        <p14:creationId xmlns:p14="http://schemas.microsoft.com/office/powerpoint/2010/main" val="402499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228600"/>
            <a:ext cx="7772400" cy="990600"/>
          </a:xfrm>
        </p:spPr>
        <p:txBody>
          <a:bodyPr/>
          <a:lstStyle/>
          <a:p>
            <a:pPr eaLnBrk="1" hangingPunct="1">
              <a:spcBef>
                <a:spcPct val="50000"/>
              </a:spcBef>
            </a:pPr>
            <a:r>
              <a:rPr lang="zh-CN" altLang="en-US" sz="3200" kern="1200" dirty="0">
                <a:solidFill>
                  <a:srgbClr val="333399"/>
                </a:solidFill>
                <a:latin typeface="Tahoma" panose="020B0604030504040204" pitchFamily="34" charset="0"/>
                <a:ea typeface="仿宋_GB2312" pitchFamily="1" charset="-122"/>
                <a:cs typeface="+mn-cs"/>
              </a:rPr>
              <a:t>强连通分支算法</a:t>
            </a:r>
            <a:r>
              <a:rPr lang="en-US" sz="3200" kern="1200" dirty="0">
                <a:solidFill>
                  <a:srgbClr val="333399"/>
                </a:solidFill>
                <a:latin typeface="Tahoma" panose="020B0604030504040204" pitchFamily="34" charset="0"/>
                <a:ea typeface="仿宋_GB2312" pitchFamily="1" charset="-122"/>
                <a:cs typeface="+mn-cs"/>
              </a:rPr>
              <a:t>: </a:t>
            </a:r>
            <a:r>
              <a:rPr lang="zh-CN" altLang="en-US" sz="3200" kern="1200" dirty="0">
                <a:solidFill>
                  <a:srgbClr val="333399"/>
                </a:solidFill>
                <a:latin typeface="Tahoma" panose="020B0604030504040204" pitchFamily="34" charset="0"/>
                <a:ea typeface="仿宋_GB2312" pitchFamily="1" charset="-122"/>
                <a:cs typeface="+mn-cs"/>
              </a:rPr>
              <a:t>举例</a:t>
            </a:r>
            <a:r>
              <a:rPr lang="en-US" sz="3200" kern="1200" dirty="0">
                <a:solidFill>
                  <a:srgbClr val="333399"/>
                </a:solidFill>
                <a:latin typeface="Tahoma" panose="020B0604030504040204" pitchFamily="34" charset="0"/>
                <a:ea typeface="仿宋_GB2312" pitchFamily="1" charset="-122"/>
                <a:cs typeface="+mn-cs"/>
              </a:rPr>
              <a:t>(1)</a:t>
            </a:r>
          </a:p>
        </p:txBody>
      </p:sp>
      <p:sp>
        <p:nvSpPr>
          <p:cNvPr id="60419" name="Rectangle 3"/>
          <p:cNvSpPr>
            <a:spLocks noGrp="1" noChangeArrowheads="1"/>
          </p:cNvSpPr>
          <p:nvPr>
            <p:ph type="body" idx="1"/>
          </p:nvPr>
        </p:nvSpPr>
        <p:spPr>
          <a:xfrm>
            <a:off x="381000" y="1524000"/>
            <a:ext cx="8305800" cy="4648200"/>
          </a:xfrm>
        </p:spPr>
        <p:txBody>
          <a:bodyPr/>
          <a:lstStyle/>
          <a:p>
            <a:pPr marL="320040" indent="-320040">
              <a:buNone/>
            </a:pPr>
            <a:r>
              <a:rPr lang="en-US" sz="2400" b="1" dirty="0"/>
              <a:t>1.  </a:t>
            </a:r>
            <a:r>
              <a:rPr lang="zh-CN" altLang="en-US" sz="2400" b="1" dirty="0"/>
              <a:t>调用</a:t>
            </a:r>
            <a:r>
              <a:rPr lang="en-US" sz="2400" b="1" dirty="0"/>
              <a:t>DFS(</a:t>
            </a:r>
            <a:r>
              <a:rPr lang="en-US" sz="2400" b="1" i="1" dirty="0"/>
              <a:t>G</a:t>
            </a:r>
            <a:r>
              <a:rPr lang="en-US" sz="2400" b="1" dirty="0"/>
              <a:t>)</a:t>
            </a:r>
            <a:r>
              <a:rPr lang="zh-CN" altLang="en-US" sz="2400" b="1" dirty="0"/>
              <a:t>，计算被</a:t>
            </a:r>
            <a:r>
              <a:rPr lang="en-US" altLang="zh-CN" sz="2400" b="1" dirty="0"/>
              <a:t>DFS</a:t>
            </a:r>
            <a:r>
              <a:rPr lang="zh-CN" altLang="en-US" sz="2400" b="1" dirty="0"/>
              <a:t>访问的结束时间</a:t>
            </a:r>
            <a:r>
              <a:rPr lang="en-US" altLang="zh-CN" sz="2400" b="1" dirty="0"/>
              <a:t> </a:t>
            </a:r>
            <a:r>
              <a:rPr lang="en-US" sz="2400" b="1" i="1" dirty="0" err="1"/>
              <a:t>u</a:t>
            </a:r>
            <a:r>
              <a:rPr lang="en-US" sz="2400" b="1" dirty="0" err="1"/>
              <a:t>.</a:t>
            </a:r>
            <a:r>
              <a:rPr lang="en-US" sz="2400" b="1" i="1" dirty="0" err="1"/>
              <a:t>f</a:t>
            </a:r>
            <a:endParaRPr lang="en-US" sz="2400" b="1" dirty="0"/>
          </a:p>
          <a:p>
            <a:pPr>
              <a:buNone/>
            </a:pPr>
            <a:endParaRPr lang="en-US" sz="2400" b="1" dirty="0"/>
          </a:p>
          <a:p>
            <a:pPr>
              <a:buNone/>
            </a:pPr>
            <a:endParaRPr lang="en-US" sz="2400" b="1" dirty="0"/>
          </a:p>
          <a:p>
            <a:pPr>
              <a:buNone/>
            </a:pPr>
            <a:endParaRPr lang="en-US" sz="2400" b="1" dirty="0"/>
          </a:p>
          <a:p>
            <a:pPr>
              <a:buNone/>
            </a:pPr>
            <a:endParaRPr lang="en-US" sz="2400" b="1" dirty="0"/>
          </a:p>
          <a:p>
            <a:pPr>
              <a:buNone/>
            </a:pPr>
            <a:endParaRPr kumimoji="1" lang="en-US" sz="2200" b="1" dirty="0"/>
          </a:p>
        </p:txBody>
      </p:sp>
      <p:pic>
        <p:nvPicPr>
          <p:cNvPr id="4" name="Picture 2"/>
          <p:cNvPicPr>
            <a:picLocks noChangeAspect="1" noChangeArrowheads="1"/>
          </p:cNvPicPr>
          <p:nvPr/>
        </p:nvPicPr>
        <p:blipFill>
          <a:blip r:embed="rId3" cstate="print"/>
          <a:srcRect l="8176" b="68968"/>
          <a:stretch>
            <a:fillRect/>
          </a:stretch>
        </p:blipFill>
        <p:spPr bwMode="auto">
          <a:xfrm>
            <a:off x="1346200" y="2286000"/>
            <a:ext cx="6261848" cy="2286000"/>
          </a:xfrm>
          <a:prstGeom prst="rect">
            <a:avLst/>
          </a:prstGeom>
          <a:noFill/>
          <a:ln w="9525">
            <a:noFill/>
            <a:miter lim="800000"/>
            <a:headEnd/>
            <a:tailEnd/>
          </a:ln>
        </p:spPr>
      </p:pic>
    </p:spTree>
    <p:extLst>
      <p:ext uri="{BB962C8B-B14F-4D97-AF65-F5344CB8AC3E}">
        <p14:creationId xmlns:p14="http://schemas.microsoft.com/office/powerpoint/2010/main" val="55674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228600"/>
            <a:ext cx="7772400" cy="990600"/>
          </a:xfrm>
        </p:spPr>
        <p:txBody>
          <a:bodyPr/>
          <a:lstStyle/>
          <a:p>
            <a:pPr eaLnBrk="1" hangingPunct="1">
              <a:spcBef>
                <a:spcPct val="50000"/>
              </a:spcBef>
            </a:pPr>
            <a:r>
              <a:rPr lang="zh-CN" altLang="en-US" sz="3200" kern="1200" dirty="0">
                <a:solidFill>
                  <a:srgbClr val="333399"/>
                </a:solidFill>
                <a:latin typeface="Tahoma" panose="020B0604030504040204" pitchFamily="34" charset="0"/>
                <a:ea typeface="仿宋_GB2312" pitchFamily="1" charset="-122"/>
                <a:cs typeface="+mn-cs"/>
              </a:rPr>
              <a:t>强连通分支算法</a:t>
            </a:r>
            <a:r>
              <a:rPr lang="en-US" altLang="zh-CN" sz="3200" kern="1200" dirty="0">
                <a:solidFill>
                  <a:srgbClr val="333399"/>
                </a:solidFill>
                <a:latin typeface="Tahoma" panose="020B0604030504040204" pitchFamily="34" charset="0"/>
                <a:ea typeface="仿宋_GB2312" pitchFamily="1" charset="-122"/>
                <a:cs typeface="+mn-cs"/>
              </a:rPr>
              <a:t>: </a:t>
            </a:r>
            <a:r>
              <a:rPr lang="zh-CN" altLang="en-US" sz="3200" kern="1200" dirty="0">
                <a:solidFill>
                  <a:srgbClr val="333399"/>
                </a:solidFill>
                <a:latin typeface="Tahoma" panose="020B0604030504040204" pitchFamily="34" charset="0"/>
                <a:ea typeface="仿宋_GB2312" pitchFamily="1" charset="-122"/>
                <a:cs typeface="+mn-cs"/>
              </a:rPr>
              <a:t>举例</a:t>
            </a:r>
            <a:r>
              <a:rPr lang="en-US" altLang="zh-CN" sz="3200" kern="1200" dirty="0">
                <a:solidFill>
                  <a:srgbClr val="333399"/>
                </a:solidFill>
                <a:latin typeface="Tahoma" panose="020B0604030504040204" pitchFamily="34" charset="0"/>
                <a:ea typeface="仿宋_GB2312" pitchFamily="1" charset="-122"/>
                <a:cs typeface="+mn-cs"/>
              </a:rPr>
              <a:t>(2)</a:t>
            </a:r>
            <a:endParaRPr lang="en-US" sz="3200" kern="1200" dirty="0">
              <a:solidFill>
                <a:srgbClr val="333399"/>
              </a:solidFill>
              <a:latin typeface="Tahoma" panose="020B0604030504040204" pitchFamily="34" charset="0"/>
              <a:ea typeface="仿宋_GB2312" pitchFamily="1" charset="-122"/>
              <a:cs typeface="+mn-cs"/>
            </a:endParaRPr>
          </a:p>
        </p:txBody>
      </p:sp>
      <p:sp>
        <p:nvSpPr>
          <p:cNvPr id="60419" name="Rectangle 3"/>
          <p:cNvSpPr>
            <a:spLocks noGrp="1" noChangeArrowheads="1"/>
          </p:cNvSpPr>
          <p:nvPr>
            <p:ph type="body" idx="1"/>
          </p:nvPr>
        </p:nvSpPr>
        <p:spPr>
          <a:xfrm>
            <a:off x="381000" y="1371600"/>
            <a:ext cx="8305800" cy="4800600"/>
          </a:xfrm>
        </p:spPr>
        <p:txBody>
          <a:bodyPr/>
          <a:lstStyle/>
          <a:p>
            <a:pPr marL="320040" indent="-320040">
              <a:buNone/>
            </a:pPr>
            <a:r>
              <a:rPr lang="en-US" sz="2400" b="1" dirty="0"/>
              <a:t>2.  </a:t>
            </a:r>
            <a:r>
              <a:rPr lang="zh-CN" altLang="en-US" sz="2400" b="1" dirty="0"/>
              <a:t>计算</a:t>
            </a:r>
            <a:r>
              <a:rPr lang="en-US" sz="2400" b="1" i="1" dirty="0"/>
              <a:t>G</a:t>
            </a:r>
            <a:r>
              <a:rPr lang="en-US" sz="2400" b="1" baseline="30000" dirty="0"/>
              <a:t>T</a:t>
            </a:r>
            <a:endParaRPr lang="en-US" sz="2400" b="1" dirty="0"/>
          </a:p>
          <a:p>
            <a:pPr>
              <a:buNone/>
            </a:pPr>
            <a:r>
              <a:rPr lang="en-US" sz="2400" b="1" dirty="0"/>
              <a:t>3. </a:t>
            </a:r>
            <a:r>
              <a:rPr lang="zh-CN" altLang="en-US" sz="2400" b="1" dirty="0"/>
              <a:t>调用</a:t>
            </a:r>
            <a:r>
              <a:rPr lang="en-US" altLang="zh-CN" sz="2400" b="1" dirty="0"/>
              <a:t>DFS(</a:t>
            </a:r>
            <a:r>
              <a:rPr lang="en-US" altLang="zh-CN" sz="2400" b="1" i="1" dirty="0"/>
              <a:t>G</a:t>
            </a:r>
            <a:r>
              <a:rPr lang="en-US" altLang="zh-CN" sz="2400" b="1" baseline="30000" dirty="0"/>
              <a:t>T</a:t>
            </a:r>
            <a:r>
              <a:rPr kumimoji="1" lang="en-US" altLang="zh-CN" sz="2400" b="1" dirty="0"/>
              <a:t>)</a:t>
            </a:r>
            <a:r>
              <a:rPr kumimoji="1" lang="zh-CN" altLang="en-US" sz="2400" b="1" dirty="0"/>
              <a:t>，在</a:t>
            </a:r>
            <a:r>
              <a:rPr kumimoji="1" lang="en-US" altLang="zh-CN" sz="2400" b="1" dirty="0"/>
              <a:t>DFS</a:t>
            </a:r>
            <a:r>
              <a:rPr kumimoji="1" lang="zh-CN" altLang="en-US" sz="2400" b="1" dirty="0"/>
              <a:t>的主循环中，以</a:t>
            </a:r>
            <a:r>
              <a:rPr kumimoji="1" lang="en-US" altLang="zh-CN" sz="2400" b="1" i="1" dirty="0" err="1"/>
              <a:t>u</a:t>
            </a:r>
            <a:r>
              <a:rPr kumimoji="1" lang="en-US" altLang="zh-CN" sz="2400" b="1" dirty="0" err="1"/>
              <a:t>.</a:t>
            </a:r>
            <a:r>
              <a:rPr kumimoji="1" lang="en-US" altLang="zh-CN" sz="2400" b="1" i="1" dirty="0" err="1"/>
              <a:t>f</a:t>
            </a:r>
            <a:r>
              <a:rPr kumimoji="1" lang="zh-CN" altLang="en-US" sz="2400" b="1" dirty="0"/>
              <a:t>下降的顺序遍历节点</a:t>
            </a:r>
            <a:endParaRPr kumimoji="1" lang="en-US" altLang="zh-CN" sz="2400" b="1" dirty="0"/>
          </a:p>
        </p:txBody>
      </p:sp>
      <p:pic>
        <p:nvPicPr>
          <p:cNvPr id="5" name="Picture 3"/>
          <p:cNvPicPr>
            <a:picLocks noChangeAspect="1" noChangeArrowheads="1"/>
          </p:cNvPicPr>
          <p:nvPr/>
        </p:nvPicPr>
        <p:blipFill rotWithShape="1">
          <a:blip r:embed="rId3" cstate="print"/>
          <a:srcRect l="9808" t="36489" b="31400"/>
          <a:stretch/>
        </p:blipFill>
        <p:spPr bwMode="auto">
          <a:xfrm>
            <a:off x="457200" y="2667000"/>
            <a:ext cx="5791200" cy="2227385"/>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l="8176" b="68968"/>
          <a:stretch>
            <a:fillRect/>
          </a:stretch>
        </p:blipFill>
        <p:spPr bwMode="auto">
          <a:xfrm>
            <a:off x="3886200" y="4911318"/>
            <a:ext cx="4800750" cy="1752600"/>
          </a:xfrm>
          <a:prstGeom prst="rect">
            <a:avLst/>
          </a:prstGeom>
          <a:noFill/>
          <a:ln w="9525">
            <a:noFill/>
            <a:miter lim="800000"/>
            <a:headEnd/>
            <a:tailEnd/>
          </a:ln>
        </p:spPr>
      </p:pic>
      <p:sp>
        <p:nvSpPr>
          <p:cNvPr id="2" name="TextBox 1"/>
          <p:cNvSpPr txBox="1"/>
          <p:nvPr/>
        </p:nvSpPr>
        <p:spPr>
          <a:xfrm>
            <a:off x="609600" y="5164667"/>
            <a:ext cx="2882520" cy="830997"/>
          </a:xfrm>
          <a:prstGeom prst="rect">
            <a:avLst/>
          </a:prstGeom>
          <a:noFill/>
          <a:ln>
            <a:solidFill>
              <a:srgbClr val="FF0000"/>
            </a:solidFill>
          </a:ln>
        </p:spPr>
        <p:txBody>
          <a:bodyPr wrap="none" rtlCol="0">
            <a:spAutoFit/>
          </a:bodyPr>
          <a:lstStyle/>
          <a:p>
            <a:r>
              <a:rPr lang="zh-CN" altLang="en-US" sz="2400" dirty="0"/>
              <a:t>先考虑节点</a:t>
            </a:r>
            <a:r>
              <a:rPr lang="en-US" altLang="zh-CN" sz="2400" dirty="0"/>
              <a:t>b</a:t>
            </a:r>
            <a:r>
              <a:rPr lang="zh-CN" altLang="en-US" sz="2400" dirty="0"/>
              <a:t>，然后</a:t>
            </a:r>
            <a:endParaRPr lang="en-US" altLang="zh-CN" sz="2400" dirty="0"/>
          </a:p>
          <a:p>
            <a:r>
              <a:rPr lang="zh-CN" altLang="en-US" sz="2400" dirty="0"/>
              <a:t>考虑节点</a:t>
            </a:r>
            <a:r>
              <a:rPr lang="en-US" sz="2400" i="1" dirty="0"/>
              <a:t>c</a:t>
            </a:r>
            <a:r>
              <a:rPr lang="zh-CN" altLang="en-US" sz="2400" i="1" dirty="0"/>
              <a:t>，</a:t>
            </a:r>
            <a:r>
              <a:rPr lang="en-US" sz="2400" i="1" dirty="0"/>
              <a:t>g</a:t>
            </a:r>
            <a:r>
              <a:rPr lang="zh-CN" altLang="en-US" sz="2400" dirty="0"/>
              <a:t>和</a:t>
            </a:r>
            <a:r>
              <a:rPr lang="en-US" sz="2400" i="1" dirty="0"/>
              <a:t>h</a:t>
            </a:r>
            <a:endParaRPr lang="en-US" sz="2400" dirty="0"/>
          </a:p>
        </p:txBody>
      </p:sp>
    </p:spTree>
    <p:extLst>
      <p:ext uri="{BB962C8B-B14F-4D97-AF65-F5344CB8AC3E}">
        <p14:creationId xmlns:p14="http://schemas.microsoft.com/office/powerpoint/2010/main" val="360070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228600"/>
            <a:ext cx="7772400" cy="990600"/>
          </a:xfrm>
        </p:spPr>
        <p:txBody>
          <a:bodyPr/>
          <a:lstStyle/>
          <a:p>
            <a:pPr eaLnBrk="1" hangingPunct="1">
              <a:spcBef>
                <a:spcPct val="50000"/>
              </a:spcBef>
            </a:pPr>
            <a:r>
              <a:rPr lang="zh-CN" altLang="en-US" sz="3200" kern="1200" dirty="0">
                <a:solidFill>
                  <a:srgbClr val="333399"/>
                </a:solidFill>
                <a:latin typeface="Tahoma" panose="020B0604030504040204" pitchFamily="34" charset="0"/>
                <a:ea typeface="仿宋_GB2312" pitchFamily="1" charset="-122"/>
                <a:cs typeface="+mn-cs"/>
              </a:rPr>
              <a:t>强连通分支算法</a:t>
            </a:r>
            <a:r>
              <a:rPr lang="en-US" altLang="zh-CN" sz="3200" kern="1200" dirty="0">
                <a:solidFill>
                  <a:srgbClr val="333399"/>
                </a:solidFill>
                <a:latin typeface="Tahoma" panose="020B0604030504040204" pitchFamily="34" charset="0"/>
                <a:ea typeface="仿宋_GB2312" pitchFamily="1" charset="-122"/>
                <a:cs typeface="+mn-cs"/>
              </a:rPr>
              <a:t>: </a:t>
            </a:r>
            <a:r>
              <a:rPr lang="zh-CN" altLang="en-US" sz="3200" kern="1200" dirty="0">
                <a:solidFill>
                  <a:srgbClr val="333399"/>
                </a:solidFill>
                <a:latin typeface="Tahoma" panose="020B0604030504040204" pitchFamily="34" charset="0"/>
                <a:ea typeface="仿宋_GB2312" pitchFamily="1" charset="-122"/>
                <a:cs typeface="+mn-cs"/>
              </a:rPr>
              <a:t>举例</a:t>
            </a:r>
            <a:r>
              <a:rPr lang="en-US" altLang="zh-CN" sz="3200" kern="1200" dirty="0">
                <a:solidFill>
                  <a:srgbClr val="333399"/>
                </a:solidFill>
                <a:latin typeface="Tahoma" panose="020B0604030504040204" pitchFamily="34" charset="0"/>
                <a:ea typeface="仿宋_GB2312" pitchFamily="1" charset="-122"/>
                <a:cs typeface="+mn-cs"/>
              </a:rPr>
              <a:t>(3)</a:t>
            </a:r>
            <a:endParaRPr lang="en-US" sz="3200" kern="1200" dirty="0">
              <a:solidFill>
                <a:srgbClr val="333399"/>
              </a:solidFill>
              <a:latin typeface="Tahoma" panose="020B0604030504040204" pitchFamily="34" charset="0"/>
              <a:ea typeface="仿宋_GB2312" pitchFamily="1" charset="-122"/>
              <a:cs typeface="+mn-cs"/>
            </a:endParaRPr>
          </a:p>
        </p:txBody>
      </p:sp>
      <p:sp>
        <p:nvSpPr>
          <p:cNvPr id="60419" name="Rectangle 3"/>
          <p:cNvSpPr>
            <a:spLocks noGrp="1" noChangeArrowheads="1"/>
          </p:cNvSpPr>
          <p:nvPr>
            <p:ph type="body" idx="1"/>
          </p:nvPr>
        </p:nvSpPr>
        <p:spPr>
          <a:xfrm>
            <a:off x="381000" y="1524000"/>
            <a:ext cx="8305800" cy="4648200"/>
          </a:xfrm>
        </p:spPr>
        <p:txBody>
          <a:bodyPr/>
          <a:lstStyle/>
          <a:p>
            <a:pPr marL="457200" indent="-457200">
              <a:buNone/>
            </a:pPr>
            <a:r>
              <a:rPr kumimoji="1" lang="en-US" sz="2400" b="1" dirty="0"/>
              <a:t>4. </a:t>
            </a:r>
            <a:r>
              <a:rPr kumimoji="1" lang="zh-CN" altLang="en-US" sz="2400" b="1" dirty="0"/>
              <a:t>对于在第</a:t>
            </a:r>
            <a:r>
              <a:rPr kumimoji="1" lang="en-US" altLang="zh-CN" sz="2400" b="1" dirty="0"/>
              <a:t>3</a:t>
            </a:r>
            <a:r>
              <a:rPr kumimoji="1" lang="zh-CN" altLang="en-US" sz="2400" b="1" dirty="0"/>
              <a:t>行中输出的</a:t>
            </a:r>
            <a:r>
              <a:rPr kumimoji="1" lang="en-US" altLang="zh-CN" sz="2400" b="1" dirty="0"/>
              <a:t>DFS</a:t>
            </a:r>
            <a:r>
              <a:rPr kumimoji="1" lang="zh-CN" altLang="en-US" sz="2400" b="1" dirty="0"/>
              <a:t>树，每棵</a:t>
            </a:r>
            <a:r>
              <a:rPr kumimoji="1" lang="en-US" altLang="zh-CN" sz="2400" b="1" dirty="0"/>
              <a:t>DFS</a:t>
            </a:r>
            <a:r>
              <a:rPr kumimoji="1" lang="zh-CN" altLang="en-US" sz="2400" b="1" dirty="0"/>
              <a:t>树中的节点形成一个强连通分支</a:t>
            </a:r>
            <a:endParaRPr kumimoji="1" lang="en-US" altLang="zh-CN" sz="2400" b="1" dirty="0"/>
          </a:p>
        </p:txBody>
      </p:sp>
      <p:pic>
        <p:nvPicPr>
          <p:cNvPr id="5" name="Picture 3"/>
          <p:cNvPicPr>
            <a:picLocks noChangeAspect="1" noChangeArrowheads="1"/>
          </p:cNvPicPr>
          <p:nvPr/>
        </p:nvPicPr>
        <p:blipFill rotWithShape="1">
          <a:blip r:embed="rId3" cstate="print"/>
          <a:srcRect l="9808" t="36489" b="31400"/>
          <a:stretch/>
        </p:blipFill>
        <p:spPr bwMode="auto">
          <a:xfrm>
            <a:off x="1219200" y="2608385"/>
            <a:ext cx="6096000" cy="2344615"/>
          </a:xfrm>
          <a:prstGeom prst="rect">
            <a:avLst/>
          </a:prstGeom>
          <a:noFill/>
          <a:ln w="9525">
            <a:noFill/>
            <a:miter lim="800000"/>
            <a:headEnd/>
            <a:tailEnd/>
          </a:ln>
        </p:spPr>
      </p:pic>
      <p:sp>
        <p:nvSpPr>
          <p:cNvPr id="2" name="TextBox 1"/>
          <p:cNvSpPr txBox="1"/>
          <p:nvPr/>
        </p:nvSpPr>
        <p:spPr>
          <a:xfrm>
            <a:off x="914400" y="5253335"/>
            <a:ext cx="6553200" cy="461665"/>
          </a:xfrm>
          <a:prstGeom prst="rect">
            <a:avLst/>
          </a:prstGeom>
          <a:noFill/>
          <a:ln>
            <a:solidFill>
              <a:srgbClr val="FF0000"/>
            </a:solidFill>
          </a:ln>
        </p:spPr>
        <p:txBody>
          <a:bodyPr wrap="square" rtlCol="0">
            <a:spAutoFit/>
          </a:bodyPr>
          <a:lstStyle/>
          <a:p>
            <a:r>
              <a:rPr lang="zh-CN" altLang="en-US" sz="2400" dirty="0"/>
              <a:t>一共有</a:t>
            </a:r>
            <a:r>
              <a:rPr lang="en-US" sz="2400" dirty="0"/>
              <a:t>4</a:t>
            </a:r>
            <a:r>
              <a:rPr lang="zh-CN" altLang="en-US" sz="2400" dirty="0"/>
              <a:t>个</a:t>
            </a:r>
            <a:r>
              <a:rPr lang="en-US" altLang="zh-CN" sz="2400" dirty="0"/>
              <a:t>DFS</a:t>
            </a:r>
            <a:r>
              <a:rPr lang="zh-CN" altLang="en-US" sz="2400" dirty="0"/>
              <a:t>树，因此有</a:t>
            </a:r>
            <a:r>
              <a:rPr lang="en-US" altLang="zh-CN" sz="2400" dirty="0"/>
              <a:t>4</a:t>
            </a:r>
            <a:r>
              <a:rPr lang="zh-CN" altLang="en-US" sz="2400" dirty="0"/>
              <a:t>个强连通分支</a:t>
            </a:r>
            <a:endParaRPr lang="en-US" sz="2400" dirty="0"/>
          </a:p>
        </p:txBody>
      </p:sp>
    </p:spTree>
    <p:extLst>
      <p:ext uri="{BB962C8B-B14F-4D97-AF65-F5344CB8AC3E}">
        <p14:creationId xmlns:p14="http://schemas.microsoft.com/office/powerpoint/2010/main" val="26180391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27720" y="115064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三、最小生成树</a:t>
            </a:r>
            <a:endParaRPr lang="en-US" altLang="zh-CN" sz="3200">
              <a:latin typeface="黑体" panose="02010609060101010101" pitchFamily="49" charset="-122"/>
              <a:ea typeface="黑体" panose="02010609060101010101" pitchFamily="49" charset="-122"/>
            </a:endParaRPr>
          </a:p>
        </p:txBody>
      </p:sp>
      <p:sp>
        <p:nvSpPr>
          <p:cNvPr id="7577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3D4B9B6D-08DA-4201-8A73-737FA80C6AF7}" type="slidenum">
              <a:rPr lang="zh-CN" altLang="en-US"/>
              <a:pPr algn="r" eaLnBrk="1" hangingPunct="1">
                <a:spcBef>
                  <a:spcPct val="50000"/>
                </a:spcBef>
                <a:buFont typeface="Arial" panose="020B0604020202020204" pitchFamily="34" charset="0"/>
                <a:buNone/>
              </a:pPr>
              <a:t>96</a:t>
            </a:fld>
            <a:endParaRPr lang="en-US" altLang="zh-CN"/>
          </a:p>
        </p:txBody>
      </p:sp>
      <p:sp>
        <p:nvSpPr>
          <p:cNvPr id="75780" name="Text Box 4"/>
          <p:cNvSpPr txBox="1">
            <a:spLocks noChangeArrowheads="1"/>
          </p:cNvSpPr>
          <p:nvPr/>
        </p:nvSpPr>
        <p:spPr bwMode="auto">
          <a:xfrm>
            <a:off x="327720" y="23624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第四节　图的连通性问题</a:t>
            </a:r>
          </a:p>
        </p:txBody>
      </p:sp>
      <p:sp>
        <p:nvSpPr>
          <p:cNvPr id="75781" name="Rectangle 5"/>
          <p:cNvSpPr>
            <a:spLocks noGrp="1" noChangeArrowheads="1"/>
          </p:cNvSpPr>
          <p:nvPr>
            <p:ph type="body" idx="1"/>
          </p:nvPr>
        </p:nvSpPr>
        <p:spPr>
          <a:xfrm>
            <a:off x="251520" y="1988840"/>
            <a:ext cx="8763000" cy="4038600"/>
          </a:xfrm>
        </p:spPr>
        <p:txBody>
          <a:bodyPr/>
          <a:lstStyle/>
          <a:p>
            <a:pPr eaLnBrk="1" hangingPunct="1">
              <a:spcBef>
                <a:spcPct val="70000"/>
              </a:spcBef>
            </a:pPr>
            <a:r>
              <a:rPr lang="zh-CN" altLang="en-US" b="1" dirty="0">
                <a:latin typeface="黑体" panose="02010609060101010101" pitchFamily="49" charset="-122"/>
                <a:ea typeface="黑体" panose="02010609060101010101" pitchFamily="49" charset="-122"/>
              </a:rPr>
              <a:t>如果无向图中，边上有权值，则称该无向图为无向网</a:t>
            </a:r>
          </a:p>
          <a:p>
            <a:pPr eaLnBrk="1" hangingPunct="1">
              <a:spcBef>
                <a:spcPct val="70000"/>
              </a:spcBef>
            </a:pPr>
            <a:r>
              <a:rPr lang="zh-CN" altLang="en-US" b="1" dirty="0">
                <a:latin typeface="黑体" panose="02010609060101010101" pitchFamily="49" charset="-122"/>
                <a:ea typeface="黑体" panose="02010609060101010101" pitchFamily="49" charset="-122"/>
              </a:rPr>
              <a:t>如果无向网中的每个顶点都相通，称为连通网</a:t>
            </a:r>
          </a:p>
          <a:p>
            <a:pPr eaLnBrk="1" hangingPunct="1">
              <a:spcBef>
                <a:spcPct val="70000"/>
              </a:spcBef>
            </a:pPr>
            <a:r>
              <a:rPr lang="zh-CN" altLang="en-US" b="1" dirty="0">
                <a:latin typeface="黑体" panose="02010609060101010101" pitchFamily="49" charset="-122"/>
                <a:ea typeface="黑体" panose="02010609060101010101" pitchFamily="49" charset="-122"/>
              </a:rPr>
              <a:t>最小生成树(</a:t>
            </a:r>
            <a:r>
              <a:rPr lang="en-US" altLang="zh-CN" b="1" dirty="0">
                <a:latin typeface="黑体" panose="02010609060101010101" pitchFamily="49" charset="-122"/>
                <a:ea typeface="黑体" panose="02010609060101010101" pitchFamily="49" charset="-122"/>
              </a:rPr>
              <a:t>Minimum Cost Spanning Tree)</a:t>
            </a:r>
            <a:r>
              <a:rPr lang="zh-CN" altLang="en-US" b="1" dirty="0">
                <a:latin typeface="黑体" panose="02010609060101010101" pitchFamily="49" charset="-122"/>
                <a:ea typeface="黑体" panose="02010609060101010101" pitchFamily="49" charset="-122"/>
              </a:rPr>
              <a:t>是代价最小的连通网的生成树，即该生成树上的边的权值和最小</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99728" y="1078632"/>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三、最小生成树(准则</a:t>
            </a:r>
            <a:r>
              <a:rPr lang="en-US" altLang="zh-CN" sz="3200">
                <a:latin typeface="黑体" panose="02010609060101010101" pitchFamily="49" charset="-122"/>
                <a:ea typeface="黑体" panose="02010609060101010101" pitchFamily="49" charset="-122"/>
              </a:rPr>
              <a:t>)</a:t>
            </a:r>
          </a:p>
        </p:txBody>
      </p:sp>
      <p:sp>
        <p:nvSpPr>
          <p:cNvPr id="7680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6124DD5D-8535-4C7C-BBDB-DAF514E0A757}" type="slidenum">
              <a:rPr lang="zh-CN" altLang="en-US"/>
              <a:pPr algn="r" eaLnBrk="1" hangingPunct="1">
                <a:spcBef>
                  <a:spcPct val="50000"/>
                </a:spcBef>
                <a:buFont typeface="Arial" panose="020B0604020202020204" pitchFamily="34" charset="0"/>
                <a:buNone/>
              </a:pPr>
              <a:t>97</a:t>
            </a:fld>
            <a:endParaRPr lang="en-US" altLang="zh-CN"/>
          </a:p>
        </p:txBody>
      </p:sp>
      <p:sp>
        <p:nvSpPr>
          <p:cNvPr id="76804" name="Text Box 4"/>
          <p:cNvSpPr txBox="1">
            <a:spLocks noChangeArrowheads="1"/>
          </p:cNvSpPr>
          <p:nvPr/>
        </p:nvSpPr>
        <p:spPr bwMode="auto">
          <a:xfrm>
            <a:off x="399728" y="164232"/>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第四节　图的连通性问题</a:t>
            </a:r>
          </a:p>
        </p:txBody>
      </p:sp>
      <p:sp>
        <p:nvSpPr>
          <p:cNvPr id="70661" name="Rectangle 5"/>
          <p:cNvSpPr>
            <a:spLocks noGrp="1" noChangeArrowheads="1"/>
          </p:cNvSpPr>
          <p:nvPr>
            <p:ph type="body" idx="1"/>
          </p:nvPr>
        </p:nvSpPr>
        <p:spPr>
          <a:xfrm>
            <a:off x="323528" y="1916832"/>
            <a:ext cx="8763000" cy="40386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必须使用且仅使用连通网中的</a:t>
            </a:r>
            <a:r>
              <a:rPr lang="en-US" altLang="zh-CN" b="1">
                <a:latin typeface="黑体" panose="02010609060101010101" pitchFamily="49" charset="-122"/>
                <a:ea typeface="黑体" panose="02010609060101010101" pitchFamily="49" charset="-122"/>
              </a:rPr>
              <a:t>n-1</a:t>
            </a:r>
            <a:r>
              <a:rPr lang="zh-CN" altLang="en-US" b="1">
                <a:latin typeface="黑体" panose="02010609060101010101" pitchFamily="49" charset="-122"/>
                <a:ea typeface="黑体" panose="02010609060101010101" pitchFamily="49" charset="-122"/>
              </a:rPr>
              <a:t>条边来联结网络中的</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个顶点；</a:t>
            </a:r>
          </a:p>
          <a:p>
            <a:pPr eaLnBrk="1" hangingPunct="1">
              <a:spcBef>
                <a:spcPct val="70000"/>
              </a:spcBef>
            </a:pPr>
            <a:r>
              <a:rPr lang="zh-CN" altLang="en-US" b="1">
                <a:latin typeface="黑体" panose="02010609060101010101" pitchFamily="49" charset="-122"/>
                <a:ea typeface="黑体" panose="02010609060101010101" pitchFamily="49" charset="-122"/>
              </a:rPr>
              <a:t>不能使用产生回路的边；</a:t>
            </a:r>
          </a:p>
          <a:p>
            <a:pPr eaLnBrk="1" hangingPunct="1">
              <a:spcBef>
                <a:spcPct val="70000"/>
              </a:spcBef>
            </a:pPr>
            <a:r>
              <a:rPr lang="zh-CN" altLang="en-US" b="1">
                <a:latin typeface="黑体" panose="02010609060101010101" pitchFamily="49" charset="-122"/>
                <a:ea typeface="黑体" panose="02010609060101010101" pitchFamily="49" charset="-122"/>
              </a:rPr>
              <a:t>各边上的权值的总和达到最小。</a:t>
            </a:r>
          </a:p>
          <a:p>
            <a:pPr eaLnBrk="1" hangingPunct="1">
              <a:spcBef>
                <a:spcPct val="70000"/>
              </a:spcBef>
            </a:pPr>
            <a:r>
              <a:rPr lang="zh-CN" altLang="en-US" b="1">
                <a:latin typeface="黑体" panose="02010609060101010101" pitchFamily="49" charset="-122"/>
                <a:ea typeface="黑体" panose="02010609060101010101" pitchFamily="49" charset="-122"/>
                <a:sym typeface="Arial" panose="020B0604020202020204" pitchFamily="34" charset="0"/>
              </a:rPr>
              <a:t>常用于道路建设、线路铺设等应用中计算成本。</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661">
                                            <p:txEl>
                                              <p:pRg st="1" end="1"/>
                                            </p:txEl>
                                          </p:spTgt>
                                        </p:tgtEl>
                                        <p:attrNameLst>
                                          <p:attrName>style.visibility</p:attrName>
                                        </p:attrNameLst>
                                      </p:cBhvr>
                                      <p:to>
                                        <p:strVal val="visible"/>
                                      </p:to>
                                    </p:set>
                                    <p:animEffect transition="in" filter="blinds(horizontal)">
                                      <p:cBhvr>
                                        <p:cTn id="7" dur="500"/>
                                        <p:tgtEl>
                                          <p:spTgt spid="7066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661">
                                            <p:txEl>
                                              <p:pRg st="2" end="2"/>
                                            </p:txEl>
                                          </p:spTgt>
                                        </p:tgtEl>
                                        <p:attrNameLst>
                                          <p:attrName>style.visibility</p:attrName>
                                        </p:attrNameLst>
                                      </p:cBhvr>
                                      <p:to>
                                        <p:strVal val="visible"/>
                                      </p:to>
                                    </p:set>
                                    <p:animEffect transition="in" filter="blinds(horizontal)">
                                      <p:cBhvr>
                                        <p:cTn id="12" dur="500"/>
                                        <p:tgtEl>
                                          <p:spTgt spid="7066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animEffect transition="in" filter="blinds(horizontal)">
                                      <p:cBhvr>
                                        <p:cTn id="17" dur="500"/>
                                        <p:tgtEl>
                                          <p:spTgt spid="706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10524" y="1124744"/>
            <a:ext cx="7543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四、普里姆(</a:t>
            </a:r>
            <a:r>
              <a:rPr lang="en-US" altLang="zh-CN" sz="3200" dirty="0">
                <a:latin typeface="黑体" panose="02010609060101010101" pitchFamily="49" charset="-122"/>
                <a:ea typeface="黑体" panose="02010609060101010101" pitchFamily="49" charset="-122"/>
              </a:rPr>
              <a:t>Prim)</a:t>
            </a:r>
            <a:r>
              <a:rPr lang="zh-CN" altLang="en-US" sz="3200" dirty="0">
                <a:latin typeface="黑体" panose="02010609060101010101" pitchFamily="49" charset="-122"/>
                <a:ea typeface="黑体" panose="02010609060101010101" pitchFamily="49" charset="-122"/>
              </a:rPr>
              <a:t>算法生成最小生成树</a:t>
            </a:r>
          </a:p>
        </p:txBody>
      </p:sp>
      <p:sp>
        <p:nvSpPr>
          <p:cNvPr id="7782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4685AAF6-45C7-44FB-92DE-945E3411FB69}" type="slidenum">
              <a:rPr lang="zh-CN" altLang="en-US"/>
              <a:pPr algn="r" eaLnBrk="1" hangingPunct="1">
                <a:spcBef>
                  <a:spcPct val="50000"/>
                </a:spcBef>
                <a:buFont typeface="Arial" panose="020B0604020202020204" pitchFamily="34" charset="0"/>
                <a:buNone/>
              </a:pPr>
              <a:t>98</a:t>
            </a:fld>
            <a:endParaRPr lang="en-US" altLang="zh-CN"/>
          </a:p>
        </p:txBody>
      </p:sp>
      <p:sp>
        <p:nvSpPr>
          <p:cNvPr id="77828" name="Text Box 4"/>
          <p:cNvSpPr txBox="1">
            <a:spLocks noChangeArrowheads="1"/>
          </p:cNvSpPr>
          <p:nvPr/>
        </p:nvSpPr>
        <p:spPr bwMode="auto">
          <a:xfrm>
            <a:off x="467544" y="26064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第四节　图的连通性问题</a:t>
            </a:r>
          </a:p>
        </p:txBody>
      </p:sp>
      <p:sp>
        <p:nvSpPr>
          <p:cNvPr id="77829" name="Rectangle 5"/>
          <p:cNvSpPr>
            <a:spLocks noGrp="1" noChangeArrowheads="1"/>
          </p:cNvSpPr>
          <p:nvPr>
            <p:ph type="body" idx="1"/>
          </p:nvPr>
        </p:nvSpPr>
        <p:spPr>
          <a:xfrm>
            <a:off x="234324" y="1962944"/>
            <a:ext cx="8763000" cy="4038600"/>
          </a:xfrm>
        </p:spPr>
        <p:txBody>
          <a:bodyPr/>
          <a:lstStyle/>
          <a:p>
            <a:pPr eaLnBrk="1" hangingPunct="1">
              <a:lnSpc>
                <a:spcPct val="80000"/>
              </a:lnSpc>
              <a:spcBef>
                <a:spcPct val="50000"/>
              </a:spcBef>
            </a:pPr>
            <a:r>
              <a:rPr lang="zh-CN" altLang="en-US" b="1" dirty="0">
                <a:latin typeface="黑体" panose="02010609060101010101" pitchFamily="49" charset="-122"/>
                <a:ea typeface="黑体" panose="02010609060101010101" pitchFamily="49" charset="-122"/>
              </a:rPr>
              <a:t>假设</a:t>
            </a:r>
            <a:r>
              <a:rPr lang="en-US" altLang="zh-CN" b="1" dirty="0">
                <a:latin typeface="黑体" panose="02010609060101010101" pitchFamily="49" charset="-122"/>
                <a:ea typeface="黑体" panose="02010609060101010101" pitchFamily="49" charset="-122"/>
              </a:rPr>
              <a:t>N=(V,E)</a:t>
            </a:r>
            <a:r>
              <a:rPr lang="zh-CN" altLang="en-US" b="1" dirty="0">
                <a:latin typeface="黑体" panose="02010609060101010101" pitchFamily="49" charset="-122"/>
                <a:ea typeface="黑体" panose="02010609060101010101" pitchFamily="49" charset="-122"/>
              </a:rPr>
              <a:t>是连通网</a:t>
            </a:r>
          </a:p>
          <a:p>
            <a:pPr eaLnBrk="1" hangingPunct="1">
              <a:lnSpc>
                <a:spcPct val="80000"/>
              </a:lnSpc>
              <a:spcBef>
                <a:spcPct val="50000"/>
              </a:spcBef>
            </a:pPr>
            <a:r>
              <a:rPr lang="en-US" altLang="zh-CN" b="1" dirty="0">
                <a:latin typeface="黑体" panose="02010609060101010101" pitchFamily="49" charset="-122"/>
                <a:ea typeface="黑体" panose="02010609060101010101" pitchFamily="49" charset="-122"/>
              </a:rPr>
              <a:t>TE</a:t>
            </a:r>
            <a:r>
              <a:rPr lang="zh-CN" altLang="en-US" b="1" dirty="0">
                <a:latin typeface="黑体" panose="02010609060101010101" pitchFamily="49" charset="-122"/>
                <a:ea typeface="黑体" panose="02010609060101010101" pitchFamily="49" charset="-122"/>
              </a:rPr>
              <a:t>是</a:t>
            </a:r>
            <a:r>
              <a:rPr lang="en-US" altLang="zh-CN" b="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上最小生成树中边的集合</a:t>
            </a:r>
          </a:p>
          <a:p>
            <a:pPr eaLnBrk="1" hangingPunct="1">
              <a:lnSpc>
                <a:spcPct val="80000"/>
              </a:lnSpc>
              <a:spcBef>
                <a:spcPct val="5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U={u</a:t>
            </a:r>
            <a:r>
              <a:rPr lang="en-US" altLang="zh-CN" b="1" baseline="-25000" dirty="0">
                <a:latin typeface="黑体" panose="02010609060101010101" pitchFamily="49" charset="-122"/>
                <a:ea typeface="黑体" panose="02010609060101010101" pitchFamily="49" charset="-122"/>
              </a:rPr>
              <a:t>0</a:t>
            </a:r>
            <a:r>
              <a:rPr lang="en-US" altLang="zh-CN" b="1" dirty="0">
                <a:latin typeface="黑体" panose="02010609060101010101" pitchFamily="49" charset="-122"/>
                <a:ea typeface="黑体" panose="02010609060101010101" pitchFamily="49" charset="-122"/>
              </a:rPr>
              <a:t>}，(u</a:t>
            </a:r>
            <a:r>
              <a:rPr lang="en-US" altLang="zh-CN" b="1" baseline="-25000" dirty="0">
                <a:latin typeface="黑体" panose="02010609060101010101" pitchFamily="49" charset="-122"/>
                <a:ea typeface="黑体" panose="02010609060101010101" pitchFamily="49" charset="-122"/>
              </a:rPr>
              <a:t>0</a:t>
            </a:r>
            <a:r>
              <a:rPr lang="en-US" altLang="zh-CN" b="1" dirty="0">
                <a:latin typeface="黑体" panose="02010609060101010101" pitchFamily="49" charset="-122"/>
                <a:ea typeface="黑体" panose="02010609060101010101" pitchFamily="49" charset="-122"/>
                <a:sym typeface="Symbol" panose="05050102010706020507" pitchFamily="18" charset="2"/>
              </a:rPr>
              <a:t>V), TE={}</a:t>
            </a:r>
          </a:p>
          <a:p>
            <a:pPr eaLnBrk="1" hangingPunct="1">
              <a:lnSpc>
                <a:spcPct val="80000"/>
              </a:lnSpc>
              <a:spcBef>
                <a:spcPct val="5000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sym typeface="Symbol" panose="05050102010706020507" pitchFamily="18" charset="2"/>
              </a:rPr>
              <a:t>2.</a:t>
            </a:r>
            <a:r>
              <a:rPr lang="zh-CN" altLang="en-US" b="1" dirty="0">
                <a:latin typeface="黑体" panose="02010609060101010101" pitchFamily="49" charset="-122"/>
                <a:ea typeface="黑体" panose="02010609060101010101" pitchFamily="49" charset="-122"/>
                <a:sym typeface="Symbol" panose="05050102010706020507" pitchFamily="18" charset="2"/>
              </a:rPr>
              <a:t>在所有</a:t>
            </a:r>
            <a:r>
              <a:rPr lang="en-US" altLang="zh-CN" b="1" dirty="0" err="1">
                <a:latin typeface="黑体" panose="02010609060101010101" pitchFamily="49" charset="-122"/>
                <a:ea typeface="黑体" panose="02010609060101010101" pitchFamily="49" charset="-122"/>
                <a:sym typeface="Symbol" panose="05050102010706020507" pitchFamily="18" charset="2"/>
              </a:rPr>
              <a:t>uU,vV-U</a:t>
            </a:r>
            <a:r>
              <a:rPr lang="zh-CN" altLang="en-US" b="1" dirty="0">
                <a:latin typeface="黑体" panose="02010609060101010101" pitchFamily="49" charset="-122"/>
                <a:ea typeface="黑体" panose="02010609060101010101" pitchFamily="49" charset="-122"/>
                <a:sym typeface="Symbol" panose="05050102010706020507" pitchFamily="18" charset="2"/>
              </a:rPr>
              <a:t>的边(</a:t>
            </a:r>
            <a:r>
              <a:rPr lang="en-US" altLang="zh-CN" b="1" dirty="0" err="1">
                <a:latin typeface="黑体" panose="02010609060101010101" pitchFamily="49" charset="-122"/>
                <a:ea typeface="黑体" panose="02010609060101010101" pitchFamily="49" charset="-122"/>
                <a:sym typeface="Symbol" panose="05050102010706020507" pitchFamily="18" charset="2"/>
              </a:rPr>
              <a:t>u,v</a:t>
            </a:r>
            <a:r>
              <a:rPr lang="en-US" altLang="zh-CN" b="1" dirty="0">
                <a:latin typeface="黑体" panose="02010609060101010101" pitchFamily="49" charset="-122"/>
                <a:ea typeface="黑体" panose="02010609060101010101" pitchFamily="49" charset="-122"/>
                <a:sym typeface="Symbol" panose="05050102010706020507" pitchFamily="18" charset="2"/>
              </a:rPr>
              <a:t>)E</a:t>
            </a:r>
            <a:r>
              <a:rPr lang="zh-CN" altLang="en-US" b="1" dirty="0">
                <a:latin typeface="黑体" panose="02010609060101010101" pitchFamily="49" charset="-122"/>
                <a:ea typeface="黑体" panose="02010609060101010101" pitchFamily="49" charset="-122"/>
                <a:sym typeface="Symbol" panose="05050102010706020507" pitchFamily="18" charset="2"/>
              </a:rPr>
              <a:t>中找一条代价最小的边(</a:t>
            </a:r>
            <a:r>
              <a:rPr lang="en-US" altLang="zh-CN" b="1" dirty="0">
                <a:latin typeface="黑体" panose="02010609060101010101" pitchFamily="49" charset="-122"/>
                <a:ea typeface="黑体" panose="02010609060101010101" pitchFamily="49" charset="-122"/>
              </a:rPr>
              <a:t>u,v</a:t>
            </a:r>
            <a:r>
              <a:rPr lang="en-US" altLang="zh-CN" b="1" baseline="-25000" dirty="0">
                <a:latin typeface="黑体" panose="02010609060101010101" pitchFamily="49" charset="-122"/>
                <a:ea typeface="黑体" panose="02010609060101010101" pitchFamily="49" charset="-122"/>
              </a:rPr>
              <a:t>0</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并入集合</a:t>
            </a:r>
            <a:r>
              <a:rPr lang="en-US" altLang="zh-CN" b="1" dirty="0">
                <a:latin typeface="黑体" panose="02010609060101010101" pitchFamily="49" charset="-122"/>
                <a:ea typeface="黑体" panose="02010609060101010101" pitchFamily="49" charset="-122"/>
              </a:rPr>
              <a:t>TE，</a:t>
            </a:r>
            <a:r>
              <a:rPr lang="zh-CN" altLang="en-US" b="1" dirty="0">
                <a:latin typeface="黑体" panose="02010609060101010101" pitchFamily="49" charset="-122"/>
                <a:ea typeface="黑体" panose="02010609060101010101" pitchFamily="49" charset="-122"/>
              </a:rPr>
              <a:t>同时</a:t>
            </a:r>
            <a:r>
              <a:rPr lang="en-US" altLang="zh-CN" b="1" dirty="0">
                <a:latin typeface="黑体" panose="02010609060101010101" pitchFamily="49" charset="-122"/>
                <a:ea typeface="黑体" panose="02010609060101010101" pitchFamily="49" charset="-122"/>
              </a:rPr>
              <a:t>v</a:t>
            </a:r>
            <a:r>
              <a:rPr lang="en-US" altLang="zh-CN" b="1" baseline="-25000" dirty="0">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并入</a:t>
            </a:r>
            <a:r>
              <a:rPr lang="en-US" altLang="zh-CN" b="1" dirty="0">
                <a:latin typeface="黑体" panose="02010609060101010101" pitchFamily="49" charset="-122"/>
                <a:ea typeface="黑体" panose="02010609060101010101" pitchFamily="49" charset="-122"/>
              </a:rPr>
              <a:t>U</a:t>
            </a:r>
          </a:p>
          <a:p>
            <a:pPr eaLnBrk="1" hangingPunct="1">
              <a:lnSpc>
                <a:spcPct val="80000"/>
              </a:lnSpc>
              <a:spcBef>
                <a:spcPct val="5000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重复2，直到</a:t>
            </a:r>
            <a:r>
              <a:rPr lang="en-US" altLang="zh-CN" b="1" dirty="0">
                <a:latin typeface="黑体" panose="02010609060101010101" pitchFamily="49" charset="-122"/>
                <a:ea typeface="黑体" panose="02010609060101010101" pitchFamily="49" charset="-122"/>
              </a:rPr>
              <a:t>U=V</a:t>
            </a:r>
            <a:r>
              <a:rPr lang="zh-CN" altLang="en-US"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sym typeface="Arial" panose="020B0604020202020204" pitchFamily="34" charset="0"/>
              </a:rPr>
              <a:t>T=(V，TE)即为所求最小生成树。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29">
                                            <p:txEl>
                                              <p:pRg st="0" end="0"/>
                                            </p:txEl>
                                          </p:spTgt>
                                        </p:tgtEl>
                                        <p:attrNameLst>
                                          <p:attrName>style.visibility</p:attrName>
                                        </p:attrNameLst>
                                      </p:cBhvr>
                                      <p:to>
                                        <p:strVal val="visible"/>
                                      </p:to>
                                    </p:set>
                                    <p:animEffect transition="in" filter="wipe(left)">
                                      <p:cBhvr>
                                        <p:cTn id="7" dur="500"/>
                                        <p:tgtEl>
                                          <p:spTgt spid="778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29">
                                            <p:txEl>
                                              <p:pRg st="1" end="1"/>
                                            </p:txEl>
                                          </p:spTgt>
                                        </p:tgtEl>
                                        <p:attrNameLst>
                                          <p:attrName>style.visibility</p:attrName>
                                        </p:attrNameLst>
                                      </p:cBhvr>
                                      <p:to>
                                        <p:strVal val="visible"/>
                                      </p:to>
                                    </p:set>
                                    <p:animEffect transition="in" filter="wipe(left)">
                                      <p:cBhvr>
                                        <p:cTn id="12" dur="500"/>
                                        <p:tgtEl>
                                          <p:spTgt spid="778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829">
                                            <p:txEl>
                                              <p:pRg st="2" end="2"/>
                                            </p:txEl>
                                          </p:spTgt>
                                        </p:tgtEl>
                                        <p:attrNameLst>
                                          <p:attrName>style.visibility</p:attrName>
                                        </p:attrNameLst>
                                      </p:cBhvr>
                                      <p:to>
                                        <p:strVal val="visible"/>
                                      </p:to>
                                    </p:set>
                                    <p:animEffect transition="in" filter="wipe(left)">
                                      <p:cBhvr>
                                        <p:cTn id="17" dur="500"/>
                                        <p:tgtEl>
                                          <p:spTgt spid="778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829">
                                            <p:txEl>
                                              <p:pRg st="3" end="3"/>
                                            </p:txEl>
                                          </p:spTgt>
                                        </p:tgtEl>
                                        <p:attrNameLst>
                                          <p:attrName>style.visibility</p:attrName>
                                        </p:attrNameLst>
                                      </p:cBhvr>
                                      <p:to>
                                        <p:strVal val="visible"/>
                                      </p:to>
                                    </p:set>
                                    <p:animEffect transition="in" filter="wipe(left)">
                                      <p:cBhvr>
                                        <p:cTn id="22" dur="500"/>
                                        <p:tgtEl>
                                          <p:spTgt spid="778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829">
                                            <p:txEl>
                                              <p:pRg st="4" end="4"/>
                                            </p:txEl>
                                          </p:spTgt>
                                        </p:tgtEl>
                                        <p:attrNameLst>
                                          <p:attrName>style.visibility</p:attrName>
                                        </p:attrNameLst>
                                      </p:cBhvr>
                                      <p:to>
                                        <p:strVal val="visible"/>
                                      </p:to>
                                    </p:set>
                                    <p:animEffect transition="in" filter="wipe(left)">
                                      <p:cBhvr>
                                        <p:cTn id="27" dur="500"/>
                                        <p:tgtEl>
                                          <p:spTgt spid="778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144816" y="2651695"/>
            <a:ext cx="585788" cy="658813"/>
            <a:chOff x="6248400" y="3609975"/>
            <a:chExt cx="585788" cy="658813"/>
          </a:xfrm>
        </p:grpSpPr>
        <p:sp>
          <p:nvSpPr>
            <p:cNvPr id="78915" name="Line 39"/>
            <p:cNvSpPr>
              <a:spLocks noChangeShapeType="1"/>
            </p:cNvSpPr>
            <p:nvPr/>
          </p:nvSpPr>
          <p:spPr bwMode="auto">
            <a:xfrm>
              <a:off x="6424613" y="3609975"/>
              <a:ext cx="409575" cy="5429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25" name="Text Box 49"/>
            <p:cNvSpPr txBox="1">
              <a:spLocks noChangeArrowheads="1"/>
            </p:cNvSpPr>
            <p:nvPr/>
          </p:nvSpPr>
          <p:spPr bwMode="auto">
            <a:xfrm>
              <a:off x="6248400" y="387191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a:solidFill>
                    <a:schemeClr val="hlink"/>
                  </a:solidFill>
                  <a:latin typeface="Times New Roman" panose="02020603050405020304" pitchFamily="18" charset="0"/>
                </a:rPr>
                <a:t>25</a:t>
              </a:r>
              <a:endParaRPr lang="zh-CN" altLang="en-US" sz="2000" dirty="0">
                <a:solidFill>
                  <a:schemeClr val="hlink"/>
                </a:solidFill>
                <a:latin typeface="Times New Roman" panose="02020603050405020304" pitchFamily="18" charset="0"/>
              </a:endParaRPr>
            </a:p>
          </p:txBody>
        </p:sp>
      </p:grpSp>
      <p:sp>
        <p:nvSpPr>
          <p:cNvPr id="78850" name="Rectangle 2"/>
          <p:cNvSpPr>
            <a:spLocks noGrp="1" noChangeArrowheads="1"/>
          </p:cNvSpPr>
          <p:nvPr>
            <p:ph type="title"/>
          </p:nvPr>
        </p:nvSpPr>
        <p:spPr>
          <a:xfrm>
            <a:off x="353616" y="102292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四、普里姆(</a:t>
            </a:r>
            <a:r>
              <a:rPr lang="en-US" altLang="zh-CN" sz="3200">
                <a:latin typeface="黑体" panose="02010609060101010101" pitchFamily="49" charset="-122"/>
                <a:ea typeface="黑体" panose="02010609060101010101" pitchFamily="49" charset="-122"/>
              </a:rPr>
              <a:t>Prim)</a:t>
            </a:r>
            <a:r>
              <a:rPr lang="zh-CN" altLang="en-US" sz="3200">
                <a:latin typeface="黑体" panose="02010609060101010101" pitchFamily="49" charset="-122"/>
                <a:ea typeface="黑体" panose="02010609060101010101" pitchFamily="49" charset="-122"/>
              </a:rPr>
              <a:t>算法举例</a:t>
            </a:r>
          </a:p>
        </p:txBody>
      </p:sp>
      <p:sp>
        <p:nvSpPr>
          <p:cNvPr id="7885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B4B1B4BC-1C9B-464B-A0A0-33842E6C6406}" type="slidenum">
              <a:rPr lang="zh-CN" altLang="en-US"/>
              <a:pPr algn="r" eaLnBrk="1" hangingPunct="1">
                <a:spcBef>
                  <a:spcPct val="50000"/>
                </a:spcBef>
                <a:buFont typeface="Arial" panose="020B0604020202020204" pitchFamily="34" charset="0"/>
                <a:buNone/>
              </a:pPr>
              <a:t>99</a:t>
            </a:fld>
            <a:endParaRPr lang="en-US" altLang="zh-CN"/>
          </a:p>
        </p:txBody>
      </p:sp>
      <p:sp>
        <p:nvSpPr>
          <p:cNvPr id="78852" name="Text Box 4"/>
          <p:cNvSpPr txBox="1">
            <a:spLocks noChangeArrowheads="1"/>
          </p:cNvSpPr>
          <p:nvPr/>
        </p:nvSpPr>
        <p:spPr bwMode="auto">
          <a:xfrm>
            <a:off x="353616" y="10852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第四节　图的连通性问题</a:t>
            </a:r>
          </a:p>
        </p:txBody>
      </p:sp>
      <p:grpSp>
        <p:nvGrpSpPr>
          <p:cNvPr id="8" name="组合 7"/>
          <p:cNvGrpSpPr/>
          <p:nvPr/>
        </p:nvGrpSpPr>
        <p:grpSpPr>
          <a:xfrm>
            <a:off x="3317479" y="2054795"/>
            <a:ext cx="527050" cy="542925"/>
            <a:chOff x="3421063" y="3013075"/>
            <a:chExt cx="527050" cy="542925"/>
          </a:xfrm>
        </p:grpSpPr>
        <p:sp>
          <p:nvSpPr>
            <p:cNvPr id="78945" name="Line 7"/>
            <p:cNvSpPr>
              <a:spLocks noChangeShapeType="1"/>
            </p:cNvSpPr>
            <p:nvPr/>
          </p:nvSpPr>
          <p:spPr bwMode="auto">
            <a:xfrm flipH="1">
              <a:off x="3598863" y="3013075"/>
              <a:ext cx="349250" cy="5429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46" name="Text Box 8"/>
            <p:cNvSpPr txBox="1">
              <a:spLocks noChangeArrowheads="1"/>
            </p:cNvSpPr>
            <p:nvPr/>
          </p:nvSpPr>
          <p:spPr bwMode="auto">
            <a:xfrm>
              <a:off x="3421063" y="30861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a:solidFill>
                    <a:schemeClr val="hlink"/>
                  </a:solidFill>
                  <a:latin typeface="Times New Roman" panose="02020603050405020304" pitchFamily="18" charset="0"/>
                </a:rPr>
                <a:t>10</a:t>
              </a:r>
              <a:endParaRPr lang="zh-CN" altLang="en-US" sz="2000" dirty="0">
                <a:solidFill>
                  <a:schemeClr val="hlink"/>
                </a:solidFill>
                <a:latin typeface="Times New Roman" panose="02020603050405020304" pitchFamily="18" charset="0"/>
              </a:endParaRPr>
            </a:p>
          </p:txBody>
        </p:sp>
      </p:grpSp>
      <p:grpSp>
        <p:nvGrpSpPr>
          <p:cNvPr id="7" name="组合 6"/>
          <p:cNvGrpSpPr/>
          <p:nvPr/>
        </p:nvGrpSpPr>
        <p:grpSpPr>
          <a:xfrm>
            <a:off x="3260329" y="1856358"/>
            <a:ext cx="2105026" cy="1531937"/>
            <a:chOff x="3363913" y="2814638"/>
            <a:chExt cx="2105026" cy="1531937"/>
          </a:xfrm>
        </p:grpSpPr>
        <p:sp>
          <p:nvSpPr>
            <p:cNvPr id="71779" name="Oval 9" descr="羊皮纸"/>
            <p:cNvSpPr>
              <a:spLocks noChangeArrowheads="1"/>
            </p:cNvSpPr>
            <p:nvPr/>
          </p:nvSpPr>
          <p:spPr bwMode="auto">
            <a:xfrm>
              <a:off x="3363913" y="3457575"/>
              <a:ext cx="350838" cy="295275"/>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5</a:t>
              </a:r>
              <a:endParaRPr lang="zh-CN" altLang="en-US" sz="2000">
                <a:solidFill>
                  <a:schemeClr val="hlink"/>
                </a:solidFill>
                <a:latin typeface="Times New Roman" pitchFamily="18" charset="0"/>
              </a:endParaRPr>
            </a:p>
          </p:txBody>
        </p:sp>
        <p:sp>
          <p:nvSpPr>
            <p:cNvPr id="71780" name="Oval 10" descr="羊皮纸"/>
            <p:cNvSpPr>
              <a:spLocks noChangeArrowheads="1"/>
            </p:cNvSpPr>
            <p:nvPr/>
          </p:nvSpPr>
          <p:spPr bwMode="auto">
            <a:xfrm>
              <a:off x="3773488" y="2814638"/>
              <a:ext cx="350838" cy="296862"/>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0</a:t>
              </a:r>
              <a:endParaRPr lang="zh-CN" altLang="en-US" sz="2000">
                <a:solidFill>
                  <a:schemeClr val="hlink"/>
                </a:solidFill>
                <a:latin typeface="Times New Roman" pitchFamily="18" charset="0"/>
              </a:endParaRPr>
            </a:p>
          </p:txBody>
        </p:sp>
        <p:sp>
          <p:nvSpPr>
            <p:cNvPr id="71781" name="Oval 11" descr="羊皮纸"/>
            <p:cNvSpPr>
              <a:spLocks noChangeArrowheads="1"/>
            </p:cNvSpPr>
            <p:nvPr/>
          </p:nvSpPr>
          <p:spPr bwMode="auto">
            <a:xfrm>
              <a:off x="3773488" y="4049713"/>
              <a:ext cx="350838" cy="296862"/>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4</a:t>
              </a:r>
              <a:endParaRPr lang="zh-CN" altLang="en-US" sz="2000">
                <a:solidFill>
                  <a:schemeClr val="hlink"/>
                </a:solidFill>
                <a:latin typeface="Times New Roman" pitchFamily="18" charset="0"/>
              </a:endParaRPr>
            </a:p>
          </p:txBody>
        </p:sp>
        <p:sp>
          <p:nvSpPr>
            <p:cNvPr id="71782" name="Oval 12" descr="羊皮纸"/>
            <p:cNvSpPr>
              <a:spLocks noChangeArrowheads="1"/>
            </p:cNvSpPr>
            <p:nvPr/>
          </p:nvSpPr>
          <p:spPr bwMode="auto">
            <a:xfrm>
              <a:off x="4241801" y="3457575"/>
              <a:ext cx="350838" cy="295275"/>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6</a:t>
              </a:r>
              <a:endParaRPr lang="zh-CN" altLang="en-US" sz="2000">
                <a:solidFill>
                  <a:schemeClr val="hlink"/>
                </a:solidFill>
                <a:latin typeface="Times New Roman" pitchFamily="18" charset="0"/>
              </a:endParaRPr>
            </a:p>
          </p:txBody>
        </p:sp>
        <p:sp>
          <p:nvSpPr>
            <p:cNvPr id="71783" name="Oval 13" descr="羊皮纸"/>
            <p:cNvSpPr>
              <a:spLocks noChangeArrowheads="1"/>
            </p:cNvSpPr>
            <p:nvPr/>
          </p:nvSpPr>
          <p:spPr bwMode="auto">
            <a:xfrm>
              <a:off x="4649788" y="2814638"/>
              <a:ext cx="350838" cy="296862"/>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1</a:t>
              </a:r>
              <a:endParaRPr lang="zh-CN" altLang="en-US" sz="2000">
                <a:solidFill>
                  <a:schemeClr val="hlink"/>
                </a:solidFill>
                <a:latin typeface="Times New Roman" pitchFamily="18" charset="0"/>
              </a:endParaRPr>
            </a:p>
          </p:txBody>
        </p:sp>
        <p:sp>
          <p:nvSpPr>
            <p:cNvPr id="71784" name="Oval 14" descr="羊皮纸"/>
            <p:cNvSpPr>
              <a:spLocks noChangeArrowheads="1"/>
            </p:cNvSpPr>
            <p:nvPr/>
          </p:nvSpPr>
          <p:spPr bwMode="auto">
            <a:xfrm>
              <a:off x="4649788" y="4049713"/>
              <a:ext cx="350838" cy="296862"/>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3</a:t>
              </a:r>
              <a:endParaRPr lang="zh-CN" altLang="en-US" sz="2000">
                <a:solidFill>
                  <a:schemeClr val="hlink"/>
                </a:solidFill>
                <a:latin typeface="Times New Roman" pitchFamily="18" charset="0"/>
              </a:endParaRPr>
            </a:p>
          </p:txBody>
        </p:sp>
        <p:sp>
          <p:nvSpPr>
            <p:cNvPr id="71785" name="Oval 15" descr="羊皮纸"/>
            <p:cNvSpPr>
              <a:spLocks noChangeArrowheads="1"/>
            </p:cNvSpPr>
            <p:nvPr/>
          </p:nvSpPr>
          <p:spPr bwMode="auto">
            <a:xfrm flipH="1">
              <a:off x="5118101" y="3457575"/>
              <a:ext cx="350838" cy="295275"/>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2</a:t>
              </a:r>
              <a:endParaRPr lang="zh-CN" altLang="en-US" sz="2000">
                <a:solidFill>
                  <a:schemeClr val="hlink"/>
                </a:solidFill>
                <a:latin typeface="Times New Roman" pitchFamily="18" charset="0"/>
              </a:endParaRPr>
            </a:p>
          </p:txBody>
        </p:sp>
      </p:grpSp>
      <p:sp>
        <p:nvSpPr>
          <p:cNvPr id="78855" name="Text Box 16"/>
          <p:cNvSpPr txBox="1">
            <a:spLocks noChangeArrowheads="1"/>
          </p:cNvSpPr>
          <p:nvPr/>
        </p:nvSpPr>
        <p:spPr bwMode="auto">
          <a:xfrm>
            <a:off x="1115616" y="3501008"/>
            <a:ext cx="762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a:latin typeface="Times New Roman" panose="02020603050405020304" pitchFamily="18" charset="0"/>
                <a:ea typeface="隶书" panose="02010509060101010101" pitchFamily="49" charset="-122"/>
              </a:rPr>
              <a:t>原图                     　　　　 </a:t>
            </a:r>
            <a:r>
              <a:rPr lang="zh-CN" altLang="en-US" sz="2000" b="1">
                <a:latin typeface="Times New Roman" panose="02020603050405020304" pitchFamily="18" charset="0"/>
              </a:rPr>
              <a:t>(</a:t>
            </a:r>
            <a:r>
              <a:rPr lang="en-US" altLang="zh-CN" sz="2000" b="1">
                <a:latin typeface="Times New Roman" panose="02020603050405020304" pitchFamily="18" charset="0"/>
              </a:rPr>
              <a:t>a)                     　 　　　   (b)</a:t>
            </a:r>
            <a:endParaRPr lang="en-US" altLang="zh-CN" sz="2000">
              <a:latin typeface="Times New Roman" panose="02020603050405020304" pitchFamily="18" charset="0"/>
            </a:endParaRPr>
          </a:p>
        </p:txBody>
      </p:sp>
      <p:sp>
        <p:nvSpPr>
          <p:cNvPr id="78856" name="Text Box 17"/>
          <p:cNvSpPr txBox="1">
            <a:spLocks noChangeArrowheads="1"/>
          </p:cNvSpPr>
          <p:nvPr/>
        </p:nvSpPr>
        <p:spPr bwMode="auto">
          <a:xfrm>
            <a:off x="1115616" y="5526658"/>
            <a:ext cx="739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latin typeface="Times New Roman" panose="02020603050405020304" pitchFamily="18" charset="0"/>
              </a:rPr>
              <a:t>(</a:t>
            </a:r>
            <a:r>
              <a:rPr lang="en-US" altLang="zh-CN" sz="2000" b="1">
                <a:latin typeface="Times New Roman" panose="02020603050405020304" pitchFamily="18" charset="0"/>
              </a:rPr>
              <a:t>c)                       　　　　　 (d)            　　　　         (e) (f)</a:t>
            </a:r>
            <a:endParaRPr lang="en-US" altLang="zh-CN" sz="2000">
              <a:latin typeface="Times New Roman" panose="02020603050405020304" pitchFamily="18" charset="0"/>
            </a:endParaRPr>
          </a:p>
        </p:txBody>
      </p:sp>
      <p:grpSp>
        <p:nvGrpSpPr>
          <p:cNvPr id="10" name="组合 9"/>
          <p:cNvGrpSpPr/>
          <p:nvPr/>
        </p:nvGrpSpPr>
        <p:grpSpPr>
          <a:xfrm>
            <a:off x="6965554" y="3989958"/>
            <a:ext cx="639762" cy="641350"/>
            <a:chOff x="7069138" y="4948238"/>
            <a:chExt cx="639762" cy="641350"/>
          </a:xfrm>
        </p:grpSpPr>
        <p:sp>
          <p:nvSpPr>
            <p:cNvPr id="78929" name="Line 22"/>
            <p:cNvSpPr>
              <a:spLocks noChangeShapeType="1"/>
            </p:cNvSpPr>
            <p:nvPr/>
          </p:nvSpPr>
          <p:spPr bwMode="auto">
            <a:xfrm flipV="1">
              <a:off x="7299325" y="4948238"/>
              <a:ext cx="409575" cy="641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40" name="Text Box 33"/>
            <p:cNvSpPr txBox="1">
              <a:spLocks noChangeArrowheads="1"/>
            </p:cNvSpPr>
            <p:nvPr/>
          </p:nvSpPr>
          <p:spPr bwMode="auto">
            <a:xfrm>
              <a:off x="7069138" y="512127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14</a:t>
              </a:r>
              <a:endParaRPr lang="zh-CN" altLang="en-US" sz="2000">
                <a:solidFill>
                  <a:schemeClr val="hlink"/>
                </a:solidFill>
                <a:latin typeface="Times New Roman" panose="02020603050405020304" pitchFamily="18" charset="0"/>
              </a:endParaRPr>
            </a:p>
          </p:txBody>
        </p:sp>
      </p:grpSp>
      <p:grpSp>
        <p:nvGrpSpPr>
          <p:cNvPr id="19" name="组合 18"/>
          <p:cNvGrpSpPr/>
          <p:nvPr/>
        </p:nvGrpSpPr>
        <p:grpSpPr>
          <a:xfrm>
            <a:off x="7664054" y="4088383"/>
            <a:ext cx="611187" cy="493713"/>
            <a:chOff x="7767638" y="5046663"/>
            <a:chExt cx="611187" cy="493713"/>
          </a:xfrm>
        </p:grpSpPr>
        <p:sp>
          <p:nvSpPr>
            <p:cNvPr id="78926" name="Line 19"/>
            <p:cNvSpPr>
              <a:spLocks noChangeShapeType="1"/>
            </p:cNvSpPr>
            <p:nvPr/>
          </p:nvSpPr>
          <p:spPr bwMode="auto">
            <a:xfrm>
              <a:off x="7767638" y="5046663"/>
              <a:ext cx="350838" cy="4937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42" name="Text Box 35"/>
            <p:cNvSpPr txBox="1">
              <a:spLocks noChangeArrowheads="1"/>
            </p:cNvSpPr>
            <p:nvPr/>
          </p:nvSpPr>
          <p:spPr bwMode="auto">
            <a:xfrm>
              <a:off x="7940675" y="512127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16</a:t>
              </a:r>
              <a:endParaRPr lang="zh-CN" altLang="en-US" sz="2000">
                <a:solidFill>
                  <a:schemeClr val="hlink"/>
                </a:solidFill>
                <a:latin typeface="Times New Roman" panose="02020603050405020304" pitchFamily="18" charset="0"/>
              </a:endParaRPr>
            </a:p>
          </p:txBody>
        </p:sp>
      </p:grpSp>
      <p:grpSp>
        <p:nvGrpSpPr>
          <p:cNvPr id="18" name="组合 17"/>
          <p:cNvGrpSpPr/>
          <p:nvPr/>
        </p:nvGrpSpPr>
        <p:grpSpPr>
          <a:xfrm>
            <a:off x="6144816" y="3842320"/>
            <a:ext cx="2127250" cy="1801813"/>
            <a:chOff x="6248400" y="4800600"/>
            <a:chExt cx="2127250" cy="1801813"/>
          </a:xfrm>
        </p:grpSpPr>
        <p:sp>
          <p:nvSpPr>
            <p:cNvPr id="78927" name="Line 20"/>
            <p:cNvSpPr>
              <a:spLocks noChangeShapeType="1"/>
            </p:cNvSpPr>
            <p:nvPr/>
          </p:nvSpPr>
          <p:spPr bwMode="auto">
            <a:xfrm>
              <a:off x="6891338" y="6183313"/>
              <a:ext cx="8763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28" name="Line 21"/>
            <p:cNvSpPr>
              <a:spLocks noChangeShapeType="1"/>
            </p:cNvSpPr>
            <p:nvPr/>
          </p:nvSpPr>
          <p:spPr bwMode="auto">
            <a:xfrm flipH="1">
              <a:off x="7767638" y="5638800"/>
              <a:ext cx="350838" cy="544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30" name="Line 23"/>
            <p:cNvSpPr>
              <a:spLocks noChangeShapeType="1"/>
            </p:cNvSpPr>
            <p:nvPr/>
          </p:nvSpPr>
          <p:spPr bwMode="auto">
            <a:xfrm>
              <a:off x="6481763" y="5638800"/>
              <a:ext cx="350838" cy="544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31" name="Line 24"/>
            <p:cNvSpPr>
              <a:spLocks noChangeShapeType="1"/>
            </p:cNvSpPr>
            <p:nvPr/>
          </p:nvSpPr>
          <p:spPr bwMode="auto">
            <a:xfrm flipH="1">
              <a:off x="6423025" y="4997450"/>
              <a:ext cx="350838" cy="5429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64" name="Oval 25" descr="羊皮纸"/>
            <p:cNvSpPr>
              <a:spLocks noChangeArrowheads="1"/>
            </p:cNvSpPr>
            <p:nvPr/>
          </p:nvSpPr>
          <p:spPr bwMode="auto">
            <a:xfrm>
              <a:off x="6248400" y="5441950"/>
              <a:ext cx="349250"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5</a:t>
              </a:r>
              <a:endParaRPr lang="zh-CN" altLang="en-US" sz="2000">
                <a:solidFill>
                  <a:schemeClr val="hlink"/>
                </a:solidFill>
                <a:latin typeface="Times New Roman" pitchFamily="18" charset="0"/>
              </a:endParaRPr>
            </a:p>
          </p:txBody>
        </p:sp>
        <p:sp>
          <p:nvSpPr>
            <p:cNvPr id="71765" name="Oval 26" descr="羊皮纸"/>
            <p:cNvSpPr>
              <a:spLocks noChangeArrowheads="1"/>
            </p:cNvSpPr>
            <p:nvPr/>
          </p:nvSpPr>
          <p:spPr bwMode="auto">
            <a:xfrm>
              <a:off x="6656388" y="4800600"/>
              <a:ext cx="350838" cy="295275"/>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0</a:t>
              </a:r>
              <a:endParaRPr lang="zh-CN" altLang="en-US" sz="2000">
                <a:solidFill>
                  <a:schemeClr val="hlink"/>
                </a:solidFill>
                <a:latin typeface="Times New Roman" pitchFamily="18" charset="0"/>
              </a:endParaRPr>
            </a:p>
          </p:txBody>
        </p:sp>
        <p:sp>
          <p:nvSpPr>
            <p:cNvPr id="71766" name="Oval 27" descr="羊皮纸"/>
            <p:cNvSpPr>
              <a:spLocks noChangeArrowheads="1"/>
            </p:cNvSpPr>
            <p:nvPr/>
          </p:nvSpPr>
          <p:spPr bwMode="auto">
            <a:xfrm>
              <a:off x="6656388" y="6034088"/>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4</a:t>
              </a:r>
              <a:endParaRPr lang="zh-CN" altLang="en-US" sz="2000">
                <a:solidFill>
                  <a:schemeClr val="hlink"/>
                </a:solidFill>
                <a:latin typeface="Times New Roman" pitchFamily="18" charset="0"/>
              </a:endParaRPr>
            </a:p>
          </p:txBody>
        </p:sp>
        <p:sp>
          <p:nvSpPr>
            <p:cNvPr id="71767" name="Oval 28" descr="羊皮纸"/>
            <p:cNvSpPr>
              <a:spLocks noChangeArrowheads="1"/>
            </p:cNvSpPr>
            <p:nvPr/>
          </p:nvSpPr>
          <p:spPr bwMode="auto">
            <a:xfrm>
              <a:off x="7124700" y="5441950"/>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6</a:t>
              </a:r>
              <a:endParaRPr lang="zh-CN" altLang="en-US" sz="2000">
                <a:solidFill>
                  <a:schemeClr val="hlink"/>
                </a:solidFill>
                <a:latin typeface="Times New Roman" pitchFamily="18" charset="0"/>
              </a:endParaRPr>
            </a:p>
          </p:txBody>
        </p:sp>
        <p:sp>
          <p:nvSpPr>
            <p:cNvPr id="71768" name="Oval 29" descr="羊皮纸"/>
            <p:cNvSpPr>
              <a:spLocks noChangeArrowheads="1"/>
            </p:cNvSpPr>
            <p:nvPr/>
          </p:nvSpPr>
          <p:spPr bwMode="auto">
            <a:xfrm>
              <a:off x="7534275" y="4800600"/>
              <a:ext cx="350838" cy="295275"/>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1</a:t>
              </a:r>
              <a:endParaRPr lang="zh-CN" altLang="en-US" sz="2000">
                <a:solidFill>
                  <a:schemeClr val="hlink"/>
                </a:solidFill>
                <a:latin typeface="Times New Roman" pitchFamily="18" charset="0"/>
              </a:endParaRPr>
            </a:p>
          </p:txBody>
        </p:sp>
        <p:sp>
          <p:nvSpPr>
            <p:cNvPr id="71769" name="Oval 30" descr="羊皮纸"/>
            <p:cNvSpPr>
              <a:spLocks noChangeArrowheads="1"/>
            </p:cNvSpPr>
            <p:nvPr/>
          </p:nvSpPr>
          <p:spPr bwMode="auto">
            <a:xfrm flipH="1">
              <a:off x="8001000" y="5441950"/>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dirty="0">
                  <a:solidFill>
                    <a:schemeClr val="hlink"/>
                  </a:solidFill>
                  <a:latin typeface="Times New Roman" pitchFamily="18" charset="0"/>
                </a:rPr>
                <a:t>2</a:t>
              </a:r>
              <a:endParaRPr lang="zh-CN" altLang="en-US" sz="2000" dirty="0">
                <a:solidFill>
                  <a:schemeClr val="hlink"/>
                </a:solidFill>
                <a:latin typeface="Times New Roman" pitchFamily="18" charset="0"/>
              </a:endParaRPr>
            </a:p>
          </p:txBody>
        </p:sp>
        <p:sp>
          <p:nvSpPr>
            <p:cNvPr id="78938" name="Text Box 31"/>
            <p:cNvSpPr txBox="1">
              <a:spLocks noChangeArrowheads="1"/>
            </p:cNvSpPr>
            <p:nvPr/>
          </p:nvSpPr>
          <p:spPr bwMode="auto">
            <a:xfrm>
              <a:off x="6249988" y="50720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10</a:t>
              </a:r>
              <a:endParaRPr lang="zh-CN" altLang="en-US" sz="2000">
                <a:solidFill>
                  <a:schemeClr val="hlink"/>
                </a:solidFill>
                <a:latin typeface="Times New Roman" panose="02020603050405020304" pitchFamily="18" charset="0"/>
              </a:endParaRPr>
            </a:p>
          </p:txBody>
        </p:sp>
        <p:sp>
          <p:nvSpPr>
            <p:cNvPr id="78939" name="Text Box 32"/>
            <p:cNvSpPr txBox="1">
              <a:spLocks noChangeArrowheads="1"/>
            </p:cNvSpPr>
            <p:nvPr/>
          </p:nvSpPr>
          <p:spPr bwMode="auto">
            <a:xfrm>
              <a:off x="6249988" y="586105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25</a:t>
              </a:r>
              <a:endParaRPr lang="zh-CN" altLang="en-US" sz="2000">
                <a:solidFill>
                  <a:schemeClr val="hlink"/>
                </a:solidFill>
                <a:latin typeface="Times New Roman" panose="02020603050405020304" pitchFamily="18" charset="0"/>
              </a:endParaRPr>
            </a:p>
          </p:txBody>
        </p:sp>
        <p:sp>
          <p:nvSpPr>
            <p:cNvPr id="78941" name="Text Box 34"/>
            <p:cNvSpPr txBox="1">
              <a:spLocks noChangeArrowheads="1"/>
            </p:cNvSpPr>
            <p:nvPr/>
          </p:nvSpPr>
          <p:spPr bwMode="auto">
            <a:xfrm>
              <a:off x="7069138" y="620553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22</a:t>
              </a:r>
              <a:endParaRPr lang="zh-CN" altLang="en-US" sz="2000">
                <a:solidFill>
                  <a:schemeClr val="hlink"/>
                </a:solidFill>
                <a:latin typeface="Times New Roman" panose="02020603050405020304" pitchFamily="18" charset="0"/>
              </a:endParaRPr>
            </a:p>
          </p:txBody>
        </p:sp>
        <p:sp>
          <p:nvSpPr>
            <p:cNvPr id="78943" name="Text Box 36"/>
            <p:cNvSpPr txBox="1">
              <a:spLocks noChangeArrowheads="1"/>
            </p:cNvSpPr>
            <p:nvPr/>
          </p:nvSpPr>
          <p:spPr bwMode="auto">
            <a:xfrm>
              <a:off x="7937500" y="586105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12</a:t>
              </a:r>
              <a:endParaRPr lang="zh-CN" altLang="en-US" sz="2000">
                <a:solidFill>
                  <a:schemeClr val="hlink"/>
                </a:solidFill>
                <a:latin typeface="Times New Roman" panose="02020603050405020304" pitchFamily="18" charset="0"/>
              </a:endParaRPr>
            </a:p>
          </p:txBody>
        </p:sp>
        <p:sp>
          <p:nvSpPr>
            <p:cNvPr id="71776" name="Oval 37" descr="羊皮纸"/>
            <p:cNvSpPr>
              <a:spLocks noChangeArrowheads="1"/>
            </p:cNvSpPr>
            <p:nvPr/>
          </p:nvSpPr>
          <p:spPr bwMode="auto">
            <a:xfrm>
              <a:off x="7591425" y="6034088"/>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3</a:t>
              </a:r>
              <a:endParaRPr lang="zh-CN" altLang="en-US" sz="2000">
                <a:solidFill>
                  <a:schemeClr val="hlink"/>
                </a:solidFill>
                <a:latin typeface="Times New Roman" pitchFamily="18" charset="0"/>
              </a:endParaRPr>
            </a:p>
          </p:txBody>
        </p:sp>
      </p:grpSp>
      <p:grpSp>
        <p:nvGrpSpPr>
          <p:cNvPr id="12" name="组合 11"/>
          <p:cNvGrpSpPr/>
          <p:nvPr/>
        </p:nvGrpSpPr>
        <p:grpSpPr>
          <a:xfrm>
            <a:off x="6146404" y="1861120"/>
            <a:ext cx="2103438" cy="1531938"/>
            <a:chOff x="6249988" y="2819400"/>
            <a:chExt cx="2103438" cy="1531938"/>
          </a:xfrm>
        </p:grpSpPr>
        <p:sp>
          <p:nvSpPr>
            <p:cNvPr id="78916" name="Line 40"/>
            <p:cNvSpPr>
              <a:spLocks noChangeShapeType="1"/>
            </p:cNvSpPr>
            <p:nvPr/>
          </p:nvSpPr>
          <p:spPr bwMode="auto">
            <a:xfrm flipV="1">
              <a:off x="6424613" y="2968625"/>
              <a:ext cx="409575" cy="641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49" name="Oval 41" descr="羊皮纸"/>
            <p:cNvSpPr>
              <a:spLocks noChangeArrowheads="1"/>
            </p:cNvSpPr>
            <p:nvPr/>
          </p:nvSpPr>
          <p:spPr bwMode="auto">
            <a:xfrm>
              <a:off x="6249988" y="3462338"/>
              <a:ext cx="349250" cy="295275"/>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5</a:t>
              </a:r>
              <a:endParaRPr lang="zh-CN" altLang="en-US" sz="2000">
                <a:solidFill>
                  <a:schemeClr val="hlink"/>
                </a:solidFill>
                <a:latin typeface="Times New Roman" pitchFamily="18" charset="0"/>
              </a:endParaRPr>
            </a:p>
          </p:txBody>
        </p:sp>
        <p:sp>
          <p:nvSpPr>
            <p:cNvPr id="71750" name="Oval 42" descr="羊皮纸"/>
            <p:cNvSpPr>
              <a:spLocks noChangeArrowheads="1"/>
            </p:cNvSpPr>
            <p:nvPr/>
          </p:nvSpPr>
          <p:spPr bwMode="auto">
            <a:xfrm>
              <a:off x="6657975" y="2819400"/>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0</a:t>
              </a:r>
              <a:endParaRPr lang="zh-CN" altLang="en-US" sz="2000">
                <a:solidFill>
                  <a:schemeClr val="hlink"/>
                </a:solidFill>
                <a:latin typeface="Times New Roman" pitchFamily="18" charset="0"/>
              </a:endParaRPr>
            </a:p>
          </p:txBody>
        </p:sp>
        <p:sp>
          <p:nvSpPr>
            <p:cNvPr id="71751" name="Oval 43" descr="羊皮纸"/>
            <p:cNvSpPr>
              <a:spLocks noChangeArrowheads="1"/>
            </p:cNvSpPr>
            <p:nvPr/>
          </p:nvSpPr>
          <p:spPr bwMode="auto">
            <a:xfrm>
              <a:off x="6657975" y="4054475"/>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4</a:t>
              </a:r>
              <a:endParaRPr lang="zh-CN" altLang="en-US" sz="2000">
                <a:solidFill>
                  <a:schemeClr val="hlink"/>
                </a:solidFill>
                <a:latin typeface="Times New Roman" pitchFamily="18" charset="0"/>
              </a:endParaRPr>
            </a:p>
          </p:txBody>
        </p:sp>
        <p:sp>
          <p:nvSpPr>
            <p:cNvPr id="71752" name="Oval 44" descr="羊皮纸"/>
            <p:cNvSpPr>
              <a:spLocks noChangeArrowheads="1"/>
            </p:cNvSpPr>
            <p:nvPr/>
          </p:nvSpPr>
          <p:spPr bwMode="auto">
            <a:xfrm>
              <a:off x="7126288" y="3462338"/>
              <a:ext cx="350838" cy="295275"/>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6</a:t>
              </a:r>
              <a:endParaRPr lang="zh-CN" altLang="en-US" sz="2000">
                <a:solidFill>
                  <a:schemeClr val="hlink"/>
                </a:solidFill>
                <a:latin typeface="Times New Roman" pitchFamily="18" charset="0"/>
              </a:endParaRPr>
            </a:p>
          </p:txBody>
        </p:sp>
        <p:sp>
          <p:nvSpPr>
            <p:cNvPr id="71753" name="Oval 45" descr="羊皮纸"/>
            <p:cNvSpPr>
              <a:spLocks noChangeArrowheads="1"/>
            </p:cNvSpPr>
            <p:nvPr/>
          </p:nvSpPr>
          <p:spPr bwMode="auto">
            <a:xfrm>
              <a:off x="7535863" y="2819400"/>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1</a:t>
              </a:r>
              <a:endParaRPr lang="zh-CN" altLang="en-US" sz="2000">
                <a:solidFill>
                  <a:schemeClr val="hlink"/>
                </a:solidFill>
                <a:latin typeface="Times New Roman" pitchFamily="18" charset="0"/>
              </a:endParaRPr>
            </a:p>
          </p:txBody>
        </p:sp>
        <p:sp>
          <p:nvSpPr>
            <p:cNvPr id="71754" name="Oval 46" descr="羊皮纸"/>
            <p:cNvSpPr>
              <a:spLocks noChangeArrowheads="1"/>
            </p:cNvSpPr>
            <p:nvPr/>
          </p:nvSpPr>
          <p:spPr bwMode="auto">
            <a:xfrm>
              <a:off x="7593013" y="4054475"/>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3</a:t>
              </a:r>
              <a:endParaRPr lang="zh-CN" altLang="en-US" sz="2000">
                <a:solidFill>
                  <a:schemeClr val="hlink"/>
                </a:solidFill>
                <a:latin typeface="Times New Roman" pitchFamily="18" charset="0"/>
              </a:endParaRPr>
            </a:p>
          </p:txBody>
        </p:sp>
        <p:sp>
          <p:nvSpPr>
            <p:cNvPr id="71755" name="Oval 47" descr="羊皮纸"/>
            <p:cNvSpPr>
              <a:spLocks noChangeArrowheads="1"/>
            </p:cNvSpPr>
            <p:nvPr/>
          </p:nvSpPr>
          <p:spPr bwMode="auto">
            <a:xfrm flipH="1">
              <a:off x="8002588" y="3462338"/>
              <a:ext cx="350838" cy="295275"/>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2</a:t>
              </a:r>
              <a:endParaRPr lang="zh-CN" altLang="en-US" sz="2000">
                <a:solidFill>
                  <a:schemeClr val="hlink"/>
                </a:solidFill>
                <a:latin typeface="Times New Roman" pitchFamily="18" charset="0"/>
              </a:endParaRPr>
            </a:p>
          </p:txBody>
        </p:sp>
        <p:sp>
          <p:nvSpPr>
            <p:cNvPr id="78924" name="Text Box 48"/>
            <p:cNvSpPr txBox="1">
              <a:spLocks noChangeArrowheads="1"/>
            </p:cNvSpPr>
            <p:nvPr/>
          </p:nvSpPr>
          <p:spPr bwMode="auto">
            <a:xfrm>
              <a:off x="6251575" y="30908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10</a:t>
              </a:r>
              <a:endParaRPr lang="zh-CN" altLang="en-US" sz="2000">
                <a:solidFill>
                  <a:schemeClr val="hlink"/>
                </a:solidFill>
                <a:latin typeface="Times New Roman" panose="02020603050405020304" pitchFamily="18" charset="0"/>
              </a:endParaRPr>
            </a:p>
          </p:txBody>
        </p:sp>
      </p:grpSp>
      <p:grpSp>
        <p:nvGrpSpPr>
          <p:cNvPr id="14" name="组合 13"/>
          <p:cNvGrpSpPr/>
          <p:nvPr/>
        </p:nvGrpSpPr>
        <p:grpSpPr>
          <a:xfrm>
            <a:off x="353616" y="3842320"/>
            <a:ext cx="2105026" cy="1530351"/>
            <a:chOff x="457200" y="4800600"/>
            <a:chExt cx="2105026" cy="1530351"/>
          </a:xfrm>
        </p:grpSpPr>
        <p:sp>
          <p:nvSpPr>
            <p:cNvPr id="78902" name="Line 51"/>
            <p:cNvSpPr>
              <a:spLocks noChangeShapeType="1"/>
            </p:cNvSpPr>
            <p:nvPr/>
          </p:nvSpPr>
          <p:spPr bwMode="auto">
            <a:xfrm>
              <a:off x="631825" y="5589588"/>
              <a:ext cx="409575" cy="544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03" name="Text Box 52"/>
            <p:cNvSpPr txBox="1">
              <a:spLocks noChangeArrowheads="1"/>
            </p:cNvSpPr>
            <p:nvPr/>
          </p:nvSpPr>
          <p:spPr bwMode="auto">
            <a:xfrm>
              <a:off x="457200" y="585311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25</a:t>
              </a:r>
              <a:endParaRPr lang="zh-CN" altLang="en-US" sz="2000">
                <a:solidFill>
                  <a:schemeClr val="hlink"/>
                </a:solidFill>
                <a:latin typeface="Times New Roman" panose="02020603050405020304" pitchFamily="18" charset="0"/>
              </a:endParaRPr>
            </a:p>
          </p:txBody>
        </p:sp>
        <p:sp>
          <p:nvSpPr>
            <p:cNvPr id="78904" name="Line 53"/>
            <p:cNvSpPr>
              <a:spLocks noChangeShapeType="1"/>
            </p:cNvSpPr>
            <p:nvPr/>
          </p:nvSpPr>
          <p:spPr bwMode="auto">
            <a:xfrm flipH="1">
              <a:off x="631825" y="4997450"/>
              <a:ext cx="350838" cy="5429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37" name="Oval 54" descr="羊皮纸"/>
            <p:cNvSpPr>
              <a:spLocks noChangeArrowheads="1"/>
            </p:cNvSpPr>
            <p:nvPr/>
          </p:nvSpPr>
          <p:spPr bwMode="auto">
            <a:xfrm>
              <a:off x="457200" y="5441950"/>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5</a:t>
              </a:r>
              <a:endParaRPr lang="zh-CN" altLang="en-US" sz="2000">
                <a:solidFill>
                  <a:schemeClr val="hlink"/>
                </a:solidFill>
                <a:latin typeface="Times New Roman" pitchFamily="18" charset="0"/>
              </a:endParaRPr>
            </a:p>
          </p:txBody>
        </p:sp>
        <p:sp>
          <p:nvSpPr>
            <p:cNvPr id="71738" name="Oval 55" descr="羊皮纸"/>
            <p:cNvSpPr>
              <a:spLocks noChangeArrowheads="1"/>
            </p:cNvSpPr>
            <p:nvPr/>
          </p:nvSpPr>
          <p:spPr bwMode="auto">
            <a:xfrm>
              <a:off x="866775" y="4800600"/>
              <a:ext cx="350838" cy="295275"/>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0</a:t>
              </a:r>
              <a:endParaRPr lang="zh-CN" altLang="en-US" sz="2000">
                <a:solidFill>
                  <a:schemeClr val="hlink"/>
                </a:solidFill>
                <a:latin typeface="Times New Roman" pitchFamily="18" charset="0"/>
              </a:endParaRPr>
            </a:p>
          </p:txBody>
        </p:sp>
        <p:sp>
          <p:nvSpPr>
            <p:cNvPr id="71739" name="Oval 56" descr="羊皮纸"/>
            <p:cNvSpPr>
              <a:spLocks noChangeArrowheads="1"/>
            </p:cNvSpPr>
            <p:nvPr/>
          </p:nvSpPr>
          <p:spPr bwMode="auto">
            <a:xfrm>
              <a:off x="866775" y="6034088"/>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4</a:t>
              </a:r>
              <a:endParaRPr lang="zh-CN" altLang="en-US" sz="2000">
                <a:solidFill>
                  <a:schemeClr val="hlink"/>
                </a:solidFill>
                <a:latin typeface="Times New Roman" pitchFamily="18" charset="0"/>
              </a:endParaRPr>
            </a:p>
          </p:txBody>
        </p:sp>
        <p:sp>
          <p:nvSpPr>
            <p:cNvPr id="71740" name="Oval 57" descr="羊皮纸"/>
            <p:cNvSpPr>
              <a:spLocks noChangeArrowheads="1"/>
            </p:cNvSpPr>
            <p:nvPr/>
          </p:nvSpPr>
          <p:spPr bwMode="auto">
            <a:xfrm>
              <a:off x="1333500" y="5441950"/>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6</a:t>
              </a:r>
              <a:endParaRPr lang="zh-CN" altLang="en-US" sz="2000">
                <a:solidFill>
                  <a:schemeClr val="hlink"/>
                </a:solidFill>
                <a:latin typeface="Times New Roman" pitchFamily="18" charset="0"/>
              </a:endParaRPr>
            </a:p>
          </p:txBody>
        </p:sp>
        <p:sp>
          <p:nvSpPr>
            <p:cNvPr id="71741" name="Oval 58" descr="羊皮纸"/>
            <p:cNvSpPr>
              <a:spLocks noChangeArrowheads="1"/>
            </p:cNvSpPr>
            <p:nvPr/>
          </p:nvSpPr>
          <p:spPr bwMode="auto">
            <a:xfrm>
              <a:off x="1743075" y="4800600"/>
              <a:ext cx="350838" cy="295275"/>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1</a:t>
              </a:r>
              <a:endParaRPr lang="zh-CN" altLang="en-US" sz="2000">
                <a:solidFill>
                  <a:schemeClr val="hlink"/>
                </a:solidFill>
                <a:latin typeface="Times New Roman" pitchFamily="18" charset="0"/>
              </a:endParaRPr>
            </a:p>
          </p:txBody>
        </p:sp>
        <p:sp>
          <p:nvSpPr>
            <p:cNvPr id="71742" name="Oval 59" descr="羊皮纸"/>
            <p:cNvSpPr>
              <a:spLocks noChangeArrowheads="1"/>
            </p:cNvSpPr>
            <p:nvPr/>
          </p:nvSpPr>
          <p:spPr bwMode="auto">
            <a:xfrm>
              <a:off x="1743075" y="6034088"/>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3</a:t>
              </a:r>
              <a:endParaRPr lang="zh-CN" altLang="en-US" sz="2000">
                <a:solidFill>
                  <a:schemeClr val="hlink"/>
                </a:solidFill>
                <a:latin typeface="Times New Roman" pitchFamily="18" charset="0"/>
              </a:endParaRPr>
            </a:p>
          </p:txBody>
        </p:sp>
        <p:sp>
          <p:nvSpPr>
            <p:cNvPr id="71743" name="Oval 60" descr="羊皮纸"/>
            <p:cNvSpPr>
              <a:spLocks noChangeArrowheads="1"/>
            </p:cNvSpPr>
            <p:nvPr/>
          </p:nvSpPr>
          <p:spPr bwMode="auto">
            <a:xfrm flipH="1">
              <a:off x="2211388" y="5441950"/>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2</a:t>
              </a:r>
              <a:endParaRPr lang="zh-CN" altLang="en-US" sz="2000">
                <a:solidFill>
                  <a:schemeClr val="hlink"/>
                </a:solidFill>
                <a:latin typeface="Times New Roman" pitchFamily="18" charset="0"/>
              </a:endParaRPr>
            </a:p>
          </p:txBody>
        </p:sp>
        <p:sp>
          <p:nvSpPr>
            <p:cNvPr id="78912" name="Text Box 61"/>
            <p:cNvSpPr txBox="1">
              <a:spLocks noChangeArrowheads="1"/>
            </p:cNvSpPr>
            <p:nvPr/>
          </p:nvSpPr>
          <p:spPr bwMode="auto">
            <a:xfrm>
              <a:off x="457200" y="50720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10</a:t>
              </a:r>
              <a:endParaRPr lang="zh-CN" altLang="en-US" sz="2000">
                <a:solidFill>
                  <a:schemeClr val="hlink"/>
                </a:solidFill>
                <a:latin typeface="Times New Roman" panose="02020603050405020304" pitchFamily="18" charset="0"/>
              </a:endParaRPr>
            </a:p>
          </p:txBody>
        </p:sp>
      </p:grpSp>
      <p:grpSp>
        <p:nvGrpSpPr>
          <p:cNvPr id="15" name="组合 14"/>
          <p:cNvGrpSpPr/>
          <p:nvPr/>
        </p:nvGrpSpPr>
        <p:grpSpPr>
          <a:xfrm>
            <a:off x="1114029" y="5225033"/>
            <a:ext cx="525463" cy="411162"/>
            <a:chOff x="1217613" y="6183313"/>
            <a:chExt cx="525463" cy="411162"/>
          </a:xfrm>
        </p:grpSpPr>
        <p:sp>
          <p:nvSpPr>
            <p:cNvPr id="78913" name="Line 62"/>
            <p:cNvSpPr>
              <a:spLocks noChangeShapeType="1"/>
            </p:cNvSpPr>
            <p:nvPr/>
          </p:nvSpPr>
          <p:spPr bwMode="auto">
            <a:xfrm>
              <a:off x="1217613" y="6183313"/>
              <a:ext cx="5254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14" name="Text Box 63"/>
            <p:cNvSpPr txBox="1">
              <a:spLocks noChangeArrowheads="1"/>
            </p:cNvSpPr>
            <p:nvPr/>
          </p:nvSpPr>
          <p:spPr bwMode="auto">
            <a:xfrm>
              <a:off x="1274763" y="61976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22</a:t>
              </a:r>
              <a:endParaRPr lang="zh-CN" altLang="en-US" sz="2000">
                <a:solidFill>
                  <a:schemeClr val="hlink"/>
                </a:solidFill>
                <a:latin typeface="Times New Roman" panose="02020603050405020304" pitchFamily="18" charset="0"/>
              </a:endParaRPr>
            </a:p>
          </p:txBody>
        </p:sp>
      </p:grpSp>
      <p:grpSp>
        <p:nvGrpSpPr>
          <p:cNvPr id="17" name="组合 16"/>
          <p:cNvGrpSpPr/>
          <p:nvPr/>
        </p:nvGrpSpPr>
        <p:grpSpPr>
          <a:xfrm>
            <a:off x="4781154" y="4720208"/>
            <a:ext cx="608012" cy="619125"/>
            <a:chOff x="4884738" y="5678488"/>
            <a:chExt cx="608012" cy="619125"/>
          </a:xfrm>
        </p:grpSpPr>
        <p:sp>
          <p:nvSpPr>
            <p:cNvPr id="78889" name="Line 67"/>
            <p:cNvSpPr>
              <a:spLocks noChangeShapeType="1"/>
            </p:cNvSpPr>
            <p:nvPr/>
          </p:nvSpPr>
          <p:spPr bwMode="auto">
            <a:xfrm flipH="1">
              <a:off x="4884738" y="5678488"/>
              <a:ext cx="350838" cy="4953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00" name="Text Box 78"/>
            <p:cNvSpPr txBox="1">
              <a:spLocks noChangeArrowheads="1"/>
            </p:cNvSpPr>
            <p:nvPr/>
          </p:nvSpPr>
          <p:spPr bwMode="auto">
            <a:xfrm>
              <a:off x="5054600" y="590073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12</a:t>
              </a:r>
              <a:endParaRPr lang="zh-CN" altLang="en-US" sz="2000">
                <a:solidFill>
                  <a:schemeClr val="hlink"/>
                </a:solidFill>
                <a:latin typeface="Times New Roman" panose="02020603050405020304" pitchFamily="18" charset="0"/>
              </a:endParaRPr>
            </a:p>
          </p:txBody>
        </p:sp>
      </p:grpSp>
      <p:grpSp>
        <p:nvGrpSpPr>
          <p:cNvPr id="16" name="组合 15"/>
          <p:cNvGrpSpPr/>
          <p:nvPr/>
        </p:nvGrpSpPr>
        <p:grpSpPr>
          <a:xfrm>
            <a:off x="3258741" y="3882008"/>
            <a:ext cx="2106613" cy="1801812"/>
            <a:chOff x="3362325" y="4840288"/>
            <a:chExt cx="2106613" cy="1801812"/>
          </a:xfrm>
        </p:grpSpPr>
        <p:sp>
          <p:nvSpPr>
            <p:cNvPr id="78887" name="Line 65"/>
            <p:cNvSpPr>
              <a:spLocks noChangeShapeType="1"/>
            </p:cNvSpPr>
            <p:nvPr/>
          </p:nvSpPr>
          <p:spPr bwMode="auto">
            <a:xfrm>
              <a:off x="3540125" y="5629275"/>
              <a:ext cx="407988" cy="5445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8" name="Text Box 66"/>
            <p:cNvSpPr txBox="1">
              <a:spLocks noChangeArrowheads="1"/>
            </p:cNvSpPr>
            <p:nvPr/>
          </p:nvSpPr>
          <p:spPr bwMode="auto">
            <a:xfrm>
              <a:off x="3362325" y="5892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25</a:t>
              </a:r>
              <a:endParaRPr lang="zh-CN" altLang="en-US" sz="2000">
                <a:solidFill>
                  <a:schemeClr val="hlink"/>
                </a:solidFill>
                <a:latin typeface="Times New Roman" panose="02020603050405020304" pitchFamily="18" charset="0"/>
              </a:endParaRPr>
            </a:p>
          </p:txBody>
        </p:sp>
        <p:sp>
          <p:nvSpPr>
            <p:cNvPr id="78890" name="Line 68"/>
            <p:cNvSpPr>
              <a:spLocks noChangeShapeType="1"/>
            </p:cNvSpPr>
            <p:nvPr/>
          </p:nvSpPr>
          <p:spPr bwMode="auto">
            <a:xfrm flipH="1">
              <a:off x="3540125" y="5037138"/>
              <a:ext cx="350838" cy="5429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23" name="Oval 69" descr="羊皮纸"/>
            <p:cNvSpPr>
              <a:spLocks noChangeArrowheads="1"/>
            </p:cNvSpPr>
            <p:nvPr/>
          </p:nvSpPr>
          <p:spPr bwMode="auto">
            <a:xfrm>
              <a:off x="3363913" y="5481638"/>
              <a:ext cx="350838" cy="296862"/>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5</a:t>
              </a:r>
              <a:endParaRPr lang="zh-CN" altLang="en-US" sz="2000">
                <a:solidFill>
                  <a:schemeClr val="hlink"/>
                </a:solidFill>
                <a:latin typeface="Times New Roman" pitchFamily="18" charset="0"/>
              </a:endParaRPr>
            </a:p>
          </p:txBody>
        </p:sp>
        <p:sp>
          <p:nvSpPr>
            <p:cNvPr id="71724" name="Oval 70" descr="羊皮纸"/>
            <p:cNvSpPr>
              <a:spLocks noChangeArrowheads="1"/>
            </p:cNvSpPr>
            <p:nvPr/>
          </p:nvSpPr>
          <p:spPr bwMode="auto">
            <a:xfrm>
              <a:off x="3773488" y="4840288"/>
              <a:ext cx="350838" cy="295275"/>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0</a:t>
              </a:r>
              <a:endParaRPr lang="zh-CN" altLang="en-US" sz="2000">
                <a:solidFill>
                  <a:schemeClr val="hlink"/>
                </a:solidFill>
                <a:latin typeface="Times New Roman" pitchFamily="18" charset="0"/>
              </a:endParaRPr>
            </a:p>
          </p:txBody>
        </p:sp>
        <p:sp>
          <p:nvSpPr>
            <p:cNvPr id="71725" name="Oval 71" descr="羊皮纸"/>
            <p:cNvSpPr>
              <a:spLocks noChangeArrowheads="1"/>
            </p:cNvSpPr>
            <p:nvPr/>
          </p:nvSpPr>
          <p:spPr bwMode="auto">
            <a:xfrm>
              <a:off x="3773488" y="6073775"/>
              <a:ext cx="350838" cy="296862"/>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4</a:t>
              </a:r>
              <a:endParaRPr lang="zh-CN" altLang="en-US" sz="2000">
                <a:solidFill>
                  <a:schemeClr val="hlink"/>
                </a:solidFill>
                <a:latin typeface="Times New Roman" pitchFamily="18" charset="0"/>
              </a:endParaRPr>
            </a:p>
          </p:txBody>
        </p:sp>
        <p:sp>
          <p:nvSpPr>
            <p:cNvPr id="71726" name="Oval 72" descr="羊皮纸"/>
            <p:cNvSpPr>
              <a:spLocks noChangeArrowheads="1"/>
            </p:cNvSpPr>
            <p:nvPr/>
          </p:nvSpPr>
          <p:spPr bwMode="auto">
            <a:xfrm>
              <a:off x="4241800" y="5481638"/>
              <a:ext cx="350838" cy="296862"/>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6</a:t>
              </a:r>
              <a:endParaRPr lang="zh-CN" altLang="en-US" sz="2000">
                <a:solidFill>
                  <a:schemeClr val="hlink"/>
                </a:solidFill>
                <a:latin typeface="Times New Roman" pitchFamily="18" charset="0"/>
              </a:endParaRPr>
            </a:p>
          </p:txBody>
        </p:sp>
        <p:sp>
          <p:nvSpPr>
            <p:cNvPr id="71727" name="Oval 73" descr="羊皮纸"/>
            <p:cNvSpPr>
              <a:spLocks noChangeArrowheads="1"/>
            </p:cNvSpPr>
            <p:nvPr/>
          </p:nvSpPr>
          <p:spPr bwMode="auto">
            <a:xfrm>
              <a:off x="4649788" y="4840288"/>
              <a:ext cx="350838" cy="295275"/>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dirty="0">
                  <a:solidFill>
                    <a:schemeClr val="hlink"/>
                  </a:solidFill>
                  <a:latin typeface="Times New Roman" pitchFamily="18" charset="0"/>
                </a:rPr>
                <a:t>1</a:t>
              </a:r>
              <a:endParaRPr lang="zh-CN" altLang="en-US" sz="2000" dirty="0">
                <a:solidFill>
                  <a:schemeClr val="hlink"/>
                </a:solidFill>
                <a:latin typeface="Times New Roman" pitchFamily="18" charset="0"/>
              </a:endParaRPr>
            </a:p>
          </p:txBody>
        </p:sp>
        <p:sp>
          <p:nvSpPr>
            <p:cNvPr id="71728" name="Oval 74" descr="羊皮纸"/>
            <p:cNvSpPr>
              <a:spLocks noChangeArrowheads="1"/>
            </p:cNvSpPr>
            <p:nvPr/>
          </p:nvSpPr>
          <p:spPr bwMode="auto">
            <a:xfrm>
              <a:off x="4649788" y="6073775"/>
              <a:ext cx="350838" cy="296862"/>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3</a:t>
              </a:r>
              <a:endParaRPr lang="zh-CN" altLang="en-US" sz="2000">
                <a:solidFill>
                  <a:schemeClr val="hlink"/>
                </a:solidFill>
                <a:latin typeface="Times New Roman" pitchFamily="18" charset="0"/>
              </a:endParaRPr>
            </a:p>
          </p:txBody>
        </p:sp>
        <p:sp>
          <p:nvSpPr>
            <p:cNvPr id="71729" name="Oval 75" descr="羊皮纸"/>
            <p:cNvSpPr>
              <a:spLocks noChangeArrowheads="1"/>
            </p:cNvSpPr>
            <p:nvPr/>
          </p:nvSpPr>
          <p:spPr bwMode="auto">
            <a:xfrm flipH="1">
              <a:off x="5118100" y="5481638"/>
              <a:ext cx="350838" cy="296862"/>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2</a:t>
              </a:r>
              <a:endParaRPr lang="zh-CN" altLang="en-US" sz="2000">
                <a:solidFill>
                  <a:schemeClr val="hlink"/>
                </a:solidFill>
                <a:latin typeface="Times New Roman" pitchFamily="18" charset="0"/>
              </a:endParaRPr>
            </a:p>
          </p:txBody>
        </p:sp>
        <p:sp>
          <p:nvSpPr>
            <p:cNvPr id="78898" name="Text Box 76"/>
            <p:cNvSpPr txBox="1">
              <a:spLocks noChangeArrowheads="1"/>
            </p:cNvSpPr>
            <p:nvPr/>
          </p:nvSpPr>
          <p:spPr bwMode="auto">
            <a:xfrm>
              <a:off x="3362325" y="511175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10</a:t>
              </a:r>
              <a:endParaRPr lang="zh-CN" altLang="en-US" sz="2000">
                <a:solidFill>
                  <a:schemeClr val="hlink"/>
                </a:solidFill>
                <a:latin typeface="Times New Roman" panose="02020603050405020304" pitchFamily="18" charset="0"/>
              </a:endParaRPr>
            </a:p>
          </p:txBody>
        </p:sp>
        <p:sp>
          <p:nvSpPr>
            <p:cNvPr id="78899" name="Text Box 77"/>
            <p:cNvSpPr txBox="1">
              <a:spLocks noChangeArrowheads="1"/>
            </p:cNvSpPr>
            <p:nvPr/>
          </p:nvSpPr>
          <p:spPr bwMode="auto">
            <a:xfrm>
              <a:off x="4183063" y="62452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22</a:t>
              </a:r>
              <a:endParaRPr lang="zh-CN" altLang="en-US" sz="2000">
                <a:solidFill>
                  <a:schemeClr val="hlink"/>
                </a:solidFill>
                <a:latin typeface="Times New Roman" panose="02020603050405020304" pitchFamily="18" charset="0"/>
              </a:endParaRPr>
            </a:p>
          </p:txBody>
        </p:sp>
        <p:sp>
          <p:nvSpPr>
            <p:cNvPr id="78901" name="Line 79"/>
            <p:cNvSpPr>
              <a:spLocks noChangeShapeType="1"/>
            </p:cNvSpPr>
            <p:nvPr/>
          </p:nvSpPr>
          <p:spPr bwMode="auto">
            <a:xfrm>
              <a:off x="4124325" y="6223000"/>
              <a:ext cx="5254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8861" name="Group 80"/>
          <p:cNvGrpSpPr>
            <a:grpSpLocks/>
          </p:cNvGrpSpPr>
          <p:nvPr/>
        </p:nvGrpSpPr>
        <p:grpSpPr bwMode="auto">
          <a:xfrm>
            <a:off x="429816" y="1632520"/>
            <a:ext cx="2132013" cy="2033588"/>
            <a:chOff x="0" y="0"/>
            <a:chExt cx="1343" cy="1281"/>
          </a:xfrm>
        </p:grpSpPr>
        <p:sp>
          <p:nvSpPr>
            <p:cNvPr id="78862" name="Text Box 81"/>
            <p:cNvSpPr txBox="1">
              <a:spLocks noChangeArrowheads="1"/>
            </p:cNvSpPr>
            <p:nvPr/>
          </p:nvSpPr>
          <p:spPr bwMode="auto">
            <a:xfrm>
              <a:off x="528" y="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28</a:t>
              </a:r>
              <a:endParaRPr lang="zh-CN" altLang="en-US" sz="2000">
                <a:solidFill>
                  <a:schemeClr val="hlink"/>
                </a:solidFill>
                <a:latin typeface="Times New Roman" panose="02020603050405020304" pitchFamily="18" charset="0"/>
              </a:endParaRPr>
            </a:p>
          </p:txBody>
        </p:sp>
        <p:grpSp>
          <p:nvGrpSpPr>
            <p:cNvPr id="78863" name="Group 82"/>
            <p:cNvGrpSpPr>
              <a:grpSpLocks/>
            </p:cNvGrpSpPr>
            <p:nvPr/>
          </p:nvGrpSpPr>
          <p:grpSpPr bwMode="auto">
            <a:xfrm>
              <a:off x="0" y="144"/>
              <a:ext cx="1343" cy="1137"/>
              <a:chOff x="0" y="0"/>
              <a:chExt cx="1343" cy="1137"/>
            </a:xfrm>
          </p:grpSpPr>
          <p:sp>
            <p:nvSpPr>
              <p:cNvPr id="78864" name="Line 83"/>
              <p:cNvSpPr>
                <a:spLocks noChangeShapeType="1"/>
              </p:cNvSpPr>
              <p:nvPr/>
            </p:nvSpPr>
            <p:spPr bwMode="auto">
              <a:xfrm>
                <a:off x="957" y="156"/>
                <a:ext cx="221" cy="3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5" name="Line 84"/>
              <p:cNvSpPr>
                <a:spLocks noChangeShapeType="1"/>
              </p:cNvSpPr>
              <p:nvPr/>
            </p:nvSpPr>
            <p:spPr bwMode="auto">
              <a:xfrm>
                <a:off x="663" y="498"/>
                <a:ext cx="221" cy="3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6" name="Line 85"/>
              <p:cNvSpPr>
                <a:spLocks noChangeShapeType="1"/>
              </p:cNvSpPr>
              <p:nvPr/>
            </p:nvSpPr>
            <p:spPr bwMode="auto">
              <a:xfrm>
                <a:off x="110" y="498"/>
                <a:ext cx="258"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7" name="Line 86"/>
              <p:cNvSpPr>
                <a:spLocks noChangeShapeType="1"/>
              </p:cNvSpPr>
              <p:nvPr/>
            </p:nvSpPr>
            <p:spPr bwMode="auto">
              <a:xfrm flipH="1">
                <a:off x="110" y="125"/>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8" name="Line 87"/>
              <p:cNvSpPr>
                <a:spLocks noChangeShapeType="1"/>
              </p:cNvSpPr>
              <p:nvPr/>
            </p:nvSpPr>
            <p:spPr bwMode="auto">
              <a:xfrm>
                <a:off x="479" y="871"/>
                <a:ext cx="33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9" name="Line 88"/>
              <p:cNvSpPr>
                <a:spLocks noChangeShapeType="1"/>
              </p:cNvSpPr>
              <p:nvPr/>
            </p:nvSpPr>
            <p:spPr bwMode="auto">
              <a:xfrm flipH="1">
                <a:off x="957" y="529"/>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0" name="Line 89"/>
              <p:cNvSpPr>
                <a:spLocks noChangeShapeType="1"/>
              </p:cNvSpPr>
              <p:nvPr/>
            </p:nvSpPr>
            <p:spPr bwMode="auto">
              <a:xfrm flipV="1">
                <a:off x="442" y="94"/>
                <a:ext cx="479" cy="74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3" name="Oval 90" descr="羊皮纸"/>
              <p:cNvSpPr>
                <a:spLocks noChangeArrowheads="1"/>
              </p:cNvSpPr>
              <p:nvPr/>
            </p:nvSpPr>
            <p:spPr bwMode="auto">
              <a:xfrm>
                <a:off x="0"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5</a:t>
                </a:r>
                <a:endParaRPr lang="zh-CN" altLang="en-US" sz="2000">
                  <a:solidFill>
                    <a:schemeClr val="hlink"/>
                  </a:solidFill>
                  <a:latin typeface="Times New Roman" pitchFamily="18" charset="0"/>
                </a:endParaRPr>
              </a:p>
            </p:txBody>
          </p:sp>
          <p:sp>
            <p:nvSpPr>
              <p:cNvPr id="71704" name="Oval 91" descr="羊皮纸"/>
              <p:cNvSpPr>
                <a:spLocks noChangeArrowheads="1"/>
              </p:cNvSpPr>
              <p:nvPr/>
            </p:nvSpPr>
            <p:spPr bwMode="auto">
              <a:xfrm>
                <a:off x="258" y="0"/>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dirty="0">
                    <a:solidFill>
                      <a:schemeClr val="hlink"/>
                    </a:solidFill>
                    <a:latin typeface="Times New Roman" pitchFamily="18" charset="0"/>
                  </a:rPr>
                  <a:t>0</a:t>
                </a:r>
                <a:endParaRPr lang="zh-CN" altLang="en-US" sz="2000" dirty="0">
                  <a:solidFill>
                    <a:schemeClr val="hlink"/>
                  </a:solidFill>
                  <a:latin typeface="Times New Roman" pitchFamily="18" charset="0"/>
                </a:endParaRPr>
              </a:p>
            </p:txBody>
          </p:sp>
          <p:sp>
            <p:nvSpPr>
              <p:cNvPr id="71705" name="Oval 92" descr="羊皮纸"/>
              <p:cNvSpPr>
                <a:spLocks noChangeArrowheads="1"/>
              </p:cNvSpPr>
              <p:nvPr/>
            </p:nvSpPr>
            <p:spPr bwMode="auto">
              <a:xfrm>
                <a:off x="258" y="778"/>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4</a:t>
                </a:r>
                <a:endParaRPr lang="zh-CN" altLang="en-US" sz="2000">
                  <a:solidFill>
                    <a:schemeClr val="hlink"/>
                  </a:solidFill>
                  <a:latin typeface="Times New Roman" pitchFamily="18" charset="0"/>
                </a:endParaRPr>
              </a:p>
            </p:txBody>
          </p:sp>
          <p:sp>
            <p:nvSpPr>
              <p:cNvPr id="71706" name="Oval 93" descr="羊皮纸"/>
              <p:cNvSpPr>
                <a:spLocks noChangeArrowheads="1"/>
              </p:cNvSpPr>
              <p:nvPr/>
            </p:nvSpPr>
            <p:spPr bwMode="auto">
              <a:xfrm>
                <a:off x="552"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6</a:t>
                </a:r>
                <a:endParaRPr lang="zh-CN" altLang="en-US" sz="2000">
                  <a:solidFill>
                    <a:schemeClr val="hlink"/>
                  </a:solidFill>
                  <a:latin typeface="Times New Roman" pitchFamily="18" charset="0"/>
                </a:endParaRPr>
              </a:p>
            </p:txBody>
          </p:sp>
          <p:sp>
            <p:nvSpPr>
              <p:cNvPr id="71707" name="Oval 94" descr="羊皮纸"/>
              <p:cNvSpPr>
                <a:spLocks noChangeArrowheads="1"/>
              </p:cNvSpPr>
              <p:nvPr/>
            </p:nvSpPr>
            <p:spPr bwMode="auto">
              <a:xfrm>
                <a:off x="810" y="0"/>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1</a:t>
                </a:r>
                <a:endParaRPr lang="zh-CN" altLang="en-US" sz="2000">
                  <a:solidFill>
                    <a:schemeClr val="hlink"/>
                  </a:solidFill>
                  <a:latin typeface="Times New Roman" pitchFamily="18" charset="0"/>
                </a:endParaRPr>
              </a:p>
            </p:txBody>
          </p:sp>
          <p:sp>
            <p:nvSpPr>
              <p:cNvPr id="71708" name="Oval 95" descr="羊皮纸"/>
              <p:cNvSpPr>
                <a:spLocks noChangeArrowheads="1"/>
              </p:cNvSpPr>
              <p:nvPr/>
            </p:nvSpPr>
            <p:spPr bwMode="auto">
              <a:xfrm>
                <a:off x="810" y="778"/>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3</a:t>
                </a:r>
                <a:endParaRPr lang="zh-CN" altLang="en-US" sz="2000">
                  <a:solidFill>
                    <a:schemeClr val="hlink"/>
                  </a:solidFill>
                  <a:latin typeface="Times New Roman" pitchFamily="18" charset="0"/>
                </a:endParaRPr>
              </a:p>
            </p:txBody>
          </p:sp>
          <p:sp>
            <p:nvSpPr>
              <p:cNvPr id="71709" name="Oval 96" descr="羊皮纸"/>
              <p:cNvSpPr>
                <a:spLocks noChangeArrowheads="1"/>
              </p:cNvSpPr>
              <p:nvPr/>
            </p:nvSpPr>
            <p:spPr bwMode="auto">
              <a:xfrm flipH="1">
                <a:off x="1105"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2</a:t>
                </a:r>
                <a:endParaRPr lang="zh-CN" altLang="en-US" sz="2000">
                  <a:solidFill>
                    <a:schemeClr val="hlink"/>
                  </a:solidFill>
                  <a:latin typeface="Times New Roman" pitchFamily="18" charset="0"/>
                </a:endParaRPr>
              </a:p>
            </p:txBody>
          </p:sp>
          <p:sp>
            <p:nvSpPr>
              <p:cNvPr id="78878" name="Text Box 97"/>
              <p:cNvSpPr txBox="1">
                <a:spLocks noChangeArrowheads="1"/>
              </p:cNvSpPr>
              <p:nvPr/>
            </p:nvSpPr>
            <p:spPr bwMode="auto">
              <a:xfrm>
                <a:off x="0" y="171"/>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10</a:t>
                </a:r>
                <a:endParaRPr lang="zh-CN" altLang="en-US" sz="2000">
                  <a:solidFill>
                    <a:schemeClr val="hlink"/>
                  </a:solidFill>
                  <a:latin typeface="Times New Roman" panose="02020603050405020304" pitchFamily="18" charset="0"/>
                </a:endParaRPr>
              </a:p>
            </p:txBody>
          </p:sp>
          <p:sp>
            <p:nvSpPr>
              <p:cNvPr id="78879" name="Text Box 98"/>
              <p:cNvSpPr txBox="1">
                <a:spLocks noChangeArrowheads="1"/>
              </p:cNvSpPr>
              <p:nvPr/>
            </p:nvSpPr>
            <p:spPr bwMode="auto">
              <a:xfrm>
                <a:off x="0" y="67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25</a:t>
                </a:r>
                <a:endParaRPr lang="zh-CN" altLang="en-US" sz="2000">
                  <a:solidFill>
                    <a:schemeClr val="hlink"/>
                  </a:solidFill>
                  <a:latin typeface="Times New Roman" panose="02020603050405020304" pitchFamily="18" charset="0"/>
                </a:endParaRPr>
              </a:p>
            </p:txBody>
          </p:sp>
          <p:sp>
            <p:nvSpPr>
              <p:cNvPr id="78880" name="Text Box 99"/>
              <p:cNvSpPr txBox="1">
                <a:spLocks noChangeArrowheads="1"/>
              </p:cNvSpPr>
              <p:nvPr/>
            </p:nvSpPr>
            <p:spPr bwMode="auto">
              <a:xfrm>
                <a:off x="515" y="20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14</a:t>
                </a:r>
                <a:endParaRPr lang="zh-CN" altLang="en-US" sz="2000">
                  <a:solidFill>
                    <a:schemeClr val="hlink"/>
                  </a:solidFill>
                  <a:latin typeface="Times New Roman" panose="02020603050405020304" pitchFamily="18" charset="0"/>
                </a:endParaRPr>
              </a:p>
            </p:txBody>
          </p:sp>
          <p:sp>
            <p:nvSpPr>
              <p:cNvPr id="78881" name="Text Box 100"/>
              <p:cNvSpPr txBox="1">
                <a:spLocks noChangeArrowheads="1"/>
              </p:cNvSpPr>
              <p:nvPr/>
            </p:nvSpPr>
            <p:spPr bwMode="auto">
              <a:xfrm>
                <a:off x="295" y="57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24</a:t>
                </a:r>
                <a:endParaRPr lang="zh-CN" altLang="en-US" sz="2000">
                  <a:solidFill>
                    <a:schemeClr val="hlink"/>
                  </a:solidFill>
                  <a:latin typeface="Times New Roman" panose="02020603050405020304" pitchFamily="18" charset="0"/>
                </a:endParaRPr>
              </a:p>
            </p:txBody>
          </p:sp>
          <p:sp>
            <p:nvSpPr>
              <p:cNvPr id="78882" name="Text Box 101"/>
              <p:cNvSpPr txBox="1">
                <a:spLocks noChangeArrowheads="1"/>
              </p:cNvSpPr>
              <p:nvPr/>
            </p:nvSpPr>
            <p:spPr bwMode="auto">
              <a:xfrm>
                <a:off x="515" y="887"/>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22</a:t>
                </a:r>
                <a:endParaRPr lang="zh-CN" altLang="en-US" sz="2000">
                  <a:solidFill>
                    <a:schemeClr val="hlink"/>
                  </a:solidFill>
                  <a:latin typeface="Times New Roman" panose="02020603050405020304" pitchFamily="18" charset="0"/>
                </a:endParaRPr>
              </a:p>
            </p:txBody>
          </p:sp>
          <p:sp>
            <p:nvSpPr>
              <p:cNvPr id="78883" name="Text Box 102"/>
              <p:cNvSpPr txBox="1">
                <a:spLocks noChangeArrowheads="1"/>
              </p:cNvSpPr>
              <p:nvPr/>
            </p:nvSpPr>
            <p:spPr bwMode="auto">
              <a:xfrm>
                <a:off x="1065" y="20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16</a:t>
                </a:r>
                <a:endParaRPr lang="zh-CN" altLang="en-US" sz="2000">
                  <a:solidFill>
                    <a:schemeClr val="hlink"/>
                  </a:solidFill>
                  <a:latin typeface="Times New Roman" panose="02020603050405020304" pitchFamily="18" charset="0"/>
                </a:endParaRPr>
              </a:p>
            </p:txBody>
          </p:sp>
          <p:sp>
            <p:nvSpPr>
              <p:cNvPr id="78884" name="Text Box 103"/>
              <p:cNvSpPr txBox="1">
                <a:spLocks noChangeArrowheads="1"/>
              </p:cNvSpPr>
              <p:nvPr/>
            </p:nvSpPr>
            <p:spPr bwMode="auto">
              <a:xfrm>
                <a:off x="770" y="57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18</a:t>
                </a:r>
                <a:endParaRPr lang="zh-CN" altLang="en-US" sz="2000">
                  <a:solidFill>
                    <a:schemeClr val="hlink"/>
                  </a:solidFill>
                  <a:latin typeface="Times New Roman" panose="02020603050405020304" pitchFamily="18" charset="0"/>
                </a:endParaRPr>
              </a:p>
            </p:txBody>
          </p:sp>
          <p:sp>
            <p:nvSpPr>
              <p:cNvPr id="78885" name="Text Box 104"/>
              <p:cNvSpPr txBox="1">
                <a:spLocks noChangeArrowheads="1"/>
              </p:cNvSpPr>
              <p:nvPr/>
            </p:nvSpPr>
            <p:spPr bwMode="auto">
              <a:xfrm>
                <a:off x="1067" y="63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12</a:t>
                </a:r>
                <a:endParaRPr lang="zh-CN" altLang="en-US" sz="2000">
                  <a:solidFill>
                    <a:schemeClr val="hlink"/>
                  </a:solidFill>
                  <a:latin typeface="Times New Roman" panose="02020603050405020304" pitchFamily="18" charset="0"/>
                </a:endParaRPr>
              </a:p>
            </p:txBody>
          </p:sp>
          <p:sp>
            <p:nvSpPr>
              <p:cNvPr id="78886" name="Line 105"/>
              <p:cNvSpPr>
                <a:spLocks noChangeShapeType="1"/>
              </p:cNvSpPr>
              <p:nvPr/>
            </p:nvSpPr>
            <p:spPr bwMode="auto">
              <a:xfrm>
                <a:off x="479" y="94"/>
                <a:ext cx="33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down)">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down)">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up)">
                                      <p:cBhvr>
                                        <p:cTn id="5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数字图像处理">
  <a:themeElements>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数字图像处理">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数字图像处理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数字图像处理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数字图像处理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数字图像处理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数字图像处理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数字图像处理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空白设计模板">
  <a:themeElements>
    <a:clrScheme name="空白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空白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空白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空白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空白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空白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空白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空白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空白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空白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空白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空白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空白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空白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Settings\acer\Application Data\Microsoft\Templates\数字图像处理.pot</Template>
  <TotalTime>515</TotalTime>
  <Pages>0</Pages>
  <Words>12998</Words>
  <Characters>0</Characters>
  <Application>Microsoft Office PowerPoint</Application>
  <DocSecurity>0</DocSecurity>
  <PresentationFormat>全屏显示(4:3)</PresentationFormat>
  <Lines>0</Lines>
  <Paragraphs>2445</Paragraphs>
  <Slides>172</Slides>
  <Notes>35</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4</vt:i4>
      </vt:variant>
      <vt:variant>
        <vt:lpstr>幻灯片标题</vt:lpstr>
      </vt:variant>
      <vt:variant>
        <vt:i4>172</vt:i4>
      </vt:variant>
    </vt:vector>
  </HeadingPairs>
  <TitlesOfParts>
    <vt:vector size="192" baseType="lpstr">
      <vt:lpstr>Monotype Sorts</vt:lpstr>
      <vt:lpstr>MS UI Gothic</vt:lpstr>
      <vt:lpstr>黑体</vt:lpstr>
      <vt:lpstr>华文彩云</vt:lpstr>
      <vt:lpstr>华文楷体</vt:lpstr>
      <vt:lpstr>楷体_GB2312</vt:lpstr>
      <vt:lpstr>隶书</vt:lpstr>
      <vt:lpstr>宋体</vt:lpstr>
      <vt:lpstr>Arial</vt:lpstr>
      <vt:lpstr>Garamond</vt:lpstr>
      <vt:lpstr>Symbol</vt:lpstr>
      <vt:lpstr>Tahoma</vt:lpstr>
      <vt:lpstr>Times New Roman</vt:lpstr>
      <vt:lpstr>Wingdings</vt:lpstr>
      <vt:lpstr>数字图像处理</vt:lpstr>
      <vt:lpstr>空白设计模板</vt:lpstr>
      <vt:lpstr>Bitmap Image</vt:lpstr>
      <vt:lpstr>Microsoft Word 97 - 2003 Document</vt:lpstr>
      <vt:lpstr>Microsoft Visio 2003-2010 Drawing</vt:lpstr>
      <vt:lpstr>Visio</vt:lpstr>
      <vt:lpstr>第七章 图</vt:lpstr>
      <vt:lpstr>第７章　图</vt:lpstr>
      <vt:lpstr>一、图的定义(Graph)</vt:lpstr>
      <vt:lpstr>二、无向图(Undigraph)</vt:lpstr>
      <vt:lpstr>二、无向图(完全图)</vt:lpstr>
      <vt:lpstr>二、无向图</vt:lpstr>
      <vt:lpstr>三、有向图(Digraph)</vt:lpstr>
      <vt:lpstr>三、有向图(完全图)</vt:lpstr>
      <vt:lpstr>三、有向图</vt:lpstr>
      <vt:lpstr>四、路径(Path)</vt:lpstr>
      <vt:lpstr>五、回路</vt:lpstr>
      <vt:lpstr>六、连通</vt:lpstr>
      <vt:lpstr>七、子图</vt:lpstr>
      <vt:lpstr>八、生成树</vt:lpstr>
      <vt:lpstr>一、邻接矩阵(Adjacency Matrix)</vt:lpstr>
      <vt:lpstr>一、邻接矩阵</vt:lpstr>
      <vt:lpstr>PowerPoint 演示文稿</vt:lpstr>
      <vt:lpstr>PowerPoint 演示文稿</vt:lpstr>
      <vt:lpstr>一、邻接矩阵(性质)</vt:lpstr>
      <vt:lpstr>一、邻接矩阵(网络)</vt:lpstr>
      <vt:lpstr>一、邻接矩阵(网络)</vt:lpstr>
      <vt:lpstr>PowerPoint 演示文稿</vt:lpstr>
      <vt:lpstr>图的邻接矩阵存储</vt:lpstr>
      <vt:lpstr>二、邻接表(Adjacency List)</vt:lpstr>
      <vt:lpstr>二、邻接表(无向图)</vt:lpstr>
      <vt:lpstr>PowerPoint 演示文稿</vt:lpstr>
      <vt:lpstr>二、邻接表(有向图)</vt:lpstr>
      <vt:lpstr>PowerPoint 演示文稿</vt:lpstr>
      <vt:lpstr>二、邻接表(网络)</vt:lpstr>
      <vt:lpstr>二、邻接表(结点结构)</vt:lpstr>
      <vt:lpstr>PowerPoint 演示文稿</vt:lpstr>
      <vt:lpstr>PowerPoint 演示文稿</vt:lpstr>
      <vt:lpstr>PowerPoint 演示文稿</vt:lpstr>
      <vt:lpstr>二、邻接表(性质)</vt:lpstr>
      <vt:lpstr>二、邻接表(有向图的逆邻接表)</vt:lpstr>
      <vt:lpstr>PowerPoint 演示文稿</vt:lpstr>
      <vt:lpstr>三、十字链表(Orthogonal List)</vt:lpstr>
      <vt:lpstr>三、十字链表(结点结构)</vt:lpstr>
      <vt:lpstr>三、十字链表(结点结构)</vt:lpstr>
      <vt:lpstr>三、十字链表(举例)</vt:lpstr>
      <vt:lpstr>四、邻接多重表(Adjacency Multilist)</vt:lpstr>
      <vt:lpstr>四、邻接多重表(结点结构)</vt:lpstr>
      <vt:lpstr>四、邻接多重表(举例)</vt:lpstr>
      <vt:lpstr>一、图的遍历</vt:lpstr>
      <vt:lpstr>二、深度优先搜索(DFS)</vt:lpstr>
      <vt:lpstr>二、深度优先搜索(DFS算法)</vt:lpstr>
      <vt:lpstr>PowerPoint 演示文稿</vt:lpstr>
      <vt:lpstr>二、深度优先搜索(举例)</vt:lpstr>
      <vt:lpstr>二、深度优先搜索(举例)</vt:lpstr>
      <vt:lpstr> 深度优先搜索</vt:lpstr>
      <vt:lpstr>DFS算法分析</vt:lpstr>
      <vt:lpstr>DFS算法</vt:lpstr>
      <vt:lpstr>DFS-Visit(u)过程</vt:lpstr>
      <vt:lpstr>DFS算法举例(1)</vt:lpstr>
      <vt:lpstr>DFS算法举例(2)</vt:lpstr>
      <vt:lpstr>DFS算法举例(3)</vt:lpstr>
      <vt:lpstr>DFS算法举例(4)</vt:lpstr>
      <vt:lpstr>DFS森林 </vt:lpstr>
      <vt:lpstr>DFS算法分析</vt:lpstr>
      <vt:lpstr>DFS: 边的分类(1)</vt:lpstr>
      <vt:lpstr>DFS: 边的分类(2)</vt:lpstr>
      <vt:lpstr>DFS: 边的分类(2)</vt:lpstr>
      <vt:lpstr>DFS: 边的分类(2)</vt:lpstr>
      <vt:lpstr>DFS: 边的分类(3)</vt:lpstr>
      <vt:lpstr>DFS: 应用(1)</vt:lpstr>
      <vt:lpstr>DFS: 应用(2)</vt:lpstr>
      <vt:lpstr>DFS: 应用(2)</vt:lpstr>
      <vt:lpstr>DFS: 应用(2)</vt:lpstr>
      <vt:lpstr>三、广度优先搜索(BFS)</vt:lpstr>
      <vt:lpstr>三、广度优先搜索(BFS算法)</vt:lpstr>
      <vt:lpstr>三、广度优先搜索(举例)</vt:lpstr>
      <vt:lpstr>广度优先搜索（BFS）</vt:lpstr>
      <vt:lpstr>BFS:算法描述</vt:lpstr>
      <vt:lpstr>BFS: 算法描述</vt:lpstr>
      <vt:lpstr>BFS举例</vt:lpstr>
      <vt:lpstr>BFS举例</vt:lpstr>
      <vt:lpstr>BFS的输出</vt:lpstr>
      <vt:lpstr>结论</vt:lpstr>
      <vt:lpstr>PowerPoint 演示文稿</vt:lpstr>
      <vt:lpstr>PowerPoint 演示文稿</vt:lpstr>
      <vt:lpstr>PowerPoint 演示文稿</vt:lpstr>
      <vt:lpstr>PowerPoint 演示文稿</vt:lpstr>
      <vt:lpstr>PowerPoint 演示文稿</vt:lpstr>
      <vt:lpstr>时间复杂度</vt:lpstr>
      <vt:lpstr>练习：假设无向网G的邻接表表示如下图,写出深度、 广度优先遍历结果。</vt:lpstr>
      <vt:lpstr>作业1：假设用邻接表存储，下图中边上序号表示边 输入顺序(链表头插入)，画出该图邻接表，写出用该邻接表存储时其深度优先顺序和广度优先顺序。</vt:lpstr>
      <vt:lpstr>一、无向图的连通性</vt:lpstr>
      <vt:lpstr>二、无向图的连通分量</vt:lpstr>
      <vt:lpstr>二、无向图的生成树</vt:lpstr>
      <vt:lpstr>PowerPoint 演示文稿</vt:lpstr>
      <vt:lpstr>PowerPoint 演示文稿</vt:lpstr>
      <vt:lpstr>强连通分支算法</vt:lpstr>
      <vt:lpstr>强连通分支算法: 举例(1)</vt:lpstr>
      <vt:lpstr>强连通分支算法: 举例(2)</vt:lpstr>
      <vt:lpstr>强连通分支算法: 举例(3)</vt:lpstr>
      <vt:lpstr>三、最小生成树</vt:lpstr>
      <vt:lpstr>三、最小生成树(准则)</vt:lpstr>
      <vt:lpstr>四、普里姆(Prim)算法生成最小生成树</vt:lpstr>
      <vt:lpstr>四、普里姆(Prim)算法举例</vt:lpstr>
      <vt:lpstr>PowerPoint 演示文稿</vt:lpstr>
      <vt:lpstr>PowerPoint 演示文稿</vt:lpstr>
      <vt:lpstr>PowerPoint 演示文稿</vt:lpstr>
      <vt:lpstr>作业2：用Prim算法求下图的最小生成树，给出生成过程，画出计算表格 给出克鲁斯卡尔算法的生成过程</vt:lpstr>
      <vt:lpstr>PowerPoint 演示文稿</vt:lpstr>
      <vt:lpstr>PowerPoint 演示文稿</vt:lpstr>
      <vt:lpstr>五、克鲁斯卡尔(Kruskal)算法生成最小生成树</vt:lpstr>
      <vt:lpstr>五、克鲁斯卡尔(Kruskal)算法举例</vt:lpstr>
      <vt:lpstr>练习：用Kruskal算法求下图的最小生成树，给出生成过程。</vt:lpstr>
      <vt:lpstr>PowerPoint 演示文稿</vt:lpstr>
      <vt:lpstr>克鲁斯卡尔算法需考虑的问题</vt:lpstr>
      <vt:lpstr>并查集 (1)</vt:lpstr>
      <vt:lpstr>并查集(2)</vt:lpstr>
      <vt:lpstr>并查集(3)</vt:lpstr>
      <vt:lpstr>并查集(4)</vt:lpstr>
      <vt:lpstr>并查集(5)</vt:lpstr>
      <vt:lpstr>并查集(6)</vt:lpstr>
      <vt:lpstr>PowerPoint 演示文稿</vt:lpstr>
      <vt:lpstr>PowerPoint 演示文稿</vt:lpstr>
      <vt:lpstr>一、最短路径</vt:lpstr>
      <vt:lpstr>二、Dijkstra算法</vt:lpstr>
      <vt:lpstr> 基本概念</vt:lpstr>
      <vt:lpstr>PowerPoint 演示文稿</vt:lpstr>
      <vt:lpstr>例：求下图A顶点到各顶点的最短路径。</vt:lpstr>
      <vt:lpstr>PowerPoint 演示文稿</vt:lpstr>
      <vt:lpstr>二、Dijkstra算法</vt:lpstr>
      <vt:lpstr>二、Dijkstra算法</vt:lpstr>
      <vt:lpstr>最短路径的路径保存方法二</vt:lpstr>
      <vt:lpstr>PowerPoint 演示文稿</vt:lpstr>
      <vt:lpstr>PowerPoint 演示文稿</vt:lpstr>
      <vt:lpstr>练习：对下图求从V0出发到各顶点的最短路径。</vt:lpstr>
      <vt:lpstr>PowerPoint 演示文稿</vt:lpstr>
      <vt:lpstr>PowerPoint 演示文稿</vt:lpstr>
      <vt:lpstr>求n个顶点之间的最短路径</vt:lpstr>
      <vt:lpstr>求n个顶点之间的最短路径</vt:lpstr>
      <vt:lpstr>弗罗伊德算法思想</vt:lpstr>
      <vt:lpstr>弗罗伊德算法实现(1)</vt:lpstr>
      <vt:lpstr>弗罗伊德算法实现(2)</vt:lpstr>
      <vt:lpstr>弗罗伊德算法实现举例</vt:lpstr>
      <vt:lpstr>PowerPoint 演示文稿</vt:lpstr>
      <vt:lpstr>PowerPoint 演示文稿</vt:lpstr>
      <vt:lpstr>PowerPoint 演示文稿</vt:lpstr>
      <vt:lpstr>一、AOV-网</vt:lpstr>
      <vt:lpstr>二、有向无环图(DAG)</vt:lpstr>
      <vt:lpstr>PowerPoint 演示文稿</vt:lpstr>
      <vt:lpstr>PowerPoint 演示文稿</vt:lpstr>
      <vt:lpstr>三、拓扑排序</vt:lpstr>
      <vt:lpstr>三、拓扑排序</vt:lpstr>
      <vt:lpstr>三、拓扑排序</vt:lpstr>
      <vt:lpstr>三、拓扑排序</vt:lpstr>
      <vt:lpstr>三、拓扑排序(举例)</vt:lpstr>
      <vt:lpstr>拓扑排序与AOV网</vt:lpstr>
      <vt:lpstr>PowerPoint 演示文稿</vt:lpstr>
      <vt:lpstr>PowerPoint 演示文稿</vt:lpstr>
      <vt:lpstr>PowerPoint 演示文稿</vt:lpstr>
      <vt:lpstr>拓扑排序实现</vt:lpstr>
      <vt:lpstr>实现所涉及的三个问题</vt:lpstr>
      <vt:lpstr>PowerPoint 演示文稿</vt:lpstr>
      <vt:lpstr>PowerPoint 演示文稿</vt:lpstr>
      <vt:lpstr>PowerPoint 演示文稿</vt:lpstr>
      <vt:lpstr>PowerPoint 演示文稿</vt:lpstr>
      <vt:lpstr>PowerPoint 演示文稿</vt:lpstr>
      <vt:lpstr>四、AOE-网</vt:lpstr>
      <vt:lpstr>五、关键路径</vt:lpstr>
      <vt:lpstr>五、关键路径</vt:lpstr>
      <vt:lpstr>五、关键路径</vt:lpstr>
      <vt:lpstr>五、关键路径</vt:lpstr>
      <vt:lpstr>五、关键路径</vt:lpstr>
      <vt:lpstr>五、关键路径</vt:lpstr>
      <vt:lpstr>五、关键路径</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蔡茂国</dc:creator>
  <cp:lastModifiedBy>文峰</cp:lastModifiedBy>
  <cp:revision>738</cp:revision>
  <dcterms:created xsi:type="dcterms:W3CDTF">2002-05-23T03:32:32Z</dcterms:created>
  <dcterms:modified xsi:type="dcterms:W3CDTF">2021-04-24T15:52:27Z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