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051D-4727-4359-BBD3-A1B21442925F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B70E8-5DC2-43CA-A8F2-05E7870A65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248400" cy="685800"/>
          </a:xfrm>
        </p:spPr>
        <p:txBody>
          <a:bodyPr/>
          <a:lstStyle/>
          <a:p>
            <a:pPr algn="l"/>
            <a:r>
              <a:rPr lang="zh-CN" altLang="en-US" sz="3600"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树</a:t>
            </a:r>
            <a:endParaRPr lang="en-US" altLang="zh-CN" sz="3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1096C560-9AC2-4807-AA4E-97D3D3A633AE}" type="slidenum">
              <a:rPr lang="zh-CN" altLang="en-US"/>
              <a:pPr algn="r">
                <a:spcBef>
                  <a:spcPct val="50000"/>
                </a:spcBef>
              </a:pPr>
              <a:t>2</a:t>
            </a:fld>
            <a:endParaRPr lang="en-US" altLang="zh-CN"/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动态查找表</a:t>
            </a:r>
          </a:p>
        </p:txBody>
      </p:sp>
      <p:sp>
        <p:nvSpPr>
          <p:cNvPr id="399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树是一种特殊的多路平衡查找树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R.Bayer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E.Maccreight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1970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年提出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树是一种在外存文件系统中常用的动态索引技术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磁盘中文件的读写以“盘块”为单位进行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将关键字索引信息，放在盘块中，可以加快数据的查找速度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第９章　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248400" cy="685800"/>
          </a:xfrm>
        </p:spPr>
        <p:txBody>
          <a:bodyPr/>
          <a:lstStyle/>
          <a:p>
            <a:pPr algn="l"/>
            <a:r>
              <a:rPr lang="zh-CN" altLang="en-US" sz="3600"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结点结构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]</a:t>
            </a: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AEF4F93F-7B36-4AB8-B41D-E1EE0A0DA586}" type="slidenum">
              <a:rPr lang="zh-CN" altLang="en-US"/>
              <a:pPr algn="r">
                <a:spcBef>
                  <a:spcPct val="50000"/>
                </a:spcBef>
              </a:pPr>
              <a:t>3</a:t>
            </a:fld>
            <a:endParaRPr lang="en-US" altLang="zh-CN"/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动态查找表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708275"/>
            <a:ext cx="8763000" cy="414972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是关键字，且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&lt;K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i+1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是指向子树根结点的指针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i-1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所指子树中所有结点的关键字均小于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i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i 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所指子树中所有结点的关键字均大于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i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对于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阶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树，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m/2 -1≤n≤m-1</a:t>
            </a:r>
          </a:p>
          <a:p>
            <a:pPr>
              <a:spcBef>
                <a:spcPct val="30000"/>
              </a:spcBef>
            </a:pP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第９章　查找</a:t>
            </a:r>
          </a:p>
        </p:txBody>
      </p:sp>
      <p:graphicFrame>
        <p:nvGraphicFramePr>
          <p:cNvPr id="400466" name="Group 82"/>
          <p:cNvGraphicFramePr>
            <a:graphicFrameLocks noGrp="1"/>
          </p:cNvGraphicFramePr>
          <p:nvPr/>
        </p:nvGraphicFramePr>
        <p:xfrm>
          <a:off x="1619250" y="6092825"/>
          <a:ext cx="5443538" cy="518160"/>
        </p:xfrm>
        <a:graphic>
          <a:graphicData uri="http://schemas.openxmlformats.org/drawingml/2006/table">
            <a:tbl>
              <a:tblPr/>
              <a:tblGrid>
                <a:gridCol w="604838"/>
                <a:gridCol w="604837"/>
                <a:gridCol w="604838"/>
                <a:gridCol w="604837"/>
                <a:gridCol w="604838"/>
                <a:gridCol w="604837"/>
                <a:gridCol w="604838"/>
                <a:gridCol w="604837"/>
                <a:gridCol w="60483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3381375" y="5373688"/>
            <a:ext cx="792163" cy="360362"/>
            <a:chOff x="4422" y="2659"/>
            <a:chExt cx="454" cy="227"/>
          </a:xfrm>
        </p:grpSpPr>
        <p:sp>
          <p:nvSpPr>
            <p:cNvPr id="400468" name="Line 84"/>
            <p:cNvSpPr>
              <a:spLocks noChangeShapeType="1"/>
            </p:cNvSpPr>
            <p:nvPr/>
          </p:nvSpPr>
          <p:spPr bwMode="auto">
            <a:xfrm flipV="1">
              <a:off x="4422" y="2659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69" name="Line 85"/>
            <p:cNvSpPr>
              <a:spLocks noChangeShapeType="1"/>
            </p:cNvSpPr>
            <p:nvPr/>
          </p:nvSpPr>
          <p:spPr bwMode="auto">
            <a:xfrm flipH="1" flipV="1">
              <a:off x="4422" y="2659"/>
              <a:ext cx="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70" name="Line 86"/>
            <p:cNvSpPr>
              <a:spLocks noChangeShapeType="1"/>
            </p:cNvSpPr>
            <p:nvPr/>
          </p:nvSpPr>
          <p:spPr bwMode="auto">
            <a:xfrm flipV="1">
              <a:off x="4876" y="2659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71" name="Line 87"/>
            <p:cNvSpPr>
              <a:spLocks noChangeShapeType="1"/>
            </p:cNvSpPr>
            <p:nvPr/>
          </p:nvSpPr>
          <p:spPr bwMode="auto">
            <a:xfrm flipH="1" flipV="1">
              <a:off x="4786" y="2659"/>
              <a:ext cx="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248400" cy="685800"/>
          </a:xfrm>
        </p:spPr>
        <p:txBody>
          <a:bodyPr/>
          <a:lstStyle/>
          <a:p>
            <a:pPr algn="l"/>
            <a:r>
              <a:rPr lang="zh-CN" altLang="en-US" sz="3600"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[m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阶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树定义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]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7223FDC-B328-4489-BB44-2F8514700D9A}" type="slidenum">
              <a:rPr lang="zh-CN" altLang="en-US"/>
              <a:pPr algn="r">
                <a:spcBef>
                  <a:spcPct val="50000"/>
                </a:spcBef>
              </a:pPr>
              <a:t>4</a:t>
            </a:fld>
            <a:endParaRPr lang="en-US" altLang="zh-CN"/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动态查找表</a:t>
            </a:r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树中每个结点至多有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棵子树（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m-1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个关键字）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若根结点不是叶子结点，则到少有两棵子树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除根之外的所有非终端结点至少有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m/2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棵子树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所有叶子结点，都出现在同一层次上，且不带信息（可以看作是查找失败的结点，指向这些结点的指针为空指针）</a:t>
            </a: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第９章　查找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977063" y="4221163"/>
            <a:ext cx="792162" cy="360362"/>
            <a:chOff x="4422" y="2659"/>
            <a:chExt cx="454" cy="227"/>
          </a:xfrm>
        </p:grpSpPr>
        <p:sp>
          <p:nvSpPr>
            <p:cNvPr id="403485" name="Line 29"/>
            <p:cNvSpPr>
              <a:spLocks noChangeShapeType="1"/>
            </p:cNvSpPr>
            <p:nvPr/>
          </p:nvSpPr>
          <p:spPr bwMode="auto">
            <a:xfrm flipV="1">
              <a:off x="4422" y="2659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86" name="Line 30"/>
            <p:cNvSpPr>
              <a:spLocks noChangeShapeType="1"/>
            </p:cNvSpPr>
            <p:nvPr/>
          </p:nvSpPr>
          <p:spPr bwMode="auto">
            <a:xfrm flipH="1" flipV="1">
              <a:off x="4422" y="2659"/>
              <a:ext cx="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87" name="Line 31"/>
            <p:cNvSpPr>
              <a:spLocks noChangeShapeType="1"/>
            </p:cNvSpPr>
            <p:nvPr/>
          </p:nvSpPr>
          <p:spPr bwMode="auto">
            <a:xfrm flipV="1">
              <a:off x="4876" y="2659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88" name="Line 32"/>
            <p:cNvSpPr>
              <a:spLocks noChangeShapeType="1"/>
            </p:cNvSpPr>
            <p:nvPr/>
          </p:nvSpPr>
          <p:spPr bwMode="auto">
            <a:xfrm flipH="1" flipV="1">
              <a:off x="4786" y="2659"/>
              <a:ext cx="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248400" cy="685800"/>
          </a:xfrm>
        </p:spPr>
        <p:txBody>
          <a:bodyPr/>
          <a:lstStyle/>
          <a:p>
            <a:pPr algn="l"/>
            <a:r>
              <a:rPr lang="zh-CN" altLang="en-US" sz="3600"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[3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阶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树举例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]</a:t>
            </a:r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0D81C609-4160-4CE9-8F23-FEC73998569C}" type="slidenum">
              <a:rPr lang="zh-CN" altLang="en-US"/>
              <a:pPr algn="r">
                <a:spcBef>
                  <a:spcPct val="50000"/>
                </a:spcBef>
              </a:pPr>
              <a:t>5</a:t>
            </a:fld>
            <a:endParaRPr lang="en-US" altLang="zh-CN"/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动态查找表</a:t>
            </a:r>
          </a:p>
        </p:txBody>
      </p:sp>
      <p:sp>
        <p:nvSpPr>
          <p:cNvPr id="404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阶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树</a:t>
            </a: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第９章　查找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107950" y="3141663"/>
            <a:ext cx="8931275" cy="3209925"/>
            <a:chOff x="68" y="1979"/>
            <a:chExt cx="5626" cy="2022"/>
          </a:xfrm>
        </p:grpSpPr>
        <p:sp>
          <p:nvSpPr>
            <p:cNvPr id="404516" name="Line 36"/>
            <p:cNvSpPr>
              <a:spLocks noChangeShapeType="1"/>
            </p:cNvSpPr>
            <p:nvPr/>
          </p:nvSpPr>
          <p:spPr bwMode="auto">
            <a:xfrm flipH="1">
              <a:off x="2200" y="2477"/>
              <a:ext cx="453" cy="31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41" name="Line 61"/>
            <p:cNvSpPr>
              <a:spLocks noChangeShapeType="1"/>
            </p:cNvSpPr>
            <p:nvPr/>
          </p:nvSpPr>
          <p:spPr bwMode="auto">
            <a:xfrm flipH="1">
              <a:off x="2506" y="2264"/>
              <a:ext cx="144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42" name="Text Box 62"/>
            <p:cNvSpPr txBox="1">
              <a:spLocks noChangeArrowheads="1"/>
            </p:cNvSpPr>
            <p:nvPr/>
          </p:nvSpPr>
          <p:spPr bwMode="auto">
            <a:xfrm>
              <a:off x="2517" y="1979"/>
              <a:ext cx="45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</a:rPr>
                <a:t>root</a:t>
              </a:r>
              <a:endParaRPr lang="en-US" altLang="zh-CN">
                <a:latin typeface="Times New Roman" pitchFamily="18" charset="0"/>
              </a:endParaRPr>
            </a:p>
          </p:txBody>
        </p:sp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2290" y="2387"/>
              <a:ext cx="908" cy="208"/>
              <a:chOff x="3061" y="2432"/>
              <a:chExt cx="908" cy="208"/>
            </a:xfrm>
          </p:grpSpPr>
          <p:sp>
            <p:nvSpPr>
              <p:cNvPr id="404543" name="Text Box 63"/>
              <p:cNvSpPr txBox="1">
                <a:spLocks noChangeArrowheads="1"/>
              </p:cNvSpPr>
              <p:nvPr/>
            </p:nvSpPr>
            <p:spPr bwMode="auto">
              <a:xfrm>
                <a:off x="3742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44" name="Text Box 64"/>
              <p:cNvSpPr txBox="1">
                <a:spLocks noChangeArrowheads="1"/>
              </p:cNvSpPr>
              <p:nvPr/>
            </p:nvSpPr>
            <p:spPr bwMode="auto">
              <a:xfrm>
                <a:off x="3061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404545" name="Text Box 65"/>
              <p:cNvSpPr txBox="1">
                <a:spLocks noChangeArrowheads="1"/>
              </p:cNvSpPr>
              <p:nvPr/>
            </p:nvSpPr>
            <p:spPr bwMode="auto">
              <a:xfrm>
                <a:off x="3289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46" name="Text Box 66"/>
              <p:cNvSpPr txBox="1">
                <a:spLocks noChangeArrowheads="1"/>
              </p:cNvSpPr>
              <p:nvPr/>
            </p:nvSpPr>
            <p:spPr bwMode="auto">
              <a:xfrm>
                <a:off x="3515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45</a:t>
                </a:r>
              </a:p>
            </p:txBody>
          </p:sp>
        </p:grpSp>
        <p:grpSp>
          <p:nvGrpSpPr>
            <p:cNvPr id="4" name="Group 76"/>
            <p:cNvGrpSpPr>
              <a:grpSpLocks/>
            </p:cNvGrpSpPr>
            <p:nvPr/>
          </p:nvGrpSpPr>
          <p:grpSpPr bwMode="auto">
            <a:xfrm>
              <a:off x="3198" y="2840"/>
              <a:ext cx="1361" cy="208"/>
              <a:chOff x="1156" y="2568"/>
              <a:chExt cx="1361" cy="208"/>
            </a:xfrm>
          </p:grpSpPr>
          <p:sp>
            <p:nvSpPr>
              <p:cNvPr id="404549" name="Text Box 69"/>
              <p:cNvSpPr txBox="1">
                <a:spLocks noChangeArrowheads="1"/>
              </p:cNvSpPr>
              <p:nvPr/>
            </p:nvSpPr>
            <p:spPr bwMode="auto">
              <a:xfrm>
                <a:off x="2290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50" name="Text Box 70"/>
              <p:cNvSpPr txBox="1">
                <a:spLocks noChangeArrowheads="1"/>
              </p:cNvSpPr>
              <p:nvPr/>
            </p:nvSpPr>
            <p:spPr bwMode="auto">
              <a:xfrm>
                <a:off x="1156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404551" name="Text Box 71"/>
              <p:cNvSpPr txBox="1">
                <a:spLocks noChangeArrowheads="1"/>
              </p:cNvSpPr>
              <p:nvPr/>
            </p:nvSpPr>
            <p:spPr bwMode="auto">
              <a:xfrm>
                <a:off x="1384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52" name="Text Box 72"/>
              <p:cNvSpPr txBox="1">
                <a:spLocks noChangeArrowheads="1"/>
              </p:cNvSpPr>
              <p:nvPr/>
            </p:nvSpPr>
            <p:spPr bwMode="auto">
              <a:xfrm>
                <a:off x="1610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53</a:t>
                </a:r>
              </a:p>
            </p:txBody>
          </p:sp>
          <p:sp>
            <p:nvSpPr>
              <p:cNvPr id="404553" name="Text Box 73"/>
              <p:cNvSpPr txBox="1">
                <a:spLocks noChangeArrowheads="1"/>
              </p:cNvSpPr>
              <p:nvPr/>
            </p:nvSpPr>
            <p:spPr bwMode="auto">
              <a:xfrm>
                <a:off x="1838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54" name="Text Box 74"/>
              <p:cNvSpPr txBox="1">
                <a:spLocks noChangeArrowheads="1"/>
              </p:cNvSpPr>
              <p:nvPr/>
            </p:nvSpPr>
            <p:spPr bwMode="auto">
              <a:xfrm>
                <a:off x="2064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90</a:t>
                </a:r>
              </a:p>
            </p:txBody>
          </p:sp>
        </p:grpSp>
        <p:sp>
          <p:nvSpPr>
            <p:cNvPr id="404557" name="Line 77"/>
            <p:cNvSpPr>
              <a:spLocks noChangeShapeType="1"/>
            </p:cNvSpPr>
            <p:nvPr/>
          </p:nvSpPr>
          <p:spPr bwMode="auto">
            <a:xfrm flipH="1">
              <a:off x="1338" y="2976"/>
              <a:ext cx="328" cy="31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78"/>
            <p:cNvGrpSpPr>
              <a:grpSpLocks/>
            </p:cNvGrpSpPr>
            <p:nvPr/>
          </p:nvGrpSpPr>
          <p:grpSpPr bwMode="auto">
            <a:xfrm>
              <a:off x="1338" y="2840"/>
              <a:ext cx="908" cy="208"/>
              <a:chOff x="3061" y="2432"/>
              <a:chExt cx="908" cy="208"/>
            </a:xfrm>
          </p:grpSpPr>
          <p:sp>
            <p:nvSpPr>
              <p:cNvPr id="404559" name="Text Box 79"/>
              <p:cNvSpPr txBox="1">
                <a:spLocks noChangeArrowheads="1"/>
              </p:cNvSpPr>
              <p:nvPr/>
            </p:nvSpPr>
            <p:spPr bwMode="auto">
              <a:xfrm>
                <a:off x="3742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60" name="Text Box 80"/>
              <p:cNvSpPr txBox="1">
                <a:spLocks noChangeArrowheads="1"/>
              </p:cNvSpPr>
              <p:nvPr/>
            </p:nvSpPr>
            <p:spPr bwMode="auto">
              <a:xfrm>
                <a:off x="3061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404561" name="Text Box 81"/>
              <p:cNvSpPr txBox="1">
                <a:spLocks noChangeArrowheads="1"/>
              </p:cNvSpPr>
              <p:nvPr/>
            </p:nvSpPr>
            <p:spPr bwMode="auto">
              <a:xfrm>
                <a:off x="3289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62" name="Text Box 82"/>
              <p:cNvSpPr txBox="1">
                <a:spLocks noChangeArrowheads="1"/>
              </p:cNvSpPr>
              <p:nvPr/>
            </p:nvSpPr>
            <p:spPr bwMode="auto">
              <a:xfrm>
                <a:off x="3515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24</a:t>
                </a:r>
              </a:p>
            </p:txBody>
          </p:sp>
        </p:grpSp>
        <p:grpSp>
          <p:nvGrpSpPr>
            <p:cNvPr id="6" name="Group 83"/>
            <p:cNvGrpSpPr>
              <a:grpSpLocks/>
            </p:cNvGrpSpPr>
            <p:nvPr/>
          </p:nvGrpSpPr>
          <p:grpSpPr bwMode="auto">
            <a:xfrm>
              <a:off x="68" y="3339"/>
              <a:ext cx="1361" cy="208"/>
              <a:chOff x="1156" y="2568"/>
              <a:chExt cx="1361" cy="208"/>
            </a:xfrm>
          </p:grpSpPr>
          <p:sp>
            <p:nvSpPr>
              <p:cNvPr id="404564" name="Text Box 84"/>
              <p:cNvSpPr txBox="1">
                <a:spLocks noChangeArrowheads="1"/>
              </p:cNvSpPr>
              <p:nvPr/>
            </p:nvSpPr>
            <p:spPr bwMode="auto">
              <a:xfrm>
                <a:off x="2290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65" name="Text Box 85"/>
              <p:cNvSpPr txBox="1">
                <a:spLocks noChangeArrowheads="1"/>
              </p:cNvSpPr>
              <p:nvPr/>
            </p:nvSpPr>
            <p:spPr bwMode="auto">
              <a:xfrm>
                <a:off x="1156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404566" name="Text Box 86"/>
              <p:cNvSpPr txBox="1">
                <a:spLocks noChangeArrowheads="1"/>
              </p:cNvSpPr>
              <p:nvPr/>
            </p:nvSpPr>
            <p:spPr bwMode="auto">
              <a:xfrm>
                <a:off x="1384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67" name="Text Box 87"/>
              <p:cNvSpPr txBox="1">
                <a:spLocks noChangeArrowheads="1"/>
              </p:cNvSpPr>
              <p:nvPr/>
            </p:nvSpPr>
            <p:spPr bwMode="auto">
              <a:xfrm>
                <a:off x="1610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3</a:t>
                </a:r>
              </a:p>
            </p:txBody>
          </p:sp>
          <p:sp>
            <p:nvSpPr>
              <p:cNvPr id="404568" name="Text Box 88"/>
              <p:cNvSpPr txBox="1">
                <a:spLocks noChangeArrowheads="1"/>
              </p:cNvSpPr>
              <p:nvPr/>
            </p:nvSpPr>
            <p:spPr bwMode="auto">
              <a:xfrm>
                <a:off x="1838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69" name="Text Box 89"/>
              <p:cNvSpPr txBox="1">
                <a:spLocks noChangeArrowheads="1"/>
              </p:cNvSpPr>
              <p:nvPr/>
            </p:nvSpPr>
            <p:spPr bwMode="auto">
              <a:xfrm>
                <a:off x="2064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12</a:t>
                </a:r>
              </a:p>
            </p:txBody>
          </p:sp>
        </p:grpSp>
        <p:grpSp>
          <p:nvGrpSpPr>
            <p:cNvPr id="7" name="Group 90"/>
            <p:cNvGrpSpPr>
              <a:grpSpLocks/>
            </p:cNvGrpSpPr>
            <p:nvPr/>
          </p:nvGrpSpPr>
          <p:grpSpPr bwMode="auto">
            <a:xfrm>
              <a:off x="1474" y="3339"/>
              <a:ext cx="908" cy="208"/>
              <a:chOff x="3061" y="2432"/>
              <a:chExt cx="908" cy="208"/>
            </a:xfrm>
          </p:grpSpPr>
          <p:sp>
            <p:nvSpPr>
              <p:cNvPr id="404571" name="Text Box 91"/>
              <p:cNvSpPr txBox="1">
                <a:spLocks noChangeArrowheads="1"/>
              </p:cNvSpPr>
              <p:nvPr/>
            </p:nvSpPr>
            <p:spPr bwMode="auto">
              <a:xfrm>
                <a:off x="3742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72" name="Text Box 92"/>
              <p:cNvSpPr txBox="1">
                <a:spLocks noChangeArrowheads="1"/>
              </p:cNvSpPr>
              <p:nvPr/>
            </p:nvSpPr>
            <p:spPr bwMode="auto">
              <a:xfrm>
                <a:off x="3061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404573" name="Text Box 93"/>
              <p:cNvSpPr txBox="1">
                <a:spLocks noChangeArrowheads="1"/>
              </p:cNvSpPr>
              <p:nvPr/>
            </p:nvSpPr>
            <p:spPr bwMode="auto">
              <a:xfrm>
                <a:off x="3289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74" name="Text Box 94"/>
              <p:cNvSpPr txBox="1">
                <a:spLocks noChangeArrowheads="1"/>
              </p:cNvSpPr>
              <p:nvPr/>
            </p:nvSpPr>
            <p:spPr bwMode="auto">
              <a:xfrm>
                <a:off x="3515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37</a:t>
                </a:r>
              </a:p>
            </p:txBody>
          </p:sp>
        </p:grpSp>
        <p:grpSp>
          <p:nvGrpSpPr>
            <p:cNvPr id="8" name="Group 95"/>
            <p:cNvGrpSpPr>
              <a:grpSpLocks/>
            </p:cNvGrpSpPr>
            <p:nvPr/>
          </p:nvGrpSpPr>
          <p:grpSpPr bwMode="auto">
            <a:xfrm>
              <a:off x="3379" y="3339"/>
              <a:ext cx="1361" cy="208"/>
              <a:chOff x="1156" y="2568"/>
              <a:chExt cx="1361" cy="208"/>
            </a:xfrm>
          </p:grpSpPr>
          <p:sp>
            <p:nvSpPr>
              <p:cNvPr id="404576" name="Text Box 96"/>
              <p:cNvSpPr txBox="1">
                <a:spLocks noChangeArrowheads="1"/>
              </p:cNvSpPr>
              <p:nvPr/>
            </p:nvSpPr>
            <p:spPr bwMode="auto">
              <a:xfrm>
                <a:off x="2290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77" name="Text Box 97"/>
              <p:cNvSpPr txBox="1">
                <a:spLocks noChangeArrowheads="1"/>
              </p:cNvSpPr>
              <p:nvPr/>
            </p:nvSpPr>
            <p:spPr bwMode="auto">
              <a:xfrm>
                <a:off x="1156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404578" name="Text Box 98"/>
              <p:cNvSpPr txBox="1">
                <a:spLocks noChangeArrowheads="1"/>
              </p:cNvSpPr>
              <p:nvPr/>
            </p:nvSpPr>
            <p:spPr bwMode="auto">
              <a:xfrm>
                <a:off x="1384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79" name="Text Box 99"/>
              <p:cNvSpPr txBox="1">
                <a:spLocks noChangeArrowheads="1"/>
              </p:cNvSpPr>
              <p:nvPr/>
            </p:nvSpPr>
            <p:spPr bwMode="auto">
              <a:xfrm>
                <a:off x="1610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61</a:t>
                </a:r>
              </a:p>
            </p:txBody>
          </p:sp>
          <p:sp>
            <p:nvSpPr>
              <p:cNvPr id="404580" name="Text Box 100"/>
              <p:cNvSpPr txBox="1">
                <a:spLocks noChangeArrowheads="1"/>
              </p:cNvSpPr>
              <p:nvPr/>
            </p:nvSpPr>
            <p:spPr bwMode="auto">
              <a:xfrm>
                <a:off x="1838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81" name="Text Box 101"/>
              <p:cNvSpPr txBox="1">
                <a:spLocks noChangeArrowheads="1"/>
              </p:cNvSpPr>
              <p:nvPr/>
            </p:nvSpPr>
            <p:spPr bwMode="auto">
              <a:xfrm>
                <a:off x="2064" y="2568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70</a:t>
                </a:r>
              </a:p>
            </p:txBody>
          </p:sp>
        </p:grpSp>
        <p:grpSp>
          <p:nvGrpSpPr>
            <p:cNvPr id="9" name="Group 102"/>
            <p:cNvGrpSpPr>
              <a:grpSpLocks/>
            </p:cNvGrpSpPr>
            <p:nvPr/>
          </p:nvGrpSpPr>
          <p:grpSpPr bwMode="auto">
            <a:xfrm>
              <a:off x="4786" y="3339"/>
              <a:ext cx="908" cy="208"/>
              <a:chOff x="3061" y="2432"/>
              <a:chExt cx="908" cy="208"/>
            </a:xfrm>
          </p:grpSpPr>
          <p:sp>
            <p:nvSpPr>
              <p:cNvPr id="404583" name="Text Box 103"/>
              <p:cNvSpPr txBox="1">
                <a:spLocks noChangeArrowheads="1"/>
              </p:cNvSpPr>
              <p:nvPr/>
            </p:nvSpPr>
            <p:spPr bwMode="auto">
              <a:xfrm>
                <a:off x="3742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84" name="Text Box 104"/>
              <p:cNvSpPr txBox="1">
                <a:spLocks noChangeArrowheads="1"/>
              </p:cNvSpPr>
              <p:nvPr/>
            </p:nvSpPr>
            <p:spPr bwMode="auto">
              <a:xfrm>
                <a:off x="3061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404585" name="Text Box 105"/>
              <p:cNvSpPr txBox="1">
                <a:spLocks noChangeArrowheads="1"/>
              </p:cNvSpPr>
              <p:nvPr/>
            </p:nvSpPr>
            <p:spPr bwMode="auto">
              <a:xfrm>
                <a:off x="3289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86" name="Text Box 106"/>
              <p:cNvSpPr txBox="1">
                <a:spLocks noChangeArrowheads="1"/>
              </p:cNvSpPr>
              <p:nvPr/>
            </p:nvSpPr>
            <p:spPr bwMode="auto">
              <a:xfrm>
                <a:off x="3515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99</a:t>
                </a:r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426" y="3339"/>
              <a:ext cx="908" cy="208"/>
              <a:chOff x="3061" y="2432"/>
              <a:chExt cx="908" cy="208"/>
            </a:xfrm>
          </p:grpSpPr>
          <p:sp>
            <p:nvSpPr>
              <p:cNvPr id="404588" name="Text Box 108"/>
              <p:cNvSpPr txBox="1">
                <a:spLocks noChangeArrowheads="1"/>
              </p:cNvSpPr>
              <p:nvPr/>
            </p:nvSpPr>
            <p:spPr bwMode="auto">
              <a:xfrm>
                <a:off x="3742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89" name="Text Box 109"/>
              <p:cNvSpPr txBox="1">
                <a:spLocks noChangeArrowheads="1"/>
              </p:cNvSpPr>
              <p:nvPr/>
            </p:nvSpPr>
            <p:spPr bwMode="auto">
              <a:xfrm>
                <a:off x="3061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404590" name="Text Box 110"/>
              <p:cNvSpPr txBox="1">
                <a:spLocks noChangeArrowheads="1"/>
              </p:cNvSpPr>
              <p:nvPr/>
            </p:nvSpPr>
            <p:spPr bwMode="auto">
              <a:xfrm>
                <a:off x="3289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zh-CN"/>
              </a:p>
            </p:txBody>
          </p:sp>
          <p:sp>
            <p:nvSpPr>
              <p:cNvPr id="404591" name="Text Box 111"/>
              <p:cNvSpPr txBox="1">
                <a:spLocks noChangeArrowheads="1"/>
              </p:cNvSpPr>
              <p:nvPr/>
            </p:nvSpPr>
            <p:spPr bwMode="auto">
              <a:xfrm>
                <a:off x="3515" y="2432"/>
                <a:ext cx="227" cy="20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>
                    <a:latin typeface="黑体" pitchFamily="2" charset="-122"/>
                    <a:ea typeface="黑体" pitchFamily="2" charset="-122"/>
                  </a:rPr>
                  <a:t>50</a:t>
                </a:r>
              </a:p>
            </p:txBody>
          </p:sp>
        </p:grpSp>
        <p:sp>
          <p:nvSpPr>
            <p:cNvPr id="404592" name="Line 112"/>
            <p:cNvSpPr>
              <a:spLocks noChangeShapeType="1"/>
            </p:cNvSpPr>
            <p:nvPr/>
          </p:nvSpPr>
          <p:spPr bwMode="auto">
            <a:xfrm>
              <a:off x="3061" y="2477"/>
              <a:ext cx="499" cy="31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93" name="Line 113"/>
            <p:cNvSpPr>
              <a:spLocks noChangeShapeType="1"/>
            </p:cNvSpPr>
            <p:nvPr/>
          </p:nvSpPr>
          <p:spPr bwMode="auto">
            <a:xfrm flipH="1">
              <a:off x="2109" y="2976"/>
              <a:ext cx="10" cy="31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94" name="Line 114"/>
            <p:cNvSpPr>
              <a:spLocks noChangeShapeType="1"/>
            </p:cNvSpPr>
            <p:nvPr/>
          </p:nvSpPr>
          <p:spPr bwMode="auto">
            <a:xfrm flipH="1">
              <a:off x="3198" y="2976"/>
              <a:ext cx="328" cy="31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95" name="Line 115"/>
            <p:cNvSpPr>
              <a:spLocks noChangeShapeType="1"/>
            </p:cNvSpPr>
            <p:nvPr/>
          </p:nvSpPr>
          <p:spPr bwMode="auto">
            <a:xfrm flipH="1">
              <a:off x="4014" y="2976"/>
              <a:ext cx="0" cy="31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96" name="Line 116"/>
            <p:cNvSpPr>
              <a:spLocks noChangeShapeType="1"/>
            </p:cNvSpPr>
            <p:nvPr/>
          </p:nvSpPr>
          <p:spPr bwMode="auto">
            <a:xfrm>
              <a:off x="4433" y="2976"/>
              <a:ext cx="534" cy="31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99" name="Text Box 119"/>
            <p:cNvSpPr txBox="1">
              <a:spLocks noChangeArrowheads="1"/>
            </p:cNvSpPr>
            <p:nvPr/>
          </p:nvSpPr>
          <p:spPr bwMode="auto">
            <a:xfrm>
              <a:off x="295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02" name="Line 122"/>
            <p:cNvSpPr>
              <a:spLocks noChangeShapeType="1"/>
            </p:cNvSpPr>
            <p:nvPr/>
          </p:nvSpPr>
          <p:spPr bwMode="auto">
            <a:xfrm flipH="1">
              <a:off x="385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03" name="Text Box 123"/>
            <p:cNvSpPr txBox="1">
              <a:spLocks noChangeArrowheads="1"/>
            </p:cNvSpPr>
            <p:nvPr/>
          </p:nvSpPr>
          <p:spPr bwMode="auto">
            <a:xfrm>
              <a:off x="748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04" name="Line 124"/>
            <p:cNvSpPr>
              <a:spLocks noChangeShapeType="1"/>
            </p:cNvSpPr>
            <p:nvPr/>
          </p:nvSpPr>
          <p:spPr bwMode="auto">
            <a:xfrm flipH="1">
              <a:off x="838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05" name="Text Box 125"/>
            <p:cNvSpPr txBox="1">
              <a:spLocks noChangeArrowheads="1"/>
            </p:cNvSpPr>
            <p:nvPr/>
          </p:nvSpPr>
          <p:spPr bwMode="auto">
            <a:xfrm>
              <a:off x="1202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06" name="Line 126"/>
            <p:cNvSpPr>
              <a:spLocks noChangeShapeType="1"/>
            </p:cNvSpPr>
            <p:nvPr/>
          </p:nvSpPr>
          <p:spPr bwMode="auto">
            <a:xfrm flipH="1">
              <a:off x="1292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07" name="Text Box 127"/>
            <p:cNvSpPr txBox="1">
              <a:spLocks noChangeArrowheads="1"/>
            </p:cNvSpPr>
            <p:nvPr/>
          </p:nvSpPr>
          <p:spPr bwMode="auto">
            <a:xfrm>
              <a:off x="1701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08" name="Line 128"/>
            <p:cNvSpPr>
              <a:spLocks noChangeShapeType="1"/>
            </p:cNvSpPr>
            <p:nvPr/>
          </p:nvSpPr>
          <p:spPr bwMode="auto">
            <a:xfrm flipH="1">
              <a:off x="1791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09" name="Text Box 129"/>
            <p:cNvSpPr txBox="1">
              <a:spLocks noChangeArrowheads="1"/>
            </p:cNvSpPr>
            <p:nvPr/>
          </p:nvSpPr>
          <p:spPr bwMode="auto">
            <a:xfrm>
              <a:off x="2155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10" name="Line 130"/>
            <p:cNvSpPr>
              <a:spLocks noChangeShapeType="1"/>
            </p:cNvSpPr>
            <p:nvPr/>
          </p:nvSpPr>
          <p:spPr bwMode="auto">
            <a:xfrm flipH="1">
              <a:off x="2245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11" name="Text Box 131"/>
            <p:cNvSpPr txBox="1">
              <a:spLocks noChangeArrowheads="1"/>
            </p:cNvSpPr>
            <p:nvPr/>
          </p:nvSpPr>
          <p:spPr bwMode="auto">
            <a:xfrm>
              <a:off x="2653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12" name="Line 132"/>
            <p:cNvSpPr>
              <a:spLocks noChangeShapeType="1"/>
            </p:cNvSpPr>
            <p:nvPr/>
          </p:nvSpPr>
          <p:spPr bwMode="auto">
            <a:xfrm flipH="1">
              <a:off x="2743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13" name="Text Box 133"/>
            <p:cNvSpPr txBox="1">
              <a:spLocks noChangeArrowheads="1"/>
            </p:cNvSpPr>
            <p:nvPr/>
          </p:nvSpPr>
          <p:spPr bwMode="auto">
            <a:xfrm>
              <a:off x="3107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14" name="Line 134"/>
            <p:cNvSpPr>
              <a:spLocks noChangeShapeType="1"/>
            </p:cNvSpPr>
            <p:nvPr/>
          </p:nvSpPr>
          <p:spPr bwMode="auto">
            <a:xfrm flipH="1">
              <a:off x="3197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15" name="Text Box 135"/>
            <p:cNvSpPr txBox="1">
              <a:spLocks noChangeArrowheads="1"/>
            </p:cNvSpPr>
            <p:nvPr/>
          </p:nvSpPr>
          <p:spPr bwMode="auto">
            <a:xfrm>
              <a:off x="3606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16" name="Line 136"/>
            <p:cNvSpPr>
              <a:spLocks noChangeShapeType="1"/>
            </p:cNvSpPr>
            <p:nvPr/>
          </p:nvSpPr>
          <p:spPr bwMode="auto">
            <a:xfrm flipH="1">
              <a:off x="3696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17" name="Text Box 137"/>
            <p:cNvSpPr txBox="1">
              <a:spLocks noChangeArrowheads="1"/>
            </p:cNvSpPr>
            <p:nvPr/>
          </p:nvSpPr>
          <p:spPr bwMode="auto">
            <a:xfrm>
              <a:off x="4060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18" name="Line 138"/>
            <p:cNvSpPr>
              <a:spLocks noChangeShapeType="1"/>
            </p:cNvSpPr>
            <p:nvPr/>
          </p:nvSpPr>
          <p:spPr bwMode="auto">
            <a:xfrm flipH="1">
              <a:off x="4150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19" name="Text Box 139"/>
            <p:cNvSpPr txBox="1">
              <a:spLocks noChangeArrowheads="1"/>
            </p:cNvSpPr>
            <p:nvPr/>
          </p:nvSpPr>
          <p:spPr bwMode="auto">
            <a:xfrm>
              <a:off x="4513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20" name="Line 140"/>
            <p:cNvSpPr>
              <a:spLocks noChangeShapeType="1"/>
            </p:cNvSpPr>
            <p:nvPr/>
          </p:nvSpPr>
          <p:spPr bwMode="auto">
            <a:xfrm flipH="1">
              <a:off x="4603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21" name="Text Box 141"/>
            <p:cNvSpPr txBox="1">
              <a:spLocks noChangeArrowheads="1"/>
            </p:cNvSpPr>
            <p:nvPr/>
          </p:nvSpPr>
          <p:spPr bwMode="auto">
            <a:xfrm>
              <a:off x="5012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22" name="Line 142"/>
            <p:cNvSpPr>
              <a:spLocks noChangeShapeType="1"/>
            </p:cNvSpPr>
            <p:nvPr/>
          </p:nvSpPr>
          <p:spPr bwMode="auto">
            <a:xfrm flipH="1">
              <a:off x="5102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623" name="Text Box 143"/>
            <p:cNvSpPr txBox="1">
              <a:spLocks noChangeArrowheads="1"/>
            </p:cNvSpPr>
            <p:nvPr/>
          </p:nvSpPr>
          <p:spPr bwMode="auto">
            <a:xfrm>
              <a:off x="5465" y="3793"/>
              <a:ext cx="227" cy="2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404624" name="Line 144"/>
            <p:cNvSpPr>
              <a:spLocks noChangeShapeType="1"/>
            </p:cNvSpPr>
            <p:nvPr/>
          </p:nvSpPr>
          <p:spPr bwMode="auto">
            <a:xfrm flipH="1">
              <a:off x="5555" y="3475"/>
              <a:ext cx="10" cy="2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248400" cy="685800"/>
          </a:xfrm>
        </p:spPr>
        <p:txBody>
          <a:bodyPr/>
          <a:lstStyle/>
          <a:p>
            <a:pPr algn="l"/>
            <a:r>
              <a:rPr lang="zh-CN" altLang="en-US" sz="3600"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[3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阶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树举例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]</a:t>
            </a: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866A6451-CA0C-43AA-AF45-E94AA6E97FFF}" type="slidenum">
              <a:rPr lang="zh-CN" altLang="en-US"/>
              <a:pPr algn="r">
                <a:spcBef>
                  <a:spcPct val="50000"/>
                </a:spcBef>
              </a:pPr>
              <a:t>6</a:t>
            </a:fld>
            <a:endParaRPr lang="en-US" altLang="zh-CN"/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动态查找表</a:t>
            </a:r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阶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树简化</a:t>
            </a: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第９章　查找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1692275" y="3644900"/>
            <a:ext cx="6121400" cy="2305050"/>
            <a:chOff x="1020" y="2523"/>
            <a:chExt cx="3856" cy="1452"/>
          </a:xfrm>
        </p:grpSpPr>
        <p:sp>
          <p:nvSpPr>
            <p:cNvPr id="405590" name="AutoShape 86"/>
            <p:cNvSpPr>
              <a:spLocks noChangeArrowheads="1"/>
            </p:cNvSpPr>
            <p:nvPr/>
          </p:nvSpPr>
          <p:spPr bwMode="auto">
            <a:xfrm>
              <a:off x="2608" y="2523"/>
              <a:ext cx="453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45</a:t>
              </a:r>
              <a:endParaRPr lang="zh-CN" altLang="en-US"/>
            </a:p>
          </p:txBody>
        </p:sp>
        <p:sp>
          <p:nvSpPr>
            <p:cNvPr id="405591" name="AutoShape 87"/>
            <p:cNvSpPr>
              <a:spLocks noChangeArrowheads="1"/>
            </p:cNvSpPr>
            <p:nvPr/>
          </p:nvSpPr>
          <p:spPr bwMode="auto">
            <a:xfrm>
              <a:off x="1565" y="3113"/>
              <a:ext cx="454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24</a:t>
              </a:r>
              <a:endParaRPr lang="zh-CN" altLang="en-US"/>
            </a:p>
          </p:txBody>
        </p:sp>
        <p:sp>
          <p:nvSpPr>
            <p:cNvPr id="405592" name="AutoShape 88"/>
            <p:cNvSpPr>
              <a:spLocks noChangeArrowheads="1"/>
            </p:cNvSpPr>
            <p:nvPr/>
          </p:nvSpPr>
          <p:spPr bwMode="auto">
            <a:xfrm>
              <a:off x="1020" y="3748"/>
              <a:ext cx="635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3  12</a:t>
              </a:r>
              <a:endParaRPr lang="zh-CN" altLang="en-US"/>
            </a:p>
          </p:txBody>
        </p:sp>
        <p:sp>
          <p:nvSpPr>
            <p:cNvPr id="405593" name="AutoShape 89"/>
            <p:cNvSpPr>
              <a:spLocks noChangeArrowheads="1"/>
            </p:cNvSpPr>
            <p:nvPr/>
          </p:nvSpPr>
          <p:spPr bwMode="auto">
            <a:xfrm>
              <a:off x="1927" y="3748"/>
              <a:ext cx="454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37</a:t>
              </a:r>
              <a:endParaRPr lang="zh-CN" altLang="en-US"/>
            </a:p>
          </p:txBody>
        </p:sp>
        <p:sp>
          <p:nvSpPr>
            <p:cNvPr id="405594" name="AutoShape 90"/>
            <p:cNvSpPr>
              <a:spLocks noChangeArrowheads="1"/>
            </p:cNvSpPr>
            <p:nvPr/>
          </p:nvSpPr>
          <p:spPr bwMode="auto">
            <a:xfrm>
              <a:off x="2925" y="3748"/>
              <a:ext cx="454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50</a:t>
              </a:r>
              <a:endParaRPr lang="zh-CN" altLang="en-US"/>
            </a:p>
          </p:txBody>
        </p:sp>
        <p:sp>
          <p:nvSpPr>
            <p:cNvPr id="405595" name="AutoShape 91"/>
            <p:cNvSpPr>
              <a:spLocks noChangeArrowheads="1"/>
            </p:cNvSpPr>
            <p:nvPr/>
          </p:nvSpPr>
          <p:spPr bwMode="auto">
            <a:xfrm>
              <a:off x="4422" y="3748"/>
              <a:ext cx="454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99</a:t>
              </a:r>
              <a:endParaRPr lang="zh-CN" altLang="en-US"/>
            </a:p>
          </p:txBody>
        </p:sp>
        <p:sp>
          <p:nvSpPr>
            <p:cNvPr id="405596" name="AutoShape 92"/>
            <p:cNvSpPr>
              <a:spLocks noChangeArrowheads="1"/>
            </p:cNvSpPr>
            <p:nvPr/>
          </p:nvSpPr>
          <p:spPr bwMode="auto">
            <a:xfrm>
              <a:off x="3606" y="3748"/>
              <a:ext cx="635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61  70</a:t>
              </a:r>
              <a:endParaRPr lang="zh-CN" altLang="en-US"/>
            </a:p>
          </p:txBody>
        </p:sp>
        <p:sp>
          <p:nvSpPr>
            <p:cNvPr id="405597" name="AutoShape 93"/>
            <p:cNvSpPr>
              <a:spLocks noChangeArrowheads="1"/>
            </p:cNvSpPr>
            <p:nvPr/>
          </p:nvSpPr>
          <p:spPr bwMode="auto">
            <a:xfrm>
              <a:off x="3606" y="3113"/>
              <a:ext cx="635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53  90</a:t>
              </a:r>
              <a:endParaRPr lang="zh-CN" altLang="en-US"/>
            </a:p>
          </p:txBody>
        </p:sp>
        <p:sp>
          <p:nvSpPr>
            <p:cNvPr id="405598" name="Line 94"/>
            <p:cNvSpPr>
              <a:spLocks noChangeShapeType="1"/>
            </p:cNvSpPr>
            <p:nvPr/>
          </p:nvSpPr>
          <p:spPr bwMode="auto">
            <a:xfrm flipH="1">
              <a:off x="1837" y="2750"/>
              <a:ext cx="907" cy="36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5599" name="Line 95"/>
            <p:cNvSpPr>
              <a:spLocks noChangeShapeType="1"/>
            </p:cNvSpPr>
            <p:nvPr/>
          </p:nvSpPr>
          <p:spPr bwMode="auto">
            <a:xfrm>
              <a:off x="2971" y="2750"/>
              <a:ext cx="952" cy="36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5600" name="Line 96"/>
            <p:cNvSpPr>
              <a:spLocks noChangeShapeType="1"/>
            </p:cNvSpPr>
            <p:nvPr/>
          </p:nvSpPr>
          <p:spPr bwMode="auto">
            <a:xfrm flipH="1">
              <a:off x="1292" y="3339"/>
              <a:ext cx="363" cy="40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5601" name="Line 97"/>
            <p:cNvSpPr>
              <a:spLocks noChangeShapeType="1"/>
            </p:cNvSpPr>
            <p:nvPr/>
          </p:nvSpPr>
          <p:spPr bwMode="auto">
            <a:xfrm>
              <a:off x="1927" y="3339"/>
              <a:ext cx="227" cy="40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5602" name="Line 98"/>
            <p:cNvSpPr>
              <a:spLocks noChangeShapeType="1"/>
            </p:cNvSpPr>
            <p:nvPr/>
          </p:nvSpPr>
          <p:spPr bwMode="auto">
            <a:xfrm flipH="1">
              <a:off x="3152" y="3339"/>
              <a:ext cx="590" cy="40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5603" name="Line 99"/>
            <p:cNvSpPr>
              <a:spLocks noChangeShapeType="1"/>
            </p:cNvSpPr>
            <p:nvPr/>
          </p:nvSpPr>
          <p:spPr bwMode="auto">
            <a:xfrm>
              <a:off x="3923" y="3339"/>
              <a:ext cx="0" cy="40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5604" name="Line 100"/>
            <p:cNvSpPr>
              <a:spLocks noChangeShapeType="1"/>
            </p:cNvSpPr>
            <p:nvPr/>
          </p:nvSpPr>
          <p:spPr bwMode="auto">
            <a:xfrm>
              <a:off x="4150" y="3339"/>
              <a:ext cx="499" cy="409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6248400" cy="685800"/>
          </a:xfrm>
        </p:spPr>
        <p:txBody>
          <a:bodyPr/>
          <a:lstStyle/>
          <a:p>
            <a:pPr algn="l"/>
            <a:r>
              <a:rPr lang="zh-CN" altLang="en-US" sz="3600">
                <a:latin typeface="黑体" pitchFamily="2" charset="-122"/>
                <a:ea typeface="黑体" pitchFamily="2" charset="-122"/>
              </a:rPr>
              <a:t>五、</a:t>
            </a:r>
            <a:r>
              <a:rPr lang="en-US" altLang="zh-CN" sz="3600">
                <a:latin typeface="黑体" pitchFamily="2" charset="-122"/>
                <a:ea typeface="黑体" pitchFamily="2" charset="-122"/>
              </a:rPr>
              <a:t>B+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树</a:t>
            </a:r>
            <a:endParaRPr lang="en-US" altLang="zh-CN" sz="3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动态查找表</a:t>
            </a:r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636838"/>
            <a:ext cx="8763000" cy="42211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	B+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树是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B-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树的变型树，其差异在于：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有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棵子树的结点中含有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个关键字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所有叶子结点包含了全部关键字的信息，且叶子结点本身依关键字的大小顺序链接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所有非终端结点可以看成是索引部分，结点中仅含子树中最大关键字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第９章　查找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1E6B2888-1A6E-4A42-9D5A-BBABA0EB5610}" type="slidenum">
              <a:rPr lang="zh-CN" altLang="en-US"/>
              <a:pPr algn="r">
                <a:spcBef>
                  <a:spcPct val="50000"/>
                </a:spcBef>
              </a:pPr>
              <a:t>7</a:t>
            </a:fld>
            <a:endParaRPr lang="en-US" altLang="zh-CN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692275" y="4797425"/>
            <a:ext cx="5830888" cy="1944688"/>
            <a:chOff x="1066" y="2976"/>
            <a:chExt cx="3673" cy="1225"/>
          </a:xfrm>
        </p:grpSpPr>
        <p:sp>
          <p:nvSpPr>
            <p:cNvPr id="419886" name="AutoShape 46"/>
            <p:cNvSpPr>
              <a:spLocks noChangeArrowheads="1"/>
            </p:cNvSpPr>
            <p:nvPr/>
          </p:nvSpPr>
          <p:spPr bwMode="auto">
            <a:xfrm>
              <a:off x="2699" y="2976"/>
              <a:ext cx="581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59  97</a:t>
              </a:r>
              <a:endParaRPr lang="zh-CN" altLang="en-US" sz="2000"/>
            </a:p>
          </p:txBody>
        </p:sp>
        <p:sp>
          <p:nvSpPr>
            <p:cNvPr id="419887" name="AutoShape 47"/>
            <p:cNvSpPr>
              <a:spLocks noChangeArrowheads="1"/>
            </p:cNvSpPr>
            <p:nvPr/>
          </p:nvSpPr>
          <p:spPr bwMode="auto">
            <a:xfrm>
              <a:off x="1927" y="3475"/>
              <a:ext cx="681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15 44 59</a:t>
              </a:r>
              <a:endParaRPr lang="zh-CN" altLang="en-US" sz="2000"/>
            </a:p>
          </p:txBody>
        </p:sp>
        <p:sp>
          <p:nvSpPr>
            <p:cNvPr id="419888" name="AutoShape 48"/>
            <p:cNvSpPr>
              <a:spLocks noChangeArrowheads="1"/>
            </p:cNvSpPr>
            <p:nvPr/>
          </p:nvSpPr>
          <p:spPr bwMode="auto">
            <a:xfrm>
              <a:off x="1338" y="3974"/>
              <a:ext cx="454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10 15</a:t>
              </a:r>
              <a:endParaRPr lang="zh-CN" altLang="en-US" sz="2000"/>
            </a:p>
          </p:txBody>
        </p:sp>
        <p:sp>
          <p:nvSpPr>
            <p:cNvPr id="419889" name="AutoShape 49"/>
            <p:cNvSpPr>
              <a:spLocks noChangeArrowheads="1"/>
            </p:cNvSpPr>
            <p:nvPr/>
          </p:nvSpPr>
          <p:spPr bwMode="auto">
            <a:xfrm>
              <a:off x="2744" y="3974"/>
              <a:ext cx="454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51 59</a:t>
              </a:r>
              <a:endParaRPr lang="zh-CN" altLang="en-US" sz="2000"/>
            </a:p>
          </p:txBody>
        </p:sp>
        <p:sp>
          <p:nvSpPr>
            <p:cNvPr id="419890" name="AutoShape 50"/>
            <p:cNvSpPr>
              <a:spLocks noChangeArrowheads="1"/>
            </p:cNvSpPr>
            <p:nvPr/>
          </p:nvSpPr>
          <p:spPr bwMode="auto">
            <a:xfrm>
              <a:off x="4059" y="3974"/>
              <a:ext cx="680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85 91 97</a:t>
              </a:r>
              <a:endParaRPr lang="zh-CN" altLang="en-US" sz="2000"/>
            </a:p>
          </p:txBody>
        </p:sp>
        <p:sp>
          <p:nvSpPr>
            <p:cNvPr id="419891" name="AutoShape 51"/>
            <p:cNvSpPr>
              <a:spLocks noChangeArrowheads="1"/>
            </p:cNvSpPr>
            <p:nvPr/>
          </p:nvSpPr>
          <p:spPr bwMode="auto">
            <a:xfrm>
              <a:off x="3379" y="3974"/>
              <a:ext cx="525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63 72</a:t>
              </a:r>
              <a:endParaRPr lang="zh-CN" altLang="en-US" sz="2000"/>
            </a:p>
          </p:txBody>
        </p:sp>
        <p:sp>
          <p:nvSpPr>
            <p:cNvPr id="419892" name="AutoShape 52"/>
            <p:cNvSpPr>
              <a:spLocks noChangeArrowheads="1"/>
            </p:cNvSpPr>
            <p:nvPr/>
          </p:nvSpPr>
          <p:spPr bwMode="auto">
            <a:xfrm>
              <a:off x="3463" y="3476"/>
              <a:ext cx="434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72 97</a:t>
              </a:r>
              <a:endParaRPr lang="zh-CN" altLang="en-US" sz="2000"/>
            </a:p>
          </p:txBody>
        </p:sp>
        <p:sp>
          <p:nvSpPr>
            <p:cNvPr id="419893" name="Line 53"/>
            <p:cNvSpPr>
              <a:spLocks noChangeShapeType="1"/>
            </p:cNvSpPr>
            <p:nvPr/>
          </p:nvSpPr>
          <p:spPr bwMode="auto">
            <a:xfrm flipH="1">
              <a:off x="2245" y="3203"/>
              <a:ext cx="544" cy="27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94" name="Line 54"/>
            <p:cNvSpPr>
              <a:spLocks noChangeShapeType="1"/>
            </p:cNvSpPr>
            <p:nvPr/>
          </p:nvSpPr>
          <p:spPr bwMode="auto">
            <a:xfrm>
              <a:off x="3107" y="3203"/>
              <a:ext cx="559" cy="27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95" name="Line 55"/>
            <p:cNvSpPr>
              <a:spLocks noChangeShapeType="1"/>
            </p:cNvSpPr>
            <p:nvPr/>
          </p:nvSpPr>
          <p:spPr bwMode="auto">
            <a:xfrm flipH="1">
              <a:off x="1655" y="3702"/>
              <a:ext cx="409" cy="27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96" name="Line 56"/>
            <p:cNvSpPr>
              <a:spLocks noChangeShapeType="1"/>
            </p:cNvSpPr>
            <p:nvPr/>
          </p:nvSpPr>
          <p:spPr bwMode="auto">
            <a:xfrm>
              <a:off x="2290" y="3702"/>
              <a:ext cx="0" cy="27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98" name="Line 58"/>
            <p:cNvSpPr>
              <a:spLocks noChangeShapeType="1"/>
            </p:cNvSpPr>
            <p:nvPr/>
          </p:nvSpPr>
          <p:spPr bwMode="auto">
            <a:xfrm>
              <a:off x="3560" y="3702"/>
              <a:ext cx="0" cy="27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99" name="Line 59"/>
            <p:cNvSpPr>
              <a:spLocks noChangeShapeType="1"/>
            </p:cNvSpPr>
            <p:nvPr/>
          </p:nvSpPr>
          <p:spPr bwMode="auto">
            <a:xfrm>
              <a:off x="3833" y="3702"/>
              <a:ext cx="453" cy="27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00" name="AutoShape 60"/>
            <p:cNvSpPr>
              <a:spLocks noChangeArrowheads="1"/>
            </p:cNvSpPr>
            <p:nvPr/>
          </p:nvSpPr>
          <p:spPr bwMode="auto">
            <a:xfrm>
              <a:off x="1927" y="3974"/>
              <a:ext cx="681" cy="2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21 37 44</a:t>
              </a:r>
              <a:endParaRPr lang="zh-CN" altLang="en-US" sz="2000"/>
            </a:p>
          </p:txBody>
        </p:sp>
        <p:sp>
          <p:nvSpPr>
            <p:cNvPr id="419901" name="Line 61"/>
            <p:cNvSpPr>
              <a:spLocks noChangeShapeType="1"/>
            </p:cNvSpPr>
            <p:nvPr/>
          </p:nvSpPr>
          <p:spPr bwMode="auto">
            <a:xfrm>
              <a:off x="2512" y="3702"/>
              <a:ext cx="413" cy="27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02" name="Line 62"/>
            <p:cNvSpPr>
              <a:spLocks noChangeShapeType="1"/>
            </p:cNvSpPr>
            <p:nvPr/>
          </p:nvSpPr>
          <p:spPr bwMode="auto">
            <a:xfrm>
              <a:off x="1066" y="4110"/>
              <a:ext cx="272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03" name="Line 63"/>
            <p:cNvSpPr>
              <a:spLocks noChangeShapeType="1"/>
            </p:cNvSpPr>
            <p:nvPr/>
          </p:nvSpPr>
          <p:spPr bwMode="auto">
            <a:xfrm>
              <a:off x="1791" y="4110"/>
              <a:ext cx="13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04" name="Line 64"/>
            <p:cNvSpPr>
              <a:spLocks noChangeShapeType="1"/>
            </p:cNvSpPr>
            <p:nvPr/>
          </p:nvSpPr>
          <p:spPr bwMode="auto">
            <a:xfrm>
              <a:off x="2608" y="4110"/>
              <a:ext cx="13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05" name="Line 65"/>
            <p:cNvSpPr>
              <a:spLocks noChangeShapeType="1"/>
            </p:cNvSpPr>
            <p:nvPr/>
          </p:nvSpPr>
          <p:spPr bwMode="auto">
            <a:xfrm>
              <a:off x="3198" y="4110"/>
              <a:ext cx="181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06" name="Line 66"/>
            <p:cNvSpPr>
              <a:spLocks noChangeShapeType="1"/>
            </p:cNvSpPr>
            <p:nvPr/>
          </p:nvSpPr>
          <p:spPr bwMode="auto">
            <a:xfrm>
              <a:off x="3923" y="4110"/>
              <a:ext cx="13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346</Words>
  <Application>Microsoft Office PowerPoint</Application>
  <PresentationFormat>全屏显示(4:3)</PresentationFormat>
  <Paragraphs>101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仿宋_GB2312</vt:lpstr>
      <vt:lpstr>黑体</vt:lpstr>
      <vt:lpstr>宋体</vt:lpstr>
      <vt:lpstr>Arial</vt:lpstr>
      <vt:lpstr>Calibri</vt:lpstr>
      <vt:lpstr>Tahoma</vt:lpstr>
      <vt:lpstr>Times New Roman</vt:lpstr>
      <vt:lpstr>Wingdings</vt:lpstr>
      <vt:lpstr>Office 主题</vt:lpstr>
      <vt:lpstr>PowerPoint 演示文稿</vt:lpstr>
      <vt:lpstr>四、B-树</vt:lpstr>
      <vt:lpstr>四、B-树[结点结构]</vt:lpstr>
      <vt:lpstr>四、B-树[m阶B-树定义]</vt:lpstr>
      <vt:lpstr>四、B-树[3阶B-树举例]</vt:lpstr>
      <vt:lpstr>四、B-树[3阶B-树举例]</vt:lpstr>
      <vt:lpstr>五、B+树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cc</dc:creator>
  <cp:lastModifiedBy>teacher li</cp:lastModifiedBy>
  <cp:revision>1</cp:revision>
  <dcterms:created xsi:type="dcterms:W3CDTF">2018-11-30T02:34:42Z</dcterms:created>
  <dcterms:modified xsi:type="dcterms:W3CDTF">2018-12-19T07:28:54Z</dcterms:modified>
</cp:coreProperties>
</file>