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6"/>
  </p:notesMasterIdLst>
  <p:handoutMasterIdLst>
    <p:handoutMasterId r:id="rId17"/>
  </p:handoutMasterIdLst>
  <p:sldIdLst>
    <p:sldId id="829" r:id="rId4"/>
    <p:sldId id="854" r:id="rId5"/>
    <p:sldId id="855" r:id="rId6"/>
    <p:sldId id="864" r:id="rId7"/>
    <p:sldId id="865" r:id="rId8"/>
    <p:sldId id="868" r:id="rId9"/>
    <p:sldId id="866" r:id="rId10"/>
    <p:sldId id="858" r:id="rId11"/>
    <p:sldId id="869" r:id="rId12"/>
    <p:sldId id="859" r:id="rId13"/>
    <p:sldId id="833" r:id="rId14"/>
    <p:sldId id="834" r:id="rId15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81361" autoAdjust="0"/>
  </p:normalViewPr>
  <p:slideViewPr>
    <p:cSldViewPr showGuides="1">
      <p:cViewPr varScale="1">
        <p:scale>
          <a:sx n="94" d="100"/>
          <a:sy n="94" d="100"/>
        </p:scale>
        <p:origin x="2298" y="7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8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9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38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11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383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12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203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698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696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716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025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4562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8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7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5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itsz2020ds_auto@163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排序、查找及其应用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  <a:r>
              <a:rPr lang="en-US" altLang="zh-CN" sz="32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机电学院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352832" y="3376136"/>
            <a:ext cx="4126831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：杜文峰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教师：汪花梅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教：王仕林</a:t>
            </a:r>
            <a:endParaRPr 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日期占位符 3">
            <a:extLst>
              <a:ext uri="{FF2B5EF4-FFF2-40B4-BE49-F238E27FC236}">
                <a16:creationId xmlns="" xmlns:a16="http://schemas.microsoft.com/office/drawing/2014/main" id="{E1565BB1-88D6-2B46-AE57-5A1C28B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实验五评分标准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kumimoji="1"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        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1"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（根据自己兴趣选做不占分数）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992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11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1AF2D2CE-03A6-BB4A-8C79-7B238419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9877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12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7D0A5055-62A2-C24E-852F-16BBF538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117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2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628749" y="1295400"/>
                <a:ext cx="7850089" cy="5105400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:r>
                  <a:rPr lang="zh-CN" altLang="zh-CN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b="1" noProof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输入一组数组，其元素为不重复整数，范围为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7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到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。求绝对值差最小的元素对，如有多对，需都输出。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首先输入数组元素个数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≤2000。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接着输入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个整数，整数间用空格隔开。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输出绝对值差最小的元素对，若有多对，需用英文逗号隔开。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zh-CN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45720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</a:p>
              <a:p>
                <a:pPr marL="0" lvl="1" indent="45720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2 3 4 5</a:t>
                </a: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zh-CN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2 3,3 4, 4 5</a:t>
                </a:r>
              </a:p>
              <a:p>
                <a:pPr marL="0" lvl="1" indent="45720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749" y="1295400"/>
                <a:ext cx="7850089" cy="5105400"/>
              </a:xfrm>
              <a:blipFill>
                <a:blip r:embed="rId3"/>
                <a:stretch>
                  <a:fillRect l="-1553" t="-119" r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75983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3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606057" y="1219258"/>
                <a:ext cx="8028724" cy="5105400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:r>
                  <a:rPr lang="en-US" altLang="zh-CN" b="1" noProof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对数组内元素进行排序，数组元素最高可达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1000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位。</a:t>
                </a: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首先输入数组元素个数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。接着输入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行，每行为一个不以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开头的正整数。</a:t>
                </a: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将排序后的数组的元素逐行输出，输出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行。</a:t>
                </a: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zh-CN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2718281828459</a:t>
                </a: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31415926535897932385626897067</a:t>
                </a:r>
              </a:p>
              <a:p>
                <a:pPr marL="400050" lvl="2" indent="0" algn="just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  <a:p>
                <a:pPr marL="342900" lvl="1" indent="-342900"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zh-CN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</a:t>
                </a:r>
                <a:endPara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2718281828459</a:t>
                </a: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31415926535897932385626897067</a:t>
                </a:r>
              </a:p>
              <a:p>
                <a:pPr marL="0" indent="0" algn="just" eaLnBrk="1" hangingPunct="1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057" y="1219258"/>
                <a:ext cx="8028724" cy="5105400"/>
              </a:xfrm>
              <a:blipFill>
                <a:blip r:embed="rId3"/>
                <a:stretch>
                  <a:fillRect l="-1519" r="-835" b="-10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4353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533190" y="1295400"/>
            <a:ext cx="8077619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（选做）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课程即将结束迎来考试，需要统计同学们空闲的时间段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段遵循少数服从多数的原则进行安排，故需要统计人数最多的时间段，考试时间被分为了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个时间段，其中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可能会非常大，可以假设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（这要求程序不能声明长度为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的数组或定义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个变量），若未考虑此情况则不能得分。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49998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557638" y="1142996"/>
            <a:ext cx="8028724" cy="4038558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首先输入两个数字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个考试时间段，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个考试学生。接着程序输入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行，每行两个数字，表示第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名同学空闲时间的开始时间段与终止时间段。</a:t>
            </a: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程序输出若干行，每行两个数字，表示空闲人数最多时间段的起始时间和终止时间。如若有多对，请以递增形式在一行中输出。不同对之间用英文逗号“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分隔，对内元素用空格隔开。</a:t>
            </a: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当两个时间段的空闲人员不完全一致时，我们认为其为不同时间段。如若完全一致，则为相同时间段。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要求：排序算法的平均时间复杂度不得大于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1493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0BD75D-68F7-45D9-BF45-54884287D1C8}"/>
              </a:ext>
            </a:extLst>
          </p:cNvPr>
          <p:cNvSpPr txBox="1"/>
          <p:nvPr/>
        </p:nvSpPr>
        <p:spPr>
          <a:xfrm>
            <a:off x="592235" y="1828834"/>
            <a:ext cx="1451408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F7917B-ACBC-48C7-9207-30DD466D115E}"/>
              </a:ext>
            </a:extLst>
          </p:cNvPr>
          <p:cNvSpPr txBox="1"/>
          <p:nvPr/>
        </p:nvSpPr>
        <p:spPr>
          <a:xfrm>
            <a:off x="567569" y="4687360"/>
            <a:ext cx="1476074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3 3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92F9695A-4283-4928-AD68-19DD390FD3B6}"/>
              </a:ext>
            </a:extLst>
          </p:cNvPr>
          <p:cNvGraphicFramePr>
            <a:graphicFrameLocks noGrp="1"/>
          </p:cNvGraphicFramePr>
          <p:nvPr/>
        </p:nvGraphicFramePr>
        <p:xfrm>
          <a:off x="3089054" y="1981238"/>
          <a:ext cx="5410056" cy="204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676">
                  <a:extLst>
                    <a:ext uri="{9D8B030D-6E8A-4147-A177-3AD203B41FA5}">
                      <a16:colId xmlns="" xmlns:a16="http://schemas.microsoft.com/office/drawing/2014/main" val="2402566000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625185099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53721217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0586935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70861841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3930297062"/>
                    </a:ext>
                  </a:extLst>
                </a:gridCol>
              </a:tblGrid>
              <a:tr h="340691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0994495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6411882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290534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877038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918869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85413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BFFA81-7C80-4C46-A69F-72774DF84103}"/>
              </a:ext>
            </a:extLst>
          </p:cNvPr>
          <p:cNvSpPr/>
          <p:nvPr/>
        </p:nvSpPr>
        <p:spPr bwMode="auto">
          <a:xfrm>
            <a:off x="5777345" y="2514616"/>
            <a:ext cx="914376" cy="18155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CFC22D-668C-47BB-B8F3-C35C45834AF1}"/>
              </a:ext>
            </a:extLst>
          </p:cNvPr>
          <p:cNvSpPr txBox="1"/>
          <p:nvPr/>
        </p:nvSpPr>
        <p:spPr>
          <a:xfrm>
            <a:off x="3241449" y="4494230"/>
            <a:ext cx="5105266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如上图所示，空闲人数最多的时间段为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3 3,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因为在第三个时间段，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号同学都空闲。</a:t>
            </a:r>
          </a:p>
        </p:txBody>
      </p:sp>
    </p:spTree>
    <p:extLst>
      <p:ext uri="{BB962C8B-B14F-4D97-AF65-F5344CB8AC3E}">
        <p14:creationId xmlns:p14="http://schemas.microsoft.com/office/powerpoint/2010/main" val="339299547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0BD75D-68F7-45D9-BF45-54884287D1C8}"/>
              </a:ext>
            </a:extLst>
          </p:cNvPr>
          <p:cNvSpPr txBox="1"/>
          <p:nvPr/>
        </p:nvSpPr>
        <p:spPr>
          <a:xfrm>
            <a:off x="519672" y="1752636"/>
            <a:ext cx="1429977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F7917B-ACBC-48C7-9207-30DD466D115E}"/>
              </a:ext>
            </a:extLst>
          </p:cNvPr>
          <p:cNvSpPr txBox="1"/>
          <p:nvPr/>
        </p:nvSpPr>
        <p:spPr>
          <a:xfrm>
            <a:off x="463763" y="4700031"/>
            <a:ext cx="1485885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2 2,3 3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92F9695A-4283-4928-AD68-19DD390FD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67537"/>
              </p:ext>
            </p:extLst>
          </p:nvPr>
        </p:nvGraphicFramePr>
        <p:xfrm>
          <a:off x="3016492" y="1905040"/>
          <a:ext cx="5410056" cy="204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676">
                  <a:extLst>
                    <a:ext uri="{9D8B030D-6E8A-4147-A177-3AD203B41FA5}">
                      <a16:colId xmlns="" xmlns:a16="http://schemas.microsoft.com/office/drawing/2014/main" val="2402566000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625185099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53721217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0586935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70861841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3930297062"/>
                    </a:ext>
                  </a:extLst>
                </a:gridCol>
              </a:tblGrid>
              <a:tr h="340691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0994495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6411882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290534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877038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918869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85413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BFFA81-7C80-4C46-A69F-72774DF84103}"/>
              </a:ext>
            </a:extLst>
          </p:cNvPr>
          <p:cNvSpPr/>
          <p:nvPr/>
        </p:nvSpPr>
        <p:spPr bwMode="auto">
          <a:xfrm>
            <a:off x="5721519" y="2438418"/>
            <a:ext cx="897639" cy="1534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CFC22D-668C-47BB-B8F3-C35C45834AF1}"/>
              </a:ext>
            </a:extLst>
          </p:cNvPr>
          <p:cNvSpPr txBox="1"/>
          <p:nvPr/>
        </p:nvSpPr>
        <p:spPr>
          <a:xfrm>
            <a:off x="3629651" y="4264118"/>
            <a:ext cx="4855311" cy="198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25000"/>
              </a:lnSpc>
              <a:buClr>
                <a:schemeClr val="folHlink"/>
              </a:buClr>
              <a:buSzPct val="60000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如上图所示，空闲人数最多的时间段为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2,3 3,</a:t>
            </a:r>
            <a:r>
              <a:rPr lang="zh-CN" altLang="en-US" dirty="0"/>
              <a:t>因为在第二个时间段，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号同学都空闲。在第三个时间段，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号同学都空闲。但因为时间段内人员不完全一致，故为两个时间段。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3DBEE89-E881-6C46-8B4E-7410563FC6E2}"/>
              </a:ext>
            </a:extLst>
          </p:cNvPr>
          <p:cNvSpPr/>
          <p:nvPr/>
        </p:nvSpPr>
        <p:spPr bwMode="auto">
          <a:xfrm>
            <a:off x="4807144" y="2219972"/>
            <a:ext cx="914376" cy="1437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781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8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5_1.c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5_2.c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5_3.c 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也可以自己编写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程序；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完成题目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和题目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，题目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选做（不做或做错不扣分）；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 。</a:t>
            </a:r>
            <a:endParaRPr lang="zh-CN" altLang="en-US" sz="2000" noProof="1"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9565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6" name="矩形 5"/>
          <p:cNvSpPr/>
          <p:nvPr/>
        </p:nvSpPr>
        <p:spPr>
          <a:xfrm>
            <a:off x="685902" y="1600248"/>
            <a:ext cx="7622600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zh-CN" altLang="en-US" sz="2400" kern="0" dirty="0">
                <a:latin typeface="+mn-lt"/>
                <a:ea typeface="宋体" panose="02010600030101010101" pitchFamily="2" charset="-122"/>
              </a:rPr>
              <a:t>实验提交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邮箱</a:t>
            </a:r>
            <a:r>
              <a:rPr lang="zh-CN" altLang="en-US" sz="2000" kern="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hlinkClick r:id="rId3"/>
              </a:rPr>
              <a:t>hitsz2020ds_auto@163.com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 smtClean="0">
                <a:ea typeface="宋体" panose="02010600030101010101" pitchFamily="2" charset="-122"/>
              </a:rPr>
              <a:t>实验提交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内容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000" dirty="0" smtClean="0">
                <a:ea typeface="宋体" panose="02010600030101010101" pitchFamily="2" charset="-122"/>
              </a:rPr>
              <a:t>请把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电子版实验报告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源代码</a:t>
            </a:r>
            <a:r>
              <a:rPr lang="zh-CN" altLang="en-US" sz="2000" dirty="0" smtClean="0">
                <a:ea typeface="宋体" panose="02010600030101010101" pitchFamily="2" charset="-122"/>
              </a:rPr>
              <a:t>打包成一个压缩包，命名格式如下：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实验报告：实验</a:t>
            </a:r>
            <a:r>
              <a:rPr lang="en-US" altLang="zh-CN" sz="2000" dirty="0" smtClean="0">
                <a:ea typeface="宋体" panose="02010600030101010101" pitchFamily="2" charset="-122"/>
              </a:rPr>
              <a:t>1_</a:t>
            </a:r>
            <a:r>
              <a:rPr lang="zh-CN" altLang="en-US" sz="2000" dirty="0" smtClean="0">
                <a:ea typeface="宋体" panose="02010600030101010101" pitchFamily="2" charset="-122"/>
              </a:rPr>
              <a:t>学号</a:t>
            </a:r>
            <a:r>
              <a:rPr lang="en-US" altLang="zh-CN" sz="2000" dirty="0" smtClean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压缩包：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邮件标题：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>
                <a:ea typeface="宋体" panose="02010600030101010101" pitchFamily="2" charset="-122"/>
              </a:rPr>
              <a:t>姓名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>
                <a:ea typeface="宋体" panose="02010600030101010101" pitchFamily="2" charset="-122"/>
              </a:rPr>
              <a:t>提交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截止时间：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3"/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      20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21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年5月25日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6点之前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en-US" sz="20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2021年5月11日星期二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2521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8836</TotalTime>
  <Words>1038</Words>
  <Application>Microsoft Office PowerPoint</Application>
  <PresentationFormat>全屏显示(4:3)</PresentationFormat>
  <Paragraphs>178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宋体</vt:lpstr>
      <vt:lpstr>微软雅黑</vt:lpstr>
      <vt:lpstr>Arial</vt:lpstr>
      <vt:lpstr>Cambria Math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实验五评分标准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706</cp:revision>
  <cp:lastPrinted>2000-06-01T21:00:00Z</cp:lastPrinted>
  <dcterms:created xsi:type="dcterms:W3CDTF">1999-12-01T22:01:00Z</dcterms:created>
  <dcterms:modified xsi:type="dcterms:W3CDTF">2021-05-11T02:06:26Z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