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1"/>
  </p:notesMasterIdLst>
  <p:handoutMasterIdLst>
    <p:handoutMasterId r:id="rId12"/>
  </p:handoutMasterIdLst>
  <p:sldIdLst>
    <p:sldId id="829" r:id="rId4"/>
    <p:sldId id="709" r:id="rId5"/>
    <p:sldId id="828" r:id="rId6"/>
    <p:sldId id="688" r:id="rId7"/>
    <p:sldId id="830" r:id="rId8"/>
    <p:sldId id="833" r:id="rId9"/>
    <p:sldId id="834" r:id="rId10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7"/>
    <p:restoredTop sz="84660" autoAdjust="0"/>
  </p:normalViewPr>
  <p:slideViewPr>
    <p:cSldViewPr showGuides="1">
      <p:cViewPr varScale="1">
        <p:scale>
          <a:sx n="88" d="100"/>
          <a:sy n="88" d="100"/>
        </p:scale>
        <p:origin x="342" y="60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30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83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810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28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46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82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90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6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88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7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53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itsz2020ds_auto@163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zh-CN" altLang="zh-TW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机电学院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00436" y="3492668"/>
            <a:ext cx="3573344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：杜文峰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汪花</a:t>
            </a:r>
            <a:r>
              <a:rPr lang="zh-CN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梅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助教：    王仕林</a:t>
            </a:r>
            <a:endParaRPr lang="zh-CN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50813" y="1447800"/>
            <a:ext cx="8535879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辅导员需要收集两个班级的同学的体温健康信息并整理</a:t>
            </a:r>
            <a:r>
              <a:rPr lang="en-US" altLang="zh-CN" sz="2000" dirty="0" err="1">
                <a:ea typeface="宋体" panose="02010600030101010101" pitchFamily="2" charset="-122"/>
              </a:rPr>
              <a:t>。请你为辅导员做一个健康信息管理系统，帮助辅导员更好地工作</a:t>
            </a:r>
            <a:r>
              <a:rPr lang="en-US" altLang="zh-CN" sz="2000" dirty="0">
                <a:ea typeface="宋体" panose="02010600030101010101" pitchFamily="2" charset="-122"/>
              </a:rPr>
              <a:t>。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需求：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（1）体温信息录入---</a:t>
            </a:r>
            <a:r>
              <a:rPr lang="en-US" altLang="zh-CN" sz="2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线性表的建立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indent="-285750" eaLnBrk="1" hangingPunct="1">
              <a:buSzPct val="60000"/>
            </a:pPr>
            <a:r>
              <a:rPr lang="en-US" altLang="zh-CN" sz="1800" dirty="0">
                <a:ea typeface="宋体" panose="02010600030101010101" pitchFamily="2" charset="-122"/>
              </a:rPr>
              <a:t>操作1：初始化空表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indent="-285750" eaLnBrk="1" hangingPunct="1">
              <a:buSzPct val="60000"/>
            </a:pPr>
            <a:r>
              <a:rPr lang="en-US" altLang="zh-CN" sz="1800" dirty="0">
                <a:ea typeface="宋体" panose="02010600030101010101" pitchFamily="2" charset="-122"/>
              </a:rPr>
              <a:t>操作2：按体温降序插入一个人的体温信息和名字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indent="-285750" eaLnBrk="1" hangingPunct="1">
              <a:buSzPct val="60000"/>
            </a:pPr>
            <a:r>
              <a:rPr lang="en-US" altLang="zh-CN" sz="1800" dirty="0">
                <a:ea typeface="宋体" panose="02010600030101010101" pitchFamily="2" charset="-122"/>
              </a:rPr>
              <a:t>操作3：按姓名查找某位同学的体温情况，如果链表中无该同学信息，</a:t>
            </a:r>
            <a:r>
              <a:rPr lang="en-US" altLang="zh-CN" sz="1800" dirty="0" smtClean="0">
                <a:ea typeface="宋体" panose="02010600030101010101" pitchFamily="2" charset="-122"/>
              </a:rPr>
              <a:t>则输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出无法找到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2" indent="-285750" eaLnBrk="1" hangingPunct="1">
              <a:buSzPct val="60000"/>
            </a:pPr>
            <a:r>
              <a:rPr lang="zh-CN" altLang="en-US" sz="1800" dirty="0" smtClean="0">
                <a:ea typeface="宋体" panose="02010600030101010101" pitchFamily="2" charset="-122"/>
                <a:sym typeface="+mn-ea"/>
              </a:rPr>
              <a:t>操作</a:t>
            </a:r>
            <a:r>
              <a:rPr lang="en-US" altLang="zh-CN" sz="1800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800" dirty="0"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800" dirty="0" err="1">
                <a:ea typeface="宋体" panose="02010600030101010101" pitchFamily="2" charset="-122"/>
                <a:sym typeface="+mn-ea"/>
              </a:rPr>
              <a:t>信息输出</a:t>
            </a:r>
            <a:r>
              <a:rPr lang="zh-CN" altLang="en-US" sz="1800" dirty="0" err="1"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800" dirty="0" err="1">
                <a:ea typeface="宋体" panose="02010600030101010101" pitchFamily="2" charset="-122"/>
                <a:sym typeface="+mn-ea"/>
              </a:rPr>
              <a:t>线性表的</a:t>
            </a:r>
            <a:r>
              <a:rPr lang="zh-CN" altLang="en-US" sz="1800" dirty="0" err="1">
                <a:ea typeface="宋体" panose="02010600030101010101" pitchFamily="2" charset="-122"/>
                <a:sym typeface="+mn-ea"/>
              </a:rPr>
              <a:t>遍历。</a:t>
            </a:r>
          </a:p>
          <a:p>
            <a:pPr marL="857250" lvl="2" indent="0" eaLnBrk="1" hangingPunct="1"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（2）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信息汇总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       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线性表合并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ea typeface="宋体" panose="02010600030101010101" pitchFamily="2" charset="-122"/>
              </a:rPr>
              <a:t>L1+L2 -&gt;L</a:t>
            </a:r>
          </a:p>
          <a:p>
            <a:pPr marL="857250" lvl="2" indent="0" eaLnBrk="1" hangingPunct="1">
              <a:buSzPct val="60000"/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（3）</a:t>
            </a: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健康查询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 smtClean="0">
                <a:ea typeface="宋体" panose="02010600030101010101" pitchFamily="2" charset="-122"/>
              </a:rPr>
              <a:t> 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打印所有高于正常体温的同学情况</a:t>
            </a:r>
            <a:r>
              <a:rPr lang="zh-CN" altLang="en-US" sz="1800" dirty="0">
                <a:ea typeface="宋体" panose="02010600030101010101" pitchFamily="2" charset="-122"/>
              </a:rPr>
              <a:t>：遍历</a:t>
            </a:r>
            <a:r>
              <a:rPr lang="en-US" altLang="zh-CN" sz="1800" dirty="0" err="1">
                <a:ea typeface="宋体" panose="02010600030101010101" pitchFamily="2" charset="-122"/>
              </a:rPr>
              <a:t>线性表</a:t>
            </a:r>
            <a:r>
              <a:rPr lang="en-US" altLang="zh-CN" sz="1800" dirty="0">
                <a:ea typeface="宋体" panose="02010600030101010101" pitchFamily="2" charset="-122"/>
              </a:rPr>
              <a:t> L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kumimoji="0" sz="2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链表实现健康信息管理系统</a:t>
            </a:r>
            <a:r>
              <a:rPr kumimoji="0" lang="zh-CN" altLang="en-US" sz="2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sz="20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所有功能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每个班的体温信息分别存在一个线性表中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体温需要</a:t>
            </a: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降序</a:t>
            </a: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存储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noProof="1" smtClean="0">
                <a:ea typeface="宋体" panose="02010600030101010101" pitchFamily="2" charset="-122"/>
                <a:cs typeface="+mn-cs"/>
              </a:rPr>
              <a:t>完成实验内容功能</a:t>
            </a:r>
            <a:r>
              <a:rPr kumimoji="0" sz="2000" b="0" i="0" u="none" strike="noStrike" kern="0" cap="none" spc="0" normalizeH="0" baseline="0" noProof="1" smtClean="0">
                <a:ln>
                  <a:noFill/>
                </a:ln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并撰写实验报告 </a:t>
            </a:r>
            <a:endParaRPr kumimoji="0" sz="2000" b="0" i="0" u="none" strike="noStrike" kern="0" cap="none" spc="0" normalizeH="0" baseline="0" noProof="1">
              <a:ln>
                <a:noFill/>
              </a:ln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6" name="矩形 5"/>
          <p:cNvSpPr/>
          <p:nvPr/>
        </p:nvSpPr>
        <p:spPr>
          <a:xfrm>
            <a:off x="685902" y="1600248"/>
            <a:ext cx="7622600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/>
            <a:r>
              <a:rPr lang="zh-CN" altLang="en-US" sz="2400" kern="0" dirty="0">
                <a:latin typeface="+mn-lt"/>
                <a:ea typeface="宋体" panose="02010600030101010101" pitchFamily="2" charset="-122"/>
              </a:rPr>
              <a:t>实验提交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邮箱</a:t>
            </a:r>
            <a:r>
              <a:rPr lang="zh-CN" altLang="en-US" sz="2000" kern="0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ea typeface="宋体" panose="02010600030101010101" pitchFamily="2" charset="-122"/>
                <a:hlinkClick r:id="rId3"/>
              </a:rPr>
              <a:t>hitsz2020ds_auto@163.com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 smtClean="0">
                <a:ea typeface="宋体" panose="02010600030101010101" pitchFamily="2" charset="-122"/>
              </a:rPr>
              <a:t>实验提交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400" dirty="0" smtClean="0"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000" dirty="0" smtClean="0">
                <a:ea typeface="宋体" panose="02010600030101010101" pitchFamily="2" charset="-122"/>
              </a:rPr>
              <a:t>请把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电子版实验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报告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源代码</a:t>
            </a:r>
            <a:r>
              <a:rPr lang="zh-CN" altLang="en-US" sz="2000" dirty="0" smtClean="0">
                <a:ea typeface="宋体" panose="02010600030101010101" pitchFamily="2" charset="-122"/>
              </a:rPr>
              <a:t>打包成一个压缩包，命名格式如下：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实验报告：实验</a:t>
            </a:r>
            <a:r>
              <a:rPr lang="en-US" altLang="zh-CN" sz="2000" dirty="0" smtClean="0">
                <a:ea typeface="宋体" panose="02010600030101010101" pitchFamily="2" charset="-122"/>
              </a:rPr>
              <a:t>1_</a:t>
            </a:r>
            <a:r>
              <a:rPr lang="zh-CN" altLang="en-US" sz="2000" dirty="0" smtClean="0">
                <a:ea typeface="宋体" panose="02010600030101010101" pitchFamily="2" charset="-122"/>
              </a:rPr>
              <a:t>学号</a:t>
            </a:r>
            <a:r>
              <a:rPr lang="en-US" altLang="zh-CN" sz="2000" dirty="0" smtClean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压缩包：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 smtClean="0">
                <a:ea typeface="宋体" panose="02010600030101010101" pitchFamily="2" charset="-122"/>
              </a:rPr>
              <a:t>姓名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342900" lvl="3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</a:rPr>
              <a:t>邮件标题：</a:t>
            </a:r>
            <a:r>
              <a:rPr lang="zh-CN" altLang="en-US" sz="2000" dirty="0">
                <a:ea typeface="宋体" panose="02010600030101010101" pitchFamily="2" charset="-122"/>
              </a:rPr>
              <a:t>实验</a:t>
            </a:r>
            <a:r>
              <a:rPr lang="en-US" altLang="zh-CN" sz="2000" dirty="0">
                <a:ea typeface="宋体" panose="02010600030101010101" pitchFamily="2" charset="-122"/>
              </a:rPr>
              <a:t>1_</a:t>
            </a:r>
            <a:r>
              <a:rPr lang="zh-CN" altLang="en-US" sz="2000" dirty="0">
                <a:ea typeface="宋体" panose="02010600030101010101" pitchFamily="2" charset="-122"/>
              </a:rPr>
              <a:t>学号</a:t>
            </a:r>
            <a:r>
              <a:rPr lang="en-US" altLang="zh-CN" sz="2000" dirty="0">
                <a:ea typeface="宋体" panose="02010600030101010101" pitchFamily="2" charset="-122"/>
              </a:rPr>
              <a:t>_</a:t>
            </a:r>
            <a:r>
              <a:rPr lang="zh-CN" altLang="en-US" sz="2000" dirty="0">
                <a:ea typeface="宋体" panose="02010600030101010101" pitchFamily="2" charset="-122"/>
              </a:rPr>
              <a:t>姓名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3"/>
            <a:endParaRPr lang="en-US" altLang="zh-CN" sz="2000" dirty="0" smtClean="0">
              <a:ea typeface="宋体" panose="02010600030101010101" pitchFamily="2" charset="-122"/>
            </a:endParaRPr>
          </a:p>
          <a:p>
            <a:pPr marL="0" lvl="3"/>
            <a:r>
              <a:rPr lang="zh-CN" altLang="en-US" sz="2400" dirty="0">
                <a:ea typeface="宋体" panose="02010600030101010101" pitchFamily="2" charset="-122"/>
              </a:rPr>
              <a:t>提交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截止时间：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lvl="3"/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      20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21年3月16日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sz="2000" dirty="0">
                <a:ea typeface="宋体" panose="02010600030101010101" pitchFamily="2" charset="-122"/>
                <a:sym typeface="+mn-ea"/>
              </a:rPr>
              <a:t>6点之前</a:t>
            </a:r>
            <a:r>
              <a:rPr lang="en-US" altLang="en-US" sz="2000" dirty="0" smtClean="0">
                <a:ea typeface="宋体" panose="02010600030101010101" pitchFamily="2" charset="-122"/>
                <a:sym typeface="+mn-ea"/>
              </a:rPr>
              <a:t>。</a:t>
            </a:r>
            <a:endParaRPr lang="en-US" altLang="en-US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实验一评分标准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4724332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  禁止抄袭</a:t>
            </a:r>
            <a:r>
              <a:rPr lang="en-US" altLang="en-US" sz="2000" dirty="0">
                <a:ea typeface="宋体" panose="02010600030101010101" pitchFamily="2" charset="-122"/>
              </a:rPr>
              <a:t>，发现抄袭，一律</a:t>
            </a:r>
            <a:r>
              <a:rPr lang="en-US" altLang="zh-CN" sz="2000" dirty="0">
                <a:ea typeface="宋体" panose="02010600030101010101" pitchFamily="2" charset="-122"/>
              </a:rPr>
              <a:t>0</a:t>
            </a:r>
            <a:r>
              <a:rPr lang="en-US" altLang="en-US" sz="2000" dirty="0">
                <a:ea typeface="宋体" panose="02010600030101010101" pitchFamily="2" charset="-122"/>
              </a:rPr>
              <a:t>分处理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en-US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 smtClean="0">
                <a:ea typeface="宋体" panose="02010600030101010101" pitchFamily="2" charset="-122"/>
              </a:rPr>
              <a:t>        编程语言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语言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en-US" sz="2000" dirty="0" smtClean="0">
                <a:ea typeface="宋体" panose="02010600030101010101" pitchFamily="2" charset="-122"/>
              </a:rPr>
              <a:t>        </a:t>
            </a:r>
            <a:r>
              <a:rPr lang="en-US" altLang="en-US" sz="2000" dirty="0" err="1" smtClean="0">
                <a:ea typeface="宋体" panose="02010600030101010101" pitchFamily="2" charset="-122"/>
              </a:rPr>
              <a:t>实验</a:t>
            </a:r>
            <a:r>
              <a:rPr lang="zh-CN" altLang="en-US" sz="2000" dirty="0">
                <a:ea typeface="宋体" panose="02010600030101010101" pitchFamily="2" charset="-122"/>
              </a:rPr>
              <a:t>成绩总分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分</a:t>
            </a:r>
            <a:r>
              <a:rPr lang="zh-CN" altLang="en-US" sz="2000" dirty="0">
                <a:ea typeface="宋体" panose="02010600030101010101" pitchFamily="2" charset="-122"/>
              </a:rPr>
              <a:t>：源代码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50%</a:t>
            </a:r>
            <a:r>
              <a:rPr lang="zh-CN" altLang="en-US" sz="2000" dirty="0">
                <a:ea typeface="宋体" panose="02010600030101010101" pitchFamily="2" charset="-122"/>
              </a:rPr>
              <a:t>，实验报告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50%</a:t>
            </a:r>
            <a:r>
              <a:rPr lang="zh-CN" altLang="en-US" sz="20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线性表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降序插入节点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和遍历（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按照要求查找链表指定节点信息（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链表合并操作（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kumimoji="1"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报告的完成（</a:t>
            </a:r>
            <a:r>
              <a:rPr kumimoji="1"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1"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kumimoji="1"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注：实验报告未提交者按实验一整体</a:t>
            </a:r>
            <a:r>
              <a:rPr kumimoji="1" lang="en-US" altLang="zh-CN" sz="20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1" lang="zh-CN" altLang="en-US" sz="20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分处理</a:t>
            </a:r>
            <a:r>
              <a:rPr kumimoji="1" lang="zh-CN" altLang="en-US" sz="2000" b="1" dirty="0" smtClean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0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源程序</a:t>
            </a:r>
            <a:r>
              <a:rPr lang="zh-CN" altLang="en-US" dirty="0">
                <a:ea typeface="宋体" panose="02010600030101010101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800526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分数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不超过该功能点总分</a:t>
            </a:r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72432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设计思想（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存储结构及操作（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程序整体流程（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描述具体，能够根据该手册进行程序的使用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2021年3月9日星期二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1404</TotalTime>
  <Words>490</Words>
  <Application>Microsoft Office PowerPoint</Application>
  <PresentationFormat>全屏显示(4:3)</PresentationFormat>
  <Paragraphs>107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实验内容</vt:lpstr>
      <vt:lpstr>实验要求</vt:lpstr>
      <vt:lpstr>作业提交</vt:lpstr>
      <vt:lpstr>实验一评分标准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577</cp:revision>
  <cp:lastPrinted>2000-06-01T21:00:00Z</cp:lastPrinted>
  <dcterms:created xsi:type="dcterms:W3CDTF">1999-12-01T22:01:00Z</dcterms:created>
  <dcterms:modified xsi:type="dcterms:W3CDTF">2021-03-09T01:10:09Z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