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5"/>
  </p:notesMasterIdLst>
  <p:handoutMasterIdLst>
    <p:handoutMasterId r:id="rId16"/>
  </p:handoutMasterIdLst>
  <p:sldIdLst>
    <p:sldId id="829" r:id="rId4"/>
    <p:sldId id="838" r:id="rId5"/>
    <p:sldId id="840" r:id="rId6"/>
    <p:sldId id="839" r:id="rId7"/>
    <p:sldId id="841" r:id="rId8"/>
    <p:sldId id="844" r:id="rId9"/>
    <p:sldId id="836" r:id="rId10"/>
    <p:sldId id="852" r:id="rId11"/>
    <p:sldId id="842" r:id="rId12"/>
    <p:sldId id="833" r:id="rId13"/>
    <p:sldId id="834" r:id="rId14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8"/>
    <p:restoredTop sz="96928" autoAdjust="0"/>
  </p:normalViewPr>
  <p:slideViewPr>
    <p:cSldViewPr showGuides="1">
      <p:cViewPr varScale="1">
        <p:scale>
          <a:sx n="116" d="100"/>
          <a:sy n="116" d="100"/>
        </p:scale>
        <p:origin x="1884" y="8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33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338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0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58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43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0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37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44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63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6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9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1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97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_auto@163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二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栈和队列的应用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数据结构与算法</a:t>
            </a:r>
            <a:r>
              <a:rPr lang="en-US" altLang="zh-CN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200436" y="3492668"/>
            <a:ext cx="35733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：杜文峰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汪花</a:t>
            </a:r>
            <a:r>
              <a:rPr 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梅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助教：  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王仕林</a:t>
            </a:r>
            <a:endParaRPr lang="zh-CN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机电学院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ea typeface="宋体" panose="02010600030101010101" pitchFamily="2" charset="-122"/>
              </a:rPr>
              <a:t>源程序</a:t>
            </a:r>
            <a:r>
              <a:rPr lang="zh-CN" altLang="en-US" b="1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" name="Rectangle 3"/>
          <p:cNvSpPr>
            <a:spLocks noGrp="1"/>
          </p:cNvSpPr>
          <p:nvPr>
            <p:ph idx="1"/>
          </p:nvPr>
        </p:nvSpPr>
        <p:spPr>
          <a:xfrm>
            <a:off x="150813" y="1447800"/>
            <a:ext cx="8764587" cy="3543416"/>
          </a:xfrm>
        </p:spPr>
        <p:txBody>
          <a:bodyPr/>
          <a:lstStyle/>
          <a:p>
            <a:pPr marL="0" indent="-358775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实验内容1</a:t>
            </a: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如下图所示，某火车站只可单方向进出站。</a:t>
            </a: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列火车按照给定顺序进站，请判断是否可以按给定顺序出站。</a:t>
            </a: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若能，输出“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train sequence is possible”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否则，输出“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train sequence is impossible”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要求：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的方法实现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05000" y="3585210"/>
            <a:ext cx="5116830" cy="3098165"/>
            <a:chOff x="2209862" y="3940038"/>
            <a:chExt cx="3962296" cy="280024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62" y="3940038"/>
              <a:ext cx="3962296" cy="280024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851410" y="6143891"/>
              <a:ext cx="914376" cy="33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火车站</a:t>
              </a:r>
            </a:p>
          </p:txBody>
        </p:sp>
        <p:cxnSp>
          <p:nvCxnSpPr>
            <p:cNvPr id="6" name="直线箭头连接符 5"/>
            <p:cNvCxnSpPr/>
            <p:nvPr/>
          </p:nvCxnSpPr>
          <p:spPr bwMode="auto">
            <a:xfrm>
              <a:off x="2515450" y="5462912"/>
              <a:ext cx="756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 bwMode="auto">
            <a:xfrm>
              <a:off x="5029984" y="5462912"/>
              <a:ext cx="756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12486" y="5569876"/>
              <a:ext cx="561927" cy="30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进站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66759" y="5567592"/>
              <a:ext cx="838178" cy="30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出站</a:t>
              </a:r>
            </a:p>
          </p:txBody>
        </p:sp>
      </p:grp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8309" y="44575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1618" y="446907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8872" y="4465186"/>
            <a:ext cx="352114" cy="47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52088" y="447027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892" y="3731260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 4  -&gt;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2 4 3 1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0278 4.44444E-6 C 0.14861 4.44444E-6 0.20556 0.05486 0.20556 0.1 L 0.20556 0.2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11771 -3.33333E-6 C 0.17049 -3.33333E-6 0.23542 0.04584 0.23542 0.08311 L 0.23542 0.16644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3 0.15533 L 0.23473 0.07338 C 0.23473 0.03681 0.31077 -0.00764 0.37361 -0.00764 L 0.51285 -0.00764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3194 2.96296E-6 C 0.19114 2.96296E-6 0.26406 0.04051 0.26406 0.07361 L 0.26406 0.14722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463 L 0.15452 0.00463 C 0.22101 0.00463 0.30296 0.03472 0.30296 0.05949 L 0.30296 0.11435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65 0.0912 L 0.30365 0.04236 C 0.30365 0.02013 0.37257 -0.00649 0.42865 -0.00649 L 0.55365 -0.00649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0.11852 L 0.26632 0.05509 C 0.26632 0.02639 0.32674 -0.00834 0.37587 -0.00834 L 0.48559 -0.00834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56 0.2 L 0.20556 0.09699 C 0.20556 0.0507 0.2559 -0.00602 0.29688 -0.00602 L 0.38819 -0.0060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8118" y="3895489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2672" y="5696234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9" y="3270044"/>
            <a:ext cx="5638800" cy="1651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9" y="5051739"/>
            <a:ext cx="5613400" cy="1689100"/>
          </a:xfrm>
          <a:prstGeom prst="rect">
            <a:avLst/>
          </a:prstGeom>
        </p:spPr>
      </p:pic>
      <p:sp>
        <p:nvSpPr>
          <p:cNvPr id="33" name="Rectangle 3"/>
          <p:cNvSpPr txBox="1"/>
          <p:nvPr/>
        </p:nvSpPr>
        <p:spPr>
          <a:xfrm>
            <a:off x="150813" y="1429834"/>
            <a:ext cx="8764587" cy="182495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358775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kern="0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实验内容1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程序输入说明：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火车数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火车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站序列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火车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站序列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endParaRPr lang="en-US" altLang="zh-CN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>
          <a:xfrm>
            <a:off x="150813" y="1447800"/>
            <a:ext cx="8459681" cy="5105318"/>
          </a:xfrm>
        </p:spPr>
        <p:txBody>
          <a:bodyPr/>
          <a:lstStyle/>
          <a:p>
            <a:pPr eaLnBrk="1" hangingPunct="1"/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实验内容2</a:t>
            </a: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对实验内容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中的出站序列，若该序列火车继续前行至如下图所示的火车车轨，入口到出口之间有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条缓冲轨道，火车的行进方向均为从左至右，火车可驶入任意一条缓冲轨道。</a:t>
            </a: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现有编号为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的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列火车乱序驶入，若期望驶出的次序依次为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至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，请输出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的最小值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要求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的方法实现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3" y="6120128"/>
            <a:ext cx="1841500" cy="44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4338"/>
            <a:ext cx="9144000" cy="249495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>
          <a:xfrm>
            <a:off x="150813" y="1295456"/>
            <a:ext cx="8688387" cy="5257662"/>
          </a:xfrm>
        </p:spPr>
        <p:txBody>
          <a:bodyPr/>
          <a:lstStyle/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实验内容2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程序输入说明（为保证两个实验输入数据的一致性，格式同实验</a:t>
            </a:r>
            <a:r>
              <a:rPr lang="en-US" altLang="zh-CN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火车数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（无用数据）</a:t>
            </a:r>
            <a:endParaRPr lang="en-US" altLang="zh-CN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站序列</a:t>
            </a:r>
            <a:endParaRPr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zh-CN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377" y="3603607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0167" y="5186384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3" y="2971812"/>
            <a:ext cx="7124700" cy="1663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3" y="4687839"/>
            <a:ext cx="7226300" cy="17272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110" y="2020943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010" y="3158846"/>
            <a:ext cx="826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举例说明：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表示火车在实验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的驶入顺序为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2 5 3 9 1 6 7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，若要火车驶出顺序恢复为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3 4 5 6 7 8 9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，则需要至少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条缓冲轨道。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5" y="1371654"/>
            <a:ext cx="7124700" cy="1701800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 bwMode="auto">
          <a:xfrm>
            <a:off x="3826996" y="3733792"/>
            <a:ext cx="1295292" cy="49942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箭头: 右 10"/>
          <p:cNvSpPr/>
          <p:nvPr/>
        </p:nvSpPr>
        <p:spPr bwMode="auto">
          <a:xfrm>
            <a:off x="3835492" y="4038674"/>
            <a:ext cx="1295292" cy="46022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箭头: 右 11"/>
          <p:cNvSpPr/>
          <p:nvPr/>
        </p:nvSpPr>
        <p:spPr bwMode="auto">
          <a:xfrm>
            <a:off x="3837112" y="4343556"/>
            <a:ext cx="1275060" cy="4257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箭头: 右 13"/>
          <p:cNvSpPr/>
          <p:nvPr/>
        </p:nvSpPr>
        <p:spPr bwMode="auto">
          <a:xfrm>
            <a:off x="3852434" y="4609240"/>
            <a:ext cx="1295292" cy="46022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8960" y="4100195"/>
            <a:ext cx="19475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9 8 7 6 5 4 3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2588074" y="4157024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 flipH="1">
            <a:off x="964359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1197097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1429835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662573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1895311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 flipH="1">
            <a:off x="2128049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2360787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31621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44617" y="5280967"/>
            <a:ext cx="8077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Train.in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文件中包含以上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三个测试样例，可用于测试程序。需要注意的是，模版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trainMain.c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是将实验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与实验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合并在一起解答的，同学们也可分开求解。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347 L 0.16875 -0.05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3 L 0.21858 -0.01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277 L 0.21945 0.029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347 L 0.24948 -0.0143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4514 0.029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347 L 0.27049 -0.054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347 L 0.3092 0.069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347 L 0.33091 -0.014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33507 -0.012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9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62001" y="304882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348117" y="2057436"/>
            <a:ext cx="8130722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提供模板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trainMain.c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，也可以自己编写程序</a:t>
            </a:r>
            <a:endParaRPr lang="en-US" altLang="zh-CN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提供测试文件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Train.in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，其中包含三个测试样例，可用于测试程序</a:t>
            </a:r>
            <a:endParaRPr lang="en-US" altLang="zh-CN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请同学们务必按照题目要求答题（实验内容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的方法实现，实验内容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的方法实现）</a:t>
            </a:r>
            <a:endParaRPr lang="en-US" altLang="zh-CN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ea typeface="宋体" panose="02010600030101010101" pitchFamily="2" charset="-122"/>
              </a:rPr>
              <a:t>完成</a:t>
            </a:r>
            <a:r>
              <a:rPr lang="zh-CN" altLang="en-US" sz="2000" noProof="1">
                <a:ea typeface="宋体" panose="02010600030101010101" pitchFamily="2" charset="-122"/>
              </a:rPr>
              <a:t>全部实验并撰写实验报告 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6" name="矩形 5"/>
          <p:cNvSpPr/>
          <p:nvPr/>
        </p:nvSpPr>
        <p:spPr>
          <a:xfrm>
            <a:off x="685902" y="1600248"/>
            <a:ext cx="762260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zh-CN" altLang="en-US" sz="2400" kern="0" dirty="0">
                <a:latin typeface="+mn-lt"/>
                <a:ea typeface="宋体" panose="02010600030101010101" pitchFamily="2" charset="-122"/>
              </a:rPr>
              <a:t>实验提交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邮箱</a:t>
            </a:r>
            <a:r>
              <a:rPr lang="zh-CN" altLang="en-US" sz="2000" kern="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hlinkClick r:id="rId3"/>
              </a:rPr>
              <a:t>hitsz2020ds_auto@163.com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 smtClean="0">
                <a:ea typeface="宋体" panose="02010600030101010101" pitchFamily="2" charset="-122"/>
              </a:rPr>
              <a:t>实验提交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000" dirty="0" smtClean="0">
                <a:ea typeface="宋体" panose="02010600030101010101" pitchFamily="2" charset="-122"/>
              </a:rPr>
              <a:t>请把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电子版实验报告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源代码</a:t>
            </a:r>
            <a:r>
              <a:rPr lang="zh-CN" altLang="en-US" sz="2000" dirty="0" smtClean="0">
                <a:ea typeface="宋体" panose="02010600030101010101" pitchFamily="2" charset="-122"/>
              </a:rPr>
              <a:t>打包成一个压缩包，命名格式如下：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实验报告：实验</a:t>
            </a:r>
            <a:r>
              <a:rPr lang="en-US" altLang="zh-CN" sz="2000" dirty="0" smtClean="0">
                <a:ea typeface="宋体" panose="02010600030101010101" pitchFamily="2" charset="-122"/>
              </a:rPr>
              <a:t>1_</a:t>
            </a:r>
            <a:r>
              <a:rPr lang="zh-CN" altLang="en-US" sz="2000" dirty="0" smtClean="0">
                <a:ea typeface="宋体" panose="02010600030101010101" pitchFamily="2" charset="-122"/>
              </a:rPr>
              <a:t>学号</a:t>
            </a:r>
            <a:r>
              <a:rPr lang="en-US" altLang="zh-CN" sz="2000" dirty="0" smtClean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压缩包：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邮件标题：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>
                <a:ea typeface="宋体" panose="02010600030101010101" pitchFamily="2" charset="-122"/>
              </a:rPr>
              <a:t>姓名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>
                <a:ea typeface="宋体" panose="02010600030101010101" pitchFamily="2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截止时间：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3"/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      20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21年3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sz="2000" dirty="0" smtClean="0">
                <a:ea typeface="宋体" panose="02010600030101010101" pitchFamily="2" charset="-122"/>
                <a:sym typeface="+mn-ea"/>
              </a:rPr>
              <a:t>30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日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6点之前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2208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实验二评分标准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2021年3月22日星期一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编程语言：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语言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ea typeface="宋体" panose="02010600030101010101" pitchFamily="2" charset="-122"/>
              </a:rPr>
              <a:t>        </a:t>
            </a:r>
            <a:r>
              <a:rPr lang="en-US" altLang="en-US" sz="2000" dirty="0" err="1">
                <a:ea typeface="宋体" panose="02010600030101010101" pitchFamily="2" charset="-122"/>
              </a:rPr>
              <a:t>实验</a:t>
            </a:r>
            <a:r>
              <a:rPr lang="zh-CN" altLang="en-US" sz="2000" dirty="0">
                <a:ea typeface="宋体" panose="02010600030101010101" pitchFamily="2" charset="-122"/>
              </a:rPr>
              <a:t>成绩总分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2000" dirty="0">
                <a:ea typeface="宋体" panose="02010600030101010101" pitchFamily="2" charset="-122"/>
              </a:rPr>
              <a:t>：源代码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50%</a:t>
            </a:r>
            <a:r>
              <a:rPr lang="zh-CN" altLang="en-US" sz="2000" dirty="0">
                <a:ea typeface="宋体" panose="02010600030101010101" pitchFamily="2" charset="-122"/>
              </a:rPr>
              <a:t>，实验报告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50%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源代码：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或队列基本操作的实现（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实现（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功能实现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报告的完成（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1573</TotalTime>
  <Words>906</Words>
  <Application>Microsoft Office PowerPoint</Application>
  <PresentationFormat>全屏显示(4:3)</PresentationFormat>
  <Paragraphs>160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宋体</vt:lpstr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实验二评分标准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679</cp:revision>
  <cp:lastPrinted>2000-06-01T21:00:00Z</cp:lastPrinted>
  <dcterms:created xsi:type="dcterms:W3CDTF">1999-12-01T22:01:00Z</dcterms:created>
  <dcterms:modified xsi:type="dcterms:W3CDTF">2021-03-22T07:30:53Z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