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</p:sldMasterIdLst>
  <p:notesMasterIdLst>
    <p:notesMasterId r:id="rId6"/>
  </p:notesMasterIdLst>
  <p:handoutMasterIdLst>
    <p:handoutMasterId r:id="rId21"/>
  </p:handoutMasterIdLst>
  <p:sldIdLst>
    <p:sldId id="829" r:id="rId5"/>
    <p:sldId id="709" r:id="rId7"/>
    <p:sldId id="843" r:id="rId8"/>
    <p:sldId id="836" r:id="rId9"/>
    <p:sldId id="837" r:id="rId10"/>
    <p:sldId id="838" r:id="rId11"/>
    <p:sldId id="839" r:id="rId12"/>
    <p:sldId id="840" r:id="rId13"/>
    <p:sldId id="828" r:id="rId14"/>
    <p:sldId id="841" r:id="rId15"/>
    <p:sldId id="842" r:id="rId16"/>
    <p:sldId id="844" r:id="rId17"/>
    <p:sldId id="830" r:id="rId18"/>
    <p:sldId id="833" r:id="rId19"/>
    <p:sldId id="834" r:id="rId20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7"/>
    <p:restoredTop sz="94666"/>
  </p:normalViewPr>
  <p:slideViewPr>
    <p:cSldViewPr showGuides="1">
      <p:cViewPr varScale="1">
        <p:scale>
          <a:sx n="110" d="100"/>
          <a:sy n="110" d="100"/>
        </p:scale>
        <p:origin x="1914" y="7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6.bin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image" Target="../media/image1.png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7" name="" r:id="rId4" imgW="4006850" imgH="2857500" progId="MS_ClipArt_Gallery.2">
                  <p:embed/>
                </p:oleObj>
              </mc:Choice>
              <mc:Fallback>
                <p:oleObj name="" r:id="rId4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" name="" r:id="rId6" imgW="6858000" imgH="48895" progId="MS_ClipArt_Gallery.5">
                  <p:embed/>
                </p:oleObj>
              </mc:Choice>
              <mc:Fallback>
                <p:oleObj name="" r:id="rId6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2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3" name="" r:id="rId4" imgW="4006850" imgH="2857500" progId="MS_ClipArt_Gallery.2">
                  <p:embed/>
                </p:oleObj>
              </mc:Choice>
              <mc:Fallback>
                <p:oleObj name="" r:id="rId4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94" name="" r:id="rId6" imgW="6858000" imgH="48895" progId="MS_ClipArt_Gallery.5">
                  <p:embed/>
                </p:oleObj>
              </mc:Choice>
              <mc:Fallback>
                <p:oleObj name="" r:id="rId6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8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9" name="" r:id="rId4" imgW="4006850" imgH="2857500" progId="MS_ClipArt_Gallery.2">
                  <p:embed/>
                </p:oleObj>
              </mc:Choice>
              <mc:Fallback>
                <p:oleObj name="" r:id="rId4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0" name="" r:id="rId6" imgW="6858000" imgH="48895" progId="MS_ClipArt_Gallery.5">
                  <p:embed/>
                </p:oleObj>
              </mc:Choice>
              <mc:Fallback>
                <p:oleObj name="" r:id="rId6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" r:id="rId2" imgW="6858000" imgH="48895" progId="MS_ClipArt_Gallery.5">
                  <p:embed/>
                </p:oleObj>
              </mc:Choice>
              <mc:Fallback>
                <p:oleObj name="" r:id="rId2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6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vmlDrawing" Target="../drawings/vmlDrawing8.vml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12.bin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16" Type="http://schemas.openxmlformats.org/officeDocument/2006/relationships/vmlDrawing" Target="../drawings/vmlDrawing12.vml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18.bin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4" imgW="6858000" imgH="48895" progId="MS_ClipArt_Gallery.5">
                  <p:embed/>
                </p:oleObj>
              </mc:Choice>
              <mc:Fallback>
                <p:oleObj name="" r:id="rId14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" r:id="rId14" imgW="6858000" imgH="48895" progId="MS_ClipArt_Gallery.5">
                  <p:embed/>
                </p:oleObj>
              </mc:Choice>
              <mc:Fallback>
                <p:oleObj name="" r:id="rId14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8" name="" r:id="rId14" imgW="6858000" imgH="48895" progId="MS_ClipArt_Gallery.5">
                  <p:embed/>
                </p:oleObj>
              </mc:Choice>
              <mc:Fallback>
                <p:oleObj name="" r:id="rId14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jianshu.com/p/107a645797a6" TargetMode="Externa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hitsz2020ds_auto@163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四 图型结构及其应用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数据结构与算法</a:t>
            </a:r>
            <a:r>
              <a:rPr lang="en-US" altLang="zh-CN" sz="3200" b="1" dirty="0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" r:id="rId1" imgW="6858000" imgH="48895" progId="MS_ClipArt_Gallery.5">
                  <p:embed/>
                </p:oleObj>
              </mc:Choice>
              <mc:Fallback>
                <p:oleObj name="" r:id="rId1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机电学院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340693" y="3429000"/>
            <a:ext cx="2983861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：杜文峰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实验教师：汪花梅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    教：王仕林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链式前向星介绍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376" y="1270814"/>
            <a:ext cx="3152381" cy="200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308" y="1269404"/>
            <a:ext cx="20841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输入边的顺序为</a:t>
            </a:r>
            <a:r>
              <a:rPr lang="en-US" altLang="zh-CN" sz="1600" b="1" dirty="0"/>
              <a:t>:</a:t>
            </a:r>
            <a:endParaRPr lang="zh-CN" altLang="en-US" sz="1600" dirty="0"/>
          </a:p>
          <a:p>
            <a:r>
              <a:rPr lang="en-US" altLang="zh-CN" sz="1600" b="1" dirty="0"/>
              <a:t>1 2</a:t>
            </a:r>
            <a:endParaRPr lang="zh-CN" altLang="en-US" sz="1600" dirty="0"/>
          </a:p>
          <a:p>
            <a:r>
              <a:rPr lang="en-US" altLang="zh-CN" sz="1600" b="1" dirty="0"/>
              <a:t>2 3</a:t>
            </a:r>
            <a:endParaRPr lang="zh-CN" altLang="en-US" sz="1600" dirty="0"/>
          </a:p>
          <a:p>
            <a:r>
              <a:rPr lang="en-US" altLang="zh-CN" sz="1600" b="1" dirty="0"/>
              <a:t>3 4</a:t>
            </a:r>
            <a:endParaRPr lang="zh-CN" altLang="en-US" sz="1600" dirty="0"/>
          </a:p>
          <a:p>
            <a:r>
              <a:rPr lang="en-US" altLang="zh-CN" sz="1600" b="1" dirty="0"/>
              <a:t>1 3</a:t>
            </a:r>
            <a:endParaRPr lang="zh-CN" altLang="en-US" sz="1600" dirty="0"/>
          </a:p>
          <a:p>
            <a:r>
              <a:rPr lang="en-US" altLang="zh-CN" sz="1600" b="1" dirty="0"/>
              <a:t>4 1</a:t>
            </a:r>
            <a:endParaRPr lang="zh-CN" altLang="en-US" sz="1600" dirty="0"/>
          </a:p>
          <a:p>
            <a:r>
              <a:rPr lang="en-US" altLang="zh-CN" sz="1600" b="1" dirty="0"/>
              <a:t>1 5</a:t>
            </a:r>
            <a:endParaRPr lang="zh-CN" altLang="en-US" sz="1600" dirty="0"/>
          </a:p>
          <a:p>
            <a:r>
              <a:rPr lang="en-US" altLang="zh-CN" sz="1600" b="1" dirty="0"/>
              <a:t>4 5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885" y="3254964"/>
            <a:ext cx="33281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前向星是一种特殊的边集数组</a:t>
            </a:r>
            <a:r>
              <a:rPr lang="zh-CN" altLang="en-US" sz="1600" dirty="0" smtClean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struct Edge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int start;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end;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int weight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7817" y="5333950"/>
            <a:ext cx="66635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head[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：以节点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为起点的边集在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edge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数组中的第一个存储位置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dge[</a:t>
            </a:r>
            <a:r>
              <a:rPr lang="en-US" altLang="zh-CN" sz="1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].start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：表示第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条边的起点；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edge[j].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end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条边的终点；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edge[j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].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weight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：为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边权值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edge[j].next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：表示与第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条边同起点的下一条边的存储位置；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52490" y="3531963"/>
            <a:ext cx="34289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Edge edge[MAXM];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head[MAXN];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tot;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10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40623" y="3962386"/>
            <a:ext cx="7391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edge[1].start=1;	edge[1].end=2;	edge[1] .next=-1;head[1] =1</a:t>
            </a:r>
            <a:endParaRPr lang="zh-CN" altLang="zh-CN" sz="1800" dirty="0"/>
          </a:p>
          <a:p>
            <a:r>
              <a:rPr lang="en-US" altLang="zh-CN" sz="1800" dirty="0"/>
              <a:t>edge[2].start=2;	edge[2].end=3;	edge[2] .next=-1;head[2] =2</a:t>
            </a:r>
            <a:endParaRPr lang="zh-CN" altLang="zh-CN" sz="1800" dirty="0"/>
          </a:p>
          <a:p>
            <a:r>
              <a:rPr lang="en-US" altLang="zh-CN" sz="1800" dirty="0"/>
              <a:t>edge[3].start=3;	edge[3].end=4;	edge[3] .next=-1;head[3] =3</a:t>
            </a:r>
            <a:endParaRPr lang="zh-CN" altLang="zh-CN" sz="1800" dirty="0"/>
          </a:p>
          <a:p>
            <a:r>
              <a:rPr lang="en-US" altLang="zh-CN" sz="1800" dirty="0"/>
              <a:t>edge[4].start=1;	edge[4].end=3;	edge[4] .next=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;head[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] =4</a:t>
            </a:r>
            <a:endParaRPr lang="zh-CN" altLang="zh-CN" sz="1800" dirty="0"/>
          </a:p>
          <a:p>
            <a:r>
              <a:rPr lang="en-US" altLang="zh-CN" sz="1800" dirty="0"/>
              <a:t>edge[5].start=4;	edge[5].end=1;	edge[5] .next=-1;head[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en-US" altLang="zh-CN" sz="1800" dirty="0"/>
              <a:t>] =5</a:t>
            </a:r>
            <a:endParaRPr lang="zh-CN" altLang="zh-CN" sz="1800" dirty="0"/>
          </a:p>
          <a:p>
            <a:r>
              <a:rPr lang="en-US" altLang="zh-CN" sz="1800" dirty="0"/>
              <a:t>edge[6].start=1;	edge[6].end=5;	edge[6] .next=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en-US" altLang="zh-CN" sz="1800" dirty="0"/>
              <a:t>;	head[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] =6</a:t>
            </a:r>
            <a:endParaRPr lang="zh-CN" altLang="zh-CN" sz="1800" dirty="0"/>
          </a:p>
          <a:p>
            <a:r>
              <a:rPr lang="en-US" altLang="zh-CN" sz="1800" dirty="0"/>
              <a:t>edge[7].start=4;	edge[7].end=5;	edge[7] .next=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en-US" altLang="zh-CN" sz="1800" dirty="0"/>
              <a:t>;	head[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en-US" altLang="zh-CN" sz="1800" dirty="0"/>
              <a:t>] =7</a:t>
            </a:r>
            <a:endParaRPr lang="zh-CN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038" y="1733792"/>
            <a:ext cx="3152381" cy="20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737" y="1364132"/>
            <a:ext cx="20841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输入边的顺序为</a:t>
            </a:r>
            <a:r>
              <a:rPr lang="en-US" altLang="zh-CN" sz="1600" b="1" dirty="0"/>
              <a:t>:</a:t>
            </a:r>
            <a:endParaRPr lang="zh-CN" altLang="en-US" sz="1600" dirty="0"/>
          </a:p>
          <a:p>
            <a:r>
              <a:rPr lang="en-US" altLang="zh-CN" sz="1600" b="1" dirty="0"/>
              <a:t>1 2</a:t>
            </a:r>
            <a:endParaRPr lang="zh-CN" altLang="en-US" sz="1600" dirty="0"/>
          </a:p>
          <a:p>
            <a:r>
              <a:rPr lang="en-US" altLang="zh-CN" sz="1600" b="1" dirty="0"/>
              <a:t>2 3</a:t>
            </a:r>
            <a:endParaRPr lang="zh-CN" altLang="en-US" sz="1600" dirty="0"/>
          </a:p>
          <a:p>
            <a:r>
              <a:rPr lang="en-US" altLang="zh-CN" sz="1600" b="1" dirty="0"/>
              <a:t>3 4</a:t>
            </a:r>
            <a:endParaRPr lang="zh-CN" altLang="en-US" sz="1600" dirty="0"/>
          </a:p>
          <a:p>
            <a:r>
              <a:rPr lang="en-US" altLang="zh-CN" sz="1600" b="1" dirty="0"/>
              <a:t>1 3</a:t>
            </a:r>
            <a:endParaRPr lang="zh-CN" altLang="en-US" sz="1600" dirty="0"/>
          </a:p>
          <a:p>
            <a:r>
              <a:rPr lang="en-US" altLang="zh-CN" sz="1600" b="1" dirty="0"/>
              <a:t>4 1</a:t>
            </a:r>
            <a:endParaRPr lang="zh-CN" altLang="en-US" sz="1600" dirty="0"/>
          </a:p>
          <a:p>
            <a:r>
              <a:rPr lang="en-US" altLang="zh-CN" sz="1600" b="1" dirty="0"/>
              <a:t>1 5</a:t>
            </a:r>
            <a:endParaRPr lang="zh-CN" altLang="en-US" sz="1600" dirty="0"/>
          </a:p>
          <a:p>
            <a:r>
              <a:rPr lang="en-US" altLang="zh-CN" sz="1600" b="1" dirty="0"/>
              <a:t>4 5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zh-CN" altLang="en-US" dirty="0"/>
              <a:t>链式前向星介绍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0623" y="6162244"/>
            <a:ext cx="7391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参考学习资料：</a:t>
            </a:r>
            <a:r>
              <a:rPr lang="zh-CN" altLang="en-US" sz="2000" dirty="0" smtClean="0">
                <a:solidFill>
                  <a:srgbClr val="000099"/>
                </a:solidFill>
                <a:hlinkClick r:id="rId2"/>
              </a:rPr>
              <a:t>https</a:t>
            </a:r>
            <a:r>
              <a:rPr lang="zh-CN" altLang="en-US" sz="2000" dirty="0">
                <a:solidFill>
                  <a:srgbClr val="000099"/>
                </a:solidFill>
                <a:hlinkClick r:id="rId2"/>
              </a:rPr>
              <a:t>://www.jianshu.com/p/107a645797a</a:t>
            </a:r>
            <a:r>
              <a:rPr lang="zh-CN" altLang="en-US" sz="2000" dirty="0" smtClean="0">
                <a:solidFill>
                  <a:srgbClr val="000099"/>
                </a:solidFill>
                <a:hlinkClick r:id="rId2"/>
              </a:rPr>
              <a:t>6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endParaRPr lang="zh-CN" altLang="en-US" sz="2000" dirty="0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11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902" y="1600248"/>
            <a:ext cx="762260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zh-CN" altLang="en-US" sz="2400" kern="0" dirty="0">
                <a:latin typeface="+mn-lt"/>
                <a:ea typeface="宋体" panose="02010600030101010101" pitchFamily="2" charset="-122"/>
              </a:rPr>
              <a:t>实验提交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邮箱</a:t>
            </a:r>
            <a:r>
              <a:rPr lang="zh-CN" altLang="en-US" sz="2000" kern="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hlinkClick r:id="rId1"/>
              </a:rPr>
              <a:t>hitsz2020ds_auto@163.com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 smtClean="0">
                <a:ea typeface="宋体" panose="02010600030101010101" pitchFamily="2" charset="-122"/>
              </a:rPr>
              <a:t>实验提交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000" dirty="0" smtClean="0">
                <a:ea typeface="宋体" panose="02010600030101010101" pitchFamily="2" charset="-122"/>
              </a:rPr>
              <a:t>请把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电子版实验报告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源代码</a:t>
            </a:r>
            <a:r>
              <a:rPr lang="zh-CN" altLang="en-US" sz="2000" dirty="0" smtClean="0">
                <a:ea typeface="宋体" panose="02010600030101010101" pitchFamily="2" charset="-122"/>
              </a:rPr>
              <a:t>打包成一个压缩包，命名格式如下：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实验报告：实验</a:t>
            </a:r>
            <a:r>
              <a:rPr lang="en-US" altLang="zh-CN" sz="2000" dirty="0" smtClean="0">
                <a:ea typeface="宋体" panose="02010600030101010101" pitchFamily="2" charset="-122"/>
              </a:rPr>
              <a:t>1_</a:t>
            </a:r>
            <a:r>
              <a:rPr lang="zh-CN" altLang="en-US" sz="2000" dirty="0" smtClean="0">
                <a:ea typeface="宋体" panose="02010600030101010101" pitchFamily="2" charset="-122"/>
              </a:rPr>
              <a:t>学号</a:t>
            </a:r>
            <a:r>
              <a:rPr lang="en-US" altLang="zh-CN" sz="2000" dirty="0" smtClean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压缩包：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邮件标题：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>
                <a:ea typeface="宋体" panose="02010600030101010101" pitchFamily="2" charset="-122"/>
              </a:rPr>
              <a:t>姓名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>
                <a:ea typeface="宋体" panose="02010600030101010101" pitchFamily="2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截止时间：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3"/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      20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21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年5月11日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6点之前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实验一评分标准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实验报告的完成（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1</a:t>
            </a:r>
            <a:fld id="{9A0DB2DC-4C9A-4742-B13C-FB6460FD3503}" type="slidenum">
              <a:rPr lang="en-US" altLang="en-US" sz="1400" smtClean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18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18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zh-CN" altLang="en-US" sz="18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实验内容（一）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50813" y="1447800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一：社交网络下谣言传播分析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dirty="0"/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社交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网络化的时代，谣言的传播顺延着关系网的飞速传播着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现在有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个节点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，标记为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。给定一个列表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times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，表示一个谣言经过有向边的传递时间。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folHlink"/>
              </a:buClr>
              <a:buSzPct val="60000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times[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= (u, v, w)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，其中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是源节点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是目标节点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是一个谣言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从源节点传递到目标节点的时间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（非负数）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folHlink"/>
              </a:buClr>
              <a:buSzPct val="60000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当前节点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产生了一个谣言。请你来分析最少需要多少时间，整个网络将会充斥这个谣言（假设现阶段没有任何辟谣行为，网络内所有节点都想沿着有向边传播信息）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/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endParaRPr lang="zh-CN" altLang="zh-CN" sz="1600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实验内容（一）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0" name="Rectangle 3"/>
              <p:cNvSpPr>
                <a:spLocks noGrp="1"/>
              </p:cNvSpPr>
              <p:nvPr>
                <p:ph idx="1"/>
              </p:nvPr>
            </p:nvSpPr>
            <p:spPr>
              <a:xfrm>
                <a:off x="150813" y="1447800"/>
                <a:ext cx="8688387" cy="5105400"/>
              </a:xfrm>
            </p:spPr>
            <p:txBody>
              <a:bodyPr vert="horz" wrap="square" lIns="91440" tIns="45720" rIns="91440" bIns="45720" anchor="t"/>
              <a:lstStyle/>
              <a:p>
                <a:pPr marL="457200" lvl="1" indent="0" eaLnBrk="1" hangingPunct="1">
                  <a:buClr>
                    <a:schemeClr val="folHlink"/>
                  </a:buClr>
                  <a:buSzPct val="60000"/>
                  <a:buNone/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输入</a:t>
                </a: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格式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第一行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包含三个整数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，分别表示</a:t>
                </a:r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点的个数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有向边的个数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出发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节</a:t>
                </a:r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点的编号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接下来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每行包含三个整数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，分别表示</a:t>
                </a:r>
                <a:r>
                  <a:rPr lang="zh-CN" altLang="zh-CN" sz="16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条有向边的出发点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目标点</a:t>
                </a:r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传播</a:t>
                </a:r>
                <a:r>
                  <a:rPr lang="zh-CN" altLang="en-US" sz="16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时间</a:t>
                </a:r>
                <a:endParaRPr lang="en-US" altLang="zh-CN" sz="16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:endPara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457200" lvl="1" indent="0">
                  <a:buNone/>
                </a:pPr>
                <a:r>
                  <a:rPr lang="zh-CN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输出格式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zh-CN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整数，代表最小传播时间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消息无法传播整个网络时返回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-1</a:t>
                </a:r>
                <a:endParaRPr lang="zh-CN" altLang="zh-CN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sz="2000" dirty="0"/>
              </a:p>
              <a:p>
                <a:pPr marL="457200" lvl="1" indent="0" eaLnBrk="1" hangingPunct="1">
                  <a:buClr>
                    <a:schemeClr val="folHlink"/>
                  </a:buClr>
                  <a:buSzPct val="60000"/>
                  <a:buNone/>
                </a:pPr>
                <a:r>
                  <a:rPr lang="zh-CN" altLang="en-US" sz="16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输入：</a:t>
                </a:r>
                <a:endParaRPr lang="zh-CN" altLang="zh-CN" sz="1600" dirty="0"/>
              </a:p>
            </p:txBody>
          </p:sp>
        </mc:Choice>
        <mc:Fallback>
          <p:sp>
            <p:nvSpPr>
              <p:cNvPr id="19460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13" y="1447800"/>
                <a:ext cx="8688387" cy="5105400"/>
              </a:xfrm>
              <a:blipFill rotWithShape="1">
                <a:blip r:embed="rId1"/>
                <a:stretch>
                  <a:fillRect l="-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2" y="3733792"/>
            <a:ext cx="2600000" cy="235238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输入样例：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4 6 1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1 2 2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2 3 2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2 4 1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1 3 5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3 4 3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1 4 4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输出样例：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895644" y="1295456"/>
            <a:ext cx="4857115" cy="3780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95644" y="5410148"/>
            <a:ext cx="51052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那么：从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产生的谣言最少需要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个时间就能传遍整个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4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实验内容（二）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1110" y="1600248"/>
            <a:ext cx="83055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二、初识神经网络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是一门重要的机器学习技术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是目前最为火热的研究方向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深度学习的基础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学习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神经网络不仅可以让你掌握一门强大的机器学习方法，同时也可以更好地帮助你理解深度学习技术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92" y="3886189"/>
            <a:ext cx="5638652" cy="243833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5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实验内容（二）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9529" y="1295456"/>
                <a:ext cx="8381780" cy="597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2000" dirty="0" smtClean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我们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将神经网络简化成一个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有向无环图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模型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，图的节点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称为神经元。</a:t>
                </a:r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dirty="0" smtClean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神经网络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分为三层：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隐藏层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输出层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的神经元没有有向边连入，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的神经元没有有向边连出，其余神经元都属于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隐藏层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神经元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与神经元之间通过有向边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连接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连接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神经元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神经元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有向边上带有系数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dirty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向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每个输入层神经元输入一个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初始权值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，则其他神经元的权值通过以下公式计算：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每个神经元的权值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等于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所有边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指向它的神经元权值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乘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指向它的边系数的加和</a:t>
                </a:r>
                <a:r>
                  <a:rPr lang="zh-CN" altLang="zh-CN" sz="20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。最终，输出层神经元的输出等于输出层神经元的权值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我们把上述过程叫做正向传播。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9" y="1295456"/>
                <a:ext cx="8381780" cy="5970994"/>
              </a:xfrm>
              <a:prstGeom prst="rect">
                <a:avLst/>
              </a:prstGeom>
              <a:blipFill rotWithShape="1">
                <a:blip r:embed="rId1"/>
                <a:stretch>
                  <a:fillRect l="-3" t="-1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6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实验内容（二）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81110" y="1600248"/>
                <a:ext cx="8076988" cy="445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dirty="0" smtClean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以矩阵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的形式给出神经网络的结构，并给出每个输入层神经元的输入，请完成正向传播算法，求出每个输出层神经元输出的权值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2000" b="1" dirty="0">
                    <a:solidFill>
                      <a:srgbClr val="00009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zh-CN" sz="20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输入</a:t>
                </a:r>
                <a:r>
                  <a:rPr lang="zh-CN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格式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一行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包含四个正整数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，表示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总神经元个数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总的边个数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神经元个数以及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神经元个数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接下来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行，每三个正整数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，表示有一条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号神经元</a:t>
                </a:r>
                <a:r>
                  <a:rPr lang="zh-CN" altLang="zh-CN" sz="20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指向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号神经元的有向边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，边权为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最后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一行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个正整数，表示每个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神经元的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输入值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号节点为输入层神经元，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号节点为隐藏层神经元，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号节点为输出层神经元。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输出格式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输出一行包含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个整数，表示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每个输出层</a:t>
                </a:r>
                <a:r>
                  <a:rPr lang="zh-CN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神经元的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输出值</a:t>
                </a:r>
                <a:r>
                  <a:rPr lang="zh-CN" altLang="zh-CN" sz="20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600248"/>
                <a:ext cx="8076988" cy="4450577"/>
              </a:xfrm>
              <a:prstGeom prst="rect">
                <a:avLst/>
              </a:prstGeom>
              <a:blipFill rotWithShape="1">
                <a:blip r:embed="rId1"/>
                <a:stretch>
                  <a:fillRect l="-1" t="-1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7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样例输入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8 10 2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1 3 2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1 4 1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2 4 3                                         </a:t>
            </a:r>
            <a:endParaRPr lang="zh-CN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5 3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3 6 4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4 6 2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4 7 2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5 7 7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6 8 2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7 8 1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5 10</a:t>
            </a:r>
            <a:endParaRPr lang="zh-CN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样例输出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5449" y="1499559"/>
            <a:ext cx="3527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总神经元</a:t>
            </a:r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</a:t>
            </a:r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神经元</a:t>
            </a:r>
            <a:r>
              <a:rPr lang="zh-CN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输出层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神经元个数</a:t>
            </a:r>
            <a:endParaRPr lang="zh-CN" altLang="en-US" sz="1800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33664" y="1905040"/>
            <a:ext cx="609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7" name="矩形 16"/>
          <p:cNvSpPr/>
          <p:nvPr/>
        </p:nvSpPr>
        <p:spPr>
          <a:xfrm>
            <a:off x="3025449" y="511581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每个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输入层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神经元的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输入值</a:t>
            </a:r>
            <a:endParaRPr lang="zh-CN" altLang="en-US" sz="1800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2133664" y="5300484"/>
            <a:ext cx="609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/>
          </a:ln>
        </p:spPr>
      </p:cxnSp>
      <p:pic>
        <p:nvPicPr>
          <p:cNvPr id="19" name="图片 18"/>
          <p:cNvPicPr/>
          <p:nvPr/>
        </p:nvPicPr>
        <p:blipFill>
          <a:blip r:embed="rId1"/>
          <a:stretch>
            <a:fillRect/>
          </a:stretch>
        </p:blipFill>
        <p:spPr>
          <a:xfrm>
            <a:off x="2415977" y="3086123"/>
            <a:ext cx="3200316" cy="182875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80" y="3086123"/>
            <a:ext cx="2847732" cy="1885230"/>
          </a:xfrm>
          <a:prstGeom prst="rect">
            <a:avLst/>
          </a:prstGeom>
        </p:spPr>
      </p:pic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400" dirty="0" smtClean="0">
                <a:ea typeface="宋体" panose="02010600030101010101" pitchFamily="2" charset="-122"/>
              </a:rPr>
              <a:t>8</a:t>
            </a:r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7619910" cy="2895576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根据输入和输出要求完成模版代码部分，也可以自行编写代码，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但是请参照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模版代码完成格式化输入和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输出；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运用图论相关方法</a:t>
            </a:r>
            <a:r>
              <a:rPr kumimoji="0" lang="zh-CN" altLang="en-US" sz="2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实现；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提交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时注意声明完成的是那个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题目；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完成</a:t>
            </a:r>
            <a:r>
              <a:rPr lang="zh-CN" altLang="en-US" sz="2000" noProof="1">
                <a:ea typeface="宋体" panose="02010600030101010101" pitchFamily="2" charset="-122"/>
                <a:cs typeface="+mn-cs"/>
              </a:rPr>
              <a:t>全部的实验内容并撰写实验报告</a:t>
            </a: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。</a:t>
            </a:r>
            <a:endParaRPr lang="en-US" altLang="zh-CN" sz="2000" noProof="1" smtClean="0"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3081</Words>
  <Application>WPS 演示</Application>
  <PresentationFormat>全屏显示(4:3)</PresentationFormat>
  <Paragraphs>280</Paragraphs>
  <Slides>15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15</vt:i4>
      </vt:variant>
    </vt:vector>
  </HeadingPairs>
  <TitlesOfParts>
    <vt:vector size="45" baseType="lpstr">
      <vt:lpstr>Arial</vt:lpstr>
      <vt:lpstr>宋体</vt:lpstr>
      <vt:lpstr>Wingdings</vt:lpstr>
      <vt:lpstr>Tahoma</vt:lpstr>
      <vt:lpstr>Times New Roman</vt:lpstr>
      <vt:lpstr>Cambria Math</vt:lpstr>
      <vt:lpstr>微软雅黑</vt:lpstr>
      <vt:lpstr>Arial Unicode MS</vt:lpstr>
      <vt:lpstr>Blends</vt:lpstr>
      <vt:lpstr>2_Blends</vt:lpstr>
      <vt:lpstr>3_Blends</vt:lpstr>
      <vt:lpstr>MS_ClipArt_Gallery.5</vt:lpstr>
      <vt:lpstr>MS_ClipArt_Gallery.5</vt:lpstr>
      <vt:lpstr>MS_ClipArt_Gallery.5</vt:lpstr>
      <vt:lpstr>MS_ClipArt_Gallery.5</vt:lpstr>
      <vt:lpstr>MS_ClipArt_Gallery.5</vt:lpstr>
      <vt:lpstr>MS_ClipArt_Gallery.2</vt:lpstr>
      <vt:lpstr>MS_ClipArt_Gallery.5</vt:lpstr>
      <vt:lpstr>MS_ClipArt_Gallery.5</vt:lpstr>
      <vt:lpstr>MS_ClipArt_Gallery.5</vt:lpstr>
      <vt:lpstr>MS_ClipArt_Gallery.5</vt:lpstr>
      <vt:lpstr>MS_ClipArt_Gallery.5</vt:lpstr>
      <vt:lpstr>MS_ClipArt_Gallery.2</vt:lpstr>
      <vt:lpstr>MS_ClipArt_Gallery.5</vt:lpstr>
      <vt:lpstr>MS_ClipArt_Gallery.5</vt:lpstr>
      <vt:lpstr>MS_ClipArt_Gallery.5</vt:lpstr>
      <vt:lpstr>MS_ClipArt_Gallery.5</vt:lpstr>
      <vt:lpstr>MS_ClipArt_Gallery.5</vt:lpstr>
      <vt:lpstr>MS_ClipArt_Gallery.2</vt:lpstr>
      <vt:lpstr>MS_ClipArt_Gallery.5</vt:lpstr>
      <vt:lpstr>PowerPoint 演示文稿</vt:lpstr>
      <vt:lpstr>实验内容（一）</vt:lpstr>
      <vt:lpstr>实验内容（一）</vt:lpstr>
      <vt:lpstr>实验内容（一）</vt:lpstr>
      <vt:lpstr>实验内容（二）</vt:lpstr>
      <vt:lpstr>实验内容（二）</vt:lpstr>
      <vt:lpstr>实验内容（二）</vt:lpstr>
      <vt:lpstr>实验内容（二）</vt:lpstr>
      <vt:lpstr>实验要求</vt:lpstr>
      <vt:lpstr>链式前向星介绍</vt:lpstr>
      <vt:lpstr>链式前向星介绍</vt:lpstr>
      <vt:lpstr>作业提交</vt:lpstr>
      <vt:lpstr>实验一评分标准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Administrator</cp:lastModifiedBy>
  <cp:revision>640</cp:revision>
  <cp:lastPrinted>2000-06-01T21:00:00Z</cp:lastPrinted>
  <dcterms:created xsi:type="dcterms:W3CDTF">1999-12-01T22:01:00Z</dcterms:created>
  <dcterms:modified xsi:type="dcterms:W3CDTF">2021-05-12T06:17:45Z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14DACFAB6FD04A7A96476D32BA2D2EBA</vt:lpwstr>
  </property>
</Properties>
</file>