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7" r:id="rId3"/>
    <p:sldId id="259" r:id="rId4"/>
    <p:sldId id="260" r:id="rId5"/>
    <p:sldId id="262" r:id="rId6"/>
    <p:sldId id="263" r:id="rId7"/>
    <p:sldId id="264" r:id="rId8"/>
    <p:sldId id="265" r:id="rId9"/>
    <p:sldId id="266" r:id="rId10"/>
    <p:sldId id="315" r:id="rId11"/>
    <p:sldId id="267" r:id="rId12"/>
    <p:sldId id="268" r:id="rId13"/>
    <p:sldId id="269" r:id="rId14"/>
    <p:sldId id="271" r:id="rId15"/>
    <p:sldId id="272" r:id="rId16"/>
    <p:sldId id="273" r:id="rId17"/>
    <p:sldId id="274" r:id="rId18"/>
    <p:sldId id="275" r:id="rId19"/>
    <p:sldId id="276" r:id="rId20"/>
    <p:sldId id="277" r:id="rId21"/>
    <p:sldId id="798" r:id="rId22"/>
    <p:sldId id="278" r:id="rId23"/>
    <p:sldId id="280" r:id="rId24"/>
    <p:sldId id="281" r:id="rId25"/>
    <p:sldId id="283" r:id="rId26"/>
    <p:sldId id="285" r:id="rId27"/>
    <p:sldId id="286" r:id="rId28"/>
    <p:sldId id="287" r:id="rId29"/>
    <p:sldId id="291" r:id="rId30"/>
    <p:sldId id="296" r:id="rId31"/>
    <p:sldId id="297" r:id="rId32"/>
    <p:sldId id="298" r:id="rId33"/>
    <p:sldId id="304" r:id="rId34"/>
    <p:sldId id="305" r:id="rId35"/>
    <p:sldId id="308" r:id="rId36"/>
    <p:sldId id="793" r:id="rId37"/>
    <p:sldId id="794" r:id="rId38"/>
    <p:sldId id="795" r:id="rId39"/>
    <p:sldId id="796" r:id="rId40"/>
    <p:sldId id="797" r:id="rId41"/>
    <p:sldId id="311" r:id="rId42"/>
    <p:sldId id="670" r:id="rId43"/>
    <p:sldId id="57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showGuides="1">
      <p:cViewPr varScale="1">
        <p:scale>
          <a:sx n="61" d="100"/>
          <a:sy n="61" d="100"/>
        </p:scale>
        <p:origin x="178"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680E3-1CC7-4AA6-9C22-B742438BDE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7FD9E-7A0D-4C9A-8FD2-D89225E568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2"/>
          <p:cNvSpPr/>
          <p:nvPr/>
        </p:nvSpPr>
        <p:spPr bwMode="auto">
          <a:xfrm>
            <a:off x="6347884" y="20638"/>
            <a:ext cx="5918200" cy="4038600"/>
          </a:xfrm>
          <a:custGeom>
            <a:avLst/>
            <a:gdLst>
              <a:gd name="T0" fmla="*/ 1520001873 w 546"/>
              <a:gd name="T1" fmla="*/ 264126065 h 497"/>
              <a:gd name="T2" fmla="*/ 726954943 w 546"/>
              <a:gd name="T3" fmla="*/ 2147483647 h 497"/>
              <a:gd name="T4" fmla="*/ 1652177716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1056496135 h 497"/>
              <a:gd name="T18" fmla="*/ 2147483647 w 546"/>
              <a:gd name="T19" fmla="*/ 1914905847 h 497"/>
              <a:gd name="T20" fmla="*/ 2147483647 w 546"/>
              <a:gd name="T21" fmla="*/ 726346679 h 497"/>
              <a:gd name="T22" fmla="*/ 2147483647 w 546"/>
              <a:gd name="T23" fmla="*/ 132063033 h 497"/>
              <a:gd name="T24" fmla="*/ 1520001873 w 546"/>
              <a:gd name="T25" fmla="*/ 264126065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nvGrpSpPr>
          <p:cNvPr id="5" name="Group 3"/>
          <p:cNvGrpSpPr/>
          <p:nvPr/>
        </p:nvGrpSpPr>
        <p:grpSpPr bwMode="auto">
          <a:xfrm>
            <a:off x="6096000" y="28575"/>
            <a:ext cx="6341533" cy="4338638"/>
            <a:chOff x="2918" y="18"/>
            <a:chExt cx="2958" cy="2699"/>
          </a:xfrm>
        </p:grpSpPr>
        <p:sp>
          <p:nvSpPr>
            <p:cNvPr id="6" name="Freeform 4"/>
            <p:cNvSpPr/>
            <p:nvPr/>
          </p:nvSpPr>
          <p:spPr bwMode="auto">
            <a:xfrm>
              <a:off x="3060" y="18"/>
              <a:ext cx="490" cy="187"/>
            </a:xfrm>
            <a:custGeom>
              <a:avLst/>
              <a:gdLst>
                <a:gd name="T0" fmla="*/ 1814 w 97"/>
                <a:gd name="T1" fmla="*/ 637 h 37"/>
                <a:gd name="T2" fmla="*/ 2324 w 97"/>
                <a:gd name="T3" fmla="*/ 510 h 37"/>
                <a:gd name="T4" fmla="*/ 2349 w 97"/>
                <a:gd name="T5" fmla="*/ 435 h 37"/>
                <a:gd name="T6" fmla="*/ 2248 w 97"/>
                <a:gd name="T7" fmla="*/ 0 h 37"/>
                <a:gd name="T8" fmla="*/ 636 w 97"/>
                <a:gd name="T9" fmla="*/ 0 h 37"/>
                <a:gd name="T10" fmla="*/ 258 w 97"/>
                <a:gd name="T11" fmla="*/ 561 h 37"/>
                <a:gd name="T12" fmla="*/ 1814 w 97"/>
                <a:gd name="T13" fmla="*/ 6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 name="Freeform 5"/>
            <p:cNvSpPr>
              <a:spLocks noEditPoints="1"/>
            </p:cNvSpPr>
            <p:nvPr/>
          </p:nvSpPr>
          <p:spPr bwMode="auto">
            <a:xfrm>
              <a:off x="2918" y="18"/>
              <a:ext cx="2958" cy="2699"/>
            </a:xfrm>
            <a:custGeom>
              <a:avLst/>
              <a:gdLst>
                <a:gd name="T0" fmla="*/ 12884 w 585"/>
                <a:gd name="T1" fmla="*/ 25 h 534"/>
                <a:gd name="T2" fmla="*/ 4015 w 585"/>
                <a:gd name="T3" fmla="*/ 0 h 534"/>
                <a:gd name="T4" fmla="*/ 5754 w 585"/>
                <a:gd name="T5" fmla="*/ 536 h 534"/>
                <a:gd name="T6" fmla="*/ 4450 w 585"/>
                <a:gd name="T7" fmla="*/ 996 h 534"/>
                <a:gd name="T8" fmla="*/ 5294 w 585"/>
                <a:gd name="T9" fmla="*/ 1814 h 534"/>
                <a:gd name="T10" fmla="*/ 1891 w 585"/>
                <a:gd name="T11" fmla="*/ 1531 h 534"/>
                <a:gd name="T12" fmla="*/ 662 w 585"/>
                <a:gd name="T13" fmla="*/ 1607 h 534"/>
                <a:gd name="T14" fmla="*/ 5087 w 585"/>
                <a:gd name="T15" fmla="*/ 12439 h 534"/>
                <a:gd name="T16" fmla="*/ 3681 w 585"/>
                <a:gd name="T17" fmla="*/ 8714 h 534"/>
                <a:gd name="T18" fmla="*/ 2685 w 585"/>
                <a:gd name="T19" fmla="*/ 9603 h 534"/>
                <a:gd name="T20" fmla="*/ 2402 w 585"/>
                <a:gd name="T21" fmla="*/ 11114 h 534"/>
                <a:gd name="T22" fmla="*/ 3170 w 585"/>
                <a:gd name="T23" fmla="*/ 6768 h 534"/>
                <a:gd name="T24" fmla="*/ 3914 w 585"/>
                <a:gd name="T25" fmla="*/ 5823 h 534"/>
                <a:gd name="T26" fmla="*/ 5345 w 585"/>
                <a:gd name="T27" fmla="*/ 6055 h 534"/>
                <a:gd name="T28" fmla="*/ 4809 w 585"/>
                <a:gd name="T29" fmla="*/ 7819 h 534"/>
                <a:gd name="T30" fmla="*/ 4910 w 585"/>
                <a:gd name="T31" fmla="*/ 10088 h 534"/>
                <a:gd name="T32" fmla="*/ 13167 w 585"/>
                <a:gd name="T33" fmla="*/ 12338 h 534"/>
                <a:gd name="T34" fmla="*/ 11610 w 585"/>
                <a:gd name="T35" fmla="*/ 10907 h 534"/>
                <a:gd name="T36" fmla="*/ 10866 w 585"/>
                <a:gd name="T37" fmla="*/ 8815 h 534"/>
                <a:gd name="T38" fmla="*/ 10123 w 585"/>
                <a:gd name="T39" fmla="*/ 6899 h 534"/>
                <a:gd name="T40" fmla="*/ 11761 w 585"/>
                <a:gd name="T41" fmla="*/ 6540 h 534"/>
                <a:gd name="T42" fmla="*/ 10406 w 585"/>
                <a:gd name="T43" fmla="*/ 5696 h 534"/>
                <a:gd name="T44" fmla="*/ 11225 w 585"/>
                <a:gd name="T45" fmla="*/ 5772 h 534"/>
                <a:gd name="T46" fmla="*/ 11200 w 585"/>
                <a:gd name="T47" fmla="*/ 5337 h 534"/>
                <a:gd name="T48" fmla="*/ 9612 w 585"/>
                <a:gd name="T49" fmla="*/ 5388 h 534"/>
                <a:gd name="T50" fmla="*/ 9127 w 585"/>
                <a:gd name="T51" fmla="*/ 8764 h 534"/>
                <a:gd name="T52" fmla="*/ 8874 w 585"/>
                <a:gd name="T53" fmla="*/ 5873 h 534"/>
                <a:gd name="T54" fmla="*/ 8464 w 585"/>
                <a:gd name="T55" fmla="*/ 4650 h 534"/>
                <a:gd name="T56" fmla="*/ 8874 w 585"/>
                <a:gd name="T57" fmla="*/ 3472 h 534"/>
                <a:gd name="T58" fmla="*/ 8667 w 585"/>
                <a:gd name="T59" fmla="*/ 2527 h 534"/>
                <a:gd name="T60" fmla="*/ 8464 w 585"/>
                <a:gd name="T61" fmla="*/ 1582 h 534"/>
                <a:gd name="T62" fmla="*/ 9435 w 585"/>
                <a:gd name="T63" fmla="*/ 2633 h 534"/>
                <a:gd name="T64" fmla="*/ 10608 w 585"/>
                <a:gd name="T65" fmla="*/ 1203 h 534"/>
                <a:gd name="T66" fmla="*/ 10457 w 585"/>
                <a:gd name="T67" fmla="*/ 2426 h 534"/>
                <a:gd name="T68" fmla="*/ 10254 w 585"/>
                <a:gd name="T69" fmla="*/ 3321 h 534"/>
                <a:gd name="T70" fmla="*/ 10254 w 585"/>
                <a:gd name="T71" fmla="*/ 4625 h 534"/>
                <a:gd name="T72" fmla="*/ 14264 w 585"/>
                <a:gd name="T73" fmla="*/ 4625 h 534"/>
                <a:gd name="T74" fmla="*/ 14163 w 585"/>
                <a:gd name="T75" fmla="*/ 1941 h 534"/>
                <a:gd name="T76" fmla="*/ 6366 w 585"/>
                <a:gd name="T77" fmla="*/ 1764 h 534"/>
                <a:gd name="T78" fmla="*/ 7494 w 585"/>
                <a:gd name="T79" fmla="*/ 2376 h 534"/>
                <a:gd name="T80" fmla="*/ 4374 w 585"/>
                <a:gd name="T81" fmla="*/ 4984 h 534"/>
                <a:gd name="T82" fmla="*/ 1765 w 585"/>
                <a:gd name="T83" fmla="*/ 2502 h 534"/>
                <a:gd name="T84" fmla="*/ 4884 w 585"/>
                <a:gd name="T85" fmla="*/ 2709 h 534"/>
                <a:gd name="T86" fmla="*/ 5623 w 585"/>
                <a:gd name="T87" fmla="*/ 2684 h 534"/>
                <a:gd name="T88" fmla="*/ 7721 w 585"/>
                <a:gd name="T89" fmla="*/ 3093 h 534"/>
                <a:gd name="T90" fmla="*/ 7059 w 585"/>
                <a:gd name="T91" fmla="*/ 6540 h 534"/>
                <a:gd name="T92" fmla="*/ 6649 w 585"/>
                <a:gd name="T93" fmla="*/ 3498 h 534"/>
                <a:gd name="T94" fmla="*/ 4374 w 585"/>
                <a:gd name="T95" fmla="*/ 4984 h 534"/>
                <a:gd name="T96" fmla="*/ 5704 w 585"/>
                <a:gd name="T97" fmla="*/ 5747 h 534"/>
                <a:gd name="T98" fmla="*/ 6315 w 585"/>
                <a:gd name="T99" fmla="*/ 4038 h 534"/>
                <a:gd name="T100" fmla="*/ 8333 w 585"/>
                <a:gd name="T101" fmla="*/ 7460 h 534"/>
                <a:gd name="T102" fmla="*/ 5496 w 585"/>
                <a:gd name="T103" fmla="*/ 8198 h 534"/>
                <a:gd name="T104" fmla="*/ 7898 w 585"/>
                <a:gd name="T105" fmla="*/ 7076 h 534"/>
                <a:gd name="T106" fmla="*/ 8131 w 585"/>
                <a:gd name="T107" fmla="*/ 3396 h 534"/>
                <a:gd name="T108" fmla="*/ 8004 w 585"/>
                <a:gd name="T109" fmla="*/ 5443 h 534"/>
                <a:gd name="T110" fmla="*/ 7645 w 585"/>
                <a:gd name="T111" fmla="*/ 3680 h 534"/>
                <a:gd name="T112" fmla="*/ 12965 w 585"/>
                <a:gd name="T113" fmla="*/ 4574 h 534"/>
                <a:gd name="T114" fmla="*/ 11786 w 585"/>
                <a:gd name="T115" fmla="*/ 413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8" name="Freeform 6"/>
            <p:cNvSpPr/>
            <p:nvPr/>
          </p:nvSpPr>
          <p:spPr bwMode="auto">
            <a:xfrm>
              <a:off x="3621" y="1287"/>
              <a:ext cx="238" cy="283"/>
            </a:xfrm>
            <a:custGeom>
              <a:avLst/>
              <a:gdLst>
                <a:gd name="T0" fmla="*/ 1028 w 47"/>
                <a:gd name="T1" fmla="*/ 384 h 56"/>
                <a:gd name="T2" fmla="*/ 694 w 47"/>
                <a:gd name="T3" fmla="*/ 1430 h 56"/>
                <a:gd name="T4" fmla="*/ 1028 w 47"/>
                <a:gd name="T5" fmla="*/ 384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9" name="Freeform 7"/>
            <p:cNvSpPr/>
            <p:nvPr/>
          </p:nvSpPr>
          <p:spPr bwMode="auto">
            <a:xfrm>
              <a:off x="3403" y="1403"/>
              <a:ext cx="208" cy="379"/>
            </a:xfrm>
            <a:custGeom>
              <a:avLst/>
              <a:gdLst>
                <a:gd name="T0" fmla="*/ 487 w 41"/>
                <a:gd name="T1" fmla="*/ 687 h 75"/>
                <a:gd name="T2" fmla="*/ 309 w 41"/>
                <a:gd name="T3" fmla="*/ 1764 h 75"/>
                <a:gd name="T4" fmla="*/ 1030 w 41"/>
                <a:gd name="T5" fmla="*/ 1147 h 75"/>
                <a:gd name="T6" fmla="*/ 954 w 41"/>
                <a:gd name="T7" fmla="*/ 611 h 75"/>
                <a:gd name="T8" fmla="*/ 487 w 41"/>
                <a:gd name="T9" fmla="*/ 68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 name="Freeform 8"/>
            <p:cNvSpPr/>
            <p:nvPr/>
          </p:nvSpPr>
          <p:spPr bwMode="auto">
            <a:xfrm>
              <a:off x="3272" y="645"/>
              <a:ext cx="682" cy="318"/>
            </a:xfrm>
            <a:custGeom>
              <a:avLst/>
              <a:gdLst>
                <a:gd name="T0" fmla="*/ 2859 w 135"/>
                <a:gd name="T1" fmla="*/ 101 h 63"/>
                <a:gd name="T2" fmla="*/ 611 w 135"/>
                <a:gd name="T3" fmla="*/ 101 h 63"/>
                <a:gd name="T4" fmla="*/ 51 w 135"/>
                <a:gd name="T5" fmla="*/ 636 h 63"/>
                <a:gd name="T6" fmla="*/ 1531 w 135"/>
                <a:gd name="T7" fmla="*/ 1479 h 63"/>
                <a:gd name="T8" fmla="*/ 2450 w 135"/>
                <a:gd name="T9" fmla="*/ 1378 h 63"/>
                <a:gd name="T10" fmla="*/ 2885 w 135"/>
                <a:gd name="T11" fmla="*/ 1353 h 63"/>
                <a:gd name="T12" fmla="*/ 2859 w 135"/>
                <a:gd name="T13" fmla="*/ 101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 name="Freeform 9"/>
            <p:cNvSpPr/>
            <p:nvPr/>
          </p:nvSpPr>
          <p:spPr bwMode="auto">
            <a:xfrm>
              <a:off x="4046" y="1545"/>
              <a:ext cx="491" cy="516"/>
            </a:xfrm>
            <a:custGeom>
              <a:avLst/>
              <a:gdLst>
                <a:gd name="T0" fmla="*/ 1716 w 97"/>
                <a:gd name="T1" fmla="*/ 126 h 102"/>
                <a:gd name="T2" fmla="*/ 795 w 97"/>
                <a:gd name="T3" fmla="*/ 126 h 102"/>
                <a:gd name="T4" fmla="*/ 309 w 97"/>
                <a:gd name="T5" fmla="*/ 1457 h 102"/>
                <a:gd name="T6" fmla="*/ 2025 w 97"/>
                <a:gd name="T7" fmla="*/ 1588 h 102"/>
                <a:gd name="T8" fmla="*/ 1716 w 97"/>
                <a:gd name="T9" fmla="*/ 12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 name="Freeform 10"/>
            <p:cNvSpPr/>
            <p:nvPr/>
          </p:nvSpPr>
          <p:spPr bwMode="auto">
            <a:xfrm>
              <a:off x="5173" y="1024"/>
              <a:ext cx="501" cy="96"/>
            </a:xfrm>
            <a:custGeom>
              <a:avLst/>
              <a:gdLst>
                <a:gd name="T0" fmla="*/ 385 w 99"/>
                <a:gd name="T1" fmla="*/ 0 h 19"/>
                <a:gd name="T2" fmla="*/ 1022 w 99"/>
                <a:gd name="T3" fmla="*/ 384 h 19"/>
                <a:gd name="T4" fmla="*/ 38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 name="Freeform 11"/>
            <p:cNvSpPr/>
            <p:nvPr/>
          </p:nvSpPr>
          <p:spPr bwMode="auto">
            <a:xfrm>
              <a:off x="5340" y="1004"/>
              <a:ext cx="385" cy="237"/>
            </a:xfrm>
            <a:custGeom>
              <a:avLst/>
              <a:gdLst>
                <a:gd name="T0" fmla="*/ 537 w 76"/>
                <a:gd name="T1" fmla="*/ 943 h 47"/>
                <a:gd name="T2" fmla="*/ 1798 w 76"/>
                <a:gd name="T3" fmla="*/ 434 h 47"/>
                <a:gd name="T4" fmla="*/ 1231 w 76"/>
                <a:gd name="T5" fmla="*/ 76 h 47"/>
                <a:gd name="T6" fmla="*/ 486 w 76"/>
                <a:gd name="T7" fmla="*/ 812 h 47"/>
                <a:gd name="T8" fmla="*/ 537 w 76"/>
                <a:gd name="T9" fmla="*/ 943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4" name="Freeform 12"/>
            <p:cNvSpPr/>
            <p:nvPr/>
          </p:nvSpPr>
          <p:spPr bwMode="auto">
            <a:xfrm>
              <a:off x="5325" y="1201"/>
              <a:ext cx="415" cy="187"/>
            </a:xfrm>
            <a:custGeom>
              <a:avLst/>
              <a:gdLst>
                <a:gd name="T0" fmla="*/ 1842 w 82"/>
                <a:gd name="T1" fmla="*/ 152 h 37"/>
                <a:gd name="T2" fmla="*/ 612 w 82"/>
                <a:gd name="T3" fmla="*/ 435 h 37"/>
                <a:gd name="T4" fmla="*/ 435 w 82"/>
                <a:gd name="T5" fmla="*/ 662 h 37"/>
                <a:gd name="T6" fmla="*/ 1948 w 82"/>
                <a:gd name="T7" fmla="*/ 586 h 37"/>
                <a:gd name="T8" fmla="*/ 2100 w 82"/>
                <a:gd name="T9" fmla="*/ 510 h 37"/>
                <a:gd name="T10" fmla="*/ 2100 w 82"/>
                <a:gd name="T11" fmla="*/ 0 h 37"/>
                <a:gd name="T12" fmla="*/ 1842 w 82"/>
                <a:gd name="T13" fmla="*/ 15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5" name="Freeform 13"/>
            <p:cNvSpPr/>
            <p:nvPr/>
          </p:nvSpPr>
          <p:spPr bwMode="auto">
            <a:xfrm>
              <a:off x="5001" y="1378"/>
              <a:ext cx="698" cy="167"/>
            </a:xfrm>
            <a:custGeom>
              <a:avLst/>
              <a:gdLst>
                <a:gd name="T0" fmla="*/ 536 w 138"/>
                <a:gd name="T1" fmla="*/ 25 h 33"/>
                <a:gd name="T2" fmla="*/ 202 w 138"/>
                <a:gd name="T3" fmla="*/ 359 h 33"/>
                <a:gd name="T4" fmla="*/ 1457 w 138"/>
                <a:gd name="T5" fmla="*/ 562 h 33"/>
                <a:gd name="T6" fmla="*/ 2994 w 138"/>
                <a:gd name="T7" fmla="*/ 587 h 33"/>
                <a:gd name="T8" fmla="*/ 2918 w 138"/>
                <a:gd name="T9" fmla="*/ 202 h 33"/>
                <a:gd name="T10" fmla="*/ 2099 w 138"/>
                <a:gd name="T11" fmla="*/ 76 h 33"/>
                <a:gd name="T12" fmla="*/ 536 w 138"/>
                <a:gd name="T13" fmla="*/ 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6" name="Freeform 14"/>
            <p:cNvSpPr/>
            <p:nvPr/>
          </p:nvSpPr>
          <p:spPr bwMode="auto">
            <a:xfrm>
              <a:off x="5077" y="1540"/>
              <a:ext cx="567" cy="146"/>
            </a:xfrm>
            <a:custGeom>
              <a:avLst/>
              <a:gdLst>
                <a:gd name="T0" fmla="*/ 2511 w 112"/>
                <a:gd name="T1" fmla="*/ 483 h 29"/>
                <a:gd name="T2" fmla="*/ 2638 w 112"/>
                <a:gd name="T3" fmla="*/ 101 h 29"/>
                <a:gd name="T4" fmla="*/ 1898 w 112"/>
                <a:gd name="T5" fmla="*/ 252 h 29"/>
                <a:gd name="T6" fmla="*/ 921 w 112"/>
                <a:gd name="T7" fmla="*/ 151 h 29"/>
                <a:gd name="T8" fmla="*/ 51 w 112"/>
                <a:gd name="T9" fmla="*/ 101 h 29"/>
                <a:gd name="T10" fmla="*/ 2511 w 112"/>
                <a:gd name="T11" fmla="*/ 483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7" name="Freeform 15"/>
            <p:cNvSpPr/>
            <p:nvPr/>
          </p:nvSpPr>
          <p:spPr bwMode="auto">
            <a:xfrm>
              <a:off x="5042" y="1656"/>
              <a:ext cx="582" cy="480"/>
            </a:xfrm>
            <a:custGeom>
              <a:avLst/>
              <a:gdLst>
                <a:gd name="T0" fmla="*/ 76 w 115"/>
                <a:gd name="T1" fmla="*/ 1354 h 95"/>
                <a:gd name="T2" fmla="*/ 668 w 115"/>
                <a:gd name="T3" fmla="*/ 1379 h 95"/>
                <a:gd name="T4" fmla="*/ 1280 w 115"/>
                <a:gd name="T5" fmla="*/ 1965 h 95"/>
                <a:gd name="T6" fmla="*/ 1513 w 115"/>
                <a:gd name="T7" fmla="*/ 2142 h 95"/>
                <a:gd name="T8" fmla="*/ 2075 w 115"/>
                <a:gd name="T9" fmla="*/ 1329 h 95"/>
                <a:gd name="T10" fmla="*/ 2844 w 115"/>
                <a:gd name="T11" fmla="*/ 1329 h 95"/>
                <a:gd name="T12" fmla="*/ 2024 w 115"/>
                <a:gd name="T13" fmla="*/ 687 h 95"/>
                <a:gd name="T14" fmla="*/ 946 w 115"/>
                <a:gd name="T15" fmla="*/ 409 h 95"/>
                <a:gd name="T16" fmla="*/ 309 w 115"/>
                <a:gd name="T17" fmla="*/ 1046 h 95"/>
                <a:gd name="T18" fmla="*/ 76 w 115"/>
                <a:gd name="T19" fmla="*/ 1354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8" name="Freeform 16"/>
            <p:cNvSpPr/>
            <p:nvPr/>
          </p:nvSpPr>
          <p:spPr bwMode="auto">
            <a:xfrm>
              <a:off x="5421" y="1464"/>
              <a:ext cx="329" cy="854"/>
            </a:xfrm>
            <a:custGeom>
              <a:avLst/>
              <a:gdLst>
                <a:gd name="T0" fmla="*/ 1306 w 65"/>
                <a:gd name="T1" fmla="*/ 1021 h 169"/>
                <a:gd name="T2" fmla="*/ 562 w 65"/>
                <a:gd name="T3" fmla="*/ 1253 h 169"/>
                <a:gd name="T4" fmla="*/ 562 w 65"/>
                <a:gd name="T5" fmla="*/ 1506 h 169"/>
                <a:gd name="T6" fmla="*/ 1281 w 65"/>
                <a:gd name="T7" fmla="*/ 2299 h 169"/>
                <a:gd name="T8" fmla="*/ 871 w 65"/>
                <a:gd name="T9" fmla="*/ 3012 h 169"/>
                <a:gd name="T10" fmla="*/ 0 w 65"/>
                <a:gd name="T11" fmla="*/ 3780 h 169"/>
                <a:gd name="T12" fmla="*/ 435 w 65"/>
                <a:gd name="T13" fmla="*/ 3957 h 169"/>
                <a:gd name="T14" fmla="*/ 1205 w 65"/>
                <a:gd name="T15" fmla="*/ 4240 h 169"/>
                <a:gd name="T16" fmla="*/ 1615 w 65"/>
                <a:gd name="T17" fmla="*/ 4139 h 169"/>
                <a:gd name="T18" fmla="*/ 1665 w 65"/>
                <a:gd name="T19" fmla="*/ 0 h 169"/>
                <a:gd name="T20" fmla="*/ 1306 w 65"/>
                <a:gd name="T21" fmla="*/ 1021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grpSp>
        <p:nvGrpSpPr>
          <p:cNvPr id="19" name="Group 17"/>
          <p:cNvGrpSpPr/>
          <p:nvPr/>
        </p:nvGrpSpPr>
        <p:grpSpPr bwMode="auto">
          <a:xfrm>
            <a:off x="738718" y="36513"/>
            <a:ext cx="10521949"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21" name="Freeform 19"/>
            <p:cNvSpPr>
              <a:spLocks noEditPoints="1"/>
            </p:cNvSpPr>
            <p:nvPr/>
          </p:nvSpPr>
          <p:spPr bwMode="auto">
            <a:xfrm>
              <a:off x="38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22" name="Freeform 20"/>
            <p:cNvSpPr>
              <a:spLocks noEditPoints="1"/>
            </p:cNvSpPr>
            <p:nvPr/>
          </p:nvSpPr>
          <p:spPr bwMode="auto">
            <a:xfrm>
              <a:off x="38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23" name="Freeform 21"/>
            <p:cNvSpPr>
              <a:spLocks noEditPoints="1"/>
            </p:cNvSpPr>
            <p:nvPr/>
          </p:nvSpPr>
          <p:spPr bwMode="auto">
            <a:xfrm>
              <a:off x="38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24" name="Freeform 22"/>
            <p:cNvSpPr>
              <a:spLocks noEditPoints="1"/>
            </p:cNvSpPr>
            <p:nvPr/>
          </p:nvSpPr>
          <p:spPr bwMode="auto">
            <a:xfrm>
              <a:off x="38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25" name="Freeform 23"/>
            <p:cNvSpPr>
              <a:spLocks noEditPoints="1"/>
            </p:cNvSpPr>
            <p:nvPr/>
          </p:nvSpPr>
          <p:spPr bwMode="auto">
            <a:xfrm>
              <a:off x="38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26" name="Freeform 24"/>
            <p:cNvSpPr>
              <a:spLocks noEditPoints="1"/>
            </p:cNvSpPr>
            <p:nvPr/>
          </p:nvSpPr>
          <p:spPr bwMode="auto">
            <a:xfrm>
              <a:off x="38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27" name="Freeform 25"/>
            <p:cNvSpPr>
              <a:spLocks noEditPoints="1"/>
            </p:cNvSpPr>
            <p:nvPr/>
          </p:nvSpPr>
          <p:spPr bwMode="auto">
            <a:xfrm>
              <a:off x="38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28" name="Freeform 26"/>
            <p:cNvSpPr>
              <a:spLocks noEditPoints="1"/>
            </p:cNvSpPr>
            <p:nvPr/>
          </p:nvSpPr>
          <p:spPr bwMode="auto">
            <a:xfrm>
              <a:off x="38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29" name="Freeform 27"/>
            <p:cNvSpPr>
              <a:spLocks noEditPoints="1"/>
            </p:cNvSpPr>
            <p:nvPr/>
          </p:nvSpPr>
          <p:spPr bwMode="auto">
            <a:xfrm>
              <a:off x="38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30" name="Freeform 28"/>
            <p:cNvSpPr>
              <a:spLocks noEditPoints="1"/>
            </p:cNvSpPr>
            <p:nvPr/>
          </p:nvSpPr>
          <p:spPr bwMode="auto">
            <a:xfrm>
              <a:off x="38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33" name="Freeform 31"/>
            <p:cNvSpPr>
              <a:spLocks noEditPoints="1"/>
            </p:cNvSpPr>
            <p:nvPr/>
          </p:nvSpPr>
          <p:spPr bwMode="auto">
            <a:xfrm>
              <a:off x="82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34" name="Freeform 32"/>
            <p:cNvSpPr>
              <a:spLocks noEditPoints="1"/>
            </p:cNvSpPr>
            <p:nvPr/>
          </p:nvSpPr>
          <p:spPr bwMode="auto">
            <a:xfrm>
              <a:off x="82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35" name="Freeform 33"/>
            <p:cNvSpPr>
              <a:spLocks noEditPoints="1"/>
            </p:cNvSpPr>
            <p:nvPr/>
          </p:nvSpPr>
          <p:spPr bwMode="auto">
            <a:xfrm>
              <a:off x="82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36" name="Freeform 34"/>
            <p:cNvSpPr>
              <a:spLocks noEditPoints="1"/>
            </p:cNvSpPr>
            <p:nvPr/>
          </p:nvSpPr>
          <p:spPr bwMode="auto">
            <a:xfrm>
              <a:off x="82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37" name="Freeform 35"/>
            <p:cNvSpPr>
              <a:spLocks noEditPoints="1"/>
            </p:cNvSpPr>
            <p:nvPr/>
          </p:nvSpPr>
          <p:spPr bwMode="auto">
            <a:xfrm>
              <a:off x="82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38" name="Freeform 36"/>
            <p:cNvSpPr>
              <a:spLocks noEditPoints="1"/>
            </p:cNvSpPr>
            <p:nvPr/>
          </p:nvSpPr>
          <p:spPr bwMode="auto">
            <a:xfrm>
              <a:off x="82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39" name="Freeform 37"/>
            <p:cNvSpPr>
              <a:spLocks noEditPoints="1"/>
            </p:cNvSpPr>
            <p:nvPr/>
          </p:nvSpPr>
          <p:spPr bwMode="auto">
            <a:xfrm>
              <a:off x="82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40" name="Freeform 38"/>
            <p:cNvSpPr>
              <a:spLocks noEditPoints="1"/>
            </p:cNvSpPr>
            <p:nvPr/>
          </p:nvSpPr>
          <p:spPr bwMode="auto">
            <a:xfrm>
              <a:off x="82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41" name="Freeform 39"/>
            <p:cNvSpPr>
              <a:spLocks noEditPoints="1"/>
            </p:cNvSpPr>
            <p:nvPr/>
          </p:nvSpPr>
          <p:spPr bwMode="auto">
            <a:xfrm>
              <a:off x="82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42" name="Freeform 40"/>
            <p:cNvSpPr>
              <a:spLocks noEditPoints="1"/>
            </p:cNvSpPr>
            <p:nvPr/>
          </p:nvSpPr>
          <p:spPr bwMode="auto">
            <a:xfrm>
              <a:off x="82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45" name="Freeform 43"/>
            <p:cNvSpPr>
              <a:spLocks noEditPoints="1"/>
            </p:cNvSpPr>
            <p:nvPr/>
          </p:nvSpPr>
          <p:spPr bwMode="auto">
            <a:xfrm>
              <a:off x="127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46" name="Freeform 44"/>
            <p:cNvSpPr>
              <a:spLocks noEditPoints="1"/>
            </p:cNvSpPr>
            <p:nvPr/>
          </p:nvSpPr>
          <p:spPr bwMode="auto">
            <a:xfrm>
              <a:off x="127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57" name="Freeform 55"/>
            <p:cNvSpPr>
              <a:spLocks noEditPoints="1"/>
            </p:cNvSpPr>
            <p:nvPr/>
          </p:nvSpPr>
          <p:spPr bwMode="auto">
            <a:xfrm>
              <a:off x="172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58" name="Freeform 56"/>
            <p:cNvSpPr>
              <a:spLocks noEditPoints="1"/>
            </p:cNvSpPr>
            <p:nvPr/>
          </p:nvSpPr>
          <p:spPr bwMode="auto">
            <a:xfrm>
              <a:off x="172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69" name="Freeform 67"/>
            <p:cNvSpPr>
              <a:spLocks noEditPoints="1"/>
            </p:cNvSpPr>
            <p:nvPr/>
          </p:nvSpPr>
          <p:spPr bwMode="auto">
            <a:xfrm>
              <a:off x="216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0" name="Freeform 68"/>
            <p:cNvSpPr>
              <a:spLocks noEditPoints="1"/>
            </p:cNvSpPr>
            <p:nvPr/>
          </p:nvSpPr>
          <p:spPr bwMode="auto">
            <a:xfrm>
              <a:off x="216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81" name="Freeform 79"/>
            <p:cNvSpPr>
              <a:spLocks noEditPoints="1"/>
            </p:cNvSpPr>
            <p:nvPr/>
          </p:nvSpPr>
          <p:spPr bwMode="auto">
            <a:xfrm>
              <a:off x="262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82" name="Freeform 80"/>
            <p:cNvSpPr>
              <a:spLocks noEditPoints="1"/>
            </p:cNvSpPr>
            <p:nvPr/>
          </p:nvSpPr>
          <p:spPr bwMode="auto">
            <a:xfrm>
              <a:off x="262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93" name="Freeform 91"/>
            <p:cNvSpPr>
              <a:spLocks noEditPoints="1"/>
            </p:cNvSpPr>
            <p:nvPr/>
          </p:nvSpPr>
          <p:spPr bwMode="auto">
            <a:xfrm>
              <a:off x="306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94" name="Freeform 92"/>
            <p:cNvSpPr>
              <a:spLocks noEditPoints="1"/>
            </p:cNvSpPr>
            <p:nvPr/>
          </p:nvSpPr>
          <p:spPr bwMode="auto">
            <a:xfrm>
              <a:off x="306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64" name="Freeform 162"/>
            <p:cNvSpPr/>
            <p:nvPr/>
          </p:nvSpPr>
          <p:spPr bwMode="auto">
            <a:xfrm>
              <a:off x="349" y="3304"/>
              <a:ext cx="20" cy="10"/>
            </a:xfrm>
            <a:custGeom>
              <a:avLst/>
              <a:gdLst>
                <a:gd name="T0" fmla="*/ 0 w 4"/>
                <a:gd name="T1" fmla="*/ 25 h 2"/>
                <a:gd name="T2" fmla="*/ 0 w 4"/>
                <a:gd name="T3" fmla="*/ 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grpSp>
        <p:nvGrpSpPr>
          <p:cNvPr id="165" name="Group 168"/>
          <p:cNvGrpSpPr/>
          <p:nvPr/>
        </p:nvGrpSpPr>
        <p:grpSpPr bwMode="auto">
          <a:xfrm>
            <a:off x="203201" y="4724400"/>
            <a:ext cx="2247900" cy="1557338"/>
            <a:chOff x="96" y="2784"/>
            <a:chExt cx="1062" cy="981"/>
          </a:xfrm>
        </p:grpSpPr>
        <p:sp>
          <p:nvSpPr>
            <p:cNvPr id="166" name="Freeform 169"/>
            <p:cNvSpPr/>
            <p:nvPr/>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67" name="Freeform 170"/>
            <p:cNvSpPr>
              <a:spLocks noEditPoints="1"/>
            </p:cNvSpPr>
            <p:nvPr/>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68" name="Freeform 171"/>
            <p:cNvSpPr/>
            <p:nvPr/>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69" name="Freeform 172"/>
            <p:cNvSpPr/>
            <p:nvPr/>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70" name="Freeform 173"/>
            <p:cNvSpPr/>
            <p:nvPr/>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71" name="Freeform 174"/>
            <p:cNvSpPr/>
            <p:nvPr/>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72" name="Freeform 175"/>
            <p:cNvSpPr/>
            <p:nvPr/>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73" name="Freeform 176"/>
            <p:cNvSpPr/>
            <p:nvPr/>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74" name="Freeform 177"/>
            <p:cNvSpPr/>
            <p:nvPr/>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75" name="Freeform 178"/>
            <p:cNvSpPr/>
            <p:nvPr/>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76" name="Freeform 179"/>
            <p:cNvSpPr/>
            <p:nvPr/>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77" name="Freeform 180"/>
            <p:cNvSpPr/>
            <p:nvPr/>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78" name="Freeform 181"/>
            <p:cNvSpPr/>
            <p:nvPr/>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sp>
        <p:nvSpPr>
          <p:cNvPr id="74915" name="Rectangle 163"/>
          <p:cNvSpPr>
            <a:spLocks noGrp="1" noRot="1" noChangeArrowheads="1"/>
          </p:cNvSpPr>
          <p:nvPr>
            <p:ph type="ctrTitle"/>
          </p:nvPr>
        </p:nvSpPr>
        <p:spPr>
          <a:xfrm>
            <a:off x="914400" y="2057400"/>
            <a:ext cx="10363200" cy="1143000"/>
          </a:xfrm>
        </p:spPr>
        <p:txBody>
          <a:bodyPr/>
          <a:lstStyle>
            <a:lvl1pPr>
              <a:defRPr/>
            </a:lvl1pPr>
          </a:lstStyle>
          <a:p>
            <a:r>
              <a:rPr lang="zh-CN" altLang="en-US" noProof="1"/>
              <a:t>单击此处编辑母版标题样式</a:t>
            </a:r>
            <a:endParaRPr lang="zh-CN" altLang="en-US" noProof="1"/>
          </a:p>
        </p:txBody>
      </p:sp>
      <p:sp>
        <p:nvSpPr>
          <p:cNvPr id="74919" name="Rectangle 167"/>
          <p:cNvSpPr>
            <a:spLocks noGrp="1" noRot="1" noChangeArrowheads="1"/>
          </p:cNvSpPr>
          <p:nvPr>
            <p:ph type="subTitle" idx="1"/>
          </p:nvPr>
        </p:nvSpPr>
        <p:spPr>
          <a:xfrm>
            <a:off x="1828800" y="3505200"/>
            <a:ext cx="85344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endParaRPr lang="zh-CN" altLang="en-US" noProof="1"/>
          </a:p>
        </p:txBody>
      </p:sp>
      <p:sp>
        <p:nvSpPr>
          <p:cNvPr id="179"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180" name="Rectangle 165"/>
          <p:cNvSpPr>
            <a:spLocks noGrp="1" noChangeArrowheads="1"/>
          </p:cNvSpPr>
          <p:nvPr>
            <p:ph type="ftr" sz="quarter" idx="11"/>
          </p:nvPr>
        </p:nvSpPr>
        <p:spPr>
          <a:xfrm>
            <a:off x="4165600" y="6248400"/>
            <a:ext cx="3860800" cy="476250"/>
          </a:xfrm>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181" name="Rectangle 166"/>
          <p:cNvSpPr>
            <a:spLocks noGrp="1" noChangeArrowheads="1"/>
          </p:cNvSpPr>
          <p:nvPr>
            <p:ph type="sldNum" sz="quarter" idx="12"/>
          </p:nvPr>
        </p:nvSpPr>
        <p:spPr>
          <a:xfrm>
            <a:off x="8737601" y="6248400"/>
            <a:ext cx="3052233" cy="476250"/>
          </a:xfrm>
        </p:spPr>
        <p:txBody>
          <a:bodyPr/>
          <a:lstStyle>
            <a:lvl1pPr>
              <a:defRPr/>
            </a:lvl1pPr>
          </a:lstStyle>
          <a:p>
            <a:fld id="{35086B70-7524-4859-9C77-7D964B7F5885}" type="slidenum">
              <a:rPr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250"/>
          <p:cNvSpPr>
            <a:spLocks noGrp="1" noChangeArrowheads="1"/>
          </p:cNvSpPr>
          <p:nvPr>
            <p:ph type="dt" sz="half" idx="10"/>
          </p:nvPr>
        </p:nvSpPr>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6" name="Rectangle 252"/>
          <p:cNvSpPr>
            <a:spLocks noGrp="1" noChangeArrowheads="1"/>
          </p:cNvSpPr>
          <p:nvPr>
            <p:ph type="sldNum" sz="quarter" idx="12"/>
          </p:nvPr>
        </p:nvSpPr>
        <p:spPr/>
        <p:txBody>
          <a:bodyPr/>
          <a:lstStyle>
            <a:lvl1pPr>
              <a:defRPr/>
            </a:lvl1pPr>
          </a:lstStyle>
          <a:p>
            <a:fld id="{4647AAC0-9B65-4010-9723-AF4888EB5C29}" type="slidenum">
              <a:rPr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250"/>
          <p:cNvSpPr>
            <a:spLocks noGrp="1" noChangeArrowheads="1"/>
          </p:cNvSpPr>
          <p:nvPr>
            <p:ph type="dt" sz="half" idx="10"/>
          </p:nvPr>
        </p:nvSpPr>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6" name="Rectangle 252"/>
          <p:cNvSpPr>
            <a:spLocks noGrp="1" noChangeArrowheads="1"/>
          </p:cNvSpPr>
          <p:nvPr>
            <p:ph type="sldNum" sz="quarter" idx="12"/>
          </p:nvPr>
        </p:nvSpPr>
        <p:spPr/>
        <p:txBody>
          <a:bodyPr/>
          <a:lstStyle>
            <a:lvl1pPr>
              <a:defRPr/>
            </a:lvl1pPr>
          </a:lstStyle>
          <a:p>
            <a:fld id="{A27C24D2-E35B-4440-A363-265CC4A92C1B}" type="slidenum">
              <a:rPr altLang="zh-CN"/>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showMasterSp="0">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7933" y="228601"/>
            <a:ext cx="11387667" cy="58705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Rectangle 250"/>
          <p:cNvSpPr>
            <a:spLocks noGrp="1" noChangeArrowheads="1"/>
          </p:cNvSpPr>
          <p:nvPr>
            <p:ph type="dt" sz="half" idx="10"/>
          </p:nvPr>
        </p:nvSpPr>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5" name="Rectangle 252"/>
          <p:cNvSpPr>
            <a:spLocks noGrp="1" noChangeArrowheads="1"/>
          </p:cNvSpPr>
          <p:nvPr>
            <p:ph type="sldNum" sz="quarter" idx="12"/>
          </p:nvPr>
        </p:nvSpPr>
        <p:spPr/>
        <p:txBody>
          <a:bodyPr/>
          <a:lstStyle>
            <a:lvl1pPr>
              <a:defRPr/>
            </a:lvl1pPr>
          </a:lstStyle>
          <a:p>
            <a:fld id="{B16AF0C2-7C0B-44A1-87FB-F9FE22B6EA0F}" type="slidenum">
              <a:rPr altLang="zh-CN"/>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showMasterSp="0">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250"/>
          <p:cNvSpPr>
            <a:spLocks noGrp="1" noChangeArrowheads="1"/>
          </p:cNvSpPr>
          <p:nvPr>
            <p:ph type="dt" sz="half" idx="10"/>
          </p:nvPr>
        </p:nvSpPr>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6" name="Rectangle 252"/>
          <p:cNvSpPr>
            <a:spLocks noGrp="1" noChangeArrowheads="1"/>
          </p:cNvSpPr>
          <p:nvPr>
            <p:ph type="sldNum" sz="quarter" idx="12"/>
          </p:nvPr>
        </p:nvSpPr>
        <p:spPr/>
        <p:txBody>
          <a:bodyPr/>
          <a:lstStyle>
            <a:lvl1pPr>
              <a:defRPr/>
            </a:lvl1pPr>
          </a:lstStyle>
          <a:p>
            <a:fld id="{06193942-0E01-4014-8D91-F69A53735FDE}" type="slidenum">
              <a:rPr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Rectangle 250"/>
          <p:cNvSpPr>
            <a:spLocks noGrp="1" noChangeArrowheads="1"/>
          </p:cNvSpPr>
          <p:nvPr>
            <p:ph type="dt" sz="half" idx="10"/>
          </p:nvPr>
        </p:nvSpPr>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6" name="Rectangle 252"/>
          <p:cNvSpPr>
            <a:spLocks noGrp="1" noChangeArrowheads="1"/>
          </p:cNvSpPr>
          <p:nvPr>
            <p:ph type="sldNum" sz="quarter" idx="12"/>
          </p:nvPr>
        </p:nvSpPr>
        <p:spPr/>
        <p:txBody>
          <a:bodyPr/>
          <a:lstStyle>
            <a:lvl1pPr>
              <a:defRPr/>
            </a:lvl1pPr>
          </a:lstStyle>
          <a:p>
            <a:fld id="{8C48FF1C-8E59-4BB0-93E8-B11CDDE60C8D}" type="slidenum">
              <a:rPr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250"/>
          <p:cNvSpPr>
            <a:spLocks noGrp="1" noChangeArrowheads="1"/>
          </p:cNvSpPr>
          <p:nvPr>
            <p:ph type="dt" sz="half" idx="10"/>
          </p:nvPr>
        </p:nvSpPr>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7" name="Rectangle 252"/>
          <p:cNvSpPr>
            <a:spLocks noGrp="1" noChangeArrowheads="1"/>
          </p:cNvSpPr>
          <p:nvPr>
            <p:ph type="sldNum" sz="quarter" idx="12"/>
          </p:nvPr>
        </p:nvSpPr>
        <p:spPr/>
        <p:txBody>
          <a:bodyPr/>
          <a:lstStyle>
            <a:lvl1pPr>
              <a:defRPr/>
            </a:lvl1pPr>
          </a:lstStyle>
          <a:p>
            <a:fld id="{06E80A92-B7C7-438D-859C-D4294B23BF82}" type="slidenum">
              <a:rPr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250"/>
          <p:cNvSpPr>
            <a:spLocks noGrp="1" noChangeArrowheads="1"/>
          </p:cNvSpPr>
          <p:nvPr>
            <p:ph type="dt" sz="half" idx="10"/>
          </p:nvPr>
        </p:nvSpPr>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9" name="Rectangle 252"/>
          <p:cNvSpPr>
            <a:spLocks noGrp="1" noChangeArrowheads="1"/>
          </p:cNvSpPr>
          <p:nvPr>
            <p:ph type="sldNum" sz="quarter" idx="12"/>
          </p:nvPr>
        </p:nvSpPr>
        <p:spPr/>
        <p:txBody>
          <a:bodyPr/>
          <a:lstStyle>
            <a:lvl1pPr>
              <a:defRPr/>
            </a:lvl1pPr>
          </a:lstStyle>
          <a:p>
            <a:fld id="{D37DC6CB-252C-4E25-AF01-9E2E1BA22017}" type="slidenum">
              <a:rPr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250"/>
          <p:cNvSpPr>
            <a:spLocks noGrp="1" noChangeArrowheads="1"/>
          </p:cNvSpPr>
          <p:nvPr>
            <p:ph type="dt" sz="half" idx="10"/>
          </p:nvPr>
        </p:nvSpPr>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5" name="Rectangle 252"/>
          <p:cNvSpPr>
            <a:spLocks noGrp="1" noChangeArrowheads="1"/>
          </p:cNvSpPr>
          <p:nvPr>
            <p:ph type="sldNum" sz="quarter" idx="12"/>
          </p:nvPr>
        </p:nvSpPr>
        <p:spPr/>
        <p:txBody>
          <a:bodyPr/>
          <a:lstStyle>
            <a:lvl1pPr>
              <a:defRPr/>
            </a:lvl1pPr>
          </a:lstStyle>
          <a:p>
            <a:fld id="{1CF4E097-1F60-4926-835D-9AAFDAA04B50}" type="slidenum">
              <a:rPr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4" name="Rectangle 252"/>
          <p:cNvSpPr>
            <a:spLocks noGrp="1" noChangeArrowheads="1"/>
          </p:cNvSpPr>
          <p:nvPr>
            <p:ph type="sldNum" sz="quarter" idx="12"/>
          </p:nvPr>
        </p:nvSpPr>
        <p:spPr/>
        <p:txBody>
          <a:bodyPr/>
          <a:lstStyle>
            <a:lvl1pPr>
              <a:defRPr/>
            </a:lvl1pPr>
          </a:lstStyle>
          <a:p>
            <a:fld id="{19D1020C-87F4-45C9-89D1-482D602E2837}" type="slidenum">
              <a:rPr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250"/>
          <p:cNvSpPr>
            <a:spLocks noGrp="1" noChangeArrowheads="1"/>
          </p:cNvSpPr>
          <p:nvPr>
            <p:ph type="dt" sz="half" idx="10"/>
          </p:nvPr>
        </p:nvSpPr>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7" name="Rectangle 252"/>
          <p:cNvSpPr>
            <a:spLocks noGrp="1" noChangeArrowheads="1"/>
          </p:cNvSpPr>
          <p:nvPr>
            <p:ph type="sldNum" sz="quarter" idx="12"/>
          </p:nvPr>
        </p:nvSpPr>
        <p:spPr/>
        <p:txBody>
          <a:bodyPr/>
          <a:lstStyle>
            <a:lvl1pPr>
              <a:defRPr/>
            </a:lvl1pPr>
          </a:lstStyle>
          <a:p>
            <a:fld id="{FB17EC0C-7AB5-4B5F-927B-DF128660A2BF}" type="slidenum">
              <a:rPr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250"/>
          <p:cNvSpPr>
            <a:spLocks noGrp="1" noChangeArrowheads="1"/>
          </p:cNvSpPr>
          <p:nvPr>
            <p:ph type="dt" sz="half" idx="10"/>
          </p:nvPr>
        </p:nvSpPr>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p:txBody>
          <a:bodyPr/>
          <a:lstStyle>
            <a:lvl1pPr>
              <a:defRPr/>
            </a:lvl1pPr>
          </a:lstStyle>
          <a:p>
            <a:pPr>
              <a:defRPr/>
            </a:pPr>
            <a:r>
              <a:rPr lang="zh-CN" altLang="en-US"/>
              <a:t>哈工大（深圳）</a:t>
            </a:r>
            <a:r>
              <a:rPr lang="en-US" altLang="zh-CN"/>
              <a:t>2021</a:t>
            </a:r>
            <a:r>
              <a:rPr lang="zh-CN" altLang="en-US"/>
              <a:t>年春</a:t>
            </a:r>
            <a:endParaRPr lang="en-US" altLang="zh-CN"/>
          </a:p>
        </p:txBody>
      </p:sp>
      <p:sp>
        <p:nvSpPr>
          <p:cNvPr id="7" name="Rectangle 252"/>
          <p:cNvSpPr>
            <a:spLocks noGrp="1" noChangeArrowheads="1"/>
          </p:cNvSpPr>
          <p:nvPr>
            <p:ph type="sldNum" sz="quarter" idx="12"/>
          </p:nvPr>
        </p:nvSpPr>
        <p:spPr/>
        <p:txBody>
          <a:bodyPr/>
          <a:lstStyle>
            <a:lvl1pPr>
              <a:defRPr/>
            </a:lvl1pPr>
          </a:lstStyle>
          <a:p>
            <a:fld id="{B6996970-B6CD-4C31-8F8F-4D9077872CDC}" type="slidenum">
              <a:rPr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p:nvPr/>
        </p:nvGrpSpPr>
        <p:grpSpPr bwMode="auto">
          <a:xfrm>
            <a:off x="755651" y="0"/>
            <a:ext cx="10521949"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33" name="Freeform 4"/>
            <p:cNvSpPr>
              <a:spLocks noEditPoints="1"/>
            </p:cNvSpPr>
            <p:nvPr/>
          </p:nvSpPr>
          <p:spPr bwMode="auto">
            <a:xfrm>
              <a:off x="38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34" name="Freeform 5"/>
            <p:cNvSpPr>
              <a:spLocks noEditPoints="1"/>
            </p:cNvSpPr>
            <p:nvPr/>
          </p:nvSpPr>
          <p:spPr bwMode="auto">
            <a:xfrm>
              <a:off x="38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sp>
          <p:nvSpPr>
            <p:cNvPr id="1276" name="Freeform 147"/>
            <p:cNvSpPr/>
            <p:nvPr/>
          </p:nvSpPr>
          <p:spPr bwMode="auto">
            <a:xfrm>
              <a:off x="349" y="3304"/>
              <a:ext cx="20" cy="10"/>
            </a:xfrm>
            <a:custGeom>
              <a:avLst/>
              <a:gdLst>
                <a:gd name="T0" fmla="*/ 0 w 4"/>
                <a:gd name="T1" fmla="*/ 25 h 2"/>
                <a:gd name="T2" fmla="*/ 0 w 4"/>
                <a:gd name="T3" fmla="*/ 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grpSp>
        <p:nvGrpSpPr>
          <p:cNvPr id="1027" name="Group 148"/>
          <p:cNvGrpSpPr/>
          <p:nvPr/>
        </p:nvGrpSpPr>
        <p:grpSpPr bwMode="auto">
          <a:xfrm>
            <a:off x="1422400" y="3444876"/>
            <a:ext cx="711200" cy="492125"/>
            <a:chOff x="96" y="2784"/>
            <a:chExt cx="1062" cy="981"/>
          </a:xfrm>
        </p:grpSpPr>
        <p:sp>
          <p:nvSpPr>
            <p:cNvPr id="1119" name="Freeform 149"/>
            <p:cNvSpPr/>
            <p:nvPr/>
          </p:nvSpPr>
          <p:spPr bwMode="auto">
            <a:xfrm>
              <a:off x="121" y="2784"/>
              <a:ext cx="205" cy="82"/>
            </a:xfrm>
            <a:custGeom>
              <a:avLst/>
              <a:gdLst>
                <a:gd name="T0" fmla="*/ 750 w 41"/>
                <a:gd name="T1" fmla="*/ 318 h 16"/>
                <a:gd name="T2" fmla="*/ 925 w 41"/>
                <a:gd name="T3" fmla="*/ 261 h 16"/>
                <a:gd name="T4" fmla="*/ 950 w 41"/>
                <a:gd name="T5" fmla="*/ 236 h 16"/>
                <a:gd name="T6" fmla="*/ 775 w 41"/>
                <a:gd name="T7" fmla="*/ 26 h 16"/>
                <a:gd name="T8" fmla="*/ 200 w 41"/>
                <a:gd name="T9" fmla="*/ 287 h 16"/>
                <a:gd name="T10" fmla="*/ 750 w 41"/>
                <a:gd name="T11" fmla="*/ 3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0" name="Freeform 150"/>
            <p:cNvSpPr>
              <a:spLocks noEditPoints="1"/>
            </p:cNvSpPr>
            <p:nvPr/>
          </p:nvSpPr>
          <p:spPr bwMode="auto">
            <a:xfrm>
              <a:off x="96" y="2790"/>
              <a:ext cx="1062" cy="975"/>
            </a:xfrm>
            <a:custGeom>
              <a:avLst/>
              <a:gdLst>
                <a:gd name="T0" fmla="*/ 4167 w 210"/>
                <a:gd name="T1" fmla="*/ 3956 h 193"/>
                <a:gd name="T2" fmla="*/ 3889 w 210"/>
                <a:gd name="T3" fmla="*/ 3188 h 193"/>
                <a:gd name="T4" fmla="*/ 3631 w 210"/>
                <a:gd name="T5" fmla="*/ 2526 h 193"/>
                <a:gd name="T6" fmla="*/ 4218 w 210"/>
                <a:gd name="T7" fmla="*/ 2374 h 193"/>
                <a:gd name="T8" fmla="*/ 3732 w 210"/>
                <a:gd name="T9" fmla="*/ 2091 h 193"/>
                <a:gd name="T10" fmla="*/ 4015 w 210"/>
                <a:gd name="T11" fmla="*/ 2117 h 193"/>
                <a:gd name="T12" fmla="*/ 4015 w 210"/>
                <a:gd name="T13" fmla="*/ 1965 h 193"/>
                <a:gd name="T14" fmla="*/ 3454 w 210"/>
                <a:gd name="T15" fmla="*/ 1990 h 193"/>
                <a:gd name="T16" fmla="*/ 3272 w 210"/>
                <a:gd name="T17" fmla="*/ 3188 h 193"/>
                <a:gd name="T18" fmla="*/ 3171 w 210"/>
                <a:gd name="T19" fmla="*/ 2142 h 193"/>
                <a:gd name="T20" fmla="*/ 3019 w 210"/>
                <a:gd name="T21" fmla="*/ 1708 h 193"/>
                <a:gd name="T22" fmla="*/ 3171 w 210"/>
                <a:gd name="T23" fmla="*/ 1303 h 193"/>
                <a:gd name="T24" fmla="*/ 3095 w 210"/>
                <a:gd name="T25" fmla="*/ 945 h 193"/>
                <a:gd name="T26" fmla="*/ 3044 w 210"/>
                <a:gd name="T27" fmla="*/ 611 h 193"/>
                <a:gd name="T28" fmla="*/ 3378 w 210"/>
                <a:gd name="T29" fmla="*/ 995 h 193"/>
                <a:gd name="T30" fmla="*/ 3813 w 210"/>
                <a:gd name="T31" fmla="*/ 460 h 193"/>
                <a:gd name="T32" fmla="*/ 3757 w 210"/>
                <a:gd name="T33" fmla="*/ 919 h 193"/>
                <a:gd name="T34" fmla="*/ 3656 w 210"/>
                <a:gd name="T35" fmla="*/ 1223 h 193"/>
                <a:gd name="T36" fmla="*/ 3682 w 210"/>
                <a:gd name="T37" fmla="*/ 1708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4 h 193"/>
                <a:gd name="T52" fmla="*/ 334 w 210"/>
                <a:gd name="T53" fmla="*/ 2935 h 193"/>
                <a:gd name="T54" fmla="*/ 1558 w 210"/>
                <a:gd name="T55" fmla="*/ 3728 h 193"/>
                <a:gd name="T56" fmla="*/ 1153 w 210"/>
                <a:gd name="T57" fmla="*/ 3395 h 193"/>
                <a:gd name="T58" fmla="*/ 895 w 210"/>
                <a:gd name="T59" fmla="*/ 3703 h 193"/>
                <a:gd name="T60" fmla="*/ 819 w 210"/>
                <a:gd name="T61" fmla="*/ 3269 h 193"/>
                <a:gd name="T62" fmla="*/ 1178 w 210"/>
                <a:gd name="T63" fmla="*/ 2192 h 193"/>
                <a:gd name="T64" fmla="*/ 1714 w 210"/>
                <a:gd name="T65" fmla="*/ 2117 h 193"/>
                <a:gd name="T66" fmla="*/ 1816 w 210"/>
                <a:gd name="T67" fmla="*/ 2425 h 193"/>
                <a:gd name="T68" fmla="*/ 1558 w 210"/>
                <a:gd name="T69" fmla="*/ 3087 h 193"/>
                <a:gd name="T70" fmla="*/ 2326 w 210"/>
                <a:gd name="T71" fmla="*/ 4592 h 193"/>
                <a:gd name="T72" fmla="*/ 4759 w 210"/>
                <a:gd name="T73" fmla="*/ 4238 h 193"/>
                <a:gd name="T74" fmla="*/ 4653 w 210"/>
                <a:gd name="T75" fmla="*/ 1682 h 193"/>
                <a:gd name="T76" fmla="*/ 4218 w 210"/>
                <a:gd name="T77" fmla="*/ 1531 h 193"/>
                <a:gd name="T78" fmla="*/ 2888 w 210"/>
                <a:gd name="T79" fmla="*/ 1556 h 193"/>
                <a:gd name="T80" fmla="*/ 2761 w 210"/>
                <a:gd name="T81" fmla="*/ 2223 h 193"/>
                <a:gd name="T82" fmla="*/ 2918 w 210"/>
                <a:gd name="T83" fmla="*/ 1278 h 193"/>
                <a:gd name="T84" fmla="*/ 2276 w 210"/>
                <a:gd name="T85" fmla="*/ 662 h 193"/>
                <a:gd name="T86" fmla="*/ 2685 w 210"/>
                <a:gd name="T87" fmla="*/ 894 h 193"/>
                <a:gd name="T88" fmla="*/ 1558 w 210"/>
                <a:gd name="T89" fmla="*/ 1839 h 193"/>
                <a:gd name="T90" fmla="*/ 612 w 210"/>
                <a:gd name="T91" fmla="*/ 945 h 193"/>
                <a:gd name="T92" fmla="*/ 1740 w 210"/>
                <a:gd name="T93" fmla="*/ 1020 h 193"/>
                <a:gd name="T94" fmla="*/ 2023 w 210"/>
                <a:gd name="T95" fmla="*/ 1020 h 193"/>
                <a:gd name="T96" fmla="*/ 2761 w 210"/>
                <a:gd name="T97" fmla="*/ 1147 h 193"/>
                <a:gd name="T98" fmla="*/ 2534 w 210"/>
                <a:gd name="T99" fmla="*/ 2374 h 193"/>
                <a:gd name="T100" fmla="*/ 2377 w 210"/>
                <a:gd name="T101" fmla="*/ 1303 h 193"/>
                <a:gd name="T102" fmla="*/ 1558 w 210"/>
                <a:gd name="T103" fmla="*/ 1839 h 193"/>
                <a:gd name="T104" fmla="*/ 2048 w 210"/>
                <a:gd name="T105" fmla="*/ 2091 h 193"/>
                <a:gd name="T106" fmla="*/ 2250 w 210"/>
                <a:gd name="T107" fmla="*/ 1480 h 193"/>
                <a:gd name="T108" fmla="*/ 2609 w 210"/>
                <a:gd name="T109" fmla="*/ 3703 h 193"/>
                <a:gd name="T110" fmla="*/ 2099 w 210"/>
                <a:gd name="T111" fmla="*/ 2450 h 193"/>
                <a:gd name="T112" fmla="*/ 2994 w 210"/>
                <a:gd name="T113" fmla="*/ 2703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1" name="Freeform 151"/>
            <p:cNvSpPr/>
            <p:nvPr/>
          </p:nvSpPr>
          <p:spPr bwMode="auto">
            <a:xfrm>
              <a:off x="349" y="3256"/>
              <a:ext cx="85" cy="101"/>
            </a:xfrm>
            <a:custGeom>
              <a:avLst/>
              <a:gdLst>
                <a:gd name="T0" fmla="*/ 350 w 17"/>
                <a:gd name="T1" fmla="*/ 126 h 20"/>
                <a:gd name="T2" fmla="*/ 225 w 17"/>
                <a:gd name="T3" fmla="*/ 510 h 20"/>
                <a:gd name="T4" fmla="*/ 350 w 17"/>
                <a:gd name="T5" fmla="*/ 1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2" name="Freeform 152"/>
            <p:cNvSpPr/>
            <p:nvPr/>
          </p:nvSpPr>
          <p:spPr bwMode="auto">
            <a:xfrm>
              <a:off x="267" y="3293"/>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3" name="Freeform 153"/>
            <p:cNvSpPr/>
            <p:nvPr/>
          </p:nvSpPr>
          <p:spPr bwMode="auto">
            <a:xfrm>
              <a:off x="222" y="3021"/>
              <a:ext cx="243" cy="117"/>
            </a:xfrm>
            <a:custGeom>
              <a:avLst/>
              <a:gdLst>
                <a:gd name="T0" fmla="*/ 1028 w 48"/>
                <a:gd name="T1" fmla="*/ 51 h 23"/>
                <a:gd name="T2" fmla="*/ 233 w 48"/>
                <a:gd name="T3" fmla="*/ 25 h 23"/>
                <a:gd name="T4" fmla="*/ 25 w 48"/>
                <a:gd name="T5" fmla="*/ 234 h 23"/>
                <a:gd name="T6" fmla="*/ 562 w 48"/>
                <a:gd name="T7" fmla="*/ 544 h 23"/>
                <a:gd name="T8" fmla="*/ 871 w 48"/>
                <a:gd name="T9" fmla="*/ 519 h 23"/>
                <a:gd name="T10" fmla="*/ 1028 w 48"/>
                <a:gd name="T11" fmla="*/ 493 h 23"/>
                <a:gd name="T12" fmla="*/ 1028 w 48"/>
                <a:gd name="T13" fmla="*/ 5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4" name="Freeform 154"/>
            <p:cNvSpPr/>
            <p:nvPr/>
          </p:nvSpPr>
          <p:spPr bwMode="auto">
            <a:xfrm>
              <a:off x="501" y="3344"/>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5" name="Freeform 155"/>
            <p:cNvSpPr/>
            <p:nvPr/>
          </p:nvSpPr>
          <p:spPr bwMode="auto">
            <a:xfrm>
              <a:off x="905" y="3157"/>
              <a:ext cx="177" cy="38"/>
            </a:xfrm>
            <a:custGeom>
              <a:avLst/>
              <a:gdLst>
                <a:gd name="T0" fmla="*/ 126 w 35"/>
                <a:gd name="T1" fmla="*/ 0 h 7"/>
                <a:gd name="T2" fmla="*/ 359 w 35"/>
                <a:gd name="T3" fmla="*/ 147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6" name="Freeform 156"/>
            <p:cNvSpPr/>
            <p:nvPr/>
          </p:nvSpPr>
          <p:spPr bwMode="auto">
            <a:xfrm>
              <a:off x="965" y="3154"/>
              <a:ext cx="136" cy="79"/>
            </a:xfrm>
            <a:custGeom>
              <a:avLst/>
              <a:gdLst>
                <a:gd name="T0" fmla="*/ 176 w 27"/>
                <a:gd name="T1" fmla="*/ 316 h 16"/>
                <a:gd name="T2" fmla="*/ 635 w 27"/>
                <a:gd name="T3" fmla="*/ 148 h 16"/>
                <a:gd name="T4" fmla="*/ 433 w 27"/>
                <a:gd name="T5" fmla="*/ 25 h 16"/>
                <a:gd name="T6" fmla="*/ 176 w 27"/>
                <a:gd name="T7" fmla="*/ 267 h 16"/>
                <a:gd name="T8" fmla="*/ 176 w 27"/>
                <a:gd name="T9" fmla="*/ 3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7" name="Freeform 157"/>
            <p:cNvSpPr/>
            <p:nvPr/>
          </p:nvSpPr>
          <p:spPr bwMode="auto">
            <a:xfrm>
              <a:off x="959" y="3205"/>
              <a:ext cx="177" cy="85"/>
            </a:xfrm>
            <a:custGeom>
              <a:avLst/>
              <a:gdLst>
                <a:gd name="T0" fmla="*/ 637 w 35"/>
                <a:gd name="T1" fmla="*/ 150 h 17"/>
                <a:gd name="T2" fmla="*/ 202 w 35"/>
                <a:gd name="T3" fmla="*/ 250 h 17"/>
                <a:gd name="T4" fmla="*/ 152 w 35"/>
                <a:gd name="T5" fmla="*/ 325 h 17"/>
                <a:gd name="T6" fmla="*/ 693 w 35"/>
                <a:gd name="T7" fmla="*/ 300 h 17"/>
                <a:gd name="T8" fmla="*/ 637 w 35"/>
                <a:gd name="T9" fmla="*/ 1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8" name="Freeform 158"/>
            <p:cNvSpPr/>
            <p:nvPr/>
          </p:nvSpPr>
          <p:spPr bwMode="auto">
            <a:xfrm>
              <a:off x="845" y="3284"/>
              <a:ext cx="247" cy="60"/>
            </a:xfrm>
            <a:custGeom>
              <a:avLst/>
              <a:gdLst>
                <a:gd name="T0" fmla="*/ 1018 w 49"/>
                <a:gd name="T1" fmla="*/ 75 h 12"/>
                <a:gd name="T2" fmla="*/ 736 w 49"/>
                <a:gd name="T3" fmla="*/ 25 h 12"/>
                <a:gd name="T4" fmla="*/ 176 w 49"/>
                <a:gd name="T5" fmla="*/ 0 h 12"/>
                <a:gd name="T6" fmla="*/ 50 w 49"/>
                <a:gd name="T7" fmla="*/ 125 h 12"/>
                <a:gd name="T8" fmla="*/ 509 w 49"/>
                <a:gd name="T9" fmla="*/ 200 h 12"/>
                <a:gd name="T10" fmla="*/ 1043 w 49"/>
                <a:gd name="T11" fmla="*/ 200 h 12"/>
                <a:gd name="T12" fmla="*/ 1018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29" name="Freeform 159"/>
            <p:cNvSpPr/>
            <p:nvPr/>
          </p:nvSpPr>
          <p:spPr bwMode="auto">
            <a:xfrm>
              <a:off x="870" y="3341"/>
              <a:ext cx="202" cy="54"/>
            </a:xfrm>
            <a:custGeom>
              <a:avLst/>
              <a:gdLst>
                <a:gd name="T0" fmla="*/ 944 w 40"/>
                <a:gd name="T1" fmla="*/ 49 h 11"/>
                <a:gd name="T2" fmla="*/ 662 w 40"/>
                <a:gd name="T3" fmla="*/ 98 h 11"/>
                <a:gd name="T4" fmla="*/ 333 w 40"/>
                <a:gd name="T5" fmla="*/ 74 h 11"/>
                <a:gd name="T6" fmla="*/ 25 w 40"/>
                <a:gd name="T7" fmla="*/ 49 h 11"/>
                <a:gd name="T8" fmla="*/ 894 w 40"/>
                <a:gd name="T9" fmla="*/ 191 h 11"/>
                <a:gd name="T10" fmla="*/ 944 w 40"/>
                <a:gd name="T11" fmla="*/ 49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30" name="Freeform 160"/>
            <p:cNvSpPr/>
            <p:nvPr/>
          </p:nvSpPr>
          <p:spPr bwMode="auto">
            <a:xfrm>
              <a:off x="858" y="3385"/>
              <a:ext cx="209" cy="174"/>
            </a:xfrm>
            <a:custGeom>
              <a:avLst/>
              <a:gdLst>
                <a:gd name="T0" fmla="*/ 729 w 41"/>
                <a:gd name="T1" fmla="*/ 235 h 34"/>
                <a:gd name="T2" fmla="*/ 336 w 41"/>
                <a:gd name="T3" fmla="*/ 159 h 34"/>
                <a:gd name="T4" fmla="*/ 102 w 41"/>
                <a:gd name="T5" fmla="*/ 394 h 34"/>
                <a:gd name="T6" fmla="*/ 25 w 41"/>
                <a:gd name="T7" fmla="*/ 496 h 34"/>
                <a:gd name="T8" fmla="*/ 234 w 41"/>
                <a:gd name="T9" fmla="*/ 496 h 34"/>
                <a:gd name="T10" fmla="*/ 443 w 41"/>
                <a:gd name="T11" fmla="*/ 706 h 34"/>
                <a:gd name="T12" fmla="*/ 545 w 41"/>
                <a:gd name="T13" fmla="*/ 788 h 34"/>
                <a:gd name="T14" fmla="*/ 754 w 41"/>
                <a:gd name="T15" fmla="*/ 496 h 34"/>
                <a:gd name="T16" fmla="*/ 1014 w 41"/>
                <a:gd name="T17" fmla="*/ 496 h 34"/>
                <a:gd name="T18" fmla="*/ 729 w 41"/>
                <a:gd name="T19" fmla="*/ 235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31" name="Freeform 161"/>
            <p:cNvSpPr/>
            <p:nvPr/>
          </p:nvSpPr>
          <p:spPr bwMode="auto">
            <a:xfrm>
              <a:off x="997" y="3306"/>
              <a:ext cx="126" cy="316"/>
            </a:xfrm>
            <a:custGeom>
              <a:avLst/>
              <a:gdLst>
                <a:gd name="T0" fmla="*/ 559 w 25"/>
                <a:gd name="T1" fmla="*/ 50 h 63"/>
                <a:gd name="T2" fmla="*/ 459 w 25"/>
                <a:gd name="T3" fmla="*/ 426 h 63"/>
                <a:gd name="T4" fmla="*/ 176 w 25"/>
                <a:gd name="T5" fmla="*/ 502 h 63"/>
                <a:gd name="T6" fmla="*/ 176 w 25"/>
                <a:gd name="T7" fmla="*/ 577 h 63"/>
                <a:gd name="T8" fmla="*/ 433 w 25"/>
                <a:gd name="T9" fmla="*/ 858 h 63"/>
                <a:gd name="T10" fmla="*/ 302 w 25"/>
                <a:gd name="T11" fmla="*/ 1134 h 63"/>
                <a:gd name="T12" fmla="*/ 0 w 25"/>
                <a:gd name="T13" fmla="*/ 1384 h 63"/>
                <a:gd name="T14" fmla="*/ 126 w 25"/>
                <a:gd name="T15" fmla="*/ 1460 h 63"/>
                <a:gd name="T16" fmla="*/ 408 w 25"/>
                <a:gd name="T17" fmla="*/ 1560 h 63"/>
                <a:gd name="T18" fmla="*/ 585 w 25"/>
                <a:gd name="T19" fmla="*/ 1435 h 63"/>
                <a:gd name="T20" fmla="*/ 635 w 25"/>
                <a:gd name="T21" fmla="*/ 351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grpSp>
        <p:nvGrpSpPr>
          <p:cNvPr id="1028" name="Group 162"/>
          <p:cNvGrpSpPr/>
          <p:nvPr/>
        </p:nvGrpSpPr>
        <p:grpSpPr bwMode="auto">
          <a:xfrm>
            <a:off x="1422400" y="4552951"/>
            <a:ext cx="711200" cy="492125"/>
            <a:chOff x="96" y="2784"/>
            <a:chExt cx="1062" cy="981"/>
          </a:xfrm>
        </p:grpSpPr>
        <p:sp>
          <p:nvSpPr>
            <p:cNvPr id="1106" name="Freeform 163"/>
            <p:cNvSpPr/>
            <p:nvPr/>
          </p:nvSpPr>
          <p:spPr bwMode="auto">
            <a:xfrm>
              <a:off x="121" y="2784"/>
              <a:ext cx="205" cy="82"/>
            </a:xfrm>
            <a:custGeom>
              <a:avLst/>
              <a:gdLst>
                <a:gd name="T0" fmla="*/ 750 w 41"/>
                <a:gd name="T1" fmla="*/ 318 h 16"/>
                <a:gd name="T2" fmla="*/ 925 w 41"/>
                <a:gd name="T3" fmla="*/ 261 h 16"/>
                <a:gd name="T4" fmla="*/ 950 w 41"/>
                <a:gd name="T5" fmla="*/ 236 h 16"/>
                <a:gd name="T6" fmla="*/ 775 w 41"/>
                <a:gd name="T7" fmla="*/ 26 h 16"/>
                <a:gd name="T8" fmla="*/ 200 w 41"/>
                <a:gd name="T9" fmla="*/ 287 h 16"/>
                <a:gd name="T10" fmla="*/ 750 w 41"/>
                <a:gd name="T11" fmla="*/ 3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07" name="Freeform 164"/>
            <p:cNvSpPr>
              <a:spLocks noEditPoints="1"/>
            </p:cNvSpPr>
            <p:nvPr/>
          </p:nvSpPr>
          <p:spPr bwMode="auto">
            <a:xfrm>
              <a:off x="96" y="2790"/>
              <a:ext cx="1062" cy="975"/>
            </a:xfrm>
            <a:custGeom>
              <a:avLst/>
              <a:gdLst>
                <a:gd name="T0" fmla="*/ 4167 w 210"/>
                <a:gd name="T1" fmla="*/ 3956 h 193"/>
                <a:gd name="T2" fmla="*/ 3889 w 210"/>
                <a:gd name="T3" fmla="*/ 3188 h 193"/>
                <a:gd name="T4" fmla="*/ 3631 w 210"/>
                <a:gd name="T5" fmla="*/ 2526 h 193"/>
                <a:gd name="T6" fmla="*/ 4218 w 210"/>
                <a:gd name="T7" fmla="*/ 2374 h 193"/>
                <a:gd name="T8" fmla="*/ 3732 w 210"/>
                <a:gd name="T9" fmla="*/ 2091 h 193"/>
                <a:gd name="T10" fmla="*/ 4015 w 210"/>
                <a:gd name="T11" fmla="*/ 2117 h 193"/>
                <a:gd name="T12" fmla="*/ 4015 w 210"/>
                <a:gd name="T13" fmla="*/ 1965 h 193"/>
                <a:gd name="T14" fmla="*/ 3454 w 210"/>
                <a:gd name="T15" fmla="*/ 1990 h 193"/>
                <a:gd name="T16" fmla="*/ 3272 w 210"/>
                <a:gd name="T17" fmla="*/ 3188 h 193"/>
                <a:gd name="T18" fmla="*/ 3171 w 210"/>
                <a:gd name="T19" fmla="*/ 2142 h 193"/>
                <a:gd name="T20" fmla="*/ 3019 w 210"/>
                <a:gd name="T21" fmla="*/ 1708 h 193"/>
                <a:gd name="T22" fmla="*/ 3171 w 210"/>
                <a:gd name="T23" fmla="*/ 1303 h 193"/>
                <a:gd name="T24" fmla="*/ 3095 w 210"/>
                <a:gd name="T25" fmla="*/ 945 h 193"/>
                <a:gd name="T26" fmla="*/ 3044 w 210"/>
                <a:gd name="T27" fmla="*/ 611 h 193"/>
                <a:gd name="T28" fmla="*/ 3378 w 210"/>
                <a:gd name="T29" fmla="*/ 995 h 193"/>
                <a:gd name="T30" fmla="*/ 3813 w 210"/>
                <a:gd name="T31" fmla="*/ 460 h 193"/>
                <a:gd name="T32" fmla="*/ 3757 w 210"/>
                <a:gd name="T33" fmla="*/ 919 h 193"/>
                <a:gd name="T34" fmla="*/ 3656 w 210"/>
                <a:gd name="T35" fmla="*/ 1223 h 193"/>
                <a:gd name="T36" fmla="*/ 3682 w 210"/>
                <a:gd name="T37" fmla="*/ 1708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4 h 193"/>
                <a:gd name="T52" fmla="*/ 334 w 210"/>
                <a:gd name="T53" fmla="*/ 2935 h 193"/>
                <a:gd name="T54" fmla="*/ 1558 w 210"/>
                <a:gd name="T55" fmla="*/ 3728 h 193"/>
                <a:gd name="T56" fmla="*/ 1153 w 210"/>
                <a:gd name="T57" fmla="*/ 3395 h 193"/>
                <a:gd name="T58" fmla="*/ 895 w 210"/>
                <a:gd name="T59" fmla="*/ 3703 h 193"/>
                <a:gd name="T60" fmla="*/ 819 w 210"/>
                <a:gd name="T61" fmla="*/ 3269 h 193"/>
                <a:gd name="T62" fmla="*/ 1178 w 210"/>
                <a:gd name="T63" fmla="*/ 2192 h 193"/>
                <a:gd name="T64" fmla="*/ 1714 w 210"/>
                <a:gd name="T65" fmla="*/ 2117 h 193"/>
                <a:gd name="T66" fmla="*/ 1816 w 210"/>
                <a:gd name="T67" fmla="*/ 2425 h 193"/>
                <a:gd name="T68" fmla="*/ 1558 w 210"/>
                <a:gd name="T69" fmla="*/ 3087 h 193"/>
                <a:gd name="T70" fmla="*/ 2326 w 210"/>
                <a:gd name="T71" fmla="*/ 4592 h 193"/>
                <a:gd name="T72" fmla="*/ 4759 w 210"/>
                <a:gd name="T73" fmla="*/ 4238 h 193"/>
                <a:gd name="T74" fmla="*/ 4653 w 210"/>
                <a:gd name="T75" fmla="*/ 1682 h 193"/>
                <a:gd name="T76" fmla="*/ 4218 w 210"/>
                <a:gd name="T77" fmla="*/ 1531 h 193"/>
                <a:gd name="T78" fmla="*/ 2888 w 210"/>
                <a:gd name="T79" fmla="*/ 1556 h 193"/>
                <a:gd name="T80" fmla="*/ 2761 w 210"/>
                <a:gd name="T81" fmla="*/ 2223 h 193"/>
                <a:gd name="T82" fmla="*/ 2918 w 210"/>
                <a:gd name="T83" fmla="*/ 1278 h 193"/>
                <a:gd name="T84" fmla="*/ 2276 w 210"/>
                <a:gd name="T85" fmla="*/ 662 h 193"/>
                <a:gd name="T86" fmla="*/ 2685 w 210"/>
                <a:gd name="T87" fmla="*/ 894 h 193"/>
                <a:gd name="T88" fmla="*/ 1558 w 210"/>
                <a:gd name="T89" fmla="*/ 1839 h 193"/>
                <a:gd name="T90" fmla="*/ 612 w 210"/>
                <a:gd name="T91" fmla="*/ 945 h 193"/>
                <a:gd name="T92" fmla="*/ 1740 w 210"/>
                <a:gd name="T93" fmla="*/ 1020 h 193"/>
                <a:gd name="T94" fmla="*/ 2023 w 210"/>
                <a:gd name="T95" fmla="*/ 1020 h 193"/>
                <a:gd name="T96" fmla="*/ 2761 w 210"/>
                <a:gd name="T97" fmla="*/ 1147 h 193"/>
                <a:gd name="T98" fmla="*/ 2534 w 210"/>
                <a:gd name="T99" fmla="*/ 2374 h 193"/>
                <a:gd name="T100" fmla="*/ 2377 w 210"/>
                <a:gd name="T101" fmla="*/ 1303 h 193"/>
                <a:gd name="T102" fmla="*/ 1558 w 210"/>
                <a:gd name="T103" fmla="*/ 1839 h 193"/>
                <a:gd name="T104" fmla="*/ 2048 w 210"/>
                <a:gd name="T105" fmla="*/ 2091 h 193"/>
                <a:gd name="T106" fmla="*/ 2250 w 210"/>
                <a:gd name="T107" fmla="*/ 1480 h 193"/>
                <a:gd name="T108" fmla="*/ 2609 w 210"/>
                <a:gd name="T109" fmla="*/ 3703 h 193"/>
                <a:gd name="T110" fmla="*/ 2099 w 210"/>
                <a:gd name="T111" fmla="*/ 2450 h 193"/>
                <a:gd name="T112" fmla="*/ 2994 w 210"/>
                <a:gd name="T113" fmla="*/ 2703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08" name="Freeform 165"/>
            <p:cNvSpPr/>
            <p:nvPr/>
          </p:nvSpPr>
          <p:spPr bwMode="auto">
            <a:xfrm>
              <a:off x="349" y="3256"/>
              <a:ext cx="85" cy="101"/>
            </a:xfrm>
            <a:custGeom>
              <a:avLst/>
              <a:gdLst>
                <a:gd name="T0" fmla="*/ 350 w 17"/>
                <a:gd name="T1" fmla="*/ 126 h 20"/>
                <a:gd name="T2" fmla="*/ 225 w 17"/>
                <a:gd name="T3" fmla="*/ 510 h 20"/>
                <a:gd name="T4" fmla="*/ 350 w 17"/>
                <a:gd name="T5" fmla="*/ 1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09" name="Freeform 166"/>
            <p:cNvSpPr/>
            <p:nvPr/>
          </p:nvSpPr>
          <p:spPr bwMode="auto">
            <a:xfrm>
              <a:off x="267" y="3293"/>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10" name="Freeform 167"/>
            <p:cNvSpPr/>
            <p:nvPr/>
          </p:nvSpPr>
          <p:spPr bwMode="auto">
            <a:xfrm>
              <a:off x="222" y="3021"/>
              <a:ext cx="243" cy="117"/>
            </a:xfrm>
            <a:custGeom>
              <a:avLst/>
              <a:gdLst>
                <a:gd name="T0" fmla="*/ 1028 w 48"/>
                <a:gd name="T1" fmla="*/ 51 h 23"/>
                <a:gd name="T2" fmla="*/ 233 w 48"/>
                <a:gd name="T3" fmla="*/ 25 h 23"/>
                <a:gd name="T4" fmla="*/ 25 w 48"/>
                <a:gd name="T5" fmla="*/ 234 h 23"/>
                <a:gd name="T6" fmla="*/ 562 w 48"/>
                <a:gd name="T7" fmla="*/ 544 h 23"/>
                <a:gd name="T8" fmla="*/ 871 w 48"/>
                <a:gd name="T9" fmla="*/ 519 h 23"/>
                <a:gd name="T10" fmla="*/ 1028 w 48"/>
                <a:gd name="T11" fmla="*/ 493 h 23"/>
                <a:gd name="T12" fmla="*/ 1028 w 48"/>
                <a:gd name="T13" fmla="*/ 5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11" name="Freeform 168"/>
            <p:cNvSpPr/>
            <p:nvPr/>
          </p:nvSpPr>
          <p:spPr bwMode="auto">
            <a:xfrm>
              <a:off x="501" y="3344"/>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12" name="Freeform 169"/>
            <p:cNvSpPr/>
            <p:nvPr/>
          </p:nvSpPr>
          <p:spPr bwMode="auto">
            <a:xfrm>
              <a:off x="905" y="3157"/>
              <a:ext cx="177" cy="38"/>
            </a:xfrm>
            <a:custGeom>
              <a:avLst/>
              <a:gdLst>
                <a:gd name="T0" fmla="*/ 126 w 35"/>
                <a:gd name="T1" fmla="*/ 0 h 7"/>
                <a:gd name="T2" fmla="*/ 359 w 35"/>
                <a:gd name="T3" fmla="*/ 147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13" name="Freeform 170"/>
            <p:cNvSpPr/>
            <p:nvPr/>
          </p:nvSpPr>
          <p:spPr bwMode="auto">
            <a:xfrm>
              <a:off x="965" y="3154"/>
              <a:ext cx="136" cy="79"/>
            </a:xfrm>
            <a:custGeom>
              <a:avLst/>
              <a:gdLst>
                <a:gd name="T0" fmla="*/ 176 w 27"/>
                <a:gd name="T1" fmla="*/ 316 h 16"/>
                <a:gd name="T2" fmla="*/ 635 w 27"/>
                <a:gd name="T3" fmla="*/ 148 h 16"/>
                <a:gd name="T4" fmla="*/ 433 w 27"/>
                <a:gd name="T5" fmla="*/ 25 h 16"/>
                <a:gd name="T6" fmla="*/ 176 w 27"/>
                <a:gd name="T7" fmla="*/ 267 h 16"/>
                <a:gd name="T8" fmla="*/ 176 w 27"/>
                <a:gd name="T9" fmla="*/ 3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14" name="Freeform 171"/>
            <p:cNvSpPr/>
            <p:nvPr/>
          </p:nvSpPr>
          <p:spPr bwMode="auto">
            <a:xfrm>
              <a:off x="959" y="3205"/>
              <a:ext cx="177" cy="85"/>
            </a:xfrm>
            <a:custGeom>
              <a:avLst/>
              <a:gdLst>
                <a:gd name="T0" fmla="*/ 637 w 35"/>
                <a:gd name="T1" fmla="*/ 150 h 17"/>
                <a:gd name="T2" fmla="*/ 202 w 35"/>
                <a:gd name="T3" fmla="*/ 250 h 17"/>
                <a:gd name="T4" fmla="*/ 152 w 35"/>
                <a:gd name="T5" fmla="*/ 325 h 17"/>
                <a:gd name="T6" fmla="*/ 693 w 35"/>
                <a:gd name="T7" fmla="*/ 300 h 17"/>
                <a:gd name="T8" fmla="*/ 637 w 35"/>
                <a:gd name="T9" fmla="*/ 1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15" name="Freeform 172"/>
            <p:cNvSpPr/>
            <p:nvPr/>
          </p:nvSpPr>
          <p:spPr bwMode="auto">
            <a:xfrm>
              <a:off x="845" y="3284"/>
              <a:ext cx="247" cy="60"/>
            </a:xfrm>
            <a:custGeom>
              <a:avLst/>
              <a:gdLst>
                <a:gd name="T0" fmla="*/ 1018 w 49"/>
                <a:gd name="T1" fmla="*/ 75 h 12"/>
                <a:gd name="T2" fmla="*/ 736 w 49"/>
                <a:gd name="T3" fmla="*/ 25 h 12"/>
                <a:gd name="T4" fmla="*/ 176 w 49"/>
                <a:gd name="T5" fmla="*/ 0 h 12"/>
                <a:gd name="T6" fmla="*/ 50 w 49"/>
                <a:gd name="T7" fmla="*/ 125 h 12"/>
                <a:gd name="T8" fmla="*/ 509 w 49"/>
                <a:gd name="T9" fmla="*/ 200 h 12"/>
                <a:gd name="T10" fmla="*/ 1043 w 49"/>
                <a:gd name="T11" fmla="*/ 200 h 12"/>
                <a:gd name="T12" fmla="*/ 1018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16" name="Freeform 173"/>
            <p:cNvSpPr/>
            <p:nvPr/>
          </p:nvSpPr>
          <p:spPr bwMode="auto">
            <a:xfrm>
              <a:off x="870" y="3341"/>
              <a:ext cx="202" cy="54"/>
            </a:xfrm>
            <a:custGeom>
              <a:avLst/>
              <a:gdLst>
                <a:gd name="T0" fmla="*/ 944 w 40"/>
                <a:gd name="T1" fmla="*/ 49 h 11"/>
                <a:gd name="T2" fmla="*/ 662 w 40"/>
                <a:gd name="T3" fmla="*/ 98 h 11"/>
                <a:gd name="T4" fmla="*/ 333 w 40"/>
                <a:gd name="T5" fmla="*/ 74 h 11"/>
                <a:gd name="T6" fmla="*/ 25 w 40"/>
                <a:gd name="T7" fmla="*/ 49 h 11"/>
                <a:gd name="T8" fmla="*/ 894 w 40"/>
                <a:gd name="T9" fmla="*/ 191 h 11"/>
                <a:gd name="T10" fmla="*/ 944 w 40"/>
                <a:gd name="T11" fmla="*/ 49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17" name="Freeform 174"/>
            <p:cNvSpPr/>
            <p:nvPr/>
          </p:nvSpPr>
          <p:spPr bwMode="auto">
            <a:xfrm>
              <a:off x="858" y="3385"/>
              <a:ext cx="209" cy="174"/>
            </a:xfrm>
            <a:custGeom>
              <a:avLst/>
              <a:gdLst>
                <a:gd name="T0" fmla="*/ 729 w 41"/>
                <a:gd name="T1" fmla="*/ 235 h 34"/>
                <a:gd name="T2" fmla="*/ 336 w 41"/>
                <a:gd name="T3" fmla="*/ 159 h 34"/>
                <a:gd name="T4" fmla="*/ 102 w 41"/>
                <a:gd name="T5" fmla="*/ 394 h 34"/>
                <a:gd name="T6" fmla="*/ 25 w 41"/>
                <a:gd name="T7" fmla="*/ 496 h 34"/>
                <a:gd name="T8" fmla="*/ 234 w 41"/>
                <a:gd name="T9" fmla="*/ 496 h 34"/>
                <a:gd name="T10" fmla="*/ 443 w 41"/>
                <a:gd name="T11" fmla="*/ 706 h 34"/>
                <a:gd name="T12" fmla="*/ 545 w 41"/>
                <a:gd name="T13" fmla="*/ 788 h 34"/>
                <a:gd name="T14" fmla="*/ 754 w 41"/>
                <a:gd name="T15" fmla="*/ 496 h 34"/>
                <a:gd name="T16" fmla="*/ 1014 w 41"/>
                <a:gd name="T17" fmla="*/ 496 h 34"/>
                <a:gd name="T18" fmla="*/ 729 w 41"/>
                <a:gd name="T19" fmla="*/ 235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18" name="Freeform 175"/>
            <p:cNvSpPr/>
            <p:nvPr/>
          </p:nvSpPr>
          <p:spPr bwMode="auto">
            <a:xfrm>
              <a:off x="997" y="3306"/>
              <a:ext cx="126" cy="316"/>
            </a:xfrm>
            <a:custGeom>
              <a:avLst/>
              <a:gdLst>
                <a:gd name="T0" fmla="*/ 559 w 25"/>
                <a:gd name="T1" fmla="*/ 50 h 63"/>
                <a:gd name="T2" fmla="*/ 459 w 25"/>
                <a:gd name="T3" fmla="*/ 426 h 63"/>
                <a:gd name="T4" fmla="*/ 176 w 25"/>
                <a:gd name="T5" fmla="*/ 502 h 63"/>
                <a:gd name="T6" fmla="*/ 176 w 25"/>
                <a:gd name="T7" fmla="*/ 577 h 63"/>
                <a:gd name="T8" fmla="*/ 433 w 25"/>
                <a:gd name="T9" fmla="*/ 858 h 63"/>
                <a:gd name="T10" fmla="*/ 302 w 25"/>
                <a:gd name="T11" fmla="*/ 1134 h 63"/>
                <a:gd name="T12" fmla="*/ 0 w 25"/>
                <a:gd name="T13" fmla="*/ 1384 h 63"/>
                <a:gd name="T14" fmla="*/ 126 w 25"/>
                <a:gd name="T15" fmla="*/ 1460 h 63"/>
                <a:gd name="T16" fmla="*/ 408 w 25"/>
                <a:gd name="T17" fmla="*/ 1560 h 63"/>
                <a:gd name="T18" fmla="*/ 585 w 25"/>
                <a:gd name="T19" fmla="*/ 1435 h 63"/>
                <a:gd name="T20" fmla="*/ 635 w 25"/>
                <a:gd name="T21" fmla="*/ 351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grpSp>
        <p:nvGrpSpPr>
          <p:cNvPr id="1029" name="Group 176"/>
          <p:cNvGrpSpPr/>
          <p:nvPr/>
        </p:nvGrpSpPr>
        <p:grpSpPr bwMode="auto">
          <a:xfrm>
            <a:off x="1422400" y="5562601"/>
            <a:ext cx="711200" cy="492125"/>
            <a:chOff x="96" y="2784"/>
            <a:chExt cx="1062" cy="981"/>
          </a:xfrm>
        </p:grpSpPr>
        <p:sp>
          <p:nvSpPr>
            <p:cNvPr id="1093" name="Freeform 177"/>
            <p:cNvSpPr/>
            <p:nvPr/>
          </p:nvSpPr>
          <p:spPr bwMode="auto">
            <a:xfrm>
              <a:off x="121" y="2784"/>
              <a:ext cx="205" cy="82"/>
            </a:xfrm>
            <a:custGeom>
              <a:avLst/>
              <a:gdLst>
                <a:gd name="T0" fmla="*/ 750 w 41"/>
                <a:gd name="T1" fmla="*/ 318 h 16"/>
                <a:gd name="T2" fmla="*/ 925 w 41"/>
                <a:gd name="T3" fmla="*/ 261 h 16"/>
                <a:gd name="T4" fmla="*/ 950 w 41"/>
                <a:gd name="T5" fmla="*/ 236 h 16"/>
                <a:gd name="T6" fmla="*/ 775 w 41"/>
                <a:gd name="T7" fmla="*/ 26 h 16"/>
                <a:gd name="T8" fmla="*/ 200 w 41"/>
                <a:gd name="T9" fmla="*/ 287 h 16"/>
                <a:gd name="T10" fmla="*/ 750 w 41"/>
                <a:gd name="T11" fmla="*/ 3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94" name="Freeform 178"/>
            <p:cNvSpPr>
              <a:spLocks noEditPoints="1"/>
            </p:cNvSpPr>
            <p:nvPr/>
          </p:nvSpPr>
          <p:spPr bwMode="auto">
            <a:xfrm>
              <a:off x="96" y="2790"/>
              <a:ext cx="1062" cy="975"/>
            </a:xfrm>
            <a:custGeom>
              <a:avLst/>
              <a:gdLst>
                <a:gd name="T0" fmla="*/ 4167 w 210"/>
                <a:gd name="T1" fmla="*/ 3956 h 193"/>
                <a:gd name="T2" fmla="*/ 3889 w 210"/>
                <a:gd name="T3" fmla="*/ 3188 h 193"/>
                <a:gd name="T4" fmla="*/ 3631 w 210"/>
                <a:gd name="T5" fmla="*/ 2526 h 193"/>
                <a:gd name="T6" fmla="*/ 4218 w 210"/>
                <a:gd name="T7" fmla="*/ 2374 h 193"/>
                <a:gd name="T8" fmla="*/ 3732 w 210"/>
                <a:gd name="T9" fmla="*/ 2091 h 193"/>
                <a:gd name="T10" fmla="*/ 4015 w 210"/>
                <a:gd name="T11" fmla="*/ 2117 h 193"/>
                <a:gd name="T12" fmla="*/ 4015 w 210"/>
                <a:gd name="T13" fmla="*/ 1965 h 193"/>
                <a:gd name="T14" fmla="*/ 3454 w 210"/>
                <a:gd name="T15" fmla="*/ 1990 h 193"/>
                <a:gd name="T16" fmla="*/ 3272 w 210"/>
                <a:gd name="T17" fmla="*/ 3188 h 193"/>
                <a:gd name="T18" fmla="*/ 3171 w 210"/>
                <a:gd name="T19" fmla="*/ 2142 h 193"/>
                <a:gd name="T20" fmla="*/ 3019 w 210"/>
                <a:gd name="T21" fmla="*/ 1708 h 193"/>
                <a:gd name="T22" fmla="*/ 3171 w 210"/>
                <a:gd name="T23" fmla="*/ 1303 h 193"/>
                <a:gd name="T24" fmla="*/ 3095 w 210"/>
                <a:gd name="T25" fmla="*/ 945 h 193"/>
                <a:gd name="T26" fmla="*/ 3044 w 210"/>
                <a:gd name="T27" fmla="*/ 611 h 193"/>
                <a:gd name="T28" fmla="*/ 3378 w 210"/>
                <a:gd name="T29" fmla="*/ 995 h 193"/>
                <a:gd name="T30" fmla="*/ 3813 w 210"/>
                <a:gd name="T31" fmla="*/ 460 h 193"/>
                <a:gd name="T32" fmla="*/ 3757 w 210"/>
                <a:gd name="T33" fmla="*/ 919 h 193"/>
                <a:gd name="T34" fmla="*/ 3656 w 210"/>
                <a:gd name="T35" fmla="*/ 1223 h 193"/>
                <a:gd name="T36" fmla="*/ 3682 w 210"/>
                <a:gd name="T37" fmla="*/ 1708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4 h 193"/>
                <a:gd name="T52" fmla="*/ 334 w 210"/>
                <a:gd name="T53" fmla="*/ 2935 h 193"/>
                <a:gd name="T54" fmla="*/ 1558 w 210"/>
                <a:gd name="T55" fmla="*/ 3728 h 193"/>
                <a:gd name="T56" fmla="*/ 1153 w 210"/>
                <a:gd name="T57" fmla="*/ 3395 h 193"/>
                <a:gd name="T58" fmla="*/ 895 w 210"/>
                <a:gd name="T59" fmla="*/ 3703 h 193"/>
                <a:gd name="T60" fmla="*/ 819 w 210"/>
                <a:gd name="T61" fmla="*/ 3269 h 193"/>
                <a:gd name="T62" fmla="*/ 1178 w 210"/>
                <a:gd name="T63" fmla="*/ 2192 h 193"/>
                <a:gd name="T64" fmla="*/ 1714 w 210"/>
                <a:gd name="T65" fmla="*/ 2117 h 193"/>
                <a:gd name="T66" fmla="*/ 1816 w 210"/>
                <a:gd name="T67" fmla="*/ 2425 h 193"/>
                <a:gd name="T68" fmla="*/ 1558 w 210"/>
                <a:gd name="T69" fmla="*/ 3087 h 193"/>
                <a:gd name="T70" fmla="*/ 2326 w 210"/>
                <a:gd name="T71" fmla="*/ 4592 h 193"/>
                <a:gd name="T72" fmla="*/ 4759 w 210"/>
                <a:gd name="T73" fmla="*/ 4238 h 193"/>
                <a:gd name="T74" fmla="*/ 4653 w 210"/>
                <a:gd name="T75" fmla="*/ 1682 h 193"/>
                <a:gd name="T76" fmla="*/ 4218 w 210"/>
                <a:gd name="T77" fmla="*/ 1531 h 193"/>
                <a:gd name="T78" fmla="*/ 2888 w 210"/>
                <a:gd name="T79" fmla="*/ 1556 h 193"/>
                <a:gd name="T80" fmla="*/ 2761 w 210"/>
                <a:gd name="T81" fmla="*/ 2223 h 193"/>
                <a:gd name="T82" fmla="*/ 2918 w 210"/>
                <a:gd name="T83" fmla="*/ 1278 h 193"/>
                <a:gd name="T84" fmla="*/ 2276 w 210"/>
                <a:gd name="T85" fmla="*/ 662 h 193"/>
                <a:gd name="T86" fmla="*/ 2685 w 210"/>
                <a:gd name="T87" fmla="*/ 894 h 193"/>
                <a:gd name="T88" fmla="*/ 1558 w 210"/>
                <a:gd name="T89" fmla="*/ 1839 h 193"/>
                <a:gd name="T90" fmla="*/ 612 w 210"/>
                <a:gd name="T91" fmla="*/ 945 h 193"/>
                <a:gd name="T92" fmla="*/ 1740 w 210"/>
                <a:gd name="T93" fmla="*/ 1020 h 193"/>
                <a:gd name="T94" fmla="*/ 2023 w 210"/>
                <a:gd name="T95" fmla="*/ 1020 h 193"/>
                <a:gd name="T96" fmla="*/ 2761 w 210"/>
                <a:gd name="T97" fmla="*/ 1147 h 193"/>
                <a:gd name="T98" fmla="*/ 2534 w 210"/>
                <a:gd name="T99" fmla="*/ 2374 h 193"/>
                <a:gd name="T100" fmla="*/ 2377 w 210"/>
                <a:gd name="T101" fmla="*/ 1303 h 193"/>
                <a:gd name="T102" fmla="*/ 1558 w 210"/>
                <a:gd name="T103" fmla="*/ 1839 h 193"/>
                <a:gd name="T104" fmla="*/ 2048 w 210"/>
                <a:gd name="T105" fmla="*/ 2091 h 193"/>
                <a:gd name="T106" fmla="*/ 2250 w 210"/>
                <a:gd name="T107" fmla="*/ 1480 h 193"/>
                <a:gd name="T108" fmla="*/ 2609 w 210"/>
                <a:gd name="T109" fmla="*/ 3703 h 193"/>
                <a:gd name="T110" fmla="*/ 2099 w 210"/>
                <a:gd name="T111" fmla="*/ 2450 h 193"/>
                <a:gd name="T112" fmla="*/ 2994 w 210"/>
                <a:gd name="T113" fmla="*/ 2703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95" name="Freeform 179"/>
            <p:cNvSpPr/>
            <p:nvPr/>
          </p:nvSpPr>
          <p:spPr bwMode="auto">
            <a:xfrm>
              <a:off x="349" y="3256"/>
              <a:ext cx="85" cy="101"/>
            </a:xfrm>
            <a:custGeom>
              <a:avLst/>
              <a:gdLst>
                <a:gd name="T0" fmla="*/ 350 w 17"/>
                <a:gd name="T1" fmla="*/ 126 h 20"/>
                <a:gd name="T2" fmla="*/ 225 w 17"/>
                <a:gd name="T3" fmla="*/ 510 h 20"/>
                <a:gd name="T4" fmla="*/ 350 w 17"/>
                <a:gd name="T5" fmla="*/ 1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96" name="Freeform 180"/>
            <p:cNvSpPr/>
            <p:nvPr/>
          </p:nvSpPr>
          <p:spPr bwMode="auto">
            <a:xfrm>
              <a:off x="267" y="3293"/>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97" name="Freeform 181"/>
            <p:cNvSpPr/>
            <p:nvPr/>
          </p:nvSpPr>
          <p:spPr bwMode="auto">
            <a:xfrm>
              <a:off x="222" y="3021"/>
              <a:ext cx="243" cy="117"/>
            </a:xfrm>
            <a:custGeom>
              <a:avLst/>
              <a:gdLst>
                <a:gd name="T0" fmla="*/ 1028 w 48"/>
                <a:gd name="T1" fmla="*/ 51 h 23"/>
                <a:gd name="T2" fmla="*/ 233 w 48"/>
                <a:gd name="T3" fmla="*/ 25 h 23"/>
                <a:gd name="T4" fmla="*/ 25 w 48"/>
                <a:gd name="T5" fmla="*/ 234 h 23"/>
                <a:gd name="T6" fmla="*/ 562 w 48"/>
                <a:gd name="T7" fmla="*/ 544 h 23"/>
                <a:gd name="T8" fmla="*/ 871 w 48"/>
                <a:gd name="T9" fmla="*/ 519 h 23"/>
                <a:gd name="T10" fmla="*/ 1028 w 48"/>
                <a:gd name="T11" fmla="*/ 493 h 23"/>
                <a:gd name="T12" fmla="*/ 1028 w 48"/>
                <a:gd name="T13" fmla="*/ 5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98" name="Freeform 182"/>
            <p:cNvSpPr/>
            <p:nvPr/>
          </p:nvSpPr>
          <p:spPr bwMode="auto">
            <a:xfrm>
              <a:off x="501" y="3344"/>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99" name="Freeform 183"/>
            <p:cNvSpPr/>
            <p:nvPr/>
          </p:nvSpPr>
          <p:spPr bwMode="auto">
            <a:xfrm>
              <a:off x="905" y="3157"/>
              <a:ext cx="177" cy="38"/>
            </a:xfrm>
            <a:custGeom>
              <a:avLst/>
              <a:gdLst>
                <a:gd name="T0" fmla="*/ 126 w 35"/>
                <a:gd name="T1" fmla="*/ 0 h 7"/>
                <a:gd name="T2" fmla="*/ 359 w 35"/>
                <a:gd name="T3" fmla="*/ 147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00" name="Freeform 184"/>
            <p:cNvSpPr/>
            <p:nvPr/>
          </p:nvSpPr>
          <p:spPr bwMode="auto">
            <a:xfrm>
              <a:off x="965" y="3154"/>
              <a:ext cx="136" cy="79"/>
            </a:xfrm>
            <a:custGeom>
              <a:avLst/>
              <a:gdLst>
                <a:gd name="T0" fmla="*/ 176 w 27"/>
                <a:gd name="T1" fmla="*/ 316 h 16"/>
                <a:gd name="T2" fmla="*/ 635 w 27"/>
                <a:gd name="T3" fmla="*/ 148 h 16"/>
                <a:gd name="T4" fmla="*/ 433 w 27"/>
                <a:gd name="T5" fmla="*/ 25 h 16"/>
                <a:gd name="T6" fmla="*/ 176 w 27"/>
                <a:gd name="T7" fmla="*/ 267 h 16"/>
                <a:gd name="T8" fmla="*/ 176 w 27"/>
                <a:gd name="T9" fmla="*/ 3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01" name="Freeform 185"/>
            <p:cNvSpPr/>
            <p:nvPr/>
          </p:nvSpPr>
          <p:spPr bwMode="auto">
            <a:xfrm>
              <a:off x="959" y="3205"/>
              <a:ext cx="177" cy="85"/>
            </a:xfrm>
            <a:custGeom>
              <a:avLst/>
              <a:gdLst>
                <a:gd name="T0" fmla="*/ 637 w 35"/>
                <a:gd name="T1" fmla="*/ 150 h 17"/>
                <a:gd name="T2" fmla="*/ 202 w 35"/>
                <a:gd name="T3" fmla="*/ 250 h 17"/>
                <a:gd name="T4" fmla="*/ 152 w 35"/>
                <a:gd name="T5" fmla="*/ 325 h 17"/>
                <a:gd name="T6" fmla="*/ 693 w 35"/>
                <a:gd name="T7" fmla="*/ 300 h 17"/>
                <a:gd name="T8" fmla="*/ 637 w 35"/>
                <a:gd name="T9" fmla="*/ 1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02" name="Freeform 186"/>
            <p:cNvSpPr/>
            <p:nvPr/>
          </p:nvSpPr>
          <p:spPr bwMode="auto">
            <a:xfrm>
              <a:off x="845" y="3284"/>
              <a:ext cx="247" cy="60"/>
            </a:xfrm>
            <a:custGeom>
              <a:avLst/>
              <a:gdLst>
                <a:gd name="T0" fmla="*/ 1018 w 49"/>
                <a:gd name="T1" fmla="*/ 75 h 12"/>
                <a:gd name="T2" fmla="*/ 736 w 49"/>
                <a:gd name="T3" fmla="*/ 25 h 12"/>
                <a:gd name="T4" fmla="*/ 176 w 49"/>
                <a:gd name="T5" fmla="*/ 0 h 12"/>
                <a:gd name="T6" fmla="*/ 50 w 49"/>
                <a:gd name="T7" fmla="*/ 125 h 12"/>
                <a:gd name="T8" fmla="*/ 509 w 49"/>
                <a:gd name="T9" fmla="*/ 200 h 12"/>
                <a:gd name="T10" fmla="*/ 1043 w 49"/>
                <a:gd name="T11" fmla="*/ 200 h 12"/>
                <a:gd name="T12" fmla="*/ 1018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03" name="Freeform 187"/>
            <p:cNvSpPr/>
            <p:nvPr/>
          </p:nvSpPr>
          <p:spPr bwMode="auto">
            <a:xfrm>
              <a:off x="870" y="3341"/>
              <a:ext cx="202" cy="54"/>
            </a:xfrm>
            <a:custGeom>
              <a:avLst/>
              <a:gdLst>
                <a:gd name="T0" fmla="*/ 944 w 40"/>
                <a:gd name="T1" fmla="*/ 49 h 11"/>
                <a:gd name="T2" fmla="*/ 662 w 40"/>
                <a:gd name="T3" fmla="*/ 98 h 11"/>
                <a:gd name="T4" fmla="*/ 333 w 40"/>
                <a:gd name="T5" fmla="*/ 74 h 11"/>
                <a:gd name="T6" fmla="*/ 25 w 40"/>
                <a:gd name="T7" fmla="*/ 49 h 11"/>
                <a:gd name="T8" fmla="*/ 894 w 40"/>
                <a:gd name="T9" fmla="*/ 191 h 11"/>
                <a:gd name="T10" fmla="*/ 944 w 40"/>
                <a:gd name="T11" fmla="*/ 49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04" name="Freeform 188"/>
            <p:cNvSpPr/>
            <p:nvPr/>
          </p:nvSpPr>
          <p:spPr bwMode="auto">
            <a:xfrm>
              <a:off x="858" y="3385"/>
              <a:ext cx="209" cy="174"/>
            </a:xfrm>
            <a:custGeom>
              <a:avLst/>
              <a:gdLst>
                <a:gd name="T0" fmla="*/ 729 w 41"/>
                <a:gd name="T1" fmla="*/ 235 h 34"/>
                <a:gd name="T2" fmla="*/ 336 w 41"/>
                <a:gd name="T3" fmla="*/ 159 h 34"/>
                <a:gd name="T4" fmla="*/ 102 w 41"/>
                <a:gd name="T5" fmla="*/ 394 h 34"/>
                <a:gd name="T6" fmla="*/ 25 w 41"/>
                <a:gd name="T7" fmla="*/ 496 h 34"/>
                <a:gd name="T8" fmla="*/ 234 w 41"/>
                <a:gd name="T9" fmla="*/ 496 h 34"/>
                <a:gd name="T10" fmla="*/ 443 w 41"/>
                <a:gd name="T11" fmla="*/ 706 h 34"/>
                <a:gd name="T12" fmla="*/ 545 w 41"/>
                <a:gd name="T13" fmla="*/ 788 h 34"/>
                <a:gd name="T14" fmla="*/ 754 w 41"/>
                <a:gd name="T15" fmla="*/ 496 h 34"/>
                <a:gd name="T16" fmla="*/ 1014 w 41"/>
                <a:gd name="T17" fmla="*/ 496 h 34"/>
                <a:gd name="T18" fmla="*/ 729 w 41"/>
                <a:gd name="T19" fmla="*/ 235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105" name="Freeform 189"/>
            <p:cNvSpPr/>
            <p:nvPr/>
          </p:nvSpPr>
          <p:spPr bwMode="auto">
            <a:xfrm>
              <a:off x="997" y="3306"/>
              <a:ext cx="126" cy="316"/>
            </a:xfrm>
            <a:custGeom>
              <a:avLst/>
              <a:gdLst>
                <a:gd name="T0" fmla="*/ 559 w 25"/>
                <a:gd name="T1" fmla="*/ 50 h 63"/>
                <a:gd name="T2" fmla="*/ 459 w 25"/>
                <a:gd name="T3" fmla="*/ 426 h 63"/>
                <a:gd name="T4" fmla="*/ 176 w 25"/>
                <a:gd name="T5" fmla="*/ 502 h 63"/>
                <a:gd name="T6" fmla="*/ 176 w 25"/>
                <a:gd name="T7" fmla="*/ 577 h 63"/>
                <a:gd name="T8" fmla="*/ 433 w 25"/>
                <a:gd name="T9" fmla="*/ 858 h 63"/>
                <a:gd name="T10" fmla="*/ 302 w 25"/>
                <a:gd name="T11" fmla="*/ 1134 h 63"/>
                <a:gd name="T12" fmla="*/ 0 w 25"/>
                <a:gd name="T13" fmla="*/ 1384 h 63"/>
                <a:gd name="T14" fmla="*/ 126 w 25"/>
                <a:gd name="T15" fmla="*/ 1460 h 63"/>
                <a:gd name="T16" fmla="*/ 408 w 25"/>
                <a:gd name="T17" fmla="*/ 1560 h 63"/>
                <a:gd name="T18" fmla="*/ 585 w 25"/>
                <a:gd name="T19" fmla="*/ 1435 h 63"/>
                <a:gd name="T20" fmla="*/ 635 w 25"/>
                <a:gd name="T21" fmla="*/ 351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grpSp>
        <p:nvGrpSpPr>
          <p:cNvPr id="1030" name="Group 190"/>
          <p:cNvGrpSpPr/>
          <p:nvPr/>
        </p:nvGrpSpPr>
        <p:grpSpPr bwMode="auto">
          <a:xfrm>
            <a:off x="508000" y="3962401"/>
            <a:ext cx="711200" cy="492125"/>
            <a:chOff x="96" y="2784"/>
            <a:chExt cx="1062" cy="981"/>
          </a:xfrm>
        </p:grpSpPr>
        <p:sp>
          <p:nvSpPr>
            <p:cNvPr id="1080" name="Freeform 191"/>
            <p:cNvSpPr/>
            <p:nvPr/>
          </p:nvSpPr>
          <p:spPr bwMode="auto">
            <a:xfrm>
              <a:off x="121" y="2784"/>
              <a:ext cx="205" cy="82"/>
            </a:xfrm>
            <a:custGeom>
              <a:avLst/>
              <a:gdLst>
                <a:gd name="T0" fmla="*/ 750 w 41"/>
                <a:gd name="T1" fmla="*/ 318 h 16"/>
                <a:gd name="T2" fmla="*/ 925 w 41"/>
                <a:gd name="T3" fmla="*/ 261 h 16"/>
                <a:gd name="T4" fmla="*/ 950 w 41"/>
                <a:gd name="T5" fmla="*/ 236 h 16"/>
                <a:gd name="T6" fmla="*/ 775 w 41"/>
                <a:gd name="T7" fmla="*/ 26 h 16"/>
                <a:gd name="T8" fmla="*/ 200 w 41"/>
                <a:gd name="T9" fmla="*/ 287 h 16"/>
                <a:gd name="T10" fmla="*/ 750 w 41"/>
                <a:gd name="T11" fmla="*/ 3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81" name="Freeform 192"/>
            <p:cNvSpPr>
              <a:spLocks noEditPoints="1"/>
            </p:cNvSpPr>
            <p:nvPr/>
          </p:nvSpPr>
          <p:spPr bwMode="auto">
            <a:xfrm>
              <a:off x="96" y="2790"/>
              <a:ext cx="1062" cy="975"/>
            </a:xfrm>
            <a:custGeom>
              <a:avLst/>
              <a:gdLst>
                <a:gd name="T0" fmla="*/ 4167 w 210"/>
                <a:gd name="T1" fmla="*/ 3956 h 193"/>
                <a:gd name="T2" fmla="*/ 3889 w 210"/>
                <a:gd name="T3" fmla="*/ 3188 h 193"/>
                <a:gd name="T4" fmla="*/ 3631 w 210"/>
                <a:gd name="T5" fmla="*/ 2526 h 193"/>
                <a:gd name="T6" fmla="*/ 4218 w 210"/>
                <a:gd name="T7" fmla="*/ 2374 h 193"/>
                <a:gd name="T8" fmla="*/ 3732 w 210"/>
                <a:gd name="T9" fmla="*/ 2091 h 193"/>
                <a:gd name="T10" fmla="*/ 4015 w 210"/>
                <a:gd name="T11" fmla="*/ 2117 h 193"/>
                <a:gd name="T12" fmla="*/ 4015 w 210"/>
                <a:gd name="T13" fmla="*/ 1965 h 193"/>
                <a:gd name="T14" fmla="*/ 3454 w 210"/>
                <a:gd name="T15" fmla="*/ 1990 h 193"/>
                <a:gd name="T16" fmla="*/ 3272 w 210"/>
                <a:gd name="T17" fmla="*/ 3188 h 193"/>
                <a:gd name="T18" fmla="*/ 3171 w 210"/>
                <a:gd name="T19" fmla="*/ 2142 h 193"/>
                <a:gd name="T20" fmla="*/ 3019 w 210"/>
                <a:gd name="T21" fmla="*/ 1708 h 193"/>
                <a:gd name="T22" fmla="*/ 3171 w 210"/>
                <a:gd name="T23" fmla="*/ 1303 h 193"/>
                <a:gd name="T24" fmla="*/ 3095 w 210"/>
                <a:gd name="T25" fmla="*/ 945 h 193"/>
                <a:gd name="T26" fmla="*/ 3044 w 210"/>
                <a:gd name="T27" fmla="*/ 611 h 193"/>
                <a:gd name="T28" fmla="*/ 3378 w 210"/>
                <a:gd name="T29" fmla="*/ 995 h 193"/>
                <a:gd name="T30" fmla="*/ 3813 w 210"/>
                <a:gd name="T31" fmla="*/ 460 h 193"/>
                <a:gd name="T32" fmla="*/ 3757 w 210"/>
                <a:gd name="T33" fmla="*/ 919 h 193"/>
                <a:gd name="T34" fmla="*/ 3656 w 210"/>
                <a:gd name="T35" fmla="*/ 1223 h 193"/>
                <a:gd name="T36" fmla="*/ 3682 w 210"/>
                <a:gd name="T37" fmla="*/ 1708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4 h 193"/>
                <a:gd name="T52" fmla="*/ 334 w 210"/>
                <a:gd name="T53" fmla="*/ 2935 h 193"/>
                <a:gd name="T54" fmla="*/ 1558 w 210"/>
                <a:gd name="T55" fmla="*/ 3728 h 193"/>
                <a:gd name="T56" fmla="*/ 1153 w 210"/>
                <a:gd name="T57" fmla="*/ 3395 h 193"/>
                <a:gd name="T58" fmla="*/ 895 w 210"/>
                <a:gd name="T59" fmla="*/ 3703 h 193"/>
                <a:gd name="T60" fmla="*/ 819 w 210"/>
                <a:gd name="T61" fmla="*/ 3269 h 193"/>
                <a:gd name="T62" fmla="*/ 1178 w 210"/>
                <a:gd name="T63" fmla="*/ 2192 h 193"/>
                <a:gd name="T64" fmla="*/ 1714 w 210"/>
                <a:gd name="T65" fmla="*/ 2117 h 193"/>
                <a:gd name="T66" fmla="*/ 1816 w 210"/>
                <a:gd name="T67" fmla="*/ 2425 h 193"/>
                <a:gd name="T68" fmla="*/ 1558 w 210"/>
                <a:gd name="T69" fmla="*/ 3087 h 193"/>
                <a:gd name="T70" fmla="*/ 2326 w 210"/>
                <a:gd name="T71" fmla="*/ 4592 h 193"/>
                <a:gd name="T72" fmla="*/ 4759 w 210"/>
                <a:gd name="T73" fmla="*/ 4238 h 193"/>
                <a:gd name="T74" fmla="*/ 4653 w 210"/>
                <a:gd name="T75" fmla="*/ 1682 h 193"/>
                <a:gd name="T76" fmla="*/ 4218 w 210"/>
                <a:gd name="T77" fmla="*/ 1531 h 193"/>
                <a:gd name="T78" fmla="*/ 2888 w 210"/>
                <a:gd name="T79" fmla="*/ 1556 h 193"/>
                <a:gd name="T80" fmla="*/ 2761 w 210"/>
                <a:gd name="T81" fmla="*/ 2223 h 193"/>
                <a:gd name="T82" fmla="*/ 2918 w 210"/>
                <a:gd name="T83" fmla="*/ 1278 h 193"/>
                <a:gd name="T84" fmla="*/ 2276 w 210"/>
                <a:gd name="T85" fmla="*/ 662 h 193"/>
                <a:gd name="T86" fmla="*/ 2685 w 210"/>
                <a:gd name="T87" fmla="*/ 894 h 193"/>
                <a:gd name="T88" fmla="*/ 1558 w 210"/>
                <a:gd name="T89" fmla="*/ 1839 h 193"/>
                <a:gd name="T90" fmla="*/ 612 w 210"/>
                <a:gd name="T91" fmla="*/ 945 h 193"/>
                <a:gd name="T92" fmla="*/ 1740 w 210"/>
                <a:gd name="T93" fmla="*/ 1020 h 193"/>
                <a:gd name="T94" fmla="*/ 2023 w 210"/>
                <a:gd name="T95" fmla="*/ 1020 h 193"/>
                <a:gd name="T96" fmla="*/ 2761 w 210"/>
                <a:gd name="T97" fmla="*/ 1147 h 193"/>
                <a:gd name="T98" fmla="*/ 2534 w 210"/>
                <a:gd name="T99" fmla="*/ 2374 h 193"/>
                <a:gd name="T100" fmla="*/ 2377 w 210"/>
                <a:gd name="T101" fmla="*/ 1303 h 193"/>
                <a:gd name="T102" fmla="*/ 1558 w 210"/>
                <a:gd name="T103" fmla="*/ 1839 h 193"/>
                <a:gd name="T104" fmla="*/ 2048 w 210"/>
                <a:gd name="T105" fmla="*/ 2091 h 193"/>
                <a:gd name="T106" fmla="*/ 2250 w 210"/>
                <a:gd name="T107" fmla="*/ 1480 h 193"/>
                <a:gd name="T108" fmla="*/ 2609 w 210"/>
                <a:gd name="T109" fmla="*/ 3703 h 193"/>
                <a:gd name="T110" fmla="*/ 2099 w 210"/>
                <a:gd name="T111" fmla="*/ 2450 h 193"/>
                <a:gd name="T112" fmla="*/ 2994 w 210"/>
                <a:gd name="T113" fmla="*/ 2703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82" name="Freeform 193"/>
            <p:cNvSpPr/>
            <p:nvPr/>
          </p:nvSpPr>
          <p:spPr bwMode="auto">
            <a:xfrm>
              <a:off x="349" y="3256"/>
              <a:ext cx="85" cy="101"/>
            </a:xfrm>
            <a:custGeom>
              <a:avLst/>
              <a:gdLst>
                <a:gd name="T0" fmla="*/ 350 w 17"/>
                <a:gd name="T1" fmla="*/ 126 h 20"/>
                <a:gd name="T2" fmla="*/ 225 w 17"/>
                <a:gd name="T3" fmla="*/ 510 h 20"/>
                <a:gd name="T4" fmla="*/ 350 w 17"/>
                <a:gd name="T5" fmla="*/ 1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83" name="Freeform 194"/>
            <p:cNvSpPr/>
            <p:nvPr/>
          </p:nvSpPr>
          <p:spPr bwMode="auto">
            <a:xfrm>
              <a:off x="267" y="3293"/>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84" name="Freeform 195"/>
            <p:cNvSpPr/>
            <p:nvPr/>
          </p:nvSpPr>
          <p:spPr bwMode="auto">
            <a:xfrm>
              <a:off x="222" y="3021"/>
              <a:ext cx="243" cy="117"/>
            </a:xfrm>
            <a:custGeom>
              <a:avLst/>
              <a:gdLst>
                <a:gd name="T0" fmla="*/ 1028 w 48"/>
                <a:gd name="T1" fmla="*/ 51 h 23"/>
                <a:gd name="T2" fmla="*/ 233 w 48"/>
                <a:gd name="T3" fmla="*/ 25 h 23"/>
                <a:gd name="T4" fmla="*/ 25 w 48"/>
                <a:gd name="T5" fmla="*/ 234 h 23"/>
                <a:gd name="T6" fmla="*/ 562 w 48"/>
                <a:gd name="T7" fmla="*/ 544 h 23"/>
                <a:gd name="T8" fmla="*/ 871 w 48"/>
                <a:gd name="T9" fmla="*/ 519 h 23"/>
                <a:gd name="T10" fmla="*/ 1028 w 48"/>
                <a:gd name="T11" fmla="*/ 493 h 23"/>
                <a:gd name="T12" fmla="*/ 1028 w 48"/>
                <a:gd name="T13" fmla="*/ 5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85" name="Freeform 196"/>
            <p:cNvSpPr/>
            <p:nvPr/>
          </p:nvSpPr>
          <p:spPr bwMode="auto">
            <a:xfrm>
              <a:off x="501" y="3344"/>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86" name="Freeform 197"/>
            <p:cNvSpPr/>
            <p:nvPr/>
          </p:nvSpPr>
          <p:spPr bwMode="auto">
            <a:xfrm>
              <a:off x="905" y="3157"/>
              <a:ext cx="177" cy="38"/>
            </a:xfrm>
            <a:custGeom>
              <a:avLst/>
              <a:gdLst>
                <a:gd name="T0" fmla="*/ 126 w 35"/>
                <a:gd name="T1" fmla="*/ 0 h 7"/>
                <a:gd name="T2" fmla="*/ 359 w 35"/>
                <a:gd name="T3" fmla="*/ 147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87" name="Freeform 198"/>
            <p:cNvSpPr/>
            <p:nvPr/>
          </p:nvSpPr>
          <p:spPr bwMode="auto">
            <a:xfrm>
              <a:off x="965" y="3154"/>
              <a:ext cx="136" cy="79"/>
            </a:xfrm>
            <a:custGeom>
              <a:avLst/>
              <a:gdLst>
                <a:gd name="T0" fmla="*/ 176 w 27"/>
                <a:gd name="T1" fmla="*/ 316 h 16"/>
                <a:gd name="T2" fmla="*/ 635 w 27"/>
                <a:gd name="T3" fmla="*/ 148 h 16"/>
                <a:gd name="T4" fmla="*/ 433 w 27"/>
                <a:gd name="T5" fmla="*/ 25 h 16"/>
                <a:gd name="T6" fmla="*/ 176 w 27"/>
                <a:gd name="T7" fmla="*/ 267 h 16"/>
                <a:gd name="T8" fmla="*/ 176 w 27"/>
                <a:gd name="T9" fmla="*/ 3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88" name="Freeform 199"/>
            <p:cNvSpPr/>
            <p:nvPr/>
          </p:nvSpPr>
          <p:spPr bwMode="auto">
            <a:xfrm>
              <a:off x="959" y="3205"/>
              <a:ext cx="177" cy="85"/>
            </a:xfrm>
            <a:custGeom>
              <a:avLst/>
              <a:gdLst>
                <a:gd name="T0" fmla="*/ 637 w 35"/>
                <a:gd name="T1" fmla="*/ 150 h 17"/>
                <a:gd name="T2" fmla="*/ 202 w 35"/>
                <a:gd name="T3" fmla="*/ 250 h 17"/>
                <a:gd name="T4" fmla="*/ 152 w 35"/>
                <a:gd name="T5" fmla="*/ 325 h 17"/>
                <a:gd name="T6" fmla="*/ 693 w 35"/>
                <a:gd name="T7" fmla="*/ 300 h 17"/>
                <a:gd name="T8" fmla="*/ 637 w 35"/>
                <a:gd name="T9" fmla="*/ 1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89" name="Freeform 200"/>
            <p:cNvSpPr/>
            <p:nvPr/>
          </p:nvSpPr>
          <p:spPr bwMode="auto">
            <a:xfrm>
              <a:off x="845" y="3284"/>
              <a:ext cx="247" cy="60"/>
            </a:xfrm>
            <a:custGeom>
              <a:avLst/>
              <a:gdLst>
                <a:gd name="T0" fmla="*/ 1018 w 49"/>
                <a:gd name="T1" fmla="*/ 75 h 12"/>
                <a:gd name="T2" fmla="*/ 736 w 49"/>
                <a:gd name="T3" fmla="*/ 25 h 12"/>
                <a:gd name="T4" fmla="*/ 176 w 49"/>
                <a:gd name="T5" fmla="*/ 0 h 12"/>
                <a:gd name="T6" fmla="*/ 50 w 49"/>
                <a:gd name="T7" fmla="*/ 125 h 12"/>
                <a:gd name="T8" fmla="*/ 509 w 49"/>
                <a:gd name="T9" fmla="*/ 200 h 12"/>
                <a:gd name="T10" fmla="*/ 1043 w 49"/>
                <a:gd name="T11" fmla="*/ 200 h 12"/>
                <a:gd name="T12" fmla="*/ 1018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90" name="Freeform 201"/>
            <p:cNvSpPr/>
            <p:nvPr/>
          </p:nvSpPr>
          <p:spPr bwMode="auto">
            <a:xfrm>
              <a:off x="870" y="3341"/>
              <a:ext cx="202" cy="54"/>
            </a:xfrm>
            <a:custGeom>
              <a:avLst/>
              <a:gdLst>
                <a:gd name="T0" fmla="*/ 944 w 40"/>
                <a:gd name="T1" fmla="*/ 49 h 11"/>
                <a:gd name="T2" fmla="*/ 662 w 40"/>
                <a:gd name="T3" fmla="*/ 98 h 11"/>
                <a:gd name="T4" fmla="*/ 333 w 40"/>
                <a:gd name="T5" fmla="*/ 74 h 11"/>
                <a:gd name="T6" fmla="*/ 25 w 40"/>
                <a:gd name="T7" fmla="*/ 49 h 11"/>
                <a:gd name="T8" fmla="*/ 894 w 40"/>
                <a:gd name="T9" fmla="*/ 191 h 11"/>
                <a:gd name="T10" fmla="*/ 944 w 40"/>
                <a:gd name="T11" fmla="*/ 49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91" name="Freeform 202"/>
            <p:cNvSpPr/>
            <p:nvPr/>
          </p:nvSpPr>
          <p:spPr bwMode="auto">
            <a:xfrm>
              <a:off x="858" y="3385"/>
              <a:ext cx="209" cy="174"/>
            </a:xfrm>
            <a:custGeom>
              <a:avLst/>
              <a:gdLst>
                <a:gd name="T0" fmla="*/ 729 w 41"/>
                <a:gd name="T1" fmla="*/ 235 h 34"/>
                <a:gd name="T2" fmla="*/ 336 w 41"/>
                <a:gd name="T3" fmla="*/ 159 h 34"/>
                <a:gd name="T4" fmla="*/ 102 w 41"/>
                <a:gd name="T5" fmla="*/ 394 h 34"/>
                <a:gd name="T6" fmla="*/ 25 w 41"/>
                <a:gd name="T7" fmla="*/ 496 h 34"/>
                <a:gd name="T8" fmla="*/ 234 w 41"/>
                <a:gd name="T9" fmla="*/ 496 h 34"/>
                <a:gd name="T10" fmla="*/ 443 w 41"/>
                <a:gd name="T11" fmla="*/ 706 h 34"/>
                <a:gd name="T12" fmla="*/ 545 w 41"/>
                <a:gd name="T13" fmla="*/ 788 h 34"/>
                <a:gd name="T14" fmla="*/ 754 w 41"/>
                <a:gd name="T15" fmla="*/ 496 h 34"/>
                <a:gd name="T16" fmla="*/ 1014 w 41"/>
                <a:gd name="T17" fmla="*/ 496 h 34"/>
                <a:gd name="T18" fmla="*/ 729 w 41"/>
                <a:gd name="T19" fmla="*/ 235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92" name="Freeform 203"/>
            <p:cNvSpPr/>
            <p:nvPr/>
          </p:nvSpPr>
          <p:spPr bwMode="auto">
            <a:xfrm>
              <a:off x="997" y="3306"/>
              <a:ext cx="126" cy="316"/>
            </a:xfrm>
            <a:custGeom>
              <a:avLst/>
              <a:gdLst>
                <a:gd name="T0" fmla="*/ 559 w 25"/>
                <a:gd name="T1" fmla="*/ 50 h 63"/>
                <a:gd name="T2" fmla="*/ 459 w 25"/>
                <a:gd name="T3" fmla="*/ 426 h 63"/>
                <a:gd name="T4" fmla="*/ 176 w 25"/>
                <a:gd name="T5" fmla="*/ 502 h 63"/>
                <a:gd name="T6" fmla="*/ 176 w 25"/>
                <a:gd name="T7" fmla="*/ 577 h 63"/>
                <a:gd name="T8" fmla="*/ 433 w 25"/>
                <a:gd name="T9" fmla="*/ 858 h 63"/>
                <a:gd name="T10" fmla="*/ 302 w 25"/>
                <a:gd name="T11" fmla="*/ 1134 h 63"/>
                <a:gd name="T12" fmla="*/ 0 w 25"/>
                <a:gd name="T13" fmla="*/ 1384 h 63"/>
                <a:gd name="T14" fmla="*/ 126 w 25"/>
                <a:gd name="T15" fmla="*/ 1460 h 63"/>
                <a:gd name="T16" fmla="*/ 408 w 25"/>
                <a:gd name="T17" fmla="*/ 1560 h 63"/>
                <a:gd name="T18" fmla="*/ 585 w 25"/>
                <a:gd name="T19" fmla="*/ 1435 h 63"/>
                <a:gd name="T20" fmla="*/ 635 w 25"/>
                <a:gd name="T21" fmla="*/ 351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grpSp>
        <p:nvGrpSpPr>
          <p:cNvPr id="1031" name="Group 204"/>
          <p:cNvGrpSpPr/>
          <p:nvPr/>
        </p:nvGrpSpPr>
        <p:grpSpPr bwMode="auto">
          <a:xfrm>
            <a:off x="508000" y="5070476"/>
            <a:ext cx="711200" cy="492125"/>
            <a:chOff x="96" y="2784"/>
            <a:chExt cx="1062" cy="981"/>
          </a:xfrm>
        </p:grpSpPr>
        <p:sp>
          <p:nvSpPr>
            <p:cNvPr id="1067" name="Freeform 205"/>
            <p:cNvSpPr/>
            <p:nvPr/>
          </p:nvSpPr>
          <p:spPr bwMode="auto">
            <a:xfrm>
              <a:off x="121" y="2784"/>
              <a:ext cx="205" cy="82"/>
            </a:xfrm>
            <a:custGeom>
              <a:avLst/>
              <a:gdLst>
                <a:gd name="T0" fmla="*/ 750 w 41"/>
                <a:gd name="T1" fmla="*/ 318 h 16"/>
                <a:gd name="T2" fmla="*/ 925 w 41"/>
                <a:gd name="T3" fmla="*/ 261 h 16"/>
                <a:gd name="T4" fmla="*/ 950 w 41"/>
                <a:gd name="T5" fmla="*/ 236 h 16"/>
                <a:gd name="T6" fmla="*/ 775 w 41"/>
                <a:gd name="T7" fmla="*/ 26 h 16"/>
                <a:gd name="T8" fmla="*/ 200 w 41"/>
                <a:gd name="T9" fmla="*/ 287 h 16"/>
                <a:gd name="T10" fmla="*/ 750 w 41"/>
                <a:gd name="T11" fmla="*/ 3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68" name="Freeform 206"/>
            <p:cNvSpPr>
              <a:spLocks noEditPoints="1"/>
            </p:cNvSpPr>
            <p:nvPr/>
          </p:nvSpPr>
          <p:spPr bwMode="auto">
            <a:xfrm>
              <a:off x="96" y="2790"/>
              <a:ext cx="1062" cy="975"/>
            </a:xfrm>
            <a:custGeom>
              <a:avLst/>
              <a:gdLst>
                <a:gd name="T0" fmla="*/ 4167 w 210"/>
                <a:gd name="T1" fmla="*/ 3956 h 193"/>
                <a:gd name="T2" fmla="*/ 3889 w 210"/>
                <a:gd name="T3" fmla="*/ 3188 h 193"/>
                <a:gd name="T4" fmla="*/ 3631 w 210"/>
                <a:gd name="T5" fmla="*/ 2526 h 193"/>
                <a:gd name="T6" fmla="*/ 4218 w 210"/>
                <a:gd name="T7" fmla="*/ 2374 h 193"/>
                <a:gd name="T8" fmla="*/ 3732 w 210"/>
                <a:gd name="T9" fmla="*/ 2091 h 193"/>
                <a:gd name="T10" fmla="*/ 4015 w 210"/>
                <a:gd name="T11" fmla="*/ 2117 h 193"/>
                <a:gd name="T12" fmla="*/ 4015 w 210"/>
                <a:gd name="T13" fmla="*/ 1965 h 193"/>
                <a:gd name="T14" fmla="*/ 3454 w 210"/>
                <a:gd name="T15" fmla="*/ 1990 h 193"/>
                <a:gd name="T16" fmla="*/ 3272 w 210"/>
                <a:gd name="T17" fmla="*/ 3188 h 193"/>
                <a:gd name="T18" fmla="*/ 3171 w 210"/>
                <a:gd name="T19" fmla="*/ 2142 h 193"/>
                <a:gd name="T20" fmla="*/ 3019 w 210"/>
                <a:gd name="T21" fmla="*/ 1708 h 193"/>
                <a:gd name="T22" fmla="*/ 3171 w 210"/>
                <a:gd name="T23" fmla="*/ 1303 h 193"/>
                <a:gd name="T24" fmla="*/ 3095 w 210"/>
                <a:gd name="T25" fmla="*/ 945 h 193"/>
                <a:gd name="T26" fmla="*/ 3044 w 210"/>
                <a:gd name="T27" fmla="*/ 611 h 193"/>
                <a:gd name="T28" fmla="*/ 3378 w 210"/>
                <a:gd name="T29" fmla="*/ 995 h 193"/>
                <a:gd name="T30" fmla="*/ 3813 w 210"/>
                <a:gd name="T31" fmla="*/ 460 h 193"/>
                <a:gd name="T32" fmla="*/ 3757 w 210"/>
                <a:gd name="T33" fmla="*/ 919 h 193"/>
                <a:gd name="T34" fmla="*/ 3656 w 210"/>
                <a:gd name="T35" fmla="*/ 1223 h 193"/>
                <a:gd name="T36" fmla="*/ 3682 w 210"/>
                <a:gd name="T37" fmla="*/ 1708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4 h 193"/>
                <a:gd name="T52" fmla="*/ 334 w 210"/>
                <a:gd name="T53" fmla="*/ 2935 h 193"/>
                <a:gd name="T54" fmla="*/ 1558 w 210"/>
                <a:gd name="T55" fmla="*/ 3728 h 193"/>
                <a:gd name="T56" fmla="*/ 1153 w 210"/>
                <a:gd name="T57" fmla="*/ 3395 h 193"/>
                <a:gd name="T58" fmla="*/ 895 w 210"/>
                <a:gd name="T59" fmla="*/ 3703 h 193"/>
                <a:gd name="T60" fmla="*/ 819 w 210"/>
                <a:gd name="T61" fmla="*/ 3269 h 193"/>
                <a:gd name="T62" fmla="*/ 1178 w 210"/>
                <a:gd name="T63" fmla="*/ 2192 h 193"/>
                <a:gd name="T64" fmla="*/ 1714 w 210"/>
                <a:gd name="T65" fmla="*/ 2117 h 193"/>
                <a:gd name="T66" fmla="*/ 1816 w 210"/>
                <a:gd name="T67" fmla="*/ 2425 h 193"/>
                <a:gd name="T68" fmla="*/ 1558 w 210"/>
                <a:gd name="T69" fmla="*/ 3087 h 193"/>
                <a:gd name="T70" fmla="*/ 2326 w 210"/>
                <a:gd name="T71" fmla="*/ 4592 h 193"/>
                <a:gd name="T72" fmla="*/ 4759 w 210"/>
                <a:gd name="T73" fmla="*/ 4238 h 193"/>
                <a:gd name="T74" fmla="*/ 4653 w 210"/>
                <a:gd name="T75" fmla="*/ 1682 h 193"/>
                <a:gd name="T76" fmla="*/ 4218 w 210"/>
                <a:gd name="T77" fmla="*/ 1531 h 193"/>
                <a:gd name="T78" fmla="*/ 2888 w 210"/>
                <a:gd name="T79" fmla="*/ 1556 h 193"/>
                <a:gd name="T80" fmla="*/ 2761 w 210"/>
                <a:gd name="T81" fmla="*/ 2223 h 193"/>
                <a:gd name="T82" fmla="*/ 2918 w 210"/>
                <a:gd name="T83" fmla="*/ 1278 h 193"/>
                <a:gd name="T84" fmla="*/ 2276 w 210"/>
                <a:gd name="T85" fmla="*/ 662 h 193"/>
                <a:gd name="T86" fmla="*/ 2685 w 210"/>
                <a:gd name="T87" fmla="*/ 894 h 193"/>
                <a:gd name="T88" fmla="*/ 1558 w 210"/>
                <a:gd name="T89" fmla="*/ 1839 h 193"/>
                <a:gd name="T90" fmla="*/ 612 w 210"/>
                <a:gd name="T91" fmla="*/ 945 h 193"/>
                <a:gd name="T92" fmla="*/ 1740 w 210"/>
                <a:gd name="T93" fmla="*/ 1020 h 193"/>
                <a:gd name="T94" fmla="*/ 2023 w 210"/>
                <a:gd name="T95" fmla="*/ 1020 h 193"/>
                <a:gd name="T96" fmla="*/ 2761 w 210"/>
                <a:gd name="T97" fmla="*/ 1147 h 193"/>
                <a:gd name="T98" fmla="*/ 2534 w 210"/>
                <a:gd name="T99" fmla="*/ 2374 h 193"/>
                <a:gd name="T100" fmla="*/ 2377 w 210"/>
                <a:gd name="T101" fmla="*/ 1303 h 193"/>
                <a:gd name="T102" fmla="*/ 1558 w 210"/>
                <a:gd name="T103" fmla="*/ 1839 h 193"/>
                <a:gd name="T104" fmla="*/ 2048 w 210"/>
                <a:gd name="T105" fmla="*/ 2091 h 193"/>
                <a:gd name="T106" fmla="*/ 2250 w 210"/>
                <a:gd name="T107" fmla="*/ 1480 h 193"/>
                <a:gd name="T108" fmla="*/ 2609 w 210"/>
                <a:gd name="T109" fmla="*/ 3703 h 193"/>
                <a:gd name="T110" fmla="*/ 2099 w 210"/>
                <a:gd name="T111" fmla="*/ 2450 h 193"/>
                <a:gd name="T112" fmla="*/ 2994 w 210"/>
                <a:gd name="T113" fmla="*/ 2703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69" name="Freeform 207"/>
            <p:cNvSpPr/>
            <p:nvPr/>
          </p:nvSpPr>
          <p:spPr bwMode="auto">
            <a:xfrm>
              <a:off x="349" y="3256"/>
              <a:ext cx="85" cy="101"/>
            </a:xfrm>
            <a:custGeom>
              <a:avLst/>
              <a:gdLst>
                <a:gd name="T0" fmla="*/ 350 w 17"/>
                <a:gd name="T1" fmla="*/ 126 h 20"/>
                <a:gd name="T2" fmla="*/ 225 w 17"/>
                <a:gd name="T3" fmla="*/ 510 h 20"/>
                <a:gd name="T4" fmla="*/ 350 w 17"/>
                <a:gd name="T5" fmla="*/ 1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0" name="Freeform 208"/>
            <p:cNvSpPr/>
            <p:nvPr/>
          </p:nvSpPr>
          <p:spPr bwMode="auto">
            <a:xfrm>
              <a:off x="267" y="3293"/>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1" name="Freeform 209"/>
            <p:cNvSpPr/>
            <p:nvPr/>
          </p:nvSpPr>
          <p:spPr bwMode="auto">
            <a:xfrm>
              <a:off x="222" y="3021"/>
              <a:ext cx="243" cy="117"/>
            </a:xfrm>
            <a:custGeom>
              <a:avLst/>
              <a:gdLst>
                <a:gd name="T0" fmla="*/ 1028 w 48"/>
                <a:gd name="T1" fmla="*/ 51 h 23"/>
                <a:gd name="T2" fmla="*/ 233 w 48"/>
                <a:gd name="T3" fmla="*/ 25 h 23"/>
                <a:gd name="T4" fmla="*/ 25 w 48"/>
                <a:gd name="T5" fmla="*/ 234 h 23"/>
                <a:gd name="T6" fmla="*/ 562 w 48"/>
                <a:gd name="T7" fmla="*/ 544 h 23"/>
                <a:gd name="T8" fmla="*/ 871 w 48"/>
                <a:gd name="T9" fmla="*/ 519 h 23"/>
                <a:gd name="T10" fmla="*/ 1028 w 48"/>
                <a:gd name="T11" fmla="*/ 493 h 23"/>
                <a:gd name="T12" fmla="*/ 1028 w 48"/>
                <a:gd name="T13" fmla="*/ 5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2" name="Freeform 210"/>
            <p:cNvSpPr/>
            <p:nvPr/>
          </p:nvSpPr>
          <p:spPr bwMode="auto">
            <a:xfrm>
              <a:off x="501" y="3344"/>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3" name="Freeform 211"/>
            <p:cNvSpPr/>
            <p:nvPr/>
          </p:nvSpPr>
          <p:spPr bwMode="auto">
            <a:xfrm>
              <a:off x="905" y="3157"/>
              <a:ext cx="177" cy="38"/>
            </a:xfrm>
            <a:custGeom>
              <a:avLst/>
              <a:gdLst>
                <a:gd name="T0" fmla="*/ 126 w 35"/>
                <a:gd name="T1" fmla="*/ 0 h 7"/>
                <a:gd name="T2" fmla="*/ 359 w 35"/>
                <a:gd name="T3" fmla="*/ 147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4" name="Freeform 212"/>
            <p:cNvSpPr/>
            <p:nvPr/>
          </p:nvSpPr>
          <p:spPr bwMode="auto">
            <a:xfrm>
              <a:off x="965" y="3154"/>
              <a:ext cx="136" cy="79"/>
            </a:xfrm>
            <a:custGeom>
              <a:avLst/>
              <a:gdLst>
                <a:gd name="T0" fmla="*/ 176 w 27"/>
                <a:gd name="T1" fmla="*/ 316 h 16"/>
                <a:gd name="T2" fmla="*/ 635 w 27"/>
                <a:gd name="T3" fmla="*/ 148 h 16"/>
                <a:gd name="T4" fmla="*/ 433 w 27"/>
                <a:gd name="T5" fmla="*/ 25 h 16"/>
                <a:gd name="T6" fmla="*/ 176 w 27"/>
                <a:gd name="T7" fmla="*/ 267 h 16"/>
                <a:gd name="T8" fmla="*/ 176 w 27"/>
                <a:gd name="T9" fmla="*/ 3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5" name="Freeform 213"/>
            <p:cNvSpPr/>
            <p:nvPr/>
          </p:nvSpPr>
          <p:spPr bwMode="auto">
            <a:xfrm>
              <a:off x="959" y="3205"/>
              <a:ext cx="177" cy="85"/>
            </a:xfrm>
            <a:custGeom>
              <a:avLst/>
              <a:gdLst>
                <a:gd name="T0" fmla="*/ 637 w 35"/>
                <a:gd name="T1" fmla="*/ 150 h 17"/>
                <a:gd name="T2" fmla="*/ 202 w 35"/>
                <a:gd name="T3" fmla="*/ 250 h 17"/>
                <a:gd name="T4" fmla="*/ 152 w 35"/>
                <a:gd name="T5" fmla="*/ 325 h 17"/>
                <a:gd name="T6" fmla="*/ 693 w 35"/>
                <a:gd name="T7" fmla="*/ 300 h 17"/>
                <a:gd name="T8" fmla="*/ 637 w 35"/>
                <a:gd name="T9" fmla="*/ 1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6" name="Freeform 214"/>
            <p:cNvSpPr/>
            <p:nvPr/>
          </p:nvSpPr>
          <p:spPr bwMode="auto">
            <a:xfrm>
              <a:off x="845" y="3284"/>
              <a:ext cx="247" cy="60"/>
            </a:xfrm>
            <a:custGeom>
              <a:avLst/>
              <a:gdLst>
                <a:gd name="T0" fmla="*/ 1018 w 49"/>
                <a:gd name="T1" fmla="*/ 75 h 12"/>
                <a:gd name="T2" fmla="*/ 736 w 49"/>
                <a:gd name="T3" fmla="*/ 25 h 12"/>
                <a:gd name="T4" fmla="*/ 176 w 49"/>
                <a:gd name="T5" fmla="*/ 0 h 12"/>
                <a:gd name="T6" fmla="*/ 50 w 49"/>
                <a:gd name="T7" fmla="*/ 125 h 12"/>
                <a:gd name="T8" fmla="*/ 509 w 49"/>
                <a:gd name="T9" fmla="*/ 200 h 12"/>
                <a:gd name="T10" fmla="*/ 1043 w 49"/>
                <a:gd name="T11" fmla="*/ 200 h 12"/>
                <a:gd name="T12" fmla="*/ 1018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7" name="Freeform 215"/>
            <p:cNvSpPr/>
            <p:nvPr/>
          </p:nvSpPr>
          <p:spPr bwMode="auto">
            <a:xfrm>
              <a:off x="870" y="3341"/>
              <a:ext cx="202" cy="54"/>
            </a:xfrm>
            <a:custGeom>
              <a:avLst/>
              <a:gdLst>
                <a:gd name="T0" fmla="*/ 944 w 40"/>
                <a:gd name="T1" fmla="*/ 49 h 11"/>
                <a:gd name="T2" fmla="*/ 662 w 40"/>
                <a:gd name="T3" fmla="*/ 98 h 11"/>
                <a:gd name="T4" fmla="*/ 333 w 40"/>
                <a:gd name="T5" fmla="*/ 74 h 11"/>
                <a:gd name="T6" fmla="*/ 25 w 40"/>
                <a:gd name="T7" fmla="*/ 49 h 11"/>
                <a:gd name="T8" fmla="*/ 894 w 40"/>
                <a:gd name="T9" fmla="*/ 191 h 11"/>
                <a:gd name="T10" fmla="*/ 944 w 40"/>
                <a:gd name="T11" fmla="*/ 49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8" name="Freeform 216"/>
            <p:cNvSpPr/>
            <p:nvPr/>
          </p:nvSpPr>
          <p:spPr bwMode="auto">
            <a:xfrm>
              <a:off x="858" y="3385"/>
              <a:ext cx="209" cy="174"/>
            </a:xfrm>
            <a:custGeom>
              <a:avLst/>
              <a:gdLst>
                <a:gd name="T0" fmla="*/ 729 w 41"/>
                <a:gd name="T1" fmla="*/ 235 h 34"/>
                <a:gd name="T2" fmla="*/ 336 w 41"/>
                <a:gd name="T3" fmla="*/ 159 h 34"/>
                <a:gd name="T4" fmla="*/ 102 w 41"/>
                <a:gd name="T5" fmla="*/ 394 h 34"/>
                <a:gd name="T6" fmla="*/ 25 w 41"/>
                <a:gd name="T7" fmla="*/ 496 h 34"/>
                <a:gd name="T8" fmla="*/ 234 w 41"/>
                <a:gd name="T9" fmla="*/ 496 h 34"/>
                <a:gd name="T10" fmla="*/ 443 w 41"/>
                <a:gd name="T11" fmla="*/ 706 h 34"/>
                <a:gd name="T12" fmla="*/ 545 w 41"/>
                <a:gd name="T13" fmla="*/ 788 h 34"/>
                <a:gd name="T14" fmla="*/ 754 w 41"/>
                <a:gd name="T15" fmla="*/ 496 h 34"/>
                <a:gd name="T16" fmla="*/ 1014 w 41"/>
                <a:gd name="T17" fmla="*/ 496 h 34"/>
                <a:gd name="T18" fmla="*/ 729 w 41"/>
                <a:gd name="T19" fmla="*/ 235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79" name="Freeform 217"/>
            <p:cNvSpPr/>
            <p:nvPr/>
          </p:nvSpPr>
          <p:spPr bwMode="auto">
            <a:xfrm>
              <a:off x="997" y="3306"/>
              <a:ext cx="126" cy="316"/>
            </a:xfrm>
            <a:custGeom>
              <a:avLst/>
              <a:gdLst>
                <a:gd name="T0" fmla="*/ 559 w 25"/>
                <a:gd name="T1" fmla="*/ 50 h 63"/>
                <a:gd name="T2" fmla="*/ 459 w 25"/>
                <a:gd name="T3" fmla="*/ 426 h 63"/>
                <a:gd name="T4" fmla="*/ 176 w 25"/>
                <a:gd name="T5" fmla="*/ 502 h 63"/>
                <a:gd name="T6" fmla="*/ 176 w 25"/>
                <a:gd name="T7" fmla="*/ 577 h 63"/>
                <a:gd name="T8" fmla="*/ 433 w 25"/>
                <a:gd name="T9" fmla="*/ 858 h 63"/>
                <a:gd name="T10" fmla="*/ 302 w 25"/>
                <a:gd name="T11" fmla="*/ 1134 h 63"/>
                <a:gd name="T12" fmla="*/ 0 w 25"/>
                <a:gd name="T13" fmla="*/ 1384 h 63"/>
                <a:gd name="T14" fmla="*/ 126 w 25"/>
                <a:gd name="T15" fmla="*/ 1460 h 63"/>
                <a:gd name="T16" fmla="*/ 408 w 25"/>
                <a:gd name="T17" fmla="*/ 1560 h 63"/>
                <a:gd name="T18" fmla="*/ 585 w 25"/>
                <a:gd name="T19" fmla="*/ 1435 h 63"/>
                <a:gd name="T20" fmla="*/ 635 w 25"/>
                <a:gd name="T21" fmla="*/ 351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grpSp>
        <p:nvGrpSpPr>
          <p:cNvPr id="1032" name="Group 218"/>
          <p:cNvGrpSpPr/>
          <p:nvPr/>
        </p:nvGrpSpPr>
        <p:grpSpPr bwMode="auto">
          <a:xfrm>
            <a:off x="508000" y="6121401"/>
            <a:ext cx="711200" cy="492125"/>
            <a:chOff x="96" y="2784"/>
            <a:chExt cx="1062" cy="981"/>
          </a:xfrm>
        </p:grpSpPr>
        <p:sp>
          <p:nvSpPr>
            <p:cNvPr id="1054" name="Freeform 219"/>
            <p:cNvSpPr/>
            <p:nvPr/>
          </p:nvSpPr>
          <p:spPr bwMode="auto">
            <a:xfrm>
              <a:off x="121" y="2784"/>
              <a:ext cx="205" cy="82"/>
            </a:xfrm>
            <a:custGeom>
              <a:avLst/>
              <a:gdLst>
                <a:gd name="T0" fmla="*/ 750 w 41"/>
                <a:gd name="T1" fmla="*/ 318 h 16"/>
                <a:gd name="T2" fmla="*/ 925 w 41"/>
                <a:gd name="T3" fmla="*/ 261 h 16"/>
                <a:gd name="T4" fmla="*/ 950 w 41"/>
                <a:gd name="T5" fmla="*/ 236 h 16"/>
                <a:gd name="T6" fmla="*/ 775 w 41"/>
                <a:gd name="T7" fmla="*/ 26 h 16"/>
                <a:gd name="T8" fmla="*/ 200 w 41"/>
                <a:gd name="T9" fmla="*/ 287 h 16"/>
                <a:gd name="T10" fmla="*/ 750 w 41"/>
                <a:gd name="T11" fmla="*/ 3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55" name="Freeform 220"/>
            <p:cNvSpPr>
              <a:spLocks noEditPoints="1"/>
            </p:cNvSpPr>
            <p:nvPr/>
          </p:nvSpPr>
          <p:spPr bwMode="auto">
            <a:xfrm>
              <a:off x="96" y="2790"/>
              <a:ext cx="1062" cy="975"/>
            </a:xfrm>
            <a:custGeom>
              <a:avLst/>
              <a:gdLst>
                <a:gd name="T0" fmla="*/ 4167 w 210"/>
                <a:gd name="T1" fmla="*/ 3956 h 193"/>
                <a:gd name="T2" fmla="*/ 3889 w 210"/>
                <a:gd name="T3" fmla="*/ 3188 h 193"/>
                <a:gd name="T4" fmla="*/ 3631 w 210"/>
                <a:gd name="T5" fmla="*/ 2526 h 193"/>
                <a:gd name="T6" fmla="*/ 4218 w 210"/>
                <a:gd name="T7" fmla="*/ 2374 h 193"/>
                <a:gd name="T8" fmla="*/ 3732 w 210"/>
                <a:gd name="T9" fmla="*/ 2091 h 193"/>
                <a:gd name="T10" fmla="*/ 4015 w 210"/>
                <a:gd name="T11" fmla="*/ 2117 h 193"/>
                <a:gd name="T12" fmla="*/ 4015 w 210"/>
                <a:gd name="T13" fmla="*/ 1965 h 193"/>
                <a:gd name="T14" fmla="*/ 3454 w 210"/>
                <a:gd name="T15" fmla="*/ 1990 h 193"/>
                <a:gd name="T16" fmla="*/ 3272 w 210"/>
                <a:gd name="T17" fmla="*/ 3188 h 193"/>
                <a:gd name="T18" fmla="*/ 3171 w 210"/>
                <a:gd name="T19" fmla="*/ 2142 h 193"/>
                <a:gd name="T20" fmla="*/ 3019 w 210"/>
                <a:gd name="T21" fmla="*/ 1708 h 193"/>
                <a:gd name="T22" fmla="*/ 3171 w 210"/>
                <a:gd name="T23" fmla="*/ 1303 h 193"/>
                <a:gd name="T24" fmla="*/ 3095 w 210"/>
                <a:gd name="T25" fmla="*/ 945 h 193"/>
                <a:gd name="T26" fmla="*/ 3044 w 210"/>
                <a:gd name="T27" fmla="*/ 611 h 193"/>
                <a:gd name="T28" fmla="*/ 3378 w 210"/>
                <a:gd name="T29" fmla="*/ 995 h 193"/>
                <a:gd name="T30" fmla="*/ 3813 w 210"/>
                <a:gd name="T31" fmla="*/ 460 h 193"/>
                <a:gd name="T32" fmla="*/ 3757 w 210"/>
                <a:gd name="T33" fmla="*/ 919 h 193"/>
                <a:gd name="T34" fmla="*/ 3656 w 210"/>
                <a:gd name="T35" fmla="*/ 1223 h 193"/>
                <a:gd name="T36" fmla="*/ 3682 w 210"/>
                <a:gd name="T37" fmla="*/ 1708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4 h 193"/>
                <a:gd name="T52" fmla="*/ 334 w 210"/>
                <a:gd name="T53" fmla="*/ 2935 h 193"/>
                <a:gd name="T54" fmla="*/ 1558 w 210"/>
                <a:gd name="T55" fmla="*/ 3728 h 193"/>
                <a:gd name="T56" fmla="*/ 1153 w 210"/>
                <a:gd name="T57" fmla="*/ 3395 h 193"/>
                <a:gd name="T58" fmla="*/ 895 w 210"/>
                <a:gd name="T59" fmla="*/ 3703 h 193"/>
                <a:gd name="T60" fmla="*/ 819 w 210"/>
                <a:gd name="T61" fmla="*/ 3269 h 193"/>
                <a:gd name="T62" fmla="*/ 1178 w 210"/>
                <a:gd name="T63" fmla="*/ 2192 h 193"/>
                <a:gd name="T64" fmla="*/ 1714 w 210"/>
                <a:gd name="T65" fmla="*/ 2117 h 193"/>
                <a:gd name="T66" fmla="*/ 1816 w 210"/>
                <a:gd name="T67" fmla="*/ 2425 h 193"/>
                <a:gd name="T68" fmla="*/ 1558 w 210"/>
                <a:gd name="T69" fmla="*/ 3087 h 193"/>
                <a:gd name="T70" fmla="*/ 2326 w 210"/>
                <a:gd name="T71" fmla="*/ 4592 h 193"/>
                <a:gd name="T72" fmla="*/ 4759 w 210"/>
                <a:gd name="T73" fmla="*/ 4238 h 193"/>
                <a:gd name="T74" fmla="*/ 4653 w 210"/>
                <a:gd name="T75" fmla="*/ 1682 h 193"/>
                <a:gd name="T76" fmla="*/ 4218 w 210"/>
                <a:gd name="T77" fmla="*/ 1531 h 193"/>
                <a:gd name="T78" fmla="*/ 2888 w 210"/>
                <a:gd name="T79" fmla="*/ 1556 h 193"/>
                <a:gd name="T80" fmla="*/ 2761 w 210"/>
                <a:gd name="T81" fmla="*/ 2223 h 193"/>
                <a:gd name="T82" fmla="*/ 2918 w 210"/>
                <a:gd name="T83" fmla="*/ 1278 h 193"/>
                <a:gd name="T84" fmla="*/ 2276 w 210"/>
                <a:gd name="T85" fmla="*/ 662 h 193"/>
                <a:gd name="T86" fmla="*/ 2685 w 210"/>
                <a:gd name="T87" fmla="*/ 894 h 193"/>
                <a:gd name="T88" fmla="*/ 1558 w 210"/>
                <a:gd name="T89" fmla="*/ 1839 h 193"/>
                <a:gd name="T90" fmla="*/ 612 w 210"/>
                <a:gd name="T91" fmla="*/ 945 h 193"/>
                <a:gd name="T92" fmla="*/ 1740 w 210"/>
                <a:gd name="T93" fmla="*/ 1020 h 193"/>
                <a:gd name="T94" fmla="*/ 2023 w 210"/>
                <a:gd name="T95" fmla="*/ 1020 h 193"/>
                <a:gd name="T96" fmla="*/ 2761 w 210"/>
                <a:gd name="T97" fmla="*/ 1147 h 193"/>
                <a:gd name="T98" fmla="*/ 2534 w 210"/>
                <a:gd name="T99" fmla="*/ 2374 h 193"/>
                <a:gd name="T100" fmla="*/ 2377 w 210"/>
                <a:gd name="T101" fmla="*/ 1303 h 193"/>
                <a:gd name="T102" fmla="*/ 1558 w 210"/>
                <a:gd name="T103" fmla="*/ 1839 h 193"/>
                <a:gd name="T104" fmla="*/ 2048 w 210"/>
                <a:gd name="T105" fmla="*/ 2091 h 193"/>
                <a:gd name="T106" fmla="*/ 2250 w 210"/>
                <a:gd name="T107" fmla="*/ 1480 h 193"/>
                <a:gd name="T108" fmla="*/ 2609 w 210"/>
                <a:gd name="T109" fmla="*/ 3703 h 193"/>
                <a:gd name="T110" fmla="*/ 2099 w 210"/>
                <a:gd name="T111" fmla="*/ 2450 h 193"/>
                <a:gd name="T112" fmla="*/ 2994 w 210"/>
                <a:gd name="T113" fmla="*/ 2703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56" name="Freeform 221"/>
            <p:cNvSpPr/>
            <p:nvPr/>
          </p:nvSpPr>
          <p:spPr bwMode="auto">
            <a:xfrm>
              <a:off x="349" y="3256"/>
              <a:ext cx="85" cy="101"/>
            </a:xfrm>
            <a:custGeom>
              <a:avLst/>
              <a:gdLst>
                <a:gd name="T0" fmla="*/ 350 w 17"/>
                <a:gd name="T1" fmla="*/ 126 h 20"/>
                <a:gd name="T2" fmla="*/ 225 w 17"/>
                <a:gd name="T3" fmla="*/ 510 h 20"/>
                <a:gd name="T4" fmla="*/ 350 w 17"/>
                <a:gd name="T5" fmla="*/ 1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57" name="Freeform 222"/>
            <p:cNvSpPr/>
            <p:nvPr/>
          </p:nvSpPr>
          <p:spPr bwMode="auto">
            <a:xfrm>
              <a:off x="267" y="3293"/>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58" name="Freeform 223"/>
            <p:cNvSpPr/>
            <p:nvPr/>
          </p:nvSpPr>
          <p:spPr bwMode="auto">
            <a:xfrm>
              <a:off x="222" y="3021"/>
              <a:ext cx="243" cy="117"/>
            </a:xfrm>
            <a:custGeom>
              <a:avLst/>
              <a:gdLst>
                <a:gd name="T0" fmla="*/ 1028 w 48"/>
                <a:gd name="T1" fmla="*/ 51 h 23"/>
                <a:gd name="T2" fmla="*/ 233 w 48"/>
                <a:gd name="T3" fmla="*/ 25 h 23"/>
                <a:gd name="T4" fmla="*/ 25 w 48"/>
                <a:gd name="T5" fmla="*/ 234 h 23"/>
                <a:gd name="T6" fmla="*/ 562 w 48"/>
                <a:gd name="T7" fmla="*/ 544 h 23"/>
                <a:gd name="T8" fmla="*/ 871 w 48"/>
                <a:gd name="T9" fmla="*/ 519 h 23"/>
                <a:gd name="T10" fmla="*/ 1028 w 48"/>
                <a:gd name="T11" fmla="*/ 493 h 23"/>
                <a:gd name="T12" fmla="*/ 1028 w 48"/>
                <a:gd name="T13" fmla="*/ 5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59" name="Freeform 224"/>
            <p:cNvSpPr/>
            <p:nvPr/>
          </p:nvSpPr>
          <p:spPr bwMode="auto">
            <a:xfrm>
              <a:off x="501" y="3344"/>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60" name="Freeform 225"/>
            <p:cNvSpPr/>
            <p:nvPr/>
          </p:nvSpPr>
          <p:spPr bwMode="auto">
            <a:xfrm>
              <a:off x="905" y="3157"/>
              <a:ext cx="177" cy="38"/>
            </a:xfrm>
            <a:custGeom>
              <a:avLst/>
              <a:gdLst>
                <a:gd name="T0" fmla="*/ 126 w 35"/>
                <a:gd name="T1" fmla="*/ 0 h 7"/>
                <a:gd name="T2" fmla="*/ 359 w 35"/>
                <a:gd name="T3" fmla="*/ 147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61" name="Freeform 226"/>
            <p:cNvSpPr/>
            <p:nvPr/>
          </p:nvSpPr>
          <p:spPr bwMode="auto">
            <a:xfrm>
              <a:off x="965" y="3154"/>
              <a:ext cx="136" cy="79"/>
            </a:xfrm>
            <a:custGeom>
              <a:avLst/>
              <a:gdLst>
                <a:gd name="T0" fmla="*/ 176 w 27"/>
                <a:gd name="T1" fmla="*/ 316 h 16"/>
                <a:gd name="T2" fmla="*/ 635 w 27"/>
                <a:gd name="T3" fmla="*/ 148 h 16"/>
                <a:gd name="T4" fmla="*/ 433 w 27"/>
                <a:gd name="T5" fmla="*/ 25 h 16"/>
                <a:gd name="T6" fmla="*/ 176 w 27"/>
                <a:gd name="T7" fmla="*/ 267 h 16"/>
                <a:gd name="T8" fmla="*/ 176 w 27"/>
                <a:gd name="T9" fmla="*/ 3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62" name="Freeform 227"/>
            <p:cNvSpPr/>
            <p:nvPr/>
          </p:nvSpPr>
          <p:spPr bwMode="auto">
            <a:xfrm>
              <a:off x="959" y="3205"/>
              <a:ext cx="177" cy="85"/>
            </a:xfrm>
            <a:custGeom>
              <a:avLst/>
              <a:gdLst>
                <a:gd name="T0" fmla="*/ 637 w 35"/>
                <a:gd name="T1" fmla="*/ 150 h 17"/>
                <a:gd name="T2" fmla="*/ 202 w 35"/>
                <a:gd name="T3" fmla="*/ 250 h 17"/>
                <a:gd name="T4" fmla="*/ 152 w 35"/>
                <a:gd name="T5" fmla="*/ 325 h 17"/>
                <a:gd name="T6" fmla="*/ 693 w 35"/>
                <a:gd name="T7" fmla="*/ 300 h 17"/>
                <a:gd name="T8" fmla="*/ 637 w 35"/>
                <a:gd name="T9" fmla="*/ 1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63" name="Freeform 228"/>
            <p:cNvSpPr/>
            <p:nvPr/>
          </p:nvSpPr>
          <p:spPr bwMode="auto">
            <a:xfrm>
              <a:off x="845" y="3284"/>
              <a:ext cx="247" cy="60"/>
            </a:xfrm>
            <a:custGeom>
              <a:avLst/>
              <a:gdLst>
                <a:gd name="T0" fmla="*/ 1018 w 49"/>
                <a:gd name="T1" fmla="*/ 75 h 12"/>
                <a:gd name="T2" fmla="*/ 736 w 49"/>
                <a:gd name="T3" fmla="*/ 25 h 12"/>
                <a:gd name="T4" fmla="*/ 176 w 49"/>
                <a:gd name="T5" fmla="*/ 0 h 12"/>
                <a:gd name="T6" fmla="*/ 50 w 49"/>
                <a:gd name="T7" fmla="*/ 125 h 12"/>
                <a:gd name="T8" fmla="*/ 509 w 49"/>
                <a:gd name="T9" fmla="*/ 200 h 12"/>
                <a:gd name="T10" fmla="*/ 1043 w 49"/>
                <a:gd name="T11" fmla="*/ 200 h 12"/>
                <a:gd name="T12" fmla="*/ 1018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64" name="Freeform 229"/>
            <p:cNvSpPr/>
            <p:nvPr/>
          </p:nvSpPr>
          <p:spPr bwMode="auto">
            <a:xfrm>
              <a:off x="870" y="3341"/>
              <a:ext cx="202" cy="54"/>
            </a:xfrm>
            <a:custGeom>
              <a:avLst/>
              <a:gdLst>
                <a:gd name="T0" fmla="*/ 944 w 40"/>
                <a:gd name="T1" fmla="*/ 49 h 11"/>
                <a:gd name="T2" fmla="*/ 662 w 40"/>
                <a:gd name="T3" fmla="*/ 98 h 11"/>
                <a:gd name="T4" fmla="*/ 333 w 40"/>
                <a:gd name="T5" fmla="*/ 74 h 11"/>
                <a:gd name="T6" fmla="*/ 25 w 40"/>
                <a:gd name="T7" fmla="*/ 49 h 11"/>
                <a:gd name="T8" fmla="*/ 894 w 40"/>
                <a:gd name="T9" fmla="*/ 191 h 11"/>
                <a:gd name="T10" fmla="*/ 944 w 40"/>
                <a:gd name="T11" fmla="*/ 49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65" name="Freeform 230"/>
            <p:cNvSpPr/>
            <p:nvPr/>
          </p:nvSpPr>
          <p:spPr bwMode="auto">
            <a:xfrm>
              <a:off x="858" y="3385"/>
              <a:ext cx="209" cy="174"/>
            </a:xfrm>
            <a:custGeom>
              <a:avLst/>
              <a:gdLst>
                <a:gd name="T0" fmla="*/ 729 w 41"/>
                <a:gd name="T1" fmla="*/ 235 h 34"/>
                <a:gd name="T2" fmla="*/ 336 w 41"/>
                <a:gd name="T3" fmla="*/ 159 h 34"/>
                <a:gd name="T4" fmla="*/ 102 w 41"/>
                <a:gd name="T5" fmla="*/ 394 h 34"/>
                <a:gd name="T6" fmla="*/ 25 w 41"/>
                <a:gd name="T7" fmla="*/ 496 h 34"/>
                <a:gd name="T8" fmla="*/ 234 w 41"/>
                <a:gd name="T9" fmla="*/ 496 h 34"/>
                <a:gd name="T10" fmla="*/ 443 w 41"/>
                <a:gd name="T11" fmla="*/ 706 h 34"/>
                <a:gd name="T12" fmla="*/ 545 w 41"/>
                <a:gd name="T13" fmla="*/ 788 h 34"/>
                <a:gd name="T14" fmla="*/ 754 w 41"/>
                <a:gd name="T15" fmla="*/ 496 h 34"/>
                <a:gd name="T16" fmla="*/ 1014 w 41"/>
                <a:gd name="T17" fmla="*/ 496 h 34"/>
                <a:gd name="T18" fmla="*/ 729 w 41"/>
                <a:gd name="T19" fmla="*/ 235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66" name="Freeform 231"/>
            <p:cNvSpPr/>
            <p:nvPr/>
          </p:nvSpPr>
          <p:spPr bwMode="auto">
            <a:xfrm>
              <a:off x="997" y="3306"/>
              <a:ext cx="126" cy="316"/>
            </a:xfrm>
            <a:custGeom>
              <a:avLst/>
              <a:gdLst>
                <a:gd name="T0" fmla="*/ 559 w 25"/>
                <a:gd name="T1" fmla="*/ 50 h 63"/>
                <a:gd name="T2" fmla="*/ 459 w 25"/>
                <a:gd name="T3" fmla="*/ 426 h 63"/>
                <a:gd name="T4" fmla="*/ 176 w 25"/>
                <a:gd name="T5" fmla="*/ 502 h 63"/>
                <a:gd name="T6" fmla="*/ 176 w 25"/>
                <a:gd name="T7" fmla="*/ 577 h 63"/>
                <a:gd name="T8" fmla="*/ 433 w 25"/>
                <a:gd name="T9" fmla="*/ 858 h 63"/>
                <a:gd name="T10" fmla="*/ 302 w 25"/>
                <a:gd name="T11" fmla="*/ 1134 h 63"/>
                <a:gd name="T12" fmla="*/ 0 w 25"/>
                <a:gd name="T13" fmla="*/ 1384 h 63"/>
                <a:gd name="T14" fmla="*/ 126 w 25"/>
                <a:gd name="T15" fmla="*/ 1460 h 63"/>
                <a:gd name="T16" fmla="*/ 408 w 25"/>
                <a:gd name="T17" fmla="*/ 1560 h 63"/>
                <a:gd name="T18" fmla="*/ 585 w 25"/>
                <a:gd name="T19" fmla="*/ 1435 h 63"/>
                <a:gd name="T20" fmla="*/ 635 w 25"/>
                <a:gd name="T21" fmla="*/ 351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grpSp>
        <p:nvGrpSpPr>
          <p:cNvPr id="1033" name="Group 232"/>
          <p:cNvGrpSpPr/>
          <p:nvPr/>
        </p:nvGrpSpPr>
        <p:grpSpPr bwMode="auto">
          <a:xfrm>
            <a:off x="9245600" y="-7938"/>
            <a:ext cx="3090333" cy="2063751"/>
            <a:chOff x="4080" y="-5"/>
            <a:chExt cx="1748" cy="1556"/>
          </a:xfrm>
        </p:grpSpPr>
        <p:sp>
          <p:nvSpPr>
            <p:cNvPr id="1039" name="Freeform 233"/>
            <p:cNvSpPr/>
            <p:nvPr/>
          </p:nvSpPr>
          <p:spPr bwMode="auto">
            <a:xfrm>
              <a:off x="4161" y="-5"/>
              <a:ext cx="1585" cy="1443"/>
            </a:xfrm>
            <a:custGeom>
              <a:avLst/>
              <a:gdLst>
                <a:gd name="T0" fmla="*/ 194 w 546"/>
                <a:gd name="T1" fmla="*/ 35 h 497"/>
                <a:gd name="T2" fmla="*/ 93 w 546"/>
                <a:gd name="T3" fmla="*/ 598 h 497"/>
                <a:gd name="T4" fmla="*/ 212 w 546"/>
                <a:gd name="T5" fmla="*/ 3313 h 497"/>
                <a:gd name="T6" fmla="*/ 456 w 546"/>
                <a:gd name="T7" fmla="*/ 3853 h 497"/>
                <a:gd name="T8" fmla="*/ 1332 w 546"/>
                <a:gd name="T9" fmla="*/ 4062 h 497"/>
                <a:gd name="T10" fmla="*/ 1719 w 546"/>
                <a:gd name="T11" fmla="*/ 4172 h 497"/>
                <a:gd name="T12" fmla="*/ 4383 w 546"/>
                <a:gd name="T13" fmla="*/ 4004 h 497"/>
                <a:gd name="T14" fmla="*/ 4491 w 546"/>
                <a:gd name="T15" fmla="*/ 1408 h 497"/>
                <a:gd name="T16" fmla="*/ 3109 w 546"/>
                <a:gd name="T17" fmla="*/ 134 h 497"/>
                <a:gd name="T18" fmla="*/ 2099 w 546"/>
                <a:gd name="T19" fmla="*/ 244 h 497"/>
                <a:gd name="T20" fmla="*/ 1669 w 546"/>
                <a:gd name="T21" fmla="*/ 93 h 497"/>
                <a:gd name="T22" fmla="*/ 1271 w 546"/>
                <a:gd name="T23" fmla="*/ 17 h 497"/>
                <a:gd name="T24" fmla="*/ 194 w 546"/>
                <a:gd name="T25" fmla="*/ 35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nvGrpSpPr>
            <p:cNvPr id="1040" name="Group 234"/>
            <p:cNvGrpSpPr/>
            <p:nvPr userDrawn="1"/>
          </p:nvGrpSpPr>
          <p:grpSpPr bwMode="auto">
            <a:xfrm>
              <a:off x="4080" y="0"/>
              <a:ext cx="1748" cy="1551"/>
              <a:chOff x="2918" y="18"/>
              <a:chExt cx="2958" cy="2699"/>
            </a:xfrm>
          </p:grpSpPr>
          <p:sp>
            <p:nvSpPr>
              <p:cNvPr id="1041" name="Freeform 235"/>
              <p:cNvSpPr/>
              <p:nvPr/>
            </p:nvSpPr>
            <p:spPr bwMode="auto">
              <a:xfrm>
                <a:off x="3060" y="18"/>
                <a:ext cx="490" cy="187"/>
              </a:xfrm>
              <a:custGeom>
                <a:avLst/>
                <a:gdLst>
                  <a:gd name="T0" fmla="*/ 1814 w 97"/>
                  <a:gd name="T1" fmla="*/ 637 h 37"/>
                  <a:gd name="T2" fmla="*/ 2324 w 97"/>
                  <a:gd name="T3" fmla="*/ 510 h 37"/>
                  <a:gd name="T4" fmla="*/ 2349 w 97"/>
                  <a:gd name="T5" fmla="*/ 435 h 37"/>
                  <a:gd name="T6" fmla="*/ 2248 w 97"/>
                  <a:gd name="T7" fmla="*/ 0 h 37"/>
                  <a:gd name="T8" fmla="*/ 636 w 97"/>
                  <a:gd name="T9" fmla="*/ 0 h 37"/>
                  <a:gd name="T10" fmla="*/ 258 w 97"/>
                  <a:gd name="T11" fmla="*/ 561 h 37"/>
                  <a:gd name="T12" fmla="*/ 1814 w 97"/>
                  <a:gd name="T13" fmla="*/ 6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42" name="Freeform 236"/>
              <p:cNvSpPr>
                <a:spLocks noEditPoints="1"/>
              </p:cNvSpPr>
              <p:nvPr/>
            </p:nvSpPr>
            <p:spPr bwMode="auto">
              <a:xfrm>
                <a:off x="2918" y="18"/>
                <a:ext cx="2958" cy="2699"/>
              </a:xfrm>
              <a:custGeom>
                <a:avLst/>
                <a:gdLst>
                  <a:gd name="T0" fmla="*/ 12884 w 585"/>
                  <a:gd name="T1" fmla="*/ 25 h 534"/>
                  <a:gd name="T2" fmla="*/ 4015 w 585"/>
                  <a:gd name="T3" fmla="*/ 0 h 534"/>
                  <a:gd name="T4" fmla="*/ 5754 w 585"/>
                  <a:gd name="T5" fmla="*/ 536 h 534"/>
                  <a:gd name="T6" fmla="*/ 4450 w 585"/>
                  <a:gd name="T7" fmla="*/ 996 h 534"/>
                  <a:gd name="T8" fmla="*/ 5294 w 585"/>
                  <a:gd name="T9" fmla="*/ 1814 h 534"/>
                  <a:gd name="T10" fmla="*/ 1891 w 585"/>
                  <a:gd name="T11" fmla="*/ 1531 h 534"/>
                  <a:gd name="T12" fmla="*/ 662 w 585"/>
                  <a:gd name="T13" fmla="*/ 1607 h 534"/>
                  <a:gd name="T14" fmla="*/ 5087 w 585"/>
                  <a:gd name="T15" fmla="*/ 12439 h 534"/>
                  <a:gd name="T16" fmla="*/ 3681 w 585"/>
                  <a:gd name="T17" fmla="*/ 8714 h 534"/>
                  <a:gd name="T18" fmla="*/ 2685 w 585"/>
                  <a:gd name="T19" fmla="*/ 9603 h 534"/>
                  <a:gd name="T20" fmla="*/ 2402 w 585"/>
                  <a:gd name="T21" fmla="*/ 11114 h 534"/>
                  <a:gd name="T22" fmla="*/ 3170 w 585"/>
                  <a:gd name="T23" fmla="*/ 6768 h 534"/>
                  <a:gd name="T24" fmla="*/ 3914 w 585"/>
                  <a:gd name="T25" fmla="*/ 5823 h 534"/>
                  <a:gd name="T26" fmla="*/ 5345 w 585"/>
                  <a:gd name="T27" fmla="*/ 6055 h 534"/>
                  <a:gd name="T28" fmla="*/ 4809 w 585"/>
                  <a:gd name="T29" fmla="*/ 7819 h 534"/>
                  <a:gd name="T30" fmla="*/ 4910 w 585"/>
                  <a:gd name="T31" fmla="*/ 10088 h 534"/>
                  <a:gd name="T32" fmla="*/ 13167 w 585"/>
                  <a:gd name="T33" fmla="*/ 12338 h 534"/>
                  <a:gd name="T34" fmla="*/ 11610 w 585"/>
                  <a:gd name="T35" fmla="*/ 10907 h 534"/>
                  <a:gd name="T36" fmla="*/ 10866 w 585"/>
                  <a:gd name="T37" fmla="*/ 8815 h 534"/>
                  <a:gd name="T38" fmla="*/ 10123 w 585"/>
                  <a:gd name="T39" fmla="*/ 6899 h 534"/>
                  <a:gd name="T40" fmla="*/ 11761 w 585"/>
                  <a:gd name="T41" fmla="*/ 6540 h 534"/>
                  <a:gd name="T42" fmla="*/ 10406 w 585"/>
                  <a:gd name="T43" fmla="*/ 5696 h 534"/>
                  <a:gd name="T44" fmla="*/ 11225 w 585"/>
                  <a:gd name="T45" fmla="*/ 5772 h 534"/>
                  <a:gd name="T46" fmla="*/ 11200 w 585"/>
                  <a:gd name="T47" fmla="*/ 5337 h 534"/>
                  <a:gd name="T48" fmla="*/ 9612 w 585"/>
                  <a:gd name="T49" fmla="*/ 5388 h 534"/>
                  <a:gd name="T50" fmla="*/ 9127 w 585"/>
                  <a:gd name="T51" fmla="*/ 8764 h 534"/>
                  <a:gd name="T52" fmla="*/ 8874 w 585"/>
                  <a:gd name="T53" fmla="*/ 5873 h 534"/>
                  <a:gd name="T54" fmla="*/ 8464 w 585"/>
                  <a:gd name="T55" fmla="*/ 4650 h 534"/>
                  <a:gd name="T56" fmla="*/ 8874 w 585"/>
                  <a:gd name="T57" fmla="*/ 3472 h 534"/>
                  <a:gd name="T58" fmla="*/ 8667 w 585"/>
                  <a:gd name="T59" fmla="*/ 2527 h 534"/>
                  <a:gd name="T60" fmla="*/ 8464 w 585"/>
                  <a:gd name="T61" fmla="*/ 1582 h 534"/>
                  <a:gd name="T62" fmla="*/ 9435 w 585"/>
                  <a:gd name="T63" fmla="*/ 2633 h 534"/>
                  <a:gd name="T64" fmla="*/ 10608 w 585"/>
                  <a:gd name="T65" fmla="*/ 1203 h 534"/>
                  <a:gd name="T66" fmla="*/ 10457 w 585"/>
                  <a:gd name="T67" fmla="*/ 2426 h 534"/>
                  <a:gd name="T68" fmla="*/ 10254 w 585"/>
                  <a:gd name="T69" fmla="*/ 3321 h 534"/>
                  <a:gd name="T70" fmla="*/ 10254 w 585"/>
                  <a:gd name="T71" fmla="*/ 4625 h 534"/>
                  <a:gd name="T72" fmla="*/ 14264 w 585"/>
                  <a:gd name="T73" fmla="*/ 4625 h 534"/>
                  <a:gd name="T74" fmla="*/ 14163 w 585"/>
                  <a:gd name="T75" fmla="*/ 1941 h 534"/>
                  <a:gd name="T76" fmla="*/ 6366 w 585"/>
                  <a:gd name="T77" fmla="*/ 1764 h 534"/>
                  <a:gd name="T78" fmla="*/ 7494 w 585"/>
                  <a:gd name="T79" fmla="*/ 2376 h 534"/>
                  <a:gd name="T80" fmla="*/ 4374 w 585"/>
                  <a:gd name="T81" fmla="*/ 4984 h 534"/>
                  <a:gd name="T82" fmla="*/ 1765 w 585"/>
                  <a:gd name="T83" fmla="*/ 2502 h 534"/>
                  <a:gd name="T84" fmla="*/ 4884 w 585"/>
                  <a:gd name="T85" fmla="*/ 2709 h 534"/>
                  <a:gd name="T86" fmla="*/ 5623 w 585"/>
                  <a:gd name="T87" fmla="*/ 2684 h 534"/>
                  <a:gd name="T88" fmla="*/ 7721 w 585"/>
                  <a:gd name="T89" fmla="*/ 3093 h 534"/>
                  <a:gd name="T90" fmla="*/ 7059 w 585"/>
                  <a:gd name="T91" fmla="*/ 6540 h 534"/>
                  <a:gd name="T92" fmla="*/ 6649 w 585"/>
                  <a:gd name="T93" fmla="*/ 3498 h 534"/>
                  <a:gd name="T94" fmla="*/ 4374 w 585"/>
                  <a:gd name="T95" fmla="*/ 4984 h 534"/>
                  <a:gd name="T96" fmla="*/ 5704 w 585"/>
                  <a:gd name="T97" fmla="*/ 5747 h 534"/>
                  <a:gd name="T98" fmla="*/ 6315 w 585"/>
                  <a:gd name="T99" fmla="*/ 4038 h 534"/>
                  <a:gd name="T100" fmla="*/ 8333 w 585"/>
                  <a:gd name="T101" fmla="*/ 7460 h 534"/>
                  <a:gd name="T102" fmla="*/ 5496 w 585"/>
                  <a:gd name="T103" fmla="*/ 8198 h 534"/>
                  <a:gd name="T104" fmla="*/ 7898 w 585"/>
                  <a:gd name="T105" fmla="*/ 7076 h 534"/>
                  <a:gd name="T106" fmla="*/ 8131 w 585"/>
                  <a:gd name="T107" fmla="*/ 3396 h 534"/>
                  <a:gd name="T108" fmla="*/ 8004 w 585"/>
                  <a:gd name="T109" fmla="*/ 5443 h 534"/>
                  <a:gd name="T110" fmla="*/ 7645 w 585"/>
                  <a:gd name="T111" fmla="*/ 3680 h 534"/>
                  <a:gd name="T112" fmla="*/ 12965 w 585"/>
                  <a:gd name="T113" fmla="*/ 4574 h 534"/>
                  <a:gd name="T114" fmla="*/ 11786 w 585"/>
                  <a:gd name="T115" fmla="*/ 413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43" name="Freeform 237"/>
              <p:cNvSpPr/>
              <p:nvPr/>
            </p:nvSpPr>
            <p:spPr bwMode="auto">
              <a:xfrm>
                <a:off x="3621" y="1286"/>
                <a:ext cx="237" cy="283"/>
              </a:xfrm>
              <a:custGeom>
                <a:avLst/>
                <a:gdLst>
                  <a:gd name="T0" fmla="*/ 1019 w 47"/>
                  <a:gd name="T1" fmla="*/ 384 h 56"/>
                  <a:gd name="T2" fmla="*/ 686 w 47"/>
                  <a:gd name="T3" fmla="*/ 1430 h 56"/>
                  <a:gd name="T4" fmla="*/ 1019 w 47"/>
                  <a:gd name="T5" fmla="*/ 384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44" name="Freeform 238"/>
              <p:cNvSpPr/>
              <p:nvPr/>
            </p:nvSpPr>
            <p:spPr bwMode="auto">
              <a:xfrm>
                <a:off x="3402" y="1403"/>
                <a:ext cx="209" cy="379"/>
              </a:xfrm>
              <a:custGeom>
                <a:avLst/>
                <a:gdLst>
                  <a:gd name="T0" fmla="*/ 494 w 41"/>
                  <a:gd name="T1" fmla="*/ 687 h 75"/>
                  <a:gd name="T2" fmla="*/ 311 w 41"/>
                  <a:gd name="T3" fmla="*/ 1764 h 75"/>
                  <a:gd name="T4" fmla="*/ 1040 w 41"/>
                  <a:gd name="T5" fmla="*/ 1147 h 75"/>
                  <a:gd name="T6" fmla="*/ 963 w 41"/>
                  <a:gd name="T7" fmla="*/ 611 h 75"/>
                  <a:gd name="T8" fmla="*/ 494 w 41"/>
                  <a:gd name="T9" fmla="*/ 68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45" name="Freeform 239"/>
              <p:cNvSpPr/>
              <p:nvPr/>
            </p:nvSpPr>
            <p:spPr bwMode="auto">
              <a:xfrm>
                <a:off x="3273" y="645"/>
                <a:ext cx="683" cy="319"/>
              </a:xfrm>
              <a:custGeom>
                <a:avLst/>
                <a:gdLst>
                  <a:gd name="T0" fmla="*/ 2869 w 135"/>
                  <a:gd name="T1" fmla="*/ 101 h 63"/>
                  <a:gd name="T2" fmla="*/ 612 w 135"/>
                  <a:gd name="T3" fmla="*/ 101 h 63"/>
                  <a:gd name="T4" fmla="*/ 51 w 135"/>
                  <a:gd name="T5" fmla="*/ 643 h 63"/>
                  <a:gd name="T6" fmla="*/ 1538 w 135"/>
                  <a:gd name="T7" fmla="*/ 1489 h 63"/>
                  <a:gd name="T8" fmla="*/ 2459 w 135"/>
                  <a:gd name="T9" fmla="*/ 1382 h 63"/>
                  <a:gd name="T10" fmla="*/ 2894 w 135"/>
                  <a:gd name="T11" fmla="*/ 1357 h 63"/>
                  <a:gd name="T12" fmla="*/ 2869 w 135"/>
                  <a:gd name="T13" fmla="*/ 101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46" name="Freeform 240"/>
              <p:cNvSpPr/>
              <p:nvPr/>
            </p:nvSpPr>
            <p:spPr bwMode="auto">
              <a:xfrm>
                <a:off x="4046" y="1544"/>
                <a:ext cx="490" cy="517"/>
              </a:xfrm>
              <a:custGeom>
                <a:avLst/>
                <a:gdLst>
                  <a:gd name="T0" fmla="*/ 1707 w 97"/>
                  <a:gd name="T1" fmla="*/ 127 h 102"/>
                  <a:gd name="T2" fmla="*/ 793 w 97"/>
                  <a:gd name="T3" fmla="*/ 127 h 102"/>
                  <a:gd name="T4" fmla="*/ 308 w 97"/>
                  <a:gd name="T5" fmla="*/ 1465 h 102"/>
                  <a:gd name="T6" fmla="*/ 2016 w 97"/>
                  <a:gd name="T7" fmla="*/ 1592 h 102"/>
                  <a:gd name="T8" fmla="*/ 1707 w 97"/>
                  <a:gd name="T9" fmla="*/ 127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47" name="Freeform 241"/>
              <p:cNvSpPr/>
              <p:nvPr/>
            </p:nvSpPr>
            <p:spPr bwMode="auto">
              <a:xfrm>
                <a:off x="5173" y="1024"/>
                <a:ext cx="500" cy="96"/>
              </a:xfrm>
              <a:custGeom>
                <a:avLst/>
                <a:gdLst>
                  <a:gd name="T0" fmla="*/ 384 w 99"/>
                  <a:gd name="T1" fmla="*/ 0 h 19"/>
                  <a:gd name="T2" fmla="*/ 1020 w 99"/>
                  <a:gd name="T3" fmla="*/ 384 h 19"/>
                  <a:gd name="T4" fmla="*/ 384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48" name="Freeform 242"/>
              <p:cNvSpPr/>
              <p:nvPr/>
            </p:nvSpPr>
            <p:spPr bwMode="auto">
              <a:xfrm>
                <a:off x="5339" y="1003"/>
                <a:ext cx="385" cy="237"/>
              </a:xfrm>
              <a:custGeom>
                <a:avLst/>
                <a:gdLst>
                  <a:gd name="T0" fmla="*/ 537 w 76"/>
                  <a:gd name="T1" fmla="*/ 943 h 47"/>
                  <a:gd name="T2" fmla="*/ 1798 w 76"/>
                  <a:gd name="T3" fmla="*/ 434 h 47"/>
                  <a:gd name="T4" fmla="*/ 1231 w 76"/>
                  <a:gd name="T5" fmla="*/ 76 h 47"/>
                  <a:gd name="T6" fmla="*/ 486 w 76"/>
                  <a:gd name="T7" fmla="*/ 812 h 47"/>
                  <a:gd name="T8" fmla="*/ 537 w 76"/>
                  <a:gd name="T9" fmla="*/ 943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49" name="Freeform 243"/>
              <p:cNvSpPr/>
              <p:nvPr/>
            </p:nvSpPr>
            <p:spPr bwMode="auto">
              <a:xfrm>
                <a:off x="5325" y="1201"/>
                <a:ext cx="415" cy="187"/>
              </a:xfrm>
              <a:custGeom>
                <a:avLst/>
                <a:gdLst>
                  <a:gd name="T0" fmla="*/ 1842 w 82"/>
                  <a:gd name="T1" fmla="*/ 152 h 37"/>
                  <a:gd name="T2" fmla="*/ 612 w 82"/>
                  <a:gd name="T3" fmla="*/ 435 h 37"/>
                  <a:gd name="T4" fmla="*/ 435 w 82"/>
                  <a:gd name="T5" fmla="*/ 662 h 37"/>
                  <a:gd name="T6" fmla="*/ 1948 w 82"/>
                  <a:gd name="T7" fmla="*/ 586 h 37"/>
                  <a:gd name="T8" fmla="*/ 2100 w 82"/>
                  <a:gd name="T9" fmla="*/ 510 h 37"/>
                  <a:gd name="T10" fmla="*/ 2100 w 82"/>
                  <a:gd name="T11" fmla="*/ 0 h 37"/>
                  <a:gd name="T12" fmla="*/ 1842 w 82"/>
                  <a:gd name="T13" fmla="*/ 15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50" name="Freeform 244"/>
              <p:cNvSpPr/>
              <p:nvPr/>
            </p:nvSpPr>
            <p:spPr bwMode="auto">
              <a:xfrm>
                <a:off x="5001" y="1378"/>
                <a:ext cx="699" cy="167"/>
              </a:xfrm>
              <a:custGeom>
                <a:avLst/>
                <a:gdLst>
                  <a:gd name="T0" fmla="*/ 537 w 138"/>
                  <a:gd name="T1" fmla="*/ 25 h 33"/>
                  <a:gd name="T2" fmla="*/ 208 w 138"/>
                  <a:gd name="T3" fmla="*/ 359 h 33"/>
                  <a:gd name="T4" fmla="*/ 1464 w 138"/>
                  <a:gd name="T5" fmla="*/ 562 h 33"/>
                  <a:gd name="T6" fmla="*/ 3004 w 138"/>
                  <a:gd name="T7" fmla="*/ 587 h 33"/>
                  <a:gd name="T8" fmla="*/ 2923 w 138"/>
                  <a:gd name="T9" fmla="*/ 202 h 33"/>
                  <a:gd name="T10" fmla="*/ 2102 w 138"/>
                  <a:gd name="T11" fmla="*/ 76 h 33"/>
                  <a:gd name="T12" fmla="*/ 537 w 138"/>
                  <a:gd name="T13" fmla="*/ 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51" name="Freeform 245"/>
              <p:cNvSpPr/>
              <p:nvPr/>
            </p:nvSpPr>
            <p:spPr bwMode="auto">
              <a:xfrm>
                <a:off x="5078" y="1540"/>
                <a:ext cx="565" cy="146"/>
              </a:xfrm>
              <a:custGeom>
                <a:avLst/>
                <a:gdLst>
                  <a:gd name="T0" fmla="*/ 2492 w 112"/>
                  <a:gd name="T1" fmla="*/ 483 h 29"/>
                  <a:gd name="T2" fmla="*/ 2623 w 112"/>
                  <a:gd name="T3" fmla="*/ 101 h 29"/>
                  <a:gd name="T4" fmla="*/ 1882 w 112"/>
                  <a:gd name="T5" fmla="*/ 252 h 29"/>
                  <a:gd name="T6" fmla="*/ 918 w 112"/>
                  <a:gd name="T7" fmla="*/ 151 h 29"/>
                  <a:gd name="T8" fmla="*/ 50 w 112"/>
                  <a:gd name="T9" fmla="*/ 101 h 29"/>
                  <a:gd name="T10" fmla="*/ 2492 w 112"/>
                  <a:gd name="T11" fmla="*/ 483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52" name="Freeform 246"/>
              <p:cNvSpPr/>
              <p:nvPr/>
            </p:nvSpPr>
            <p:spPr bwMode="auto">
              <a:xfrm>
                <a:off x="5041" y="1657"/>
                <a:ext cx="581" cy="479"/>
              </a:xfrm>
              <a:custGeom>
                <a:avLst/>
                <a:gdLst>
                  <a:gd name="T0" fmla="*/ 76 w 115"/>
                  <a:gd name="T1" fmla="*/ 1346 h 95"/>
                  <a:gd name="T2" fmla="*/ 662 w 115"/>
                  <a:gd name="T3" fmla="*/ 1371 h 95"/>
                  <a:gd name="T4" fmla="*/ 1278 w 115"/>
                  <a:gd name="T5" fmla="*/ 1956 h 95"/>
                  <a:gd name="T6" fmla="*/ 1506 w 115"/>
                  <a:gd name="T7" fmla="*/ 2138 h 95"/>
                  <a:gd name="T8" fmla="*/ 2066 w 115"/>
                  <a:gd name="T9" fmla="*/ 1321 h 95"/>
                  <a:gd name="T10" fmla="*/ 2834 w 115"/>
                  <a:gd name="T11" fmla="*/ 1321 h 95"/>
                  <a:gd name="T12" fmla="*/ 2016 w 115"/>
                  <a:gd name="T13" fmla="*/ 686 h 95"/>
                  <a:gd name="T14" fmla="*/ 945 w 115"/>
                  <a:gd name="T15" fmla="*/ 408 h 95"/>
                  <a:gd name="T16" fmla="*/ 308 w 115"/>
                  <a:gd name="T17" fmla="*/ 1044 h 95"/>
                  <a:gd name="T18" fmla="*/ 76 w 115"/>
                  <a:gd name="T19" fmla="*/ 1346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sp>
            <p:nvSpPr>
              <p:cNvPr id="1053" name="Freeform 247"/>
              <p:cNvSpPr/>
              <p:nvPr/>
            </p:nvSpPr>
            <p:spPr bwMode="auto">
              <a:xfrm>
                <a:off x="5420" y="1463"/>
                <a:ext cx="330" cy="854"/>
              </a:xfrm>
              <a:custGeom>
                <a:avLst/>
                <a:gdLst>
                  <a:gd name="T0" fmla="*/ 1315 w 65"/>
                  <a:gd name="T1" fmla="*/ 1021 h 169"/>
                  <a:gd name="T2" fmla="*/ 569 w 65"/>
                  <a:gd name="T3" fmla="*/ 1253 h 169"/>
                  <a:gd name="T4" fmla="*/ 569 w 65"/>
                  <a:gd name="T5" fmla="*/ 1506 h 169"/>
                  <a:gd name="T6" fmla="*/ 1290 w 65"/>
                  <a:gd name="T7" fmla="*/ 2299 h 169"/>
                  <a:gd name="T8" fmla="*/ 878 w 65"/>
                  <a:gd name="T9" fmla="*/ 3012 h 169"/>
                  <a:gd name="T10" fmla="*/ 0 w 65"/>
                  <a:gd name="T11" fmla="*/ 3780 h 169"/>
                  <a:gd name="T12" fmla="*/ 437 w 65"/>
                  <a:gd name="T13" fmla="*/ 3957 h 169"/>
                  <a:gd name="T14" fmla="*/ 1213 w 65"/>
                  <a:gd name="T15" fmla="*/ 4240 h 169"/>
                  <a:gd name="T16" fmla="*/ 1625 w 65"/>
                  <a:gd name="T17" fmla="*/ 4139 h 169"/>
                  <a:gd name="T18" fmla="*/ 1675 w 65"/>
                  <a:gd name="T19" fmla="*/ 0 h 169"/>
                  <a:gd name="T20" fmla="*/ 1315 w 65"/>
                  <a:gd name="T21" fmla="*/ 1021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sz="1800"/>
              </a:p>
            </p:txBody>
          </p:sp>
        </p:grpSp>
      </p:grpSp>
      <p:sp>
        <p:nvSpPr>
          <p:cNvPr id="1034" name="Rectangle 248"/>
          <p:cNvSpPr>
            <a:spLocks noGrp="1" noRot="1" noChangeArrowheads="1"/>
          </p:cNvSpPr>
          <p:nvPr>
            <p:ph type="title" idx="4294967295"/>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5" name="Rectangle 249"/>
          <p:cNvSpPr>
            <a:spLocks noGrp="1" noRot="1" noChangeArrowheads="1"/>
          </p:cNvSpPr>
          <p:nvPr>
            <p:ph type="body" idx="9"/>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3978" name="Rectangle 250"/>
          <p:cNvSpPr>
            <a:spLocks noGrp="1" noChangeArrowheads="1"/>
          </p:cNvSpPr>
          <p:nvPr>
            <p:ph type="dt" sz="half" idx="2"/>
          </p:nvPr>
        </p:nvSpPr>
        <p:spPr bwMode="auto">
          <a:xfrm>
            <a:off x="397934" y="6245225"/>
            <a:ext cx="3052233"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panose="020B0604020202020204" pitchFamily="34" charset="0"/>
                <a:ea typeface="宋体" panose="02010600030101010101" pitchFamily="2" charset="-122"/>
                <a:cs typeface="+mn-cs"/>
              </a:defRPr>
            </a:lvl1pPr>
          </a:lstStyle>
          <a:p>
            <a:pPr>
              <a:defRPr/>
            </a:pPr>
            <a:endParaRPr lang="en-US" altLang="zh-CN"/>
          </a:p>
        </p:txBody>
      </p:sp>
      <p:sp>
        <p:nvSpPr>
          <p:cNvPr id="73979" name="Rectangle 251"/>
          <p:cNvSpPr>
            <a:spLocks noGrp="1" noChangeArrowheads="1"/>
          </p:cNvSpPr>
          <p:nvPr>
            <p:ph type="ftr" sz="quarter" idx="3"/>
          </p:nvPr>
        </p:nvSpPr>
        <p:spPr bwMode="auto">
          <a:xfrm>
            <a:off x="4161367"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ea typeface="宋体" panose="02010600030101010101" pitchFamily="2" charset="-122"/>
                <a:cs typeface="+mn-cs"/>
              </a:defRPr>
            </a:lvl1pPr>
          </a:lstStyle>
          <a:p>
            <a:pPr>
              <a:defRPr/>
            </a:pPr>
            <a:r>
              <a:rPr lang="zh-CN" altLang="en-US"/>
              <a:t>哈工大（深圳）</a:t>
            </a:r>
            <a:r>
              <a:rPr lang="en-US" altLang="zh-CN"/>
              <a:t>2021</a:t>
            </a:r>
            <a:r>
              <a:rPr lang="zh-CN" altLang="en-US"/>
              <a:t>年春</a:t>
            </a:r>
            <a:endParaRPr lang="en-US" altLang="zh-CN"/>
          </a:p>
        </p:txBody>
      </p:sp>
      <p:sp>
        <p:nvSpPr>
          <p:cNvPr id="73980" name="Rectangle 252"/>
          <p:cNvSpPr>
            <a:spLocks noGrp="1" noChangeArrowheads="1"/>
          </p:cNvSpPr>
          <p:nvPr>
            <p:ph type="sldNum" sz="quarter" idx="4"/>
          </p:nvPr>
        </p:nvSpPr>
        <p:spPr bwMode="auto">
          <a:xfrm>
            <a:off x="8733368" y="6245225"/>
            <a:ext cx="3052233"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fld id="{E9BD5E03-870D-4D0F-BAD1-F45CDFFEB71A}" type="slidenum">
              <a:rPr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image" Target="../media/image28.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237129" y="620714"/>
            <a:ext cx="10124141" cy="540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fontAlgn="base">
              <a:lnSpc>
                <a:spcPct val="140000"/>
              </a:lnSpc>
              <a:spcBef>
                <a:spcPct val="0"/>
              </a:spcBef>
              <a:spcAft>
                <a:spcPct val="0"/>
              </a:spcAft>
            </a:pPr>
            <a:r>
              <a:rPr kumimoji="0" lang="en-US" altLang="zh-CN" sz="4400" b="1" dirty="0">
                <a:solidFill>
                  <a:srgbClr val="000099"/>
                </a:solidFill>
                <a:ea typeface="楷体_GB2312" pitchFamily="1" charset="-122"/>
              </a:rPr>
              <a:t>《</a:t>
            </a:r>
            <a:r>
              <a:rPr kumimoji="0" lang="zh-CN" altLang="en-US" sz="4400" b="1" dirty="0">
                <a:solidFill>
                  <a:srgbClr val="000099"/>
                </a:solidFill>
                <a:ea typeface="楷体_GB2312" pitchFamily="1" charset="-122"/>
              </a:rPr>
              <a:t>毛泽东思想和中国特色社会主义</a:t>
            </a:r>
            <a:endParaRPr kumimoji="0" lang="en-US" altLang="zh-CN" sz="4400" b="1" dirty="0">
              <a:solidFill>
                <a:srgbClr val="000099"/>
              </a:solidFill>
              <a:ea typeface="楷体_GB2312" pitchFamily="1" charset="-122"/>
            </a:endParaRPr>
          </a:p>
          <a:p>
            <a:pPr algn="ctr" fontAlgn="base">
              <a:lnSpc>
                <a:spcPct val="140000"/>
              </a:lnSpc>
              <a:spcBef>
                <a:spcPct val="0"/>
              </a:spcBef>
              <a:spcAft>
                <a:spcPct val="0"/>
              </a:spcAft>
            </a:pPr>
            <a:r>
              <a:rPr kumimoji="0" lang="zh-CN" altLang="en-US" sz="4400" b="1" dirty="0">
                <a:solidFill>
                  <a:srgbClr val="000099"/>
                </a:solidFill>
                <a:ea typeface="楷体_GB2312" pitchFamily="1" charset="-122"/>
              </a:rPr>
              <a:t>理论体系概论</a:t>
            </a:r>
            <a:r>
              <a:rPr kumimoji="0" lang="en-US" altLang="zh-CN" sz="4400" b="1" dirty="0">
                <a:solidFill>
                  <a:srgbClr val="000099"/>
                </a:solidFill>
                <a:ea typeface="楷体_GB2312" pitchFamily="1" charset="-122"/>
              </a:rPr>
              <a:t>》</a:t>
            </a:r>
            <a:endParaRPr kumimoji="0" lang="en-US" altLang="zh-CN" sz="4400" b="1" dirty="0">
              <a:solidFill>
                <a:srgbClr val="000099"/>
              </a:solidFill>
              <a:ea typeface="楷体_GB2312" pitchFamily="1" charset="-122"/>
            </a:endParaRPr>
          </a:p>
          <a:p>
            <a:pPr algn="ctr" fontAlgn="base">
              <a:lnSpc>
                <a:spcPct val="140000"/>
              </a:lnSpc>
              <a:spcBef>
                <a:spcPct val="0"/>
              </a:spcBef>
              <a:spcAft>
                <a:spcPct val="0"/>
              </a:spcAft>
            </a:pPr>
            <a:endParaRPr kumimoji="0" lang="en-US" altLang="zh-CN" sz="4400" b="1" dirty="0">
              <a:solidFill>
                <a:srgbClr val="000099"/>
              </a:solidFill>
              <a:ea typeface="楷体_GB2312" pitchFamily="1" charset="-122"/>
            </a:endParaRPr>
          </a:p>
          <a:p>
            <a:pPr algn="ctr" fontAlgn="base">
              <a:lnSpc>
                <a:spcPct val="140000"/>
              </a:lnSpc>
              <a:spcBef>
                <a:spcPct val="0"/>
              </a:spcBef>
              <a:spcAft>
                <a:spcPct val="0"/>
              </a:spcAft>
            </a:pPr>
            <a:r>
              <a:rPr kumimoji="0" lang="zh-CN" altLang="en-US" sz="4400" b="1" dirty="0">
                <a:solidFill>
                  <a:srgbClr val="000099"/>
                </a:solidFill>
                <a:ea typeface="楷体_GB2312" pitchFamily="1" charset="-122"/>
              </a:rPr>
              <a:t>绪论</a:t>
            </a:r>
            <a:endParaRPr kumimoji="0" lang="zh-CN" altLang="en-US" sz="4400" b="1" dirty="0">
              <a:solidFill>
                <a:srgbClr val="000099"/>
              </a:solidFill>
              <a:ea typeface="楷体_GB2312" pitchFamily="1" charset="-122"/>
            </a:endParaRPr>
          </a:p>
          <a:p>
            <a:pPr algn="ctr" fontAlgn="base">
              <a:lnSpc>
                <a:spcPct val="140000"/>
              </a:lnSpc>
              <a:spcBef>
                <a:spcPct val="25000"/>
              </a:spcBef>
              <a:spcAft>
                <a:spcPct val="0"/>
              </a:spcAft>
            </a:pPr>
            <a:endParaRPr kumimoji="0" lang="zh-CN" altLang="en-US" sz="2000" b="1" dirty="0">
              <a:solidFill>
                <a:srgbClr val="000000"/>
              </a:solidFill>
              <a:ea typeface="幼圆" panose="02010509060101010101" pitchFamily="49" charset="-122"/>
            </a:endParaRPr>
          </a:p>
          <a:p>
            <a:pPr algn="ctr" fontAlgn="base">
              <a:lnSpc>
                <a:spcPct val="140000"/>
              </a:lnSpc>
              <a:spcBef>
                <a:spcPct val="25000"/>
              </a:spcBef>
              <a:spcAft>
                <a:spcPct val="0"/>
              </a:spcAft>
            </a:pPr>
            <a:endParaRPr kumimoji="0" lang="zh-CN" altLang="en-US" sz="4400" b="1" dirty="0">
              <a:solidFill>
                <a:srgbClr val="000000"/>
              </a:solidFill>
              <a:ea typeface="幼圆" panose="02010509060101010101" pitchFamily="49"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
        <p:nvSpPr>
          <p:cNvPr id="5" name="Text Box 6"/>
          <p:cNvSpPr txBox="1">
            <a:spLocks noChangeArrowheads="1"/>
          </p:cNvSpPr>
          <p:nvPr/>
        </p:nvSpPr>
        <p:spPr bwMode="auto">
          <a:xfrm>
            <a:off x="4932554" y="5398680"/>
            <a:ext cx="2526082" cy="461665"/>
          </a:xfrm>
          <a:prstGeom prst="rect">
            <a:avLst/>
          </a:prstGeom>
          <a:solidFill>
            <a:srgbClr val="FFFFCC"/>
          </a:solidFill>
          <a:ln w="9525">
            <a:noFill/>
            <a:miter lim="800000"/>
          </a:ln>
        </p:spPr>
        <p:txBody>
          <a:bodyPr wrap="square">
            <a:spAutoFit/>
          </a:bodyPr>
          <a:lstStyle/>
          <a:p>
            <a:pPr algn="ctr">
              <a:spcBef>
                <a:spcPct val="50000"/>
              </a:spcBef>
            </a:pPr>
            <a:r>
              <a:rPr kumimoji="1" lang="zh-CN" altLang="en-US" sz="2400" b="1" dirty="0">
                <a:solidFill>
                  <a:schemeClr val="hlink"/>
                </a:solidFill>
                <a:latin typeface="Times New Roman" panose="02020603050405020304" pitchFamily="18" charset="0"/>
              </a:rPr>
              <a:t>龙小康</a:t>
            </a:r>
            <a:endParaRPr kumimoji="1" lang="zh-CN" altLang="en-US" sz="2400" b="1" dirty="0">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slide(fromLeft)">
                                      <p:cBhvr>
                                        <p:cTn id="7" dur="500"/>
                                        <p:tgtEl>
                                          <p:spTgt spid="3074"/>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5"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600200" y="1889126"/>
            <a:ext cx="89916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80000"/>
              </a:lnSpc>
              <a:spcBef>
                <a:spcPct val="0"/>
              </a:spcBef>
              <a:spcAft>
                <a:spcPct val="0"/>
              </a:spcAft>
            </a:pPr>
            <a:r>
              <a:rPr kumimoji="0" lang="en-US" altLang="zh-CN" sz="2300" b="1" dirty="0">
                <a:solidFill>
                  <a:srgbClr val="000000"/>
                </a:solidFill>
                <a:latin typeface="微软雅黑" panose="020B0503020204020204" pitchFamily="34" charset="-122"/>
                <a:ea typeface="微软雅黑" panose="020B0503020204020204" pitchFamily="34" charset="-122"/>
              </a:rPr>
              <a:t>1</a:t>
            </a:r>
            <a:r>
              <a:rPr kumimoji="0" lang="zh-CN" altLang="en-US" sz="2300" b="1" dirty="0">
                <a:solidFill>
                  <a:srgbClr val="000000"/>
                </a:solidFill>
                <a:latin typeface="微软雅黑" panose="020B0503020204020204" pitchFamily="34" charset="-122"/>
                <a:ea typeface="微软雅黑" panose="020B0503020204020204" pitchFamily="34" charset="-122"/>
              </a:rPr>
              <a:t>、马克思主义中国化第一个理论成果：</a:t>
            </a:r>
            <a:r>
              <a:rPr kumimoji="0" lang="zh-CN" altLang="en-US" sz="2300" b="1" dirty="0">
                <a:solidFill>
                  <a:srgbClr val="FF0000"/>
                </a:solidFill>
                <a:latin typeface="微软雅黑" panose="020B0503020204020204" pitchFamily="34" charset="-122"/>
                <a:ea typeface="微软雅黑" panose="020B0503020204020204" pitchFamily="34" charset="-122"/>
              </a:rPr>
              <a:t>毛泽东思想</a:t>
            </a:r>
            <a:endParaRPr kumimoji="0" lang="zh-CN" altLang="en-US" sz="2300" b="1" dirty="0">
              <a:solidFill>
                <a:srgbClr val="FF0000"/>
              </a:solidFill>
              <a:latin typeface="微软雅黑" panose="020B0503020204020204" pitchFamily="34" charset="-122"/>
              <a:ea typeface="微软雅黑" panose="020B0503020204020204" pitchFamily="34" charset="-122"/>
            </a:endParaRPr>
          </a:p>
          <a:p>
            <a:pPr fontAlgn="base">
              <a:lnSpc>
                <a:spcPct val="180000"/>
              </a:lnSpc>
              <a:spcBef>
                <a:spcPct val="0"/>
              </a:spcBef>
              <a:spcAft>
                <a:spcPct val="0"/>
              </a:spcAft>
            </a:pPr>
            <a:r>
              <a:rPr kumimoji="0" lang="zh-CN" altLang="en-US" sz="2300" b="1" dirty="0">
                <a:solidFill>
                  <a:srgbClr val="FF0000"/>
                </a:solidFill>
                <a:latin typeface="微软雅黑" panose="020B0503020204020204" pitchFamily="34" charset="-122"/>
                <a:ea typeface="微软雅黑" panose="020B0503020204020204" pitchFamily="34" charset="-122"/>
              </a:rPr>
              <a:t>   </a:t>
            </a:r>
            <a:r>
              <a:rPr kumimoji="0" lang="en-US" altLang="zh-CN" sz="2200" b="1" dirty="0">
                <a:solidFill>
                  <a:srgbClr val="000000"/>
                </a:solidFill>
                <a:latin typeface="微软雅黑" panose="020B0503020204020204" pitchFamily="34" charset="-122"/>
                <a:ea typeface="微软雅黑" panose="020B0503020204020204" pitchFamily="34" charset="-122"/>
              </a:rPr>
              <a:t>“</a:t>
            </a:r>
            <a:r>
              <a:rPr kumimoji="0" lang="zh-CN" altLang="en-US" sz="2200" b="1" dirty="0">
                <a:solidFill>
                  <a:srgbClr val="000000"/>
                </a:solidFill>
                <a:latin typeface="微软雅黑" panose="020B0503020204020204" pitchFamily="34" charset="-122"/>
                <a:ea typeface="微软雅黑" panose="020B0503020204020204" pitchFamily="34" charset="-122"/>
              </a:rPr>
              <a:t>什么是中国革命、怎样进行中国革命？”</a:t>
            </a:r>
            <a:r>
              <a:rPr kumimoji="0" lang="en-US" altLang="zh-CN" sz="2200" b="1" dirty="0">
                <a:solidFill>
                  <a:srgbClr val="000000"/>
                </a:solidFill>
                <a:latin typeface="微软雅黑" panose="020B0503020204020204" pitchFamily="34" charset="-122"/>
                <a:ea typeface="微软雅黑" panose="020B0503020204020204" pitchFamily="34" charset="-122"/>
              </a:rPr>
              <a:t>——</a:t>
            </a:r>
            <a:r>
              <a:rPr kumimoji="0" lang="zh-CN" altLang="en-US" sz="2200" b="1" dirty="0">
                <a:solidFill>
                  <a:srgbClr val="0000FF"/>
                </a:solidFill>
                <a:latin typeface="微软雅黑" panose="020B0503020204020204" pitchFamily="34" charset="-122"/>
                <a:ea typeface="微软雅黑" panose="020B0503020204020204" pitchFamily="34" charset="-122"/>
              </a:rPr>
              <a:t>毛泽东思想</a:t>
            </a:r>
            <a:endParaRPr kumimoji="0" lang="zh-CN" altLang="en-US" sz="2200" b="1" dirty="0">
              <a:solidFill>
                <a:srgbClr val="0000FF"/>
              </a:solidFill>
              <a:latin typeface="微软雅黑" panose="020B0503020204020204" pitchFamily="34" charset="-122"/>
              <a:ea typeface="微软雅黑" panose="020B0503020204020204" pitchFamily="34" charset="-122"/>
            </a:endParaRPr>
          </a:p>
          <a:p>
            <a:pPr fontAlgn="base">
              <a:lnSpc>
                <a:spcPct val="180000"/>
              </a:lnSpc>
              <a:spcBef>
                <a:spcPct val="0"/>
              </a:spcBef>
              <a:spcAft>
                <a:spcPct val="0"/>
              </a:spcAft>
            </a:pPr>
            <a:r>
              <a:rPr kumimoji="0" lang="en-US" altLang="zh-CN" sz="2300" b="1" dirty="0">
                <a:solidFill>
                  <a:srgbClr val="000000"/>
                </a:solidFill>
                <a:latin typeface="微软雅黑" panose="020B0503020204020204" pitchFamily="34" charset="-122"/>
                <a:ea typeface="微软雅黑" panose="020B0503020204020204" pitchFamily="34" charset="-122"/>
              </a:rPr>
              <a:t>2</a:t>
            </a:r>
            <a:r>
              <a:rPr kumimoji="0" lang="zh-CN" altLang="en-US" sz="2300" b="1" dirty="0">
                <a:solidFill>
                  <a:srgbClr val="000000"/>
                </a:solidFill>
                <a:latin typeface="微软雅黑" panose="020B0503020204020204" pitchFamily="34" charset="-122"/>
                <a:ea typeface="微软雅黑" panose="020B0503020204020204" pitchFamily="34" charset="-122"/>
              </a:rPr>
              <a:t>、马克思主义中国化第二个理论成果：</a:t>
            </a:r>
            <a:r>
              <a:rPr kumimoji="0" lang="zh-CN" altLang="en-US" sz="2300" b="1" dirty="0">
                <a:solidFill>
                  <a:srgbClr val="FF0000"/>
                </a:solidFill>
                <a:latin typeface="微软雅黑" panose="020B0503020204020204" pitchFamily="34" charset="-122"/>
                <a:ea typeface="微软雅黑" panose="020B0503020204020204" pitchFamily="34" charset="-122"/>
              </a:rPr>
              <a:t>中国特色社会主义理论体系</a:t>
            </a:r>
            <a:endParaRPr kumimoji="0" lang="zh-CN" altLang="en-US" sz="2300" b="1" dirty="0">
              <a:solidFill>
                <a:srgbClr val="FF0000"/>
              </a:solidFill>
              <a:latin typeface="微软雅黑" panose="020B0503020204020204" pitchFamily="34" charset="-122"/>
              <a:ea typeface="微软雅黑" panose="020B0503020204020204" pitchFamily="34" charset="-122"/>
            </a:endParaRPr>
          </a:p>
          <a:p>
            <a:pPr fontAlgn="base">
              <a:lnSpc>
                <a:spcPct val="180000"/>
              </a:lnSpc>
              <a:spcBef>
                <a:spcPct val="0"/>
              </a:spcBef>
              <a:spcAft>
                <a:spcPct val="0"/>
              </a:spcAft>
            </a:pPr>
            <a:r>
              <a:rPr kumimoji="0" lang="zh-CN" altLang="en-US" sz="2100" b="1" dirty="0">
                <a:solidFill>
                  <a:srgbClr val="000000"/>
                </a:solidFill>
                <a:latin typeface="微软雅黑" panose="020B0503020204020204" pitchFamily="34" charset="-122"/>
                <a:ea typeface="微软雅黑" panose="020B0503020204020204" pitchFamily="34" charset="-122"/>
              </a:rPr>
              <a:t>  （</a:t>
            </a:r>
            <a:r>
              <a:rPr kumimoji="0" lang="en-US" altLang="zh-CN" sz="2100" b="1" dirty="0">
                <a:solidFill>
                  <a:srgbClr val="000000"/>
                </a:solidFill>
                <a:latin typeface="微软雅黑" panose="020B0503020204020204" pitchFamily="34" charset="-122"/>
                <a:ea typeface="微软雅黑" panose="020B0503020204020204" pitchFamily="34" charset="-122"/>
              </a:rPr>
              <a:t>1</a:t>
            </a:r>
            <a:r>
              <a:rPr kumimoji="0" lang="zh-CN" altLang="en-US" sz="2100" b="1" dirty="0">
                <a:solidFill>
                  <a:srgbClr val="000000"/>
                </a:solidFill>
                <a:latin typeface="微软雅黑" panose="020B0503020204020204" pitchFamily="34" charset="-122"/>
                <a:ea typeface="微软雅黑" panose="020B0503020204020204" pitchFamily="34" charset="-122"/>
              </a:rPr>
              <a:t>）“什么是社会主义、怎样建设社会主义？”</a:t>
            </a:r>
            <a:r>
              <a:rPr kumimoji="0" lang="en-US" altLang="zh-CN" sz="2100" b="1" dirty="0">
                <a:solidFill>
                  <a:srgbClr val="000000"/>
                </a:solidFill>
                <a:latin typeface="微软雅黑" panose="020B0503020204020204" pitchFamily="34" charset="-122"/>
                <a:ea typeface="微软雅黑" panose="020B0503020204020204" pitchFamily="34" charset="-122"/>
              </a:rPr>
              <a:t>—</a:t>
            </a:r>
            <a:r>
              <a:rPr kumimoji="0" lang="zh-CN" altLang="en-US" sz="2100" b="1" dirty="0">
                <a:solidFill>
                  <a:srgbClr val="0000FF"/>
                </a:solidFill>
                <a:latin typeface="微软雅黑" panose="020B0503020204020204" pitchFamily="34" charset="-122"/>
                <a:ea typeface="微软雅黑" panose="020B0503020204020204" pitchFamily="34" charset="-122"/>
              </a:rPr>
              <a:t>邓小平理论</a:t>
            </a:r>
            <a:endParaRPr kumimoji="0" lang="zh-CN" altLang="en-US" sz="2100" b="1" dirty="0">
              <a:solidFill>
                <a:srgbClr val="0000FF"/>
              </a:solidFill>
              <a:latin typeface="微软雅黑" panose="020B0503020204020204" pitchFamily="34" charset="-122"/>
              <a:ea typeface="微软雅黑" panose="020B0503020204020204" pitchFamily="34" charset="-122"/>
            </a:endParaRPr>
          </a:p>
          <a:p>
            <a:pPr fontAlgn="base">
              <a:lnSpc>
                <a:spcPct val="180000"/>
              </a:lnSpc>
              <a:spcBef>
                <a:spcPct val="0"/>
              </a:spcBef>
              <a:spcAft>
                <a:spcPct val="0"/>
              </a:spcAft>
            </a:pPr>
            <a:r>
              <a:rPr kumimoji="0" lang="zh-CN" altLang="en-US" sz="2100" b="1" dirty="0">
                <a:solidFill>
                  <a:srgbClr val="000000"/>
                </a:solidFill>
                <a:latin typeface="微软雅黑" panose="020B0503020204020204" pitchFamily="34" charset="-122"/>
                <a:ea typeface="微软雅黑" panose="020B0503020204020204" pitchFamily="34" charset="-122"/>
              </a:rPr>
              <a:t>  （</a:t>
            </a:r>
            <a:r>
              <a:rPr kumimoji="0" lang="en-US" altLang="zh-CN" sz="2100" b="1" dirty="0">
                <a:solidFill>
                  <a:srgbClr val="000000"/>
                </a:solidFill>
                <a:latin typeface="微软雅黑" panose="020B0503020204020204" pitchFamily="34" charset="-122"/>
                <a:ea typeface="微软雅黑" panose="020B0503020204020204" pitchFamily="34" charset="-122"/>
              </a:rPr>
              <a:t>2</a:t>
            </a:r>
            <a:r>
              <a:rPr kumimoji="0" lang="zh-CN" altLang="en-US" sz="2100" b="1" dirty="0">
                <a:solidFill>
                  <a:srgbClr val="000000"/>
                </a:solidFill>
                <a:latin typeface="微软雅黑" panose="020B0503020204020204" pitchFamily="34" charset="-122"/>
                <a:ea typeface="微软雅黑" panose="020B0503020204020204" pitchFamily="34" charset="-122"/>
              </a:rPr>
              <a:t>）“建设一个什么样的党、怎样建设党？”</a:t>
            </a:r>
            <a:r>
              <a:rPr kumimoji="0" lang="en-US" altLang="zh-CN" sz="2100" b="1" dirty="0">
                <a:solidFill>
                  <a:srgbClr val="000000"/>
                </a:solidFill>
                <a:latin typeface="微软雅黑" panose="020B0503020204020204" pitchFamily="34" charset="-122"/>
                <a:ea typeface="微软雅黑" panose="020B0503020204020204" pitchFamily="34" charset="-122"/>
              </a:rPr>
              <a:t>—</a:t>
            </a:r>
            <a:r>
              <a:rPr kumimoji="0" lang="en-US" altLang="zh-CN" sz="2100" b="1" dirty="0">
                <a:solidFill>
                  <a:srgbClr val="0000FF"/>
                </a:solidFill>
                <a:latin typeface="微软雅黑" panose="020B0503020204020204" pitchFamily="34" charset="-122"/>
                <a:ea typeface="微软雅黑" panose="020B0503020204020204" pitchFamily="34" charset="-122"/>
              </a:rPr>
              <a:t>“</a:t>
            </a:r>
            <a:r>
              <a:rPr kumimoji="0" lang="zh-CN" altLang="en-US" sz="2100" b="1" dirty="0">
                <a:solidFill>
                  <a:srgbClr val="0000FF"/>
                </a:solidFill>
                <a:latin typeface="微软雅黑" panose="020B0503020204020204" pitchFamily="34" charset="-122"/>
                <a:ea typeface="微软雅黑" panose="020B0503020204020204" pitchFamily="34" charset="-122"/>
              </a:rPr>
              <a:t>三个代表”重要思想</a:t>
            </a:r>
            <a:endParaRPr kumimoji="0" lang="zh-CN" altLang="en-US" sz="2100" b="1" dirty="0">
              <a:solidFill>
                <a:srgbClr val="0000FF"/>
              </a:solidFill>
              <a:latin typeface="微软雅黑" panose="020B0503020204020204" pitchFamily="34" charset="-122"/>
              <a:ea typeface="微软雅黑" panose="020B0503020204020204" pitchFamily="34" charset="-122"/>
            </a:endParaRPr>
          </a:p>
          <a:p>
            <a:pPr fontAlgn="base">
              <a:lnSpc>
                <a:spcPct val="180000"/>
              </a:lnSpc>
              <a:spcBef>
                <a:spcPct val="0"/>
              </a:spcBef>
              <a:spcAft>
                <a:spcPct val="0"/>
              </a:spcAft>
            </a:pPr>
            <a:r>
              <a:rPr kumimoji="0" lang="zh-CN" altLang="en-US" sz="2100" b="1" dirty="0">
                <a:solidFill>
                  <a:srgbClr val="000000"/>
                </a:solidFill>
                <a:latin typeface="微软雅黑" panose="020B0503020204020204" pitchFamily="34" charset="-122"/>
                <a:ea typeface="微软雅黑" panose="020B0503020204020204" pitchFamily="34" charset="-122"/>
              </a:rPr>
              <a:t>  （</a:t>
            </a:r>
            <a:r>
              <a:rPr kumimoji="0" lang="en-US" altLang="zh-CN" sz="2100" b="1" dirty="0">
                <a:solidFill>
                  <a:srgbClr val="000000"/>
                </a:solidFill>
                <a:latin typeface="微软雅黑" panose="020B0503020204020204" pitchFamily="34" charset="-122"/>
                <a:ea typeface="微软雅黑" panose="020B0503020204020204" pitchFamily="34" charset="-122"/>
              </a:rPr>
              <a:t>3</a:t>
            </a:r>
            <a:r>
              <a:rPr kumimoji="0" lang="zh-CN" altLang="en-US" sz="2100" b="1" dirty="0">
                <a:solidFill>
                  <a:srgbClr val="000000"/>
                </a:solidFill>
                <a:latin typeface="微软雅黑" panose="020B0503020204020204" pitchFamily="34" charset="-122"/>
                <a:ea typeface="微软雅黑" panose="020B0503020204020204" pitchFamily="34" charset="-122"/>
              </a:rPr>
              <a:t>）“实现什么样的发展、怎样发展？”</a:t>
            </a:r>
            <a:r>
              <a:rPr kumimoji="0" lang="en-US" altLang="zh-CN" sz="2100" b="1" dirty="0">
                <a:solidFill>
                  <a:srgbClr val="000000"/>
                </a:solidFill>
                <a:latin typeface="微软雅黑" panose="020B0503020204020204" pitchFamily="34" charset="-122"/>
                <a:ea typeface="微软雅黑" panose="020B0503020204020204" pitchFamily="34" charset="-122"/>
              </a:rPr>
              <a:t>—</a:t>
            </a:r>
            <a:r>
              <a:rPr kumimoji="0" lang="zh-CN" altLang="en-US" sz="2100" b="1" dirty="0">
                <a:solidFill>
                  <a:srgbClr val="0000FF"/>
                </a:solidFill>
                <a:latin typeface="微软雅黑" panose="020B0503020204020204" pitchFamily="34" charset="-122"/>
                <a:ea typeface="微软雅黑" panose="020B0503020204020204" pitchFamily="34" charset="-122"/>
              </a:rPr>
              <a:t>科学发展观</a:t>
            </a:r>
            <a:endParaRPr kumimoji="0" lang="zh-CN" altLang="en-US" sz="2100" b="1" dirty="0">
              <a:solidFill>
                <a:srgbClr val="0000FF"/>
              </a:solidFill>
              <a:latin typeface="微软雅黑" panose="020B0503020204020204" pitchFamily="34" charset="-122"/>
              <a:ea typeface="微软雅黑" panose="020B0503020204020204" pitchFamily="34" charset="-122"/>
            </a:endParaRPr>
          </a:p>
          <a:p>
            <a:pPr fontAlgn="base">
              <a:lnSpc>
                <a:spcPct val="180000"/>
              </a:lnSpc>
              <a:spcBef>
                <a:spcPct val="0"/>
              </a:spcBef>
              <a:spcAft>
                <a:spcPct val="0"/>
              </a:spcAft>
            </a:pPr>
            <a:r>
              <a:rPr kumimoji="0" lang="zh-CN" altLang="en-US" sz="2100" b="1" dirty="0">
                <a:solidFill>
                  <a:srgbClr val="0000FF"/>
                </a:solidFill>
                <a:latin typeface="微软雅黑" panose="020B0503020204020204" pitchFamily="34" charset="-122"/>
                <a:ea typeface="微软雅黑" panose="020B0503020204020204" pitchFamily="34" charset="-122"/>
              </a:rPr>
              <a:t>  （</a:t>
            </a:r>
            <a:r>
              <a:rPr kumimoji="0" lang="en-US" altLang="zh-CN" sz="2100" b="1" dirty="0">
                <a:solidFill>
                  <a:srgbClr val="0000FF"/>
                </a:solidFill>
                <a:latin typeface="微软雅黑" panose="020B0503020204020204" pitchFamily="34" charset="-122"/>
                <a:ea typeface="微软雅黑" panose="020B0503020204020204" pitchFamily="34" charset="-122"/>
              </a:rPr>
              <a:t>4</a:t>
            </a:r>
            <a:r>
              <a:rPr kumimoji="0" lang="zh-CN" altLang="en-US" sz="2100" b="1" dirty="0">
                <a:solidFill>
                  <a:srgbClr val="0000FF"/>
                </a:solidFill>
                <a:latin typeface="微软雅黑" panose="020B0503020204020204" pitchFamily="34" charset="-122"/>
                <a:ea typeface="微软雅黑" panose="020B0503020204020204" pitchFamily="34" charset="-122"/>
              </a:rPr>
              <a:t>）</a:t>
            </a:r>
            <a:r>
              <a:rPr kumimoji="0" lang="en-US" altLang="zh-CN" sz="2100" b="1" dirty="0">
                <a:solidFill>
                  <a:srgbClr val="0000FF"/>
                </a:solidFill>
                <a:latin typeface="微软雅黑" panose="020B0503020204020204" pitchFamily="34" charset="-122"/>
                <a:ea typeface="微软雅黑" panose="020B0503020204020204" pitchFamily="34" charset="-122"/>
              </a:rPr>
              <a:t>“</a:t>
            </a:r>
            <a:r>
              <a:rPr kumimoji="0" lang="zh-CN" altLang="en-US" sz="2100" b="1" dirty="0">
                <a:solidFill>
                  <a:srgbClr val="0000FF"/>
                </a:solidFill>
                <a:latin typeface="微软雅黑" panose="020B0503020204020204" pitchFamily="34" charset="-122"/>
                <a:ea typeface="微软雅黑" panose="020B0503020204020204" pitchFamily="34" charset="-122"/>
              </a:rPr>
              <a:t>如何建设新时代中国特色社会主义</a:t>
            </a:r>
            <a:r>
              <a:rPr kumimoji="0" lang="en-US" altLang="zh-CN" sz="2100" b="1" dirty="0">
                <a:solidFill>
                  <a:srgbClr val="0000FF"/>
                </a:solidFill>
                <a:latin typeface="微软雅黑" panose="020B0503020204020204" pitchFamily="34" charset="-122"/>
                <a:ea typeface="微软雅黑" panose="020B0503020204020204" pitchFamily="34" charset="-122"/>
              </a:rPr>
              <a:t>——</a:t>
            </a:r>
            <a:r>
              <a:rPr kumimoji="0" lang="zh-CN" altLang="en-US" sz="2100" b="1" dirty="0">
                <a:solidFill>
                  <a:srgbClr val="0000FF"/>
                </a:solidFill>
                <a:latin typeface="微软雅黑" panose="020B0503020204020204" pitchFamily="34" charset="-122"/>
                <a:ea typeface="微软雅黑" panose="020B0503020204020204" pitchFamily="34" charset="-122"/>
              </a:rPr>
              <a:t>习近平思想</a:t>
            </a:r>
            <a:endParaRPr kumimoji="0" lang="zh-CN" altLang="en-US" sz="2100" b="1" dirty="0">
              <a:solidFill>
                <a:srgbClr val="0000FF"/>
              </a:solidFill>
              <a:latin typeface="微软雅黑" panose="020B0503020204020204" pitchFamily="34" charset="-122"/>
              <a:ea typeface="微软雅黑" panose="020B0503020204020204" pitchFamily="34" charset="-122"/>
            </a:endParaRPr>
          </a:p>
        </p:txBody>
      </p:sp>
      <p:sp>
        <p:nvSpPr>
          <p:cNvPr id="13315" name="Text Box 3"/>
          <p:cNvSpPr txBox="1">
            <a:spLocks noChangeArrowheads="1"/>
          </p:cNvSpPr>
          <p:nvPr/>
        </p:nvSpPr>
        <p:spPr bwMode="auto">
          <a:xfrm>
            <a:off x="454211" y="1352176"/>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b="1" dirty="0">
                <a:solidFill>
                  <a:srgbClr val="800000"/>
                </a:solidFill>
                <a:latin typeface="微软雅黑" panose="020B0503020204020204" pitchFamily="34" charset="-122"/>
                <a:ea typeface="微软雅黑" panose="020B0503020204020204" pitchFamily="34" charset="-122"/>
              </a:rPr>
              <a:t>（二）</a:t>
            </a:r>
            <a:r>
              <a:rPr kumimoji="0" lang="en-US" altLang="zh-CN" b="1" dirty="0">
                <a:solidFill>
                  <a:srgbClr val="800000"/>
                </a:solidFill>
                <a:latin typeface="微软雅黑" panose="020B0503020204020204" pitchFamily="34" charset="-122"/>
                <a:ea typeface="微软雅黑" panose="020B0503020204020204" pitchFamily="34" charset="-122"/>
              </a:rPr>
              <a:t>《</a:t>
            </a:r>
            <a:r>
              <a:rPr kumimoji="0" lang="zh-CN" altLang="en-US" b="1" dirty="0">
                <a:solidFill>
                  <a:srgbClr val="800000"/>
                </a:solidFill>
                <a:latin typeface="微软雅黑" panose="020B0503020204020204" pitchFamily="34" charset="-122"/>
                <a:ea typeface="微软雅黑" panose="020B0503020204020204" pitchFamily="34" charset="-122"/>
              </a:rPr>
              <a:t>概论</a:t>
            </a:r>
            <a:r>
              <a:rPr kumimoji="0" lang="en-US" altLang="zh-CN" b="1" dirty="0">
                <a:solidFill>
                  <a:srgbClr val="800000"/>
                </a:solidFill>
                <a:latin typeface="微软雅黑" panose="020B0503020204020204" pitchFamily="34" charset="-122"/>
                <a:ea typeface="微软雅黑" panose="020B0503020204020204" pitchFamily="34" charset="-122"/>
              </a:rPr>
              <a:t>》</a:t>
            </a:r>
            <a:r>
              <a:rPr kumimoji="0" lang="zh-CN" altLang="en-US" b="1" dirty="0">
                <a:solidFill>
                  <a:srgbClr val="800000"/>
                </a:solidFill>
                <a:latin typeface="微软雅黑" panose="020B0503020204020204" pitchFamily="34" charset="-122"/>
                <a:ea typeface="微软雅黑" panose="020B0503020204020204" pitchFamily="34" charset="-122"/>
              </a:rPr>
              <a:t>课的基本内容（主线）：马克思主义中国化的理论</a:t>
            </a:r>
            <a:endParaRPr kumimoji="0" lang="zh-CN" altLang="en-US" b="1" dirty="0">
              <a:solidFill>
                <a:srgbClr val="800000"/>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941294" y="363072"/>
            <a:ext cx="586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2800" b="1" dirty="0">
                <a:solidFill>
                  <a:srgbClr val="800000"/>
                </a:solidFill>
                <a:ea typeface="楷体_GB2312" pitchFamily="1" charset="-122"/>
              </a:rPr>
              <a:t>一、</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概论</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课程性质和基本内容</a:t>
            </a:r>
            <a:endParaRPr kumimoji="0" lang="zh-CN" altLang="en-US" sz="2800" b="1" dirty="0">
              <a:solidFill>
                <a:srgbClr val="800000"/>
              </a:solidFill>
              <a:ea typeface="楷体_GB2312" pitchFamily="1"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slide(fromLeft)">
                                      <p:cBhvr>
                                        <p:cTn id="7" dur="500"/>
                                        <p:tgtEl>
                                          <p:spTgt spid="1331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3314"/>
                                        </p:tgtEl>
                                        <p:attrNameLst>
                                          <p:attrName>style.visibility</p:attrName>
                                        </p:attrNameLst>
                                      </p:cBhvr>
                                      <p:to>
                                        <p:strVal val="visible"/>
                                      </p:to>
                                    </p:set>
                                    <p:animEffect transition="in" filter="checkerboard(across)">
                                      <p:cBhvr>
                                        <p:cTn id="11" dur="500"/>
                                        <p:tgtEl>
                                          <p:spTgt spid="13314"/>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35106" y="2175057"/>
            <a:ext cx="7398870" cy="288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dirty="0">
                <a:solidFill>
                  <a:srgbClr val="0000FF"/>
                </a:solidFill>
                <a:ea typeface="楷体_GB2312" pitchFamily="1" charset="-122"/>
              </a:rPr>
              <a:t>       </a:t>
            </a:r>
            <a:r>
              <a:rPr kumimoji="0" lang="zh-CN" altLang="en-US" b="1" dirty="0">
                <a:solidFill>
                  <a:srgbClr val="FF0000"/>
                </a:solidFill>
                <a:ea typeface="楷体_GB2312" pitchFamily="1" charset="-122"/>
              </a:rPr>
              <a:t>逻辑结构：</a:t>
            </a:r>
            <a:r>
              <a:rPr kumimoji="0" lang="zh-CN" altLang="en-US" b="1" dirty="0">
                <a:solidFill>
                  <a:srgbClr val="000000"/>
                </a:solidFill>
                <a:ea typeface="楷体_GB2312" pitchFamily="1" charset="-122"/>
              </a:rPr>
              <a:t>全书共计十四章，从逻辑结构来看可以分为三部分：</a:t>
            </a:r>
            <a:endParaRPr kumimoji="0" lang="en-US" altLang="zh-CN" b="1" dirty="0">
              <a:solidFill>
                <a:srgbClr val="000000"/>
              </a:solidFill>
              <a:ea typeface="楷体_GB2312" pitchFamily="1" charset="-122"/>
            </a:endParaRPr>
          </a:p>
          <a:p>
            <a:pPr marL="342900" indent="-342900" fontAlgn="base">
              <a:lnSpc>
                <a:spcPct val="155000"/>
              </a:lnSpc>
              <a:spcBef>
                <a:spcPct val="0"/>
              </a:spcBef>
              <a:spcAft>
                <a:spcPct val="0"/>
              </a:spcAft>
              <a:buFont typeface="Arial" panose="020B0604020202020204" pitchFamily="34" charset="0"/>
              <a:buChar char="•"/>
            </a:pPr>
            <a:r>
              <a:rPr kumimoji="0" lang="zh-CN" altLang="en-US" b="1" dirty="0">
                <a:solidFill>
                  <a:srgbClr val="000000"/>
                </a:solidFill>
                <a:ea typeface="楷体_GB2312" pitchFamily="1" charset="-122"/>
              </a:rPr>
              <a:t>毛泽东思想；</a:t>
            </a:r>
            <a:endParaRPr kumimoji="0" lang="en-US" altLang="zh-CN" b="1" dirty="0">
              <a:solidFill>
                <a:srgbClr val="000000"/>
              </a:solidFill>
              <a:ea typeface="楷体_GB2312" pitchFamily="1" charset="-122"/>
            </a:endParaRPr>
          </a:p>
          <a:p>
            <a:pPr marL="342900" indent="-342900" fontAlgn="base">
              <a:lnSpc>
                <a:spcPct val="155000"/>
              </a:lnSpc>
              <a:spcBef>
                <a:spcPct val="0"/>
              </a:spcBef>
              <a:spcAft>
                <a:spcPct val="0"/>
              </a:spcAft>
              <a:buFont typeface="Arial" panose="020B0604020202020204" pitchFamily="34" charset="0"/>
              <a:buChar char="•"/>
            </a:pPr>
            <a:r>
              <a:rPr kumimoji="0" lang="zh-CN" altLang="en-US" b="1" dirty="0">
                <a:solidFill>
                  <a:srgbClr val="000000"/>
                </a:solidFill>
                <a:ea typeface="楷体_GB2312" pitchFamily="1" charset="-122"/>
              </a:rPr>
              <a:t>邓小平理论</a:t>
            </a:r>
            <a:r>
              <a:rPr kumimoji="0" lang="en-US" altLang="zh-CN" b="1" dirty="0">
                <a:solidFill>
                  <a:srgbClr val="000000"/>
                </a:solidFill>
                <a:ea typeface="楷体_GB2312" pitchFamily="1" charset="-122"/>
              </a:rPr>
              <a:t>“</a:t>
            </a:r>
            <a:r>
              <a:rPr kumimoji="0" lang="zh-CN" altLang="en-US" b="1" dirty="0">
                <a:solidFill>
                  <a:srgbClr val="000000"/>
                </a:solidFill>
                <a:ea typeface="楷体_GB2312" pitchFamily="1" charset="-122"/>
              </a:rPr>
              <a:t>三个代表</a:t>
            </a:r>
            <a:r>
              <a:rPr kumimoji="0" lang="en-US" altLang="zh-CN" b="1" dirty="0">
                <a:solidFill>
                  <a:srgbClr val="000000"/>
                </a:solidFill>
                <a:ea typeface="楷体_GB2312" pitchFamily="1" charset="-122"/>
              </a:rPr>
              <a:t>”</a:t>
            </a:r>
            <a:r>
              <a:rPr kumimoji="0" lang="zh-CN" altLang="en-US" b="1" dirty="0">
                <a:solidFill>
                  <a:srgbClr val="000000"/>
                </a:solidFill>
                <a:ea typeface="楷体_GB2312" pitchFamily="1" charset="-122"/>
              </a:rPr>
              <a:t>重要思想、科学发展观；</a:t>
            </a:r>
            <a:endParaRPr kumimoji="0" lang="en-US" altLang="zh-CN" b="1" dirty="0">
              <a:solidFill>
                <a:srgbClr val="000000"/>
              </a:solidFill>
              <a:ea typeface="楷体_GB2312" pitchFamily="1" charset="-122"/>
            </a:endParaRPr>
          </a:p>
          <a:p>
            <a:pPr marL="342900" indent="-342900" fontAlgn="base">
              <a:lnSpc>
                <a:spcPct val="155000"/>
              </a:lnSpc>
              <a:spcBef>
                <a:spcPct val="0"/>
              </a:spcBef>
              <a:spcAft>
                <a:spcPct val="0"/>
              </a:spcAft>
              <a:buFont typeface="Arial" panose="020B0604020202020204" pitchFamily="34" charset="0"/>
              <a:buChar char="•"/>
            </a:pPr>
            <a:r>
              <a:rPr kumimoji="0" lang="zh-CN" altLang="en-US" b="1" dirty="0">
                <a:solidFill>
                  <a:srgbClr val="000000"/>
                </a:solidFill>
                <a:ea typeface="楷体_GB2312" pitchFamily="1" charset="-122"/>
              </a:rPr>
              <a:t>习近平新时代中国特色社会主义思想三部分内容。</a:t>
            </a:r>
            <a:endParaRPr kumimoji="0" lang="zh-CN" altLang="en-US" b="1" dirty="0">
              <a:solidFill>
                <a:srgbClr val="0000FF"/>
              </a:solidFill>
              <a:ea typeface="楷体_GB2312" pitchFamily="1" charset="-122"/>
            </a:endParaRPr>
          </a:p>
        </p:txBody>
      </p:sp>
      <p:pic>
        <p:nvPicPr>
          <p:cNvPr id="14339" name="Picture 3" descr="23423472-1_u_1"/>
          <p:cNvPicPr>
            <a:picLocks noGrp="1" noRot="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8045824" y="2284506"/>
            <a:ext cx="3852863" cy="3657600"/>
          </a:xfrm>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checkerboard(across)">
                                      <p:cBhvr>
                                        <p:cTn id="7" dur="500"/>
                                        <p:tgtEl>
                                          <p:spTgt spid="14338"/>
                                        </p:tgtEl>
                                      </p:cBhvr>
                                    </p:animEffect>
                                  </p:childTnLst>
                                </p:cTn>
                              </p:par>
                            </p:childTnLst>
                          </p:cTn>
                        </p:par>
                        <p:par>
                          <p:cTn id="8" fill="hold">
                            <p:stCondLst>
                              <p:cond delay="500"/>
                            </p:stCondLst>
                            <p:childTnLst>
                              <p:par>
                                <p:cTn id="9" presetID="8" presetClass="entr" presetSubtype="32" fill="hold" nodeType="afterEffect">
                                  <p:stCondLst>
                                    <p:cond delay="0"/>
                                  </p:stCondLst>
                                  <p:childTnLst>
                                    <p:set>
                                      <p:cBhvr>
                                        <p:cTn id="10" dur="1" fill="hold">
                                          <p:stCondLst>
                                            <p:cond delay="0"/>
                                          </p:stCondLst>
                                        </p:cTn>
                                        <p:tgtEl>
                                          <p:spTgt spid="14339"/>
                                        </p:tgtEl>
                                        <p:attrNameLst>
                                          <p:attrName>style.visibility</p:attrName>
                                        </p:attrNameLst>
                                      </p:cBhvr>
                                      <p:to>
                                        <p:strVal val="visible"/>
                                      </p:to>
                                    </p:set>
                                    <p:animEffect transition="in" filter="diamond(out)">
                                      <p:cBhvr>
                                        <p:cTn id="11"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40765" y="527889"/>
            <a:ext cx="7567705" cy="67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zh-CN" altLang="en-US" sz="2800" b="1" dirty="0">
                <a:solidFill>
                  <a:srgbClr val="800000"/>
                </a:solidFill>
                <a:ea typeface="楷体_GB2312" pitchFamily="1" charset="-122"/>
              </a:rPr>
              <a:t>第一部分：毛泽东思想（第一、二、三、四章）</a:t>
            </a:r>
            <a:endParaRPr kumimoji="0" lang="zh-CN" altLang="en-US" sz="2800" b="1" dirty="0">
              <a:solidFill>
                <a:srgbClr val="800000"/>
              </a:solidFill>
              <a:ea typeface="楷体_GB2312" pitchFamily="1" charset="-122"/>
            </a:endParaRPr>
          </a:p>
        </p:txBody>
      </p:sp>
      <p:sp>
        <p:nvSpPr>
          <p:cNvPr id="15363" name="Rectangle 3"/>
          <p:cNvSpPr>
            <a:spLocks noChangeArrowheads="1"/>
          </p:cNvSpPr>
          <p:nvPr/>
        </p:nvSpPr>
        <p:spPr bwMode="auto">
          <a:xfrm>
            <a:off x="791882" y="2612085"/>
            <a:ext cx="9553388" cy="116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zh-CN" altLang="en-US" b="1" dirty="0">
                <a:solidFill>
                  <a:srgbClr val="800000"/>
                </a:solidFill>
                <a:ea typeface="楷体_GB2312" pitchFamily="1" charset="-122"/>
              </a:rPr>
              <a:t>第一章 ：</a:t>
            </a:r>
            <a:r>
              <a:rPr kumimoji="0" lang="zh-CN" altLang="en-US" b="1" dirty="0">
                <a:solidFill>
                  <a:srgbClr val="0000FF"/>
                </a:solidFill>
                <a:ea typeface="楷体_GB2312" pitchFamily="1" charset="-122"/>
              </a:rPr>
              <a:t>主要介绍毛泽东思想及其历史地位</a:t>
            </a:r>
            <a:r>
              <a:rPr kumimoji="0" lang="zh-CN" altLang="en-US" b="1" dirty="0">
                <a:solidFill>
                  <a:srgbClr val="000000"/>
                </a:solidFill>
                <a:ea typeface="楷体_GB2312" pitchFamily="1" charset="-122"/>
              </a:rPr>
              <a:t>及毛泽东思想的认识论基础</a:t>
            </a:r>
            <a:r>
              <a:rPr kumimoji="0" lang="zh-CN" altLang="en-US" b="1" dirty="0">
                <a:solidFill>
                  <a:srgbClr val="0000FF"/>
                </a:solidFill>
                <a:ea typeface="楷体_GB2312" pitchFamily="1" charset="-122"/>
              </a:rPr>
              <a:t>（实事求是）。</a:t>
            </a:r>
            <a:endParaRPr kumimoji="0" lang="zh-CN" altLang="en-US" sz="2300" b="1" dirty="0">
              <a:solidFill>
                <a:srgbClr val="0000FF"/>
              </a:solidFill>
              <a:ea typeface="楷体_GB2312" pitchFamily="1" charset="-122"/>
            </a:endParaRPr>
          </a:p>
        </p:txBody>
      </p:sp>
      <p:sp>
        <p:nvSpPr>
          <p:cNvPr id="5" name="Rectangle 3"/>
          <p:cNvSpPr>
            <a:spLocks noChangeArrowheads="1"/>
          </p:cNvSpPr>
          <p:nvPr/>
        </p:nvSpPr>
        <p:spPr bwMode="auto">
          <a:xfrm>
            <a:off x="657413" y="4042222"/>
            <a:ext cx="10255622" cy="173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zh-CN" altLang="en-US" b="1" dirty="0">
                <a:solidFill>
                  <a:srgbClr val="800000"/>
                </a:solidFill>
                <a:ea typeface="楷体_GB2312" pitchFamily="1" charset="-122"/>
              </a:rPr>
              <a:t>第二、三、四章：</a:t>
            </a:r>
            <a:r>
              <a:rPr kumimoji="0" lang="zh-CN" altLang="en-US" b="1" dirty="0">
                <a:solidFill>
                  <a:srgbClr val="000000"/>
                </a:solidFill>
                <a:ea typeface="楷体_GB2312" pitchFamily="1" charset="-122"/>
              </a:rPr>
              <a:t>这部分主要阐述毛泽东思想的三大理论内容：</a:t>
            </a:r>
            <a:r>
              <a:rPr kumimoji="0" lang="zh-CN" altLang="en-US" b="1" dirty="0">
                <a:solidFill>
                  <a:srgbClr val="0000FF"/>
                </a:solidFill>
                <a:ea typeface="楷体_GB2312" pitchFamily="1" charset="-122"/>
              </a:rPr>
              <a:t>一是新民主主义革命理论（革命道路理论），一是社会主义改造理论（和平赎买理论），社会主义建设道路初步探索的理论成果。</a:t>
            </a:r>
            <a:endParaRPr kumimoji="0" lang="zh-CN" altLang="en-US" b="1" dirty="0">
              <a:solidFill>
                <a:srgbClr val="0000FF"/>
              </a:solidFill>
              <a:ea typeface="楷体_GB2312" pitchFamily="1" charset="-122"/>
            </a:endParaRPr>
          </a:p>
        </p:txBody>
      </p:sp>
      <p:sp>
        <p:nvSpPr>
          <p:cNvPr id="2" name="文本框 1"/>
          <p:cNvSpPr txBox="1"/>
          <p:nvPr/>
        </p:nvSpPr>
        <p:spPr>
          <a:xfrm>
            <a:off x="657413" y="5952566"/>
            <a:ext cx="9610165" cy="523220"/>
          </a:xfrm>
          <a:prstGeom prst="rect">
            <a:avLst/>
          </a:prstGeom>
          <a:solidFill>
            <a:schemeClr val="accent2"/>
          </a:solidFill>
        </p:spPr>
        <p:txBody>
          <a:bodyPr wrap="square" rtlCol="0">
            <a:spAutoFit/>
          </a:bodyPr>
          <a:lstStyle/>
          <a:p>
            <a:r>
              <a:rPr kumimoji="0" lang="en-US" altLang="zh-CN" sz="2800" b="1" dirty="0">
                <a:solidFill>
                  <a:srgbClr val="000000"/>
                </a:solidFill>
                <a:latin typeface="微软雅黑" panose="020B0503020204020204" pitchFamily="34" charset="-122"/>
                <a:ea typeface="微软雅黑" panose="020B0503020204020204" pitchFamily="34" charset="-122"/>
              </a:rPr>
              <a:t>“</a:t>
            </a:r>
            <a:r>
              <a:rPr kumimoji="0" lang="zh-CN" altLang="en-US" sz="2800" b="1" dirty="0">
                <a:solidFill>
                  <a:srgbClr val="000000"/>
                </a:solidFill>
                <a:latin typeface="微软雅黑" panose="020B0503020204020204" pitchFamily="34" charset="-122"/>
                <a:ea typeface="微软雅黑" panose="020B0503020204020204" pitchFamily="34" charset="-122"/>
              </a:rPr>
              <a:t>什么是中国革命、怎样进行中国革命？”</a:t>
            </a:r>
            <a:r>
              <a:rPr kumimoji="0" lang="en-US" altLang="zh-CN" sz="2800" b="1" dirty="0">
                <a:solidFill>
                  <a:srgbClr val="000000"/>
                </a:solidFill>
                <a:latin typeface="微软雅黑" panose="020B0503020204020204" pitchFamily="34" charset="-122"/>
                <a:ea typeface="微软雅黑" panose="020B0503020204020204" pitchFamily="34" charset="-122"/>
              </a:rPr>
              <a:t>——</a:t>
            </a:r>
            <a:r>
              <a:rPr kumimoji="0" lang="zh-CN" altLang="en-US" sz="2800" b="1" dirty="0">
                <a:solidFill>
                  <a:srgbClr val="0000FF"/>
                </a:solidFill>
                <a:latin typeface="微软雅黑" panose="020B0503020204020204" pitchFamily="34" charset="-122"/>
                <a:ea typeface="微软雅黑" panose="020B0503020204020204" pitchFamily="34" charset="-122"/>
              </a:rPr>
              <a:t>毛泽东思想</a:t>
            </a:r>
            <a:endParaRPr lang="zh-CN" altLang="en-US" sz="2800"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52759" y="13768"/>
            <a:ext cx="3939241" cy="2626161"/>
          </a:xfrm>
          <a:prstGeom prst="rect">
            <a:avLst/>
          </a:prstGeom>
          <a:noFill/>
          <a:extLst>
            <a:ext uri="{909E8E84-426E-40DD-AFC4-6F175D3DCCD1}">
              <a14:hiddenFill xmlns:a14="http://schemas.microsoft.com/office/drawing/2010/main">
                <a:solidFill>
                  <a:srgbClr val="FFFFFF"/>
                </a:solidFill>
              </a14:hiddenFill>
            </a:ext>
          </a:extLst>
        </p:spPr>
      </p:pic>
      <p:sp>
        <p:nvSpPr>
          <p:cNvPr id="3" name="页脚占位符 2"/>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4" name="灯片编号占位符 3"/>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checkerboard(across)">
                                      <p:cBhvr>
                                        <p:cTn id="7" dur="500"/>
                                        <p:tgtEl>
                                          <p:spTgt spid="1536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5363"/>
                                        </p:tgtEl>
                                        <p:attrNameLst>
                                          <p:attrName>style.visibility</p:attrName>
                                        </p:attrNameLst>
                                      </p:cBhvr>
                                      <p:to>
                                        <p:strVal val="visible"/>
                                      </p:to>
                                    </p:set>
                                    <p:animEffect transition="in" filter="checkerboard(across)">
                                      <p:cBhvr>
                                        <p:cTn id="11" dur="500"/>
                                        <p:tgtEl>
                                          <p:spTgt spid="15363"/>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754188" y="1374207"/>
            <a:ext cx="8228012" cy="63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zh-CN" altLang="en-US" sz="2600" b="1">
                <a:solidFill>
                  <a:srgbClr val="800000"/>
                </a:solidFill>
                <a:ea typeface="楷体_GB2312" pitchFamily="1" charset="-122"/>
              </a:rPr>
              <a:t>第二部分：中国特色社会主义理论体系（第五</a:t>
            </a:r>
            <a:r>
              <a:rPr kumimoji="0" lang="en-US" altLang="zh-CN" sz="2600" b="1">
                <a:solidFill>
                  <a:srgbClr val="800000"/>
                </a:solidFill>
                <a:ea typeface="楷体_GB2312" pitchFamily="1" charset="-122"/>
              </a:rPr>
              <a:t>—</a:t>
            </a:r>
            <a:r>
              <a:rPr kumimoji="0" lang="zh-CN" altLang="en-US" sz="2600" b="1">
                <a:solidFill>
                  <a:srgbClr val="800000"/>
                </a:solidFill>
                <a:ea typeface="楷体_GB2312" pitchFamily="1" charset="-122"/>
              </a:rPr>
              <a:t>七章）</a:t>
            </a:r>
            <a:endParaRPr kumimoji="0" lang="zh-CN" altLang="en-US" sz="2600" b="1">
              <a:solidFill>
                <a:srgbClr val="800000"/>
              </a:solidFill>
              <a:ea typeface="楷体_GB2312" pitchFamily="1" charset="-122"/>
            </a:endParaRPr>
          </a:p>
        </p:txBody>
      </p:sp>
      <p:sp>
        <p:nvSpPr>
          <p:cNvPr id="17411" name="Rectangle 3"/>
          <p:cNvSpPr>
            <a:spLocks noChangeArrowheads="1"/>
          </p:cNvSpPr>
          <p:nvPr/>
        </p:nvSpPr>
        <p:spPr bwMode="auto">
          <a:xfrm>
            <a:off x="1905000" y="2963864"/>
            <a:ext cx="5106988"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a:solidFill>
                  <a:srgbClr val="000000"/>
                </a:solidFill>
                <a:ea typeface="楷体_GB2312" pitchFamily="1" charset="-122"/>
              </a:rPr>
              <a:t>       </a:t>
            </a:r>
            <a:r>
              <a:rPr kumimoji="0" lang="zh-CN" altLang="en-US" b="1">
                <a:solidFill>
                  <a:srgbClr val="000000"/>
                </a:solidFill>
                <a:ea typeface="楷体_GB2312" pitchFamily="1" charset="-122"/>
              </a:rPr>
              <a:t>这部分主要阐述中国特色社会主义理论体系基本内容，从结构上可以分为</a:t>
            </a:r>
            <a:r>
              <a:rPr kumimoji="0" lang="zh-CN" altLang="en-US" b="1">
                <a:solidFill>
                  <a:srgbClr val="0000FF"/>
                </a:solidFill>
                <a:ea typeface="楷体_GB2312" pitchFamily="1" charset="-122"/>
              </a:rPr>
              <a:t>三个层次。</a:t>
            </a:r>
            <a:endParaRPr kumimoji="0" lang="zh-CN" altLang="en-US" b="1">
              <a:solidFill>
                <a:srgbClr val="0000FF"/>
              </a:solidFill>
              <a:ea typeface="楷体_GB2312" pitchFamily="1" charset="-122"/>
            </a:endParaRPr>
          </a:p>
        </p:txBody>
      </p:sp>
      <p:pic>
        <p:nvPicPr>
          <p:cNvPr id="17412" name="Picture 4" descr="97878019992691309762-f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5200" y="2362200"/>
            <a:ext cx="3124200" cy="41148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checkerboard(across)">
                                      <p:cBhvr>
                                        <p:cTn id="7" dur="500"/>
                                        <p:tgtEl>
                                          <p:spTgt spid="1741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7411"/>
                                        </p:tgtEl>
                                        <p:attrNameLst>
                                          <p:attrName>style.visibility</p:attrName>
                                        </p:attrNameLst>
                                      </p:cBhvr>
                                      <p:to>
                                        <p:strVal val="visible"/>
                                      </p:to>
                                    </p:set>
                                    <p:animEffect transition="in" filter="checkerboard(across)">
                                      <p:cBhvr>
                                        <p:cTn id="11" dur="500"/>
                                        <p:tgtEl>
                                          <p:spTgt spid="17411"/>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7412"/>
                                        </p:tgtEl>
                                        <p:attrNameLst>
                                          <p:attrName>style.visibility</p:attrName>
                                        </p:attrNameLst>
                                      </p:cBhvr>
                                      <p:to>
                                        <p:strVal val="visible"/>
                                      </p:to>
                                    </p:set>
                                    <p:animEffect transition="in" filter="checkerboard(across)">
                                      <p:cBhvr>
                                        <p:cTn id="15"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6281" y="2926348"/>
            <a:ext cx="7876989" cy="2407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dirty="0">
                <a:solidFill>
                  <a:srgbClr val="0000FF"/>
                </a:solidFill>
                <a:ea typeface="楷体_GB2312" pitchFamily="1" charset="-122"/>
              </a:rPr>
              <a:t>       </a:t>
            </a:r>
            <a:r>
              <a:rPr kumimoji="0" lang="zh-CN" altLang="en-US" b="1" dirty="0">
                <a:solidFill>
                  <a:srgbClr val="0000FF"/>
                </a:solidFill>
                <a:ea typeface="楷体_GB2312" pitchFamily="1" charset="-122"/>
              </a:rPr>
              <a:t>第五章    </a:t>
            </a:r>
            <a:r>
              <a:rPr kumimoji="0" lang="zh-CN" altLang="en-US" b="1" dirty="0">
                <a:solidFill>
                  <a:srgbClr val="000000"/>
                </a:solidFill>
                <a:ea typeface="楷体_GB2312" pitchFamily="1" charset="-122"/>
              </a:rPr>
              <a:t>主要阐述邓小平理论的形成、邓小平理论的基本内容及其历史地位。</a:t>
            </a:r>
            <a:r>
              <a:rPr kumimoji="0" lang="zh-CN" altLang="en-US" sz="2600" b="1" dirty="0">
                <a:solidFill>
                  <a:srgbClr val="800000"/>
                </a:solidFill>
                <a:ea typeface="楷体_GB2312" pitchFamily="1" charset="-122"/>
              </a:rPr>
              <a:t>中国特色社会主义理论体系中的四大理论：</a:t>
            </a:r>
            <a:r>
              <a:rPr kumimoji="0" lang="zh-CN" altLang="en-US" b="1" dirty="0">
                <a:solidFill>
                  <a:srgbClr val="0000FF"/>
                </a:solidFill>
                <a:ea typeface="楷体_GB2312" pitchFamily="1" charset="-122"/>
              </a:rPr>
              <a:t>社会主义初级阶段理论、社会主义本质理论、社会主义改革开放理论以及社会主义市场经济理论。</a:t>
            </a:r>
            <a:endParaRPr kumimoji="0" lang="zh-CN" altLang="en-US" b="1" dirty="0">
              <a:solidFill>
                <a:srgbClr val="0000FF"/>
              </a:solidFill>
              <a:ea typeface="楷体_GB2312" pitchFamily="1" charset="-122"/>
            </a:endParaRPr>
          </a:p>
        </p:txBody>
      </p:sp>
      <p:sp>
        <p:nvSpPr>
          <p:cNvPr id="18435" name="Rectangle 3"/>
          <p:cNvSpPr>
            <a:spLocks noChangeArrowheads="1"/>
          </p:cNvSpPr>
          <p:nvPr/>
        </p:nvSpPr>
        <p:spPr bwMode="auto">
          <a:xfrm>
            <a:off x="823258" y="362968"/>
            <a:ext cx="7162800" cy="63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zh-CN" altLang="en-US" sz="2600" b="1" dirty="0">
                <a:solidFill>
                  <a:srgbClr val="800000"/>
                </a:solidFill>
                <a:ea typeface="楷体_GB2312" pitchFamily="1" charset="-122"/>
              </a:rPr>
              <a:t>第一层次：（五、六、七章）</a:t>
            </a:r>
            <a:endParaRPr kumimoji="0" lang="zh-CN" altLang="en-US" sz="2600" b="1" dirty="0">
              <a:solidFill>
                <a:srgbClr val="800000"/>
              </a:solidFill>
              <a:ea typeface="楷体_GB2312" pitchFamily="1" charset="-122"/>
            </a:endParaRPr>
          </a:p>
        </p:txBody>
      </p:sp>
      <p:pic>
        <p:nvPicPr>
          <p:cNvPr id="18436" name="Picture 4" descr="97872200772101464908-f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78047" y="2923988"/>
            <a:ext cx="2819400" cy="36576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11200" y="1715247"/>
            <a:ext cx="9610165" cy="523220"/>
          </a:xfrm>
          <a:prstGeom prst="rect">
            <a:avLst/>
          </a:prstGeom>
          <a:solidFill>
            <a:schemeClr val="accent2"/>
          </a:solidFill>
        </p:spPr>
        <p:txBody>
          <a:bodyPr wrap="square" rtlCol="0">
            <a:spAutoFit/>
          </a:bodyPr>
          <a:lstStyle/>
          <a:p>
            <a:r>
              <a:rPr kumimoji="0" lang="zh-CN" altLang="en-US" sz="2800" b="1" dirty="0">
                <a:solidFill>
                  <a:srgbClr val="000000"/>
                </a:solidFill>
                <a:latin typeface="微软雅黑" panose="020B0503020204020204" pitchFamily="34" charset="-122"/>
                <a:ea typeface="微软雅黑" panose="020B0503020204020204" pitchFamily="34" charset="-122"/>
              </a:rPr>
              <a:t>“什么是社会主义、怎样建设社会主义？”</a:t>
            </a:r>
            <a:r>
              <a:rPr kumimoji="0" lang="en-US" altLang="zh-CN" sz="2800" b="1" dirty="0">
                <a:solidFill>
                  <a:srgbClr val="000000"/>
                </a:solidFill>
                <a:latin typeface="微软雅黑" panose="020B0503020204020204" pitchFamily="34" charset="-122"/>
                <a:ea typeface="微软雅黑" panose="020B0503020204020204" pitchFamily="34" charset="-122"/>
              </a:rPr>
              <a:t>—</a:t>
            </a:r>
            <a:r>
              <a:rPr kumimoji="0" lang="zh-CN" altLang="en-US" sz="2800" b="1" dirty="0">
                <a:solidFill>
                  <a:srgbClr val="0000FF"/>
                </a:solidFill>
                <a:latin typeface="微软雅黑" panose="020B0503020204020204" pitchFamily="34" charset="-122"/>
                <a:ea typeface="微软雅黑" panose="020B0503020204020204" pitchFamily="34" charset="-122"/>
              </a:rPr>
              <a:t>邓小平理论</a:t>
            </a:r>
            <a:endParaRPr lang="zh-CN" altLang="en-US" sz="2800" dirty="0"/>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checkerboard(across)">
                                      <p:cBhvr>
                                        <p:cTn id="7" dur="500"/>
                                        <p:tgtEl>
                                          <p:spTgt spid="1843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8434"/>
                                        </p:tgtEl>
                                        <p:attrNameLst>
                                          <p:attrName>style.visibility</p:attrName>
                                        </p:attrNameLst>
                                      </p:cBhvr>
                                      <p:to>
                                        <p:strVal val="visible"/>
                                      </p:to>
                                    </p:set>
                                    <p:animEffect transition="in" filter="checkerboard(across)">
                                      <p:cBhvr>
                                        <p:cTn id="11" dur="500"/>
                                        <p:tgtEl>
                                          <p:spTgt spid="18434"/>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8436"/>
                                        </p:tgtEl>
                                        <p:attrNameLst>
                                          <p:attrName>style.visibility</p:attrName>
                                        </p:attrNameLst>
                                      </p:cBhvr>
                                      <p:to>
                                        <p:strVal val="visible"/>
                                      </p:to>
                                    </p:set>
                                    <p:animEffect transition="in" filter="checkerboard(across)">
                                      <p:cBhvr>
                                        <p:cTn id="15"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180353" y="654602"/>
            <a:ext cx="8883650" cy="63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zh-CN" altLang="en-US" sz="2600" b="1" dirty="0">
                <a:solidFill>
                  <a:srgbClr val="800000"/>
                </a:solidFill>
                <a:ea typeface="楷体_GB2312" pitchFamily="1" charset="-122"/>
              </a:rPr>
              <a:t>第二层次：中国特色社会主义建设总布局（第六、七章）</a:t>
            </a:r>
            <a:endParaRPr kumimoji="0" lang="zh-CN" altLang="en-US" sz="2600" b="1" dirty="0">
              <a:solidFill>
                <a:srgbClr val="800000"/>
              </a:solidFill>
              <a:ea typeface="楷体_GB2312" pitchFamily="1" charset="-122"/>
            </a:endParaRPr>
          </a:p>
        </p:txBody>
      </p:sp>
      <p:sp>
        <p:nvSpPr>
          <p:cNvPr id="19459" name="Rectangle 3"/>
          <p:cNvSpPr>
            <a:spLocks noChangeArrowheads="1"/>
          </p:cNvSpPr>
          <p:nvPr/>
        </p:nvSpPr>
        <p:spPr bwMode="auto">
          <a:xfrm>
            <a:off x="1782483" y="4673594"/>
            <a:ext cx="4267200" cy="116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dirty="0">
                <a:solidFill>
                  <a:srgbClr val="0000FF"/>
                </a:solidFill>
                <a:ea typeface="楷体_GB2312" pitchFamily="1" charset="-122"/>
              </a:rPr>
              <a:t>       </a:t>
            </a:r>
            <a:r>
              <a:rPr kumimoji="0" lang="zh-CN" altLang="en-US" b="1" dirty="0">
                <a:solidFill>
                  <a:srgbClr val="000000"/>
                </a:solidFill>
                <a:ea typeface="楷体_GB2312" pitchFamily="1" charset="-122"/>
              </a:rPr>
              <a:t>这部分主要阐述</a:t>
            </a:r>
            <a:r>
              <a:rPr kumimoji="0" lang="en-US" altLang="zh-CN" b="1" dirty="0">
                <a:solidFill>
                  <a:srgbClr val="000000"/>
                </a:solidFill>
                <a:ea typeface="楷体_GB2312" pitchFamily="1" charset="-122"/>
              </a:rPr>
              <a:t>“</a:t>
            </a:r>
            <a:r>
              <a:rPr kumimoji="0" lang="zh-CN" altLang="en-US" b="1" dirty="0">
                <a:solidFill>
                  <a:srgbClr val="000000"/>
                </a:solidFill>
                <a:ea typeface="楷体_GB2312" pitchFamily="1" charset="-122"/>
              </a:rPr>
              <a:t>三个代表</a:t>
            </a:r>
            <a:r>
              <a:rPr kumimoji="0" lang="en-US" altLang="zh-CN" b="1" dirty="0">
                <a:solidFill>
                  <a:srgbClr val="000000"/>
                </a:solidFill>
                <a:ea typeface="楷体_GB2312" pitchFamily="1" charset="-122"/>
              </a:rPr>
              <a:t>”</a:t>
            </a:r>
            <a:r>
              <a:rPr kumimoji="0" lang="zh-CN" altLang="en-US" b="1" dirty="0">
                <a:solidFill>
                  <a:srgbClr val="000000"/>
                </a:solidFill>
                <a:ea typeface="楷体_GB2312" pitchFamily="1" charset="-122"/>
              </a:rPr>
              <a:t>重要思想以及</a:t>
            </a:r>
            <a:r>
              <a:rPr kumimoji="0" lang="en-US" altLang="zh-CN" b="1" dirty="0">
                <a:solidFill>
                  <a:srgbClr val="000000"/>
                </a:solidFill>
                <a:ea typeface="楷体_GB2312" pitchFamily="1" charset="-122"/>
              </a:rPr>
              <a:t>“</a:t>
            </a:r>
            <a:r>
              <a:rPr kumimoji="0" lang="zh-CN" altLang="en-US" b="1" dirty="0">
                <a:solidFill>
                  <a:srgbClr val="000000"/>
                </a:solidFill>
                <a:ea typeface="楷体_GB2312" pitchFamily="1" charset="-122"/>
              </a:rPr>
              <a:t>科学发展观</a:t>
            </a:r>
            <a:r>
              <a:rPr kumimoji="0" lang="en-US" altLang="zh-CN" b="1" dirty="0">
                <a:solidFill>
                  <a:srgbClr val="000000"/>
                </a:solidFill>
                <a:ea typeface="楷体_GB2312" pitchFamily="1" charset="-122"/>
              </a:rPr>
              <a:t>”</a:t>
            </a:r>
            <a:endParaRPr kumimoji="0" lang="en-US" altLang="zh-CN" b="1" dirty="0">
              <a:solidFill>
                <a:srgbClr val="0000FF"/>
              </a:solidFill>
              <a:ea typeface="楷体_GB2312" pitchFamily="1" charset="-122"/>
            </a:endParaRPr>
          </a:p>
        </p:txBody>
      </p:sp>
      <p:pic>
        <p:nvPicPr>
          <p:cNvPr id="19460" name="Picture 4" descr="http:/imgs.qikan.com.cn/qkimagesmall/ggkf/ggkf201301/ggkf20130101-1-s.jpg"/>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7637929" y="3429000"/>
            <a:ext cx="4419600" cy="3352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87294" y="1836649"/>
            <a:ext cx="10554447" cy="523220"/>
          </a:xfrm>
          <a:prstGeom prst="rect">
            <a:avLst/>
          </a:prstGeom>
          <a:solidFill>
            <a:schemeClr val="accent2"/>
          </a:solidFill>
        </p:spPr>
        <p:txBody>
          <a:bodyPr wrap="square" rtlCol="0">
            <a:spAutoFit/>
          </a:bodyPr>
          <a:lstStyle/>
          <a:p>
            <a:r>
              <a:rPr kumimoji="0" lang="zh-CN" altLang="en-US" sz="2800" b="1" dirty="0">
                <a:solidFill>
                  <a:srgbClr val="000000"/>
                </a:solidFill>
                <a:latin typeface="微软雅黑" panose="020B0503020204020204" pitchFamily="34" charset="-122"/>
                <a:ea typeface="微软雅黑" panose="020B0503020204020204" pitchFamily="34" charset="-122"/>
              </a:rPr>
              <a:t>建设一个什么样的党、怎样建设党？”</a:t>
            </a:r>
            <a:r>
              <a:rPr kumimoji="0" lang="en-US" altLang="zh-CN" sz="2800" b="1" dirty="0">
                <a:solidFill>
                  <a:srgbClr val="000000"/>
                </a:solidFill>
                <a:latin typeface="微软雅黑" panose="020B0503020204020204" pitchFamily="34" charset="-122"/>
                <a:ea typeface="微软雅黑" panose="020B0503020204020204" pitchFamily="34" charset="-122"/>
              </a:rPr>
              <a:t>—</a:t>
            </a:r>
            <a:r>
              <a:rPr kumimoji="0" lang="en-US" altLang="zh-CN" sz="2800" b="1" dirty="0">
                <a:solidFill>
                  <a:srgbClr val="0000FF"/>
                </a:solidFill>
                <a:latin typeface="微软雅黑" panose="020B0503020204020204" pitchFamily="34" charset="-122"/>
                <a:ea typeface="微软雅黑" panose="020B0503020204020204" pitchFamily="34" charset="-122"/>
              </a:rPr>
              <a:t>“</a:t>
            </a:r>
            <a:r>
              <a:rPr kumimoji="0" lang="zh-CN" altLang="en-US" sz="2800" b="1" dirty="0">
                <a:solidFill>
                  <a:srgbClr val="0000FF"/>
                </a:solidFill>
                <a:latin typeface="微软雅黑" panose="020B0503020204020204" pitchFamily="34" charset="-122"/>
                <a:ea typeface="微软雅黑" panose="020B0503020204020204" pitchFamily="34" charset="-122"/>
              </a:rPr>
              <a:t>三个代表”重要思想</a:t>
            </a:r>
            <a:endParaRPr lang="zh-CN" altLang="en-US" sz="2800" dirty="0"/>
          </a:p>
        </p:txBody>
      </p:sp>
      <p:sp>
        <p:nvSpPr>
          <p:cNvPr id="6" name="文本框 5"/>
          <p:cNvSpPr txBox="1"/>
          <p:nvPr/>
        </p:nvSpPr>
        <p:spPr>
          <a:xfrm>
            <a:off x="747059" y="2581835"/>
            <a:ext cx="9610165" cy="523220"/>
          </a:xfrm>
          <a:prstGeom prst="rect">
            <a:avLst/>
          </a:prstGeom>
          <a:solidFill>
            <a:schemeClr val="accent2"/>
          </a:solidFill>
        </p:spPr>
        <p:txBody>
          <a:bodyPr wrap="square" rtlCol="0">
            <a:spAutoFit/>
          </a:bodyPr>
          <a:lstStyle/>
          <a:p>
            <a:r>
              <a:rPr kumimoji="0" lang="zh-CN" altLang="en-US" sz="2800" b="1" dirty="0">
                <a:solidFill>
                  <a:srgbClr val="000000"/>
                </a:solidFill>
                <a:latin typeface="微软雅黑" panose="020B0503020204020204" pitchFamily="34" charset="-122"/>
                <a:ea typeface="微软雅黑" panose="020B0503020204020204" pitchFamily="34" charset="-122"/>
              </a:rPr>
              <a:t>“实现什么样的发展、怎样发展？”</a:t>
            </a:r>
            <a:r>
              <a:rPr kumimoji="0" lang="en-US" altLang="zh-CN" sz="2800" b="1" dirty="0">
                <a:solidFill>
                  <a:srgbClr val="000000"/>
                </a:solidFill>
                <a:latin typeface="微软雅黑" panose="020B0503020204020204" pitchFamily="34" charset="-122"/>
                <a:ea typeface="微软雅黑" panose="020B0503020204020204" pitchFamily="34" charset="-122"/>
              </a:rPr>
              <a:t>—</a:t>
            </a:r>
            <a:r>
              <a:rPr kumimoji="0" lang="zh-CN" altLang="en-US" sz="2800" b="1" dirty="0">
                <a:solidFill>
                  <a:srgbClr val="0000FF"/>
                </a:solidFill>
                <a:latin typeface="微软雅黑" panose="020B0503020204020204" pitchFamily="34" charset="-122"/>
                <a:ea typeface="微软雅黑" panose="020B0503020204020204" pitchFamily="34" charset="-122"/>
              </a:rPr>
              <a:t>科学发展观</a:t>
            </a:r>
            <a:endParaRPr lang="zh-CN" altLang="en-US" sz="2800" dirty="0"/>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checkerboard(across)">
                                      <p:cBhvr>
                                        <p:cTn id="7" dur="500"/>
                                        <p:tgtEl>
                                          <p:spTgt spid="19458"/>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9459"/>
                                        </p:tgtEl>
                                        <p:attrNameLst>
                                          <p:attrName>style.visibility</p:attrName>
                                        </p:attrNameLst>
                                      </p:cBhvr>
                                      <p:to>
                                        <p:strVal val="visible"/>
                                      </p:to>
                                    </p:set>
                                    <p:animEffect transition="in" filter="checkerboard(across)">
                                      <p:cBhvr>
                                        <p:cTn id="11" dur="500"/>
                                        <p:tgtEl>
                                          <p:spTgt spid="19459"/>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9460"/>
                                        </p:tgtEl>
                                        <p:attrNameLst>
                                          <p:attrName>style.visibility</p:attrName>
                                        </p:attrNameLst>
                                      </p:cBhvr>
                                      <p:to>
                                        <p:strVal val="visible"/>
                                      </p:to>
                                    </p:set>
                                    <p:animEffect transition="in" filter="checkerboard(across)">
                                      <p:cBhvr>
                                        <p:cTn id="15"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754188" y="1526607"/>
            <a:ext cx="7999412" cy="63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zh-CN" altLang="en-US" sz="2600" b="1" dirty="0">
                <a:solidFill>
                  <a:srgbClr val="800000"/>
                </a:solidFill>
                <a:ea typeface="楷体_GB2312" pitchFamily="1" charset="-122"/>
              </a:rPr>
              <a:t>第三层次：（第八</a:t>
            </a:r>
            <a:r>
              <a:rPr kumimoji="0" lang="en-US" altLang="zh-CN" sz="2600" b="1" dirty="0">
                <a:solidFill>
                  <a:srgbClr val="800000"/>
                </a:solidFill>
                <a:ea typeface="楷体_GB2312" pitchFamily="1" charset="-122"/>
              </a:rPr>
              <a:t>——</a:t>
            </a:r>
            <a:r>
              <a:rPr kumimoji="0" lang="zh-CN" altLang="en-US" sz="2600" b="1" dirty="0">
                <a:solidFill>
                  <a:srgbClr val="800000"/>
                </a:solidFill>
                <a:ea typeface="楷体_GB2312" pitchFamily="1" charset="-122"/>
              </a:rPr>
              <a:t>十四章）</a:t>
            </a:r>
            <a:endParaRPr kumimoji="0" lang="zh-CN" altLang="en-US" sz="2600" b="1" dirty="0">
              <a:solidFill>
                <a:srgbClr val="800000"/>
              </a:solidFill>
              <a:ea typeface="楷体_GB2312" pitchFamily="1" charset="-122"/>
            </a:endParaRPr>
          </a:p>
        </p:txBody>
      </p:sp>
      <p:sp>
        <p:nvSpPr>
          <p:cNvPr id="20483" name="Rectangle 3"/>
          <p:cNvSpPr>
            <a:spLocks noChangeArrowheads="1"/>
          </p:cNvSpPr>
          <p:nvPr/>
        </p:nvSpPr>
        <p:spPr bwMode="auto">
          <a:xfrm>
            <a:off x="1752600" y="2028825"/>
            <a:ext cx="48768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a:solidFill>
                  <a:srgbClr val="0000FF"/>
                </a:solidFill>
                <a:ea typeface="楷体_GB2312" pitchFamily="1" charset="-122"/>
              </a:rPr>
              <a:t>       </a:t>
            </a:r>
            <a:r>
              <a:rPr kumimoji="0" lang="zh-CN" altLang="en-US" b="1">
                <a:solidFill>
                  <a:srgbClr val="000000"/>
                </a:solidFill>
                <a:ea typeface="楷体_GB2312" pitchFamily="1" charset="-122"/>
              </a:rPr>
              <a:t>这部分主要阐述习近平新时代中国特色社会主义思想及其历史地位、</a:t>
            </a:r>
            <a:r>
              <a:rPr kumimoji="0" lang="en-US" altLang="zh-CN" b="1">
                <a:solidFill>
                  <a:srgbClr val="000000"/>
                </a:solidFill>
                <a:ea typeface="楷体_GB2312" pitchFamily="1" charset="-122"/>
              </a:rPr>
              <a:t>“</a:t>
            </a:r>
            <a:r>
              <a:rPr kumimoji="0" lang="zh-CN" altLang="en-US" b="1">
                <a:solidFill>
                  <a:srgbClr val="000000"/>
                </a:solidFill>
                <a:ea typeface="楷体_GB2312" pitchFamily="1" charset="-122"/>
              </a:rPr>
              <a:t>五位一体</a:t>
            </a:r>
            <a:r>
              <a:rPr kumimoji="0" lang="en-US" altLang="zh-CN" b="1">
                <a:solidFill>
                  <a:srgbClr val="000000"/>
                </a:solidFill>
                <a:ea typeface="楷体_GB2312" pitchFamily="1" charset="-122"/>
              </a:rPr>
              <a:t>”</a:t>
            </a:r>
            <a:r>
              <a:rPr kumimoji="0" lang="zh-CN" altLang="en-US" b="1">
                <a:solidFill>
                  <a:srgbClr val="000000"/>
                </a:solidFill>
                <a:ea typeface="楷体_GB2312" pitchFamily="1" charset="-122"/>
              </a:rPr>
              <a:t>总体布局、</a:t>
            </a:r>
            <a:r>
              <a:rPr kumimoji="0" lang="en-US" altLang="zh-CN" b="1">
                <a:solidFill>
                  <a:srgbClr val="000000"/>
                </a:solidFill>
                <a:ea typeface="楷体_GB2312" pitchFamily="1" charset="-122"/>
              </a:rPr>
              <a:t>“</a:t>
            </a:r>
            <a:r>
              <a:rPr kumimoji="0" lang="zh-CN" altLang="en-US" b="1">
                <a:solidFill>
                  <a:srgbClr val="000000"/>
                </a:solidFill>
                <a:ea typeface="楷体_GB2312" pitchFamily="1" charset="-122"/>
              </a:rPr>
              <a:t>四个全面</a:t>
            </a:r>
            <a:r>
              <a:rPr kumimoji="0" lang="en-US" altLang="zh-CN" b="1">
                <a:solidFill>
                  <a:srgbClr val="000000"/>
                </a:solidFill>
                <a:ea typeface="楷体_GB2312" pitchFamily="1" charset="-122"/>
              </a:rPr>
              <a:t>”</a:t>
            </a:r>
            <a:r>
              <a:rPr kumimoji="0" lang="zh-CN" altLang="en-US" b="1">
                <a:solidFill>
                  <a:srgbClr val="000000"/>
                </a:solidFill>
                <a:ea typeface="楷体_GB2312" pitchFamily="1" charset="-122"/>
              </a:rPr>
              <a:t>战略布局、国防和军队现代化、中国特色大国外交以及坚持和加强党的领导</a:t>
            </a:r>
            <a:endParaRPr kumimoji="0" lang="zh-CN" altLang="en-US" b="1">
              <a:solidFill>
                <a:srgbClr val="0000FF"/>
              </a:solidFill>
              <a:ea typeface="楷体_GB2312" pitchFamily="1" charset="-122"/>
            </a:endParaRPr>
          </a:p>
        </p:txBody>
      </p:sp>
      <p:pic>
        <p:nvPicPr>
          <p:cNvPr id="20484" name="Picture 4" descr="J6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63753" y="1125064"/>
            <a:ext cx="3886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717177" y="5793683"/>
            <a:ext cx="9610165" cy="523220"/>
          </a:xfrm>
          <a:prstGeom prst="rect">
            <a:avLst/>
          </a:prstGeom>
          <a:solidFill>
            <a:schemeClr val="accent2"/>
          </a:solidFill>
        </p:spPr>
        <p:txBody>
          <a:bodyPr wrap="square" rtlCol="0">
            <a:spAutoFit/>
          </a:bodyPr>
          <a:lstStyle/>
          <a:p>
            <a:r>
              <a:rPr kumimoji="0" lang="en-US" altLang="zh-CN" sz="2800" b="1" dirty="0">
                <a:solidFill>
                  <a:srgbClr val="0000FF"/>
                </a:solidFill>
                <a:latin typeface="微软雅黑" panose="020B0503020204020204" pitchFamily="34" charset="-122"/>
                <a:ea typeface="微软雅黑" panose="020B0503020204020204" pitchFamily="34" charset="-122"/>
              </a:rPr>
              <a:t>“</a:t>
            </a:r>
            <a:r>
              <a:rPr kumimoji="0" lang="zh-CN" altLang="en-US" sz="2800" b="1" dirty="0">
                <a:solidFill>
                  <a:srgbClr val="0000FF"/>
                </a:solidFill>
                <a:latin typeface="微软雅黑" panose="020B0503020204020204" pitchFamily="34" charset="-122"/>
                <a:ea typeface="微软雅黑" panose="020B0503020204020204" pitchFamily="34" charset="-122"/>
              </a:rPr>
              <a:t>如何建设新时代中国特色社会主义</a:t>
            </a:r>
            <a:r>
              <a:rPr kumimoji="0" lang="en-US" altLang="zh-CN" sz="2800" b="1" dirty="0">
                <a:solidFill>
                  <a:srgbClr val="0000FF"/>
                </a:solidFill>
                <a:latin typeface="微软雅黑" panose="020B0503020204020204" pitchFamily="34" charset="-122"/>
                <a:ea typeface="微软雅黑" panose="020B0503020204020204" pitchFamily="34" charset="-122"/>
              </a:rPr>
              <a:t>——</a:t>
            </a:r>
            <a:r>
              <a:rPr kumimoji="0" lang="zh-CN" altLang="en-US" sz="2800" b="1" dirty="0">
                <a:solidFill>
                  <a:srgbClr val="0000FF"/>
                </a:solidFill>
                <a:latin typeface="微软雅黑" panose="020B0503020204020204" pitchFamily="34" charset="-122"/>
                <a:ea typeface="微软雅黑" panose="020B0503020204020204" pitchFamily="34" charset="-122"/>
              </a:rPr>
              <a:t>习近平思想</a:t>
            </a:r>
            <a:endParaRPr lang="zh-CN" altLang="en-US" sz="2800" dirty="0"/>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checkerboard(across)">
                                      <p:cBhvr>
                                        <p:cTn id="7" dur="500"/>
                                        <p:tgtEl>
                                          <p:spTgt spid="2048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0483"/>
                                        </p:tgtEl>
                                        <p:attrNameLst>
                                          <p:attrName>style.visibility</p:attrName>
                                        </p:attrNameLst>
                                      </p:cBhvr>
                                      <p:to>
                                        <p:strVal val="visible"/>
                                      </p:to>
                                    </p:set>
                                    <p:animEffect transition="in" filter="checkerboard(across)">
                                      <p:cBhvr>
                                        <p:cTn id="11" dur="500"/>
                                        <p:tgtEl>
                                          <p:spTgt spid="20483"/>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20484"/>
                                        </p:tgtEl>
                                        <p:attrNameLst>
                                          <p:attrName>style.visibility</p:attrName>
                                        </p:attrNameLst>
                                      </p:cBhvr>
                                      <p:to>
                                        <p:strVal val="visible"/>
                                      </p:to>
                                    </p:set>
                                    <p:animEffect transition="in" filter="checkerboard(across)">
                                      <p:cBhvr>
                                        <p:cTn id="15"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descr="U5213P115DT201103071455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96200" y="1676400"/>
            <a:ext cx="2895600" cy="41148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21507" name="Rectangle 3"/>
          <p:cNvSpPr>
            <a:spLocks noChangeArrowheads="1"/>
          </p:cNvSpPr>
          <p:nvPr/>
        </p:nvSpPr>
        <p:spPr bwMode="auto">
          <a:xfrm>
            <a:off x="1600200" y="1071563"/>
            <a:ext cx="609600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kumimoji="0" lang="en-US" altLang="zh-CN" sz="2800" b="1">
                <a:solidFill>
                  <a:srgbClr val="000000"/>
                </a:solidFill>
                <a:latin typeface="微软雅黑" panose="020B0503020204020204" pitchFamily="34" charset="-122"/>
                <a:ea typeface="微软雅黑" panose="020B0503020204020204" pitchFamily="34" charset="-122"/>
              </a:rPr>
              <a:t>    </a:t>
            </a:r>
            <a:r>
              <a:rPr kumimoji="0" lang="zh-CN" altLang="en-US" sz="2800" b="1">
                <a:solidFill>
                  <a:srgbClr val="000000"/>
                </a:solidFill>
                <a:latin typeface="微软雅黑" panose="020B0503020204020204" pitchFamily="34" charset="-122"/>
                <a:ea typeface="微软雅黑" panose="020B0503020204020204" pitchFamily="34" charset="-122"/>
              </a:rPr>
              <a:t>中国特色社会主义理论体系如同一颗大树：</a:t>
            </a:r>
            <a:r>
              <a:rPr kumimoji="0" lang="zh-CN" altLang="en-US" sz="2800" b="1" u="sng">
                <a:solidFill>
                  <a:srgbClr val="0000FF"/>
                </a:solidFill>
                <a:latin typeface="微软雅黑" panose="020B0503020204020204" pitchFamily="34" charset="-122"/>
                <a:ea typeface="微软雅黑" panose="020B0503020204020204" pitchFamily="34" charset="-122"/>
              </a:rPr>
              <a:t>精髓</a:t>
            </a:r>
            <a:r>
              <a:rPr kumimoji="0" lang="zh-CN" altLang="en-US" sz="2800" b="1">
                <a:solidFill>
                  <a:srgbClr val="000000"/>
                </a:solidFill>
                <a:latin typeface="微软雅黑" panose="020B0503020204020204" pitchFamily="34" charset="-122"/>
                <a:ea typeface="微软雅黑" panose="020B0503020204020204" pitchFamily="34" charset="-122"/>
              </a:rPr>
              <a:t>是树根，</a:t>
            </a:r>
            <a:r>
              <a:rPr kumimoji="0" lang="zh-CN" altLang="en-US" sz="2800" b="1" u="sng">
                <a:solidFill>
                  <a:srgbClr val="0000FF"/>
                </a:solidFill>
                <a:latin typeface="微软雅黑" panose="020B0503020204020204" pitchFamily="34" charset="-122"/>
                <a:ea typeface="微软雅黑" panose="020B0503020204020204" pitchFamily="34" charset="-122"/>
              </a:rPr>
              <a:t>社会主义本质</a:t>
            </a:r>
            <a:r>
              <a:rPr kumimoji="0" lang="zh-CN" altLang="en-US" sz="2800" b="1">
                <a:solidFill>
                  <a:srgbClr val="000000"/>
                </a:solidFill>
                <a:latin typeface="微软雅黑" panose="020B0503020204020204" pitchFamily="34" charset="-122"/>
                <a:ea typeface="微软雅黑" panose="020B0503020204020204" pitchFamily="34" charset="-122"/>
              </a:rPr>
              <a:t>是树干，</a:t>
            </a:r>
            <a:r>
              <a:rPr kumimoji="0" lang="zh-CN" altLang="en-US" sz="2800" b="1" u="sng">
                <a:solidFill>
                  <a:srgbClr val="0000FF"/>
                </a:solidFill>
                <a:latin typeface="微软雅黑" panose="020B0503020204020204" pitchFamily="34" charset="-122"/>
                <a:ea typeface="微软雅黑" panose="020B0503020204020204" pitchFamily="34" charset="-122"/>
              </a:rPr>
              <a:t>社会主义初级阶段理论</a:t>
            </a:r>
            <a:r>
              <a:rPr kumimoji="0" lang="zh-CN" altLang="en-US" sz="2800" b="1">
                <a:solidFill>
                  <a:srgbClr val="000000"/>
                </a:solidFill>
                <a:latin typeface="微软雅黑" panose="020B0503020204020204" pitchFamily="34" charset="-122"/>
                <a:ea typeface="微软雅黑" panose="020B0503020204020204" pitchFamily="34" charset="-122"/>
              </a:rPr>
              <a:t>是土壤，</a:t>
            </a:r>
            <a:r>
              <a:rPr kumimoji="0" lang="zh-CN" altLang="en-US" sz="2800" b="1" u="sng">
                <a:solidFill>
                  <a:srgbClr val="0000FF"/>
                </a:solidFill>
                <a:latin typeface="微软雅黑" panose="020B0503020204020204" pitchFamily="34" charset="-122"/>
                <a:ea typeface="微软雅黑" panose="020B0503020204020204" pitchFamily="34" charset="-122"/>
              </a:rPr>
              <a:t>改革开放</a:t>
            </a:r>
            <a:r>
              <a:rPr kumimoji="0" lang="zh-CN" altLang="en-US" sz="2800" b="1">
                <a:solidFill>
                  <a:srgbClr val="000000"/>
                </a:solidFill>
                <a:latin typeface="微软雅黑" panose="020B0503020204020204" pitchFamily="34" charset="-122"/>
                <a:ea typeface="微软雅黑" panose="020B0503020204020204" pitchFamily="34" charset="-122"/>
              </a:rPr>
              <a:t>是浇水与施肥，</a:t>
            </a:r>
            <a:r>
              <a:rPr kumimoji="0" lang="zh-CN" altLang="en-US" sz="2800" b="1" u="sng">
                <a:solidFill>
                  <a:srgbClr val="0000FF"/>
                </a:solidFill>
                <a:latin typeface="微软雅黑" panose="020B0503020204020204" pitchFamily="34" charset="-122"/>
                <a:ea typeface="微软雅黑" panose="020B0503020204020204" pitchFamily="34" charset="-122"/>
              </a:rPr>
              <a:t>中国共产党和人民群众</a:t>
            </a:r>
            <a:r>
              <a:rPr kumimoji="0" lang="zh-CN" altLang="en-US" sz="2800" b="1">
                <a:solidFill>
                  <a:srgbClr val="000000"/>
                </a:solidFill>
                <a:latin typeface="微软雅黑" panose="020B0503020204020204" pitchFamily="34" charset="-122"/>
                <a:ea typeface="微软雅黑" panose="020B0503020204020204" pitchFamily="34" charset="-122"/>
                <a:sym typeface="Arial" panose="020B0604020202020204" pitchFamily="34" charset="0"/>
              </a:rPr>
              <a:t>是种树人</a:t>
            </a:r>
            <a:r>
              <a:rPr kumimoji="0" lang="zh-CN" altLang="en-US" sz="2800" b="1">
                <a:solidFill>
                  <a:srgbClr val="000000"/>
                </a:solidFill>
                <a:latin typeface="微软雅黑" panose="020B0503020204020204" pitchFamily="34" charset="-122"/>
                <a:ea typeface="微软雅黑" panose="020B0503020204020204" pitchFamily="34" charset="-122"/>
              </a:rPr>
              <a:t>，</a:t>
            </a:r>
            <a:r>
              <a:rPr kumimoji="0" lang="zh-CN" altLang="en-US" sz="2800" b="1" u="sng">
                <a:solidFill>
                  <a:srgbClr val="0000FF"/>
                </a:solidFill>
                <a:latin typeface="微软雅黑" panose="020B0503020204020204" pitchFamily="34" charset="-122"/>
                <a:ea typeface="微软雅黑" panose="020B0503020204020204" pitchFamily="34" charset="-122"/>
              </a:rPr>
              <a:t>政治、经济、文化、社会、祖国统一和国际和平</a:t>
            </a:r>
            <a:r>
              <a:rPr kumimoji="0" lang="zh-CN" altLang="en-US" sz="2800" b="1">
                <a:solidFill>
                  <a:srgbClr val="000000"/>
                </a:solidFill>
                <a:latin typeface="微软雅黑" panose="020B0503020204020204" pitchFamily="34" charset="-122"/>
                <a:ea typeface="微软雅黑" panose="020B0503020204020204" pitchFamily="34" charset="-122"/>
                <a:sym typeface="Arial" panose="020B0604020202020204" pitchFamily="34" charset="0"/>
              </a:rPr>
              <a:t>是社会主义果实。</a:t>
            </a:r>
            <a:r>
              <a:rPr kumimoji="0" lang="zh-CN" altLang="en-US" sz="2800" b="1">
                <a:solidFill>
                  <a:srgbClr val="000000"/>
                </a:solidFill>
                <a:latin typeface="微软雅黑" panose="020B0503020204020204" pitchFamily="34" charset="-122"/>
                <a:ea typeface="微软雅黑" panose="020B0503020204020204" pitchFamily="34" charset="-122"/>
              </a:rPr>
              <a:t>（各司其责，协调有序）</a:t>
            </a:r>
            <a:endParaRPr kumimoji="0" lang="en-US" altLang="zh-CN" sz="2800" b="1">
              <a:solidFill>
                <a:srgbClr val="000000"/>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checkerboard(across)">
                                      <p:cBhvr>
                                        <p:cTn id="7" dur="500"/>
                                        <p:tgtEl>
                                          <p:spTgt spid="21507"/>
                                        </p:tgtEl>
                                      </p:cBhvr>
                                    </p:animEffect>
                                  </p:childTnLst>
                                </p:cTn>
                              </p:par>
                            </p:childTnLst>
                          </p:cTn>
                        </p:par>
                        <p:par>
                          <p:cTn id="8" fill="hold">
                            <p:stCondLst>
                              <p:cond delay="500"/>
                            </p:stCondLst>
                            <p:childTnLst>
                              <p:par>
                                <p:cTn id="9" presetID="24" presetClass="entr" presetSubtype="0" fill="hold" nodeType="afterEffect">
                                  <p:stCondLst>
                                    <p:cond delay="0"/>
                                  </p:stCondLst>
                                  <p:childTnLst>
                                    <p:set>
                                      <p:cBhvr>
                                        <p:cTn id="10" dur="1" fill="hold">
                                          <p:stCondLst>
                                            <p:cond delay="0"/>
                                          </p:stCondLst>
                                        </p:cTn>
                                        <p:tgtEl>
                                          <p:spTgt spid="21506"/>
                                        </p:tgtEl>
                                        <p:attrNameLst>
                                          <p:attrName>style.visibility</p:attrName>
                                        </p:attrNameLst>
                                      </p:cBhvr>
                                      <p:to>
                                        <p:strVal val="visible"/>
                                      </p:to>
                                    </p:set>
                                    <p:anim to="" calcmode="lin" valueType="num">
                                      <p:cBhvr>
                                        <p:cTn id="11" dur="1" fill="hold"/>
                                        <p:tgtEl>
                                          <p:spTgt spid="2150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676400" y="1371601"/>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2800" b="1">
                <a:solidFill>
                  <a:srgbClr val="800000"/>
                </a:solidFill>
                <a:latin typeface="微软雅黑" panose="020B0503020204020204" pitchFamily="34" charset="-122"/>
                <a:ea typeface="微软雅黑" panose="020B0503020204020204" pitchFamily="34" charset="-122"/>
              </a:rPr>
              <a:t>（三）在今后的课程教学中必须弄清的两组概念</a:t>
            </a:r>
            <a:endParaRPr kumimoji="0" lang="zh-CN" altLang="en-US" sz="2800" b="1">
              <a:solidFill>
                <a:srgbClr val="800000"/>
              </a:solidFill>
              <a:latin typeface="微软雅黑" panose="020B0503020204020204" pitchFamily="34" charset="-122"/>
              <a:ea typeface="微软雅黑" panose="020B0503020204020204" pitchFamily="34" charset="-122"/>
            </a:endParaRPr>
          </a:p>
        </p:txBody>
      </p:sp>
      <p:sp>
        <p:nvSpPr>
          <p:cNvPr id="22531" name="Text Box 3"/>
          <p:cNvSpPr txBox="1">
            <a:spLocks noChangeArrowheads="1"/>
          </p:cNvSpPr>
          <p:nvPr/>
        </p:nvSpPr>
        <p:spPr bwMode="auto">
          <a:xfrm>
            <a:off x="1904999" y="2514601"/>
            <a:ext cx="9743141" cy="63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70000"/>
              </a:lnSpc>
              <a:spcBef>
                <a:spcPct val="25000"/>
              </a:spcBef>
              <a:spcAft>
                <a:spcPct val="25000"/>
              </a:spcAft>
            </a:pPr>
            <a:r>
              <a:rPr kumimoji="0" lang="zh-CN" altLang="en-US" b="1" dirty="0">
                <a:solidFill>
                  <a:srgbClr val="000000"/>
                </a:solidFill>
                <a:ea typeface="楷体_GB2312" pitchFamily="1" charset="-122"/>
              </a:rPr>
              <a:t>第一组： “</a:t>
            </a:r>
            <a:r>
              <a:rPr kumimoji="0" lang="zh-CN" altLang="en-US" b="1" dirty="0">
                <a:solidFill>
                  <a:srgbClr val="0000FF"/>
                </a:solidFill>
                <a:ea typeface="楷体_GB2312" pitchFamily="1" charset="-122"/>
              </a:rPr>
              <a:t>马克思主义中国化</a:t>
            </a:r>
            <a:r>
              <a:rPr kumimoji="0" lang="zh-CN" altLang="en-US" b="1" dirty="0">
                <a:solidFill>
                  <a:srgbClr val="000000"/>
                </a:solidFill>
                <a:ea typeface="楷体_GB2312" pitchFamily="1" charset="-122"/>
              </a:rPr>
              <a:t>”与“</a:t>
            </a:r>
            <a:r>
              <a:rPr kumimoji="0" lang="zh-CN" altLang="en-US" b="1" dirty="0">
                <a:solidFill>
                  <a:srgbClr val="0000FF"/>
                </a:solidFill>
                <a:ea typeface="楷体_GB2312" pitchFamily="1" charset="-122"/>
              </a:rPr>
              <a:t>中国化的马克思主义</a:t>
            </a:r>
            <a:r>
              <a:rPr kumimoji="0" lang="zh-CN" altLang="en-US" b="1" dirty="0">
                <a:solidFill>
                  <a:srgbClr val="000000"/>
                </a:solidFill>
                <a:ea typeface="楷体_GB2312" pitchFamily="1" charset="-122"/>
              </a:rPr>
              <a:t>”关系</a:t>
            </a:r>
            <a:endParaRPr kumimoji="0" lang="zh-CN" altLang="en-US" b="1" dirty="0">
              <a:solidFill>
                <a:srgbClr val="000000"/>
              </a:solidFill>
              <a:ea typeface="楷体_GB2312" pitchFamily="1" charset="-122"/>
            </a:endParaRPr>
          </a:p>
        </p:txBody>
      </p:sp>
      <p:sp>
        <p:nvSpPr>
          <p:cNvPr id="22532" name="Text Box 4"/>
          <p:cNvSpPr txBox="1">
            <a:spLocks noChangeArrowheads="1"/>
          </p:cNvSpPr>
          <p:nvPr/>
        </p:nvSpPr>
        <p:spPr bwMode="auto">
          <a:xfrm>
            <a:off x="1905000" y="3886201"/>
            <a:ext cx="9874624" cy="1448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70000"/>
              </a:lnSpc>
              <a:spcBef>
                <a:spcPct val="25000"/>
              </a:spcBef>
              <a:spcAft>
                <a:spcPct val="25000"/>
              </a:spcAft>
            </a:pPr>
            <a:r>
              <a:rPr kumimoji="0" lang="zh-CN" altLang="en-US" b="1" dirty="0">
                <a:solidFill>
                  <a:srgbClr val="000000"/>
                </a:solidFill>
                <a:ea typeface="楷体_GB2312" pitchFamily="1" charset="-122"/>
              </a:rPr>
              <a:t>第二组： “</a:t>
            </a:r>
            <a:r>
              <a:rPr kumimoji="0" lang="zh-CN" altLang="en-US" b="1" dirty="0">
                <a:solidFill>
                  <a:srgbClr val="0000FF"/>
                </a:solidFill>
                <a:ea typeface="楷体_GB2312" pitchFamily="1" charset="-122"/>
              </a:rPr>
              <a:t>马克思主义中国化</a:t>
            </a:r>
            <a:r>
              <a:rPr kumimoji="0" lang="zh-CN" altLang="en-US" b="1" dirty="0">
                <a:solidFill>
                  <a:srgbClr val="000000"/>
                </a:solidFill>
                <a:ea typeface="楷体_GB2312" pitchFamily="1" charset="-122"/>
              </a:rPr>
              <a:t>”、“</a:t>
            </a:r>
            <a:r>
              <a:rPr kumimoji="0" lang="zh-CN" altLang="en-US" b="1" dirty="0">
                <a:solidFill>
                  <a:srgbClr val="0000FF"/>
                </a:solidFill>
                <a:ea typeface="楷体_GB2312" pitchFamily="1" charset="-122"/>
              </a:rPr>
              <a:t>马克思主义大众化</a:t>
            </a:r>
            <a:r>
              <a:rPr kumimoji="0" lang="zh-CN" altLang="en-US" b="1" dirty="0">
                <a:solidFill>
                  <a:srgbClr val="000000"/>
                </a:solidFill>
                <a:ea typeface="楷体_GB2312" pitchFamily="1" charset="-122"/>
              </a:rPr>
              <a:t>”与 </a:t>
            </a:r>
            <a:endParaRPr kumimoji="0" lang="zh-CN" altLang="en-US" b="1" dirty="0">
              <a:solidFill>
                <a:srgbClr val="000000"/>
              </a:solidFill>
              <a:ea typeface="楷体_GB2312" pitchFamily="1" charset="-122"/>
            </a:endParaRPr>
          </a:p>
          <a:p>
            <a:pPr fontAlgn="base">
              <a:lnSpc>
                <a:spcPct val="170000"/>
              </a:lnSpc>
              <a:spcBef>
                <a:spcPct val="25000"/>
              </a:spcBef>
              <a:spcAft>
                <a:spcPct val="25000"/>
              </a:spcAft>
            </a:pPr>
            <a:r>
              <a:rPr kumimoji="0" lang="zh-CN" altLang="en-US" b="1" dirty="0">
                <a:solidFill>
                  <a:srgbClr val="000000"/>
                </a:solidFill>
                <a:ea typeface="楷体_GB2312" pitchFamily="1" charset="-122"/>
              </a:rPr>
              <a:t>               “</a:t>
            </a:r>
            <a:r>
              <a:rPr kumimoji="0" lang="zh-CN" altLang="en-US" b="1" dirty="0">
                <a:solidFill>
                  <a:srgbClr val="0000FF"/>
                </a:solidFill>
                <a:ea typeface="楷体_GB2312" pitchFamily="1" charset="-122"/>
              </a:rPr>
              <a:t>马克思主义时代化</a:t>
            </a:r>
            <a:r>
              <a:rPr kumimoji="0" lang="zh-CN" altLang="en-US" b="1" dirty="0">
                <a:solidFill>
                  <a:srgbClr val="000000"/>
                </a:solidFill>
                <a:ea typeface="楷体_GB2312" pitchFamily="1" charset="-122"/>
              </a:rPr>
              <a:t>”的关系</a:t>
            </a:r>
            <a:endParaRPr kumimoji="0" lang="zh-CN" altLang="en-US" b="1" dirty="0">
              <a:solidFill>
                <a:srgbClr val="000000"/>
              </a:solidFill>
              <a:ea typeface="楷体_GB2312" pitchFamily="1"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slide(fromLeft)">
                                      <p:cBhvr>
                                        <p:cTn id="7" dur="500"/>
                                        <p:tgtEl>
                                          <p:spTgt spid="22530"/>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wedge">
                                      <p:cBhvr>
                                        <p:cTn id="11" dur="500"/>
                                        <p:tgtEl>
                                          <p:spTgt spid="22531"/>
                                        </p:tgtEl>
                                      </p:cBhvr>
                                    </p:animEffect>
                                  </p:childTnLst>
                                </p:cTn>
                              </p:par>
                            </p:childTnLst>
                          </p:cTn>
                        </p:par>
                        <p:par>
                          <p:cTn id="12" fill="hold">
                            <p:stCondLst>
                              <p:cond delay="1000"/>
                            </p:stCondLst>
                            <p:childTnLst>
                              <p:par>
                                <p:cTn id="13" presetID="20" presetClass="entr" presetSubtype="0"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edge">
                                      <p:cBhvr>
                                        <p:cTn id="15"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p:bldP spid="2253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54" name="Picture 2" descr="445663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40588" y="1872130"/>
            <a:ext cx="3276600" cy="45720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sp>
        <p:nvSpPr>
          <p:cNvPr id="23555" name="Text Box 3"/>
          <p:cNvSpPr txBox="1">
            <a:spLocks noChangeArrowheads="1"/>
          </p:cNvSpPr>
          <p:nvPr/>
        </p:nvSpPr>
        <p:spPr bwMode="auto">
          <a:xfrm>
            <a:off x="977152" y="1474787"/>
            <a:ext cx="6744447"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70000"/>
              </a:lnSpc>
              <a:spcBef>
                <a:spcPct val="25000"/>
              </a:spcBef>
              <a:spcAft>
                <a:spcPct val="25000"/>
              </a:spcAft>
            </a:pPr>
            <a:r>
              <a:rPr kumimoji="0" lang="en-US" altLang="zh-CN" b="1" dirty="0">
                <a:solidFill>
                  <a:srgbClr val="000000"/>
                </a:solidFill>
                <a:ea typeface="楷体_GB2312" pitchFamily="1" charset="-122"/>
              </a:rPr>
              <a:t>     1</a:t>
            </a:r>
            <a:r>
              <a:rPr kumimoji="0" lang="zh-CN" altLang="en-US" b="1" dirty="0">
                <a:solidFill>
                  <a:srgbClr val="000000"/>
                </a:solidFill>
                <a:ea typeface="楷体_GB2312" pitchFamily="1" charset="-122"/>
              </a:rPr>
              <a:t>、</a:t>
            </a:r>
            <a:r>
              <a:rPr kumimoji="0" lang="en-US" altLang="zh-CN" b="1" dirty="0">
                <a:solidFill>
                  <a:srgbClr val="000000"/>
                </a:solidFill>
                <a:ea typeface="楷体_GB2312" pitchFamily="1" charset="-122"/>
              </a:rPr>
              <a:t>   </a:t>
            </a:r>
            <a:r>
              <a:rPr kumimoji="0" lang="zh-CN" altLang="en-US" b="1" dirty="0">
                <a:solidFill>
                  <a:srgbClr val="000000"/>
                </a:solidFill>
                <a:ea typeface="楷体_GB2312" pitchFamily="1" charset="-122"/>
              </a:rPr>
              <a:t>第一组概念是正确认识“</a:t>
            </a:r>
            <a:r>
              <a:rPr kumimoji="0" lang="zh-CN" altLang="en-US" b="1" dirty="0">
                <a:solidFill>
                  <a:srgbClr val="0000FF"/>
                </a:solidFill>
                <a:ea typeface="楷体_GB2312" pitchFamily="1" charset="-122"/>
              </a:rPr>
              <a:t>马克思主义中国化</a:t>
            </a:r>
            <a:r>
              <a:rPr kumimoji="0" lang="zh-CN" altLang="en-US" b="1" dirty="0">
                <a:solidFill>
                  <a:srgbClr val="000000"/>
                </a:solidFill>
                <a:ea typeface="楷体_GB2312" pitchFamily="1" charset="-122"/>
              </a:rPr>
              <a:t>”与“</a:t>
            </a:r>
            <a:r>
              <a:rPr kumimoji="0" lang="zh-CN" altLang="en-US" b="1" dirty="0">
                <a:solidFill>
                  <a:srgbClr val="0000FF"/>
                </a:solidFill>
                <a:ea typeface="楷体_GB2312" pitchFamily="1" charset="-122"/>
              </a:rPr>
              <a:t>中国化的马克思主义</a:t>
            </a:r>
            <a:r>
              <a:rPr kumimoji="0" lang="zh-CN" altLang="en-US" b="1" dirty="0">
                <a:solidFill>
                  <a:srgbClr val="000000"/>
                </a:solidFill>
                <a:ea typeface="楷体_GB2312" pitchFamily="1" charset="-122"/>
              </a:rPr>
              <a:t>”两大概念之间的关系。</a:t>
            </a:r>
            <a:endParaRPr kumimoji="0" lang="zh-CN" altLang="en-US" b="1" dirty="0">
              <a:solidFill>
                <a:srgbClr val="000000"/>
              </a:solidFill>
              <a:ea typeface="楷体_GB2312" pitchFamily="1" charset="-122"/>
            </a:endParaRPr>
          </a:p>
        </p:txBody>
      </p:sp>
      <p:sp>
        <p:nvSpPr>
          <p:cNvPr id="2" name="文本框 1"/>
          <p:cNvSpPr txBox="1"/>
          <p:nvPr/>
        </p:nvSpPr>
        <p:spPr>
          <a:xfrm>
            <a:off x="376517" y="4434542"/>
            <a:ext cx="745863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t>如何理解“马克思主义中国化”</a:t>
            </a:r>
            <a:r>
              <a:rPr lang="en-US" altLang="zh-CN" sz="2400" b="1" dirty="0"/>
              <a:t>——</a:t>
            </a:r>
            <a:r>
              <a:rPr lang="zh-CN" altLang="en-US" sz="2400" b="1" dirty="0"/>
              <a:t>见教材前言</a:t>
            </a:r>
            <a:endParaRPr lang="zh-CN" altLang="en-US" sz="2400" b="1" dirty="0"/>
          </a:p>
        </p:txBody>
      </p:sp>
      <p:sp>
        <p:nvSpPr>
          <p:cNvPr id="3" name="页脚占位符 2"/>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4" name="灯片编号占位符 3"/>
          <p:cNvSpPr>
            <a:spLocks noGrp="1"/>
          </p:cNvSpPr>
          <p:nvPr>
            <p:ph type="sldNum" sz="quarter" idx="12"/>
          </p:nvPr>
        </p:nvSpPr>
        <p:spPr/>
        <p:txBody>
          <a:bodyPr/>
          <a:lstStyle/>
          <a:p>
            <a:fld id="{19D1020C-87F4-45C9-89D1-482D602E2837}"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edge">
                                      <p:cBhvr>
                                        <p:cTn id="7" dur="500"/>
                                        <p:tgtEl>
                                          <p:spTgt spid="23555"/>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23554"/>
                                        </p:tgtEl>
                                        <p:attrNameLst>
                                          <p:attrName>style.visibility</p:attrName>
                                        </p:attrNameLst>
                                      </p:cBhvr>
                                      <p:to>
                                        <p:strVal val="visible"/>
                                      </p:to>
                                    </p:set>
                                    <p:animEffect transition="in" filter="wedge">
                                      <p:cBhvr>
                                        <p:cTn id="11"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105400" y="144780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3600" b="1">
                <a:solidFill>
                  <a:srgbClr val="000099"/>
                </a:solidFill>
                <a:ea typeface="楷体_GB2312" pitchFamily="1" charset="-122"/>
              </a:rPr>
              <a:t>绪论课</a:t>
            </a:r>
            <a:endParaRPr kumimoji="0" lang="zh-CN" altLang="en-US" sz="3600" b="1">
              <a:solidFill>
                <a:srgbClr val="000099"/>
              </a:solidFill>
              <a:ea typeface="楷体_GB2312" pitchFamily="1" charset="-122"/>
            </a:endParaRPr>
          </a:p>
        </p:txBody>
      </p:sp>
      <p:sp>
        <p:nvSpPr>
          <p:cNvPr id="5123" name="Text Box 3"/>
          <p:cNvSpPr txBox="1">
            <a:spLocks noChangeArrowheads="1"/>
          </p:cNvSpPr>
          <p:nvPr/>
        </p:nvSpPr>
        <p:spPr bwMode="auto">
          <a:xfrm>
            <a:off x="1887538" y="3810001"/>
            <a:ext cx="8780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3000" b="1">
                <a:solidFill>
                  <a:srgbClr val="000000"/>
                </a:solidFill>
                <a:latin typeface="微软雅黑" panose="020B0503020204020204" pitchFamily="34" charset="-122"/>
                <a:ea typeface="微软雅黑" panose="020B0503020204020204" pitchFamily="34" charset="-122"/>
              </a:rPr>
              <a:t>二、 开设</a:t>
            </a:r>
            <a:r>
              <a:rPr kumimoji="0" lang="en-US" altLang="zh-CN" sz="3000" b="1">
                <a:solidFill>
                  <a:srgbClr val="000000"/>
                </a:solidFill>
                <a:latin typeface="微软雅黑" panose="020B0503020204020204" pitchFamily="34" charset="-122"/>
                <a:ea typeface="微软雅黑" panose="020B0503020204020204" pitchFamily="34" charset="-122"/>
              </a:rPr>
              <a:t>《</a:t>
            </a:r>
            <a:r>
              <a:rPr kumimoji="0" lang="zh-CN" altLang="en-US" sz="3000" b="1">
                <a:solidFill>
                  <a:srgbClr val="000000"/>
                </a:solidFill>
                <a:latin typeface="微软雅黑" panose="020B0503020204020204" pitchFamily="34" charset="-122"/>
                <a:ea typeface="微软雅黑" panose="020B0503020204020204" pitchFamily="34" charset="-122"/>
              </a:rPr>
              <a:t>概论</a:t>
            </a:r>
            <a:r>
              <a:rPr kumimoji="0" lang="en-US" altLang="zh-CN" sz="3000" b="1">
                <a:solidFill>
                  <a:srgbClr val="000000"/>
                </a:solidFill>
                <a:latin typeface="微软雅黑" panose="020B0503020204020204" pitchFamily="34" charset="-122"/>
                <a:ea typeface="微软雅黑" panose="020B0503020204020204" pitchFamily="34" charset="-122"/>
              </a:rPr>
              <a:t>》</a:t>
            </a:r>
            <a:r>
              <a:rPr kumimoji="0" lang="zh-CN" altLang="en-US" sz="3000" b="1">
                <a:solidFill>
                  <a:srgbClr val="000000"/>
                </a:solidFill>
                <a:latin typeface="微软雅黑" panose="020B0503020204020204" pitchFamily="34" charset="-122"/>
                <a:ea typeface="微软雅黑" panose="020B0503020204020204" pitchFamily="34" charset="-122"/>
              </a:rPr>
              <a:t>课的目的和意义（为什么）</a:t>
            </a:r>
            <a:endParaRPr kumimoji="0" lang="zh-CN" altLang="en-US" sz="3000" b="1">
              <a:solidFill>
                <a:srgbClr val="000000"/>
              </a:solidFill>
              <a:latin typeface="微软雅黑" panose="020B0503020204020204" pitchFamily="34" charset="-122"/>
              <a:ea typeface="微软雅黑" panose="020B0503020204020204" pitchFamily="34" charset="-122"/>
            </a:endParaRPr>
          </a:p>
        </p:txBody>
      </p:sp>
      <p:sp>
        <p:nvSpPr>
          <p:cNvPr id="5124" name="Text Box 4"/>
          <p:cNvSpPr txBox="1">
            <a:spLocks noChangeArrowheads="1"/>
          </p:cNvSpPr>
          <p:nvPr/>
        </p:nvSpPr>
        <p:spPr bwMode="auto">
          <a:xfrm>
            <a:off x="1900238" y="2667001"/>
            <a:ext cx="86741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3000" b="1">
                <a:solidFill>
                  <a:srgbClr val="000000"/>
                </a:solidFill>
                <a:latin typeface="微软雅黑" panose="020B0503020204020204" pitchFamily="34" charset="-122"/>
                <a:ea typeface="微软雅黑" panose="020B0503020204020204" pitchFamily="34" charset="-122"/>
              </a:rPr>
              <a:t>一、</a:t>
            </a:r>
            <a:r>
              <a:rPr kumimoji="0" lang="en-US" altLang="zh-CN" sz="3000" b="1">
                <a:solidFill>
                  <a:srgbClr val="000000"/>
                </a:solidFill>
                <a:latin typeface="微软雅黑" panose="020B0503020204020204" pitchFamily="34" charset="-122"/>
                <a:ea typeface="微软雅黑" panose="020B0503020204020204" pitchFamily="34" charset="-122"/>
              </a:rPr>
              <a:t>《</a:t>
            </a:r>
            <a:r>
              <a:rPr kumimoji="0" lang="zh-CN" altLang="en-US" sz="3000" b="1">
                <a:solidFill>
                  <a:srgbClr val="000000"/>
                </a:solidFill>
                <a:latin typeface="微软雅黑" panose="020B0503020204020204" pitchFamily="34" charset="-122"/>
                <a:ea typeface="微软雅黑" panose="020B0503020204020204" pitchFamily="34" charset="-122"/>
              </a:rPr>
              <a:t>概论</a:t>
            </a:r>
            <a:r>
              <a:rPr kumimoji="0" lang="en-US" altLang="zh-CN" sz="3000" b="1">
                <a:solidFill>
                  <a:srgbClr val="000000"/>
                </a:solidFill>
                <a:latin typeface="微软雅黑" panose="020B0503020204020204" pitchFamily="34" charset="-122"/>
                <a:ea typeface="微软雅黑" panose="020B0503020204020204" pitchFamily="34" charset="-122"/>
              </a:rPr>
              <a:t>》</a:t>
            </a:r>
            <a:r>
              <a:rPr kumimoji="0" lang="zh-CN" altLang="en-US" sz="3000" b="1">
                <a:solidFill>
                  <a:srgbClr val="000000"/>
                </a:solidFill>
                <a:latin typeface="微软雅黑" panose="020B0503020204020204" pitchFamily="34" charset="-122"/>
                <a:ea typeface="微软雅黑" panose="020B0503020204020204" pitchFamily="34" charset="-122"/>
              </a:rPr>
              <a:t>课程性质和基本内容（是什么）</a:t>
            </a:r>
            <a:endParaRPr kumimoji="0" lang="zh-CN" altLang="en-US" sz="3000" b="1">
              <a:solidFill>
                <a:srgbClr val="000000"/>
              </a:solidFill>
              <a:latin typeface="微软雅黑" panose="020B0503020204020204" pitchFamily="34" charset="-122"/>
              <a:ea typeface="微软雅黑" panose="020B0503020204020204" pitchFamily="34" charset="-122"/>
            </a:endParaRPr>
          </a:p>
        </p:txBody>
      </p:sp>
      <p:sp>
        <p:nvSpPr>
          <p:cNvPr id="5125" name="Text Box 5"/>
          <p:cNvSpPr txBox="1">
            <a:spLocks noChangeArrowheads="1"/>
          </p:cNvSpPr>
          <p:nvPr/>
        </p:nvSpPr>
        <p:spPr bwMode="auto">
          <a:xfrm>
            <a:off x="1828800" y="5029201"/>
            <a:ext cx="86741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3000" b="1">
                <a:solidFill>
                  <a:srgbClr val="000000"/>
                </a:solidFill>
                <a:latin typeface="微软雅黑" panose="020B0503020204020204" pitchFamily="34" charset="-122"/>
                <a:ea typeface="微软雅黑" panose="020B0503020204020204" pitchFamily="34" charset="-122"/>
              </a:rPr>
              <a:t>三、 学习</a:t>
            </a:r>
            <a:r>
              <a:rPr kumimoji="0" lang="en-US" altLang="zh-CN" sz="3000" b="1">
                <a:solidFill>
                  <a:srgbClr val="000000"/>
                </a:solidFill>
                <a:latin typeface="微软雅黑" panose="020B0503020204020204" pitchFamily="34" charset="-122"/>
                <a:ea typeface="微软雅黑" panose="020B0503020204020204" pitchFamily="34" charset="-122"/>
              </a:rPr>
              <a:t>《</a:t>
            </a:r>
            <a:r>
              <a:rPr kumimoji="0" lang="zh-CN" altLang="en-US" sz="3000" b="1">
                <a:solidFill>
                  <a:srgbClr val="000000"/>
                </a:solidFill>
                <a:latin typeface="微软雅黑" panose="020B0503020204020204" pitchFamily="34" charset="-122"/>
                <a:ea typeface="微软雅黑" panose="020B0503020204020204" pitchFamily="34" charset="-122"/>
              </a:rPr>
              <a:t>概论</a:t>
            </a:r>
            <a:r>
              <a:rPr kumimoji="0" lang="en-US" altLang="zh-CN" sz="3000" b="1">
                <a:solidFill>
                  <a:srgbClr val="000000"/>
                </a:solidFill>
                <a:latin typeface="微软雅黑" panose="020B0503020204020204" pitchFamily="34" charset="-122"/>
                <a:ea typeface="微软雅黑" panose="020B0503020204020204" pitchFamily="34" charset="-122"/>
              </a:rPr>
              <a:t>》</a:t>
            </a:r>
            <a:r>
              <a:rPr kumimoji="0" lang="zh-CN" altLang="en-US" sz="3000" b="1">
                <a:solidFill>
                  <a:srgbClr val="000000"/>
                </a:solidFill>
                <a:latin typeface="微软雅黑" panose="020B0503020204020204" pitchFamily="34" charset="-122"/>
                <a:ea typeface="微软雅黑" panose="020B0503020204020204" pitchFamily="34" charset="-122"/>
              </a:rPr>
              <a:t>课的方法和要求（怎样学）</a:t>
            </a:r>
            <a:endParaRPr kumimoji="0" lang="zh-CN" altLang="en-US" sz="3000" b="1">
              <a:solidFill>
                <a:srgbClr val="000000"/>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19D1020C-87F4-45C9-89D1-482D602E2837}"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slide(fromLeft)">
                                      <p:cBhvr>
                                        <p:cTn id="7" dur="500"/>
                                        <p:tgtEl>
                                          <p:spTgt spid="512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124"/>
                                        </p:tgtEl>
                                        <p:attrNameLst>
                                          <p:attrName>style.visibility</p:attrName>
                                        </p:attrNameLst>
                                      </p:cBhvr>
                                      <p:to>
                                        <p:strVal val="visible"/>
                                      </p:to>
                                    </p:set>
                                    <p:animEffect transition="in" filter="checkerboard(across)">
                                      <p:cBhvr>
                                        <p:cTn id="11" dur="500"/>
                                        <p:tgtEl>
                                          <p:spTgt spid="5124"/>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123"/>
                                        </p:tgtEl>
                                        <p:attrNameLst>
                                          <p:attrName>style.visibility</p:attrName>
                                        </p:attrNameLst>
                                      </p:cBhvr>
                                      <p:to>
                                        <p:strVal val="visible"/>
                                      </p:to>
                                    </p:set>
                                    <p:animEffect transition="in" filter="checkerboard(across)">
                                      <p:cBhvr>
                                        <p:cTn id="15" dur="500"/>
                                        <p:tgtEl>
                                          <p:spTgt spid="5123"/>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5125"/>
                                        </p:tgtEl>
                                        <p:attrNameLst>
                                          <p:attrName>style.visibility</p:attrName>
                                        </p:attrNameLst>
                                      </p:cBhvr>
                                      <p:to>
                                        <p:strVal val="visible"/>
                                      </p:to>
                                    </p:set>
                                    <p:animEffect transition="in" filter="checkerboard(across)">
                                      <p:cBhvr>
                                        <p:cTn id="19"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p:bldP spid="5124" grpId="0"/>
      <p:bldP spid="51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445663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21184" y="1253468"/>
            <a:ext cx="3276600" cy="45720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82493" y="645460"/>
            <a:ext cx="745863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t>如何理解“马克思主义中国化”</a:t>
            </a:r>
            <a:r>
              <a:rPr lang="en-US" altLang="zh-CN" sz="2400" b="1" dirty="0"/>
              <a:t>——</a:t>
            </a:r>
            <a:r>
              <a:rPr lang="zh-CN" altLang="en-US" sz="2400" b="1" dirty="0"/>
              <a:t>见教材前言</a:t>
            </a:r>
            <a:endParaRPr lang="zh-CN" altLang="en-US" sz="2400" b="1" dirty="0"/>
          </a:p>
        </p:txBody>
      </p:sp>
      <p:sp>
        <p:nvSpPr>
          <p:cNvPr id="3" name="页脚占位符 2"/>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4" name="灯片编号占位符 3"/>
          <p:cNvSpPr>
            <a:spLocks noGrp="1"/>
          </p:cNvSpPr>
          <p:nvPr>
            <p:ph type="sldNum" sz="quarter" idx="12"/>
          </p:nvPr>
        </p:nvSpPr>
        <p:spPr/>
        <p:txBody>
          <a:bodyPr/>
          <a:lstStyle/>
          <a:p>
            <a:fld id="{19D1020C-87F4-45C9-89D1-482D602E2837}" type="slidenum">
              <a:rPr lang="en-US" altLang="zh-CN" smtClean="0"/>
            </a:fld>
            <a:endParaRPr lang="zh-CN" altLang="en-US"/>
          </a:p>
        </p:txBody>
      </p:sp>
      <p:sp>
        <p:nvSpPr>
          <p:cNvPr id="8" name="文本框 7"/>
          <p:cNvSpPr txBox="1"/>
          <p:nvPr/>
        </p:nvSpPr>
        <p:spPr>
          <a:xfrm>
            <a:off x="508000" y="1954643"/>
            <a:ext cx="7416800" cy="3169650"/>
          </a:xfrm>
          <a:prstGeom prst="rect">
            <a:avLst/>
          </a:prstGeom>
          <a:noFill/>
        </p:spPr>
        <p:txBody>
          <a:bodyPr wrap="square">
            <a:spAutoFit/>
          </a:bodyPr>
          <a:lstStyle/>
          <a:p>
            <a:pPr>
              <a:lnSpc>
                <a:spcPct val="120000"/>
              </a:lnSpc>
            </a:pPr>
            <a:r>
              <a:rPr lang="zh-CN" altLang="en-US" sz="2400" b="1" dirty="0">
                <a:latin typeface="华文行楷" panose="02010800040101010101" pitchFamily="2" charset="-122"/>
                <a:ea typeface="华文行楷" panose="02010800040101010101" pitchFamily="2" charset="-122"/>
              </a:rPr>
              <a:t>     </a:t>
            </a:r>
            <a:r>
              <a:rPr lang="zh-CN" altLang="en-US" sz="2400" b="1" dirty="0">
                <a:latin typeface="华文楷体" panose="02010600040101010101" pitchFamily="2" charset="-122"/>
                <a:ea typeface="华文楷体" panose="02010600040101010101" pitchFamily="2" charset="-122"/>
              </a:rPr>
              <a:t>马克思主义中国化</a:t>
            </a:r>
            <a:r>
              <a:rPr lang="zh-CN" altLang="en-US" sz="2400" b="1" dirty="0">
                <a:solidFill>
                  <a:srgbClr val="FF0000"/>
                </a:solidFill>
                <a:latin typeface="华文楷体" panose="02010600040101010101" pitchFamily="2" charset="-122"/>
                <a:ea typeface="华文楷体" panose="02010600040101010101" pitchFamily="2" charset="-122"/>
              </a:rPr>
              <a:t>就是</a:t>
            </a:r>
            <a:r>
              <a:rPr lang="zh-CN" altLang="en-US" sz="2400" b="1" dirty="0">
                <a:latin typeface="华文楷体" panose="02010600040101010101" pitchFamily="2" charset="-122"/>
                <a:ea typeface="华文楷体" panose="02010600040101010101" pitchFamily="2" charset="-122"/>
              </a:rPr>
              <a:t>把马克思主义基本原 理同中国具体实际和时代特征结合起来，运用马克思主义的立场、观点、方法研究和解决中国革命、建设、改革中的实际问题；</a:t>
            </a:r>
            <a:r>
              <a:rPr lang="zh-CN" altLang="en-US" sz="2400" b="1" dirty="0">
                <a:solidFill>
                  <a:srgbClr val="FF0000"/>
                </a:solidFill>
                <a:latin typeface="华文楷体" panose="02010600040101010101" pitchFamily="2" charset="-122"/>
                <a:ea typeface="华文楷体" panose="02010600040101010101" pitchFamily="2" charset="-122"/>
              </a:rPr>
              <a:t>就是</a:t>
            </a:r>
            <a:r>
              <a:rPr lang="zh-CN" altLang="en-US" sz="2400" b="1" dirty="0">
                <a:latin typeface="华文楷体" panose="02010600040101010101" pitchFamily="2" charset="-122"/>
                <a:ea typeface="华文楷体" panose="02010600040101010101" pitchFamily="2" charset="-122"/>
              </a:rPr>
              <a:t>总结和提炼中国革命、建设、 改革的实践经验，丰富和发展马克思主义；</a:t>
            </a:r>
            <a:r>
              <a:rPr lang="zh-CN" altLang="en-US" sz="2400" b="1" dirty="0">
                <a:solidFill>
                  <a:srgbClr val="FF0000"/>
                </a:solidFill>
                <a:latin typeface="华文楷体" panose="02010600040101010101" pitchFamily="2" charset="-122"/>
                <a:ea typeface="华文楷体" panose="02010600040101010101" pitchFamily="2" charset="-122"/>
              </a:rPr>
              <a:t>就是</a:t>
            </a:r>
            <a:r>
              <a:rPr lang="zh-CN" altLang="en-US" sz="2400" b="1" dirty="0">
                <a:latin typeface="华文楷体" panose="02010600040101010101" pitchFamily="2" charset="-122"/>
                <a:ea typeface="华文楷体" panose="02010600040101010101" pitchFamily="2" charset="-122"/>
              </a:rPr>
              <a:t>运用中国人民喜闻乐见的民族语言来阐述马克思主义理论，实现马克思主义大众化。</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edge">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45247" y="596153"/>
            <a:ext cx="6093011"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342900" indent="-342900" fontAlgn="base">
              <a:lnSpc>
                <a:spcPct val="155000"/>
              </a:lnSpc>
              <a:spcBef>
                <a:spcPct val="25000"/>
              </a:spcBef>
              <a:spcAft>
                <a:spcPct val="25000"/>
              </a:spcAft>
              <a:buFont typeface="Arial" panose="020B0604020202020204" pitchFamily="34" charset="0"/>
              <a:buChar char="•"/>
            </a:pPr>
            <a:r>
              <a:rPr kumimoji="0" lang="en-US" altLang="zh-CN" b="1" dirty="0">
                <a:solidFill>
                  <a:srgbClr val="0000FF"/>
                </a:solidFill>
                <a:ea typeface="楷体_GB2312" pitchFamily="1" charset="-122"/>
              </a:rPr>
              <a:t>       </a:t>
            </a:r>
            <a:r>
              <a:rPr kumimoji="0" lang="zh-CN" altLang="en-US" b="1" dirty="0">
                <a:solidFill>
                  <a:srgbClr val="0000FF"/>
                </a:solidFill>
                <a:ea typeface="楷体_GB2312" pitchFamily="1" charset="-122"/>
              </a:rPr>
              <a:t>区别</a:t>
            </a:r>
            <a:r>
              <a:rPr kumimoji="0" lang="zh-CN" altLang="en-US" b="1" dirty="0">
                <a:solidFill>
                  <a:srgbClr val="000000"/>
                </a:solidFill>
                <a:ea typeface="楷体_GB2312" pitchFamily="1" charset="-122"/>
              </a:rPr>
              <a:t>： “马克思主义中国化”是指马克思主义与中国实际相结合的</a:t>
            </a:r>
            <a:r>
              <a:rPr kumimoji="0" lang="zh-CN" altLang="en-US" b="1" dirty="0">
                <a:solidFill>
                  <a:srgbClr val="0000FF"/>
                </a:solidFill>
                <a:ea typeface="楷体_GB2312" pitchFamily="1" charset="-122"/>
              </a:rPr>
              <a:t>具体过程</a:t>
            </a:r>
            <a:r>
              <a:rPr kumimoji="0" lang="zh-CN" altLang="en-US" b="1" dirty="0">
                <a:solidFill>
                  <a:srgbClr val="000000"/>
                </a:solidFill>
                <a:ea typeface="楷体_GB2312" pitchFamily="1" charset="-122"/>
              </a:rPr>
              <a:t>，“中国化马克思主义” 是指马克思主义与中国实际相结合的</a:t>
            </a:r>
            <a:r>
              <a:rPr kumimoji="0" lang="zh-CN" altLang="en-US" b="1" dirty="0">
                <a:solidFill>
                  <a:srgbClr val="0000FF"/>
                </a:solidFill>
                <a:ea typeface="楷体_GB2312" pitchFamily="1" charset="-122"/>
              </a:rPr>
              <a:t>理论成果</a:t>
            </a:r>
            <a:r>
              <a:rPr kumimoji="0" lang="zh-CN" altLang="en-US" b="1" dirty="0">
                <a:solidFill>
                  <a:srgbClr val="000000"/>
                </a:solidFill>
                <a:ea typeface="楷体_GB2312" pitchFamily="1" charset="-122"/>
              </a:rPr>
              <a:t>。</a:t>
            </a:r>
            <a:endParaRPr kumimoji="0" lang="zh-CN" altLang="en-US" b="1" dirty="0">
              <a:solidFill>
                <a:srgbClr val="000000"/>
              </a:solidFill>
              <a:ea typeface="楷体_GB2312" pitchFamily="1" charset="-122"/>
            </a:endParaRPr>
          </a:p>
        </p:txBody>
      </p:sp>
      <p:pic>
        <p:nvPicPr>
          <p:cNvPr id="24579" name="Picture 3" descr="721704f5c3b7f1eda7ad7b7bcf72992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91283" y="1428750"/>
            <a:ext cx="32004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ChangeArrowheads="1"/>
          </p:cNvSpPr>
          <p:nvPr/>
        </p:nvSpPr>
        <p:spPr bwMode="auto">
          <a:xfrm>
            <a:off x="352611" y="3690056"/>
            <a:ext cx="7578165" cy="231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342900" indent="-342900" fontAlgn="base">
              <a:lnSpc>
                <a:spcPct val="155000"/>
              </a:lnSpc>
              <a:spcBef>
                <a:spcPct val="25000"/>
              </a:spcBef>
              <a:spcAft>
                <a:spcPct val="25000"/>
              </a:spcAft>
              <a:buFont typeface="Arial" panose="020B0604020202020204" pitchFamily="34" charset="0"/>
              <a:buChar char="•"/>
            </a:pPr>
            <a:r>
              <a:rPr kumimoji="0" lang="en-US" altLang="zh-CN" b="1" dirty="0">
                <a:solidFill>
                  <a:srgbClr val="000000"/>
                </a:solidFill>
                <a:ea typeface="楷体_GB2312" pitchFamily="1" charset="-122"/>
              </a:rPr>
              <a:t>       </a:t>
            </a:r>
            <a:r>
              <a:rPr kumimoji="0" lang="zh-CN" altLang="en-US" b="1" dirty="0">
                <a:solidFill>
                  <a:srgbClr val="0000FF"/>
                </a:solidFill>
                <a:ea typeface="楷体_GB2312" pitchFamily="1" charset="-122"/>
              </a:rPr>
              <a:t>联系：</a:t>
            </a:r>
            <a:r>
              <a:rPr kumimoji="0" lang="zh-CN" altLang="en-US" b="1" dirty="0">
                <a:solidFill>
                  <a:srgbClr val="000000"/>
                </a:solidFill>
                <a:ea typeface="楷体_GB2312" pitchFamily="1" charset="-122"/>
              </a:rPr>
              <a:t>“中国化马克思主义”只能产生于“ 马克思主义中国化” 的</a:t>
            </a:r>
            <a:r>
              <a:rPr kumimoji="0" lang="zh-CN" altLang="en-US" b="1" dirty="0">
                <a:solidFill>
                  <a:srgbClr val="0000FF"/>
                </a:solidFill>
                <a:ea typeface="楷体_GB2312" pitchFamily="1" charset="-122"/>
              </a:rPr>
              <a:t>历史进程中</a:t>
            </a:r>
            <a:r>
              <a:rPr kumimoji="0" lang="zh-CN" altLang="en-US" b="1" dirty="0">
                <a:solidFill>
                  <a:srgbClr val="000000"/>
                </a:solidFill>
                <a:ea typeface="楷体_GB2312" pitchFamily="1" charset="-122"/>
              </a:rPr>
              <a:t>，而 “中国化马克思主义” 能</a:t>
            </a:r>
            <a:r>
              <a:rPr kumimoji="0" lang="zh-CN" altLang="en-US" b="1" dirty="0">
                <a:solidFill>
                  <a:srgbClr val="0000FF"/>
                </a:solidFill>
                <a:ea typeface="楷体_GB2312" pitchFamily="1" charset="-122"/>
              </a:rPr>
              <a:t>进一步推动</a:t>
            </a:r>
            <a:r>
              <a:rPr kumimoji="0" lang="zh-CN" altLang="en-US" b="1" dirty="0">
                <a:solidFill>
                  <a:srgbClr val="000000"/>
                </a:solidFill>
                <a:ea typeface="楷体_GB2312" pitchFamily="1" charset="-122"/>
              </a:rPr>
              <a:t>“马克思主义中国化” 的进程。</a:t>
            </a:r>
            <a:endParaRPr kumimoji="0" lang="zh-CN" altLang="en-US" b="1" dirty="0">
              <a:solidFill>
                <a:srgbClr val="000000"/>
              </a:solidFill>
              <a:ea typeface="楷体_GB2312" pitchFamily="1"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19D1020C-87F4-45C9-89D1-482D602E2837}"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 to="" calcmode="lin" valueType="num">
                                      <p:cBhvr>
                                        <p:cTn id="7" dur="1" fill="hold"/>
                                        <p:tgtEl>
                                          <p:spTgt spid="24578"/>
                                        </p:tgtEl>
                                      </p:cBhvr>
                                    </p:anim>
                                  </p:childTnLst>
                                </p:cTn>
                              </p:par>
                            </p:childTnLst>
                          </p:cTn>
                        </p:par>
                        <p:par>
                          <p:cTn id="8" fill="hold">
                            <p:stCondLst>
                              <p:cond delay="0"/>
                            </p:stCondLst>
                            <p:childTnLst>
                              <p:par>
                                <p:cTn id="9" presetID="5" presetClass="entr" presetSubtype="10" fill="hold" nodeType="afterEffect">
                                  <p:stCondLst>
                                    <p:cond delay="0"/>
                                  </p:stCondLst>
                                  <p:childTnLst>
                                    <p:set>
                                      <p:cBhvr>
                                        <p:cTn id="10" dur="1" fill="hold">
                                          <p:stCondLst>
                                            <p:cond delay="0"/>
                                          </p:stCondLst>
                                        </p:cTn>
                                        <p:tgtEl>
                                          <p:spTgt spid="24579"/>
                                        </p:tgtEl>
                                        <p:attrNameLst>
                                          <p:attrName>style.visibility</p:attrName>
                                        </p:attrNameLst>
                                      </p:cBhvr>
                                      <p:to>
                                        <p:strVal val="visible"/>
                                      </p:to>
                                    </p:set>
                                    <p:animEffect transition="in" filter="checkerboard(across)">
                                      <p:cBhvr>
                                        <p:cTn id="11" dur="500"/>
                                        <p:tgtEl>
                                          <p:spTgt spid="24579"/>
                                        </p:tgtEl>
                                      </p:cBhvr>
                                    </p:animEffect>
                                  </p:childTnLst>
                                </p:cTn>
                              </p:par>
                            </p:childTnLst>
                          </p:cTn>
                        </p:par>
                        <p:par>
                          <p:cTn id="12" fill="hold">
                            <p:stCondLst>
                              <p:cond delay="500"/>
                            </p:stCondLst>
                            <p:childTnLst>
                              <p:par>
                                <p:cTn id="13" presetID="5"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069788" y="759013"/>
            <a:ext cx="6169212" cy="189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70000"/>
              </a:lnSpc>
              <a:spcBef>
                <a:spcPct val="25000"/>
              </a:spcBef>
              <a:spcAft>
                <a:spcPct val="25000"/>
              </a:spcAft>
            </a:pPr>
            <a:r>
              <a:rPr kumimoji="0" lang="en-US" altLang="zh-CN" b="1" dirty="0">
                <a:solidFill>
                  <a:srgbClr val="000000"/>
                </a:solidFill>
                <a:ea typeface="楷体_GB2312" pitchFamily="1" charset="-122"/>
              </a:rPr>
              <a:t>       2</a:t>
            </a:r>
            <a:r>
              <a:rPr kumimoji="0" lang="zh-CN" altLang="en-US" b="1" dirty="0">
                <a:solidFill>
                  <a:srgbClr val="000000"/>
                </a:solidFill>
                <a:ea typeface="楷体_GB2312" pitchFamily="1" charset="-122"/>
              </a:rPr>
              <a:t>、</a:t>
            </a:r>
            <a:r>
              <a:rPr kumimoji="0" lang="en-US" altLang="zh-CN" b="1" dirty="0">
                <a:solidFill>
                  <a:srgbClr val="000000"/>
                </a:solidFill>
                <a:ea typeface="楷体_GB2312" pitchFamily="1" charset="-122"/>
              </a:rPr>
              <a:t> </a:t>
            </a:r>
            <a:r>
              <a:rPr kumimoji="0" lang="zh-CN" altLang="en-US" b="1" dirty="0">
                <a:solidFill>
                  <a:srgbClr val="000000"/>
                </a:solidFill>
                <a:ea typeface="楷体_GB2312" pitchFamily="1" charset="-122"/>
              </a:rPr>
              <a:t>第二组是正确认识“</a:t>
            </a:r>
            <a:r>
              <a:rPr kumimoji="0" lang="zh-CN" altLang="en-US" b="1" dirty="0">
                <a:solidFill>
                  <a:srgbClr val="0000FF"/>
                </a:solidFill>
                <a:ea typeface="楷体_GB2312" pitchFamily="1" charset="-122"/>
              </a:rPr>
              <a:t>马克思主义中国化</a:t>
            </a:r>
            <a:r>
              <a:rPr kumimoji="0" lang="zh-CN" altLang="en-US" b="1" dirty="0">
                <a:solidFill>
                  <a:srgbClr val="000000"/>
                </a:solidFill>
                <a:ea typeface="楷体_GB2312" pitchFamily="1" charset="-122"/>
              </a:rPr>
              <a:t>”与“</a:t>
            </a:r>
            <a:r>
              <a:rPr kumimoji="0" lang="zh-CN" altLang="en-US" b="1" dirty="0">
                <a:solidFill>
                  <a:srgbClr val="0000FF"/>
                </a:solidFill>
                <a:ea typeface="楷体_GB2312" pitchFamily="1" charset="-122"/>
              </a:rPr>
              <a:t>马克思主义大众化</a:t>
            </a:r>
            <a:r>
              <a:rPr kumimoji="0" lang="zh-CN" altLang="en-US" b="1" dirty="0">
                <a:solidFill>
                  <a:srgbClr val="000000"/>
                </a:solidFill>
                <a:ea typeface="楷体_GB2312" pitchFamily="1" charset="-122"/>
              </a:rPr>
              <a:t>”、“</a:t>
            </a:r>
            <a:r>
              <a:rPr kumimoji="0" lang="zh-CN" altLang="en-US" b="1" dirty="0">
                <a:solidFill>
                  <a:srgbClr val="0000FF"/>
                </a:solidFill>
                <a:ea typeface="楷体_GB2312" pitchFamily="1" charset="-122"/>
                <a:sym typeface="Arial" panose="020B0604020202020204" pitchFamily="34" charset="0"/>
              </a:rPr>
              <a:t>马克思主义时代化</a:t>
            </a:r>
            <a:r>
              <a:rPr kumimoji="0" lang="zh-CN" altLang="en-US" b="1" dirty="0">
                <a:solidFill>
                  <a:srgbClr val="000000"/>
                </a:solidFill>
                <a:ea typeface="楷体_GB2312" pitchFamily="1" charset="-122"/>
              </a:rPr>
              <a:t>”三者之间的关系。</a:t>
            </a:r>
            <a:endParaRPr kumimoji="0" lang="zh-CN" altLang="en-US" sz="1800" dirty="0">
              <a:solidFill>
                <a:srgbClr val="000000"/>
              </a:solidFill>
            </a:endParaRPr>
          </a:p>
        </p:txBody>
      </p:sp>
      <p:pic>
        <p:nvPicPr>
          <p:cNvPr id="26627" name="Picture 3" descr="s527853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87658" y="2109694"/>
            <a:ext cx="3429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edge">
                                      <p:cBhvr>
                                        <p:cTn id="7" dur="500"/>
                                        <p:tgtEl>
                                          <p:spTgt spid="2662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6627"/>
                                        </p:tgtEl>
                                        <p:attrNameLst>
                                          <p:attrName>style.visibility</p:attrName>
                                        </p:attrNameLst>
                                      </p:cBhvr>
                                      <p:to>
                                        <p:strVal val="visible"/>
                                      </p:to>
                                    </p:set>
                                    <p:animEffect transition="in" filter="checkerboard(across)">
                                      <p:cBhvr>
                                        <p:cTn id="11"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81211" y="379600"/>
            <a:ext cx="7224059" cy="189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342900" indent="-342900" fontAlgn="base">
              <a:lnSpc>
                <a:spcPct val="170000"/>
              </a:lnSpc>
              <a:spcBef>
                <a:spcPct val="25000"/>
              </a:spcBef>
              <a:spcAft>
                <a:spcPct val="25000"/>
              </a:spcAft>
              <a:buFont typeface="Arial" panose="020B0604020202020204" pitchFamily="34" charset="0"/>
              <a:buChar char="•"/>
            </a:pPr>
            <a:r>
              <a:rPr kumimoji="0" lang="zh-CN" altLang="en-US" b="1" dirty="0">
                <a:solidFill>
                  <a:srgbClr val="000000"/>
                </a:solidFill>
                <a:ea typeface="楷体_GB2312" pitchFamily="1" charset="-122"/>
              </a:rPr>
              <a:t>联系：“</a:t>
            </a:r>
            <a:r>
              <a:rPr kumimoji="0" lang="zh-CN" altLang="en-US" b="1" dirty="0">
                <a:solidFill>
                  <a:srgbClr val="0000FF"/>
                </a:solidFill>
                <a:ea typeface="楷体_GB2312" pitchFamily="1" charset="-122"/>
              </a:rPr>
              <a:t>马克思主义中国化</a:t>
            </a:r>
            <a:r>
              <a:rPr kumimoji="0" lang="zh-CN" altLang="en-US" b="1" dirty="0">
                <a:solidFill>
                  <a:srgbClr val="000000"/>
                </a:solidFill>
                <a:ea typeface="楷体_GB2312" pitchFamily="1" charset="-122"/>
              </a:rPr>
              <a:t>”是“</a:t>
            </a:r>
            <a:r>
              <a:rPr kumimoji="0" lang="zh-CN" altLang="en-US" b="1" dirty="0">
                <a:solidFill>
                  <a:srgbClr val="0000FF"/>
                </a:solidFill>
                <a:ea typeface="楷体_GB2312" pitchFamily="1" charset="-122"/>
              </a:rPr>
              <a:t>马克思主义大众化</a:t>
            </a:r>
            <a:r>
              <a:rPr kumimoji="0" lang="zh-CN" altLang="en-US" b="1" dirty="0">
                <a:solidFill>
                  <a:srgbClr val="000000"/>
                </a:solidFill>
                <a:ea typeface="楷体_GB2312" pitchFamily="1" charset="-122"/>
              </a:rPr>
              <a:t>”和“</a:t>
            </a:r>
            <a:r>
              <a:rPr kumimoji="0" lang="zh-CN" altLang="en-US" b="1" dirty="0">
                <a:solidFill>
                  <a:srgbClr val="0000FF"/>
                </a:solidFill>
                <a:ea typeface="楷体_GB2312" pitchFamily="1" charset="-122"/>
                <a:sym typeface="Arial" panose="020B0604020202020204" pitchFamily="34" charset="0"/>
              </a:rPr>
              <a:t>马克思主义时代化</a:t>
            </a:r>
            <a:r>
              <a:rPr kumimoji="0" lang="zh-CN" altLang="en-US" b="1" dirty="0">
                <a:solidFill>
                  <a:srgbClr val="000000"/>
                </a:solidFill>
                <a:ea typeface="楷体_GB2312" pitchFamily="1" charset="-122"/>
              </a:rPr>
              <a:t>”逻辑前提和思想基础。</a:t>
            </a:r>
            <a:endParaRPr kumimoji="0" lang="zh-CN" altLang="en-US" sz="1800" dirty="0">
              <a:solidFill>
                <a:srgbClr val="000000"/>
              </a:solidFill>
            </a:endParaRPr>
          </a:p>
        </p:txBody>
      </p:sp>
      <p:sp>
        <p:nvSpPr>
          <p:cNvPr id="4" name="Text Box 2"/>
          <p:cNvSpPr txBox="1">
            <a:spLocks noChangeArrowheads="1"/>
          </p:cNvSpPr>
          <p:nvPr/>
        </p:nvSpPr>
        <p:spPr bwMode="auto">
          <a:xfrm>
            <a:off x="581211" y="3284075"/>
            <a:ext cx="7050742" cy="189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342900" indent="-342900" fontAlgn="base">
              <a:lnSpc>
                <a:spcPct val="170000"/>
              </a:lnSpc>
              <a:spcBef>
                <a:spcPct val="25000"/>
              </a:spcBef>
              <a:spcAft>
                <a:spcPct val="25000"/>
              </a:spcAft>
              <a:buFont typeface="Arial" panose="020B0604020202020204" pitchFamily="34" charset="0"/>
              <a:buChar char="•"/>
            </a:pPr>
            <a:r>
              <a:rPr kumimoji="0" lang="zh-CN" altLang="en-US" b="1" dirty="0">
                <a:solidFill>
                  <a:srgbClr val="000000"/>
                </a:solidFill>
                <a:ea typeface="楷体_GB2312" pitchFamily="1" charset="-122"/>
              </a:rPr>
              <a:t>区别：“</a:t>
            </a:r>
            <a:r>
              <a:rPr kumimoji="0" lang="zh-CN" altLang="en-US" b="1" dirty="0">
                <a:solidFill>
                  <a:srgbClr val="0000FF"/>
                </a:solidFill>
                <a:ea typeface="楷体_GB2312" pitchFamily="1" charset="-122"/>
              </a:rPr>
              <a:t>中国化</a:t>
            </a:r>
            <a:r>
              <a:rPr kumimoji="0" lang="zh-CN" altLang="en-US" b="1" dirty="0">
                <a:solidFill>
                  <a:srgbClr val="000000"/>
                </a:solidFill>
                <a:ea typeface="楷体_GB2312" pitchFamily="1" charset="-122"/>
              </a:rPr>
              <a:t>”是侧重于理论与实践的结合，“</a:t>
            </a:r>
            <a:r>
              <a:rPr kumimoji="0" lang="zh-CN" altLang="en-US" b="1" dirty="0">
                <a:solidFill>
                  <a:srgbClr val="0000FF"/>
                </a:solidFill>
                <a:ea typeface="楷体_GB2312" pitchFamily="1" charset="-122"/>
              </a:rPr>
              <a:t>大众化</a:t>
            </a:r>
            <a:r>
              <a:rPr kumimoji="0" lang="zh-CN" altLang="en-US" b="1" dirty="0">
                <a:solidFill>
                  <a:srgbClr val="000000"/>
                </a:solidFill>
                <a:ea typeface="楷体_GB2312" pitchFamily="1" charset="-122"/>
              </a:rPr>
              <a:t>”侧重于人民群众理解和掌握，而“</a:t>
            </a:r>
            <a:r>
              <a:rPr kumimoji="0" lang="zh-CN" altLang="en-US" b="1" dirty="0">
                <a:solidFill>
                  <a:srgbClr val="0000FF"/>
                </a:solidFill>
                <a:ea typeface="楷体_GB2312" pitchFamily="1" charset="-122"/>
                <a:sym typeface="Arial" panose="020B0604020202020204" pitchFamily="34" charset="0"/>
              </a:rPr>
              <a:t>时代化</a:t>
            </a:r>
            <a:r>
              <a:rPr kumimoji="0" lang="zh-CN" altLang="en-US" b="1" dirty="0">
                <a:solidFill>
                  <a:srgbClr val="000000"/>
                </a:solidFill>
                <a:ea typeface="楷体_GB2312" pitchFamily="1" charset="-122"/>
              </a:rPr>
              <a:t>”侧重于理论的与时俱进。（着眼点不同）</a:t>
            </a:r>
            <a:endParaRPr kumimoji="0" lang="zh-CN" altLang="en-US" sz="1800" dirty="0">
              <a:solidFill>
                <a:srgbClr val="000000"/>
              </a:solidFill>
            </a:endParaRPr>
          </a:p>
        </p:txBody>
      </p:sp>
      <p:pic>
        <p:nvPicPr>
          <p:cNvPr id="5" name="Picture 3" descr="21034168-1_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38670" y="2271143"/>
            <a:ext cx="3200400" cy="438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edge">
                                      <p:cBhvr>
                                        <p:cTn id="7" dur="500"/>
                                        <p:tgtEl>
                                          <p:spTgt spid="27650"/>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edge">
                                      <p:cBhvr>
                                        <p:cTn id="11" dur="500"/>
                                        <p:tgtEl>
                                          <p:spTgt spid="4"/>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752600" y="1600200"/>
            <a:ext cx="6400800"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0"/>
              </a:spcBef>
              <a:spcAft>
                <a:spcPct val="0"/>
              </a:spcAft>
            </a:pPr>
            <a:r>
              <a:rPr kumimoji="0" lang="zh-CN" altLang="en-US" sz="2800" b="1">
                <a:solidFill>
                  <a:srgbClr val="800000"/>
                </a:solidFill>
                <a:latin typeface="楷体_GB2312" pitchFamily="1" charset="-122"/>
                <a:ea typeface="楷体_GB2312" pitchFamily="1" charset="-122"/>
              </a:rPr>
              <a:t>二、学习</a:t>
            </a:r>
            <a:r>
              <a:rPr kumimoji="0" lang="en-US" altLang="zh-CN" sz="2800" b="1">
                <a:solidFill>
                  <a:srgbClr val="800000"/>
                </a:solidFill>
                <a:latin typeface="楷体_GB2312" pitchFamily="1" charset="-122"/>
                <a:ea typeface="楷体_GB2312" pitchFamily="1" charset="-122"/>
              </a:rPr>
              <a:t>《</a:t>
            </a:r>
            <a:r>
              <a:rPr kumimoji="0" lang="zh-CN" altLang="en-US" sz="2800" b="1">
                <a:solidFill>
                  <a:srgbClr val="800000"/>
                </a:solidFill>
                <a:latin typeface="楷体_GB2312" pitchFamily="1" charset="-122"/>
                <a:ea typeface="楷体_GB2312" pitchFamily="1" charset="-122"/>
              </a:rPr>
              <a:t>概论</a:t>
            </a:r>
            <a:r>
              <a:rPr kumimoji="0" lang="en-US" altLang="zh-CN" sz="2800" b="1">
                <a:solidFill>
                  <a:srgbClr val="800000"/>
                </a:solidFill>
                <a:latin typeface="楷体_GB2312" pitchFamily="1" charset="-122"/>
                <a:ea typeface="楷体_GB2312" pitchFamily="1" charset="-122"/>
              </a:rPr>
              <a:t>》</a:t>
            </a:r>
            <a:r>
              <a:rPr kumimoji="0" lang="zh-CN" altLang="en-US" sz="2800" b="1">
                <a:solidFill>
                  <a:srgbClr val="800000"/>
                </a:solidFill>
                <a:latin typeface="楷体_GB2312" pitchFamily="1" charset="-122"/>
                <a:ea typeface="楷体_GB2312" pitchFamily="1" charset="-122"/>
              </a:rPr>
              <a:t>课的目的和重要意义</a:t>
            </a:r>
            <a:endParaRPr kumimoji="0" lang="zh-CN" altLang="en-US" sz="2800">
              <a:solidFill>
                <a:srgbClr val="800000"/>
              </a:solidFill>
              <a:latin typeface="楷体_GB2312" pitchFamily="1" charset="-122"/>
              <a:ea typeface="楷体_GB2312" pitchFamily="1" charset="-122"/>
            </a:endParaRPr>
          </a:p>
        </p:txBody>
      </p:sp>
      <p:sp>
        <p:nvSpPr>
          <p:cNvPr id="29699" name="Rectangle 3"/>
          <p:cNvSpPr>
            <a:spLocks noChangeArrowheads="1"/>
          </p:cNvSpPr>
          <p:nvPr/>
        </p:nvSpPr>
        <p:spPr bwMode="auto">
          <a:xfrm>
            <a:off x="564777" y="2817814"/>
            <a:ext cx="7741023"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dirty="0">
                <a:solidFill>
                  <a:srgbClr val="000000"/>
                </a:solidFill>
                <a:ea typeface="楷体_GB2312" pitchFamily="1" charset="-122"/>
              </a:rPr>
              <a:t>       </a:t>
            </a:r>
            <a:r>
              <a:rPr kumimoji="0" lang="zh-CN" altLang="en-US" b="1" dirty="0">
                <a:solidFill>
                  <a:srgbClr val="FF0000"/>
                </a:solidFill>
                <a:ea typeface="楷体_GB2312" pitchFamily="1" charset="-122"/>
              </a:rPr>
              <a:t>（一）目的：</a:t>
            </a:r>
            <a:r>
              <a:rPr kumimoji="0" lang="zh-CN" altLang="en-US" b="1" dirty="0">
                <a:solidFill>
                  <a:srgbClr val="000000"/>
                </a:solidFill>
                <a:ea typeface="楷体_GB2312" pitchFamily="1" charset="-122"/>
              </a:rPr>
              <a:t>帮助大学生系统掌握毛泽东思想和中国特色社会理论体系的基本原理，坚定在党的领导下走中国特色社会主义道路的理想和信念。</a:t>
            </a:r>
            <a:r>
              <a:rPr kumimoji="0" lang="zh-CN" altLang="en-US" b="1" dirty="0">
                <a:solidFill>
                  <a:srgbClr val="0000FF"/>
                </a:solidFill>
                <a:ea typeface="楷体_GB2312" pitchFamily="1" charset="-122"/>
              </a:rPr>
              <a:t>（理论、道路和制度自信）</a:t>
            </a:r>
            <a:endParaRPr kumimoji="0" lang="zh-CN" altLang="en-US" b="1" dirty="0">
              <a:solidFill>
                <a:srgbClr val="0000FF"/>
              </a:solidFill>
              <a:ea typeface="楷体_GB2312" pitchFamily="1" charset="-122"/>
            </a:endParaRPr>
          </a:p>
        </p:txBody>
      </p:sp>
      <p:pic>
        <p:nvPicPr>
          <p:cNvPr id="29700" name="Picture 4" descr="23423472-1_u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88823" y="2650564"/>
            <a:ext cx="2438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19D1020C-87F4-45C9-89D1-482D602E2837}"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0-#ppt_w/2"/>
                                          </p:val>
                                        </p:tav>
                                        <p:tav tm="100000">
                                          <p:val>
                                            <p:strVal val="#ppt_x"/>
                                          </p:val>
                                        </p:tav>
                                      </p:tavLst>
                                    </p:anim>
                                    <p:anim calcmode="lin" valueType="num">
                                      <p:cBhvr additive="base">
                                        <p:cTn id="8" dur="500" fill="hold"/>
                                        <p:tgtEl>
                                          <p:spTgt spid="296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checkerboard(across)">
                                      <p:cBhvr>
                                        <p:cTn id="12" dur="500"/>
                                        <p:tgtEl>
                                          <p:spTgt spid="29699"/>
                                        </p:tgtEl>
                                      </p:cBhvr>
                                    </p:animEffect>
                                  </p:childTnLst>
                                </p:cTn>
                              </p:par>
                            </p:childTnLst>
                          </p:cTn>
                        </p:par>
                        <p:par>
                          <p:cTn id="13" fill="hold">
                            <p:stCondLst>
                              <p:cond delay="1000"/>
                            </p:stCondLst>
                            <p:childTnLst>
                              <p:par>
                                <p:cTn id="14" presetID="8" presetClass="entr" presetSubtype="32" fill="hold" nodeType="after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diamond(out)">
                                      <p:cBhvr>
                                        <p:cTn id="16"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676400" y="3238500"/>
            <a:ext cx="52578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a:solidFill>
                  <a:srgbClr val="000000"/>
                </a:solidFill>
                <a:latin typeface="楷体_GB2312" pitchFamily="1" charset="-122"/>
                <a:ea typeface="楷体_GB2312" pitchFamily="1" charset="-122"/>
              </a:rPr>
              <a:t>    </a:t>
            </a:r>
            <a:r>
              <a:rPr kumimoji="0" lang="zh-CN" altLang="en-US" b="1">
                <a:solidFill>
                  <a:srgbClr val="000000"/>
                </a:solidFill>
                <a:latin typeface="楷体_GB2312" pitchFamily="1" charset="-122"/>
                <a:ea typeface="楷体_GB2312" pitchFamily="1" charset="-122"/>
              </a:rPr>
              <a:t>有利于增强大学生，特别是工科类大学生的政治理论素养和</a:t>
            </a:r>
            <a:r>
              <a:rPr kumimoji="0" lang="zh-CN" altLang="en-US" b="1">
                <a:solidFill>
                  <a:srgbClr val="000000"/>
                </a:solidFill>
                <a:ea typeface="楷体_GB2312" pitchFamily="1" charset="-122"/>
              </a:rPr>
              <a:t>树立正确的世界观、人生观与价值观。</a:t>
            </a:r>
            <a:endParaRPr kumimoji="0" lang="zh-CN" altLang="en-US" b="1">
              <a:solidFill>
                <a:srgbClr val="000000"/>
              </a:solidFill>
              <a:latin typeface="楷体_GB2312" pitchFamily="1" charset="-122"/>
              <a:ea typeface="楷体_GB2312" pitchFamily="1" charset="-122"/>
            </a:endParaRPr>
          </a:p>
        </p:txBody>
      </p:sp>
      <p:sp>
        <p:nvSpPr>
          <p:cNvPr id="31747" name="Rectangle 3"/>
          <p:cNvSpPr>
            <a:spLocks noChangeArrowheads="1"/>
          </p:cNvSpPr>
          <p:nvPr/>
        </p:nvSpPr>
        <p:spPr bwMode="auto">
          <a:xfrm>
            <a:off x="1676400" y="1371600"/>
            <a:ext cx="4572000" cy="50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0"/>
              </a:spcBef>
              <a:spcAft>
                <a:spcPct val="0"/>
              </a:spcAft>
            </a:pPr>
            <a:r>
              <a:rPr kumimoji="0" lang="zh-CN" altLang="en-US" sz="2600" b="1">
                <a:solidFill>
                  <a:srgbClr val="800000"/>
                </a:solidFill>
                <a:ea typeface="楷体_GB2312" pitchFamily="1" charset="-122"/>
              </a:rPr>
              <a:t>（二）</a:t>
            </a:r>
            <a:r>
              <a:rPr kumimoji="0" lang="zh-CN" altLang="en-US" sz="2600" b="1">
                <a:solidFill>
                  <a:srgbClr val="800000"/>
                </a:solidFill>
                <a:latin typeface="楷体_GB2312" pitchFamily="1" charset="-122"/>
                <a:ea typeface="楷体_GB2312" pitchFamily="1" charset="-122"/>
              </a:rPr>
              <a:t>学习</a:t>
            </a:r>
            <a:r>
              <a:rPr kumimoji="0" lang="en-US" altLang="zh-CN" sz="2600" b="1">
                <a:solidFill>
                  <a:srgbClr val="800000"/>
                </a:solidFill>
                <a:latin typeface="楷体_GB2312" pitchFamily="1" charset="-122"/>
                <a:ea typeface="楷体_GB2312" pitchFamily="1" charset="-122"/>
              </a:rPr>
              <a:t>《</a:t>
            </a:r>
            <a:r>
              <a:rPr kumimoji="0" lang="zh-CN" altLang="en-US" sz="2600" b="1">
                <a:solidFill>
                  <a:srgbClr val="800000"/>
                </a:solidFill>
                <a:latin typeface="楷体_GB2312" pitchFamily="1" charset="-122"/>
                <a:ea typeface="楷体_GB2312" pitchFamily="1" charset="-122"/>
              </a:rPr>
              <a:t>概论</a:t>
            </a:r>
            <a:r>
              <a:rPr kumimoji="0" lang="en-US" altLang="zh-CN" sz="2600" b="1">
                <a:solidFill>
                  <a:srgbClr val="800000"/>
                </a:solidFill>
                <a:latin typeface="楷体_GB2312" pitchFamily="1" charset="-122"/>
                <a:ea typeface="楷体_GB2312" pitchFamily="1" charset="-122"/>
              </a:rPr>
              <a:t>》</a:t>
            </a:r>
            <a:r>
              <a:rPr kumimoji="0" lang="zh-CN" altLang="en-US" sz="2600" b="1">
                <a:solidFill>
                  <a:srgbClr val="800000"/>
                </a:solidFill>
                <a:latin typeface="楷体_GB2312" pitchFamily="1" charset="-122"/>
                <a:ea typeface="楷体_GB2312" pitchFamily="1" charset="-122"/>
              </a:rPr>
              <a:t>课的意义</a:t>
            </a:r>
            <a:endParaRPr kumimoji="0" lang="zh-CN" altLang="en-US" sz="2600" b="1">
              <a:solidFill>
                <a:srgbClr val="800000"/>
              </a:solidFill>
              <a:latin typeface="楷体_GB2312" pitchFamily="1" charset="-122"/>
              <a:ea typeface="楷体_GB2312" pitchFamily="1" charset="-122"/>
            </a:endParaRPr>
          </a:p>
        </p:txBody>
      </p:sp>
      <p:sp>
        <p:nvSpPr>
          <p:cNvPr id="31748" name="Rectangle 4"/>
          <p:cNvSpPr>
            <a:spLocks noChangeArrowheads="1"/>
          </p:cNvSpPr>
          <p:nvPr/>
        </p:nvSpPr>
        <p:spPr bwMode="auto">
          <a:xfrm>
            <a:off x="1905001" y="2362200"/>
            <a:ext cx="4727575" cy="59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40000"/>
              </a:lnSpc>
              <a:spcBef>
                <a:spcPct val="0"/>
              </a:spcBef>
              <a:spcAft>
                <a:spcPct val="0"/>
              </a:spcAft>
            </a:pPr>
            <a:r>
              <a:rPr kumimoji="0" lang="en-US" altLang="zh-CN" sz="2600" b="1">
                <a:solidFill>
                  <a:srgbClr val="0000FF"/>
                </a:solidFill>
                <a:ea typeface="楷体_GB2312" pitchFamily="1" charset="-122"/>
              </a:rPr>
              <a:t>1</a:t>
            </a:r>
            <a:r>
              <a:rPr kumimoji="0" lang="zh-CN" altLang="en-US" sz="2600" b="1">
                <a:solidFill>
                  <a:srgbClr val="0000FF"/>
                </a:solidFill>
                <a:ea typeface="楷体_GB2312" pitchFamily="1" charset="-122"/>
              </a:rPr>
              <a:t>、学习</a:t>
            </a:r>
            <a:r>
              <a:rPr kumimoji="0" lang="en-US" altLang="zh-CN" sz="2600" b="1">
                <a:solidFill>
                  <a:srgbClr val="0000FF"/>
                </a:solidFill>
                <a:ea typeface="楷体_GB2312" pitchFamily="1" charset="-122"/>
              </a:rPr>
              <a:t>《</a:t>
            </a:r>
            <a:r>
              <a:rPr kumimoji="0" lang="zh-CN" altLang="en-US" sz="2600" b="1">
                <a:solidFill>
                  <a:srgbClr val="0000FF"/>
                </a:solidFill>
                <a:ea typeface="楷体_GB2312" pitchFamily="1" charset="-122"/>
              </a:rPr>
              <a:t>概论</a:t>
            </a:r>
            <a:r>
              <a:rPr kumimoji="0" lang="en-US" altLang="zh-CN" sz="2600" b="1">
                <a:solidFill>
                  <a:srgbClr val="0000FF"/>
                </a:solidFill>
                <a:ea typeface="楷体_GB2312" pitchFamily="1" charset="-122"/>
              </a:rPr>
              <a:t>》</a:t>
            </a:r>
            <a:r>
              <a:rPr kumimoji="0" lang="zh-CN" altLang="en-US" sz="2600" b="1">
                <a:solidFill>
                  <a:srgbClr val="0000FF"/>
                </a:solidFill>
                <a:ea typeface="楷体_GB2312" pitchFamily="1" charset="-122"/>
              </a:rPr>
              <a:t>课的理论意义</a:t>
            </a:r>
            <a:endParaRPr kumimoji="0" lang="zh-CN" altLang="en-US" sz="2600" b="1">
              <a:solidFill>
                <a:srgbClr val="0000FF"/>
              </a:solidFill>
              <a:ea typeface="楷体_GB2312" pitchFamily="1" charset="-122"/>
            </a:endParaRPr>
          </a:p>
        </p:txBody>
      </p:sp>
      <p:pic>
        <p:nvPicPr>
          <p:cNvPr id="31749" name="Picture 5" descr="292x30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34200" y="2819400"/>
            <a:ext cx="3505200" cy="2971800"/>
          </a:xfrm>
          <a:prstGeom prst="rect">
            <a:avLst/>
          </a:prstGeom>
          <a:noFill/>
          <a:ln w="9525">
            <a:solidFill>
              <a:srgbClr val="003366"/>
            </a:solidFill>
            <a:miter lim="800000"/>
            <a:headEnd/>
            <a:tailEnd/>
          </a:ln>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0-#ppt_w/2"/>
                                          </p:val>
                                        </p:tav>
                                        <p:tav tm="100000">
                                          <p:val>
                                            <p:strVal val="#ppt_x"/>
                                          </p:val>
                                        </p:tav>
                                      </p:tavLst>
                                    </p:anim>
                                    <p:anim calcmode="lin" valueType="num">
                                      <p:cBhvr additive="base">
                                        <p:cTn id="8" dur="500" fill="hold"/>
                                        <p:tgtEl>
                                          <p:spTgt spid="317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slide(fromLeft)">
                                      <p:cBhvr>
                                        <p:cTn id="12" dur="500"/>
                                        <p:tgtEl>
                                          <p:spTgt spid="3174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1746"/>
                                        </p:tgtEl>
                                        <p:attrNameLst>
                                          <p:attrName>style.visibility</p:attrName>
                                        </p:attrNameLst>
                                      </p:cBhvr>
                                      <p:to>
                                        <p:strVal val="visible"/>
                                      </p:to>
                                    </p:set>
                                    <p:animEffect transition="in" filter="wipe(left)">
                                      <p:cBhvr>
                                        <p:cTn id="16" dur="1000"/>
                                        <p:tgtEl>
                                          <p:spTgt spid="31746"/>
                                        </p:tgtEl>
                                      </p:cBhvr>
                                    </p:animEffect>
                                  </p:childTnLst>
                                </p:cTn>
                              </p:par>
                            </p:childTnLst>
                          </p:cTn>
                        </p:par>
                        <p:par>
                          <p:cTn id="17" fill="hold">
                            <p:stCondLst>
                              <p:cond delay="2000"/>
                            </p:stCondLst>
                            <p:childTnLst>
                              <p:par>
                                <p:cTn id="18" presetID="17" presetClass="entr" presetSubtype="10" fill="hold" nodeType="afterEffect">
                                  <p:stCondLst>
                                    <p:cond delay="0"/>
                                  </p:stCondLst>
                                  <p:childTnLst>
                                    <p:set>
                                      <p:cBhvr>
                                        <p:cTn id="19" dur="1" fill="hold">
                                          <p:stCondLst>
                                            <p:cond delay="0"/>
                                          </p:stCondLst>
                                        </p:cTn>
                                        <p:tgtEl>
                                          <p:spTgt spid="31749"/>
                                        </p:tgtEl>
                                        <p:attrNameLst>
                                          <p:attrName>style.visibility</p:attrName>
                                        </p:attrNameLst>
                                      </p:cBhvr>
                                      <p:to>
                                        <p:strVal val="visible"/>
                                      </p:to>
                                    </p:set>
                                    <p:anim calcmode="lin" valueType="num">
                                      <p:cBhvr>
                                        <p:cTn id="20" dur="500" fill="hold"/>
                                        <p:tgtEl>
                                          <p:spTgt spid="31749"/>
                                        </p:tgtEl>
                                        <p:attrNameLst>
                                          <p:attrName>ppt_w</p:attrName>
                                        </p:attrNameLst>
                                      </p:cBhvr>
                                      <p:tavLst>
                                        <p:tav tm="0">
                                          <p:val>
                                            <p:fltVal val="0"/>
                                          </p:val>
                                        </p:tav>
                                        <p:tav tm="100000">
                                          <p:val>
                                            <p:strVal val="#ppt_w"/>
                                          </p:val>
                                        </p:tav>
                                      </p:tavLst>
                                    </p:anim>
                                    <p:anim calcmode="lin" valueType="num">
                                      <p:cBhvr>
                                        <p:cTn id="21" dur="500" fill="hold"/>
                                        <p:tgtEl>
                                          <p:spTgt spid="317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p:bldP spid="3174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752600" y="2286000"/>
            <a:ext cx="5487988"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40000"/>
              </a:lnSpc>
              <a:spcBef>
                <a:spcPct val="0"/>
              </a:spcBef>
              <a:spcAft>
                <a:spcPct val="0"/>
              </a:spcAft>
            </a:pPr>
            <a:r>
              <a:rPr kumimoji="0" lang="en-US" altLang="zh-CN" b="1">
                <a:solidFill>
                  <a:srgbClr val="000000"/>
                </a:solidFill>
                <a:latin typeface="楷体_GB2312" pitchFamily="1" charset="-122"/>
                <a:ea typeface="楷体_GB2312" pitchFamily="1" charset="-122"/>
              </a:rPr>
              <a:t>    </a:t>
            </a:r>
            <a:r>
              <a:rPr kumimoji="0" lang="zh-CN" altLang="en-US" b="1">
                <a:solidFill>
                  <a:srgbClr val="000000"/>
                </a:solidFill>
                <a:latin typeface="楷体_GB2312" pitchFamily="1" charset="-122"/>
                <a:ea typeface="楷体_GB2312" pitchFamily="1" charset="-122"/>
              </a:rPr>
              <a:t>如果你们想使你们一生的工作有益于人类，那么，你们只懂得应用科学本身是不够的。关心人的本身，应当始终成为一切技术上奋斗的主要目标。</a:t>
            </a:r>
            <a:endParaRPr kumimoji="0" lang="zh-CN" altLang="en-US" b="1">
              <a:solidFill>
                <a:srgbClr val="000000"/>
              </a:solidFill>
              <a:latin typeface="楷体_GB2312" pitchFamily="1" charset="-122"/>
              <a:ea typeface="楷体_GB2312" pitchFamily="1" charset="-122"/>
            </a:endParaRPr>
          </a:p>
          <a:p>
            <a:pPr fontAlgn="base">
              <a:lnSpc>
                <a:spcPct val="145000"/>
              </a:lnSpc>
              <a:spcBef>
                <a:spcPct val="55000"/>
              </a:spcBef>
              <a:spcAft>
                <a:spcPct val="0"/>
              </a:spcAft>
            </a:pPr>
            <a:r>
              <a:rPr kumimoji="0" lang="en-US" altLang="zh-CN" b="1">
                <a:solidFill>
                  <a:srgbClr val="000000"/>
                </a:solidFill>
                <a:latin typeface="楷体_GB2312" pitchFamily="1" charset="-122"/>
                <a:ea typeface="楷体_GB2312" pitchFamily="1" charset="-122"/>
              </a:rPr>
              <a:t> </a:t>
            </a:r>
            <a:r>
              <a:rPr kumimoji="0" lang="zh-CN" altLang="zh-CN" b="1">
                <a:solidFill>
                  <a:srgbClr val="0000FF"/>
                </a:solidFill>
                <a:ea typeface="楷体_GB2312" pitchFamily="1" charset="-122"/>
              </a:rPr>
              <a:t>——</a:t>
            </a:r>
            <a:r>
              <a:rPr kumimoji="0" lang="zh-CN" altLang="en-US" b="1">
                <a:solidFill>
                  <a:srgbClr val="0000FF"/>
                </a:solidFill>
                <a:latin typeface="楷体_GB2312" pitchFamily="1" charset="-122"/>
                <a:ea typeface="楷体_GB2312" pitchFamily="1" charset="-122"/>
              </a:rPr>
              <a:t>爱因斯坦（加利福尼亚理工讲话）</a:t>
            </a:r>
            <a:r>
              <a:rPr kumimoji="0" lang="zh-CN" altLang="en-US" b="1">
                <a:solidFill>
                  <a:srgbClr val="000000"/>
                </a:solidFill>
                <a:latin typeface="楷体_GB2312" pitchFamily="1" charset="-122"/>
                <a:ea typeface="楷体_GB2312" pitchFamily="1" charset="-122"/>
              </a:rPr>
              <a:t> </a:t>
            </a:r>
            <a:endParaRPr kumimoji="0" lang="zh-CN" altLang="en-US" b="1">
              <a:solidFill>
                <a:srgbClr val="000000"/>
              </a:solidFill>
              <a:latin typeface="楷体_GB2312" pitchFamily="1" charset="-122"/>
              <a:ea typeface="楷体_GB2312" pitchFamily="1" charset="-122"/>
            </a:endParaRPr>
          </a:p>
        </p:txBody>
      </p:sp>
      <p:pic>
        <p:nvPicPr>
          <p:cNvPr id="32771" name="Picture 3" descr="4954372_141909084420_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5200" y="1524000"/>
            <a:ext cx="29527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B16AF0C2-7C0B-44A1-87FB-F9FE22B6EA0F}"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checkerboard(across)">
                                      <p:cBhvr>
                                        <p:cTn id="7" dur="500"/>
                                        <p:tgtEl>
                                          <p:spTgt spid="32770"/>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32771"/>
                                        </p:tgtEl>
                                        <p:attrNameLst>
                                          <p:attrName>style.visibility</p:attrName>
                                        </p:attrNameLst>
                                      </p:cBhvr>
                                      <p:to>
                                        <p:strVal val="visible"/>
                                      </p:to>
                                    </p:set>
                                    <p:anim calcmode="lin" valueType="num">
                                      <p:cBhvr>
                                        <p:cTn id="11" dur="1000" fill="hold"/>
                                        <p:tgtEl>
                                          <p:spTgt spid="32771"/>
                                        </p:tgtEl>
                                        <p:attrNameLst>
                                          <p:attrName>ppt_w</p:attrName>
                                        </p:attrNameLst>
                                      </p:cBhvr>
                                      <p:tavLst>
                                        <p:tav tm="0">
                                          <p:val>
                                            <p:strVal val="#ppt_w*0.70"/>
                                          </p:val>
                                        </p:tav>
                                        <p:tav tm="100000">
                                          <p:val>
                                            <p:strVal val="#ppt_w"/>
                                          </p:val>
                                        </p:tav>
                                      </p:tavLst>
                                    </p:anim>
                                    <p:anim calcmode="lin" valueType="num">
                                      <p:cBhvr>
                                        <p:cTn id="12" dur="1000" fill="hold"/>
                                        <p:tgtEl>
                                          <p:spTgt spid="32771"/>
                                        </p:tgtEl>
                                        <p:attrNameLst>
                                          <p:attrName>ppt_h</p:attrName>
                                        </p:attrNameLst>
                                      </p:cBhvr>
                                      <p:tavLst>
                                        <p:tav tm="0">
                                          <p:val>
                                            <p:strVal val="#ppt_h"/>
                                          </p:val>
                                        </p:tav>
                                        <p:tav tm="100000">
                                          <p:val>
                                            <p:strVal val="#ppt_h"/>
                                          </p:val>
                                        </p:tav>
                                      </p:tavLst>
                                    </p:anim>
                                    <p:animEffect transition="in" filter="fade">
                                      <p:cBhvr>
                                        <p:cTn id="13"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828800" y="2192339"/>
            <a:ext cx="5335588"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a:solidFill>
                  <a:srgbClr val="000000"/>
                </a:solidFill>
                <a:latin typeface="楷体_GB2312" pitchFamily="1" charset="-122"/>
                <a:ea typeface="楷体_GB2312" pitchFamily="1" charset="-122"/>
              </a:rPr>
              <a:t>    </a:t>
            </a:r>
            <a:r>
              <a:rPr kumimoji="0" lang="en-US" altLang="zh-CN" b="1">
                <a:solidFill>
                  <a:srgbClr val="000000"/>
                </a:solidFill>
                <a:ea typeface="楷体_GB2312" pitchFamily="1" charset="-122"/>
              </a:rPr>
              <a:t>“</a:t>
            </a:r>
            <a:r>
              <a:rPr kumimoji="0" lang="zh-CN" altLang="en-US" b="1">
                <a:solidFill>
                  <a:srgbClr val="000000"/>
                </a:solidFill>
                <a:latin typeface="楷体_GB2312" pitchFamily="1" charset="-122"/>
                <a:ea typeface="楷体_GB2312" pitchFamily="1" charset="-122"/>
              </a:rPr>
              <a:t>人文文化是一个民族的身份证。没有先进的科学技术，我们会一打就垮；没有人文精神、民族传统，一个国家、一个民族会不打自垮。</a:t>
            </a:r>
            <a:r>
              <a:rPr kumimoji="0" lang="zh-CN" altLang="en-US" b="1">
                <a:solidFill>
                  <a:srgbClr val="000000"/>
                </a:solidFill>
                <a:ea typeface="楷体_GB2312" pitchFamily="1" charset="-122"/>
              </a:rPr>
              <a:t>”</a:t>
            </a:r>
            <a:r>
              <a:rPr kumimoji="0" lang="zh-CN" altLang="en-US" b="1">
                <a:solidFill>
                  <a:srgbClr val="000000"/>
                </a:solidFill>
                <a:latin typeface="楷体_GB2312" pitchFamily="1" charset="-122"/>
                <a:ea typeface="楷体_GB2312" pitchFamily="1" charset="-122"/>
              </a:rPr>
              <a:t> </a:t>
            </a:r>
            <a:endParaRPr kumimoji="0" lang="zh-CN" altLang="en-US" b="1">
              <a:solidFill>
                <a:srgbClr val="000000"/>
              </a:solidFill>
              <a:latin typeface="楷体_GB2312" pitchFamily="1" charset="-122"/>
              <a:ea typeface="楷体_GB2312" pitchFamily="1" charset="-122"/>
            </a:endParaRPr>
          </a:p>
        </p:txBody>
      </p:sp>
      <p:sp>
        <p:nvSpPr>
          <p:cNvPr id="33795" name="Text Box 3"/>
          <p:cNvSpPr txBox="1">
            <a:spLocks noChangeArrowheads="1"/>
          </p:cNvSpPr>
          <p:nvPr/>
        </p:nvSpPr>
        <p:spPr bwMode="auto">
          <a:xfrm>
            <a:off x="2209800" y="48768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en-US" altLang="zh-CN" b="1">
                <a:solidFill>
                  <a:srgbClr val="0000FF"/>
                </a:solidFill>
                <a:ea typeface="楷体_GB2312" pitchFamily="1" charset="-122"/>
              </a:rPr>
              <a:t>——</a:t>
            </a:r>
            <a:r>
              <a:rPr kumimoji="0" lang="zh-CN" altLang="en-US" b="1">
                <a:solidFill>
                  <a:srgbClr val="0000FF"/>
                </a:solidFill>
                <a:ea typeface="楷体_GB2312" pitchFamily="1" charset="-122"/>
              </a:rPr>
              <a:t>杨叔子（原华中理工大学校长） </a:t>
            </a:r>
            <a:endParaRPr kumimoji="0" lang="zh-CN" altLang="en-US" b="1">
              <a:solidFill>
                <a:srgbClr val="0000FF"/>
              </a:solidFill>
              <a:ea typeface="楷体_GB2312" pitchFamily="1" charset="-122"/>
            </a:endParaRPr>
          </a:p>
        </p:txBody>
      </p:sp>
      <p:pic>
        <p:nvPicPr>
          <p:cNvPr id="33796" name="Picture 4" descr="200811292221305896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5201" y="1524000"/>
            <a:ext cx="3179763"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B16AF0C2-7C0B-44A1-87FB-F9FE22B6EA0F}"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checkerboard(across)">
                                      <p:cBhvr>
                                        <p:cTn id="7" dur="500"/>
                                        <p:tgtEl>
                                          <p:spTgt spid="3379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3795"/>
                                        </p:tgtEl>
                                        <p:attrNameLst>
                                          <p:attrName>style.visibility</p:attrName>
                                        </p:attrNameLst>
                                      </p:cBhvr>
                                      <p:to>
                                        <p:strVal val="visible"/>
                                      </p:to>
                                    </p:set>
                                    <p:animEffect transition="in" filter="checkerboard(across)">
                                      <p:cBhvr>
                                        <p:cTn id="11" dur="500"/>
                                        <p:tgtEl>
                                          <p:spTgt spid="33795"/>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33796"/>
                                        </p:tgtEl>
                                        <p:attrNameLst>
                                          <p:attrName>style.visibility</p:attrName>
                                        </p:attrNameLst>
                                      </p:cBhvr>
                                      <p:to>
                                        <p:strVal val="visible"/>
                                      </p:to>
                                    </p:set>
                                    <p:animEffect transition="in" filter="box(out)">
                                      <p:cBhvr>
                                        <p:cTn id="15"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Rot="1" noChangeArrowheads="1"/>
          </p:cNvSpPr>
          <p:nvPr/>
        </p:nvSpPr>
        <p:spPr bwMode="auto">
          <a:xfrm>
            <a:off x="1905000" y="1447801"/>
            <a:ext cx="7620000" cy="5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25000"/>
              </a:lnSpc>
              <a:spcBef>
                <a:spcPct val="0"/>
              </a:spcBef>
              <a:spcAft>
                <a:spcPct val="0"/>
              </a:spcAft>
              <a:buClr>
                <a:srgbClr val="0066CC"/>
              </a:buClr>
            </a:pPr>
            <a:r>
              <a:rPr kumimoji="0" lang="en-US" altLang="zh-CN" sz="2600" b="1">
                <a:solidFill>
                  <a:srgbClr val="0000FF"/>
                </a:solidFill>
                <a:latin typeface="楷体_GB2312" pitchFamily="1" charset="-122"/>
                <a:ea typeface="楷体_GB2312" pitchFamily="1" charset="-122"/>
              </a:rPr>
              <a:t>2</a:t>
            </a:r>
            <a:r>
              <a:rPr kumimoji="0" lang="zh-CN" altLang="en-US" sz="2600" b="1">
                <a:solidFill>
                  <a:srgbClr val="0000FF"/>
                </a:solidFill>
                <a:latin typeface="楷体_GB2312" pitchFamily="1" charset="-122"/>
                <a:ea typeface="楷体_GB2312" pitchFamily="1" charset="-122"/>
              </a:rPr>
              <a:t>、政治意义：</a:t>
            </a:r>
            <a:r>
              <a:rPr kumimoji="0" lang="zh-CN" altLang="en-US" sz="2600" b="1">
                <a:solidFill>
                  <a:srgbClr val="000000"/>
                </a:solidFill>
                <a:latin typeface="楷体_GB2312" pitchFamily="1" charset="-122"/>
                <a:ea typeface="楷体_GB2312" pitchFamily="1" charset="-122"/>
              </a:rPr>
              <a:t>增强当代大学生的使命感和责任感</a:t>
            </a:r>
            <a:endParaRPr kumimoji="0" lang="zh-CN" altLang="en-US" sz="2600" b="1">
              <a:solidFill>
                <a:srgbClr val="000000"/>
              </a:solidFill>
              <a:latin typeface="楷体_GB2312" pitchFamily="1" charset="-122"/>
              <a:ea typeface="楷体_GB2312" pitchFamily="1" charset="-122"/>
            </a:endParaRPr>
          </a:p>
        </p:txBody>
      </p:sp>
      <p:sp>
        <p:nvSpPr>
          <p:cNvPr id="37891" name="Text Box 3"/>
          <p:cNvSpPr txBox="1">
            <a:spLocks noChangeArrowheads="1"/>
          </p:cNvSpPr>
          <p:nvPr/>
        </p:nvSpPr>
        <p:spPr bwMode="auto">
          <a:xfrm>
            <a:off x="1828801" y="2895600"/>
            <a:ext cx="53943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25000"/>
              </a:spcBef>
              <a:spcAft>
                <a:spcPct val="25000"/>
              </a:spcAft>
            </a:pPr>
            <a:r>
              <a:rPr kumimoji="0" lang="en-US" altLang="zh-CN" b="1">
                <a:solidFill>
                  <a:srgbClr val="000000"/>
                </a:solidFill>
                <a:latin typeface="楷体_GB2312" pitchFamily="1" charset="-122"/>
                <a:ea typeface="楷体_GB2312" pitchFamily="1" charset="-122"/>
              </a:rPr>
              <a:t>  </a:t>
            </a:r>
            <a:r>
              <a:rPr kumimoji="0" lang="zh-CN" altLang="en-US" b="1">
                <a:solidFill>
                  <a:srgbClr val="000000"/>
                </a:solidFill>
                <a:latin typeface="楷体_GB2312" pitchFamily="1" charset="-122"/>
                <a:ea typeface="楷体_GB2312" pitchFamily="1" charset="-122"/>
              </a:rPr>
              <a:t>古：</a:t>
            </a:r>
            <a:r>
              <a:rPr kumimoji="0" lang="zh-CN" altLang="en-US" b="1">
                <a:solidFill>
                  <a:srgbClr val="0000FF"/>
                </a:solidFill>
                <a:latin typeface="楷体_GB2312" pitchFamily="1" charset="-122"/>
                <a:ea typeface="楷体_GB2312" pitchFamily="1" charset="-122"/>
              </a:rPr>
              <a:t>修身、 齐家、 治国、 平天下</a:t>
            </a:r>
            <a:endParaRPr kumimoji="0" lang="zh-CN" altLang="en-US" b="1">
              <a:solidFill>
                <a:srgbClr val="0000FF"/>
              </a:solidFill>
              <a:latin typeface="楷体_GB2312" pitchFamily="1" charset="-122"/>
              <a:ea typeface="楷体_GB2312" pitchFamily="1" charset="-122"/>
            </a:endParaRPr>
          </a:p>
          <a:p>
            <a:pPr fontAlgn="base">
              <a:lnSpc>
                <a:spcPct val="155000"/>
              </a:lnSpc>
              <a:spcBef>
                <a:spcPct val="25000"/>
              </a:spcBef>
              <a:spcAft>
                <a:spcPct val="25000"/>
              </a:spcAft>
            </a:pPr>
            <a:r>
              <a:rPr kumimoji="0" lang="zh-CN" altLang="en-US" b="1">
                <a:solidFill>
                  <a:srgbClr val="000000"/>
                </a:solidFill>
                <a:latin typeface="楷体_GB2312" pitchFamily="1" charset="-122"/>
                <a:ea typeface="楷体_GB2312" pitchFamily="1" charset="-122"/>
              </a:rPr>
              <a:t>  今</a:t>
            </a:r>
            <a:r>
              <a:rPr kumimoji="0" lang="zh-CN" altLang="en-US" b="1">
                <a:solidFill>
                  <a:srgbClr val="000000"/>
                </a:solidFill>
                <a:latin typeface="楷体_GB2312" pitchFamily="1" charset="-122"/>
                <a:ea typeface="楷体_GB2312" pitchFamily="1" charset="-122"/>
                <a:sym typeface="Wingdings" panose="05000000000000000000" pitchFamily="2" charset="2"/>
              </a:rPr>
              <a:t>：</a:t>
            </a:r>
            <a:r>
              <a:rPr kumimoji="0" lang="zh-CN" altLang="en-US" b="1">
                <a:solidFill>
                  <a:srgbClr val="0000FF"/>
                </a:solidFill>
                <a:latin typeface="楷体_GB2312" pitchFamily="1" charset="-122"/>
                <a:ea typeface="楷体_GB2312" pitchFamily="1" charset="-122"/>
                <a:sym typeface="Wingdings" panose="05000000000000000000" pitchFamily="2" charset="2"/>
              </a:rPr>
              <a:t>社会主义合格的建设者和接班人</a:t>
            </a:r>
            <a:endParaRPr kumimoji="0" lang="zh-CN" altLang="en-US" b="1">
              <a:solidFill>
                <a:srgbClr val="0000FF"/>
              </a:solidFill>
              <a:latin typeface="楷体_GB2312" pitchFamily="1" charset="-122"/>
              <a:ea typeface="楷体_GB2312" pitchFamily="1" charset="-122"/>
              <a:sym typeface="Wingdings" panose="05000000000000000000" pitchFamily="2" charset="2"/>
            </a:endParaRPr>
          </a:p>
          <a:p>
            <a:pPr fontAlgn="base">
              <a:lnSpc>
                <a:spcPct val="155000"/>
              </a:lnSpc>
              <a:spcBef>
                <a:spcPct val="25000"/>
              </a:spcBef>
              <a:spcAft>
                <a:spcPct val="25000"/>
              </a:spcAft>
            </a:pPr>
            <a:r>
              <a:rPr kumimoji="0" lang="zh-CN" altLang="en-US" b="1">
                <a:solidFill>
                  <a:srgbClr val="000000"/>
                </a:solidFill>
                <a:latin typeface="楷体_GB2312" pitchFamily="1" charset="-122"/>
                <a:ea typeface="楷体_GB2312" pitchFamily="1" charset="-122"/>
                <a:sym typeface="Wingdings" panose="05000000000000000000" pitchFamily="2" charset="2"/>
              </a:rPr>
              <a:t>  信任危机：</a:t>
            </a:r>
            <a:r>
              <a:rPr kumimoji="0" lang="en-US" altLang="zh-CN" b="1">
                <a:solidFill>
                  <a:srgbClr val="0000FF"/>
                </a:solidFill>
                <a:latin typeface="楷体_GB2312" pitchFamily="1" charset="-122"/>
                <a:ea typeface="楷体_GB2312" pitchFamily="1" charset="-122"/>
                <a:sym typeface="Wingdings" panose="05000000000000000000" pitchFamily="2" charset="2"/>
              </a:rPr>
              <a:t>80</a:t>
            </a:r>
            <a:r>
              <a:rPr kumimoji="0" lang="zh-CN" altLang="en-US" b="1">
                <a:solidFill>
                  <a:srgbClr val="0000FF"/>
                </a:solidFill>
                <a:latin typeface="楷体_GB2312" pitchFamily="1" charset="-122"/>
                <a:ea typeface="楷体_GB2312" pitchFamily="1" charset="-122"/>
                <a:sym typeface="Wingdings" panose="05000000000000000000" pitchFamily="2" charset="2"/>
              </a:rPr>
              <a:t>后  </a:t>
            </a:r>
            <a:r>
              <a:rPr kumimoji="0" lang="en-US" altLang="zh-CN" b="1">
                <a:solidFill>
                  <a:srgbClr val="0000FF"/>
                </a:solidFill>
                <a:latin typeface="楷体_GB2312" pitchFamily="1" charset="-122"/>
                <a:ea typeface="楷体_GB2312" pitchFamily="1" charset="-122"/>
                <a:sym typeface="Wingdings" panose="05000000000000000000" pitchFamily="2" charset="2"/>
              </a:rPr>
              <a:t>90</a:t>
            </a:r>
            <a:r>
              <a:rPr kumimoji="0" lang="zh-CN" altLang="en-US" b="1">
                <a:solidFill>
                  <a:srgbClr val="0000FF"/>
                </a:solidFill>
                <a:latin typeface="楷体_GB2312" pitchFamily="1" charset="-122"/>
                <a:ea typeface="楷体_GB2312" pitchFamily="1" charset="-122"/>
                <a:sym typeface="Wingdings" panose="05000000000000000000" pitchFamily="2" charset="2"/>
              </a:rPr>
              <a:t>后  </a:t>
            </a:r>
            <a:r>
              <a:rPr kumimoji="0" lang="en-US" altLang="zh-CN" b="1">
                <a:solidFill>
                  <a:srgbClr val="0000FF"/>
                </a:solidFill>
                <a:latin typeface="楷体_GB2312" pitchFamily="1" charset="-122"/>
                <a:ea typeface="楷体_GB2312" pitchFamily="1" charset="-122"/>
                <a:sym typeface="Wingdings" panose="05000000000000000000" pitchFamily="2" charset="2"/>
              </a:rPr>
              <a:t>00</a:t>
            </a:r>
            <a:r>
              <a:rPr kumimoji="0" lang="zh-CN" altLang="en-US" b="1">
                <a:solidFill>
                  <a:srgbClr val="0000FF"/>
                </a:solidFill>
                <a:latin typeface="楷体_GB2312" pitchFamily="1" charset="-122"/>
                <a:ea typeface="楷体_GB2312" pitchFamily="1" charset="-122"/>
                <a:sym typeface="Wingdings" panose="05000000000000000000" pitchFamily="2" charset="2"/>
              </a:rPr>
              <a:t>后 二代</a:t>
            </a:r>
            <a:endParaRPr kumimoji="0" lang="zh-CN" altLang="en-US" b="1">
              <a:solidFill>
                <a:srgbClr val="000000"/>
              </a:solidFill>
              <a:latin typeface="楷体_GB2312" pitchFamily="1" charset="-122"/>
              <a:ea typeface="楷体_GB2312" pitchFamily="1" charset="-122"/>
            </a:endParaRPr>
          </a:p>
        </p:txBody>
      </p:sp>
      <p:pic>
        <p:nvPicPr>
          <p:cNvPr id="37892" name="Picture 4" descr="9387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9000" y="2133600"/>
            <a:ext cx="3200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19D1020C-87F4-45C9-89D1-482D602E2837}"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decel="50000" fill="hold">
                                          <p:stCondLst>
                                            <p:cond delay="0"/>
                                          </p:stCondLst>
                                        </p:cTn>
                                        <p:tgtEl>
                                          <p:spTgt spid="3789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89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890"/>
                                        </p:tgtEl>
                                        <p:attrNameLst>
                                          <p:attrName>ppt_w</p:attrName>
                                        </p:attrNameLst>
                                      </p:cBhvr>
                                      <p:tavLst>
                                        <p:tav tm="0">
                                          <p:val>
                                            <p:strVal val="#ppt_w*.05"/>
                                          </p:val>
                                        </p:tav>
                                        <p:tav tm="100000">
                                          <p:val>
                                            <p:strVal val="#ppt_w"/>
                                          </p:val>
                                        </p:tav>
                                      </p:tavLst>
                                    </p:anim>
                                    <p:anim calcmode="lin" valueType="num">
                                      <p:cBhvr>
                                        <p:cTn id="10" dur="1000" fill="hold"/>
                                        <p:tgtEl>
                                          <p:spTgt spid="3789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89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89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89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890"/>
                                        </p:tgtEl>
                                      </p:cBhvr>
                                    </p:animEffect>
                                  </p:childTnLst>
                                </p:cTn>
                              </p:par>
                            </p:childTnLst>
                          </p:cTn>
                        </p:par>
                        <p:par>
                          <p:cTn id="15" fill="hold">
                            <p:stCondLst>
                              <p:cond delay="1000"/>
                            </p:stCondLst>
                            <p:childTnLst>
                              <p:par>
                                <p:cTn id="16" presetID="8" presetClass="entr" presetSubtype="32" fill="hold" grpId="0" nodeType="afterEffect">
                                  <p:stCondLst>
                                    <p:cond delay="0"/>
                                  </p:stCondLst>
                                  <p:childTnLst>
                                    <p:set>
                                      <p:cBhvr>
                                        <p:cTn id="17" dur="1" fill="hold">
                                          <p:stCondLst>
                                            <p:cond delay="0"/>
                                          </p:stCondLst>
                                        </p:cTn>
                                        <p:tgtEl>
                                          <p:spTgt spid="37891"/>
                                        </p:tgtEl>
                                        <p:attrNameLst>
                                          <p:attrName>style.visibility</p:attrName>
                                        </p:attrNameLst>
                                      </p:cBhvr>
                                      <p:to>
                                        <p:strVal val="visible"/>
                                      </p:to>
                                    </p:set>
                                    <p:animEffect transition="in" filter="diamond(out)">
                                      <p:cBhvr>
                                        <p:cTn id="18" dur="500"/>
                                        <p:tgtEl>
                                          <p:spTgt spid="37891"/>
                                        </p:tgtEl>
                                      </p:cBhvr>
                                    </p:animEffect>
                                  </p:childTnLst>
                                </p:cTn>
                              </p:par>
                            </p:childTnLst>
                          </p:cTn>
                        </p:par>
                        <p:par>
                          <p:cTn id="19" fill="hold">
                            <p:stCondLst>
                              <p:cond delay="1500"/>
                            </p:stCondLst>
                            <p:childTnLst>
                              <p:par>
                                <p:cTn id="20" presetID="5" presetClass="entr" presetSubtype="10" fill="hold" nodeType="afterEffect">
                                  <p:stCondLst>
                                    <p:cond delay="0"/>
                                  </p:stCondLst>
                                  <p:childTnLst>
                                    <p:set>
                                      <p:cBhvr>
                                        <p:cTn id="21" dur="1" fill="hold">
                                          <p:stCondLst>
                                            <p:cond delay="0"/>
                                          </p:stCondLst>
                                        </p:cTn>
                                        <p:tgtEl>
                                          <p:spTgt spid="37892"/>
                                        </p:tgtEl>
                                        <p:attrNameLst>
                                          <p:attrName>style.visibility</p:attrName>
                                        </p:attrNameLst>
                                      </p:cBhvr>
                                      <p:to>
                                        <p:strVal val="visible"/>
                                      </p:to>
                                    </p:set>
                                    <p:animEffect transition="in" filter="checkerboard(across)">
                                      <p:cBhvr>
                                        <p:cTn id="22"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010" name="Picture 2" descr="2_2011110810155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91400" y="2438400"/>
            <a:ext cx="30670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ChangeArrowheads="1"/>
          </p:cNvSpPr>
          <p:nvPr/>
        </p:nvSpPr>
        <p:spPr bwMode="auto">
          <a:xfrm>
            <a:off x="1905000" y="1676400"/>
            <a:ext cx="6248400" cy="59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40000"/>
              </a:lnSpc>
              <a:spcBef>
                <a:spcPct val="0"/>
              </a:spcBef>
              <a:spcAft>
                <a:spcPct val="0"/>
              </a:spcAft>
            </a:pPr>
            <a:r>
              <a:rPr kumimoji="0" lang="zh-CN" altLang="en-US" sz="2600" b="1">
                <a:solidFill>
                  <a:srgbClr val="0000FF"/>
                </a:solidFill>
                <a:ea typeface="楷体_GB2312" pitchFamily="1" charset="-122"/>
              </a:rPr>
              <a:t>我国高等教育之宗旨：德育为先 德才兼备</a:t>
            </a:r>
            <a:endParaRPr kumimoji="0" lang="zh-CN" altLang="en-US" sz="2600" b="1">
              <a:solidFill>
                <a:srgbClr val="0000FF"/>
              </a:solidFill>
              <a:ea typeface="楷体_GB2312" pitchFamily="1" charset="-122"/>
            </a:endParaRPr>
          </a:p>
        </p:txBody>
      </p:sp>
      <p:sp>
        <p:nvSpPr>
          <p:cNvPr id="43012" name="Text Box 4"/>
          <p:cNvSpPr txBox="1">
            <a:spLocks noChangeArrowheads="1"/>
          </p:cNvSpPr>
          <p:nvPr/>
        </p:nvSpPr>
        <p:spPr bwMode="auto">
          <a:xfrm>
            <a:off x="1828800" y="2895600"/>
            <a:ext cx="54102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25000"/>
              </a:spcBef>
              <a:spcAft>
                <a:spcPct val="25000"/>
              </a:spcAft>
            </a:pPr>
            <a:r>
              <a:rPr kumimoji="0" lang="zh-CN" altLang="en-US" b="1">
                <a:solidFill>
                  <a:srgbClr val="000000"/>
                </a:solidFill>
                <a:latin typeface="楷体_GB2312" pitchFamily="1" charset="-122"/>
                <a:ea typeface="楷体_GB2312" pitchFamily="1" charset="-122"/>
              </a:rPr>
              <a:t>（</a:t>
            </a:r>
            <a:r>
              <a:rPr kumimoji="0" lang="en-US" altLang="zh-CN" b="1">
                <a:solidFill>
                  <a:srgbClr val="000000"/>
                </a:solidFill>
                <a:latin typeface="楷体_GB2312" pitchFamily="1" charset="-122"/>
                <a:ea typeface="楷体_GB2312" pitchFamily="1" charset="-122"/>
              </a:rPr>
              <a:t>1</a:t>
            </a:r>
            <a:r>
              <a:rPr kumimoji="0" lang="zh-CN" altLang="en-US" b="1">
                <a:solidFill>
                  <a:srgbClr val="000000"/>
                </a:solidFill>
                <a:latin typeface="楷体_GB2312" pitchFamily="1" charset="-122"/>
                <a:ea typeface="楷体_GB2312" pitchFamily="1" charset="-122"/>
              </a:rPr>
              <a:t>）具有强烈的社会责任感  </a:t>
            </a:r>
            <a:r>
              <a:rPr kumimoji="0" lang="en-US" altLang="zh-CN" b="1">
                <a:solidFill>
                  <a:srgbClr val="000000"/>
                </a:solidFill>
                <a:ea typeface="楷体_GB2312" pitchFamily="1" charset="-122"/>
              </a:rPr>
              <a:t>——</a:t>
            </a:r>
            <a:r>
              <a:rPr kumimoji="0" lang="zh-CN" altLang="en-US" b="1">
                <a:solidFill>
                  <a:srgbClr val="000000"/>
                </a:solidFill>
                <a:latin typeface="楷体_GB2312" pitchFamily="1" charset="-122"/>
                <a:ea typeface="楷体_GB2312" pitchFamily="1" charset="-122"/>
              </a:rPr>
              <a:t>德</a:t>
            </a:r>
            <a:endParaRPr kumimoji="0" lang="zh-CN" altLang="en-US" b="1">
              <a:solidFill>
                <a:srgbClr val="000000"/>
              </a:solidFill>
              <a:latin typeface="楷体_GB2312" pitchFamily="1" charset="-122"/>
              <a:ea typeface="楷体_GB2312" pitchFamily="1" charset="-122"/>
            </a:endParaRPr>
          </a:p>
          <a:p>
            <a:pPr fontAlgn="base">
              <a:lnSpc>
                <a:spcPct val="155000"/>
              </a:lnSpc>
              <a:spcBef>
                <a:spcPct val="25000"/>
              </a:spcBef>
              <a:spcAft>
                <a:spcPct val="25000"/>
              </a:spcAft>
            </a:pPr>
            <a:r>
              <a:rPr kumimoji="0" lang="zh-CN" altLang="en-US" b="1">
                <a:solidFill>
                  <a:srgbClr val="000000"/>
                </a:solidFill>
                <a:latin typeface="楷体_GB2312" pitchFamily="1" charset="-122"/>
                <a:ea typeface="楷体_GB2312" pitchFamily="1" charset="-122"/>
              </a:rPr>
              <a:t>（</a:t>
            </a:r>
            <a:r>
              <a:rPr kumimoji="0" lang="en-US" altLang="zh-CN" b="1">
                <a:solidFill>
                  <a:srgbClr val="000000"/>
                </a:solidFill>
                <a:latin typeface="楷体_GB2312" pitchFamily="1" charset="-122"/>
                <a:ea typeface="楷体_GB2312" pitchFamily="1" charset="-122"/>
              </a:rPr>
              <a:t>2</a:t>
            </a:r>
            <a:r>
              <a:rPr kumimoji="0" lang="zh-CN" altLang="en-US" b="1">
                <a:solidFill>
                  <a:srgbClr val="000000"/>
                </a:solidFill>
                <a:latin typeface="楷体_GB2312" pitchFamily="1" charset="-122"/>
                <a:ea typeface="楷体_GB2312" pitchFamily="1" charset="-122"/>
              </a:rPr>
              <a:t>）具有较强实践和创新能力</a:t>
            </a:r>
            <a:r>
              <a:rPr kumimoji="0" lang="en-US" altLang="zh-CN" b="1">
                <a:solidFill>
                  <a:srgbClr val="000000"/>
                </a:solidFill>
                <a:ea typeface="楷体_GB2312" pitchFamily="1" charset="-122"/>
              </a:rPr>
              <a:t>——</a:t>
            </a:r>
            <a:r>
              <a:rPr kumimoji="0" lang="zh-CN" altLang="en-US" b="1">
                <a:solidFill>
                  <a:srgbClr val="000000"/>
                </a:solidFill>
                <a:latin typeface="楷体_GB2312" pitchFamily="1" charset="-122"/>
                <a:ea typeface="楷体_GB2312" pitchFamily="1" charset="-122"/>
              </a:rPr>
              <a:t>能</a:t>
            </a:r>
            <a:endParaRPr kumimoji="0" lang="zh-CN" altLang="en-US" b="1">
              <a:solidFill>
                <a:srgbClr val="000000"/>
              </a:solidFill>
              <a:latin typeface="楷体_GB2312" pitchFamily="1" charset="-122"/>
              <a:ea typeface="楷体_GB2312" pitchFamily="1" charset="-122"/>
            </a:endParaRPr>
          </a:p>
          <a:p>
            <a:pPr fontAlgn="base">
              <a:lnSpc>
                <a:spcPct val="155000"/>
              </a:lnSpc>
              <a:spcBef>
                <a:spcPct val="25000"/>
              </a:spcBef>
              <a:spcAft>
                <a:spcPct val="25000"/>
              </a:spcAft>
            </a:pPr>
            <a:r>
              <a:rPr kumimoji="0" lang="zh-CN" altLang="en-US" b="1">
                <a:solidFill>
                  <a:srgbClr val="000000"/>
                </a:solidFill>
                <a:latin typeface="楷体_GB2312" pitchFamily="1" charset="-122"/>
                <a:ea typeface="楷体_GB2312" pitchFamily="1" charset="-122"/>
              </a:rPr>
              <a:t>（</a:t>
            </a:r>
            <a:r>
              <a:rPr kumimoji="0" lang="en-US" altLang="zh-CN" b="1">
                <a:solidFill>
                  <a:srgbClr val="000000"/>
                </a:solidFill>
                <a:latin typeface="楷体_GB2312" pitchFamily="1" charset="-122"/>
                <a:ea typeface="楷体_GB2312" pitchFamily="1" charset="-122"/>
              </a:rPr>
              <a:t>3</a:t>
            </a:r>
            <a:r>
              <a:rPr kumimoji="0" lang="zh-CN" altLang="en-US" b="1">
                <a:solidFill>
                  <a:srgbClr val="000000"/>
                </a:solidFill>
                <a:latin typeface="楷体_GB2312" pitchFamily="1" charset="-122"/>
                <a:ea typeface="楷体_GB2312" pitchFamily="1" charset="-122"/>
              </a:rPr>
              <a:t>）具有丰富系统的文化知识</a:t>
            </a:r>
            <a:r>
              <a:rPr kumimoji="0" lang="en-US" altLang="zh-CN" b="1">
                <a:solidFill>
                  <a:srgbClr val="000000"/>
                </a:solidFill>
                <a:ea typeface="楷体_GB2312" pitchFamily="1" charset="-122"/>
              </a:rPr>
              <a:t>——</a:t>
            </a:r>
            <a:r>
              <a:rPr kumimoji="0" lang="zh-CN" altLang="en-US" b="1">
                <a:solidFill>
                  <a:srgbClr val="000000"/>
                </a:solidFill>
                <a:latin typeface="楷体_GB2312" pitchFamily="1" charset="-122"/>
                <a:ea typeface="楷体_GB2312" pitchFamily="1" charset="-122"/>
              </a:rPr>
              <a:t>绩</a:t>
            </a:r>
            <a:endParaRPr kumimoji="0" lang="zh-CN" altLang="en-US" b="1">
              <a:solidFill>
                <a:srgbClr val="000000"/>
              </a:solidFill>
              <a:latin typeface="楷体_GB2312" pitchFamily="1" charset="-122"/>
              <a:ea typeface="楷体_GB2312" pitchFamily="1"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slide(fromLeft)">
                                      <p:cBhvr>
                                        <p:cTn id="7" dur="500"/>
                                        <p:tgtEl>
                                          <p:spTgt spid="43011"/>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43012"/>
                                        </p:tgtEl>
                                        <p:attrNameLst>
                                          <p:attrName>style.visibility</p:attrName>
                                        </p:attrNameLst>
                                      </p:cBhvr>
                                      <p:to>
                                        <p:strVal val="visible"/>
                                      </p:to>
                                    </p:set>
                                    <p:animEffect transition="in" filter="diamond(out)">
                                      <p:cBhvr>
                                        <p:cTn id="11" dur="500"/>
                                        <p:tgtEl>
                                          <p:spTgt spid="43012"/>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43010"/>
                                        </p:tgtEl>
                                        <p:attrNameLst>
                                          <p:attrName>style.visibility</p:attrName>
                                        </p:attrNameLst>
                                      </p:cBhvr>
                                      <p:to>
                                        <p:strVal val="visible"/>
                                      </p:to>
                                    </p:set>
                                    <p:animEffect transition="in" filter="checkerboard(across)">
                                      <p:cBhvr>
                                        <p:cTn id="15" dur="5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941294" y="363072"/>
            <a:ext cx="586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2800" b="1" dirty="0">
                <a:solidFill>
                  <a:srgbClr val="800000"/>
                </a:solidFill>
                <a:ea typeface="楷体_GB2312" pitchFamily="1" charset="-122"/>
              </a:rPr>
              <a:t>一、</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概论</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课程性质和基本内容</a:t>
            </a:r>
            <a:endParaRPr kumimoji="0" lang="zh-CN" altLang="en-US" sz="2800" b="1" dirty="0">
              <a:solidFill>
                <a:srgbClr val="800000"/>
              </a:solidFill>
              <a:ea typeface="楷体_GB2312" pitchFamily="1" charset="-122"/>
            </a:endParaRPr>
          </a:p>
        </p:txBody>
      </p:sp>
      <p:sp>
        <p:nvSpPr>
          <p:cNvPr id="6147" name="Text Box 3"/>
          <p:cNvSpPr txBox="1">
            <a:spLocks noChangeArrowheads="1"/>
          </p:cNvSpPr>
          <p:nvPr/>
        </p:nvSpPr>
        <p:spPr bwMode="auto">
          <a:xfrm>
            <a:off x="609692" y="2011084"/>
            <a:ext cx="54102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60000"/>
              </a:lnSpc>
              <a:spcBef>
                <a:spcPct val="0"/>
              </a:spcBef>
              <a:spcAft>
                <a:spcPct val="0"/>
              </a:spcAft>
            </a:pPr>
            <a:r>
              <a:rPr kumimoji="0" lang="en-US" altLang="zh-CN" b="1" dirty="0">
                <a:solidFill>
                  <a:srgbClr val="000000"/>
                </a:solidFill>
                <a:latin typeface="楷体_GB2312" pitchFamily="1" charset="-122"/>
                <a:ea typeface="楷体_GB2312" pitchFamily="1" charset="-122"/>
              </a:rPr>
              <a:t>    </a:t>
            </a:r>
            <a:r>
              <a:rPr kumimoji="0" lang="zh-CN" altLang="en-US" b="1" dirty="0">
                <a:solidFill>
                  <a:srgbClr val="000000"/>
                </a:solidFill>
                <a:latin typeface="楷体_GB2312" pitchFamily="1" charset="-122"/>
                <a:ea typeface="楷体_GB2312" pitchFamily="1" charset="-122"/>
              </a:rPr>
              <a:t>思政课性质</a:t>
            </a:r>
            <a:r>
              <a:rPr kumimoji="0" lang="en-US" altLang="zh-CN" b="1" dirty="0">
                <a:solidFill>
                  <a:srgbClr val="000000"/>
                </a:solidFill>
                <a:latin typeface="楷体_GB2312" pitchFamily="1" charset="-122"/>
                <a:ea typeface="楷体_GB2312" pitchFamily="1" charset="-122"/>
              </a:rPr>
              <a:t>:</a:t>
            </a:r>
            <a:r>
              <a:rPr kumimoji="0" lang="zh-CN" altLang="en-US" b="1" dirty="0">
                <a:solidFill>
                  <a:srgbClr val="000000"/>
                </a:solidFill>
                <a:latin typeface="楷体_GB2312" pitchFamily="1" charset="-122"/>
                <a:ea typeface="楷体_GB2312" pitchFamily="1" charset="-122"/>
              </a:rPr>
              <a:t>对大学生进行</a:t>
            </a:r>
            <a:r>
              <a:rPr kumimoji="0" lang="zh-CN" altLang="en-US" b="1" dirty="0">
                <a:solidFill>
                  <a:srgbClr val="FF0000"/>
                </a:solidFill>
                <a:latin typeface="楷体_GB2312" pitchFamily="1" charset="-122"/>
                <a:ea typeface="楷体_GB2312" pitchFamily="1" charset="-122"/>
              </a:rPr>
              <a:t>马克思主义</a:t>
            </a:r>
            <a:r>
              <a:rPr kumimoji="0" lang="zh-CN" altLang="en-US" b="1" dirty="0">
                <a:solidFill>
                  <a:srgbClr val="000000"/>
                </a:solidFill>
                <a:latin typeface="楷体_GB2312" pitchFamily="1" charset="-122"/>
                <a:ea typeface="楷体_GB2312" pitchFamily="1" charset="-122"/>
              </a:rPr>
              <a:t>理论教育与信仰教育的课程，具有</a:t>
            </a:r>
            <a:r>
              <a:rPr kumimoji="0" lang="zh-CN" altLang="en-US" b="1" dirty="0">
                <a:solidFill>
                  <a:srgbClr val="FF0000"/>
                </a:solidFill>
                <a:latin typeface="楷体_GB2312" pitchFamily="1" charset="-122"/>
                <a:ea typeface="楷体_GB2312" pitchFamily="1" charset="-122"/>
              </a:rPr>
              <a:t>政治性、理论性和德育性</a:t>
            </a:r>
            <a:r>
              <a:rPr kumimoji="0" lang="zh-CN" altLang="en-US" b="1" dirty="0">
                <a:solidFill>
                  <a:srgbClr val="000000"/>
                </a:solidFill>
                <a:latin typeface="楷体_GB2312" pitchFamily="1" charset="-122"/>
                <a:ea typeface="楷体_GB2312" pitchFamily="1" charset="-122"/>
              </a:rPr>
              <a:t>特点。</a:t>
            </a:r>
            <a:endParaRPr kumimoji="0" lang="en-US" altLang="zh-CN" b="1" dirty="0">
              <a:solidFill>
                <a:srgbClr val="000000"/>
              </a:solidFill>
              <a:latin typeface="楷体_GB2312" pitchFamily="1" charset="-122"/>
              <a:ea typeface="楷体_GB2312" pitchFamily="1" charset="-122"/>
            </a:endParaRPr>
          </a:p>
        </p:txBody>
      </p:sp>
      <p:sp>
        <p:nvSpPr>
          <p:cNvPr id="5" name="Text Box 3"/>
          <p:cNvSpPr txBox="1">
            <a:spLocks noChangeArrowheads="1"/>
          </p:cNvSpPr>
          <p:nvPr/>
        </p:nvSpPr>
        <p:spPr bwMode="auto">
          <a:xfrm>
            <a:off x="331694" y="1218183"/>
            <a:ext cx="96908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b="1" dirty="0">
                <a:solidFill>
                  <a:srgbClr val="800000"/>
                </a:solidFill>
                <a:latin typeface="微软雅黑" panose="020B0503020204020204" pitchFamily="34" charset="-122"/>
                <a:ea typeface="微软雅黑" panose="020B0503020204020204" pitchFamily="34" charset="-122"/>
              </a:rPr>
              <a:t>（一）</a:t>
            </a:r>
            <a:r>
              <a:rPr kumimoji="0" lang="en-US" altLang="zh-CN" b="1" dirty="0">
                <a:solidFill>
                  <a:srgbClr val="800000"/>
                </a:solidFill>
                <a:latin typeface="微软雅黑" panose="020B0503020204020204" pitchFamily="34" charset="-122"/>
                <a:ea typeface="微软雅黑" panose="020B0503020204020204" pitchFamily="34" charset="-122"/>
              </a:rPr>
              <a:t>《</a:t>
            </a:r>
            <a:r>
              <a:rPr kumimoji="0" lang="zh-CN" altLang="en-US" b="1" dirty="0">
                <a:solidFill>
                  <a:srgbClr val="800000"/>
                </a:solidFill>
                <a:latin typeface="微软雅黑" panose="020B0503020204020204" pitchFamily="34" charset="-122"/>
                <a:ea typeface="微软雅黑" panose="020B0503020204020204" pitchFamily="34" charset="-122"/>
              </a:rPr>
              <a:t>概论</a:t>
            </a:r>
            <a:r>
              <a:rPr kumimoji="0" lang="en-US" altLang="zh-CN" b="1" dirty="0">
                <a:solidFill>
                  <a:srgbClr val="800000"/>
                </a:solidFill>
                <a:latin typeface="微软雅黑" panose="020B0503020204020204" pitchFamily="34" charset="-122"/>
                <a:ea typeface="微软雅黑" panose="020B0503020204020204" pitchFamily="34" charset="-122"/>
              </a:rPr>
              <a:t>》</a:t>
            </a:r>
            <a:r>
              <a:rPr kumimoji="0" lang="zh-CN" altLang="en-US" b="1" dirty="0">
                <a:solidFill>
                  <a:srgbClr val="800000"/>
                </a:solidFill>
                <a:latin typeface="微软雅黑" panose="020B0503020204020204" pitchFamily="34" charset="-122"/>
                <a:ea typeface="微软雅黑" panose="020B0503020204020204" pitchFamily="34" charset="-122"/>
              </a:rPr>
              <a:t>课程的性质</a:t>
            </a:r>
            <a:r>
              <a:rPr kumimoji="0" lang="en-US" altLang="zh-CN" b="1" dirty="0">
                <a:solidFill>
                  <a:srgbClr val="800000"/>
                </a:solidFill>
                <a:latin typeface="微软雅黑" panose="020B0503020204020204" pitchFamily="34" charset="-122"/>
                <a:ea typeface="微软雅黑" panose="020B0503020204020204" pitchFamily="34" charset="-122"/>
              </a:rPr>
              <a:t>——</a:t>
            </a:r>
            <a:r>
              <a:rPr kumimoji="0" lang="zh-CN" altLang="en-US" b="1" dirty="0">
                <a:solidFill>
                  <a:srgbClr val="800000"/>
                </a:solidFill>
                <a:latin typeface="微软雅黑" panose="020B0503020204020204" pitchFamily="34" charset="-122"/>
                <a:ea typeface="微软雅黑" panose="020B0503020204020204" pitchFamily="34" charset="-122"/>
              </a:rPr>
              <a:t>大学本科生的一门思想政治课程</a:t>
            </a:r>
            <a:endParaRPr kumimoji="0" lang="zh-CN" altLang="en-US" b="1" dirty="0">
              <a:solidFill>
                <a:srgbClr val="800000"/>
              </a:solidFill>
              <a:latin typeface="微软雅黑" panose="020B0503020204020204" pitchFamily="34" charset="-122"/>
              <a:ea typeface="微软雅黑" panose="020B0503020204020204" pitchFamily="34" charset="-122"/>
            </a:endParaRPr>
          </a:p>
        </p:txBody>
      </p:sp>
      <p:pic>
        <p:nvPicPr>
          <p:cNvPr id="6" name="Picture 2" descr="1(1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40483" y="2169459"/>
            <a:ext cx="4779288" cy="40805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859" y="3759200"/>
            <a:ext cx="2159211" cy="2347258"/>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slide(fromLeft)">
                                      <p:cBhvr>
                                        <p:cTn id="7" dur="500"/>
                                        <p:tgtEl>
                                          <p:spTgt spid="614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147"/>
                                        </p:tgtEl>
                                        <p:attrNameLst>
                                          <p:attrName>style.visibility</p:attrName>
                                        </p:attrNameLst>
                                      </p:cBhvr>
                                      <p:to>
                                        <p:strVal val="visible"/>
                                      </p:to>
                                    </p:set>
                                    <p:animEffect transition="in" filter="checkerboard(across)">
                                      <p:cBhvr>
                                        <p:cTn id="11" dur="500"/>
                                        <p:tgtEl>
                                          <p:spTgt spid="6147"/>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lide(fromLeft)">
                                      <p:cBhvr>
                                        <p:cTn id="15" dur="500"/>
                                        <p:tgtEl>
                                          <p:spTgt spid="5"/>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Rot="1" noChangeArrowheads="1"/>
          </p:cNvSpPr>
          <p:nvPr/>
        </p:nvSpPr>
        <p:spPr bwMode="auto">
          <a:xfrm>
            <a:off x="1676400" y="1524000"/>
            <a:ext cx="8610600" cy="58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fontAlgn="base">
              <a:lnSpc>
                <a:spcPct val="125000"/>
              </a:lnSpc>
              <a:spcBef>
                <a:spcPct val="0"/>
              </a:spcBef>
              <a:spcAft>
                <a:spcPct val="0"/>
              </a:spcAft>
              <a:buClr>
                <a:srgbClr val="0066CC"/>
              </a:buClr>
            </a:pPr>
            <a:r>
              <a:rPr kumimoji="0" lang="en-US" altLang="zh-CN" sz="2800" b="1">
                <a:solidFill>
                  <a:srgbClr val="0000FF"/>
                </a:solidFill>
                <a:latin typeface="楷体_GB2312" pitchFamily="1" charset="-122"/>
                <a:ea typeface="楷体_GB2312" pitchFamily="1" charset="-122"/>
              </a:rPr>
              <a:t>3、现实</a:t>
            </a:r>
            <a:r>
              <a:rPr kumimoji="0" lang="zh-CN" altLang="en-US" sz="2800" b="1">
                <a:solidFill>
                  <a:srgbClr val="0000FF"/>
                </a:solidFill>
                <a:latin typeface="楷体_GB2312" pitchFamily="1" charset="-122"/>
                <a:ea typeface="楷体_GB2312" pitchFamily="1" charset="-122"/>
              </a:rPr>
              <a:t>意义：</a:t>
            </a:r>
            <a:r>
              <a:rPr kumimoji="0" lang="zh-CN" altLang="en-US" sz="2800" b="1">
                <a:solidFill>
                  <a:srgbClr val="000000"/>
                </a:solidFill>
                <a:latin typeface="楷体_GB2312" pitchFamily="1" charset="-122"/>
                <a:ea typeface="楷体_GB2312" pitchFamily="1" charset="-122"/>
              </a:rPr>
              <a:t>当代大学生继续深造和就业的重要砝码</a:t>
            </a:r>
            <a:endParaRPr kumimoji="0" lang="zh-CN" altLang="en-US" sz="2800" b="1">
              <a:solidFill>
                <a:srgbClr val="000000"/>
              </a:solidFill>
              <a:latin typeface="楷体_GB2312" pitchFamily="1" charset="-122"/>
              <a:ea typeface="楷体_GB2312" pitchFamily="1" charset="-122"/>
            </a:endParaRPr>
          </a:p>
        </p:txBody>
      </p:sp>
      <p:sp>
        <p:nvSpPr>
          <p:cNvPr id="44035" name="AutoShape 3"/>
          <p:cNvSpPr>
            <a:spLocks noChangeArrowheads="1"/>
          </p:cNvSpPr>
          <p:nvPr/>
        </p:nvSpPr>
        <p:spPr bwMode="auto">
          <a:xfrm rot="5400000">
            <a:off x="5486400" y="3657600"/>
            <a:ext cx="2514600" cy="1143000"/>
          </a:xfrm>
          <a:custGeom>
            <a:avLst/>
            <a:gdLst>
              <a:gd name="T0" fmla="*/ 2147483647 w 21600"/>
              <a:gd name="T1" fmla="*/ 0 h 21600"/>
              <a:gd name="T2" fmla="*/ 2147483647 w 21600"/>
              <a:gd name="T3" fmla="*/ 914393915 h 21600"/>
              <a:gd name="T4" fmla="*/ 2147483647 w 21600"/>
              <a:gd name="T5" fmla="*/ 914393915 h 21600"/>
              <a:gd name="T6" fmla="*/ 2147483647 w 21600"/>
              <a:gd name="T7" fmla="*/ 1828933403 h 21600"/>
              <a:gd name="T8" fmla="*/ 2147483647 w 21600"/>
              <a:gd name="T9" fmla="*/ 1828933403 h 21600"/>
              <a:gd name="T10" fmla="*/ 2147483647 w 21600"/>
              <a:gd name="T11" fmla="*/ 1371665035 h 21600"/>
              <a:gd name="T12" fmla="*/ 0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1371665035 h 21600"/>
              <a:gd name="T26" fmla="*/ 2147483647 w 21600"/>
              <a:gd name="T27" fmla="*/ 1828933403 h 21600"/>
              <a:gd name="T28" fmla="*/ 2147483647 w 21600"/>
              <a:gd name="T29" fmla="*/ 1828933403 h 21600"/>
              <a:gd name="T30" fmla="*/ 2147483647 w 21600"/>
              <a:gd name="T31" fmla="*/ 914393915 h 21600"/>
              <a:gd name="T32" fmla="*/ 2147483647 w 21600"/>
              <a:gd name="T33" fmla="*/ 914393915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solidFill>
            <a:schemeClr val="accent1"/>
          </a:solidFill>
          <a:ln w="9525">
            <a:solidFill>
              <a:schemeClr val="tx1"/>
            </a:solidFill>
            <a:miter lim="800000"/>
          </a:ln>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4036" name="Rectangle 4"/>
          <p:cNvSpPr>
            <a:spLocks noChangeArrowheads="1"/>
          </p:cNvSpPr>
          <p:nvPr/>
        </p:nvSpPr>
        <p:spPr bwMode="auto">
          <a:xfrm>
            <a:off x="7620000" y="3048000"/>
            <a:ext cx="1981200" cy="24511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25000"/>
              </a:spcBef>
              <a:spcAft>
                <a:spcPct val="25000"/>
              </a:spcAft>
            </a:pPr>
            <a:r>
              <a:rPr kumimoji="0" lang="zh-CN" altLang="en-US" sz="2800" b="1" u="sng">
                <a:solidFill>
                  <a:srgbClr val="FF0000"/>
                </a:solidFill>
                <a:latin typeface="楷体_GB2312" pitchFamily="1" charset="-122"/>
                <a:ea typeface="楷体_GB2312" pitchFamily="1" charset="-122"/>
              </a:rPr>
              <a:t>考  研</a:t>
            </a:r>
            <a:endParaRPr kumimoji="0" lang="zh-CN" altLang="en-US" sz="2800" b="1" u="sng">
              <a:solidFill>
                <a:srgbClr val="FF0000"/>
              </a:solidFill>
              <a:latin typeface="楷体_GB2312" pitchFamily="1" charset="-122"/>
              <a:ea typeface="楷体_GB2312" pitchFamily="1" charset="-122"/>
            </a:endParaRPr>
          </a:p>
          <a:p>
            <a:pPr fontAlgn="base">
              <a:lnSpc>
                <a:spcPct val="150000"/>
              </a:lnSpc>
              <a:spcBef>
                <a:spcPct val="25000"/>
              </a:spcBef>
              <a:spcAft>
                <a:spcPct val="25000"/>
              </a:spcAft>
            </a:pPr>
            <a:r>
              <a:rPr kumimoji="0" lang="zh-CN" altLang="en-US" sz="2800" b="1" u="sng">
                <a:solidFill>
                  <a:srgbClr val="FF0000"/>
                </a:solidFill>
                <a:latin typeface="楷体_GB2312" pitchFamily="1" charset="-122"/>
                <a:ea typeface="楷体_GB2312" pitchFamily="1" charset="-122"/>
              </a:rPr>
              <a:t>考取公务员</a:t>
            </a:r>
            <a:endParaRPr kumimoji="0" lang="zh-CN" altLang="en-US" sz="2800" b="1" u="sng">
              <a:solidFill>
                <a:srgbClr val="FF0000"/>
              </a:solidFill>
              <a:latin typeface="楷体_GB2312" pitchFamily="1" charset="-122"/>
              <a:ea typeface="楷体_GB2312" pitchFamily="1" charset="-122"/>
            </a:endParaRPr>
          </a:p>
          <a:p>
            <a:pPr fontAlgn="base">
              <a:lnSpc>
                <a:spcPct val="150000"/>
              </a:lnSpc>
              <a:spcBef>
                <a:spcPct val="25000"/>
              </a:spcBef>
              <a:spcAft>
                <a:spcPct val="25000"/>
              </a:spcAft>
            </a:pPr>
            <a:r>
              <a:rPr kumimoji="0" lang="zh-CN" altLang="en-US" sz="2800" b="1" u="sng">
                <a:solidFill>
                  <a:srgbClr val="FF0000"/>
                </a:solidFill>
                <a:latin typeface="楷体_GB2312" pitchFamily="1" charset="-122"/>
                <a:ea typeface="楷体_GB2312" pitchFamily="1" charset="-122"/>
              </a:rPr>
              <a:t>择  业</a:t>
            </a:r>
            <a:endParaRPr kumimoji="0" lang="zh-CN" altLang="en-US" sz="2800" b="1" u="sng">
              <a:solidFill>
                <a:srgbClr val="FF0000"/>
              </a:solidFill>
              <a:latin typeface="楷体_GB2312" pitchFamily="1" charset="-122"/>
              <a:ea typeface="楷体_GB2312" pitchFamily="1" charset="-122"/>
            </a:endParaRPr>
          </a:p>
        </p:txBody>
      </p:sp>
      <p:pic>
        <p:nvPicPr>
          <p:cNvPr id="44037" name="Picture 5" descr="23423472-1_u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2438400"/>
            <a:ext cx="388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19D1020C-87F4-45C9-89D1-482D602E2837}"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decel="50000" fill="hold">
                                          <p:stCondLst>
                                            <p:cond delay="0"/>
                                          </p:stCondLst>
                                        </p:cTn>
                                        <p:tgtEl>
                                          <p:spTgt spid="4403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403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4034"/>
                                        </p:tgtEl>
                                        <p:attrNameLst>
                                          <p:attrName>ppt_w</p:attrName>
                                        </p:attrNameLst>
                                      </p:cBhvr>
                                      <p:tavLst>
                                        <p:tav tm="0">
                                          <p:val>
                                            <p:strVal val="#ppt_w*.05"/>
                                          </p:val>
                                        </p:tav>
                                        <p:tav tm="100000">
                                          <p:val>
                                            <p:strVal val="#ppt_w"/>
                                          </p:val>
                                        </p:tav>
                                      </p:tavLst>
                                    </p:anim>
                                    <p:anim calcmode="lin" valueType="num">
                                      <p:cBhvr>
                                        <p:cTn id="10" dur="1000" fill="hold"/>
                                        <p:tgtEl>
                                          <p:spTgt spid="4403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403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403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403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4034"/>
                                        </p:tgtEl>
                                      </p:cBhvr>
                                    </p:animEffect>
                                  </p:childTnLst>
                                </p:cTn>
                              </p:par>
                            </p:childTnLst>
                          </p:cTn>
                        </p:par>
                        <p:par>
                          <p:cTn id="15" fill="hold">
                            <p:stCondLst>
                              <p:cond delay="1000"/>
                            </p:stCondLst>
                            <p:childTnLst>
                              <p:par>
                                <p:cTn id="16" presetID="8" presetClass="entr" presetSubtype="32" fill="hold" nodeType="afterEffect">
                                  <p:stCondLst>
                                    <p:cond delay="0"/>
                                  </p:stCondLst>
                                  <p:childTnLst>
                                    <p:set>
                                      <p:cBhvr>
                                        <p:cTn id="17" dur="1" fill="hold">
                                          <p:stCondLst>
                                            <p:cond delay="0"/>
                                          </p:stCondLst>
                                        </p:cTn>
                                        <p:tgtEl>
                                          <p:spTgt spid="44037"/>
                                        </p:tgtEl>
                                        <p:attrNameLst>
                                          <p:attrName>style.visibility</p:attrName>
                                        </p:attrNameLst>
                                      </p:cBhvr>
                                      <p:to>
                                        <p:strVal val="visible"/>
                                      </p:to>
                                    </p:set>
                                    <p:animEffect transition="in" filter="diamond(out)">
                                      <p:cBhvr>
                                        <p:cTn id="18" dur="500"/>
                                        <p:tgtEl>
                                          <p:spTgt spid="44037"/>
                                        </p:tgtEl>
                                      </p:cBhvr>
                                    </p:animEffect>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44035"/>
                                        </p:tgtEl>
                                        <p:attrNameLst>
                                          <p:attrName>style.visibility</p:attrName>
                                        </p:attrNameLst>
                                      </p:cBhvr>
                                      <p:to>
                                        <p:strVal val="visible"/>
                                      </p:to>
                                    </p:set>
                                    <p:animEffect transition="in" filter="fade">
                                      <p:cBhvr>
                                        <p:cTn id="22" dur="1000"/>
                                        <p:tgtEl>
                                          <p:spTgt spid="44035"/>
                                        </p:tgtEl>
                                      </p:cBhvr>
                                    </p:animEffect>
                                    <p:anim calcmode="lin" valueType="num">
                                      <p:cBhvr>
                                        <p:cTn id="23" dur="1000" fill="hold"/>
                                        <p:tgtEl>
                                          <p:spTgt spid="44035"/>
                                        </p:tgtEl>
                                        <p:attrNameLst>
                                          <p:attrName>ppt_x</p:attrName>
                                        </p:attrNameLst>
                                      </p:cBhvr>
                                      <p:tavLst>
                                        <p:tav tm="0">
                                          <p:val>
                                            <p:strVal val="#ppt_x"/>
                                          </p:val>
                                        </p:tav>
                                        <p:tav tm="100000">
                                          <p:val>
                                            <p:strVal val="#ppt_x"/>
                                          </p:val>
                                        </p:tav>
                                      </p:tavLst>
                                    </p:anim>
                                    <p:anim calcmode="lin" valueType="num">
                                      <p:cBhvr>
                                        <p:cTn id="24" dur="1000" fill="hold"/>
                                        <p:tgtEl>
                                          <p:spTgt spid="44035"/>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17" presetClass="entr" presetSubtype="10" fill="hold" grpId="0" nodeType="afterEffect">
                                  <p:stCondLst>
                                    <p:cond delay="0"/>
                                  </p:stCondLst>
                                  <p:childTnLst>
                                    <p:set>
                                      <p:cBhvr>
                                        <p:cTn id="27" dur="1" fill="hold">
                                          <p:stCondLst>
                                            <p:cond delay="0"/>
                                          </p:stCondLst>
                                        </p:cTn>
                                        <p:tgtEl>
                                          <p:spTgt spid="44036"/>
                                        </p:tgtEl>
                                        <p:attrNameLst>
                                          <p:attrName>style.visibility</p:attrName>
                                        </p:attrNameLst>
                                      </p:cBhvr>
                                      <p:to>
                                        <p:strVal val="visible"/>
                                      </p:to>
                                    </p:set>
                                    <p:anim calcmode="lin" valueType="num">
                                      <p:cBhvr>
                                        <p:cTn id="28" dur="500" fill="hold"/>
                                        <p:tgtEl>
                                          <p:spTgt spid="44036"/>
                                        </p:tgtEl>
                                        <p:attrNameLst>
                                          <p:attrName>ppt_w</p:attrName>
                                        </p:attrNameLst>
                                      </p:cBhvr>
                                      <p:tavLst>
                                        <p:tav tm="0">
                                          <p:val>
                                            <p:fltVal val="0"/>
                                          </p:val>
                                        </p:tav>
                                        <p:tav tm="100000">
                                          <p:val>
                                            <p:strVal val="#ppt_w"/>
                                          </p:val>
                                        </p:tav>
                                      </p:tavLst>
                                    </p:anim>
                                    <p:anim calcmode="lin" valueType="num">
                                      <p:cBhvr>
                                        <p:cTn id="29" dur="500" fill="hold"/>
                                        <p:tgtEl>
                                          <p:spTgt spid="44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676400" y="3048001"/>
            <a:ext cx="50292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kumimoji="0" lang="en-US" altLang="zh-CN" dirty="0">
                <a:solidFill>
                  <a:srgbClr val="0000FF"/>
                </a:solidFill>
                <a:latin typeface="楷体_GB2312" pitchFamily="1" charset="-122"/>
                <a:ea typeface="楷体_GB2312" pitchFamily="1" charset="-122"/>
              </a:rPr>
              <a:t>    </a:t>
            </a:r>
            <a:r>
              <a:rPr kumimoji="0" lang="en-US" altLang="zh-CN" b="1" dirty="0">
                <a:solidFill>
                  <a:srgbClr val="0000FF"/>
                </a:solidFill>
                <a:latin typeface="楷体_GB2312" pitchFamily="1" charset="-122"/>
                <a:ea typeface="楷体_GB2312" pitchFamily="1" charset="-122"/>
              </a:rPr>
              <a:t>2020</a:t>
            </a:r>
            <a:r>
              <a:rPr kumimoji="0" lang="zh-CN" altLang="en-US" b="1" dirty="0">
                <a:solidFill>
                  <a:srgbClr val="0000FF"/>
                </a:solidFill>
                <a:latin typeface="楷体_GB2312" pitchFamily="1" charset="-122"/>
                <a:ea typeface="楷体_GB2312" pitchFamily="1" charset="-122"/>
              </a:rPr>
              <a:t>年全国高校毕业生人数约为</a:t>
            </a:r>
            <a:r>
              <a:rPr kumimoji="0" lang="en-US" altLang="zh-CN" b="1" dirty="0">
                <a:solidFill>
                  <a:srgbClr val="0000FF"/>
                </a:solidFill>
                <a:latin typeface="楷体_GB2312" pitchFamily="1" charset="-122"/>
                <a:ea typeface="楷体_GB2312" pitchFamily="1" charset="-122"/>
              </a:rPr>
              <a:t>874</a:t>
            </a:r>
            <a:r>
              <a:rPr kumimoji="0" lang="zh-CN" altLang="en-US" b="1" dirty="0">
                <a:solidFill>
                  <a:srgbClr val="0000FF"/>
                </a:solidFill>
                <a:latin typeface="楷体_GB2312" pitchFamily="1" charset="-122"/>
                <a:ea typeface="楷体_GB2312" pitchFamily="1" charset="-122"/>
              </a:rPr>
              <a:t>万，考研人数约为</a:t>
            </a:r>
            <a:r>
              <a:rPr kumimoji="0" lang="en-US" altLang="zh-CN" b="1" dirty="0">
                <a:solidFill>
                  <a:srgbClr val="0000FF"/>
                </a:solidFill>
                <a:latin typeface="楷体_GB2312" pitchFamily="1" charset="-122"/>
                <a:ea typeface="楷体_GB2312" pitchFamily="1" charset="-122"/>
              </a:rPr>
              <a:t>341</a:t>
            </a:r>
            <a:r>
              <a:rPr kumimoji="0" lang="zh-CN" altLang="en-US" b="1" dirty="0">
                <a:solidFill>
                  <a:srgbClr val="0000FF"/>
                </a:solidFill>
                <a:latin typeface="楷体_GB2312" pitchFamily="1" charset="-122"/>
                <a:ea typeface="楷体_GB2312" pitchFamily="1" charset="-122"/>
              </a:rPr>
              <a:t>万，国家录取</a:t>
            </a:r>
            <a:r>
              <a:rPr kumimoji="0" lang="en-US" altLang="zh-CN" b="1" dirty="0">
                <a:solidFill>
                  <a:srgbClr val="0000FF"/>
                </a:solidFill>
                <a:latin typeface="楷体_GB2312" pitchFamily="1" charset="-122"/>
                <a:ea typeface="楷体_GB2312" pitchFamily="1" charset="-122"/>
              </a:rPr>
              <a:t>50</a:t>
            </a:r>
            <a:r>
              <a:rPr kumimoji="0" lang="zh-CN" altLang="en-US" b="1" dirty="0">
                <a:solidFill>
                  <a:srgbClr val="0000FF"/>
                </a:solidFill>
                <a:latin typeface="楷体_GB2312" pitchFamily="1" charset="-122"/>
                <a:ea typeface="楷体_GB2312" pitchFamily="1" charset="-122"/>
              </a:rPr>
              <a:t>万。</a:t>
            </a:r>
            <a:endParaRPr kumimoji="0" lang="zh-CN" altLang="en-US" b="1" dirty="0">
              <a:solidFill>
                <a:srgbClr val="0000FF"/>
              </a:solidFill>
              <a:latin typeface="楷体_GB2312" pitchFamily="1" charset="-122"/>
              <a:ea typeface="楷体_GB2312" pitchFamily="1" charset="-122"/>
            </a:endParaRPr>
          </a:p>
        </p:txBody>
      </p:sp>
      <p:sp>
        <p:nvSpPr>
          <p:cNvPr id="45059" name="Text Box 3"/>
          <p:cNvSpPr txBox="1">
            <a:spLocks noChangeArrowheads="1"/>
          </p:cNvSpPr>
          <p:nvPr/>
        </p:nvSpPr>
        <p:spPr bwMode="auto">
          <a:xfrm>
            <a:off x="7620000" y="5486401"/>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en-US" altLang="zh-CN" sz="2000" b="1" dirty="0">
                <a:solidFill>
                  <a:srgbClr val="000000"/>
                </a:solidFill>
                <a:latin typeface="楷体_GB2312" pitchFamily="1" charset="-122"/>
                <a:ea typeface="楷体_GB2312" pitchFamily="1" charset="-122"/>
              </a:rPr>
              <a:t>2020</a:t>
            </a:r>
            <a:r>
              <a:rPr kumimoji="0" lang="zh-CN" altLang="en-US" sz="2000" b="1" dirty="0">
                <a:solidFill>
                  <a:srgbClr val="000000"/>
                </a:solidFill>
                <a:latin typeface="楷体_GB2312" pitchFamily="1" charset="-122"/>
                <a:ea typeface="楷体_GB2312" pitchFamily="1" charset="-122"/>
              </a:rPr>
              <a:t>年的考研大军</a:t>
            </a:r>
            <a:endParaRPr kumimoji="0" lang="zh-CN" altLang="en-US" sz="2000" b="1" dirty="0">
              <a:solidFill>
                <a:srgbClr val="000000"/>
              </a:solidFill>
              <a:latin typeface="楷体_GB2312" pitchFamily="1" charset="-122"/>
              <a:ea typeface="楷体_GB2312" pitchFamily="1" charset="-122"/>
            </a:endParaRPr>
          </a:p>
        </p:txBody>
      </p:sp>
      <p:sp>
        <p:nvSpPr>
          <p:cNvPr id="45060" name="Text Box 4"/>
          <p:cNvSpPr txBox="1">
            <a:spLocks noChangeArrowheads="1"/>
          </p:cNvSpPr>
          <p:nvPr/>
        </p:nvSpPr>
        <p:spPr bwMode="auto">
          <a:xfrm>
            <a:off x="1676400" y="2209801"/>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2800" b="1">
                <a:solidFill>
                  <a:srgbClr val="000000"/>
                </a:solidFill>
                <a:ea typeface="楷体_GB2312" pitchFamily="1" charset="-122"/>
              </a:rPr>
              <a:t>考研：政治和外语能力的角逐</a:t>
            </a:r>
            <a:endParaRPr kumimoji="0" lang="zh-CN" altLang="en-US" sz="2800" b="1">
              <a:solidFill>
                <a:srgbClr val="000000"/>
              </a:solidFill>
              <a:ea typeface="楷体_GB2312" pitchFamily="1" charset="-122"/>
            </a:endParaRPr>
          </a:p>
        </p:txBody>
      </p:sp>
      <p:pic>
        <p:nvPicPr>
          <p:cNvPr id="45061" name="Picture 5" descr="201102241058127267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1801" y="1828801"/>
            <a:ext cx="3686175" cy="3495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19D1020C-87F4-45C9-89D1-482D602E2837}"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p:cTn id="7" dur="500" fill="hold"/>
                                        <p:tgtEl>
                                          <p:spTgt spid="45060"/>
                                        </p:tgtEl>
                                        <p:attrNameLst>
                                          <p:attrName>ppt_w</p:attrName>
                                        </p:attrNameLst>
                                      </p:cBhvr>
                                      <p:tavLst>
                                        <p:tav tm="0">
                                          <p:val>
                                            <p:fltVal val="0"/>
                                          </p:val>
                                        </p:tav>
                                        <p:tav tm="100000">
                                          <p:val>
                                            <p:strVal val="#ppt_w"/>
                                          </p:val>
                                        </p:tav>
                                      </p:tavLst>
                                    </p:anim>
                                    <p:anim calcmode="lin" valueType="num">
                                      <p:cBhvr>
                                        <p:cTn id="8" dur="500" fill="hold"/>
                                        <p:tgtEl>
                                          <p:spTgt spid="4506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checkerboard(across)">
                                      <p:cBhvr>
                                        <p:cTn id="12" dur="500"/>
                                        <p:tgtEl>
                                          <p:spTgt spid="45058"/>
                                        </p:tgtEl>
                                      </p:cBhvr>
                                    </p:animEffect>
                                  </p:childTnLst>
                                </p:cTn>
                              </p:par>
                            </p:childTnLst>
                          </p:cTn>
                        </p:par>
                        <p:par>
                          <p:cTn id="13" fill="hold">
                            <p:stCondLst>
                              <p:cond delay="1000"/>
                            </p:stCondLst>
                            <p:childTnLst>
                              <p:par>
                                <p:cTn id="14" presetID="8" presetClass="entr" presetSubtype="32" fill="hold" nodeType="afterEffect">
                                  <p:stCondLst>
                                    <p:cond delay="0"/>
                                  </p:stCondLst>
                                  <p:childTnLst>
                                    <p:set>
                                      <p:cBhvr>
                                        <p:cTn id="15" dur="1" fill="hold">
                                          <p:stCondLst>
                                            <p:cond delay="0"/>
                                          </p:stCondLst>
                                        </p:cTn>
                                        <p:tgtEl>
                                          <p:spTgt spid="45061"/>
                                        </p:tgtEl>
                                        <p:attrNameLst>
                                          <p:attrName>style.visibility</p:attrName>
                                        </p:attrNameLst>
                                      </p:cBhvr>
                                      <p:to>
                                        <p:strVal val="visible"/>
                                      </p:to>
                                    </p:set>
                                    <p:animEffect transition="in" filter="diamond(out)">
                                      <p:cBhvr>
                                        <p:cTn id="16" dur="500"/>
                                        <p:tgtEl>
                                          <p:spTgt spid="45061"/>
                                        </p:tgtEl>
                                      </p:cBhvr>
                                    </p:animEffect>
                                  </p:childTnLst>
                                </p:cTn>
                              </p:par>
                            </p:childTnLst>
                          </p:cTn>
                        </p:par>
                        <p:par>
                          <p:cTn id="17" fill="hold">
                            <p:stCondLst>
                              <p:cond delay="1500"/>
                            </p:stCondLst>
                            <p:childTnLst>
                              <p:par>
                                <p:cTn id="18" presetID="17" presetClass="entr" presetSubtype="10" fill="hold" grpId="0" nodeType="afterEffect">
                                  <p:stCondLst>
                                    <p:cond delay="0"/>
                                  </p:stCondLst>
                                  <p:childTnLst>
                                    <p:set>
                                      <p:cBhvr>
                                        <p:cTn id="19" dur="1" fill="hold">
                                          <p:stCondLst>
                                            <p:cond delay="0"/>
                                          </p:stCondLst>
                                        </p:cTn>
                                        <p:tgtEl>
                                          <p:spTgt spid="45059"/>
                                        </p:tgtEl>
                                        <p:attrNameLst>
                                          <p:attrName>style.visibility</p:attrName>
                                        </p:attrNameLst>
                                      </p:cBhvr>
                                      <p:to>
                                        <p:strVal val="visible"/>
                                      </p:to>
                                    </p:set>
                                    <p:anim calcmode="lin" valueType="num">
                                      <p:cBhvr>
                                        <p:cTn id="20" dur="500" fill="hold"/>
                                        <p:tgtEl>
                                          <p:spTgt spid="45059"/>
                                        </p:tgtEl>
                                        <p:attrNameLst>
                                          <p:attrName>ppt_w</p:attrName>
                                        </p:attrNameLst>
                                      </p:cBhvr>
                                      <p:tavLst>
                                        <p:tav tm="0">
                                          <p:val>
                                            <p:fltVal val="0"/>
                                          </p:val>
                                        </p:tav>
                                        <p:tav tm="100000">
                                          <p:val>
                                            <p:strVal val="#ppt_w"/>
                                          </p:val>
                                        </p:tav>
                                      </p:tavLst>
                                    </p:anim>
                                    <p:anim calcmode="lin" valueType="num">
                                      <p:cBhvr>
                                        <p:cTn id="21" dur="500" fill="hold"/>
                                        <p:tgtEl>
                                          <p:spTgt spid="450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p:bldP spid="4506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057400" y="2057400"/>
            <a:ext cx="3886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2800" b="1">
                <a:solidFill>
                  <a:srgbClr val="000000"/>
                </a:solidFill>
                <a:ea typeface="楷体_GB2312" pitchFamily="1" charset="-122"/>
              </a:rPr>
              <a:t>择业：综合素质的比拼</a:t>
            </a:r>
            <a:endParaRPr kumimoji="0" lang="zh-CN" altLang="en-US" sz="2800" b="1">
              <a:solidFill>
                <a:srgbClr val="000000"/>
              </a:solidFill>
              <a:ea typeface="楷体_GB2312" pitchFamily="1" charset="-122"/>
            </a:endParaRPr>
          </a:p>
        </p:txBody>
      </p:sp>
      <p:sp>
        <p:nvSpPr>
          <p:cNvPr id="51203" name="Text Box 3"/>
          <p:cNvSpPr txBox="1">
            <a:spLocks noChangeArrowheads="1"/>
          </p:cNvSpPr>
          <p:nvPr/>
        </p:nvSpPr>
        <p:spPr bwMode="auto">
          <a:xfrm>
            <a:off x="1676400" y="3048001"/>
            <a:ext cx="4495800" cy="194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75000"/>
              </a:lnSpc>
              <a:spcBef>
                <a:spcPct val="0"/>
              </a:spcBef>
              <a:spcAft>
                <a:spcPct val="0"/>
              </a:spcAft>
            </a:pPr>
            <a:r>
              <a:rPr kumimoji="0" lang="en-US" altLang="zh-CN" dirty="0">
                <a:solidFill>
                  <a:srgbClr val="000000"/>
                </a:solidFill>
                <a:latin typeface="楷体_GB2312" pitchFamily="1" charset="-122"/>
                <a:ea typeface="楷体_GB2312" pitchFamily="1" charset="-122"/>
              </a:rPr>
              <a:t>   </a:t>
            </a:r>
            <a:r>
              <a:rPr kumimoji="0" lang="en-US" altLang="zh-CN" b="1" dirty="0">
                <a:solidFill>
                  <a:srgbClr val="000099"/>
                </a:solidFill>
                <a:latin typeface="楷体_GB2312" pitchFamily="1" charset="-122"/>
                <a:ea typeface="楷体_GB2312" pitchFamily="1" charset="-122"/>
              </a:rPr>
              <a:t>2020</a:t>
            </a:r>
            <a:r>
              <a:rPr kumimoji="0" lang="zh-CN" altLang="en-US" b="1" dirty="0">
                <a:solidFill>
                  <a:srgbClr val="000099"/>
                </a:solidFill>
                <a:latin typeface="楷体_GB2312" pitchFamily="1" charset="-122"/>
                <a:ea typeface="楷体_GB2312" pitchFamily="1" charset="-122"/>
              </a:rPr>
              <a:t>年全国高校毕业人数约为</a:t>
            </a:r>
            <a:r>
              <a:rPr kumimoji="0" lang="en-US" altLang="zh-CN" b="1" dirty="0">
                <a:solidFill>
                  <a:srgbClr val="000099"/>
                </a:solidFill>
                <a:latin typeface="楷体_GB2312" pitchFamily="1" charset="-122"/>
                <a:ea typeface="楷体_GB2312" pitchFamily="1" charset="-122"/>
              </a:rPr>
              <a:t>874</a:t>
            </a:r>
            <a:r>
              <a:rPr kumimoji="0" lang="zh-CN" altLang="en-US" b="1" dirty="0">
                <a:solidFill>
                  <a:srgbClr val="000099"/>
                </a:solidFill>
                <a:latin typeface="楷体_GB2312" pitchFamily="1" charset="-122"/>
                <a:ea typeface="楷体_GB2312" pitchFamily="1" charset="-122"/>
              </a:rPr>
              <a:t>万，就业竞争的激烈程度可想而知。</a:t>
            </a:r>
            <a:endParaRPr kumimoji="0" lang="zh-CN" altLang="en-US" b="1" dirty="0">
              <a:solidFill>
                <a:srgbClr val="000099"/>
              </a:solidFill>
              <a:latin typeface="楷体_GB2312" pitchFamily="1" charset="-122"/>
              <a:ea typeface="楷体_GB2312" pitchFamily="1" charset="-122"/>
            </a:endParaRPr>
          </a:p>
        </p:txBody>
      </p:sp>
      <p:pic>
        <p:nvPicPr>
          <p:cNvPr id="51204" name="Picture 4" descr="200803211733139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4600" y="2133600"/>
            <a:ext cx="40957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19D1020C-87F4-45C9-89D1-482D602E2837}"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ppt_w</p:attrName>
                                        </p:attrNameLst>
                                      </p:cBhvr>
                                      <p:tavLst>
                                        <p:tav tm="0">
                                          <p:val>
                                            <p:fltVal val="0"/>
                                          </p:val>
                                        </p:tav>
                                        <p:tav tm="100000">
                                          <p:val>
                                            <p:strVal val="#ppt_w"/>
                                          </p:val>
                                        </p:tav>
                                      </p:tavLst>
                                    </p:anim>
                                    <p:anim calcmode="lin" valueType="num">
                                      <p:cBhvr>
                                        <p:cTn id="8" dur="500" fill="hold"/>
                                        <p:tgtEl>
                                          <p:spTgt spid="5120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51203"/>
                                        </p:tgtEl>
                                        <p:attrNameLst>
                                          <p:attrName>style.visibility</p:attrName>
                                        </p:attrNameLst>
                                      </p:cBhvr>
                                      <p:to>
                                        <p:strVal val="visible"/>
                                      </p:to>
                                    </p:set>
                                    <p:anim calcmode="lin" valueType="num">
                                      <p:cBhvr>
                                        <p:cTn id="12" dur="500" fill="hold"/>
                                        <p:tgtEl>
                                          <p:spTgt spid="51203"/>
                                        </p:tgtEl>
                                        <p:attrNameLst>
                                          <p:attrName>ppt_w</p:attrName>
                                        </p:attrNameLst>
                                      </p:cBhvr>
                                      <p:tavLst>
                                        <p:tav tm="0">
                                          <p:val>
                                            <p:fltVal val="0"/>
                                          </p:val>
                                        </p:tav>
                                        <p:tav tm="100000">
                                          <p:val>
                                            <p:strVal val="#ppt_w"/>
                                          </p:val>
                                        </p:tav>
                                      </p:tavLst>
                                    </p:anim>
                                    <p:anim calcmode="lin" valueType="num">
                                      <p:cBhvr>
                                        <p:cTn id="13" dur="500" fill="hold"/>
                                        <p:tgtEl>
                                          <p:spTgt spid="51203"/>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checkerboard(across)">
                                      <p:cBhvr>
                                        <p:cTn id="17"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828800" y="3048000"/>
            <a:ext cx="5105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45000"/>
              </a:lnSpc>
              <a:spcBef>
                <a:spcPct val="0"/>
              </a:spcBef>
              <a:spcAft>
                <a:spcPct val="0"/>
              </a:spcAft>
            </a:pPr>
            <a:r>
              <a:rPr kumimoji="0" lang="zh-CN" altLang="en-US" b="1">
                <a:solidFill>
                  <a:srgbClr val="0000FF"/>
                </a:solidFill>
                <a:latin typeface="楷体_GB2312" pitchFamily="1" charset="-122"/>
                <a:ea typeface="楷体_GB2312" pitchFamily="1" charset="-122"/>
              </a:rPr>
              <a:t>近年来大学生就业热门专业：</a:t>
            </a:r>
            <a:endParaRPr kumimoji="0" lang="zh-CN" altLang="en-US" b="1">
              <a:solidFill>
                <a:srgbClr val="0000FF"/>
              </a:solidFill>
              <a:latin typeface="楷体_GB2312" pitchFamily="1" charset="-122"/>
              <a:ea typeface="楷体_GB2312" pitchFamily="1" charset="-122"/>
            </a:endParaRPr>
          </a:p>
          <a:p>
            <a:pPr fontAlgn="base">
              <a:lnSpc>
                <a:spcPct val="145000"/>
              </a:lnSpc>
              <a:spcBef>
                <a:spcPct val="0"/>
              </a:spcBef>
              <a:spcAft>
                <a:spcPct val="0"/>
              </a:spcAft>
            </a:pPr>
            <a:r>
              <a:rPr kumimoji="0" lang="zh-CN" altLang="en-US" b="1">
                <a:solidFill>
                  <a:srgbClr val="0000FF"/>
                </a:solidFill>
                <a:latin typeface="楷体_GB2312" pitchFamily="1" charset="-122"/>
                <a:ea typeface="楷体_GB2312" pitchFamily="1" charset="-122"/>
              </a:rPr>
              <a:t>   制造业、机械类、电气类、工商管理类、化工类、计算机、服务业等。</a:t>
            </a:r>
            <a:r>
              <a:rPr kumimoji="0" lang="zh-CN" altLang="en-US">
                <a:solidFill>
                  <a:srgbClr val="0000FF"/>
                </a:solidFill>
                <a:latin typeface="楷体_GB2312" pitchFamily="1" charset="-122"/>
                <a:ea typeface="楷体_GB2312" pitchFamily="1" charset="-122"/>
              </a:rPr>
              <a:t>  </a:t>
            </a:r>
            <a:endParaRPr kumimoji="0" lang="zh-CN" altLang="en-US">
              <a:solidFill>
                <a:srgbClr val="0000FF"/>
              </a:solidFill>
              <a:latin typeface="楷体_GB2312" pitchFamily="1" charset="-122"/>
              <a:ea typeface="楷体_GB2312" pitchFamily="1" charset="-122"/>
            </a:endParaRPr>
          </a:p>
        </p:txBody>
      </p:sp>
      <p:pic>
        <p:nvPicPr>
          <p:cNvPr id="52227" name="Picture 3" descr="00219b663d520dbdd8e9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66741" y="2257612"/>
            <a:ext cx="3429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4"/>
          <p:cNvSpPr txBox="1">
            <a:spLocks noChangeArrowheads="1"/>
          </p:cNvSpPr>
          <p:nvPr/>
        </p:nvSpPr>
        <p:spPr bwMode="auto">
          <a:xfrm>
            <a:off x="7543800" y="5486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b="1">
                <a:solidFill>
                  <a:srgbClr val="000000"/>
                </a:solidFill>
                <a:ea typeface="楷体_GB2312" pitchFamily="1" charset="-122"/>
              </a:rPr>
              <a:t>硕士农民工滕振国</a:t>
            </a:r>
            <a:endParaRPr kumimoji="0" lang="zh-CN" altLang="en-US" b="1">
              <a:solidFill>
                <a:srgbClr val="000000"/>
              </a:solidFill>
              <a:ea typeface="楷体_GB2312" pitchFamily="1" charset="-122"/>
            </a:endParaRPr>
          </a:p>
        </p:txBody>
      </p:sp>
      <p:sp>
        <p:nvSpPr>
          <p:cNvPr id="52229" name="Rectangle 5"/>
          <p:cNvSpPr>
            <a:spLocks noChangeArrowheads="1"/>
          </p:cNvSpPr>
          <p:nvPr/>
        </p:nvSpPr>
        <p:spPr bwMode="auto">
          <a:xfrm>
            <a:off x="1752600" y="2057400"/>
            <a:ext cx="5852884" cy="60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45000"/>
              </a:lnSpc>
              <a:spcBef>
                <a:spcPct val="0"/>
              </a:spcBef>
              <a:spcAft>
                <a:spcPct val="0"/>
              </a:spcAft>
            </a:pPr>
            <a:r>
              <a:rPr kumimoji="0" lang="zh-CN" altLang="en-US" sz="2600" b="1">
                <a:solidFill>
                  <a:srgbClr val="000000"/>
                </a:solidFill>
                <a:ea typeface="楷体_GB2312" pitchFamily="1" charset="-122"/>
              </a:rPr>
              <a:t>大学生“就业难”与农民工“用工荒”</a:t>
            </a:r>
            <a:endParaRPr kumimoji="0" lang="zh-CN" altLang="en-US" sz="2600" b="1">
              <a:solidFill>
                <a:srgbClr val="000000"/>
              </a:solidFill>
              <a:ea typeface="楷体_GB2312" pitchFamily="1"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slide(fromLeft)">
                                      <p:cBhvr>
                                        <p:cTn id="7" dur="500"/>
                                        <p:tgtEl>
                                          <p:spTgt spid="5222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2226"/>
                                        </p:tgtEl>
                                        <p:attrNameLst>
                                          <p:attrName>style.visibility</p:attrName>
                                        </p:attrNameLst>
                                      </p:cBhvr>
                                      <p:to>
                                        <p:strVal val="visible"/>
                                      </p:to>
                                    </p:set>
                                    <p:animEffect transition="in" filter="checkerboard(across)">
                                      <p:cBhvr>
                                        <p:cTn id="11" dur="500"/>
                                        <p:tgtEl>
                                          <p:spTgt spid="52226"/>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52227"/>
                                        </p:tgtEl>
                                        <p:attrNameLst>
                                          <p:attrName>style.visibility</p:attrName>
                                        </p:attrNameLst>
                                      </p:cBhvr>
                                      <p:to>
                                        <p:strVal val="visible"/>
                                      </p:to>
                                    </p:set>
                                    <p:animEffect transition="in" filter="checkerboard(across)">
                                      <p:cBhvr>
                                        <p:cTn id="15" dur="500"/>
                                        <p:tgtEl>
                                          <p:spTgt spid="52227"/>
                                        </p:tgtEl>
                                      </p:cBhvr>
                                    </p:animEffect>
                                  </p:childTnLst>
                                </p:cTn>
                              </p:par>
                            </p:childTnLst>
                          </p:cTn>
                        </p:par>
                        <p:par>
                          <p:cTn id="16" fill="hold">
                            <p:stCondLst>
                              <p:cond delay="1500"/>
                            </p:stCondLst>
                            <p:childTnLst>
                              <p:par>
                                <p:cTn id="17" presetID="24" presetClass="entr" presetSubtype="0" fill="hold" grpId="0" nodeType="afterEffect">
                                  <p:stCondLst>
                                    <p:cond delay="0"/>
                                  </p:stCondLst>
                                  <p:childTnLst>
                                    <p:set>
                                      <p:cBhvr>
                                        <p:cTn id="18" dur="1" fill="hold">
                                          <p:stCondLst>
                                            <p:cond delay="0"/>
                                          </p:stCondLst>
                                        </p:cTn>
                                        <p:tgtEl>
                                          <p:spTgt spid="52228"/>
                                        </p:tgtEl>
                                        <p:attrNameLst>
                                          <p:attrName>style.visibility</p:attrName>
                                        </p:attrNameLst>
                                      </p:cBhvr>
                                      <p:to>
                                        <p:strVal val="visible"/>
                                      </p:to>
                                    </p:set>
                                    <p:anim to="" calcmode="lin" valueType="num">
                                      <p:cBhvr>
                                        <p:cTn id="19" dur="1" fill="hold"/>
                                        <p:tgtEl>
                                          <p:spTgt spid="5222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8" grpId="0"/>
      <p:bldP spid="5222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752600" y="2438401"/>
            <a:ext cx="55626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45000"/>
              </a:lnSpc>
              <a:spcBef>
                <a:spcPct val="0"/>
              </a:spcBef>
              <a:spcAft>
                <a:spcPct val="0"/>
              </a:spcAft>
            </a:pPr>
            <a:r>
              <a:rPr kumimoji="0" lang="en-US" altLang="zh-CN" b="1" dirty="0">
                <a:solidFill>
                  <a:srgbClr val="000000"/>
                </a:solidFill>
                <a:latin typeface="楷体_GB2312" pitchFamily="1" charset="-122"/>
                <a:ea typeface="楷体_GB2312" pitchFamily="1" charset="-122"/>
              </a:rPr>
              <a:t>    </a:t>
            </a:r>
            <a:r>
              <a:rPr kumimoji="0" lang="zh-CN" altLang="en-US" b="1" dirty="0">
                <a:solidFill>
                  <a:srgbClr val="000000"/>
                </a:solidFill>
                <a:latin typeface="楷体_GB2312" pitchFamily="1" charset="-122"/>
                <a:ea typeface="楷体_GB2312" pitchFamily="1" charset="-122"/>
              </a:rPr>
              <a:t>总之，高校开设</a:t>
            </a:r>
            <a:r>
              <a:rPr kumimoji="0" lang="en-US" altLang="zh-CN" b="1" dirty="0">
                <a:solidFill>
                  <a:srgbClr val="000000"/>
                </a:solidFill>
                <a:latin typeface="楷体_GB2312" pitchFamily="1" charset="-122"/>
                <a:ea typeface="楷体_GB2312" pitchFamily="1" charset="-122"/>
              </a:rPr>
              <a:t>《</a:t>
            </a:r>
            <a:r>
              <a:rPr kumimoji="0" lang="zh-CN" altLang="en-US" b="1" dirty="0">
                <a:solidFill>
                  <a:srgbClr val="000000"/>
                </a:solidFill>
                <a:latin typeface="楷体_GB2312" pitchFamily="1" charset="-122"/>
                <a:ea typeface="楷体_GB2312" pitchFamily="1" charset="-122"/>
              </a:rPr>
              <a:t>概论</a:t>
            </a:r>
            <a:r>
              <a:rPr kumimoji="0" lang="en-US" altLang="zh-CN" b="1" dirty="0">
                <a:solidFill>
                  <a:srgbClr val="000000"/>
                </a:solidFill>
                <a:latin typeface="楷体_GB2312" pitchFamily="1" charset="-122"/>
                <a:ea typeface="楷体_GB2312" pitchFamily="1" charset="-122"/>
              </a:rPr>
              <a:t>》</a:t>
            </a:r>
            <a:r>
              <a:rPr kumimoji="0" lang="zh-CN" altLang="en-US" b="1" dirty="0">
                <a:solidFill>
                  <a:srgbClr val="000000"/>
                </a:solidFill>
                <a:latin typeface="楷体_GB2312" pitchFamily="1" charset="-122"/>
                <a:ea typeface="楷体_GB2312" pitchFamily="1" charset="-122"/>
              </a:rPr>
              <a:t>课有其必要性，而作为当代大学生，未来国家建设事业的接班人，学好这门课也有其必要性和现实性。（</a:t>
            </a:r>
            <a:r>
              <a:rPr kumimoji="0" lang="zh-CN" altLang="en-US" b="1" dirty="0">
                <a:solidFill>
                  <a:srgbClr val="0000FF"/>
                </a:solidFill>
                <a:latin typeface="楷体_GB2312" pitchFamily="1" charset="-122"/>
                <a:ea typeface="楷体_GB2312" pitchFamily="1" charset="-122"/>
              </a:rPr>
              <a:t>成人、成才与成功</a:t>
            </a:r>
            <a:r>
              <a:rPr kumimoji="0" lang="zh-CN" altLang="en-US" b="1" dirty="0">
                <a:solidFill>
                  <a:srgbClr val="000000"/>
                </a:solidFill>
                <a:latin typeface="楷体_GB2312" pitchFamily="1" charset="-122"/>
                <a:ea typeface="楷体_GB2312" pitchFamily="1" charset="-122"/>
              </a:rPr>
              <a:t>）</a:t>
            </a:r>
            <a:endParaRPr kumimoji="0" lang="en-US" altLang="zh-CN" b="1" dirty="0">
              <a:solidFill>
                <a:srgbClr val="000000"/>
              </a:solidFill>
              <a:latin typeface="楷体_GB2312" pitchFamily="1" charset="-122"/>
              <a:ea typeface="楷体_GB2312" pitchFamily="1" charset="-122"/>
            </a:endParaRPr>
          </a:p>
        </p:txBody>
      </p:sp>
      <p:pic>
        <p:nvPicPr>
          <p:cNvPr id="55299" name="Picture 3" descr="5621163b2cede0f9d462256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9000" y="1828800"/>
            <a:ext cx="3276600" cy="42672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checkerboard(across)">
                                      <p:cBhvr>
                                        <p:cTn id="7" dur="500"/>
                                        <p:tgtEl>
                                          <p:spTgt spid="55298"/>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55299"/>
                                        </p:tgtEl>
                                        <p:attrNameLst>
                                          <p:attrName>style.visibility</p:attrName>
                                        </p:attrNameLst>
                                      </p:cBhvr>
                                      <p:to>
                                        <p:strVal val="visible"/>
                                      </p:to>
                                    </p:set>
                                    <p:animEffect transition="in" filter="checkerboard(across)">
                                      <p:cBhvr>
                                        <p:cTn id="11" dur="5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a:off x="927846" y="1351508"/>
            <a:ext cx="8686800" cy="4154984"/>
          </a:xfrm>
          <a:prstGeom prst="rect">
            <a:avLst/>
          </a:prstGeom>
          <a:noFill/>
          <a:ln>
            <a:noFill/>
          </a:ln>
        </p:spPr>
        <p:txBody>
          <a:bodyPr wrap="square">
            <a:spAutoFit/>
          </a:bodyPr>
          <a:lstStyle/>
          <a:p>
            <a:r>
              <a:rPr lang="en-US" altLang="zh-CN" sz="2400" dirty="0"/>
              <a:t> </a:t>
            </a:r>
            <a:endParaRPr lang="zh-CN" altLang="en-US" sz="2400" dirty="0"/>
          </a:p>
          <a:p>
            <a:r>
              <a:rPr lang="zh-CN" altLang="en-US" sz="2400" b="1" dirty="0">
                <a:solidFill>
                  <a:srgbClr val="800000"/>
                </a:solidFill>
              </a:rPr>
              <a:t>（一）本课学分构成</a:t>
            </a:r>
            <a:endParaRPr lang="zh-CN" altLang="en-US" sz="2400" b="1" dirty="0">
              <a:solidFill>
                <a:srgbClr val="800000"/>
              </a:solidFill>
            </a:endParaRPr>
          </a:p>
          <a:p>
            <a:r>
              <a:rPr lang="zh-CN" altLang="en-US" sz="2400" dirty="0"/>
              <a:t>本课为本科生必修课，计</a:t>
            </a:r>
            <a:r>
              <a:rPr lang="en-US" altLang="zh-CN" sz="2400" dirty="0"/>
              <a:t>4</a:t>
            </a:r>
            <a:r>
              <a:rPr lang="zh-CN" altLang="en-US" sz="2400" dirty="0"/>
              <a:t>学分、</a:t>
            </a:r>
            <a:r>
              <a:rPr lang="en-US" altLang="zh-CN" sz="2400" dirty="0"/>
              <a:t>64</a:t>
            </a:r>
            <a:r>
              <a:rPr lang="zh-CN" altLang="en-US" sz="2400" dirty="0"/>
              <a:t>学时</a:t>
            </a:r>
            <a:r>
              <a:rPr lang="zh-CN" altLang="zh-CN" sz="2400" dirty="0"/>
              <a:t>。</a:t>
            </a:r>
            <a:r>
              <a:rPr lang="en-US" altLang="zh-CN" sz="2400" dirty="0"/>
              <a:t>2021</a:t>
            </a:r>
            <a:r>
              <a:rPr lang="zh-CN" altLang="en-US" sz="2400" dirty="0"/>
              <a:t>年春季学期完成本课课堂讲授教学工作。此外，在本课程之外，还有</a:t>
            </a:r>
            <a:r>
              <a:rPr lang="en-US" altLang="zh-CN" sz="2400" dirty="0"/>
              <a:t>1</a:t>
            </a:r>
            <a:r>
              <a:rPr lang="zh-CN" altLang="en-US" sz="2400" dirty="0"/>
              <a:t>学分的实践学分，由学生工作部、校团委组织各班辅导员完成，具体考核形式另行通知。</a:t>
            </a:r>
            <a:endParaRPr lang="zh-CN" altLang="en-US" sz="2400" dirty="0"/>
          </a:p>
          <a:p>
            <a:r>
              <a:rPr lang="en-US" altLang="zh-CN" sz="2400" dirty="0"/>
              <a:t> </a:t>
            </a:r>
            <a:endParaRPr lang="zh-CN" altLang="en-US" sz="2400" dirty="0"/>
          </a:p>
          <a:p>
            <a:r>
              <a:rPr lang="zh-CN" altLang="en-US" sz="2400" b="1" dirty="0">
                <a:solidFill>
                  <a:srgbClr val="800000"/>
                </a:solidFill>
              </a:rPr>
              <a:t>（二）本课成绩构成</a:t>
            </a:r>
            <a:endParaRPr lang="zh-CN" altLang="en-US" sz="2400" b="1" dirty="0">
              <a:solidFill>
                <a:srgbClr val="800000"/>
              </a:solidFill>
            </a:endParaRPr>
          </a:p>
          <a:p>
            <a:r>
              <a:rPr lang="en-US" altLang="zh-CN" sz="2400" dirty="0"/>
              <a:t>    </a:t>
            </a:r>
            <a:r>
              <a:rPr lang="zh-CN" altLang="en-US" sz="2400" dirty="0">
                <a:latin typeface="+mn-ea"/>
              </a:rPr>
              <a:t>本课总成绩由两个大的部分构成：</a:t>
            </a:r>
            <a:r>
              <a:rPr lang="zh-CN" altLang="en-US" sz="2400" b="1" dirty="0">
                <a:solidFill>
                  <a:srgbClr val="800000"/>
                </a:solidFill>
                <a:latin typeface="+mn-ea"/>
              </a:rPr>
              <a:t>平时成绩（</a:t>
            </a:r>
            <a:r>
              <a:rPr lang="en-US" altLang="zh-CN" sz="2400" b="1" dirty="0">
                <a:solidFill>
                  <a:srgbClr val="800000"/>
                </a:solidFill>
                <a:latin typeface="+mn-ea"/>
              </a:rPr>
              <a:t>50%</a:t>
            </a:r>
            <a:r>
              <a:rPr lang="zh-CN" altLang="en-US" sz="2400" b="1" dirty="0">
                <a:solidFill>
                  <a:srgbClr val="800000"/>
                </a:solidFill>
                <a:latin typeface="+mn-ea"/>
              </a:rPr>
              <a:t>）与期末闭卷考试成绩（</a:t>
            </a:r>
            <a:r>
              <a:rPr lang="en-US" altLang="zh-CN" sz="2400" b="1" dirty="0">
                <a:solidFill>
                  <a:srgbClr val="800000"/>
                </a:solidFill>
                <a:latin typeface="+mn-ea"/>
              </a:rPr>
              <a:t>50%</a:t>
            </a:r>
            <a:r>
              <a:rPr lang="zh-CN" altLang="en-US" sz="2400" b="1" dirty="0">
                <a:solidFill>
                  <a:srgbClr val="800000"/>
                </a:solidFill>
                <a:latin typeface="+mn-ea"/>
              </a:rPr>
              <a:t>）。其中平时成绩包括：课堂出勤（</a:t>
            </a:r>
            <a:r>
              <a:rPr lang="zh-CN" altLang="zh-CN" sz="2400" b="1" dirty="0">
                <a:solidFill>
                  <a:srgbClr val="800000"/>
                </a:solidFill>
                <a:latin typeface="+mn-ea"/>
              </a:rPr>
              <a:t>1</a:t>
            </a:r>
            <a:r>
              <a:rPr lang="en-US" altLang="zh-CN" sz="2400" b="1" dirty="0">
                <a:solidFill>
                  <a:srgbClr val="800000"/>
                </a:solidFill>
                <a:latin typeface="+mn-ea"/>
              </a:rPr>
              <a:t>0%</a:t>
            </a:r>
            <a:r>
              <a:rPr lang="zh-CN" altLang="en-US" sz="2400" b="1" dirty="0">
                <a:solidFill>
                  <a:srgbClr val="800000"/>
                </a:solidFill>
                <a:latin typeface="+mn-ea"/>
              </a:rPr>
              <a:t>）＋课堂参与（即两轮讨论及讲演，</a:t>
            </a:r>
            <a:r>
              <a:rPr lang="zh-CN" altLang="zh-CN" sz="2400" b="1" dirty="0">
                <a:solidFill>
                  <a:srgbClr val="800000"/>
                </a:solidFill>
                <a:latin typeface="+mn-ea"/>
              </a:rPr>
              <a:t>2</a:t>
            </a:r>
            <a:r>
              <a:rPr lang="en-US" altLang="zh-CN" sz="2400" b="1" dirty="0">
                <a:solidFill>
                  <a:srgbClr val="800000"/>
                </a:solidFill>
                <a:latin typeface="+mn-ea"/>
              </a:rPr>
              <a:t>0%</a:t>
            </a:r>
            <a:r>
              <a:rPr lang="zh-CN" altLang="en-US" sz="2400" b="1" dirty="0">
                <a:solidFill>
                  <a:srgbClr val="800000"/>
                </a:solidFill>
                <a:latin typeface="+mn-ea"/>
              </a:rPr>
              <a:t>）＋期中作业（</a:t>
            </a:r>
            <a:r>
              <a:rPr lang="zh-CN" altLang="zh-CN" sz="2400" b="1" dirty="0">
                <a:solidFill>
                  <a:srgbClr val="800000"/>
                </a:solidFill>
                <a:latin typeface="+mn-ea"/>
              </a:rPr>
              <a:t>2</a:t>
            </a:r>
            <a:r>
              <a:rPr lang="en-US" altLang="zh-CN" sz="2400" b="1" dirty="0">
                <a:solidFill>
                  <a:srgbClr val="800000"/>
                </a:solidFill>
                <a:latin typeface="+mn-ea"/>
              </a:rPr>
              <a:t>0%</a:t>
            </a:r>
            <a:r>
              <a:rPr lang="zh-CN" altLang="en-US" sz="2400" b="1" dirty="0">
                <a:solidFill>
                  <a:srgbClr val="800000"/>
                </a:solidFill>
                <a:latin typeface="+mn-ea"/>
              </a:rPr>
              <a:t>）</a:t>
            </a:r>
            <a:r>
              <a:rPr lang="zh-CN" altLang="en-US" sz="2400" dirty="0"/>
              <a:t>。</a:t>
            </a:r>
            <a:endParaRPr lang="zh-CN" altLang="en-US" sz="2400" dirty="0"/>
          </a:p>
        </p:txBody>
      </p:sp>
      <p:sp>
        <p:nvSpPr>
          <p:cNvPr id="3" name="Rectangle 2"/>
          <p:cNvSpPr>
            <a:spLocks noChangeArrowheads="1"/>
          </p:cNvSpPr>
          <p:nvPr/>
        </p:nvSpPr>
        <p:spPr bwMode="auto">
          <a:xfrm>
            <a:off x="1051859" y="646954"/>
            <a:ext cx="556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2800" b="1" dirty="0">
                <a:solidFill>
                  <a:srgbClr val="800000"/>
                </a:solidFill>
                <a:ea typeface="楷体_GB2312" pitchFamily="1" charset="-122"/>
              </a:rPr>
              <a:t>三、学习</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概论</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课的安排和要求</a:t>
            </a:r>
            <a:endParaRPr kumimoji="0" lang="zh-CN" altLang="en-US" sz="2800" b="1" dirty="0">
              <a:solidFill>
                <a:srgbClr val="800000"/>
              </a:solidFill>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a:off x="908424" y="914400"/>
            <a:ext cx="9530976" cy="4637232"/>
          </a:xfrm>
          <a:prstGeom prst="rect">
            <a:avLst/>
          </a:prstGeom>
          <a:noFill/>
          <a:ln>
            <a:noFill/>
          </a:ln>
        </p:spPr>
        <p:txBody>
          <a:bodyPr wrap="square">
            <a:spAutoFit/>
          </a:bodyPr>
          <a:lstStyle/>
          <a:p>
            <a:r>
              <a:rPr lang="zh-CN" altLang="en-US" sz="2400" b="1" dirty="0">
                <a:solidFill>
                  <a:srgbClr val="800000"/>
                </a:solidFill>
              </a:rPr>
              <a:t>（三）课堂出勤点名方式</a:t>
            </a:r>
            <a:endParaRPr lang="en-US" altLang="zh-CN" sz="2400" b="1" dirty="0">
              <a:solidFill>
                <a:srgbClr val="800000"/>
              </a:solidFill>
            </a:endParaRPr>
          </a:p>
          <a:p>
            <a:endParaRPr lang="zh-CN" altLang="en-US" sz="2400" dirty="0"/>
          </a:p>
          <a:p>
            <a:pPr>
              <a:lnSpc>
                <a:spcPct val="150000"/>
              </a:lnSpc>
            </a:pPr>
            <a:r>
              <a:rPr lang="en-US" altLang="zh-CN" sz="2400" b="1" dirty="0"/>
              <a:t>1</a:t>
            </a:r>
            <a:r>
              <a:rPr lang="zh-CN" altLang="en-US" sz="2400" b="1" dirty="0"/>
              <a:t>、严格课堂出勤纪律。总成绩中课堂出勤占</a:t>
            </a:r>
            <a:r>
              <a:rPr lang="zh-CN" altLang="zh-CN" sz="2400" b="1" dirty="0"/>
              <a:t>1</a:t>
            </a:r>
            <a:r>
              <a:rPr lang="en-US" altLang="zh-CN" sz="2400" b="1" dirty="0"/>
              <a:t>0</a:t>
            </a:r>
            <a:r>
              <a:rPr lang="zh-CN" altLang="en-US" sz="2400" b="1" dirty="0"/>
              <a:t>分，缺勤一次扣</a:t>
            </a:r>
            <a:r>
              <a:rPr lang="zh-CN" altLang="zh-CN" sz="2400" b="1" dirty="0"/>
              <a:t>2</a:t>
            </a:r>
            <a:r>
              <a:rPr lang="zh-CN" altLang="en-US" sz="2400" b="1" dirty="0"/>
              <a:t>分，以扣完为限。</a:t>
            </a:r>
            <a:r>
              <a:rPr lang="zh-CN" altLang="zh-CN" sz="2400" b="1" dirty="0"/>
              <a:t>3</a:t>
            </a:r>
            <a:r>
              <a:rPr lang="en-US" altLang="zh-CN" sz="2400" b="1" dirty="0"/>
              <a:t>2</a:t>
            </a:r>
            <a:r>
              <a:rPr lang="zh-CN" altLang="en-US" sz="2400" b="1" dirty="0"/>
              <a:t>次课程（</a:t>
            </a:r>
            <a:r>
              <a:rPr lang="zh-CN" altLang="zh-CN" sz="2400" b="1" dirty="0"/>
              <a:t>1</a:t>
            </a:r>
            <a:r>
              <a:rPr lang="en-US" altLang="zh-CN" sz="2400" b="1" dirty="0"/>
              <a:t>6</a:t>
            </a:r>
            <a:r>
              <a:rPr lang="zh-CN" altLang="en-US" sz="2400" b="1" dirty="0"/>
              <a:t>周</a:t>
            </a:r>
            <a:r>
              <a:rPr lang="en-US" altLang="zh-CN" sz="2400" b="1" dirty="0"/>
              <a:t>64</a:t>
            </a:r>
            <a:r>
              <a:rPr lang="zh-CN" altLang="en-US" sz="2400" b="1" dirty="0"/>
              <a:t>课时）全员点名中有</a:t>
            </a:r>
            <a:r>
              <a:rPr lang="zh-CN" altLang="zh-CN" sz="2400" b="1" dirty="0"/>
              <a:t>6</a:t>
            </a:r>
            <a:r>
              <a:rPr lang="zh-CN" altLang="en-US" sz="2400" b="1" dirty="0"/>
              <a:t>次以上未到的，直接取消期末考试资格。点名中发现弄虚作假、代签到等违纪情况的，教师要把相关情况告知教务部和相关院系。</a:t>
            </a:r>
            <a:endParaRPr lang="en-US" altLang="zh-CN" sz="2400" b="1" dirty="0"/>
          </a:p>
          <a:p>
            <a:pPr>
              <a:lnSpc>
                <a:spcPct val="150000"/>
              </a:lnSpc>
            </a:pPr>
            <a:endParaRPr lang="zh-CN" altLang="en-US" sz="2400" b="1" dirty="0"/>
          </a:p>
          <a:p>
            <a:pPr>
              <a:lnSpc>
                <a:spcPct val="150000"/>
              </a:lnSpc>
            </a:pPr>
            <a:r>
              <a:rPr lang="en-US" altLang="zh-CN" sz="2400" b="1" dirty="0"/>
              <a:t>2</a:t>
            </a:r>
            <a:r>
              <a:rPr lang="zh-CN" altLang="en-US" sz="2400" b="1" dirty="0"/>
              <a:t>、课程中教师可酌情进行</a:t>
            </a:r>
            <a:r>
              <a:rPr lang="zh-CN" altLang="en-US" sz="2400" b="1" dirty="0">
                <a:solidFill>
                  <a:srgbClr val="800000"/>
                </a:solidFill>
              </a:rPr>
              <a:t>抽查点名</a:t>
            </a:r>
            <a:r>
              <a:rPr lang="zh-CN" altLang="en-US" sz="2400" b="1" dirty="0"/>
              <a:t>。抽查点名</a:t>
            </a:r>
            <a:r>
              <a:rPr lang="en-US" altLang="zh-CN" sz="2400" b="1" dirty="0"/>
              <a:t>1</a:t>
            </a:r>
            <a:r>
              <a:rPr lang="zh-CN" altLang="en-US" sz="2400" b="1" dirty="0"/>
              <a:t>次未到（或课堂早退）并且没有履行请假手续的，按照全员点名</a:t>
            </a:r>
            <a:r>
              <a:rPr lang="en-US" altLang="zh-CN" sz="2400" b="1" dirty="0"/>
              <a:t>2</a:t>
            </a:r>
            <a:r>
              <a:rPr lang="zh-CN" altLang="en-US" sz="2400" b="1" dirty="0"/>
              <a:t>次未到论处。</a:t>
            </a:r>
            <a:endParaRPr lang="zh-CN" altLang="en-US" sz="24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a:off x="448235" y="117693"/>
            <a:ext cx="11456895" cy="5570756"/>
          </a:xfrm>
          <a:prstGeom prst="rect">
            <a:avLst/>
          </a:prstGeom>
          <a:noFill/>
          <a:ln>
            <a:noFill/>
          </a:ln>
        </p:spPr>
        <p:txBody>
          <a:bodyPr wrap="square">
            <a:spAutoFit/>
          </a:bodyPr>
          <a:lstStyle/>
          <a:p>
            <a:r>
              <a:rPr lang="zh-CN" altLang="en-US" sz="2400" b="1" dirty="0">
                <a:solidFill>
                  <a:srgbClr val="800000"/>
                </a:solidFill>
                <a:latin typeface="+mn-ea"/>
              </a:rPr>
              <a:t>（四）课堂参与——即课外讨论及汇报（讲演）</a:t>
            </a:r>
            <a:endParaRPr lang="en-US" altLang="zh-CN" sz="2400" b="1" dirty="0">
              <a:solidFill>
                <a:srgbClr val="800000"/>
              </a:solidFill>
              <a:latin typeface="+mn-ea"/>
            </a:endParaRPr>
          </a:p>
          <a:p>
            <a:endParaRPr lang="zh-CN" altLang="en-US" sz="2400" b="1" dirty="0">
              <a:solidFill>
                <a:srgbClr val="800000"/>
              </a:solidFill>
              <a:latin typeface="+mn-ea"/>
            </a:endParaRPr>
          </a:p>
          <a:p>
            <a:r>
              <a:rPr lang="en-US" altLang="zh-CN" sz="2200" b="1" dirty="0">
                <a:solidFill>
                  <a:srgbClr val="800000"/>
                </a:solidFill>
                <a:latin typeface="+mn-ea"/>
              </a:rPr>
              <a:t>1</a:t>
            </a:r>
            <a:r>
              <a:rPr lang="zh-CN" altLang="en-US" sz="2200" b="1" dirty="0">
                <a:solidFill>
                  <a:srgbClr val="800000"/>
                </a:solidFill>
                <a:latin typeface="+mn-ea"/>
              </a:rPr>
              <a:t>、分组：课堂分组原则上以</a:t>
            </a:r>
            <a:r>
              <a:rPr lang="en-US" altLang="zh-CN" sz="2200" b="1" dirty="0">
                <a:solidFill>
                  <a:srgbClr val="800000"/>
                </a:solidFill>
                <a:latin typeface="+mn-ea"/>
              </a:rPr>
              <a:t>8-10</a:t>
            </a:r>
            <a:r>
              <a:rPr lang="zh-CN" altLang="en-US" sz="2200" b="1" dirty="0">
                <a:solidFill>
                  <a:srgbClr val="800000"/>
                </a:solidFill>
                <a:latin typeface="+mn-ea"/>
              </a:rPr>
              <a:t>名同学为单位进行分组。</a:t>
            </a:r>
            <a:r>
              <a:rPr lang="zh-CN" altLang="en-US" sz="2200" b="1" dirty="0">
                <a:latin typeface="+mn-ea"/>
              </a:rPr>
              <a:t>本课第一次授课后，教师需要组织学生进行分组，然后在助教老师的帮助下与每组组长建群进行日常联系（微信群或</a:t>
            </a:r>
            <a:r>
              <a:rPr lang="en-US" altLang="zh-CN" sz="2200" b="1" dirty="0">
                <a:latin typeface="+mn-ea"/>
              </a:rPr>
              <a:t>QQ</a:t>
            </a:r>
            <a:r>
              <a:rPr lang="zh-CN" altLang="en-US" sz="2200" b="1" dirty="0">
                <a:latin typeface="+mn-ea"/>
              </a:rPr>
              <a:t>群）。</a:t>
            </a:r>
            <a:endParaRPr lang="en-US" altLang="zh-CN" sz="2200" b="1" dirty="0">
              <a:latin typeface="+mn-ea"/>
            </a:endParaRPr>
          </a:p>
          <a:p>
            <a:endParaRPr lang="en-US" altLang="zh-CN" sz="2200" b="1" dirty="0">
              <a:latin typeface="+mn-ea"/>
            </a:endParaRPr>
          </a:p>
          <a:p>
            <a:r>
              <a:rPr lang="zh-CN" altLang="zh-CN" sz="2200" b="1" dirty="0">
                <a:latin typeface="+mn-ea"/>
              </a:rPr>
              <a:t>2</a:t>
            </a:r>
            <a:r>
              <a:rPr lang="zh-CN" altLang="en-US" sz="2200" b="1" dirty="0">
                <a:latin typeface="+mn-ea"/>
              </a:rPr>
              <a:t>、本学期课程每个组需要组织两轮课外讨论，并于课上进行集中汇报：第一轮课外讨论与集中汇报于</a:t>
            </a:r>
            <a:r>
              <a:rPr lang="zh-CN" altLang="en-US" sz="2200" b="1" dirty="0">
                <a:solidFill>
                  <a:srgbClr val="FF0000"/>
                </a:solidFill>
                <a:latin typeface="+mn-ea"/>
              </a:rPr>
              <a:t>第</a:t>
            </a:r>
            <a:r>
              <a:rPr lang="en-US" altLang="zh-CN" sz="2200" b="1" dirty="0">
                <a:solidFill>
                  <a:srgbClr val="FF0000"/>
                </a:solidFill>
                <a:latin typeface="+mn-ea"/>
              </a:rPr>
              <a:t>9</a:t>
            </a:r>
            <a:r>
              <a:rPr lang="zh-CN" altLang="en-US" sz="2200" b="1" dirty="0">
                <a:solidFill>
                  <a:srgbClr val="FF0000"/>
                </a:solidFill>
                <a:latin typeface="+mn-ea"/>
              </a:rPr>
              <a:t>周</a:t>
            </a:r>
            <a:r>
              <a:rPr lang="zh-CN" altLang="en-US" sz="2200" b="1" dirty="0">
                <a:latin typeface="+mn-ea"/>
              </a:rPr>
              <a:t>前组织，第二轮课外讨论与集中汇报于</a:t>
            </a:r>
            <a:r>
              <a:rPr lang="zh-CN" altLang="en-US" sz="2200" b="1" dirty="0">
                <a:solidFill>
                  <a:srgbClr val="FF0000"/>
                </a:solidFill>
                <a:latin typeface="+mn-ea"/>
              </a:rPr>
              <a:t>第</a:t>
            </a:r>
            <a:r>
              <a:rPr lang="en-US" altLang="zh-CN" sz="2200" b="1" dirty="0">
                <a:solidFill>
                  <a:srgbClr val="FF0000"/>
                </a:solidFill>
                <a:latin typeface="+mn-ea"/>
              </a:rPr>
              <a:t>16</a:t>
            </a:r>
            <a:r>
              <a:rPr lang="zh-CN" altLang="en-US" sz="2200" b="1" dirty="0">
                <a:solidFill>
                  <a:srgbClr val="FF0000"/>
                </a:solidFill>
                <a:latin typeface="+mn-ea"/>
              </a:rPr>
              <a:t>周</a:t>
            </a:r>
            <a:r>
              <a:rPr lang="zh-CN" altLang="en-US" sz="2200" b="1" dirty="0">
                <a:latin typeface="+mn-ea"/>
              </a:rPr>
              <a:t>前组织。每轮课堂参与占总成绩的</a:t>
            </a:r>
            <a:r>
              <a:rPr lang="en-US" altLang="zh-CN" sz="2200" b="1" dirty="0">
                <a:latin typeface="+mn-ea"/>
              </a:rPr>
              <a:t>10%</a:t>
            </a:r>
            <a:r>
              <a:rPr lang="zh-CN" altLang="en-US" sz="2200" b="1" dirty="0">
                <a:latin typeface="+mn-ea"/>
              </a:rPr>
              <a:t>，共计</a:t>
            </a:r>
            <a:r>
              <a:rPr lang="en-US" altLang="zh-CN" sz="2200" b="1" dirty="0">
                <a:latin typeface="+mn-ea"/>
              </a:rPr>
              <a:t>20%</a:t>
            </a:r>
            <a:r>
              <a:rPr lang="zh-CN" altLang="en-US" sz="2200" b="1" dirty="0">
                <a:latin typeface="+mn-ea"/>
              </a:rPr>
              <a:t>。</a:t>
            </a:r>
            <a:endParaRPr lang="en-US" altLang="zh-CN" sz="2200" b="1" dirty="0">
              <a:latin typeface="+mn-ea"/>
            </a:endParaRPr>
          </a:p>
          <a:p>
            <a:endParaRPr lang="zh-CN" altLang="en-US" sz="2200" b="1" dirty="0">
              <a:latin typeface="+mn-ea"/>
            </a:endParaRPr>
          </a:p>
          <a:p>
            <a:r>
              <a:rPr lang="en-US" altLang="zh-CN" sz="2200" b="1" dirty="0">
                <a:solidFill>
                  <a:srgbClr val="800000"/>
                </a:solidFill>
                <a:latin typeface="+mn-ea"/>
              </a:rPr>
              <a:t>3</a:t>
            </a:r>
            <a:r>
              <a:rPr lang="zh-CN" altLang="en-US" sz="2200" b="1" dirty="0">
                <a:solidFill>
                  <a:srgbClr val="800000"/>
                </a:solidFill>
                <a:latin typeface="+mn-ea"/>
              </a:rPr>
              <a:t>、课外讨论及打分：</a:t>
            </a:r>
            <a:r>
              <a:rPr lang="zh-CN" altLang="en-US" sz="2200" b="1" dirty="0">
                <a:latin typeface="+mn-ea"/>
              </a:rPr>
              <a:t>每组的讨论放在课堂外，各组组长与组员自行组织。讨论题目见教材每章最后的“思考题”，由各组自行商讨选择讨论题目。在讨论过程中，每位同学都要在本组公开发言，</a:t>
            </a:r>
            <a:r>
              <a:rPr lang="zh-CN" altLang="en-US" sz="2200" b="1" dirty="0">
                <a:solidFill>
                  <a:srgbClr val="FF0000"/>
                </a:solidFill>
                <a:latin typeface="+mn-ea"/>
              </a:rPr>
              <a:t>最后由组长统一告知授课教师讨论情况，并提供真实的讨论记录（包括讨论主题、时间、地点、每次讨论留痕照片不少于</a:t>
            </a:r>
            <a:r>
              <a:rPr lang="en-US" altLang="zh-CN" sz="2200" b="1" dirty="0">
                <a:solidFill>
                  <a:srgbClr val="FF0000"/>
                </a:solidFill>
                <a:latin typeface="+mn-ea"/>
              </a:rPr>
              <a:t>5</a:t>
            </a:r>
            <a:r>
              <a:rPr lang="zh-CN" altLang="en-US" sz="2200" b="1" dirty="0">
                <a:solidFill>
                  <a:srgbClr val="FF0000"/>
                </a:solidFill>
                <a:latin typeface="+mn-ea"/>
              </a:rPr>
              <a:t>张，每位同学不少于</a:t>
            </a:r>
            <a:r>
              <a:rPr lang="en-US" altLang="zh-CN" sz="2200" b="1" dirty="0">
                <a:solidFill>
                  <a:srgbClr val="FF0000"/>
                </a:solidFill>
                <a:latin typeface="+mn-ea"/>
              </a:rPr>
              <a:t>100</a:t>
            </a:r>
            <a:r>
              <a:rPr lang="zh-CN" altLang="en-US" sz="2200" b="1" dirty="0">
                <a:solidFill>
                  <a:srgbClr val="FF0000"/>
                </a:solidFill>
                <a:latin typeface="+mn-ea"/>
              </a:rPr>
              <a:t>字的发言记录）。</a:t>
            </a:r>
            <a:endParaRPr lang="en-US" altLang="zh-CN" sz="2200" b="1" dirty="0">
              <a:solidFill>
                <a:srgbClr val="FF0000"/>
              </a:solidFill>
              <a:latin typeface="+mn-ea"/>
            </a:endParaRPr>
          </a:p>
          <a:p>
            <a:endParaRPr lang="zh-CN" altLang="en-US" sz="2200" b="1" dirty="0">
              <a:solidFill>
                <a:srgbClr val="800000"/>
              </a:solidFill>
              <a:latin typeface="+mn-ea"/>
            </a:endParaRPr>
          </a:p>
          <a:p>
            <a:r>
              <a:rPr lang="zh-CN" altLang="zh-CN" sz="2200" b="1" dirty="0">
                <a:solidFill>
                  <a:srgbClr val="800000"/>
                </a:solidFill>
                <a:latin typeface="+mn-ea"/>
              </a:rPr>
              <a:t>4</a:t>
            </a:r>
            <a:r>
              <a:rPr lang="zh-CN" altLang="en-US" sz="2200" b="1" dirty="0">
                <a:solidFill>
                  <a:srgbClr val="800000"/>
                </a:solidFill>
                <a:latin typeface="+mn-ea"/>
              </a:rPr>
              <a:t>、讲演（</a:t>
            </a:r>
            <a:r>
              <a:rPr lang="en-US" altLang="zh-CN" sz="2200" b="1" dirty="0">
                <a:solidFill>
                  <a:srgbClr val="800000"/>
                </a:solidFill>
                <a:latin typeface="+mn-ea"/>
              </a:rPr>
              <a:t>presentation</a:t>
            </a:r>
            <a:r>
              <a:rPr lang="zh-CN" altLang="en-US" sz="2200" b="1" dirty="0">
                <a:solidFill>
                  <a:srgbClr val="800000"/>
                </a:solidFill>
                <a:latin typeface="+mn-ea"/>
              </a:rPr>
              <a:t>）：</a:t>
            </a:r>
            <a:r>
              <a:rPr lang="zh-CN" altLang="en-US" sz="2200" b="1" dirty="0">
                <a:latin typeface="+mn-ea"/>
              </a:rPr>
              <a:t>每组由组长或民主推选的同学代表全组上台讲演。讲演时间为</a:t>
            </a:r>
            <a:r>
              <a:rPr lang="en-US" altLang="zh-CN" sz="2200" b="1" dirty="0">
                <a:latin typeface="+mn-ea"/>
              </a:rPr>
              <a:t>15</a:t>
            </a:r>
            <a:r>
              <a:rPr lang="zh-CN" altLang="en-US" sz="2200" b="1" dirty="0">
                <a:latin typeface="+mn-ea"/>
              </a:rPr>
              <a:t>分钟（要求做</a:t>
            </a:r>
            <a:r>
              <a:rPr lang="en-US" altLang="zh-CN" sz="2200" b="1" dirty="0">
                <a:latin typeface="+mn-ea"/>
              </a:rPr>
              <a:t>10</a:t>
            </a:r>
            <a:r>
              <a:rPr lang="zh-CN" altLang="en-US" sz="2200" b="1" dirty="0">
                <a:latin typeface="+mn-ea"/>
              </a:rPr>
              <a:t>页以上的</a:t>
            </a:r>
            <a:r>
              <a:rPr lang="en-US" altLang="zh-CN" sz="2200" b="1" dirty="0">
                <a:latin typeface="+mn-ea"/>
              </a:rPr>
              <a:t>PPT</a:t>
            </a:r>
            <a:r>
              <a:rPr lang="zh-CN" altLang="en-US" sz="2200" b="1" dirty="0">
                <a:latin typeface="+mn-ea"/>
              </a:rPr>
              <a:t>，要有自己的观点与判断）。</a:t>
            </a:r>
            <a:endParaRPr lang="zh-CN" altLang="en-US" sz="2200" b="1" dirty="0">
              <a:latin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a:off x="400424" y="703959"/>
            <a:ext cx="11510682" cy="6170920"/>
          </a:xfrm>
          <a:prstGeom prst="rect">
            <a:avLst/>
          </a:prstGeom>
          <a:noFill/>
          <a:ln>
            <a:noFill/>
          </a:ln>
        </p:spPr>
        <p:txBody>
          <a:bodyPr wrap="square">
            <a:spAutoFit/>
          </a:bodyPr>
          <a:lstStyle/>
          <a:p>
            <a:r>
              <a:rPr lang="zh-CN" altLang="en-US" sz="2400" b="1" dirty="0">
                <a:solidFill>
                  <a:srgbClr val="800000"/>
                </a:solidFill>
              </a:rPr>
              <a:t>（五）课程论文</a:t>
            </a:r>
            <a:r>
              <a:rPr lang="en-US" altLang="zh-CN" sz="2400" b="1" dirty="0">
                <a:solidFill>
                  <a:srgbClr val="800000"/>
                </a:solidFill>
              </a:rPr>
              <a:t>———</a:t>
            </a:r>
            <a:r>
              <a:rPr lang="zh-CN" altLang="en-US" sz="2400" b="1" i="0" dirty="0">
                <a:solidFill>
                  <a:srgbClr val="404040"/>
                </a:solidFill>
                <a:effectLst/>
                <a:latin typeface="Arial" panose="020B0604020202020204" pitchFamily="34" charset="0"/>
              </a:rPr>
              <a:t>“</a:t>
            </a:r>
            <a:r>
              <a:rPr lang="zh-CN" altLang="en-US" sz="2400" b="1" i="0" dirty="0">
                <a:solidFill>
                  <a:srgbClr val="FF0000"/>
                </a:solidFill>
                <a:effectLst/>
                <a:latin typeface="Arial" panose="020B0604020202020204" pitchFamily="34" charset="0"/>
              </a:rPr>
              <a:t>我们党的一百年，是矢志践行初心使命的一百年，是筚路蓝缕奠基立业的一百年，是创造辉煌开辟未来的一百年。</a:t>
            </a:r>
            <a:r>
              <a:rPr lang="zh-CN" altLang="en-US" sz="2400" b="1" i="0" dirty="0">
                <a:solidFill>
                  <a:srgbClr val="404040"/>
                </a:solidFill>
                <a:effectLst/>
                <a:latin typeface="Arial" panose="020B0604020202020204" pitchFamily="34" charset="0"/>
              </a:rPr>
              <a:t>”结合课程的学习，就其中的一个</a:t>
            </a:r>
            <a:r>
              <a:rPr lang="zh-CN" altLang="en-US" sz="2400" b="1" i="0" dirty="0">
                <a:solidFill>
                  <a:srgbClr val="FF0000"/>
                </a:solidFill>
                <a:effectLst/>
                <a:latin typeface="Arial" panose="020B0604020202020204" pitchFamily="34" charset="0"/>
              </a:rPr>
              <a:t>“是”，</a:t>
            </a:r>
            <a:r>
              <a:rPr lang="zh-CN" altLang="en-US" sz="2400" b="1" i="0" dirty="0">
                <a:solidFill>
                  <a:srgbClr val="404040"/>
                </a:solidFill>
                <a:effectLst/>
                <a:latin typeface="Arial" panose="020B0604020202020204" pitchFamily="34" charset="0"/>
              </a:rPr>
              <a:t>谈谈你的认识与体会。</a:t>
            </a:r>
            <a:endParaRPr lang="en-US" altLang="zh-CN" sz="2400" b="1" dirty="0">
              <a:solidFill>
                <a:srgbClr val="800000"/>
              </a:solidFill>
            </a:endParaRPr>
          </a:p>
          <a:p>
            <a:endParaRPr lang="zh-CN" altLang="en-US" sz="2400" dirty="0"/>
          </a:p>
          <a:p>
            <a:pPr>
              <a:lnSpc>
                <a:spcPct val="125000"/>
              </a:lnSpc>
            </a:pPr>
            <a:r>
              <a:rPr lang="en-US" altLang="zh-CN" sz="2400" b="1" dirty="0">
                <a:solidFill>
                  <a:srgbClr val="800000"/>
                </a:solidFill>
                <a:latin typeface="+mn-ea"/>
              </a:rPr>
              <a:t>1</a:t>
            </a:r>
            <a:r>
              <a:rPr lang="zh-CN" altLang="en-US" sz="2400" b="1" dirty="0">
                <a:solidFill>
                  <a:srgbClr val="800000"/>
                </a:solidFill>
                <a:latin typeface="+mn-ea"/>
              </a:rPr>
              <a:t>、期中论文提交时间及字数要求：</a:t>
            </a:r>
            <a:r>
              <a:rPr lang="zh-CN" altLang="en-US" sz="2400" dirty="0">
                <a:latin typeface="+mn-ea"/>
              </a:rPr>
              <a:t>课程期中论文在本学期第</a:t>
            </a:r>
            <a:r>
              <a:rPr lang="zh-CN" altLang="zh-CN" sz="2400" dirty="0">
                <a:latin typeface="+mn-ea"/>
              </a:rPr>
              <a:t>5</a:t>
            </a:r>
            <a:r>
              <a:rPr lang="zh-CN" altLang="en-US" sz="2400" dirty="0">
                <a:latin typeface="+mn-ea"/>
              </a:rPr>
              <a:t>周以后、第</a:t>
            </a:r>
            <a:r>
              <a:rPr lang="zh-CN" altLang="zh-CN" sz="2400" dirty="0">
                <a:latin typeface="+mn-ea"/>
              </a:rPr>
              <a:t>9</a:t>
            </a:r>
            <a:r>
              <a:rPr lang="zh-CN" altLang="en-US" sz="2400" dirty="0">
                <a:latin typeface="+mn-ea"/>
              </a:rPr>
              <a:t>周之前提交，字数要求为</a:t>
            </a:r>
            <a:r>
              <a:rPr lang="zh-CN" altLang="zh-CN" sz="2800" b="1" dirty="0">
                <a:solidFill>
                  <a:srgbClr val="FF0000"/>
                </a:solidFill>
                <a:latin typeface="+mn-ea"/>
              </a:rPr>
              <a:t>2</a:t>
            </a:r>
            <a:r>
              <a:rPr lang="en-US" altLang="zh-CN" sz="2800" b="1" dirty="0">
                <a:solidFill>
                  <a:srgbClr val="FF0000"/>
                </a:solidFill>
                <a:latin typeface="+mn-ea"/>
              </a:rPr>
              <a:t>000</a:t>
            </a:r>
            <a:r>
              <a:rPr lang="zh-CN" altLang="en-US" sz="2800" b="1" dirty="0">
                <a:solidFill>
                  <a:srgbClr val="FF0000"/>
                </a:solidFill>
                <a:latin typeface="+mn-ea"/>
              </a:rPr>
              <a:t>字以上、</a:t>
            </a:r>
            <a:r>
              <a:rPr lang="zh-CN" altLang="zh-CN" sz="2800" b="1" dirty="0">
                <a:solidFill>
                  <a:srgbClr val="FF0000"/>
                </a:solidFill>
                <a:latin typeface="+mn-ea"/>
              </a:rPr>
              <a:t>4</a:t>
            </a:r>
            <a:r>
              <a:rPr lang="en-US" altLang="zh-CN" sz="2800" b="1" dirty="0">
                <a:solidFill>
                  <a:srgbClr val="FF0000"/>
                </a:solidFill>
                <a:latin typeface="+mn-ea"/>
              </a:rPr>
              <a:t>000</a:t>
            </a:r>
            <a:r>
              <a:rPr lang="zh-CN" altLang="en-US" sz="2400" dirty="0">
                <a:latin typeface="+mn-ea"/>
              </a:rPr>
              <a:t>字以内。</a:t>
            </a:r>
            <a:endParaRPr lang="zh-CN" altLang="en-US" sz="2400" dirty="0">
              <a:latin typeface="+mn-ea"/>
            </a:endParaRPr>
          </a:p>
          <a:p>
            <a:pPr>
              <a:lnSpc>
                <a:spcPct val="125000"/>
              </a:lnSpc>
            </a:pPr>
            <a:r>
              <a:rPr lang="en-US" altLang="zh-CN" sz="2400" b="1" dirty="0">
                <a:solidFill>
                  <a:srgbClr val="800000"/>
                </a:solidFill>
                <a:latin typeface="+mn-ea"/>
              </a:rPr>
              <a:t>2</a:t>
            </a:r>
            <a:r>
              <a:rPr lang="zh-CN" altLang="en-US" sz="2400" b="1" dirty="0">
                <a:solidFill>
                  <a:srgbClr val="800000"/>
                </a:solidFill>
                <a:latin typeface="+mn-ea"/>
              </a:rPr>
              <a:t>、论文格式：</a:t>
            </a:r>
            <a:r>
              <a:rPr lang="zh-CN" altLang="en-US" sz="2400" dirty="0">
                <a:latin typeface="+mn-ea"/>
              </a:rPr>
              <a:t>课程论文要有总标题，至少分为</a:t>
            </a:r>
            <a:r>
              <a:rPr lang="en-US" altLang="zh-CN" sz="2400" dirty="0">
                <a:latin typeface="+mn-ea"/>
              </a:rPr>
              <a:t>3</a:t>
            </a:r>
            <a:r>
              <a:rPr lang="zh-CN" altLang="en-US" sz="2400" dirty="0">
                <a:latin typeface="+mn-ea"/>
              </a:rPr>
              <a:t>个部分，每个部分要求有小标题。课程论文总标题为小三号黑体，小标题为四号宋体，正文为小四宋体。论文总标题下标出作者、学号与学院班级的信息，字体为楷体，字号为五号。论文需要至少</a:t>
            </a:r>
            <a:r>
              <a:rPr lang="en-US" altLang="zh-CN" sz="2400" dirty="0">
                <a:latin typeface="+mn-ea"/>
              </a:rPr>
              <a:t>5</a:t>
            </a:r>
            <a:r>
              <a:rPr lang="zh-CN" altLang="en-US" sz="2400" dirty="0">
                <a:latin typeface="+mn-ea"/>
              </a:rPr>
              <a:t>个注释，采用脚注的形式。</a:t>
            </a:r>
            <a:endParaRPr lang="zh-CN" altLang="en-US" sz="2400" dirty="0">
              <a:latin typeface="+mn-ea"/>
            </a:endParaRPr>
          </a:p>
          <a:p>
            <a:pPr>
              <a:lnSpc>
                <a:spcPct val="125000"/>
              </a:lnSpc>
            </a:pPr>
            <a:r>
              <a:rPr lang="en-US" altLang="zh-CN" sz="2400" b="1" dirty="0">
                <a:solidFill>
                  <a:srgbClr val="800000"/>
                </a:solidFill>
                <a:latin typeface="+mn-ea"/>
              </a:rPr>
              <a:t>3</a:t>
            </a:r>
            <a:r>
              <a:rPr lang="zh-CN" altLang="en-US" sz="2400" b="1" dirty="0">
                <a:solidFill>
                  <a:srgbClr val="800000"/>
                </a:solidFill>
                <a:latin typeface="+mn-ea"/>
              </a:rPr>
              <a:t>、提交论文与查重：</a:t>
            </a:r>
            <a:r>
              <a:rPr lang="zh-CN" altLang="en-US" sz="2400" dirty="0">
                <a:latin typeface="+mn-ea"/>
              </a:rPr>
              <a:t>论文同时提交电子版，发到授课教师的电子信箱。按照教务部要求，教师会对课程论文进行抽检，内容重复率达</a:t>
            </a:r>
            <a:r>
              <a:rPr lang="en-US" altLang="zh-CN" sz="2400" dirty="0">
                <a:latin typeface="+mn-ea"/>
              </a:rPr>
              <a:t>20%</a:t>
            </a:r>
            <a:r>
              <a:rPr lang="zh-CN" altLang="en-US" sz="2400" dirty="0">
                <a:latin typeface="+mn-ea"/>
              </a:rPr>
              <a:t>以上的以论文抄袭论处，并将违纪情况上报教务部。</a:t>
            </a:r>
            <a:endParaRPr lang="en-US" altLang="zh-CN" sz="2400" dirty="0">
              <a:latin typeface="+mn-ea"/>
            </a:endParaRPr>
          </a:p>
          <a:p>
            <a:r>
              <a:rPr lang="en-US" altLang="zh-CN" sz="2400" dirty="0"/>
              <a:t> </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a:off x="707720" y="914401"/>
            <a:ext cx="10609546" cy="5262979"/>
          </a:xfrm>
          <a:prstGeom prst="rect">
            <a:avLst/>
          </a:prstGeom>
          <a:noFill/>
          <a:ln>
            <a:noFill/>
          </a:ln>
        </p:spPr>
        <p:txBody>
          <a:bodyPr wrap="square">
            <a:spAutoFit/>
          </a:bodyPr>
          <a:lstStyle/>
          <a:p>
            <a:r>
              <a:rPr lang="en-US" altLang="zh-CN" sz="2400" b="1" dirty="0">
                <a:solidFill>
                  <a:srgbClr val="800000"/>
                </a:solidFill>
              </a:rPr>
              <a:t>(</a:t>
            </a:r>
            <a:r>
              <a:rPr lang="zh-CN" altLang="en-US" sz="2400" b="1" dirty="0">
                <a:solidFill>
                  <a:srgbClr val="800000"/>
                </a:solidFill>
              </a:rPr>
              <a:t>六）期末考试安排</a:t>
            </a:r>
            <a:endParaRPr lang="zh-CN" altLang="en-US" sz="2400" dirty="0"/>
          </a:p>
          <a:p>
            <a:endParaRPr lang="en-US" altLang="zh-CN" sz="2400" dirty="0"/>
          </a:p>
          <a:p>
            <a:pPr>
              <a:lnSpc>
                <a:spcPct val="150000"/>
              </a:lnSpc>
            </a:pPr>
            <a:r>
              <a:rPr lang="en-US" altLang="zh-CN" sz="2400" dirty="0"/>
              <a:t>1</a:t>
            </a:r>
            <a:r>
              <a:rPr lang="zh-CN" altLang="en-US" sz="2400" dirty="0"/>
              <a:t>、根据教育部</a:t>
            </a:r>
            <a:r>
              <a:rPr lang="en-US" altLang="zh-CN" sz="2400" dirty="0"/>
              <a:t>《</a:t>
            </a:r>
            <a:r>
              <a:rPr lang="zh-CN" altLang="en-US" sz="2400" dirty="0"/>
              <a:t>新时代高校思想政治理论课教学工作基本要求</a:t>
            </a:r>
            <a:r>
              <a:rPr lang="en-US" altLang="zh-CN" sz="2400" dirty="0"/>
              <a:t>》</a:t>
            </a:r>
            <a:r>
              <a:rPr lang="zh-CN" altLang="en-US" sz="2400" dirty="0"/>
              <a:t>（教社科［</a:t>
            </a:r>
            <a:r>
              <a:rPr lang="en-US" altLang="zh-CN" sz="2400" dirty="0"/>
              <a:t>2018</a:t>
            </a:r>
            <a:r>
              <a:rPr lang="zh-CN" altLang="en-US" sz="2400" dirty="0"/>
              <a:t>］</a:t>
            </a:r>
            <a:r>
              <a:rPr lang="en-US" altLang="zh-CN" sz="2400" dirty="0"/>
              <a:t>2</a:t>
            </a:r>
            <a:r>
              <a:rPr lang="zh-CN" altLang="en-US" sz="2400" dirty="0"/>
              <a:t>号）的相关规定，本课期末考试严格采取闭卷考试的形式，预计考试在本学期第</a:t>
            </a:r>
            <a:r>
              <a:rPr lang="en-US" altLang="zh-CN" sz="2400" dirty="0"/>
              <a:t>17</a:t>
            </a:r>
            <a:r>
              <a:rPr lang="zh-CN" altLang="en-US" sz="2400" dirty="0"/>
              <a:t>举行。</a:t>
            </a:r>
            <a:endParaRPr lang="en-US" altLang="zh-CN" sz="2400" dirty="0"/>
          </a:p>
          <a:p>
            <a:pPr>
              <a:lnSpc>
                <a:spcPct val="150000"/>
              </a:lnSpc>
            </a:pPr>
            <a:endParaRPr lang="en-US" altLang="zh-CN" sz="2400" dirty="0"/>
          </a:p>
          <a:p>
            <a:pPr>
              <a:lnSpc>
                <a:spcPct val="150000"/>
              </a:lnSpc>
            </a:pPr>
            <a:r>
              <a:rPr lang="en-US" altLang="zh-CN" sz="2400" b="1" dirty="0">
                <a:solidFill>
                  <a:srgbClr val="FF0000"/>
                </a:solidFill>
              </a:rPr>
              <a:t>2</a:t>
            </a:r>
            <a:r>
              <a:rPr lang="zh-CN" altLang="en-US" sz="2400" b="1" dirty="0">
                <a:solidFill>
                  <a:srgbClr val="FF0000"/>
                </a:solidFill>
              </a:rPr>
              <a:t>、本学期本课程的考试成绩计入学分绩，对保研、就业均会产生重大影响，请助教提醒各班学生充分重视、准时上课，保质保量地完成课堂内外的任务。</a:t>
            </a:r>
            <a:endParaRPr lang="en-US" altLang="zh-CN" sz="2400" b="1" dirty="0">
              <a:solidFill>
                <a:srgbClr val="FF0000"/>
              </a:solidFill>
            </a:endParaRPr>
          </a:p>
          <a:p>
            <a:endParaRPr lang="en-US" altLang="zh-CN" sz="2400" dirty="0"/>
          </a:p>
          <a:p>
            <a:endParaRPr lang="en-US" altLang="zh-CN" sz="2400" dirty="0"/>
          </a:p>
          <a:p>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057400" y="3124200"/>
            <a:ext cx="52578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45000"/>
              </a:lnSpc>
              <a:spcBef>
                <a:spcPct val="0"/>
              </a:spcBef>
              <a:spcAft>
                <a:spcPct val="0"/>
              </a:spcAft>
            </a:pPr>
            <a:r>
              <a:rPr kumimoji="0" lang="en-US" altLang="zh-CN" b="1">
                <a:solidFill>
                  <a:srgbClr val="000000"/>
                </a:solidFill>
                <a:ea typeface="楷体_GB2312" pitchFamily="1" charset="-122"/>
              </a:rPr>
              <a:t>       </a:t>
            </a:r>
            <a:r>
              <a:rPr kumimoji="0" lang="zh-CN" altLang="en-US" b="1">
                <a:solidFill>
                  <a:srgbClr val="000000"/>
                </a:solidFill>
                <a:ea typeface="楷体_GB2312" pitchFamily="1" charset="-122"/>
              </a:rPr>
              <a:t>增强</a:t>
            </a:r>
            <a:r>
              <a:rPr kumimoji="0" lang="zh-CN" altLang="en-US" b="1">
                <a:solidFill>
                  <a:srgbClr val="000000"/>
                </a:solidFill>
                <a:ea typeface="楷体_GB2312" pitchFamily="1" charset="-122"/>
                <a:sym typeface="Arial" panose="020B0604020202020204" pitchFamily="34" charset="0"/>
              </a:rPr>
              <a:t>大学生</a:t>
            </a:r>
            <a:r>
              <a:rPr kumimoji="0" lang="zh-CN" altLang="en-US" b="1">
                <a:solidFill>
                  <a:srgbClr val="000000"/>
                </a:solidFill>
                <a:ea typeface="楷体_GB2312" pitchFamily="1" charset="-122"/>
              </a:rPr>
              <a:t>社会主义法制观念和思想道德素质，解决其在成长成才过程中遇到的实际问题（</a:t>
            </a:r>
            <a:r>
              <a:rPr kumimoji="0" lang="zh-CN" altLang="en-US" b="1">
                <a:solidFill>
                  <a:srgbClr val="0000FF"/>
                </a:solidFill>
                <a:ea typeface="楷体_GB2312" pitchFamily="1" charset="-122"/>
              </a:rPr>
              <a:t>规则</a:t>
            </a:r>
            <a:r>
              <a:rPr kumimoji="0" lang="zh-CN" altLang="en-US" b="1">
                <a:solidFill>
                  <a:srgbClr val="000000"/>
                </a:solidFill>
                <a:ea typeface="楷体_GB2312" pitchFamily="1" charset="-122"/>
              </a:rPr>
              <a:t>）。</a:t>
            </a:r>
            <a:endParaRPr kumimoji="0" lang="zh-CN" altLang="en-US" b="1">
              <a:solidFill>
                <a:srgbClr val="000000"/>
              </a:solidFill>
              <a:ea typeface="楷体_GB2312" pitchFamily="1" charset="-122"/>
            </a:endParaRPr>
          </a:p>
        </p:txBody>
      </p:sp>
      <p:sp>
        <p:nvSpPr>
          <p:cNvPr id="8195" name="Rectangle 3"/>
          <p:cNvSpPr>
            <a:spLocks noChangeArrowheads="1"/>
          </p:cNvSpPr>
          <p:nvPr/>
        </p:nvSpPr>
        <p:spPr bwMode="auto">
          <a:xfrm>
            <a:off x="1278965" y="1981200"/>
            <a:ext cx="5655235" cy="64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457200" indent="-457200" fontAlgn="base">
              <a:lnSpc>
                <a:spcPct val="145000"/>
              </a:lnSpc>
              <a:spcBef>
                <a:spcPct val="0"/>
              </a:spcBef>
              <a:spcAft>
                <a:spcPct val="0"/>
              </a:spcAft>
              <a:buFont typeface="Arial" panose="020B0604020202020204" pitchFamily="34" charset="0"/>
              <a:buChar char="•"/>
            </a:pP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思修与基础</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：评判标准</a:t>
            </a:r>
            <a:endParaRPr kumimoji="0" lang="zh-CN" altLang="en-US" sz="2800" b="1" dirty="0">
              <a:solidFill>
                <a:srgbClr val="800000"/>
              </a:solidFill>
              <a:ea typeface="楷体_GB2312" pitchFamily="1" charset="-122"/>
            </a:endParaRPr>
          </a:p>
        </p:txBody>
      </p:sp>
      <p:pic>
        <p:nvPicPr>
          <p:cNvPr id="8196" name="Picture 4" descr="20101012161933828"/>
          <p:cNvPicPr>
            <a:picLocks noGrp="1" noRot="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7239000" y="1676400"/>
            <a:ext cx="3200400" cy="4191000"/>
          </a:xfrm>
          <a:ln>
            <a:solidFill>
              <a:schemeClr val="tx1"/>
            </a:solidFill>
            <a:miter lim="800000"/>
            <a:headEnd/>
            <a:tailEnd/>
          </a:ln>
        </p:spPr>
      </p:pic>
      <p:sp>
        <p:nvSpPr>
          <p:cNvPr id="5" name="Text Box 3"/>
          <p:cNvSpPr txBox="1">
            <a:spLocks noChangeArrowheads="1"/>
          </p:cNvSpPr>
          <p:nvPr/>
        </p:nvSpPr>
        <p:spPr bwMode="auto">
          <a:xfrm>
            <a:off x="555812" y="571500"/>
            <a:ext cx="542663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b="1" dirty="0">
                <a:solidFill>
                  <a:srgbClr val="800000"/>
                </a:solidFill>
                <a:latin typeface="微软雅黑" panose="020B0503020204020204" pitchFamily="34" charset="-122"/>
                <a:ea typeface="微软雅黑" panose="020B0503020204020204" pitchFamily="34" charset="-122"/>
              </a:rPr>
              <a:t>本科生必修的四门思政课</a:t>
            </a:r>
            <a:r>
              <a:rPr kumimoji="0" lang="en-US" altLang="zh-CN" b="1" dirty="0">
                <a:solidFill>
                  <a:srgbClr val="800000"/>
                </a:solidFill>
                <a:latin typeface="微软雅黑" panose="020B0503020204020204" pitchFamily="34" charset="-122"/>
                <a:ea typeface="微软雅黑" panose="020B0503020204020204" pitchFamily="34" charset="-122"/>
              </a:rPr>
              <a:t>——</a:t>
            </a:r>
            <a:endParaRPr kumimoji="0" lang="zh-CN" altLang="en-US" b="1" dirty="0">
              <a:solidFill>
                <a:srgbClr val="800000"/>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slide(fromLeft)">
                                      <p:cBhvr>
                                        <p:cTn id="7" dur="500"/>
                                        <p:tgtEl>
                                          <p:spTgt spid="819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checkerboard(across)">
                                      <p:cBhvr>
                                        <p:cTn id="11" dur="500"/>
                                        <p:tgtEl>
                                          <p:spTgt spid="8194"/>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8196"/>
                                        </p:tgtEl>
                                        <p:attrNameLst>
                                          <p:attrName>style.visibility</p:attrName>
                                        </p:attrNameLst>
                                      </p:cBhvr>
                                      <p:to>
                                        <p:strVal val="visible"/>
                                      </p:to>
                                    </p:set>
                                    <p:animEffect transition="in" filter="checkerboard(across)">
                                      <p:cBhvr>
                                        <p:cTn id="15" dur="500"/>
                                        <p:tgtEl>
                                          <p:spTgt spid="8196"/>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lide(from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367491" y="519952"/>
            <a:ext cx="48069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0" lang="zh-CN" altLang="en-US" sz="2800" b="1" dirty="0">
                <a:solidFill>
                  <a:srgbClr val="800000"/>
                </a:solidFill>
                <a:ea typeface="楷体_GB2312" pitchFamily="1" charset="-122"/>
              </a:rPr>
              <a:t>（七）学习</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概论</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课的要求</a:t>
            </a:r>
            <a:endParaRPr kumimoji="0" lang="zh-CN" altLang="en-US" sz="2800" b="1" dirty="0">
              <a:solidFill>
                <a:srgbClr val="800000"/>
              </a:solidFill>
              <a:ea typeface="楷体_GB2312" pitchFamily="1" charset="-122"/>
            </a:endParaRPr>
          </a:p>
        </p:txBody>
      </p:sp>
      <p:sp>
        <p:nvSpPr>
          <p:cNvPr id="58371" name="Rectangle 3"/>
          <p:cNvSpPr>
            <a:spLocks noChangeArrowheads="1"/>
          </p:cNvSpPr>
          <p:nvPr/>
        </p:nvSpPr>
        <p:spPr bwMode="auto">
          <a:xfrm>
            <a:off x="1304364" y="1591236"/>
            <a:ext cx="884368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90000"/>
              </a:lnSpc>
              <a:spcBef>
                <a:spcPct val="20000"/>
              </a:spcBef>
              <a:spcAft>
                <a:spcPct val="20000"/>
              </a:spcAft>
            </a:pPr>
            <a:r>
              <a:rPr kumimoji="0" lang="en-US" altLang="zh-CN" b="1" dirty="0">
                <a:solidFill>
                  <a:srgbClr val="000000"/>
                </a:solidFill>
                <a:latin typeface="楷体_GB2312" pitchFamily="1" charset="-122"/>
                <a:ea typeface="楷体_GB2312" pitchFamily="1" charset="-122"/>
              </a:rPr>
              <a:t>   1</a:t>
            </a:r>
            <a:r>
              <a:rPr kumimoji="0" lang="zh-CN" altLang="en-US" b="1" dirty="0">
                <a:solidFill>
                  <a:srgbClr val="000000"/>
                </a:solidFill>
                <a:latin typeface="楷体_GB2312" pitchFamily="1" charset="-122"/>
                <a:ea typeface="楷体_GB2312" pitchFamily="1" charset="-122"/>
              </a:rPr>
              <a:t>、不许旷课、迟到、早退。</a:t>
            </a:r>
            <a:endParaRPr kumimoji="0" lang="zh-CN" altLang="en-US" b="1" dirty="0">
              <a:solidFill>
                <a:srgbClr val="000000"/>
              </a:solidFill>
              <a:latin typeface="楷体_GB2312" pitchFamily="1" charset="-122"/>
              <a:ea typeface="楷体_GB2312" pitchFamily="1" charset="-122"/>
            </a:endParaRPr>
          </a:p>
          <a:p>
            <a:pPr fontAlgn="base">
              <a:lnSpc>
                <a:spcPct val="190000"/>
              </a:lnSpc>
              <a:spcBef>
                <a:spcPct val="20000"/>
              </a:spcBef>
              <a:spcAft>
                <a:spcPct val="20000"/>
              </a:spcAft>
            </a:pPr>
            <a:r>
              <a:rPr kumimoji="0" lang="zh-CN" altLang="en-US" b="1" dirty="0">
                <a:solidFill>
                  <a:srgbClr val="000000"/>
                </a:solidFill>
                <a:latin typeface="楷体_GB2312" pitchFamily="1" charset="-122"/>
                <a:ea typeface="楷体_GB2312" pitchFamily="1" charset="-122"/>
              </a:rPr>
              <a:t>   </a:t>
            </a:r>
            <a:r>
              <a:rPr kumimoji="0" lang="en-US" altLang="zh-CN" b="1" dirty="0">
                <a:solidFill>
                  <a:srgbClr val="000000"/>
                </a:solidFill>
                <a:latin typeface="楷体_GB2312" pitchFamily="1" charset="-122"/>
                <a:ea typeface="楷体_GB2312" pitchFamily="1" charset="-122"/>
              </a:rPr>
              <a:t>2</a:t>
            </a:r>
            <a:r>
              <a:rPr kumimoji="0" lang="zh-CN" altLang="en-US" b="1" dirty="0">
                <a:solidFill>
                  <a:srgbClr val="000000"/>
                </a:solidFill>
                <a:latin typeface="楷体_GB2312" pitchFamily="1" charset="-122"/>
                <a:ea typeface="楷体_GB2312" pitchFamily="1" charset="-122"/>
              </a:rPr>
              <a:t>、请假严格遵守学校相关请假制度。</a:t>
            </a:r>
            <a:endParaRPr kumimoji="0" lang="zh-CN" altLang="en-US" b="1" dirty="0">
              <a:solidFill>
                <a:srgbClr val="000000"/>
              </a:solidFill>
              <a:latin typeface="楷体_GB2312" pitchFamily="1" charset="-122"/>
              <a:ea typeface="楷体_GB2312" pitchFamily="1" charset="-122"/>
            </a:endParaRPr>
          </a:p>
          <a:p>
            <a:pPr fontAlgn="base">
              <a:lnSpc>
                <a:spcPct val="190000"/>
              </a:lnSpc>
              <a:spcBef>
                <a:spcPct val="20000"/>
              </a:spcBef>
              <a:spcAft>
                <a:spcPct val="20000"/>
              </a:spcAft>
            </a:pPr>
            <a:r>
              <a:rPr kumimoji="0" lang="zh-CN" altLang="en-US" b="1" dirty="0">
                <a:solidFill>
                  <a:srgbClr val="000000"/>
                </a:solidFill>
                <a:latin typeface="楷体_GB2312" pitchFamily="1" charset="-122"/>
                <a:ea typeface="楷体_GB2312" pitchFamily="1" charset="-122"/>
              </a:rPr>
              <a:t>   </a:t>
            </a:r>
            <a:r>
              <a:rPr kumimoji="0" lang="en-US" altLang="zh-CN" b="1" dirty="0">
                <a:solidFill>
                  <a:srgbClr val="000000"/>
                </a:solidFill>
                <a:latin typeface="楷体_GB2312" pitchFamily="1" charset="-122"/>
                <a:ea typeface="楷体_GB2312" pitchFamily="1" charset="-122"/>
              </a:rPr>
              <a:t>3</a:t>
            </a:r>
            <a:r>
              <a:rPr kumimoji="0" lang="zh-CN" altLang="en-US" b="1" dirty="0">
                <a:solidFill>
                  <a:srgbClr val="000000"/>
                </a:solidFill>
                <a:latin typeface="楷体_GB2312" pitchFamily="1" charset="-122"/>
                <a:ea typeface="楷体_GB2312" pitchFamily="1" charset="-122"/>
              </a:rPr>
              <a:t>、上课不许说话、吃东西、玩手机、睡觉和看闲书。</a:t>
            </a:r>
            <a:endParaRPr kumimoji="0" lang="zh-CN" altLang="en-US" b="1" dirty="0">
              <a:solidFill>
                <a:srgbClr val="000000"/>
              </a:solidFill>
              <a:latin typeface="楷体_GB2312" pitchFamily="1" charset="-122"/>
              <a:ea typeface="楷体_GB2312" pitchFamily="1"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
        <p:nvSpPr>
          <p:cNvPr id="7" name="文本框 6"/>
          <p:cNvSpPr txBox="1"/>
          <p:nvPr/>
        </p:nvSpPr>
        <p:spPr>
          <a:xfrm>
            <a:off x="3155576" y="4893283"/>
            <a:ext cx="5020236" cy="646331"/>
          </a:xfrm>
          <a:prstGeom prst="rect">
            <a:avLst/>
          </a:prstGeom>
          <a:solidFill>
            <a:schemeClr val="accent2"/>
          </a:solidFill>
        </p:spPr>
        <p:txBody>
          <a:bodyPr wrap="square" rtlCol="0">
            <a:spAutoFit/>
          </a:bodyPr>
          <a:lstStyle/>
          <a:p>
            <a:pPr algn="ctr"/>
            <a:r>
              <a:rPr kumimoji="0" lang="zh-CN" altLang="en-US" sz="3600" b="1" dirty="0">
                <a:solidFill>
                  <a:srgbClr val="FF0000"/>
                </a:solidFill>
                <a:latin typeface="仿宋" panose="02010609060101010101" pitchFamily="49" charset="-122"/>
                <a:ea typeface="仿宋" panose="02010609060101010101" pitchFamily="49" charset="-122"/>
              </a:rPr>
              <a:t>祝：同学们学习愉快！</a:t>
            </a:r>
            <a:endParaRPr kumimoji="0" lang="en-US" altLang="zh-CN" sz="3600" b="1" dirty="0">
              <a:solidFill>
                <a:srgbClr val="FF0000"/>
              </a:solidFill>
              <a:latin typeface="仿宋" panose="02010609060101010101" pitchFamily="49" charset="-122"/>
              <a:ea typeface="仿宋"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slide(fromLeft)">
                                      <p:cBhvr>
                                        <p:cTn id="7" dur="500"/>
                                        <p:tgtEl>
                                          <p:spTgt spid="58370"/>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58371"/>
                                        </p:tgtEl>
                                        <p:attrNameLst>
                                          <p:attrName>style.visibility</p:attrName>
                                        </p:attrNameLst>
                                      </p:cBhvr>
                                      <p:to>
                                        <p:strVal val="visible"/>
                                      </p:to>
                                    </p:set>
                                    <p:anim calcmode="lin" valueType="num">
                                      <p:cBhvr>
                                        <p:cTn id="11" dur="500" fill="hold"/>
                                        <p:tgtEl>
                                          <p:spTgt spid="58371"/>
                                        </p:tgtEl>
                                        <p:attrNameLst>
                                          <p:attrName>ppt_w</p:attrName>
                                        </p:attrNameLst>
                                      </p:cBhvr>
                                      <p:tavLst>
                                        <p:tav tm="0">
                                          <p:val>
                                            <p:fltVal val="0"/>
                                          </p:val>
                                        </p:tav>
                                        <p:tav tm="100000">
                                          <p:val>
                                            <p:strVal val="#ppt_w"/>
                                          </p:val>
                                        </p:tav>
                                      </p:tavLst>
                                    </p:anim>
                                    <p:anim calcmode="lin" valueType="num">
                                      <p:cBhvr>
                                        <p:cTn id="12" dur="500" fill="hold"/>
                                        <p:tgtEl>
                                          <p:spTgt spid="583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7079" y="371712"/>
            <a:ext cx="3851753" cy="1143000"/>
          </a:xfrm>
          <a:solidFill>
            <a:schemeClr val="accent2"/>
          </a:solidFill>
        </p:spPr>
        <p:txBody>
          <a:bodyPr>
            <a:normAutofit/>
          </a:bodyPr>
          <a:lstStyle/>
          <a:p>
            <a:r>
              <a:rPr lang="zh-CN" altLang="en-US" b="1" dirty="0">
                <a:solidFill>
                  <a:srgbClr val="FF0000"/>
                </a:solidFill>
                <a:latin typeface="黑体" panose="02010609060101010101" pitchFamily="49" charset="-122"/>
                <a:ea typeface="黑体" panose="02010609060101010101" pitchFamily="49" charset="-122"/>
              </a:rPr>
              <a:t>思考题</a:t>
            </a:r>
            <a:endParaRPr lang="zh-CN" altLang="en-US" dirty="0"/>
          </a:p>
        </p:txBody>
      </p:sp>
      <p:sp>
        <p:nvSpPr>
          <p:cNvPr id="3" name="内容占位符 2"/>
          <p:cNvSpPr>
            <a:spLocks noGrp="1"/>
          </p:cNvSpPr>
          <p:nvPr>
            <p:ph idx="1"/>
          </p:nvPr>
        </p:nvSpPr>
        <p:spPr>
          <a:xfrm>
            <a:off x="595972" y="2067040"/>
            <a:ext cx="10991590" cy="3625857"/>
          </a:xfrm>
        </p:spPr>
        <p:txBody>
          <a:bodyPr/>
          <a:lstStyle/>
          <a:p>
            <a:pPr marL="514350" indent="-514350">
              <a:lnSpc>
                <a:spcPct val="150000"/>
              </a:lnSpc>
              <a:buFont typeface="+mj-lt"/>
              <a:buAutoNum type="arabicPeriod"/>
            </a:pPr>
            <a:r>
              <a:rPr kumimoji="0" lang="en-US" altLang="zh-CN" b="1" dirty="0">
                <a:solidFill>
                  <a:srgbClr val="800000"/>
                </a:solidFill>
                <a:latin typeface="微软雅黑" panose="020B0503020204020204" pitchFamily="34" charset="-122"/>
                <a:ea typeface="微软雅黑" panose="020B0503020204020204" pitchFamily="34" charset="-122"/>
              </a:rPr>
              <a:t>《</a:t>
            </a:r>
            <a:r>
              <a:rPr kumimoji="0" lang="zh-CN" altLang="en-US" b="1" dirty="0">
                <a:solidFill>
                  <a:srgbClr val="800000"/>
                </a:solidFill>
                <a:latin typeface="微软雅黑" panose="020B0503020204020204" pitchFamily="34" charset="-122"/>
                <a:ea typeface="微软雅黑" panose="020B0503020204020204" pitchFamily="34" charset="-122"/>
              </a:rPr>
              <a:t>毛中特概论</a:t>
            </a:r>
            <a:r>
              <a:rPr kumimoji="0" lang="en-US" altLang="zh-CN" b="1" dirty="0">
                <a:solidFill>
                  <a:srgbClr val="800000"/>
                </a:solidFill>
                <a:latin typeface="微软雅黑" panose="020B0503020204020204" pitchFamily="34" charset="-122"/>
                <a:ea typeface="微软雅黑" panose="020B0503020204020204" pitchFamily="34" charset="-122"/>
              </a:rPr>
              <a:t>》</a:t>
            </a:r>
            <a:r>
              <a:rPr kumimoji="0" lang="zh-CN" altLang="en-US" b="1" dirty="0">
                <a:solidFill>
                  <a:srgbClr val="800000"/>
                </a:solidFill>
                <a:latin typeface="微软雅黑" panose="020B0503020204020204" pitchFamily="34" charset="-122"/>
                <a:ea typeface="微软雅黑" panose="020B0503020204020204" pitchFamily="34" charset="-122"/>
              </a:rPr>
              <a:t>课程的性质和特点？</a:t>
            </a:r>
            <a:endParaRPr kumimoji="0" lang="en-US" altLang="zh-CN" b="1" dirty="0">
              <a:solidFill>
                <a:srgbClr val="800000"/>
              </a:solidFill>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kumimoji="0" lang="zh-CN" altLang="en-US" b="1" dirty="0">
                <a:solidFill>
                  <a:srgbClr val="800000"/>
                </a:solidFill>
                <a:latin typeface="微软雅黑" panose="020B0503020204020204" pitchFamily="34" charset="-122"/>
                <a:ea typeface="微软雅黑" panose="020B0503020204020204" pitchFamily="34" charset="-122"/>
              </a:rPr>
              <a:t>为什么说</a:t>
            </a:r>
            <a:r>
              <a:rPr kumimoji="0" lang="zh-CN" altLang="zh-CN" b="1" dirty="0">
                <a:solidFill>
                  <a:srgbClr val="800000"/>
                </a:solidFill>
                <a:latin typeface="微软雅黑" panose="020B0503020204020204" pitchFamily="34" charset="-122"/>
                <a:ea typeface="微软雅黑" panose="020B0503020204020204" pitchFamily="34" charset="-122"/>
              </a:rPr>
              <a:t>本课程是四门思想政治理论课程中的重中之重</a:t>
            </a:r>
            <a:r>
              <a:rPr kumimoji="0" lang="zh-CN" altLang="en-US" b="1" dirty="0">
                <a:solidFill>
                  <a:srgbClr val="800000"/>
                </a:solidFill>
                <a:latin typeface="微软雅黑" panose="020B0503020204020204" pitchFamily="34" charset="-122"/>
                <a:ea typeface="微软雅黑" panose="020B0503020204020204" pitchFamily="34" charset="-122"/>
              </a:rPr>
              <a:t>？</a:t>
            </a:r>
            <a:endParaRPr kumimoji="0" lang="en-US" altLang="zh-CN" b="1" dirty="0">
              <a:solidFill>
                <a:srgbClr val="800000"/>
              </a:solidFill>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kumimoji="0" lang="zh-CN" altLang="en-US" b="1" dirty="0">
                <a:solidFill>
                  <a:srgbClr val="800000"/>
                </a:solidFill>
                <a:latin typeface="微软雅黑" panose="020B0503020204020204" pitchFamily="34" charset="-122"/>
                <a:ea typeface="微软雅黑" panose="020B0503020204020204" pitchFamily="34" charset="-122"/>
              </a:rPr>
              <a:t>什么是马克思主义中国化？</a:t>
            </a:r>
            <a:endParaRPr kumimoji="0" lang="en-US" altLang="zh-CN" b="1" dirty="0">
              <a:solidFill>
                <a:srgbClr val="800000"/>
              </a:solidFill>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kumimoji="0" lang="zh-CN" altLang="en-US" b="1" dirty="0">
                <a:solidFill>
                  <a:srgbClr val="800000"/>
                </a:solidFill>
                <a:latin typeface="微软雅黑" panose="020B0503020204020204" pitchFamily="34" charset="-122"/>
                <a:ea typeface="微软雅黑" panose="020B0503020204020204" pitchFamily="34" charset="-122"/>
              </a:rPr>
              <a:t>马克思主义中国化有哪些理论成果？</a:t>
            </a:r>
            <a:endParaRPr kumimoji="0" lang="zh-CN" altLang="en-US" b="1" dirty="0">
              <a:solidFill>
                <a:srgbClr val="80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t>哈工大（深圳）</a:t>
            </a:r>
            <a:r>
              <a:rPr lang="en-US" altLang="zh-CN" dirty="0"/>
              <a:t>2021</a:t>
            </a:r>
            <a:endParaRPr lang="zh-CN" altLang="en-US" dirty="0"/>
          </a:p>
        </p:txBody>
      </p:sp>
      <p:sp>
        <p:nvSpPr>
          <p:cNvPr id="5" name="灯片编号占位符 4"/>
          <p:cNvSpPr>
            <a:spLocks noGrp="1"/>
          </p:cNvSpPr>
          <p:nvPr>
            <p:ph type="sldNum" sz="quarter" idx="12"/>
          </p:nvPr>
        </p:nvSpPr>
        <p:spPr/>
        <p:txBody>
          <a:bodyPr/>
          <a:lstStyle/>
          <a:p>
            <a:fld id="{2FF98192-9D74-4013-B810-7A3AD46B4A4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advClick="0"/>
    </mc:Choice>
    <mc:Fallback>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2"/>
          </p:nvPr>
        </p:nvSpPr>
        <p:spPr>
          <a:xfrm>
            <a:off x="9829800" y="6400801"/>
            <a:ext cx="2895600" cy="365125"/>
          </a:xfrm>
        </p:spPr>
        <p:txBody>
          <a:bodyPr/>
          <a:lstStyle/>
          <a:p>
            <a:pPr algn="ctr">
              <a:defRPr/>
            </a:pPr>
            <a:endParaRPr lang="en-US" altLang="zh-CN" dirty="0"/>
          </a:p>
        </p:txBody>
      </p:sp>
      <p:pic>
        <p:nvPicPr>
          <p:cNvPr id="171010" name="Picture 2" descr="haitun7"/>
          <p:cNvPicPr>
            <a:picLocks noChangeAspect="1" noChangeArrowheads="1" noCrop="1"/>
          </p:cNvPicPr>
          <p:nvPr/>
        </p:nvPicPr>
        <p:blipFill>
          <a:blip r:embed="rId1" cstate="print"/>
          <a:srcRect/>
          <a:stretch>
            <a:fillRect/>
          </a:stretch>
        </p:blipFill>
        <p:spPr bwMode="auto">
          <a:xfrm>
            <a:off x="1524000" y="2743201"/>
            <a:ext cx="9144000" cy="2339975"/>
          </a:xfrm>
          <a:prstGeom prst="rect">
            <a:avLst/>
          </a:prstGeom>
          <a:noFill/>
          <a:ln w="9525">
            <a:noFill/>
            <a:miter lim="800000"/>
            <a:headEnd/>
            <a:tailEnd/>
          </a:ln>
        </p:spPr>
      </p:pic>
      <p:pic>
        <p:nvPicPr>
          <p:cNvPr id="171011" name="Picture 3" descr="penguin"/>
          <p:cNvPicPr>
            <a:picLocks noChangeAspect="1" noChangeArrowheads="1" noCrop="1"/>
          </p:cNvPicPr>
          <p:nvPr/>
        </p:nvPicPr>
        <p:blipFill>
          <a:blip r:embed="rId2" cstate="print"/>
          <a:srcRect/>
          <a:stretch>
            <a:fillRect/>
          </a:stretch>
        </p:blipFill>
        <p:spPr bwMode="auto">
          <a:xfrm>
            <a:off x="3657600" y="5105401"/>
            <a:ext cx="1087438" cy="1477963"/>
          </a:xfrm>
          <a:prstGeom prst="rect">
            <a:avLst/>
          </a:prstGeom>
          <a:noFill/>
          <a:ln w="9525">
            <a:noFill/>
            <a:miter lim="800000"/>
            <a:headEnd/>
            <a:tailEnd/>
          </a:ln>
        </p:spPr>
      </p:pic>
      <p:pic>
        <p:nvPicPr>
          <p:cNvPr id="171012" name="Picture 4" descr="penguin2"/>
          <p:cNvPicPr>
            <a:picLocks noChangeAspect="1" noChangeArrowheads="1" noCrop="1"/>
          </p:cNvPicPr>
          <p:nvPr/>
        </p:nvPicPr>
        <p:blipFill>
          <a:blip r:embed="rId3" cstate="print"/>
          <a:srcRect/>
          <a:stretch>
            <a:fillRect/>
          </a:stretch>
        </p:blipFill>
        <p:spPr bwMode="auto">
          <a:xfrm>
            <a:off x="7620000" y="609601"/>
            <a:ext cx="2209800" cy="1749425"/>
          </a:xfrm>
          <a:prstGeom prst="rect">
            <a:avLst/>
          </a:prstGeom>
          <a:noFill/>
          <a:ln w="9525">
            <a:noFill/>
            <a:miter lim="800000"/>
            <a:headEnd/>
            <a:tailEnd/>
          </a:ln>
        </p:spPr>
      </p:pic>
      <p:sp>
        <p:nvSpPr>
          <p:cNvPr id="171013" name="Text Box 5"/>
          <p:cNvSpPr txBox="1">
            <a:spLocks noChangeArrowheads="1"/>
          </p:cNvSpPr>
          <p:nvPr/>
        </p:nvSpPr>
        <p:spPr bwMode="auto">
          <a:xfrm>
            <a:off x="2351089" y="457200"/>
            <a:ext cx="5545137" cy="2057400"/>
          </a:xfrm>
          <a:prstGeom prst="rect">
            <a:avLst/>
          </a:prstGeom>
          <a:noFill/>
          <a:ln w="9525">
            <a:noFill/>
            <a:miter lim="800000"/>
          </a:ln>
        </p:spPr>
        <p:txBody>
          <a:bodyPr>
            <a:spAutoFit/>
          </a:bodyPr>
          <a:lstStyle/>
          <a:p>
            <a:pPr>
              <a:spcBef>
                <a:spcPct val="50000"/>
              </a:spcBef>
            </a:pPr>
            <a:r>
              <a:rPr kumimoji="1" lang="zh-CN" altLang="en-US" sz="12900" i="1">
                <a:solidFill>
                  <a:srgbClr val="FF3300"/>
                </a:solidFill>
                <a:latin typeface="Times New Roman" panose="02020603050405020304" pitchFamily="18" charset="0"/>
                <a:ea typeface="华文彩云" panose="02010800040101010101" pitchFamily="2" charset="-122"/>
              </a:rPr>
              <a:t>谢谢！</a:t>
            </a:r>
            <a:endParaRPr kumimoji="1" lang="zh-CN" altLang="en-US" sz="12900" i="1">
              <a:solidFill>
                <a:srgbClr val="FF3300"/>
              </a:solidFill>
              <a:latin typeface="Times New Roman" panose="02020603050405020304" pitchFamily="18" charset="0"/>
              <a:ea typeface="华文彩云" panose="02010800040101010101" pitchFamily="2" charset="-122"/>
            </a:endParaRPr>
          </a:p>
        </p:txBody>
      </p:sp>
      <p:sp>
        <p:nvSpPr>
          <p:cNvPr id="171014" name="Text Box 6"/>
          <p:cNvSpPr txBox="1">
            <a:spLocks noChangeArrowheads="1"/>
          </p:cNvSpPr>
          <p:nvPr/>
        </p:nvSpPr>
        <p:spPr bwMode="auto">
          <a:xfrm>
            <a:off x="8141918" y="5775198"/>
            <a:ext cx="2526082" cy="461665"/>
          </a:xfrm>
          <a:prstGeom prst="rect">
            <a:avLst/>
          </a:prstGeom>
          <a:solidFill>
            <a:srgbClr val="FFFFCC"/>
          </a:solidFill>
          <a:ln w="9525">
            <a:noFill/>
            <a:miter lim="800000"/>
          </a:ln>
        </p:spPr>
        <p:txBody>
          <a:bodyPr wrap="square">
            <a:spAutoFit/>
          </a:bodyPr>
          <a:lstStyle/>
          <a:p>
            <a:pPr algn="ctr">
              <a:spcBef>
                <a:spcPct val="50000"/>
              </a:spcBef>
            </a:pPr>
            <a:r>
              <a:rPr kumimoji="1" lang="zh-CN" altLang="en-US" sz="2400" b="1" dirty="0">
                <a:solidFill>
                  <a:schemeClr val="hlink"/>
                </a:solidFill>
                <a:latin typeface="Times New Roman" panose="02020603050405020304" pitchFamily="18" charset="0"/>
              </a:rPr>
              <a:t>龙小康</a:t>
            </a:r>
            <a:endParaRPr kumimoji="1" lang="zh-CN" altLang="en-US" sz="2400" b="1" dirty="0">
              <a:solidFill>
                <a:schemeClr val="hlink"/>
              </a:solidFill>
              <a:latin typeface="Times New Roman" panose="02020603050405020304" pitchFamily="18" charset="0"/>
            </a:endParaRPr>
          </a:p>
        </p:txBody>
      </p:sp>
      <p:sp>
        <p:nvSpPr>
          <p:cNvPr id="9" name="页脚占位符 8"/>
          <p:cNvSpPr>
            <a:spLocks noGrp="1"/>
          </p:cNvSpPr>
          <p:nvPr>
            <p:ph type="ftr" sz="quarter" idx="11"/>
          </p:nvPr>
        </p:nvSpPr>
        <p:spPr>
          <a:xfrm>
            <a:off x="4035426" y="6334126"/>
            <a:ext cx="3860800" cy="476250"/>
          </a:xfrm>
        </p:spPr>
        <p:txBody>
          <a:bodyPr/>
          <a:lstStyle/>
          <a:p>
            <a:r>
              <a:rPr lang="zh-CN" altLang="en-US" dirty="0"/>
              <a:t>哈工大（深圳）</a:t>
            </a:r>
            <a:r>
              <a:rPr lang="en-US" altLang="zh-CN" dirty="0"/>
              <a:t>2021</a:t>
            </a:r>
            <a:r>
              <a:rPr lang="zh-CN" altLang="en-US" dirty="0"/>
              <a:t>年春</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171013"/>
                                        </p:tgtEl>
                                        <p:attrNameLst>
                                          <p:attrName>style.visibility</p:attrName>
                                        </p:attrNameLst>
                                      </p:cBhvr>
                                      <p:to>
                                        <p:strVal val="visible"/>
                                      </p:to>
                                    </p:set>
                                    <p:animEffect transition="in" filter="checkerboard(across)">
                                      <p:cBhvr>
                                        <p:cTn id="7" dur="500"/>
                                        <p:tgtEl>
                                          <p:spTgt spid="171013"/>
                                        </p:tgtEl>
                                      </p:cBhvr>
                                    </p:animEffect>
                                  </p:childTnLst>
                                </p:cTn>
                              </p:par>
                            </p:childTnLst>
                          </p:cTn>
                        </p:par>
                        <p:par>
                          <p:cTn id="8" fill="hold">
                            <p:stCondLst>
                              <p:cond delay="1500"/>
                            </p:stCondLst>
                            <p:childTnLst>
                              <p:par>
                                <p:cTn id="9" presetID="17" presetClass="entr" presetSubtype="4" fill="hold" nodeType="afterEffect">
                                  <p:stCondLst>
                                    <p:cond delay="0"/>
                                  </p:stCondLst>
                                  <p:childTnLst>
                                    <p:set>
                                      <p:cBhvr>
                                        <p:cTn id="10" dur="1" fill="hold">
                                          <p:stCondLst>
                                            <p:cond delay="0"/>
                                          </p:stCondLst>
                                        </p:cTn>
                                        <p:tgtEl>
                                          <p:spTgt spid="171010"/>
                                        </p:tgtEl>
                                        <p:attrNameLst>
                                          <p:attrName>style.visibility</p:attrName>
                                        </p:attrNameLst>
                                      </p:cBhvr>
                                      <p:to>
                                        <p:strVal val="visible"/>
                                      </p:to>
                                    </p:set>
                                    <p:anim calcmode="lin" valueType="num">
                                      <p:cBhvr>
                                        <p:cTn id="11" dur="500" fill="hold"/>
                                        <p:tgtEl>
                                          <p:spTgt spid="171010"/>
                                        </p:tgtEl>
                                        <p:attrNameLst>
                                          <p:attrName>ppt_x</p:attrName>
                                        </p:attrNameLst>
                                      </p:cBhvr>
                                      <p:tavLst>
                                        <p:tav tm="0">
                                          <p:val>
                                            <p:strVal val="#ppt_x"/>
                                          </p:val>
                                        </p:tav>
                                        <p:tav tm="100000">
                                          <p:val>
                                            <p:strVal val="#ppt_x"/>
                                          </p:val>
                                        </p:tav>
                                      </p:tavLst>
                                    </p:anim>
                                    <p:anim calcmode="lin" valueType="num">
                                      <p:cBhvr>
                                        <p:cTn id="12" dur="500" fill="hold"/>
                                        <p:tgtEl>
                                          <p:spTgt spid="171010"/>
                                        </p:tgtEl>
                                        <p:attrNameLst>
                                          <p:attrName>ppt_y</p:attrName>
                                        </p:attrNameLst>
                                      </p:cBhvr>
                                      <p:tavLst>
                                        <p:tav tm="0">
                                          <p:val>
                                            <p:strVal val="#ppt_y+#ppt_h/2"/>
                                          </p:val>
                                        </p:tav>
                                        <p:tav tm="100000">
                                          <p:val>
                                            <p:strVal val="#ppt_y"/>
                                          </p:val>
                                        </p:tav>
                                      </p:tavLst>
                                    </p:anim>
                                    <p:anim calcmode="lin" valueType="num">
                                      <p:cBhvr>
                                        <p:cTn id="13" dur="500" fill="hold"/>
                                        <p:tgtEl>
                                          <p:spTgt spid="171010"/>
                                        </p:tgtEl>
                                        <p:attrNameLst>
                                          <p:attrName>ppt_w</p:attrName>
                                        </p:attrNameLst>
                                      </p:cBhvr>
                                      <p:tavLst>
                                        <p:tav tm="0">
                                          <p:val>
                                            <p:strVal val="#ppt_w"/>
                                          </p:val>
                                        </p:tav>
                                        <p:tav tm="100000">
                                          <p:val>
                                            <p:strVal val="#ppt_w"/>
                                          </p:val>
                                        </p:tav>
                                      </p:tavLst>
                                    </p:anim>
                                    <p:anim calcmode="lin" valueType="num">
                                      <p:cBhvr>
                                        <p:cTn id="14" dur="500" fill="hold"/>
                                        <p:tgtEl>
                                          <p:spTgt spid="171010"/>
                                        </p:tgtEl>
                                        <p:attrNameLst>
                                          <p:attrName>ppt_h</p:attrName>
                                        </p:attrNameLst>
                                      </p:cBhvr>
                                      <p:tavLst>
                                        <p:tav tm="0">
                                          <p:val>
                                            <p:fltVal val="0"/>
                                          </p:val>
                                        </p:tav>
                                        <p:tav tm="100000">
                                          <p:val>
                                            <p:strVal val="#ppt_h"/>
                                          </p:val>
                                        </p:tav>
                                      </p:tavLst>
                                    </p:anim>
                                  </p:childTnLst>
                                </p:cTn>
                              </p:par>
                            </p:childTnLst>
                          </p:cTn>
                        </p:par>
                        <p:par>
                          <p:cTn id="15" fill="hold">
                            <p:stCondLst>
                              <p:cond delay="2000"/>
                            </p:stCondLst>
                            <p:childTnLst>
                              <p:par>
                                <p:cTn id="16" presetID="3" presetClass="entr" presetSubtype="10" fill="hold" nodeType="afterEffect">
                                  <p:stCondLst>
                                    <p:cond delay="0"/>
                                  </p:stCondLst>
                                  <p:childTnLst>
                                    <p:set>
                                      <p:cBhvr>
                                        <p:cTn id="17" dur="1" fill="hold">
                                          <p:stCondLst>
                                            <p:cond delay="0"/>
                                          </p:stCondLst>
                                        </p:cTn>
                                        <p:tgtEl>
                                          <p:spTgt spid="171011"/>
                                        </p:tgtEl>
                                        <p:attrNameLst>
                                          <p:attrName>style.visibility</p:attrName>
                                        </p:attrNameLst>
                                      </p:cBhvr>
                                      <p:to>
                                        <p:strVal val="visible"/>
                                      </p:to>
                                    </p:set>
                                    <p:animEffect transition="in" filter="blinds(horizontal)">
                                      <p:cBhvr>
                                        <p:cTn id="18" dur="500"/>
                                        <p:tgtEl>
                                          <p:spTgt spid="171011"/>
                                        </p:tgtEl>
                                      </p:cBhvr>
                                    </p:animEffect>
                                  </p:childTnLst>
                                </p:cTn>
                              </p:par>
                            </p:childTnLst>
                          </p:cTn>
                        </p:par>
                        <p:par>
                          <p:cTn id="19" fill="hold">
                            <p:stCondLst>
                              <p:cond delay="2500"/>
                            </p:stCondLst>
                            <p:childTnLst>
                              <p:par>
                                <p:cTn id="20" presetID="9" presetClass="entr" presetSubtype="0" fill="hold" nodeType="afterEffect">
                                  <p:stCondLst>
                                    <p:cond delay="0"/>
                                  </p:stCondLst>
                                  <p:childTnLst>
                                    <p:set>
                                      <p:cBhvr>
                                        <p:cTn id="21" dur="1" fill="hold">
                                          <p:stCondLst>
                                            <p:cond delay="0"/>
                                          </p:stCondLst>
                                        </p:cTn>
                                        <p:tgtEl>
                                          <p:spTgt spid="171012"/>
                                        </p:tgtEl>
                                        <p:attrNameLst>
                                          <p:attrName>style.visibility</p:attrName>
                                        </p:attrNameLst>
                                      </p:cBhvr>
                                      <p:to>
                                        <p:strVal val="visible"/>
                                      </p:to>
                                    </p:set>
                                    <p:animEffect transition="in" filter="dissolve">
                                      <p:cBhvr>
                                        <p:cTn id="22" dur="500"/>
                                        <p:tgtEl>
                                          <p:spTgt spid="171012"/>
                                        </p:tgtEl>
                                      </p:cBhvr>
                                    </p:animEffect>
                                  </p:childTnLst>
                                </p:cTn>
                              </p:par>
                            </p:childTnLst>
                          </p:cTn>
                        </p:par>
                        <p:par>
                          <p:cTn id="23" fill="hold">
                            <p:stCondLst>
                              <p:cond delay="3000"/>
                            </p:stCondLst>
                            <p:childTnLst>
                              <p:par>
                                <p:cTn id="24" presetID="2" presetClass="entr" presetSubtype="2" fill="hold" grpId="0" nodeType="afterEffect">
                                  <p:stCondLst>
                                    <p:cond delay="0"/>
                                  </p:stCondLst>
                                  <p:childTnLst>
                                    <p:set>
                                      <p:cBhvr>
                                        <p:cTn id="25" dur="1" fill="hold">
                                          <p:stCondLst>
                                            <p:cond delay="0"/>
                                          </p:stCondLst>
                                        </p:cTn>
                                        <p:tgtEl>
                                          <p:spTgt spid="171014"/>
                                        </p:tgtEl>
                                        <p:attrNameLst>
                                          <p:attrName>style.visibility</p:attrName>
                                        </p:attrNameLst>
                                      </p:cBhvr>
                                      <p:to>
                                        <p:strVal val="visible"/>
                                      </p:to>
                                    </p:set>
                                    <p:anim calcmode="lin" valueType="num">
                                      <p:cBhvr additive="base">
                                        <p:cTn id="26" dur="500" fill="hold"/>
                                        <p:tgtEl>
                                          <p:spTgt spid="171014"/>
                                        </p:tgtEl>
                                        <p:attrNameLst>
                                          <p:attrName>ppt_x</p:attrName>
                                        </p:attrNameLst>
                                      </p:cBhvr>
                                      <p:tavLst>
                                        <p:tav tm="0">
                                          <p:val>
                                            <p:strVal val="1+#ppt_w/2"/>
                                          </p:val>
                                        </p:tav>
                                        <p:tav tm="100000">
                                          <p:val>
                                            <p:strVal val="#ppt_x"/>
                                          </p:val>
                                        </p:tav>
                                      </p:tavLst>
                                    </p:anim>
                                    <p:anim calcmode="lin" valueType="num">
                                      <p:cBhvr additive="base">
                                        <p:cTn id="27" dur="500" fill="hold"/>
                                        <p:tgtEl>
                                          <p:spTgt spid="171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autoUpdateAnimBg="0"/>
      <p:bldP spid="1710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76400" y="3124200"/>
            <a:ext cx="46482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a:solidFill>
                  <a:srgbClr val="000000"/>
                </a:solidFill>
                <a:latin typeface="楷体_GB2312" pitchFamily="1" charset="-122"/>
                <a:ea typeface="楷体_GB2312" pitchFamily="1" charset="-122"/>
              </a:rPr>
              <a:t>   </a:t>
            </a:r>
            <a:r>
              <a:rPr kumimoji="0" lang="zh-CN" altLang="en-US" b="1">
                <a:solidFill>
                  <a:srgbClr val="000000"/>
                </a:solidFill>
                <a:latin typeface="楷体_GB2312" pitchFamily="1" charset="-122"/>
                <a:ea typeface="楷体_GB2312" pitchFamily="1" charset="-122"/>
              </a:rPr>
              <a:t>指导大学生从整体上把握马克思主义理论，正确认识人类社会发展的基本规律（</a:t>
            </a:r>
            <a:r>
              <a:rPr kumimoji="0" lang="zh-CN" altLang="en-US" b="1">
                <a:solidFill>
                  <a:srgbClr val="0000FF"/>
                </a:solidFill>
                <a:latin typeface="楷体_GB2312" pitchFamily="1" charset="-122"/>
                <a:ea typeface="楷体_GB2312" pitchFamily="1" charset="-122"/>
              </a:rPr>
              <a:t>信仰</a:t>
            </a:r>
            <a:r>
              <a:rPr kumimoji="0" lang="zh-CN" altLang="en-US" b="1">
                <a:solidFill>
                  <a:srgbClr val="000000"/>
                </a:solidFill>
                <a:latin typeface="楷体_GB2312" pitchFamily="1" charset="-122"/>
                <a:ea typeface="楷体_GB2312" pitchFamily="1" charset="-122"/>
              </a:rPr>
              <a:t>）。 </a:t>
            </a:r>
            <a:endParaRPr kumimoji="0" lang="zh-CN" altLang="en-US" b="1">
              <a:solidFill>
                <a:srgbClr val="000000"/>
              </a:solidFill>
              <a:latin typeface="楷体_GB2312" pitchFamily="1" charset="-122"/>
              <a:ea typeface="楷体_GB2312" pitchFamily="1" charset="-122"/>
            </a:endParaRPr>
          </a:p>
        </p:txBody>
      </p:sp>
      <p:pic>
        <p:nvPicPr>
          <p:cNvPr id="9219" name="Picture 3" descr="2008451910341399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0800" y="2667000"/>
            <a:ext cx="4114800" cy="314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9220" name="Rectangle 4"/>
          <p:cNvSpPr>
            <a:spLocks noChangeArrowheads="1"/>
          </p:cNvSpPr>
          <p:nvPr/>
        </p:nvSpPr>
        <p:spPr bwMode="auto">
          <a:xfrm>
            <a:off x="412376" y="1828800"/>
            <a:ext cx="6064624" cy="67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457200" indent="-457200" fontAlgn="base">
              <a:lnSpc>
                <a:spcPct val="155000"/>
              </a:lnSpc>
              <a:spcBef>
                <a:spcPct val="0"/>
              </a:spcBef>
              <a:spcAft>
                <a:spcPct val="0"/>
              </a:spcAft>
              <a:buFont typeface="Arial" panose="020B0604020202020204" pitchFamily="34" charset="0"/>
              <a:buChar char="•"/>
            </a:pPr>
            <a:r>
              <a:rPr kumimoji="0" lang="en-US" altLang="zh-CN" sz="2800" dirty="0">
                <a:solidFill>
                  <a:srgbClr val="800000"/>
                </a:solidFill>
                <a:ea typeface="楷体_GB2312" pitchFamily="1" charset="-122"/>
              </a:rPr>
              <a:t> </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马原</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：科学社会主义理论</a:t>
            </a:r>
            <a:endParaRPr kumimoji="0" lang="zh-CN" altLang="en-US" sz="2800" b="1" dirty="0">
              <a:solidFill>
                <a:srgbClr val="800000"/>
              </a:solidFill>
              <a:ea typeface="楷体_GB2312" pitchFamily="1"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slide(fromLeft)">
                                      <p:cBhvr>
                                        <p:cTn id="7" dur="500"/>
                                        <p:tgtEl>
                                          <p:spTgt spid="9220"/>
                                        </p:tgtEl>
                                      </p:cBhvr>
                                    </p:animEffect>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0"/>
                                          </p:stCondLst>
                                        </p:cTn>
                                        <p:tgtEl>
                                          <p:spTgt spid="9218"/>
                                        </p:tgtEl>
                                        <p:attrNameLst>
                                          <p:attrName>style.visibility</p:attrName>
                                        </p:attrNameLst>
                                      </p:cBhvr>
                                      <p:to>
                                        <p:strVal val="visible"/>
                                      </p:to>
                                    </p:set>
                                    <p:anim to="" calcmode="lin" valueType="num">
                                      <p:cBhvr>
                                        <p:cTn id="11" dur="1" fill="hold"/>
                                        <p:tgtEl>
                                          <p:spTgt spid="9218"/>
                                        </p:tgtEl>
                                      </p:cBhvr>
                                    </p:anim>
                                  </p:childTnLst>
                                </p:cTn>
                              </p:par>
                            </p:childTnLst>
                          </p:cTn>
                        </p:par>
                        <p:par>
                          <p:cTn id="12" fill="hold">
                            <p:stCondLst>
                              <p:cond delay="500"/>
                            </p:stCondLst>
                            <p:childTnLst>
                              <p:par>
                                <p:cTn id="13" presetID="24" presetClass="entr" presetSubtype="0" fill="hold" nodeType="afterEffect">
                                  <p:stCondLst>
                                    <p:cond delay="0"/>
                                  </p:stCondLst>
                                  <p:childTnLst>
                                    <p:set>
                                      <p:cBhvr>
                                        <p:cTn id="14" dur="1" fill="hold">
                                          <p:stCondLst>
                                            <p:cond delay="0"/>
                                          </p:stCondLst>
                                        </p:cTn>
                                        <p:tgtEl>
                                          <p:spTgt spid="9219"/>
                                        </p:tgtEl>
                                        <p:attrNameLst>
                                          <p:attrName>style.visibility</p:attrName>
                                        </p:attrNameLst>
                                      </p:cBhvr>
                                      <p:to>
                                        <p:strVal val="visible"/>
                                      </p:to>
                                    </p:set>
                                    <p:anim to="" calcmode="lin" valueType="num">
                                      <p:cBhvr>
                                        <p:cTn id="15" dur="1" fill="hold"/>
                                        <p:tgtEl>
                                          <p:spTgt spid="921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2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52600" y="3089275"/>
            <a:ext cx="53340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a:solidFill>
                  <a:srgbClr val="000000"/>
                </a:solidFill>
                <a:ea typeface="楷体_GB2312" pitchFamily="1" charset="-122"/>
              </a:rPr>
              <a:t>       </a:t>
            </a:r>
            <a:r>
              <a:rPr kumimoji="0" lang="zh-CN" altLang="en-US" b="1">
                <a:solidFill>
                  <a:srgbClr val="000000"/>
                </a:solidFill>
                <a:ea typeface="楷体_GB2312" pitchFamily="1" charset="-122"/>
              </a:rPr>
              <a:t>教育学生理解近代中国的“三个选择”，即选择了马克思主义，选择了中国共产党，选择了社会主义道路。 </a:t>
            </a:r>
            <a:endParaRPr kumimoji="0" lang="zh-CN" altLang="en-US" b="1">
              <a:solidFill>
                <a:srgbClr val="000000"/>
              </a:solidFill>
              <a:ea typeface="楷体_GB2312" pitchFamily="1" charset="-122"/>
            </a:endParaRPr>
          </a:p>
        </p:txBody>
      </p:sp>
      <p:sp>
        <p:nvSpPr>
          <p:cNvPr id="10243" name="Rectangle 3"/>
          <p:cNvSpPr>
            <a:spLocks noChangeArrowheads="1"/>
          </p:cNvSpPr>
          <p:nvPr/>
        </p:nvSpPr>
        <p:spPr bwMode="auto">
          <a:xfrm>
            <a:off x="836706" y="1905000"/>
            <a:ext cx="5183094" cy="64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457200" indent="-457200" fontAlgn="base">
              <a:lnSpc>
                <a:spcPct val="145000"/>
              </a:lnSpc>
              <a:spcBef>
                <a:spcPct val="0"/>
              </a:spcBef>
              <a:spcAft>
                <a:spcPct val="0"/>
              </a:spcAft>
              <a:buFont typeface="Arial" panose="020B0604020202020204" pitchFamily="34" charset="0"/>
              <a:buChar char="•"/>
            </a:pP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纲要</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：选择历程</a:t>
            </a:r>
            <a:endParaRPr kumimoji="0" lang="zh-CN" altLang="en-US" sz="2800" b="1" dirty="0">
              <a:solidFill>
                <a:srgbClr val="800000"/>
              </a:solidFill>
              <a:ea typeface="楷体_GB2312" pitchFamily="1" charset="-122"/>
            </a:endParaRPr>
          </a:p>
        </p:txBody>
      </p:sp>
      <p:pic>
        <p:nvPicPr>
          <p:cNvPr id="10244" name="Picture 4" descr="b7673b385e5134b23b87ce2d"/>
          <p:cNvPicPr>
            <a:picLocks noGrp="1" noRot="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7239000" y="1371600"/>
            <a:ext cx="3048000" cy="4527550"/>
          </a:xfrm>
          <a:ln>
            <a:solidFill>
              <a:schemeClr val="tx1"/>
            </a:solidFill>
            <a:miter lim="800000"/>
            <a:headEnd/>
            <a:tailEnd/>
          </a:ln>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checkerboard(across)">
                                      <p:cBhvr>
                                        <p:cTn id="7" dur="500"/>
                                        <p:tgtEl>
                                          <p:spTgt spid="1024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checkerboard(across)">
                                      <p:cBhvr>
                                        <p:cTn id="11" dur="500"/>
                                        <p:tgtEl>
                                          <p:spTgt spid="10242"/>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checkerboard(across)">
                                      <p:cBhvr>
                                        <p:cTn id="15"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139960" y="2314741"/>
            <a:ext cx="5867400" cy="173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en-US" altLang="zh-CN" b="1" dirty="0">
                <a:solidFill>
                  <a:srgbClr val="000000"/>
                </a:solidFill>
                <a:ea typeface="楷体_GB2312" pitchFamily="1" charset="-122"/>
              </a:rPr>
              <a:t>     </a:t>
            </a:r>
            <a:r>
              <a:rPr kumimoji="0" lang="zh-CN" altLang="en-US" b="1" dirty="0">
                <a:solidFill>
                  <a:srgbClr val="000000"/>
                </a:solidFill>
                <a:ea typeface="楷体_GB2312" pitchFamily="1" charset="-122"/>
              </a:rPr>
              <a:t>帮助同学们系统掌握马克思主义中国化的历史进程和理论成果，坚定在党的领导下走中国特色社会主义道路的理想信念。 </a:t>
            </a:r>
            <a:endParaRPr kumimoji="0" lang="zh-CN" altLang="en-US" b="1" dirty="0">
              <a:solidFill>
                <a:srgbClr val="000000"/>
              </a:solidFill>
              <a:ea typeface="楷体_GB2312" pitchFamily="1" charset="-122"/>
            </a:endParaRPr>
          </a:p>
        </p:txBody>
      </p:sp>
      <p:sp>
        <p:nvSpPr>
          <p:cNvPr id="11267" name="Rectangle 3"/>
          <p:cNvSpPr>
            <a:spLocks noChangeArrowheads="1"/>
          </p:cNvSpPr>
          <p:nvPr/>
        </p:nvSpPr>
        <p:spPr bwMode="auto">
          <a:xfrm>
            <a:off x="875553" y="431800"/>
            <a:ext cx="6131807" cy="67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457200" indent="-457200" fontAlgn="base">
              <a:lnSpc>
                <a:spcPct val="155000"/>
              </a:lnSpc>
              <a:spcBef>
                <a:spcPct val="0"/>
              </a:spcBef>
              <a:spcAft>
                <a:spcPct val="0"/>
              </a:spcAft>
              <a:buFont typeface="Arial" panose="020B0604020202020204" pitchFamily="34" charset="0"/>
              <a:buChar char="•"/>
            </a:pPr>
            <a:r>
              <a:rPr kumimoji="0" lang="en-US" altLang="zh-CN" sz="2800" dirty="0">
                <a:solidFill>
                  <a:srgbClr val="800000"/>
                </a:solidFill>
                <a:ea typeface="楷体_GB2312" pitchFamily="1" charset="-122"/>
              </a:rPr>
              <a:t> </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概论</a:t>
            </a:r>
            <a:r>
              <a:rPr kumimoji="0" lang="en-US" altLang="zh-CN" sz="2800" b="1" dirty="0">
                <a:solidFill>
                  <a:srgbClr val="800000"/>
                </a:solidFill>
                <a:ea typeface="楷体_GB2312" pitchFamily="1" charset="-122"/>
              </a:rPr>
              <a:t>》</a:t>
            </a:r>
            <a:r>
              <a:rPr kumimoji="0" lang="zh-CN" altLang="en-US" sz="2800" b="1" dirty="0">
                <a:solidFill>
                  <a:srgbClr val="800000"/>
                </a:solidFill>
                <a:ea typeface="楷体_GB2312" pitchFamily="1" charset="-122"/>
              </a:rPr>
              <a:t>：马克思主义中国化理论</a:t>
            </a:r>
            <a:endParaRPr kumimoji="0" lang="en-US" altLang="zh-CN" sz="2800" b="1" dirty="0">
              <a:solidFill>
                <a:srgbClr val="800000"/>
              </a:solidFill>
              <a:ea typeface="楷体_GB2312" pitchFamily="1" charset="-122"/>
            </a:endParaRPr>
          </a:p>
        </p:txBody>
      </p:sp>
      <p:pic>
        <p:nvPicPr>
          <p:cNvPr id="11268" name="Picture 4" descr="dangzheng20090331book01"/>
          <p:cNvPicPr>
            <a:picLocks noGrp="1" noRot="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7776883" y="1561353"/>
            <a:ext cx="2895600" cy="3841750"/>
          </a:xfrm>
          <a:ln>
            <a:solidFill>
              <a:srgbClr val="FF0000"/>
            </a:solidFill>
            <a:miter lim="800000"/>
            <a:headEnd/>
            <a:tailEnd/>
          </a:ln>
        </p:spPr>
      </p:pic>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lide(fromLeft)">
                                      <p:cBhvr>
                                        <p:cTn id="7" dur="500"/>
                                        <p:tgtEl>
                                          <p:spTgt spid="11267">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Effect transition="in" filter="checkerboard(across)">
                                      <p:cBhvr>
                                        <p:cTn id="11" dur="500"/>
                                        <p:tgtEl>
                                          <p:spTgt spid="11266"/>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1268"/>
                                        </p:tgtEl>
                                        <p:attrNameLst>
                                          <p:attrName>style.visibility</p:attrName>
                                        </p:attrNameLst>
                                      </p:cBhvr>
                                      <p:to>
                                        <p:strVal val="visible"/>
                                      </p:to>
                                    </p:set>
                                    <p:animEffect transition="in" filter="slide(fromLeft)">
                                      <p:cBhvr>
                                        <p:cTn id="15"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572652" y="1228623"/>
            <a:ext cx="5334000" cy="63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fontAlgn="base">
              <a:lnSpc>
                <a:spcPct val="155000"/>
              </a:lnSpc>
              <a:spcBef>
                <a:spcPct val="0"/>
              </a:spcBef>
              <a:spcAft>
                <a:spcPct val="0"/>
              </a:spcAft>
            </a:pPr>
            <a:r>
              <a:rPr kumimoji="0" lang="zh-CN" altLang="en-US" sz="2600" b="1" dirty="0">
                <a:solidFill>
                  <a:srgbClr val="800000"/>
                </a:solidFill>
                <a:ea typeface="楷体_GB2312" pitchFamily="1" charset="-122"/>
              </a:rPr>
              <a:t>四门思政课之间关系：联系与区别 </a:t>
            </a:r>
            <a:endParaRPr kumimoji="0" lang="zh-CN" altLang="en-US" sz="2600" b="1" dirty="0">
              <a:solidFill>
                <a:srgbClr val="800000"/>
              </a:solidFill>
              <a:ea typeface="楷体_GB2312" pitchFamily="1" charset="-122"/>
            </a:endParaRPr>
          </a:p>
        </p:txBody>
      </p:sp>
      <p:sp>
        <p:nvSpPr>
          <p:cNvPr id="12291" name="Rectangle 3"/>
          <p:cNvSpPr>
            <a:spLocks noChangeArrowheads="1"/>
          </p:cNvSpPr>
          <p:nvPr/>
        </p:nvSpPr>
        <p:spPr bwMode="auto">
          <a:xfrm>
            <a:off x="926353" y="2524516"/>
            <a:ext cx="9197788" cy="264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342900" indent="-342900" fontAlgn="base">
              <a:lnSpc>
                <a:spcPct val="155000"/>
              </a:lnSpc>
              <a:spcBef>
                <a:spcPct val="20000"/>
              </a:spcBef>
              <a:spcAft>
                <a:spcPct val="20000"/>
              </a:spcAft>
              <a:buFont typeface="Arial" panose="020B0604020202020204" pitchFamily="34" charset="0"/>
              <a:buChar char="•"/>
            </a:pPr>
            <a:r>
              <a:rPr kumimoji="0" lang="en-US" altLang="zh-CN" sz="2300" b="1" dirty="0">
                <a:solidFill>
                  <a:srgbClr val="000000"/>
                </a:solidFill>
                <a:ea typeface="楷体_GB2312" pitchFamily="1" charset="-122"/>
              </a:rPr>
              <a:t> </a:t>
            </a:r>
            <a:r>
              <a:rPr kumimoji="0" lang="en-US" altLang="zh-CN" sz="2300" b="1" dirty="0">
                <a:solidFill>
                  <a:srgbClr val="0000FF"/>
                </a:solidFill>
                <a:ea typeface="楷体_GB2312" pitchFamily="1" charset="-122"/>
              </a:rPr>
              <a:t>《</a:t>
            </a:r>
            <a:r>
              <a:rPr kumimoji="0" lang="zh-CN" altLang="en-US" sz="2300" b="1" dirty="0">
                <a:solidFill>
                  <a:srgbClr val="0000FF"/>
                </a:solidFill>
                <a:ea typeface="楷体_GB2312" pitchFamily="1" charset="-122"/>
              </a:rPr>
              <a:t>基础</a:t>
            </a:r>
            <a:r>
              <a:rPr kumimoji="0" lang="en-US" altLang="zh-CN" sz="2300" b="1" dirty="0">
                <a:solidFill>
                  <a:srgbClr val="0000FF"/>
                </a:solidFill>
                <a:ea typeface="楷体_GB2312" pitchFamily="1" charset="-122"/>
              </a:rPr>
              <a:t>》</a:t>
            </a:r>
            <a:r>
              <a:rPr kumimoji="0" lang="zh-CN" altLang="en-US" sz="2300" b="1" dirty="0">
                <a:solidFill>
                  <a:srgbClr val="000000"/>
                </a:solidFill>
                <a:ea typeface="楷体_GB2312" pitchFamily="1" charset="-122"/>
              </a:rPr>
              <a:t>：突出评价功能</a:t>
            </a:r>
            <a:r>
              <a:rPr kumimoji="0" lang="en-US" altLang="zh-CN" sz="2300" b="1" dirty="0">
                <a:solidFill>
                  <a:srgbClr val="000000"/>
                </a:solidFill>
                <a:ea typeface="楷体_GB2312" pitchFamily="1" charset="-122"/>
              </a:rPr>
              <a:t>——“</a:t>
            </a:r>
            <a:r>
              <a:rPr kumimoji="0" lang="zh-CN" altLang="en-US" sz="2300" b="1" dirty="0">
                <a:solidFill>
                  <a:srgbClr val="000000"/>
                </a:solidFill>
                <a:ea typeface="楷体_GB2312" pitchFamily="1" charset="-122"/>
              </a:rPr>
              <a:t>判定是非对错标准” （</a:t>
            </a:r>
            <a:r>
              <a:rPr kumimoji="0" lang="zh-CN" altLang="en-US" sz="2300" b="1" dirty="0">
                <a:solidFill>
                  <a:srgbClr val="0000FF"/>
                </a:solidFill>
                <a:ea typeface="楷体_GB2312" pitchFamily="1" charset="-122"/>
              </a:rPr>
              <a:t>标准</a:t>
            </a:r>
            <a:r>
              <a:rPr kumimoji="0" lang="zh-CN" altLang="en-US" sz="2300" b="1" dirty="0">
                <a:solidFill>
                  <a:srgbClr val="000000"/>
                </a:solidFill>
                <a:ea typeface="楷体_GB2312" pitchFamily="1" charset="-122"/>
              </a:rPr>
              <a:t>）</a:t>
            </a:r>
            <a:endParaRPr kumimoji="0" lang="en-US" altLang="zh-CN" sz="2300" b="1" dirty="0">
              <a:solidFill>
                <a:srgbClr val="000000"/>
              </a:solidFill>
              <a:ea typeface="楷体_GB2312" pitchFamily="1" charset="-122"/>
            </a:endParaRPr>
          </a:p>
          <a:p>
            <a:pPr marL="342900" indent="-342900" fontAlgn="base">
              <a:lnSpc>
                <a:spcPct val="155000"/>
              </a:lnSpc>
              <a:spcBef>
                <a:spcPct val="20000"/>
              </a:spcBef>
              <a:spcAft>
                <a:spcPct val="20000"/>
              </a:spcAft>
              <a:buFont typeface="Arial" panose="020B0604020202020204" pitchFamily="34" charset="0"/>
              <a:buChar char="•"/>
            </a:pPr>
            <a:r>
              <a:rPr kumimoji="0" lang="en-US" altLang="zh-CN" sz="2300" b="1" dirty="0">
                <a:solidFill>
                  <a:srgbClr val="000000"/>
                </a:solidFill>
                <a:ea typeface="楷体_GB2312" pitchFamily="1" charset="-122"/>
              </a:rPr>
              <a:t> </a:t>
            </a:r>
            <a:r>
              <a:rPr kumimoji="0" lang="en-US" altLang="zh-CN" sz="2300" b="1" dirty="0">
                <a:solidFill>
                  <a:srgbClr val="0000FF"/>
                </a:solidFill>
                <a:ea typeface="楷体_GB2312" pitchFamily="1" charset="-122"/>
              </a:rPr>
              <a:t>《</a:t>
            </a:r>
            <a:r>
              <a:rPr kumimoji="0" lang="zh-CN" altLang="en-US" sz="2300" b="1" dirty="0">
                <a:solidFill>
                  <a:srgbClr val="0000FF"/>
                </a:solidFill>
                <a:ea typeface="楷体_GB2312" pitchFamily="1" charset="-122"/>
              </a:rPr>
              <a:t>马原</a:t>
            </a:r>
            <a:r>
              <a:rPr kumimoji="0" lang="en-US" altLang="zh-CN" sz="2300" b="1" dirty="0">
                <a:solidFill>
                  <a:srgbClr val="0000FF"/>
                </a:solidFill>
                <a:ea typeface="楷体_GB2312" pitchFamily="1" charset="-122"/>
              </a:rPr>
              <a:t>》</a:t>
            </a:r>
            <a:r>
              <a:rPr kumimoji="0" lang="zh-CN" altLang="en-US" sz="2300" b="1" dirty="0">
                <a:solidFill>
                  <a:srgbClr val="000000"/>
                </a:solidFill>
                <a:ea typeface="楷体_GB2312" pitchFamily="1" charset="-122"/>
              </a:rPr>
              <a:t>：突出诠释功能</a:t>
            </a:r>
            <a:r>
              <a:rPr kumimoji="0" lang="en-US" altLang="zh-CN" sz="2300" b="1" dirty="0">
                <a:solidFill>
                  <a:srgbClr val="000000"/>
                </a:solidFill>
                <a:ea typeface="楷体_GB2312" pitchFamily="1" charset="-122"/>
              </a:rPr>
              <a:t>——“</a:t>
            </a:r>
            <a:r>
              <a:rPr kumimoji="0" lang="zh-CN" altLang="en-US" sz="2300" b="1" dirty="0">
                <a:solidFill>
                  <a:srgbClr val="000000"/>
                </a:solidFill>
                <a:ea typeface="楷体_GB2312" pitchFamily="1" charset="-122"/>
              </a:rPr>
              <a:t>什么是马克思主义” （</a:t>
            </a:r>
            <a:r>
              <a:rPr kumimoji="0" lang="zh-CN" altLang="en-US" sz="2300" b="1" dirty="0">
                <a:solidFill>
                  <a:srgbClr val="0000FF"/>
                </a:solidFill>
                <a:ea typeface="楷体_GB2312" pitchFamily="1" charset="-122"/>
              </a:rPr>
              <a:t>理论</a:t>
            </a:r>
            <a:r>
              <a:rPr kumimoji="0" lang="zh-CN" altLang="en-US" sz="2300" b="1" dirty="0">
                <a:solidFill>
                  <a:srgbClr val="000000"/>
                </a:solidFill>
                <a:ea typeface="楷体_GB2312" pitchFamily="1" charset="-122"/>
              </a:rPr>
              <a:t>）</a:t>
            </a:r>
            <a:endParaRPr kumimoji="0" lang="zh-CN" altLang="en-US" sz="2300" b="1" dirty="0">
              <a:solidFill>
                <a:srgbClr val="000000"/>
              </a:solidFill>
              <a:ea typeface="楷体_GB2312" pitchFamily="1" charset="-122"/>
            </a:endParaRPr>
          </a:p>
          <a:p>
            <a:pPr marL="342900" indent="-342900" fontAlgn="base">
              <a:lnSpc>
                <a:spcPct val="155000"/>
              </a:lnSpc>
              <a:spcBef>
                <a:spcPct val="20000"/>
              </a:spcBef>
              <a:spcAft>
                <a:spcPct val="20000"/>
              </a:spcAft>
              <a:buFont typeface="Arial" panose="020B0604020202020204" pitchFamily="34" charset="0"/>
              <a:buChar char="•"/>
            </a:pPr>
            <a:r>
              <a:rPr kumimoji="0" lang="en-US" altLang="zh-CN" sz="2300" b="1" dirty="0">
                <a:solidFill>
                  <a:srgbClr val="0000FF"/>
                </a:solidFill>
                <a:ea typeface="楷体_GB2312" pitchFamily="1" charset="-122"/>
              </a:rPr>
              <a:t> 《</a:t>
            </a:r>
            <a:r>
              <a:rPr kumimoji="0" lang="zh-CN" altLang="en-US" sz="2300" b="1" dirty="0">
                <a:solidFill>
                  <a:srgbClr val="0000FF"/>
                </a:solidFill>
                <a:ea typeface="楷体_GB2312" pitchFamily="1" charset="-122"/>
              </a:rPr>
              <a:t>纲要</a:t>
            </a:r>
            <a:r>
              <a:rPr kumimoji="0" lang="en-US" altLang="zh-CN" sz="2300" b="1" dirty="0">
                <a:solidFill>
                  <a:srgbClr val="0000FF"/>
                </a:solidFill>
                <a:ea typeface="楷体_GB2312" pitchFamily="1" charset="-122"/>
              </a:rPr>
              <a:t>》</a:t>
            </a:r>
            <a:r>
              <a:rPr kumimoji="0" lang="zh-CN" altLang="en-US" sz="2300" b="1" dirty="0">
                <a:solidFill>
                  <a:srgbClr val="000000"/>
                </a:solidFill>
                <a:ea typeface="楷体_GB2312" pitchFamily="1" charset="-122"/>
              </a:rPr>
              <a:t>：突出论证功能</a:t>
            </a:r>
            <a:r>
              <a:rPr kumimoji="0" lang="en-US" altLang="zh-CN" sz="2300" b="1" dirty="0">
                <a:solidFill>
                  <a:srgbClr val="000000"/>
                </a:solidFill>
                <a:ea typeface="楷体_GB2312" pitchFamily="1" charset="-122"/>
              </a:rPr>
              <a:t>——</a:t>
            </a:r>
            <a:r>
              <a:rPr kumimoji="0" lang="en-US" altLang="zh-CN" sz="1800" b="1" dirty="0">
                <a:solidFill>
                  <a:srgbClr val="000000"/>
                </a:solidFill>
              </a:rPr>
              <a:t>“</a:t>
            </a:r>
            <a:r>
              <a:rPr kumimoji="0" lang="zh-CN" altLang="en-US" sz="2300" b="1" dirty="0">
                <a:solidFill>
                  <a:srgbClr val="000000"/>
                </a:solidFill>
                <a:ea typeface="楷体_GB2312" pitchFamily="1" charset="-122"/>
              </a:rPr>
              <a:t>如何作出三个选择” （</a:t>
            </a:r>
            <a:r>
              <a:rPr kumimoji="0" lang="zh-CN" altLang="en-US" sz="2300" b="1" dirty="0">
                <a:solidFill>
                  <a:srgbClr val="0000FF"/>
                </a:solidFill>
                <a:ea typeface="楷体_GB2312" pitchFamily="1" charset="-122"/>
              </a:rPr>
              <a:t>选择</a:t>
            </a:r>
            <a:r>
              <a:rPr kumimoji="0" lang="zh-CN" altLang="en-US" sz="2300" b="1" dirty="0">
                <a:solidFill>
                  <a:srgbClr val="000000"/>
                </a:solidFill>
                <a:ea typeface="楷体_GB2312" pitchFamily="1" charset="-122"/>
              </a:rPr>
              <a:t>）</a:t>
            </a:r>
            <a:endParaRPr kumimoji="0" lang="zh-CN" altLang="en-US" sz="2300" b="1" dirty="0">
              <a:solidFill>
                <a:srgbClr val="000000"/>
              </a:solidFill>
              <a:ea typeface="楷体_GB2312" pitchFamily="1" charset="-122"/>
            </a:endParaRPr>
          </a:p>
          <a:p>
            <a:pPr marL="342900" indent="-342900" fontAlgn="base">
              <a:lnSpc>
                <a:spcPct val="155000"/>
              </a:lnSpc>
              <a:spcBef>
                <a:spcPct val="20000"/>
              </a:spcBef>
              <a:spcAft>
                <a:spcPct val="20000"/>
              </a:spcAft>
              <a:buFont typeface="Arial" panose="020B0604020202020204" pitchFamily="34" charset="0"/>
              <a:buChar char="•"/>
            </a:pPr>
            <a:r>
              <a:rPr kumimoji="0" lang="zh-CN" altLang="en-US" sz="2300" b="1" dirty="0">
                <a:solidFill>
                  <a:srgbClr val="000000"/>
                </a:solidFill>
                <a:ea typeface="楷体_GB2312" pitchFamily="1" charset="-122"/>
              </a:rPr>
              <a:t> </a:t>
            </a:r>
            <a:r>
              <a:rPr kumimoji="0" lang="en-US" altLang="zh-CN" sz="2300" b="1" dirty="0">
                <a:solidFill>
                  <a:srgbClr val="0000FF"/>
                </a:solidFill>
                <a:ea typeface="楷体_GB2312" pitchFamily="1" charset="-122"/>
              </a:rPr>
              <a:t>《</a:t>
            </a:r>
            <a:r>
              <a:rPr kumimoji="0" lang="zh-CN" altLang="en-US" sz="2300" b="1" dirty="0">
                <a:solidFill>
                  <a:srgbClr val="0000FF"/>
                </a:solidFill>
                <a:ea typeface="楷体_GB2312" pitchFamily="1" charset="-122"/>
              </a:rPr>
              <a:t>概论</a:t>
            </a:r>
            <a:r>
              <a:rPr kumimoji="0" lang="en-US" altLang="zh-CN" sz="2300" b="1" dirty="0">
                <a:solidFill>
                  <a:srgbClr val="0000FF"/>
                </a:solidFill>
                <a:ea typeface="楷体_GB2312" pitchFamily="1" charset="-122"/>
              </a:rPr>
              <a:t>》</a:t>
            </a:r>
            <a:r>
              <a:rPr kumimoji="0" lang="zh-CN" altLang="en-US" sz="2300" b="1" dirty="0">
                <a:solidFill>
                  <a:srgbClr val="000000"/>
                </a:solidFill>
                <a:ea typeface="楷体_GB2312" pitchFamily="1" charset="-122"/>
              </a:rPr>
              <a:t>：突出阐释功能</a:t>
            </a:r>
            <a:r>
              <a:rPr kumimoji="0" lang="en-US" altLang="zh-CN" sz="2300" b="1" dirty="0">
                <a:solidFill>
                  <a:srgbClr val="000000"/>
                </a:solidFill>
                <a:ea typeface="楷体_GB2312" pitchFamily="1" charset="-122"/>
              </a:rPr>
              <a:t>——“</a:t>
            </a:r>
            <a:r>
              <a:rPr kumimoji="0" lang="zh-CN" altLang="en-US" sz="2300" b="1" dirty="0">
                <a:solidFill>
                  <a:srgbClr val="000000"/>
                </a:solidFill>
                <a:ea typeface="楷体_GB2312" pitchFamily="1" charset="-122"/>
              </a:rPr>
              <a:t>马克思主义中国化” （</a:t>
            </a:r>
            <a:r>
              <a:rPr kumimoji="0" lang="zh-CN" altLang="en-US" sz="2300" b="1" dirty="0">
                <a:solidFill>
                  <a:srgbClr val="0000FF"/>
                </a:solidFill>
                <a:ea typeface="楷体_GB2312" pitchFamily="1" charset="-122"/>
              </a:rPr>
              <a:t>应用</a:t>
            </a:r>
            <a:r>
              <a:rPr kumimoji="0" lang="zh-CN" altLang="en-US" sz="2300" b="1" dirty="0">
                <a:solidFill>
                  <a:srgbClr val="000000"/>
                </a:solidFill>
                <a:ea typeface="楷体_GB2312" pitchFamily="1" charset="-122"/>
              </a:rPr>
              <a:t>）</a:t>
            </a:r>
            <a:endParaRPr kumimoji="0" lang="zh-CN" altLang="en-US" sz="2300" b="1" dirty="0">
              <a:solidFill>
                <a:srgbClr val="000000"/>
              </a:solidFill>
              <a:ea typeface="楷体_GB2312" pitchFamily="1"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checkerboard(across)">
                                      <p:cBhvr>
                                        <p:cTn id="7" dur="500"/>
                                        <p:tgtEl>
                                          <p:spTgt spid="1229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2291"/>
                                        </p:tgtEl>
                                        <p:attrNameLst>
                                          <p:attrName>style.visibility</p:attrName>
                                        </p:attrNameLst>
                                      </p:cBhvr>
                                      <p:to>
                                        <p:strVal val="visible"/>
                                      </p:to>
                                    </p:set>
                                    <p:animEffect transition="in" filter="checkerboard(across)">
                                      <p:cBhvr>
                                        <p:cTn id="11"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609601" y="913372"/>
            <a:ext cx="10930964" cy="523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342900" indent="-342900" fontAlgn="base">
              <a:lnSpc>
                <a:spcPct val="155000"/>
              </a:lnSpc>
              <a:spcBef>
                <a:spcPct val="20000"/>
              </a:spcBef>
              <a:spcAft>
                <a:spcPct val="20000"/>
              </a:spcAft>
              <a:buFont typeface="Arial" panose="020B0604020202020204" pitchFamily="34" charset="0"/>
              <a:buChar char="•"/>
            </a:pPr>
            <a:r>
              <a:rPr lang="zh-CN" altLang="zh-CN" b="1" dirty="0">
                <a:solidFill>
                  <a:srgbClr val="C00000"/>
                </a:solidFill>
              </a:rPr>
              <a:t>本课程是四门思想政治理论课程中的</a:t>
            </a:r>
            <a:r>
              <a:rPr lang="zh-CN" altLang="zh-CN" sz="2800" b="1" dirty="0">
                <a:solidFill>
                  <a:srgbClr val="0070C0"/>
                </a:solidFill>
              </a:rPr>
              <a:t>重中之重</a:t>
            </a:r>
            <a:r>
              <a:rPr lang="zh-CN" altLang="zh-CN" b="1" dirty="0">
                <a:solidFill>
                  <a:srgbClr val="C00000"/>
                </a:solidFill>
              </a:rPr>
              <a:t>，是与我国改革开放和现代化建设实践结合最为密切、充分体现马克思主义中国化最新理论成果的课程。</a:t>
            </a:r>
            <a:endParaRPr lang="en-US" altLang="zh-CN" b="1" dirty="0">
              <a:solidFill>
                <a:srgbClr val="C00000"/>
              </a:solidFill>
            </a:endParaRPr>
          </a:p>
          <a:p>
            <a:pPr marL="342900" indent="-342900" fontAlgn="base">
              <a:lnSpc>
                <a:spcPct val="155000"/>
              </a:lnSpc>
              <a:spcBef>
                <a:spcPct val="20000"/>
              </a:spcBef>
              <a:spcAft>
                <a:spcPct val="20000"/>
              </a:spcAft>
              <a:buFont typeface="Arial" panose="020B0604020202020204" pitchFamily="34" charset="0"/>
              <a:buChar char="•"/>
            </a:pPr>
            <a:r>
              <a:rPr lang="zh-CN" altLang="zh-CN" b="1" dirty="0">
                <a:solidFill>
                  <a:srgbClr val="C00000"/>
                </a:solidFill>
              </a:rPr>
              <a:t>本课程以中国化的马克思主义为</a:t>
            </a:r>
            <a:r>
              <a:rPr lang="zh-CN" altLang="zh-CN" sz="2800" b="1" dirty="0">
                <a:solidFill>
                  <a:srgbClr val="0070C0"/>
                </a:solidFill>
              </a:rPr>
              <a:t>主题</a:t>
            </a:r>
            <a:r>
              <a:rPr lang="zh-CN" altLang="zh-CN" b="1" dirty="0">
                <a:solidFill>
                  <a:srgbClr val="C00000"/>
                </a:solidFill>
              </a:rPr>
              <a:t>，以马克思主义中国化为</a:t>
            </a:r>
            <a:r>
              <a:rPr lang="zh-CN" altLang="zh-CN" sz="2800" b="1" dirty="0">
                <a:solidFill>
                  <a:srgbClr val="0070C0"/>
                </a:solidFill>
              </a:rPr>
              <a:t>主线</a:t>
            </a:r>
            <a:r>
              <a:rPr lang="zh-CN" altLang="zh-CN" b="1" dirty="0">
                <a:solidFill>
                  <a:srgbClr val="C00000"/>
                </a:solidFill>
              </a:rPr>
              <a:t>，以中国特色社会主义为</a:t>
            </a:r>
            <a:r>
              <a:rPr lang="zh-CN" altLang="zh-CN" sz="2800" b="1" dirty="0">
                <a:solidFill>
                  <a:srgbClr val="0070C0"/>
                </a:solidFill>
              </a:rPr>
              <a:t>重点</a:t>
            </a:r>
            <a:r>
              <a:rPr lang="zh-CN" altLang="zh-CN" b="1" dirty="0">
                <a:solidFill>
                  <a:srgbClr val="C00000"/>
                </a:solidFill>
              </a:rPr>
              <a:t>，着重讲授中国共产党把马克思主义基本原理与中国实际相结合的历史进程，充分反映马克思主义中国化的</a:t>
            </a:r>
            <a:r>
              <a:rPr lang="zh-CN" altLang="zh-CN" sz="2800" b="1" dirty="0">
                <a:solidFill>
                  <a:srgbClr val="0070C0"/>
                </a:solidFill>
              </a:rPr>
              <a:t>两次历史飞跃和两大理论成果</a:t>
            </a:r>
            <a:r>
              <a:rPr lang="zh-CN" altLang="zh-CN" b="1" dirty="0">
                <a:solidFill>
                  <a:srgbClr val="C00000"/>
                </a:solidFill>
              </a:rPr>
              <a:t>，旨在进一步帮助大学生系统掌握毛泽东思想和中国特色社会主义理论体系的基本原理，坚定在中国共产党的领导下走中国特色社会主义道路的理想信念，做社会主义事业的合格建设者和可靠接班人。</a:t>
            </a:r>
            <a:endParaRPr kumimoji="0" lang="zh-CN" altLang="en-US" sz="2300" b="1" dirty="0">
              <a:solidFill>
                <a:srgbClr val="C00000"/>
              </a:solidFill>
              <a:ea typeface="楷体_GB2312" pitchFamily="1" charset="-122"/>
            </a:endParaRPr>
          </a:p>
        </p:txBody>
      </p:sp>
      <p:sp>
        <p:nvSpPr>
          <p:cNvPr id="2" name="页脚占位符 1"/>
          <p:cNvSpPr>
            <a:spLocks noGrp="1"/>
          </p:cNvSpPr>
          <p:nvPr>
            <p:ph type="ftr" sz="quarter" idx="11"/>
          </p:nvPr>
        </p:nvSpPr>
        <p:spPr/>
        <p:txBody>
          <a:bodyPr/>
          <a:lstStyle/>
          <a:p>
            <a:pPr>
              <a:defRPr/>
            </a:pPr>
            <a:r>
              <a:rPr lang="zh-CN" altLang="en-US"/>
              <a:t>哈工大（深圳）</a:t>
            </a:r>
            <a:r>
              <a:rPr lang="en-US" altLang="zh-CN"/>
              <a:t>2021</a:t>
            </a:r>
            <a:r>
              <a:rPr lang="zh-CN" altLang="en-US"/>
              <a:t>年春</a:t>
            </a:r>
            <a:endParaRPr lang="en-US" altLang="zh-CN"/>
          </a:p>
        </p:txBody>
      </p:sp>
      <p:sp>
        <p:nvSpPr>
          <p:cNvPr id="3" name="灯片编号占位符 2"/>
          <p:cNvSpPr>
            <a:spLocks noGrp="1"/>
          </p:cNvSpPr>
          <p:nvPr>
            <p:ph type="sldNum" sz="quarter" idx="12"/>
          </p:nvPr>
        </p:nvSpPr>
        <p:spPr/>
        <p:txBody>
          <a:bodyPr/>
          <a:lstStyle/>
          <a:p>
            <a:fld id="{06193942-0E01-4014-8D91-F69A53735FDE}" type="slidenum">
              <a:rPr lang="en-US" altLang="zh-CN"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checkerboard(across)">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5406</Words>
  <Application>WPS 演示</Application>
  <PresentationFormat>宽屏</PresentationFormat>
  <Paragraphs>387</Paragraphs>
  <Slides>42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42</vt:i4>
      </vt:variant>
    </vt:vector>
  </HeadingPairs>
  <TitlesOfParts>
    <vt:vector size="60" baseType="lpstr">
      <vt:lpstr>Arial</vt:lpstr>
      <vt:lpstr>宋体</vt:lpstr>
      <vt:lpstr>Wingdings</vt:lpstr>
      <vt:lpstr>Wingdings 2</vt:lpstr>
      <vt:lpstr>楷体_GB2312</vt:lpstr>
      <vt:lpstr>新宋体</vt:lpstr>
      <vt:lpstr>幼圆</vt:lpstr>
      <vt:lpstr>Times New Roman</vt:lpstr>
      <vt:lpstr>微软雅黑</vt:lpstr>
      <vt:lpstr>Arial Unicode MS</vt:lpstr>
      <vt:lpstr>等线</vt:lpstr>
      <vt:lpstr>华文行楷</vt:lpstr>
      <vt:lpstr>华文楷体</vt:lpstr>
      <vt:lpstr>仿宋</vt:lpstr>
      <vt:lpstr>黑体</vt:lpstr>
      <vt:lpstr>华文彩云</vt:lpstr>
      <vt:lpstr>Calibri</vt:lpstr>
      <vt:lpstr>吉祥如意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Administrator</cp:lastModifiedBy>
  <cp:revision>30</cp:revision>
  <dcterms:created xsi:type="dcterms:W3CDTF">2021-02-21T04:45:00Z</dcterms:created>
  <dcterms:modified xsi:type="dcterms:W3CDTF">2021-05-13T03:07:30Z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776435E1B9E04C70B68CE95A72C98674</vt:lpwstr>
  </property>
  <property fmtid="{D5CDD505-2E9C-101B-9397-08002B2CF9AE}" pid="3" name="KSOProductBuildVer">
    <vt:lpwstr>2052-11.1.0.10463</vt:lpwstr>
  </property>
</Properties>
</file>