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316" r:id="rId6"/>
    <p:sldId id="393" r:id="rId7"/>
    <p:sldId id="372" r:id="rId8"/>
    <p:sldId id="386" r:id="rId9"/>
    <p:sldId id="373" r:id="rId10"/>
    <p:sldId id="389" r:id="rId11"/>
    <p:sldId id="387" r:id="rId12"/>
    <p:sldId id="388" r:id="rId13"/>
    <p:sldId id="390" r:id="rId14"/>
    <p:sldId id="391" r:id="rId15"/>
    <p:sldId id="385" r:id="rId16"/>
    <p:sldId id="374" r:id="rId17"/>
    <p:sldId id="375" r:id="rId18"/>
    <p:sldId id="3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f.liu" initials="li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5"/>
    <a:srgbClr val="01458E"/>
    <a:srgbClr val="FFFFFF"/>
    <a:srgbClr val="0070C0"/>
    <a:srgbClr val="47EA4E"/>
    <a:srgbClr val="0000CC"/>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49" autoAdjust="0"/>
  </p:normalViewPr>
  <p:slideViewPr>
    <p:cSldViewPr snapToGrid="0">
      <p:cViewPr varScale="1">
        <p:scale>
          <a:sx n="76" d="100"/>
          <a:sy n="76" d="100"/>
        </p:scale>
        <p:origin x="-648" y="-90"/>
      </p:cViewPr>
      <p:guideLst>
        <p:guide orient="horz" pos="214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9CFD-303B-46F2-AB19-F7C835D8BC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694B8-E8AC-4EC8-8E59-E941B255A5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9694B8-E8AC-4EC8-8E59-E941B255A5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E3DCA70-DD89-4656-A5AF-70E2A49D496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65B53-51A7-4219-ABA6-6BC9330DF0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DCA70-DD89-4656-A5AF-70E2A49D496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65B53-51A7-4219-ABA6-6BC9330DF0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54"/>
          <p:cNvSpPr>
            <a:spLocks noChangeArrowheads="1"/>
          </p:cNvSpPr>
          <p:nvPr/>
        </p:nvSpPr>
        <p:spPr bwMode="auto">
          <a:xfrm flipH="1">
            <a:off x="0" y="2269027"/>
            <a:ext cx="12192000" cy="1348717"/>
          </a:xfrm>
          <a:prstGeom prst="rect">
            <a:avLst/>
          </a:prstGeom>
          <a:solidFill>
            <a:srgbClr val="0070C0"/>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5400" b="1" dirty="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项目名称</a:t>
            </a:r>
            <a:endParaRPr lang="zh-CN" altLang="en-US" sz="5400" b="1" dirty="0">
              <a:solidFill>
                <a:srgbClr val="FFFF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4764977" y="4514851"/>
            <a:ext cx="2485196" cy="1821162"/>
          </a:xfrm>
          <a:prstGeom prst="rect">
            <a:avLst/>
          </a:prstGeom>
        </p:spPr>
      </p:pic>
      <p:sp>
        <p:nvSpPr>
          <p:cNvPr id="2" name="文本框 1"/>
          <p:cNvSpPr txBox="1"/>
          <p:nvPr/>
        </p:nvSpPr>
        <p:spPr>
          <a:xfrm>
            <a:off x="22860" y="3692525"/>
            <a:ext cx="12179300" cy="706755"/>
          </a:xfrm>
          <a:prstGeom prst="rect">
            <a:avLst/>
          </a:prstGeom>
          <a:noFill/>
        </p:spPr>
        <p:txBody>
          <a:bodyPr wrap="square" rtlCol="0">
            <a:spAutoFit/>
          </a:bodyPr>
          <a:lstStyle/>
          <a:p>
            <a:r>
              <a:rPr lang="en-US" altLang="zh-CN" dirty="0"/>
              <a:t>                                                </a:t>
            </a:r>
            <a:r>
              <a:rPr lang="en-US" altLang="zh-CN" sz="2000" dirty="0">
                <a:latin typeface="华文细黑" panose="02010600040101010101" charset="-122"/>
                <a:ea typeface="华文细黑" panose="02010600040101010101" charset="-122"/>
                <a:cs typeface="华文细黑" panose="02010600040101010101" charset="-122"/>
              </a:rPr>
              <a:t>         </a:t>
            </a:r>
            <a:r>
              <a:rPr lang="zh-CN" altLang="en-US" sz="2000" dirty="0">
                <a:latin typeface="华文细黑" panose="02010600040101010101" charset="-122"/>
                <a:ea typeface="华文细黑" panose="02010600040101010101" charset="-122"/>
                <a:cs typeface="华文细黑" panose="02010600040101010101" charset="-122"/>
              </a:rPr>
              <a:t>团队成员</a:t>
            </a:r>
            <a:r>
              <a:rPr lang="zh-CN" altLang="en-US" sz="2000" dirty="0" smtClean="0">
                <a:latin typeface="华文细黑" panose="02010600040101010101" charset="-122"/>
                <a:ea typeface="华文细黑" panose="02010600040101010101" charset="-122"/>
                <a:cs typeface="华文细黑" panose="02010600040101010101" charset="-122"/>
              </a:rPr>
              <a:t>：阮骁略</a:t>
            </a:r>
            <a:r>
              <a:rPr lang="en-US" altLang="zh-CN" sz="2000" dirty="0" smtClean="0">
                <a:latin typeface="华文细黑" panose="02010600040101010101" charset="-122"/>
                <a:ea typeface="华文细黑" panose="02010600040101010101" charset="-122"/>
                <a:cs typeface="华文细黑" panose="02010600040101010101" charset="-122"/>
              </a:rPr>
              <a:t> </a:t>
            </a:r>
            <a:r>
              <a:rPr lang="zh-CN" altLang="en-US" sz="2000" dirty="0" smtClean="0">
                <a:latin typeface="华文细黑" panose="02010600040101010101" charset="-122"/>
                <a:ea typeface="华文细黑" panose="02010600040101010101" charset="-122"/>
                <a:cs typeface="华文细黑" panose="02010600040101010101" charset="-122"/>
              </a:rPr>
              <a:t>刘自涵</a:t>
            </a:r>
            <a:r>
              <a:rPr lang="en-US" altLang="zh-CN" sz="2000" dirty="0" smtClean="0">
                <a:latin typeface="华文细黑" panose="02010600040101010101" charset="-122"/>
                <a:ea typeface="华文细黑" panose="02010600040101010101" charset="-122"/>
                <a:cs typeface="华文细黑" panose="02010600040101010101" charset="-122"/>
              </a:rPr>
              <a:t> </a:t>
            </a:r>
            <a:r>
              <a:rPr lang="zh-CN" altLang="en-US" sz="2000" dirty="0" smtClean="0">
                <a:latin typeface="华文细黑" panose="02010600040101010101" charset="-122"/>
                <a:ea typeface="华文细黑" panose="02010600040101010101" charset="-122"/>
                <a:cs typeface="华文细黑" panose="02010600040101010101" charset="-122"/>
              </a:rPr>
              <a:t>葛旭</a:t>
            </a:r>
            <a:r>
              <a:rPr lang="en-US" altLang="zh-CN" sz="2000" dirty="0" smtClean="0">
                <a:latin typeface="华文细黑" panose="02010600040101010101" charset="-122"/>
                <a:ea typeface="华文细黑" panose="02010600040101010101" charset="-122"/>
                <a:cs typeface="华文细黑" panose="02010600040101010101" charset="-122"/>
              </a:rPr>
              <a:t> </a:t>
            </a:r>
            <a:r>
              <a:rPr lang="zh-CN" altLang="en-US" sz="2000" dirty="0" smtClean="0">
                <a:latin typeface="华文细黑" panose="02010600040101010101" charset="-122"/>
                <a:ea typeface="华文细黑" panose="02010600040101010101" charset="-122"/>
                <a:cs typeface="华文细黑" panose="02010600040101010101" charset="-122"/>
              </a:rPr>
              <a:t>丁冰</a:t>
            </a:r>
            <a:r>
              <a:rPr lang="en-US" altLang="zh-CN" sz="2000" dirty="0" smtClean="0">
                <a:latin typeface="华文细黑" panose="02010600040101010101" charset="-122"/>
                <a:ea typeface="华文细黑" panose="02010600040101010101" charset="-122"/>
                <a:cs typeface="华文细黑" panose="02010600040101010101" charset="-122"/>
              </a:rPr>
              <a:t> </a:t>
            </a:r>
            <a:r>
              <a:rPr lang="zh-CN" altLang="en-US" sz="2000" dirty="0" smtClean="0">
                <a:latin typeface="华文细黑" panose="02010600040101010101" charset="-122"/>
                <a:ea typeface="华文细黑" panose="02010600040101010101" charset="-122"/>
                <a:cs typeface="华文细黑" panose="02010600040101010101" charset="-122"/>
              </a:rPr>
              <a:t>陈迪</a:t>
            </a:r>
            <a:r>
              <a:rPr lang="en-US" altLang="zh-CN" sz="2000" dirty="0" smtClean="0">
                <a:latin typeface="华文细黑" panose="02010600040101010101" charset="-122"/>
                <a:ea typeface="华文细黑" panose="02010600040101010101" charset="-122"/>
                <a:cs typeface="华文细黑" panose="02010600040101010101" charset="-122"/>
              </a:rPr>
              <a:t> </a:t>
            </a:r>
            <a:r>
              <a:rPr lang="zh-CN" altLang="en-US" sz="2000" dirty="0" smtClean="0">
                <a:latin typeface="华文细黑" panose="02010600040101010101" charset="-122"/>
                <a:ea typeface="华文细黑" panose="02010600040101010101" charset="-122"/>
                <a:cs typeface="华文细黑" panose="02010600040101010101" charset="-122"/>
              </a:rPr>
              <a:t>邓辰昊</a:t>
            </a:r>
            <a:endParaRPr lang="en-US" altLang="zh-CN" sz="2000" dirty="0" smtClean="0">
              <a:latin typeface="华文细黑" panose="02010600040101010101" charset="-122"/>
              <a:ea typeface="华文细黑" panose="02010600040101010101" charset="-122"/>
              <a:cs typeface="华文细黑" panose="02010600040101010101" charset="-122"/>
            </a:endParaRPr>
          </a:p>
          <a:p>
            <a:endParaRPr lang="zh-CN" altLang="en-US" sz="2000" dirty="0">
              <a:latin typeface="华文细黑" panose="02010600040101010101" charset="-122"/>
              <a:ea typeface="华文细黑" panose="02010600040101010101" charset="-122"/>
              <a:cs typeface="华文细黑" panose="02010600040101010101" charset="-122"/>
            </a:endParaRPr>
          </a:p>
        </p:txBody>
      </p:sp>
      <p:sp>
        <p:nvSpPr>
          <p:cNvPr id="4" name="椭圆形标注 3"/>
          <p:cNvSpPr/>
          <p:nvPr/>
        </p:nvSpPr>
        <p:spPr>
          <a:xfrm>
            <a:off x="8434070" y="515620"/>
            <a:ext cx="2787015" cy="1273175"/>
          </a:xfrm>
          <a:prstGeom prst="wedgeEllipseCallout">
            <a:avLst>
              <a:gd name="adj1" fmla="val -60868"/>
              <a:gd name="adj2" fmla="val 8740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华文细黑" panose="02010600040101010101" charset="-122"/>
                <a:ea typeface="华文细黑" panose="02010600040101010101" charset="-122"/>
                <a:cs typeface="华文细黑" panose="02010600040101010101" charset="-122"/>
              </a:rPr>
              <a:t>建议时间控制在</a:t>
            </a:r>
            <a:r>
              <a:rPr lang="en-US" altLang="zh-CN">
                <a:solidFill>
                  <a:schemeClr val="tx1"/>
                </a:solidFill>
                <a:latin typeface="华文细黑" panose="02010600040101010101" charset="-122"/>
                <a:ea typeface="华文细黑" panose="02010600040101010101" charset="-122"/>
                <a:cs typeface="华文细黑" panose="02010600040101010101" charset="-122"/>
              </a:rPr>
              <a:t>15</a:t>
            </a:r>
            <a:r>
              <a:rPr lang="zh-CN" altLang="en-US">
                <a:solidFill>
                  <a:schemeClr val="tx1"/>
                </a:solidFill>
                <a:latin typeface="华文细黑" panose="02010600040101010101" charset="-122"/>
                <a:ea typeface="华文细黑" panose="02010600040101010101" charset="-122"/>
                <a:cs typeface="华文细黑" panose="02010600040101010101" charset="-122"/>
              </a:rPr>
              <a:t>分钟以内</a:t>
            </a:r>
            <a:endParaRPr lang="zh-CN" altLang="en-US">
              <a:solidFill>
                <a:schemeClr val="tx1"/>
              </a:solidFill>
              <a:latin typeface="华文细黑" panose="02010600040101010101" charset="-122"/>
              <a:ea typeface="华文细黑" panose="02010600040101010101" charset="-122"/>
              <a:cs typeface="华文细黑"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5077460"/>
          </a:xfrm>
          <a:prstGeom prst="rect">
            <a:avLst/>
          </a:prstGeom>
        </p:spPr>
        <p:txBody>
          <a:bodyPr wrap="square">
            <a:spAutoFit/>
          </a:bodyPr>
          <a:lstStyle/>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）以小批量和大批量为例，</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介绍降低成本的方法。</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小批量：</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产品设计阶段的成本控制：采用工艺性好的产品设计方案</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原材料采购阶段的成本控制：通用原材料，可委托中间商进行采购，利用他们的渠道优势来降低成本；特殊材料，可以和同行进行联合采购，来降低成本。</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产品制造过程中的成本控制：</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生产设备、工装尽量选择柔性生产系统，可以充分利用生产设备，提高设备的使用效率，降低单位产品分摊的折旧费。</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）以小批量和大批量为例，</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介绍降低成本的方法。</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通过严格成本核算管理控制成本：全力推行全员成本核算与层层控制，抓好单件产品核算，真正了解每种产品的制造成本。</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工艺设计上的成本控制：工艺设计上尽量考虑工艺方法的通用性、标准化，采用合理的加工手段，提高材料及设备的利用率，严格审核确保工艺方案的合理性。</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质量成本控制：严格控制质量成本，把内部损失和外部损失降到最低，作到质量、成本和交货期三方面协调推进。</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）以小批量和大批量为例，</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介绍降低成本的方法。</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大批量：</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清除浪费根源：对于大批量生产，每个产品对原材料很少的浪费堆积起来就是极大的浪费，因此首先要消除</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浪费。</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2.生产现场运作与成本降低</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：减少设备折损费，降低每个产品的成本，会带来成本的</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显著下降。</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3.采购与物流成本削减</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：大批量生产需要大规模原材料，因此降低采购和物流的成本也是降低成本的很好的</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方式。</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8292465" cy="898667"/>
              <a:chOff x="4983" y="48908"/>
              <a:chExt cx="8292465" cy="898667"/>
            </a:xfrm>
          </p:grpSpPr>
          <p:sp>
            <p:nvSpPr>
              <p:cNvPr id="26" name="TextBox 6"/>
              <p:cNvSpPr>
                <a:spLocks noChangeArrowheads="1"/>
              </p:cNvSpPr>
              <p:nvPr/>
            </p:nvSpPr>
            <p:spPr bwMode="auto">
              <a:xfrm>
                <a:off x="1085753" y="48908"/>
                <a:ext cx="7211695" cy="89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运用企业资源计划知识策划生产组织</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6S5LZ5T@Y4K3MT9DZOB22L7"/>
          <p:cNvPicPr>
            <a:picLocks noChangeAspect="1"/>
          </p:cNvPicPr>
          <p:nvPr/>
        </p:nvPicPr>
        <p:blipFill>
          <a:blip r:embed="rId1"/>
          <a:stretch>
            <a:fillRect/>
          </a:stretch>
        </p:blipFill>
        <p:spPr>
          <a:xfrm>
            <a:off x="848360" y="678180"/>
            <a:ext cx="10028555" cy="575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3969385"/>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如果是大批量生产，如何组织调动资源</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采购：尽量采购价格便宜质量又高的原材料，对大批量生产来说可以很有效的</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降低成本。</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生产：充分利用生产线，尽量选用柔性生产系统，充分利用设备。</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订单：接下在生产能力之内的订单，订单过少会积压产品，订单过多可能无法</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按时交货。</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市场：尽量开拓市场，将产品推广到更大的</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市场空间。</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8292465" cy="898667"/>
              <a:chOff x="4983" y="48908"/>
              <a:chExt cx="8292465" cy="898667"/>
            </a:xfrm>
          </p:grpSpPr>
          <p:sp>
            <p:nvSpPr>
              <p:cNvPr id="26" name="TextBox 6"/>
              <p:cNvSpPr>
                <a:spLocks noChangeArrowheads="1"/>
              </p:cNvSpPr>
              <p:nvPr/>
            </p:nvSpPr>
            <p:spPr bwMode="auto">
              <a:xfrm>
                <a:off x="1085753" y="48908"/>
                <a:ext cx="7211695" cy="89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运用企业资源计划知识策划生产组织</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课程的总结体会</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通过金工实习我们学习了大量的实操工艺，比如</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打印，</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点焊，车铣磨铸造，数控，电加工，钣金成型，注塑加工以及</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ERP</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等等，对我们的动手能力和</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思维能力有很大的提升。</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最后通过项目制作我们综合利用了之前学过的知识，用</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打印，钣金，激光切割等技术造出了我们的金属风小夜灯，非常具有成就感。</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2</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）对课程的建议。</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再丰富一下课程内容，了解更多的工程</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技艺。</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8292465" cy="701604"/>
              <a:chOff x="4983" y="48908"/>
              <a:chExt cx="8292465" cy="701604"/>
            </a:xfrm>
          </p:grpSpPr>
          <p:sp>
            <p:nvSpPr>
              <p:cNvPr id="26" name="TextBox 6"/>
              <p:cNvSpPr>
                <a:spLocks noChangeArrowheads="1"/>
              </p:cNvSpPr>
              <p:nvPr/>
            </p:nvSpPr>
            <p:spPr bwMode="auto">
              <a:xfrm>
                <a:off x="1085753" y="48908"/>
                <a:ext cx="7211695" cy="57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总结体会</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6510" y="2565400"/>
            <a:ext cx="12225655" cy="1198880"/>
          </a:xfrm>
          <a:prstGeom prst="rect">
            <a:avLst/>
          </a:prstGeom>
        </p:spPr>
        <p:txBody>
          <a:bodyPr wrap="square">
            <a:spAutoFit/>
          </a:bodyPr>
          <a:lstStyle/>
          <a:p>
            <a:pPr algn="ctr">
              <a:lnSpc>
                <a:spcPct val="150000"/>
              </a:lnSpc>
            </a:pPr>
            <a:r>
              <a:rPr lang="en-US" sz="4800" kern="100" dirty="0">
                <a:solidFill>
                  <a:srgbClr val="00B0F5"/>
                </a:solidFill>
                <a:latin typeface="阿里巴巴普惠体 H" panose="00020600040101010101" charset="-122"/>
                <a:ea typeface="阿里巴巴普惠体 H" panose="00020600040101010101" charset="-122"/>
                <a:cs typeface="Times New Roman" panose="02020603050405020304" pitchFamily="18" charset="0"/>
              </a:rPr>
              <a:t>The  end!</a:t>
            </a:r>
            <a:endParaRPr lang="en-US" sz="4800" kern="100" dirty="0">
              <a:solidFill>
                <a:srgbClr val="00B0F5"/>
              </a:solidFill>
              <a:latin typeface="阿里巴巴普惠体 H" panose="00020600040101010101" charset="-122"/>
              <a:ea typeface="阿里巴巴普惠体 H" panose="0002060004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0422890" y="5245100"/>
            <a:ext cx="1383030" cy="1194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1"/>
          <p:cNvSpPr txBox="1"/>
          <p:nvPr/>
        </p:nvSpPr>
        <p:spPr>
          <a:xfrm rot="5400000">
            <a:off x="1006842" y="1681355"/>
            <a:ext cx="1143262" cy="6669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735" dirty="0">
                <a:solidFill>
                  <a:srgbClr val="0145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endParaRPr lang="zh-CN" altLang="en-US" sz="3735" dirty="0">
              <a:solidFill>
                <a:srgbClr val="01458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TextBox 22"/>
          <p:cNvSpPr txBox="1"/>
          <p:nvPr/>
        </p:nvSpPr>
        <p:spPr>
          <a:xfrm rot="5400000">
            <a:off x="145167" y="3850657"/>
            <a:ext cx="2866619" cy="66710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735" b="1"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373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919766" y="0"/>
            <a:ext cx="0" cy="6858662"/>
          </a:xfrm>
          <a:prstGeom prst="line">
            <a:avLst/>
          </a:prstGeom>
          <a:ln w="22225">
            <a:solidFill>
              <a:srgbClr val="01458E"/>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627761" y="858937"/>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14" name="椭圆 13"/>
          <p:cNvSpPr/>
          <p:nvPr/>
        </p:nvSpPr>
        <p:spPr>
          <a:xfrm>
            <a:off x="2627761" y="2012272"/>
            <a:ext cx="576120" cy="57594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15" name="椭圆 14"/>
          <p:cNvSpPr/>
          <p:nvPr/>
        </p:nvSpPr>
        <p:spPr>
          <a:xfrm>
            <a:off x="2627761" y="3165432"/>
            <a:ext cx="576120" cy="57594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
        <p:nvSpPr>
          <p:cNvPr id="16" name="椭圆 15"/>
          <p:cNvSpPr/>
          <p:nvPr/>
        </p:nvSpPr>
        <p:spPr>
          <a:xfrm>
            <a:off x="2627761" y="4318592"/>
            <a:ext cx="576120" cy="57594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latin typeface="微软雅黑" panose="020B0503020204020204" pitchFamily="34" charset="-122"/>
                <a:ea typeface="微软雅黑" panose="020B0503020204020204" pitchFamily="34" charset="-122"/>
              </a:rPr>
              <a:t>4</a:t>
            </a:r>
            <a:endParaRPr lang="zh-CN" altLang="en-US" sz="3200" dirty="0">
              <a:latin typeface="微软雅黑" panose="020B0503020204020204" pitchFamily="34" charset="-122"/>
              <a:ea typeface="微软雅黑" panose="020B0503020204020204" pitchFamily="34" charset="-122"/>
            </a:endParaRPr>
          </a:p>
        </p:txBody>
      </p:sp>
      <p:sp>
        <p:nvSpPr>
          <p:cNvPr id="17" name="TextBox 28"/>
          <p:cNvSpPr txBox="1"/>
          <p:nvPr/>
        </p:nvSpPr>
        <p:spPr>
          <a:xfrm>
            <a:off x="3514640" y="718944"/>
            <a:ext cx="4744993"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项目创意与展示</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8" name="TextBox 29"/>
          <p:cNvSpPr txBox="1"/>
          <p:nvPr/>
        </p:nvSpPr>
        <p:spPr>
          <a:xfrm>
            <a:off x="3514640" y="2005454"/>
            <a:ext cx="4744993" cy="521970"/>
          </a:xfrm>
          <a:prstGeom prst="rect">
            <a:avLst/>
          </a:prstGeom>
          <a:noFill/>
        </p:spPr>
        <p:txBody>
          <a:bodyPr wrap="square" rtlCol="0">
            <a:spAutoFit/>
          </a:bodyPr>
          <a:lstStyle>
            <a:defPPr>
              <a:defRPr lang="zh-CN"/>
            </a:defPPr>
            <a:lvl1pPr algn="just">
              <a:defRPr sz="2800" b="1">
                <a:solidFill>
                  <a:srgbClr val="01458E"/>
                </a:solidFill>
                <a:latin typeface="微软雅黑" panose="020B0503020204020204" pitchFamily="34" charset="-122"/>
                <a:ea typeface="微软雅黑" panose="020B0503020204020204" pitchFamily="34" charset="-122"/>
              </a:defRPr>
            </a:lvl1pPr>
          </a:lstStyle>
          <a:p>
            <a:r>
              <a:rPr lang="zh-CN" altLang="zh-CN" b="0" dirty="0">
                <a:solidFill>
                  <a:schemeClr val="accent5">
                    <a:lumMod val="75000"/>
                  </a:schemeClr>
                </a:solidFill>
              </a:rPr>
              <a:t>设计图纸及零件清单</a:t>
            </a:r>
            <a:endParaRPr lang="zh-CN" altLang="zh-CN" b="0" dirty="0">
              <a:solidFill>
                <a:schemeClr val="accent5">
                  <a:lumMod val="75000"/>
                </a:schemeClr>
              </a:solidFill>
            </a:endParaRPr>
          </a:p>
        </p:txBody>
      </p:sp>
      <p:sp>
        <p:nvSpPr>
          <p:cNvPr id="19" name="TextBox 33"/>
          <p:cNvSpPr txBox="1"/>
          <p:nvPr/>
        </p:nvSpPr>
        <p:spPr>
          <a:xfrm>
            <a:off x="3514725" y="4147820"/>
            <a:ext cx="6356350"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运用企业资源计划知识策划生产组织</a:t>
            </a:r>
            <a:endParaRPr lang="zh-CN" altLang="en-US"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2" name="TextBox 33"/>
          <p:cNvSpPr txBox="1"/>
          <p:nvPr/>
        </p:nvSpPr>
        <p:spPr>
          <a:xfrm>
            <a:off x="3514640" y="3201159"/>
            <a:ext cx="4744993"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2" name="椭圆 1"/>
          <p:cNvSpPr/>
          <p:nvPr/>
        </p:nvSpPr>
        <p:spPr>
          <a:xfrm>
            <a:off x="2628396" y="5471752"/>
            <a:ext cx="576120" cy="575945"/>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dirty="0">
                <a:latin typeface="微软雅黑" panose="020B0503020204020204" pitchFamily="34" charset="-122"/>
                <a:ea typeface="微软雅黑" panose="020B0503020204020204" pitchFamily="34" charset="-122"/>
              </a:rPr>
              <a:t>5</a:t>
            </a:r>
            <a:endParaRPr lang="en-US" sz="3200" dirty="0">
              <a:latin typeface="微软雅黑" panose="020B0503020204020204" pitchFamily="34" charset="-122"/>
              <a:ea typeface="微软雅黑" panose="020B0503020204020204" pitchFamily="34" charset="-122"/>
            </a:endParaRPr>
          </a:p>
        </p:txBody>
      </p:sp>
      <p:sp>
        <p:nvSpPr>
          <p:cNvPr id="3" name="TextBox 33"/>
          <p:cNvSpPr txBox="1"/>
          <p:nvPr/>
        </p:nvSpPr>
        <p:spPr>
          <a:xfrm>
            <a:off x="3515275" y="5359524"/>
            <a:ext cx="4744993"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总结体会</a:t>
            </a:r>
            <a:endParaRPr lang="zh-CN" altLang="en-US" sz="2800"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009882" y="1121016"/>
            <a:ext cx="10494910" cy="5077460"/>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功能描述</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本次项目设计目标为制作具有一定工艺属性和观赏性质的辉光管时钟作品。由于控制板和LED灯板的形状和性质已相对固定，故本项目主要在工艺属性和观赏性上进行设计。</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产品模块</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可分为：</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时钟显示部分</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时钟顶盖和底座机构</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开合机构</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4.</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装饰花纹</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742966"/>
              <a:chOff x="4983" y="48908"/>
              <a:chExt cx="6744948" cy="742966"/>
            </a:xfrm>
          </p:grpSpPr>
          <p:sp>
            <p:nvSpPr>
              <p:cNvPr id="26" name="TextBox 6"/>
              <p:cNvSpPr>
                <a:spLocks noChangeArrowheads="1"/>
              </p:cNvSpPr>
              <p:nvPr/>
            </p:nvSpPr>
            <p:spPr bwMode="auto">
              <a:xfrm>
                <a:off x="1085564" y="48908"/>
                <a:ext cx="5664367" cy="74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项目创意与展示</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创新点</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 可开合设计：顶盖和时钟部分能通过时钟本体嵌有的可拆卸钥匙进行开合，零件可活动，提高了设计感和可玩性。</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  一比一钥匙配比设计:不同钥匙只能打开对应时钟盒，底座开启后可作为个人重要物品存放处</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 综合运用了金工实习课程中所学习到的多种加工工艺，包括激光切割、钣金加工、3D打印、焊接等，组员能力得到了适合的锻炼</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项目展示。</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742966"/>
              <a:chOff x="4983" y="48908"/>
              <a:chExt cx="6744948" cy="742966"/>
            </a:xfrm>
          </p:grpSpPr>
          <p:sp>
            <p:nvSpPr>
              <p:cNvPr id="26" name="TextBox 6"/>
              <p:cNvSpPr>
                <a:spLocks noChangeArrowheads="1"/>
              </p:cNvSpPr>
              <p:nvPr/>
            </p:nvSpPr>
            <p:spPr bwMode="auto">
              <a:xfrm>
                <a:off x="1085564" y="48908"/>
                <a:ext cx="5664367" cy="74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项目创意与展示</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零件清单</a:t>
            </a: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3d底座，洞洞板，数字</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板</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锯齿板，限位板</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外围限位板，顶盖（长侧板 顶板 短侧板）</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铁丝若干，螺丝若干</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3d转轴，3d钥匙</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铜柱两个，螺母若干</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701604"/>
              <a:chOff x="4983" y="48908"/>
              <a:chExt cx="6744948" cy="701604"/>
            </a:xfrm>
          </p:grpSpPr>
          <p:sp>
            <p:nvSpPr>
              <p:cNvPr id="26" name="TextBox 6"/>
              <p:cNvSpPr>
                <a:spLocks noChangeArrowheads="1"/>
              </p:cNvSpPr>
              <p:nvPr/>
            </p:nvSpPr>
            <p:spPr bwMode="auto">
              <a:xfrm>
                <a:off x="1085564" y="48908"/>
                <a:ext cx="5664367" cy="69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sym typeface="+mn-ea"/>
                  </a:rPr>
                  <a:t>设计图纸及零件清单</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009882" y="1121016"/>
            <a:ext cx="10494910" cy="1198880"/>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设计图纸。</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701604"/>
              <a:chOff x="4983" y="48908"/>
              <a:chExt cx="6744948" cy="701604"/>
            </a:xfrm>
          </p:grpSpPr>
          <p:sp>
            <p:nvSpPr>
              <p:cNvPr id="26" name="TextBox 6"/>
              <p:cNvSpPr>
                <a:spLocks noChangeArrowheads="1"/>
              </p:cNvSpPr>
              <p:nvPr/>
            </p:nvSpPr>
            <p:spPr bwMode="auto">
              <a:xfrm>
                <a:off x="1085564" y="48908"/>
                <a:ext cx="5664367" cy="69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sym typeface="+mn-ea"/>
                  </a:rPr>
                  <a:t>设计图纸及零件清单</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4" name="图片 3"/>
          <p:cNvPicPr>
            <a:picLocks noChangeAspect="1"/>
          </p:cNvPicPr>
          <p:nvPr/>
        </p:nvPicPr>
        <p:blipFill>
          <a:blip r:embed="rId1"/>
          <a:stretch>
            <a:fillRect/>
          </a:stretch>
        </p:blipFill>
        <p:spPr>
          <a:xfrm>
            <a:off x="3320415" y="963930"/>
            <a:ext cx="7160895" cy="5069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5077460"/>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以两个典型零件为例介绍加工方法与质量保证措施，分享遇到的问题及解决办法</a:t>
            </a: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数字板。利用了激光切割。质量保证措施：</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1.DXF</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文件上传到切割机后要优化，进行图形连接和排序优化等。</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仪器使用前要对焦。</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根据实际情况选择合适的切割速度和能量输出。</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遇到的问题：</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板材没有切透。</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切透了会有烧焦的痕迹。</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解决方法：</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如果没有切透则重新调整对焦，或者增大能量输出，减小切割速度。</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如果烧焦了则增大切割速度，减少输出能量。</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58447" y="750176"/>
            <a:ext cx="10494910" cy="5077460"/>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（1）</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以两个典型零件为例介绍加工方法与质量保证措施，分享遇到的问题及解决办法</a:t>
            </a: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打印质量保证</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措施：尽可能优化分层切分处理，降低“台阶效应”影响；优化制作方向的选取与三维模型结构，减少悬空区域的出现；提高打印技术以降低打印时间，降低时间因素对打印质量的影响。</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出现问题：三维立体物品由于形状会造成某些二维制造平面出现悬空的现象，</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出现形变、弯曲等质量问题。</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解决方案：</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在对悬空区域进行设计加工时，要加强对于该区域影响因素的考虑，减少悬空区域因支撑不够或是其他原因</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造成的问题。</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09882" y="1121016"/>
            <a:ext cx="10494910" cy="4523105"/>
          </a:xfrm>
          <a:prstGeom prst="rect">
            <a:avLst/>
          </a:prstGeom>
        </p:spPr>
        <p:txBody>
          <a:bodyPr wrap="square">
            <a:spAutoFit/>
          </a:bodyPr>
          <a:lstStyle/>
          <a:p>
            <a:pPr>
              <a:lnSpc>
                <a:spcPct val="150000"/>
              </a:lnSpc>
            </a:pPr>
            <a:r>
              <a:rPr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（2）</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分析</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加工成本</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材料成本：亚克力板，铜柱，铝板，</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打印物料，铁丝，</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螺丝。</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rPr>
              <a:t>零件成本：</a:t>
            </a: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洞洞板，铝板，</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18</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数字板，亚克力板，</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25</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锯齿板，亚克力板，</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10</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限位板，外围限位板，铝板，</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20</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打印件，</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3D</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打印料，</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80</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a:p>
            <a:pPr>
              <a:lnSpc>
                <a:spcPct val="150000"/>
              </a:lnSpc>
            </a:pP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总成本：</a:t>
            </a:r>
            <a:r>
              <a:rPr lang="en-US" altLang="zh-CN"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153</a:t>
            </a:r>
            <a:r>
              <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rPr>
              <a:t>元</a:t>
            </a:r>
            <a:endParaRPr lang="zh-CN" altLang="en-US" sz="2400" kern="100" dirty="0">
              <a:solidFill>
                <a:srgbClr val="000000"/>
              </a:solidFill>
              <a:latin typeface="微软雅黑 Light" panose="020B0502040204020203" pitchFamily="34" charset="-122"/>
              <a:ea typeface="微软雅黑 Light" panose="020B0502040204020203" pitchFamily="34" charset="-122"/>
              <a:cs typeface="Times New Roman" panose="02020603050405020304" pitchFamily="18" charset="0"/>
              <a:sym typeface="+mn-ea"/>
            </a:endParaRPr>
          </a:p>
        </p:txBody>
      </p:sp>
      <p:grpSp>
        <p:nvGrpSpPr>
          <p:cNvPr id="3" name="组合 2"/>
          <p:cNvGrpSpPr/>
          <p:nvPr/>
        </p:nvGrpSpPr>
        <p:grpSpPr>
          <a:xfrm>
            <a:off x="0" y="48908"/>
            <a:ext cx="12192000" cy="6705861"/>
            <a:chOff x="0" y="48908"/>
            <a:chExt cx="12192000" cy="6705861"/>
          </a:xfrm>
        </p:grpSpPr>
        <p:sp>
          <p:nvSpPr>
            <p:cNvPr id="33" name="直接连接符 12"/>
            <p:cNvSpPr>
              <a:spLocks noChangeShapeType="1"/>
            </p:cNvSpPr>
            <p:nvPr/>
          </p:nvSpPr>
          <p:spPr bwMode="auto">
            <a:xfrm>
              <a:off x="0" y="6500854"/>
              <a:ext cx="12192000" cy="1"/>
            </a:xfrm>
            <a:prstGeom prst="line">
              <a:avLst/>
            </a:prstGeom>
            <a:noFill/>
            <a:ln w="31750">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sp>
          <p:nvSpPr>
            <p:cNvPr id="28" name="矩形 58"/>
            <p:cNvSpPr>
              <a:spLocks noChangeArrowheads="1"/>
            </p:cNvSpPr>
            <p:nvPr/>
          </p:nvSpPr>
          <p:spPr bwMode="auto">
            <a:xfrm>
              <a:off x="11850688" y="366922"/>
              <a:ext cx="341312" cy="128587"/>
            </a:xfrm>
            <a:prstGeom prst="rect">
              <a:avLst/>
            </a:prstGeom>
            <a:solidFill>
              <a:schemeClr val="bg1">
                <a:lumMod val="50000"/>
              </a:schemeClr>
            </a:solidFill>
            <a:ln w="9525">
              <a:noFill/>
              <a:miter lim="800000"/>
            </a:ln>
          </p:spPr>
          <p:style>
            <a:lnRef idx="3">
              <a:schemeClr val="lt1"/>
            </a:lnRef>
            <a:fillRef idx="1">
              <a:schemeClr val="accent3"/>
            </a:fillRef>
            <a:effectRef idx="1">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FFFFFF"/>
                </a:solidFill>
              </a:endParaRPr>
            </a:p>
          </p:txBody>
        </p:sp>
        <p:sp>
          <p:nvSpPr>
            <p:cNvPr id="32" name="文本框 31"/>
            <p:cNvSpPr txBox="1"/>
            <p:nvPr/>
          </p:nvSpPr>
          <p:spPr>
            <a:xfrm>
              <a:off x="8952132" y="6246938"/>
              <a:ext cx="2363568" cy="507831"/>
            </a:xfrm>
            <a:prstGeom prst="rect">
              <a:avLst/>
            </a:prstGeom>
            <a:solidFill>
              <a:schemeClr val="bg1"/>
            </a:solidFill>
          </p:spPr>
          <p:txBody>
            <a:bodyPr wrap="square" rtlCol="0">
              <a:spAutoFit/>
            </a:bodyPr>
            <a:lstStyle/>
            <a:p>
              <a:pPr algn="ct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训练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探索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00B0F0"/>
                  </a:solidFill>
                  <a:latin typeface="微软雅黑" panose="020B0503020204020204" pitchFamily="34" charset="-122"/>
                  <a:ea typeface="微软雅黑" panose="020B0503020204020204" pitchFamily="34" charset="-122"/>
                </a:rPr>
                <a:t>创新</a:t>
              </a:r>
              <a:endParaRPr lang="zh-CN" altLang="en-US" b="1" dirty="0">
                <a:solidFill>
                  <a:srgbClr val="00B0F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983" y="48908"/>
              <a:ext cx="6744948" cy="814018"/>
              <a:chOff x="4983" y="48908"/>
              <a:chExt cx="6744948" cy="814018"/>
            </a:xfrm>
          </p:grpSpPr>
          <p:sp>
            <p:nvSpPr>
              <p:cNvPr id="26" name="TextBox 6"/>
              <p:cNvSpPr>
                <a:spLocks noChangeArrowheads="1"/>
              </p:cNvSpPr>
              <p:nvPr/>
            </p:nvSpPr>
            <p:spPr bwMode="auto">
              <a:xfrm>
                <a:off x="1085564" y="48908"/>
                <a:ext cx="5664367" cy="81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加工方法与成本分析</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7" name="直接连接符 12"/>
              <p:cNvSpPr>
                <a:spLocks noChangeShapeType="1"/>
              </p:cNvSpPr>
              <p:nvPr/>
            </p:nvSpPr>
            <p:spPr bwMode="auto">
              <a:xfrm flipV="1">
                <a:off x="1076126" y="749840"/>
                <a:ext cx="3762574" cy="672"/>
              </a:xfrm>
              <a:prstGeom prst="line">
                <a:avLst/>
              </a:prstGeom>
              <a:noFill/>
              <a:ln w="25400">
                <a:solidFill>
                  <a:srgbClr val="D8D8D8"/>
                </a:solidFill>
                <a:round/>
              </a:ln>
              <a:extLst>
                <a:ext uri="{909E8E84-426E-40DD-AFC4-6F175D3DCCD1}">
                  <a14:hiddenFill xmlns:a14="http://schemas.microsoft.com/office/drawing/2010/main">
                    <a:noFill/>
                  </a14:hiddenFill>
                </a:ext>
              </a:extLst>
            </p:spPr>
            <p:txBody>
              <a:bodyPr/>
              <a:lstStyle/>
              <a:p>
                <a:endParaRPr lang="zh-CN" altLang="en-US" dirty="0">
                  <a:solidFill>
                    <a:prstClr val="black"/>
                  </a:solidFill>
                </a:endParaRPr>
              </a:p>
            </p:txBody>
          </p:sp>
          <p:grpSp>
            <p:nvGrpSpPr>
              <p:cNvPr id="13" name="组合 12"/>
              <p:cNvGrpSpPr/>
              <p:nvPr/>
            </p:nvGrpSpPr>
            <p:grpSpPr>
              <a:xfrm>
                <a:off x="4983" y="285143"/>
                <a:ext cx="1004667" cy="464697"/>
                <a:chOff x="2743200" y="2551416"/>
                <a:chExt cx="805707" cy="464697"/>
              </a:xfrm>
            </p:grpSpPr>
            <p:sp>
              <p:nvSpPr>
                <p:cNvPr id="14" name="燕尾形 13"/>
                <p:cNvSpPr/>
                <p:nvPr/>
              </p:nvSpPr>
              <p:spPr>
                <a:xfrm rot="10800000" flipV="1">
                  <a:off x="2784143" y="2552089"/>
                  <a:ext cx="764764" cy="464023"/>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743200" y="2551416"/>
                  <a:ext cx="464024" cy="464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6" name="矩形 5"/>
          <p:cNvSpPr>
            <a:spLocks noChangeArrowheads="1"/>
          </p:cNvSpPr>
          <p:nvPr/>
        </p:nvSpPr>
        <p:spPr bwMode="auto">
          <a:xfrm>
            <a:off x="8024032" y="271274"/>
            <a:ext cx="3809194" cy="337185"/>
          </a:xfrm>
          <a:prstGeom prst="rect">
            <a:avLst/>
          </a:prstGeom>
          <a:noFill/>
          <a:ln>
            <a:noFill/>
          </a:ln>
        </p:spPr>
        <p:style>
          <a:lnRef idx="3">
            <a:schemeClr val="lt1"/>
          </a:lnRef>
          <a:fillRef idx="1">
            <a:schemeClr val="accent3"/>
          </a:fillRef>
          <a:effectRef idx="1">
            <a:schemeClr val="accent3"/>
          </a:effectRef>
          <a:fontRef idx="minor">
            <a:schemeClr val="lt1"/>
          </a:fontRef>
        </p:style>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项目制作</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2328</Words>
  <Application>WPS 演示</Application>
  <PresentationFormat>自定义</PresentationFormat>
  <Paragraphs>187</Paragraphs>
  <Slides>16</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微软雅黑</vt:lpstr>
      <vt:lpstr>华文细黑</vt:lpstr>
      <vt:lpstr>微软雅黑 Light</vt:lpstr>
      <vt:lpstr>Times New Roman</vt:lpstr>
      <vt:lpstr>阿里巴巴普惠体 H</vt:lpstr>
      <vt:lpstr>Calibri</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Administrator</cp:lastModifiedBy>
  <cp:revision>477</cp:revision>
  <dcterms:created xsi:type="dcterms:W3CDTF">2018-06-03T04:41:00Z</dcterms:created>
  <dcterms:modified xsi:type="dcterms:W3CDTF">2021-05-12T07:08:56Z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56F8398666284422BB18E963A466B7F7</vt:lpwstr>
  </property>
</Properties>
</file>