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83" r:id="rId8"/>
    <p:sldId id="284" r:id="rId9"/>
    <p:sldId id="285" r:id="rId10"/>
    <p:sldId id="286" r:id="rId11"/>
    <p:sldId id="264" r:id="rId12"/>
    <p:sldId id="266" r:id="rId13"/>
    <p:sldId id="269" r:id="rId14"/>
    <p:sldId id="270" r:id="rId15"/>
    <p:sldId id="271" r:id="rId16"/>
    <p:sldId id="274" r:id="rId17"/>
    <p:sldId id="275" r:id="rId18"/>
    <p:sldId id="276" r:id="rId19"/>
    <p:sldId id="277" r:id="rId20"/>
    <p:sldId id="278" r:id="rId21"/>
    <p:sldId id="279" r:id="rId22"/>
    <p:sldId id="288" r:id="rId23"/>
    <p:sldId id="281" r:id="rId24"/>
  </p:sldIdLst>
  <p:sldSz cx="9144000" cy="5143500" type="screen16x9"/>
  <p:notesSz cx="7103745" cy="10234295"/>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B6B3B2"/>
    <a:srgbClr val="C0C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75" autoAdjust="0"/>
    <p:restoredTop sz="82130" autoAdjust="0"/>
  </p:normalViewPr>
  <p:slideViewPr>
    <p:cSldViewPr snapToGrid="0">
      <p:cViewPr>
        <p:scale>
          <a:sx n="66" d="100"/>
          <a:sy n="66" d="100"/>
        </p:scale>
        <p:origin x="-252" y="-1272"/>
      </p:cViewPr>
      <p:guideLst>
        <p:guide orient="horz" pos="1601"/>
        <p:guide pos="2918"/>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28"/>
            <a:ext cx="3276600" cy="2313078"/>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588"/>
            <a:ext cx="3383973" cy="323892"/>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2966029" y="3289513"/>
            <a:ext cx="3383973" cy="17136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4001"/>
            <a:ext cx="3366029" cy="115285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1" name="矩形 10"/>
          <p:cNvSpPr/>
          <p:nvPr userDrawn="1"/>
        </p:nvSpPr>
        <p:spPr>
          <a:xfrm>
            <a:off x="6931857" y="478919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en-US" altLang="zh-CN" sz="100" b="0" i="0" u="none" strike="noStrike" kern="0" cap="none" spc="0" normalizeH="0" baseline="0" noProof="0" dirty="0" smtClean="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microsoft.com/office/2007/relationships/hdphoto" Target="../media/image18.wdp"/><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24.jpeg"/><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25.jpeg"/><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26.jpe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35313"/>
            <a:ext cx="9144001" cy="4608001"/>
          </a:xfrm>
          <a:prstGeom prst="rect">
            <a:avLst/>
          </a:prstGeom>
        </p:spPr>
      </p:pic>
      <p:sp>
        <p:nvSpPr>
          <p:cNvPr id="2" name="文本框 1"/>
          <p:cNvSpPr txBox="1"/>
          <p:nvPr/>
        </p:nvSpPr>
        <p:spPr>
          <a:xfrm>
            <a:off x="3436716" y="648653"/>
            <a:ext cx="1630680" cy="1014730"/>
          </a:xfrm>
          <a:prstGeom prst="rect">
            <a:avLst/>
          </a:prstGeom>
          <a:noFill/>
        </p:spPr>
        <p:txBody>
          <a:bodyPr wrap="none" rtlCol="0" anchor="ctr">
            <a:spAutoFit/>
          </a:bodyPr>
          <a:lstStyle/>
          <a:p>
            <a:r>
              <a:rPr lang="en-US" altLang="zh-CN" sz="6000" spc="-150" dirty="0" smtClean="0">
                <a:solidFill>
                  <a:srgbClr val="FF9603"/>
                </a:solidFill>
                <a:latin typeface="方正细谭黑简体" panose="02000000000000000000" pitchFamily="2" charset="-122"/>
                <a:ea typeface="方正细谭黑简体" panose="02000000000000000000" pitchFamily="2" charset="-122"/>
              </a:rPr>
              <a:t>2020</a:t>
            </a:r>
            <a:endParaRPr lang="en-US" altLang="zh-CN" sz="6000" spc="-150" dirty="0">
              <a:solidFill>
                <a:srgbClr val="FF9603"/>
              </a:solidFill>
              <a:latin typeface="方正细谭黑简体" panose="02000000000000000000" pitchFamily="2" charset="-122"/>
              <a:ea typeface="方正细谭黑简体" panose="02000000000000000000" pitchFamily="2" charset="-122"/>
            </a:endParaRPr>
          </a:p>
        </p:txBody>
      </p:sp>
      <p:sp>
        <p:nvSpPr>
          <p:cNvPr id="8" name="文本框 7"/>
          <p:cNvSpPr txBox="1"/>
          <p:nvPr/>
        </p:nvSpPr>
        <p:spPr>
          <a:xfrm>
            <a:off x="3189066" y="1491381"/>
            <a:ext cx="4297680" cy="922020"/>
          </a:xfrm>
          <a:prstGeom prst="rect">
            <a:avLst/>
          </a:prstGeom>
          <a:noFill/>
        </p:spPr>
        <p:txBody>
          <a:bodyPr wrap="none" rtlCol="0" anchor="ctr">
            <a:spAutoFit/>
          </a:bodyPr>
          <a:lstStyle/>
          <a:p>
            <a:pPr algn="l"/>
            <a:r>
              <a:rPr lang="zh-CN" altLang="en-US" sz="5400" dirty="0">
                <a:solidFill>
                  <a:schemeClr val="tx1">
                    <a:lumMod val="75000"/>
                    <a:lumOff val="25000"/>
                  </a:schemeClr>
                </a:solidFill>
                <a:latin typeface="方正细谭黑简体" panose="02000000000000000000" pitchFamily="2" charset="-122"/>
                <a:ea typeface="方正细谭黑简体" panose="02000000000000000000" pitchFamily="2" charset="-122"/>
              </a:rPr>
              <a:t>认知实习报告</a:t>
            </a:r>
            <a:endParaRPr lang="zh-CN" altLang="en-US" sz="5400" dirty="0">
              <a:solidFill>
                <a:schemeClr val="tx1">
                  <a:lumMod val="75000"/>
                  <a:lumOff val="25000"/>
                </a:schemeClr>
              </a:solidFill>
              <a:latin typeface="方正细谭黑简体" panose="02000000000000000000" pitchFamily="2" charset="-122"/>
              <a:ea typeface="方正细谭黑简体" panose="02000000000000000000" pitchFamily="2" charset="-122"/>
            </a:endParaRPr>
          </a:p>
        </p:txBody>
      </p:sp>
      <p:cxnSp>
        <p:nvCxnSpPr>
          <p:cNvPr id="10" name="直接连接符 9"/>
          <p:cNvCxnSpPr/>
          <p:nvPr/>
        </p:nvCxnSpPr>
        <p:spPr>
          <a:xfrm>
            <a:off x="3575050" y="2305685"/>
            <a:ext cx="4881880" cy="0"/>
          </a:xfrm>
          <a:prstGeom prst="line">
            <a:avLst/>
          </a:prstGeom>
          <a:ln>
            <a:solidFill>
              <a:srgbClr val="D2CFCF"/>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943714" y="2413680"/>
            <a:ext cx="3542935" cy="306705"/>
          </a:xfrm>
          <a:prstGeom prst="rect">
            <a:avLst/>
          </a:prstGeom>
          <a:noFill/>
        </p:spPr>
        <p:txBody>
          <a:bodyPr wrap="square" rtlCol="0">
            <a:spAutoFit/>
          </a:bodyPr>
          <a:lstStyle/>
          <a:p>
            <a:r>
              <a:rPr lang="zh-CN" altLang="en-US" sz="1400" dirty="0">
                <a:latin typeface="微软雅黑" panose="020B0503020204020204" charset="-122"/>
                <a:ea typeface="微软雅黑" panose="020B0503020204020204" charset="-122"/>
              </a:rPr>
              <a:t>汇报人：葛旭</a:t>
            </a:r>
            <a:r>
              <a:rPr lang="en-US" altLang="zh-CN" sz="1400" dirty="0">
                <a:latin typeface="微软雅黑" panose="020B0503020204020204" charset="-122"/>
                <a:ea typeface="微软雅黑" panose="020B0503020204020204" charset="-122"/>
              </a:rPr>
              <a:t>  </a:t>
            </a:r>
            <a:endParaRPr lang="en-US" altLang="zh-CN" sz="1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1+#ppt_w/2"/>
                                          </p:val>
                                        </p:tav>
                                        <p:tav tm="100000">
                                          <p:val>
                                            <p:strVal val="#ppt_x"/>
                                          </p:val>
                                        </p:tav>
                                      </p:tavLst>
                                    </p:anim>
                                    <p:anim calcmode="lin" valueType="num">
                                      <p:cBhvr additive="base">
                                        <p:cTn id="1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2793365" y="252413"/>
            <a:ext cx="2453640" cy="701040"/>
          </a:xfrm>
          <a:prstGeom prst="rect">
            <a:avLst/>
          </a:prstGeom>
          <a:noFill/>
        </p:spPr>
        <p:txBody>
          <a:bodyPr wrap="square" lIns="0" tIns="0" rIns="0" bIns="0" rtlCol="0" anchor="ctr">
            <a:spAutoFit/>
          </a:bodyPr>
          <a:lstStyle/>
          <a:p>
            <a:pPr algn="ctr"/>
            <a:r>
              <a:rPr lang="zh-CN" altLang="en-US" sz="2275" dirty="0">
                <a:solidFill>
                  <a:srgbClr val="313C42"/>
                </a:solidFill>
                <a:latin typeface="Arial" panose="020B0604020202020204" pitchFamily="34" charset="0"/>
                <a:ea typeface="微软雅黑" panose="020B0503020204020204" charset="-122"/>
                <a:sym typeface="Arial" panose="020B0604020202020204" pitchFamily="34" charset="0"/>
              </a:rPr>
              <a:t>为什么选择迈瑞</a:t>
            </a:r>
            <a:endParaRPr lang="zh-CN" altLang="en-US" sz="2275" dirty="0">
              <a:solidFill>
                <a:srgbClr val="313C42"/>
              </a:solidFill>
              <a:latin typeface="Arial" panose="020B0604020202020204" pitchFamily="34" charset="0"/>
              <a:ea typeface="微软雅黑" panose="020B0503020204020204" charset="-122"/>
              <a:sym typeface="Arial" panose="020B0604020202020204" pitchFamily="34" charset="0"/>
            </a:endParaRPr>
          </a:p>
          <a:p>
            <a:pPr algn="ct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5" name="图片 4"/>
          <p:cNvPicPr>
            <a:picLocks noChangeAspect="1"/>
          </p:cNvPicPr>
          <p:nvPr/>
        </p:nvPicPr>
        <p:blipFill>
          <a:blip r:embed="rId3" cstate="screen">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36831" y="3707581"/>
            <a:ext cx="9218038" cy="2143208"/>
          </a:xfrm>
          <a:prstGeom prst="rect">
            <a:avLst/>
          </a:prstGeom>
        </p:spPr>
      </p:pic>
      <p:sp>
        <p:nvSpPr>
          <p:cNvPr id="6" name="Round Same Side Corner Rectangle 4"/>
          <p:cNvSpPr/>
          <p:nvPr/>
        </p:nvSpPr>
        <p:spPr>
          <a:xfrm>
            <a:off x="3846128" y="1256137"/>
            <a:ext cx="348138" cy="3887532"/>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latin typeface="微软雅黑" panose="020B0503020204020204" charset="-122"/>
              <a:ea typeface="微软雅黑" panose="020B0503020204020204" charset="-122"/>
              <a:cs typeface="+mn-ea"/>
              <a:sym typeface="Arial" panose="020B0604020202020204" pitchFamily="34" charset="0"/>
            </a:endParaRPr>
          </a:p>
        </p:txBody>
      </p:sp>
      <p:grpSp>
        <p:nvGrpSpPr>
          <p:cNvPr id="7" name="Group 33"/>
          <p:cNvGrpSpPr/>
          <p:nvPr/>
        </p:nvGrpSpPr>
        <p:grpSpPr>
          <a:xfrm>
            <a:off x="3846129" y="1692685"/>
            <a:ext cx="2454542" cy="386324"/>
            <a:chOff x="5128064" y="2256183"/>
            <a:chExt cx="3273083" cy="515155"/>
          </a:xfrm>
        </p:grpSpPr>
        <p:sp>
          <p:nvSpPr>
            <p:cNvPr id="8" name="Pentagon 3"/>
            <p:cNvSpPr/>
            <p:nvPr/>
          </p:nvSpPr>
          <p:spPr>
            <a:xfrm>
              <a:off x="5128064" y="2256184"/>
              <a:ext cx="3273083" cy="51515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995" dirty="0">
                  <a:latin typeface="微软雅黑" panose="020B0503020204020204" charset="-122"/>
                  <a:ea typeface="微软雅黑" panose="020B0503020204020204" charset="-122"/>
                  <a:cs typeface="+mn-ea"/>
                  <a:sym typeface="Arial" panose="020B0604020202020204" pitchFamily="34" charset="0"/>
                </a:rPr>
                <a:t>疫情期间表现显著</a:t>
              </a:r>
              <a:endParaRPr lang="zh-CN" altLang="en-US" sz="995" dirty="0">
                <a:latin typeface="微软雅黑" panose="020B0503020204020204" charset="-122"/>
                <a:ea typeface="微软雅黑" panose="020B0503020204020204" charset="-122"/>
                <a:cs typeface="+mn-ea"/>
                <a:sym typeface="Arial" panose="020B0604020202020204" pitchFamily="34" charset="0"/>
              </a:endParaRPr>
            </a:p>
          </p:txBody>
        </p:sp>
        <p:sp>
          <p:nvSpPr>
            <p:cNvPr id="10" name="Rectangle 8"/>
            <p:cNvSpPr/>
            <p:nvPr/>
          </p:nvSpPr>
          <p:spPr>
            <a:xfrm>
              <a:off x="5128064" y="2256183"/>
              <a:ext cx="464234" cy="5151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95" dirty="0">
                <a:latin typeface="微软雅黑" panose="020B0503020204020204" charset="-122"/>
                <a:ea typeface="微软雅黑" panose="020B0503020204020204" charset="-122"/>
                <a:cs typeface="+mn-ea"/>
                <a:sym typeface="Arial" panose="020B0604020202020204" pitchFamily="34" charset="0"/>
              </a:endParaRPr>
            </a:p>
          </p:txBody>
        </p:sp>
      </p:grpSp>
      <p:grpSp>
        <p:nvGrpSpPr>
          <p:cNvPr id="35" name="Group 34"/>
          <p:cNvGrpSpPr/>
          <p:nvPr/>
        </p:nvGrpSpPr>
        <p:grpSpPr>
          <a:xfrm>
            <a:off x="3846129" y="2321818"/>
            <a:ext cx="2454542" cy="386324"/>
            <a:chOff x="5128064" y="3095119"/>
            <a:chExt cx="3273083" cy="515155"/>
          </a:xfrm>
        </p:grpSpPr>
        <p:sp>
          <p:nvSpPr>
            <p:cNvPr id="11" name="Pentagon 5"/>
            <p:cNvSpPr/>
            <p:nvPr/>
          </p:nvSpPr>
          <p:spPr>
            <a:xfrm>
              <a:off x="5128064" y="3095119"/>
              <a:ext cx="3273083" cy="51515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995" dirty="0">
                  <a:latin typeface="微软雅黑" panose="020B0503020204020204" charset="-122"/>
                  <a:ea typeface="微软雅黑" panose="020B0503020204020204" charset="-122"/>
                  <a:cs typeface="+mn-ea"/>
                  <a:sym typeface="Arial" panose="020B0604020202020204" pitchFamily="34" charset="0"/>
                </a:rPr>
                <a:t>营业额急速增长</a:t>
              </a:r>
              <a:endParaRPr lang="zh-CN" altLang="en-US" sz="995" dirty="0">
                <a:latin typeface="微软雅黑" panose="020B0503020204020204" charset="-122"/>
                <a:ea typeface="微软雅黑" panose="020B0503020204020204" charset="-122"/>
                <a:cs typeface="+mn-ea"/>
                <a:sym typeface="Arial" panose="020B0604020202020204" pitchFamily="34" charset="0"/>
              </a:endParaRPr>
            </a:p>
          </p:txBody>
        </p:sp>
        <p:sp>
          <p:nvSpPr>
            <p:cNvPr id="12" name="Rectangle 9"/>
            <p:cNvSpPr/>
            <p:nvPr/>
          </p:nvSpPr>
          <p:spPr>
            <a:xfrm>
              <a:off x="5128064" y="3095119"/>
              <a:ext cx="464234" cy="5151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95" dirty="0">
                <a:latin typeface="微软雅黑" panose="020B0503020204020204" charset="-122"/>
                <a:ea typeface="微软雅黑" panose="020B0503020204020204" charset="-122"/>
                <a:cs typeface="+mn-ea"/>
                <a:sym typeface="Arial" panose="020B0604020202020204" pitchFamily="34" charset="0"/>
              </a:endParaRPr>
            </a:p>
          </p:txBody>
        </p:sp>
      </p:grpSp>
      <p:grpSp>
        <p:nvGrpSpPr>
          <p:cNvPr id="13" name="Group 35"/>
          <p:cNvGrpSpPr/>
          <p:nvPr/>
        </p:nvGrpSpPr>
        <p:grpSpPr>
          <a:xfrm>
            <a:off x="3846129" y="2950949"/>
            <a:ext cx="2454542" cy="386324"/>
            <a:chOff x="5128064" y="3934054"/>
            <a:chExt cx="3273083" cy="515155"/>
          </a:xfrm>
        </p:grpSpPr>
        <p:sp>
          <p:nvSpPr>
            <p:cNvPr id="14" name="Pentagon 6"/>
            <p:cNvSpPr/>
            <p:nvPr/>
          </p:nvSpPr>
          <p:spPr>
            <a:xfrm>
              <a:off x="5128064" y="3934054"/>
              <a:ext cx="3273083" cy="5151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995" dirty="0">
                  <a:latin typeface="微软雅黑" panose="020B0503020204020204" charset="-122"/>
                  <a:ea typeface="微软雅黑" panose="020B0503020204020204" charset="-122"/>
                  <a:cs typeface="+mn-ea"/>
                  <a:sym typeface="Arial" panose="020B0604020202020204" pitchFamily="34" charset="0"/>
                </a:rPr>
                <a:t>发展历史曲折</a:t>
              </a:r>
              <a:endParaRPr lang="zh-CN" altLang="en-US" sz="995" dirty="0">
                <a:latin typeface="微软雅黑" panose="020B0503020204020204" charset="-122"/>
                <a:ea typeface="微软雅黑" panose="020B0503020204020204" charset="-122"/>
                <a:cs typeface="+mn-ea"/>
                <a:sym typeface="Arial" panose="020B0604020202020204" pitchFamily="34" charset="0"/>
              </a:endParaRPr>
            </a:p>
          </p:txBody>
        </p:sp>
        <p:sp>
          <p:nvSpPr>
            <p:cNvPr id="33"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95" dirty="0">
                <a:latin typeface="微软雅黑" panose="020B0503020204020204" charset="-122"/>
                <a:ea typeface="微软雅黑" panose="020B0503020204020204" charset="-122"/>
                <a:cs typeface="+mn-ea"/>
                <a:sym typeface="Arial" panose="020B0604020202020204" pitchFamily="34" charset="0"/>
              </a:endParaRPr>
            </a:p>
          </p:txBody>
        </p:sp>
      </p:grpSp>
      <p:grpSp>
        <p:nvGrpSpPr>
          <p:cNvPr id="38" name="Group 36"/>
          <p:cNvGrpSpPr/>
          <p:nvPr/>
        </p:nvGrpSpPr>
        <p:grpSpPr>
          <a:xfrm>
            <a:off x="3846128" y="3580081"/>
            <a:ext cx="2454543" cy="386325"/>
            <a:chOff x="5128064" y="4772988"/>
            <a:chExt cx="3273084" cy="515156"/>
          </a:xfrm>
        </p:grpSpPr>
        <p:sp>
          <p:nvSpPr>
            <p:cNvPr id="40" name="Pentagon 7"/>
            <p:cNvSpPr/>
            <p:nvPr/>
          </p:nvSpPr>
          <p:spPr>
            <a:xfrm>
              <a:off x="5128065" y="4772990"/>
              <a:ext cx="3273083" cy="51515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995" dirty="0">
                  <a:latin typeface="微软雅黑" panose="020B0503020204020204" charset="-122"/>
                  <a:ea typeface="微软雅黑" panose="020B0503020204020204" charset="-122"/>
                  <a:cs typeface="+mn-ea"/>
                  <a:sym typeface="Arial" panose="020B0604020202020204" pitchFamily="34" charset="0"/>
                </a:rPr>
                <a:t>研发技术高超</a:t>
              </a:r>
              <a:endParaRPr lang="zh-CN" altLang="en-US" sz="995" dirty="0">
                <a:latin typeface="微软雅黑" panose="020B0503020204020204" charset="-122"/>
                <a:ea typeface="微软雅黑" panose="020B0503020204020204" charset="-122"/>
                <a:cs typeface="+mn-ea"/>
                <a:sym typeface="Arial" panose="020B0604020202020204" pitchFamily="34" charset="0"/>
              </a:endParaRPr>
            </a:p>
          </p:txBody>
        </p:sp>
        <p:sp>
          <p:nvSpPr>
            <p:cNvPr id="42" name="Rectangle 11"/>
            <p:cNvSpPr/>
            <p:nvPr/>
          </p:nvSpPr>
          <p:spPr>
            <a:xfrm>
              <a:off x="5128064" y="4772988"/>
              <a:ext cx="464234" cy="5151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995" dirty="0">
                <a:latin typeface="微软雅黑" panose="020B0503020204020204" charset="-122"/>
                <a:ea typeface="微软雅黑" panose="020B0503020204020204" charset="-122"/>
                <a:cs typeface="+mn-ea"/>
                <a:sym typeface="Arial" panose="020B0604020202020204" pitchFamily="34" charset="0"/>
              </a:endParaRPr>
            </a:p>
          </p:txBody>
        </p:sp>
      </p:grpSp>
      <p:grpSp>
        <p:nvGrpSpPr>
          <p:cNvPr id="68" name="Group 37"/>
          <p:cNvGrpSpPr/>
          <p:nvPr/>
        </p:nvGrpSpPr>
        <p:grpSpPr>
          <a:xfrm>
            <a:off x="955787" y="1692683"/>
            <a:ext cx="2890594" cy="2273721"/>
            <a:chOff x="691857" y="2256183"/>
            <a:chExt cx="3854548" cy="3031960"/>
          </a:xfrm>
        </p:grpSpPr>
        <p:sp>
          <p:nvSpPr>
            <p:cNvPr id="69" name="Rectangle 27"/>
            <p:cNvSpPr/>
            <p:nvPr/>
          </p:nvSpPr>
          <p:spPr>
            <a:xfrm>
              <a:off x="691857" y="2256183"/>
              <a:ext cx="3854548" cy="303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sp>
          <p:nvSpPr>
            <p:cNvPr id="70" name="TextBox 28"/>
            <p:cNvSpPr txBox="1"/>
            <p:nvPr/>
          </p:nvSpPr>
          <p:spPr>
            <a:xfrm>
              <a:off x="1104229" y="2776940"/>
              <a:ext cx="3139784" cy="1845089"/>
            </a:xfrm>
            <a:prstGeom prst="rect">
              <a:avLst/>
            </a:prstGeom>
            <a:noFill/>
          </p:spPr>
          <p:txBody>
            <a:bodyPr wrap="square" rtlCol="0">
              <a:spAutoFit/>
            </a:bodyPr>
            <a:lstStyle/>
            <a:p>
              <a:pPr>
                <a:lnSpc>
                  <a:spcPct val="120000"/>
                </a:lnSpc>
              </a:pPr>
              <a:r>
                <a:rPr lang="zh-CN" altLang="en-US" sz="995" dirty="0">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rPr>
                <a:t>在医疗领域中，有这样一家企业，由最初的三个创始人到现在全球员工近万人，从医疗器械代理商起家到如今发展为与华为、中石油、格力齐头并进的50强企业，它就是目前中国唯一一家市值超千亿的医疗器械生产企业——迈瑞医疗。</a:t>
              </a:r>
              <a:endParaRPr lang="zh-CN" altLang="en-US" sz="995" dirty="0">
                <a:solidFill>
                  <a:schemeClr val="tx1">
                    <a:lumMod val="75000"/>
                    <a:lumOff val="25000"/>
                  </a:schemeClr>
                </a:solidFill>
                <a:latin typeface="微软雅黑" panose="020B0503020204020204" charset="-122"/>
                <a:ea typeface="微软雅黑" panose="020B0503020204020204" charset="-122"/>
                <a:cs typeface="+mn-ea"/>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par>
                                <p:cTn id="20" presetID="42"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rPr>
              <a:t>03</a:t>
            </a:r>
            <a:endPar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6" name="矩形 5"/>
          <p:cNvSpPr/>
          <p:nvPr/>
        </p:nvSpPr>
        <p:spPr>
          <a:xfrm>
            <a:off x="4564847" y="2191296"/>
            <a:ext cx="3177862" cy="615553"/>
          </a:xfrm>
          <a:prstGeom prst="rect">
            <a:avLst/>
          </a:prstGeom>
        </p:spPr>
        <p:txBody>
          <a:bodyPr wrap="square" lIns="0" tIns="0" rIns="0" bIns="0">
            <a:spAutoFit/>
          </a:bodyPr>
          <a:lstStyle/>
          <a:p>
            <a:r>
              <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rPr>
              <a:t>市场状况分析</a:t>
            </a:r>
            <a:endPar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市场状况分析</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32" name="图片 31" descr="IMG_256"/>
          <p:cNvPicPr>
            <a:picLocks noChangeAspect="1"/>
          </p:cNvPicPr>
          <p:nvPr/>
        </p:nvPicPr>
        <p:blipFill>
          <a:blip r:embed="rId3"/>
          <a:stretch>
            <a:fillRect/>
          </a:stretch>
        </p:blipFill>
        <p:spPr>
          <a:xfrm>
            <a:off x="2032635" y="1362710"/>
            <a:ext cx="5200650" cy="3509645"/>
          </a:xfrm>
          <a:prstGeom prst="rect">
            <a:avLst/>
          </a:prstGeom>
          <a:noFill/>
          <a:ln w="9525">
            <a:noFill/>
          </a:ln>
        </p:spPr>
      </p:pic>
      <p:sp>
        <p:nvSpPr>
          <p:cNvPr id="33" name="文本框 32"/>
          <p:cNvSpPr txBox="1"/>
          <p:nvPr/>
        </p:nvSpPr>
        <p:spPr>
          <a:xfrm>
            <a:off x="1856740" y="717550"/>
            <a:ext cx="5553075" cy="645160"/>
          </a:xfrm>
          <a:prstGeom prst="rect">
            <a:avLst/>
          </a:prstGeom>
          <a:noFill/>
        </p:spPr>
        <p:txBody>
          <a:bodyPr wrap="square" rtlCol="0">
            <a:spAutoFit/>
          </a:bodyPr>
          <a:p>
            <a:r>
              <a:rPr lang="zh-CN" altLang="en-US"/>
              <a:t>医疗器械行业规模逐年递增，据行业估计，到2022年医疗器械市场规模将突破5298亿美元。</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市场状况分析</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100" name="文本框 99"/>
          <p:cNvSpPr txBox="1"/>
          <p:nvPr/>
        </p:nvSpPr>
        <p:spPr>
          <a:xfrm>
            <a:off x="2416175" y="717550"/>
            <a:ext cx="4715510" cy="1599565"/>
          </a:xfrm>
          <a:prstGeom prst="rect">
            <a:avLst/>
          </a:prstGeom>
          <a:noFill/>
          <a:ln w="9525">
            <a:noFill/>
          </a:ln>
        </p:spPr>
        <p:txBody>
          <a:bodyPr wrap="square">
            <a:spAutoFit/>
          </a:bodyPr>
          <a:p>
            <a:pPr indent="0"/>
            <a:r>
              <a:rPr lang="zh-CN" sz="1400" b="0">
                <a:ea typeface="宋体" panose="02010600030101010101" pitchFamily="2" charset="-122"/>
              </a:rPr>
              <a:t>而再看中国，随着经济发展，</a:t>
            </a:r>
            <a:r>
              <a:rPr lang="en-US" sz="1400" b="0">
                <a:latin typeface="宋体" panose="02010600030101010101" pitchFamily="2" charset="-122"/>
                <a:ea typeface="宋体" panose="02010600030101010101" pitchFamily="2" charset="-122"/>
              </a:rPr>
              <a:t> </a:t>
            </a:r>
            <a:r>
              <a:rPr lang="zh-CN" sz="1400" b="0">
                <a:ea typeface="宋体" panose="02010600030101010101" pitchFamily="2" charset="-122"/>
              </a:rPr>
              <a:t>城镇化、人口老龄化的不断加深，医疗保险覆盖率的提高，医疗需求将不断释放，</a:t>
            </a:r>
            <a:r>
              <a:rPr lang="en-US" sz="1400" b="0">
                <a:latin typeface="宋体" panose="02010600030101010101" pitchFamily="2" charset="-122"/>
                <a:ea typeface="宋体" panose="02010600030101010101" pitchFamily="2" charset="-122"/>
              </a:rPr>
              <a:t> </a:t>
            </a:r>
            <a:r>
              <a:rPr lang="zh-CN" sz="1400" b="0">
                <a:ea typeface="宋体" panose="02010600030101010101" pitchFamily="2" charset="-122"/>
              </a:rPr>
              <a:t>从而推动医疗器械市场迈入高速增长的赛道。目前医疗器械的</a:t>
            </a:r>
            <a:r>
              <a:rPr lang="zh-CN" sz="1400" b="0">
                <a:ea typeface="宋体" panose="02010600030101010101" pitchFamily="2" charset="-122"/>
              </a:rPr>
              <a:t>市场绝大部分是由外资占领，特别对于大型设备及高端医疗设备，国内医疗机构仍倾向于使用进口设备，进口医疗器械高昂的费用已经成为医疗费用居高不下的重要原因。</a:t>
            </a:r>
            <a:endParaRPr lang="zh-CN" sz="1400" b="0">
              <a:ea typeface="宋体" panose="02010600030101010101" pitchFamily="2" charset="-122"/>
            </a:endParaRPr>
          </a:p>
        </p:txBody>
      </p:sp>
      <p:pic>
        <p:nvPicPr>
          <p:cNvPr id="2" name="图片 1" descr="IMG_256"/>
          <p:cNvPicPr>
            <a:picLocks noChangeAspect="1"/>
          </p:cNvPicPr>
          <p:nvPr/>
        </p:nvPicPr>
        <p:blipFill>
          <a:blip r:embed="rId3"/>
          <a:stretch>
            <a:fillRect/>
          </a:stretch>
        </p:blipFill>
        <p:spPr>
          <a:xfrm>
            <a:off x="1798955" y="2317115"/>
            <a:ext cx="5949950" cy="2476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35313"/>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rPr>
              <a:t>04</a:t>
            </a:r>
            <a:endPar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6" name="矩形 5"/>
          <p:cNvSpPr/>
          <p:nvPr/>
        </p:nvSpPr>
        <p:spPr>
          <a:xfrm>
            <a:off x="4564847" y="2191296"/>
            <a:ext cx="3177862" cy="1230630"/>
          </a:xfrm>
          <a:prstGeom prst="rect">
            <a:avLst/>
          </a:prstGeom>
        </p:spPr>
        <p:txBody>
          <a:bodyPr wrap="square" lIns="0" tIns="0" rIns="0" bIns="0">
            <a:spAutoFit/>
          </a:bodyPr>
          <a:lstStyle/>
          <a:p>
            <a:pPr lvl="0"/>
            <a:r>
              <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rPr>
              <a:t>迈瑞医疗分析</a:t>
            </a:r>
            <a:endPar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endParaRPr>
          </a:p>
          <a:p>
            <a:pPr lvl="0"/>
            <a:endPar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rPr>
              <a:t>营业收入</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100" name="文本框 99"/>
          <p:cNvSpPr txBox="1"/>
          <p:nvPr/>
        </p:nvSpPr>
        <p:spPr>
          <a:xfrm>
            <a:off x="2092960" y="1100137"/>
            <a:ext cx="5080000" cy="575945"/>
          </a:xfrm>
          <a:prstGeom prst="rect">
            <a:avLst/>
          </a:prstGeom>
          <a:noFill/>
          <a:ln w="9525">
            <a:noFill/>
          </a:ln>
        </p:spPr>
        <p:txBody>
          <a:bodyPr>
            <a:spAutoFit/>
          </a:bodyPr>
          <a:p>
            <a:pPr indent="0"/>
            <a:r>
              <a:rPr lang="zh-CN" sz="1050" b="0">
                <a:ea typeface="宋体" panose="02010600030101010101" pitchFamily="2" charset="-122"/>
              </a:rPr>
              <a:t>迈瑞2017 年营业收入将近112亿元，营业利润超过29亿，已成为国内最大的医疗器械生产商。 在 Qmed 根据标普旗下的 S&amp;P Capital IQ 数据库列出的 2015 年全球医疗器械百 强排行中，公司是前 50 名中唯一上榜的中国企业。</a:t>
            </a:r>
            <a:endParaRPr lang="zh-CN" altLang="en-US"/>
          </a:p>
        </p:txBody>
      </p:sp>
      <p:sp>
        <p:nvSpPr>
          <p:cNvPr id="7" name="文本框 6"/>
          <p:cNvSpPr txBox="1"/>
          <p:nvPr/>
        </p:nvSpPr>
        <p:spPr>
          <a:xfrm>
            <a:off x="2092960" y="1676082"/>
            <a:ext cx="5080000" cy="575945"/>
          </a:xfrm>
          <a:prstGeom prst="rect">
            <a:avLst/>
          </a:prstGeom>
          <a:noFill/>
          <a:ln w="9525">
            <a:noFill/>
          </a:ln>
        </p:spPr>
        <p:txBody>
          <a:bodyPr>
            <a:spAutoFit/>
          </a:bodyPr>
          <a:p>
            <a:pPr indent="0"/>
            <a:r>
              <a:rPr lang="zh-CN" sz="1050" b="0">
                <a:solidFill>
                  <a:srgbClr val="222222"/>
                </a:solidFill>
                <a:ea typeface="宋体" panose="02010600030101010101" pitchFamily="2" charset="-122"/>
              </a:rPr>
              <a:t>迈瑞医疗日前公布2019年年报，年报显示，公司2019年营业收入为165亿元，较上年同期的137.53亿元增长20.38%；归属于上市公司股东的净利润为46.8亿元，较上年同期增长37.19亿元增长25.85%。</a:t>
            </a:r>
            <a:endParaRPr lang="zh-CN" altLang="en-US"/>
          </a:p>
        </p:txBody>
      </p:sp>
      <p:pic>
        <p:nvPicPr>
          <p:cNvPr id="8" name="图片 7" descr="IMG_256"/>
          <p:cNvPicPr>
            <a:picLocks noChangeAspect="1"/>
          </p:cNvPicPr>
          <p:nvPr/>
        </p:nvPicPr>
        <p:blipFill>
          <a:blip r:embed="rId3"/>
          <a:stretch>
            <a:fillRect/>
          </a:stretch>
        </p:blipFill>
        <p:spPr>
          <a:xfrm>
            <a:off x="1584960" y="2477453"/>
            <a:ext cx="6096000" cy="22002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rPr>
              <a:t>国际市场占比</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100" name="文本框 99"/>
          <p:cNvSpPr txBox="1"/>
          <p:nvPr/>
        </p:nvSpPr>
        <p:spPr>
          <a:xfrm>
            <a:off x="656590" y="1394460"/>
            <a:ext cx="3822065" cy="1168400"/>
          </a:xfrm>
          <a:prstGeom prst="rect">
            <a:avLst/>
          </a:prstGeom>
          <a:noFill/>
          <a:ln w="9525">
            <a:noFill/>
          </a:ln>
        </p:spPr>
        <p:txBody>
          <a:bodyPr wrap="square">
            <a:spAutoFit/>
          </a:bodyPr>
          <a:p>
            <a:pPr indent="0"/>
            <a:r>
              <a:rPr lang="zh-CN" sz="1400" b="0">
                <a:ea typeface="宋体" panose="02010600030101010101" pitchFamily="2" charset="-122"/>
              </a:rPr>
              <a:t>迈瑞医疗</a:t>
            </a:r>
            <a:r>
              <a:rPr lang="zh-CN" sz="1400" b="0">
                <a:ea typeface="宋体" panose="02010600030101010101" pitchFamily="2" charset="-122"/>
              </a:rPr>
              <a:t>在境外超过 30 个国家拥有子公司，产品远销 190 多个国家及地区。迈瑞已成为美国、英国、德国、法国等国领先医疗机构的长期合作伙伴。2017 年迈瑞海外销售收入占比接近 50.00%，海外布局基础扎实。</a:t>
            </a:r>
            <a:endParaRPr lang="zh-CN" altLang="en-US" sz="1400" b="0">
              <a:ea typeface="宋体" panose="02010600030101010101" pitchFamily="2" charset="-122"/>
            </a:endParaRPr>
          </a:p>
        </p:txBody>
      </p:sp>
      <p:pic>
        <p:nvPicPr>
          <p:cNvPr id="32" name="图片 31" descr="IMG_256"/>
          <p:cNvPicPr>
            <a:picLocks noChangeAspect="1"/>
          </p:cNvPicPr>
          <p:nvPr/>
        </p:nvPicPr>
        <p:blipFill>
          <a:blip r:embed="rId3"/>
          <a:stretch>
            <a:fillRect/>
          </a:stretch>
        </p:blipFill>
        <p:spPr>
          <a:xfrm>
            <a:off x="4610100" y="845185"/>
            <a:ext cx="3577590" cy="2174240"/>
          </a:xfrm>
          <a:prstGeom prst="rect">
            <a:avLst/>
          </a:prstGeom>
          <a:noFill/>
          <a:ln w="9525">
            <a:noFill/>
          </a:ln>
        </p:spPr>
      </p:pic>
      <p:pic>
        <p:nvPicPr>
          <p:cNvPr id="33" name="图片 32" descr="IMG_256"/>
          <p:cNvPicPr>
            <a:picLocks noChangeAspect="1"/>
          </p:cNvPicPr>
          <p:nvPr/>
        </p:nvPicPr>
        <p:blipFill>
          <a:blip r:embed="rId4"/>
          <a:stretch>
            <a:fillRect/>
          </a:stretch>
        </p:blipFill>
        <p:spPr>
          <a:xfrm>
            <a:off x="808990" y="3019425"/>
            <a:ext cx="7525385" cy="10483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538855" y="173355"/>
            <a:ext cx="2345055" cy="350520"/>
          </a:xfrm>
          <a:prstGeom prst="rect">
            <a:avLst/>
          </a:prstGeom>
          <a:noFill/>
        </p:spPr>
        <p:txBody>
          <a:bodyPr wrap="square" lIns="0" tIns="0" rIns="0" bIns="0" rtlCol="0" anchor="ctr">
            <a:spAutoFit/>
          </a:bodyPr>
          <a:lstStyle/>
          <a:p>
            <a:pPr algn="ctr"/>
            <a:r>
              <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rPr>
              <a:t>产品业务结构分析</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7" name="图片 6" descr="IMG_256"/>
          <p:cNvPicPr>
            <a:picLocks noChangeAspect="1"/>
          </p:cNvPicPr>
          <p:nvPr/>
        </p:nvPicPr>
        <p:blipFill>
          <a:blip r:embed="rId3"/>
          <a:stretch>
            <a:fillRect/>
          </a:stretch>
        </p:blipFill>
        <p:spPr>
          <a:xfrm>
            <a:off x="123825" y="735330"/>
            <a:ext cx="5192395" cy="3837305"/>
          </a:xfrm>
          <a:prstGeom prst="rect">
            <a:avLst/>
          </a:prstGeom>
          <a:noFill/>
          <a:ln w="9525">
            <a:noFill/>
          </a:ln>
        </p:spPr>
      </p:pic>
      <p:sp>
        <p:nvSpPr>
          <p:cNvPr id="100" name="文本框 99"/>
          <p:cNvSpPr txBox="1"/>
          <p:nvPr/>
        </p:nvSpPr>
        <p:spPr>
          <a:xfrm>
            <a:off x="5431155" y="798830"/>
            <a:ext cx="3418205" cy="2891790"/>
          </a:xfrm>
          <a:prstGeom prst="rect">
            <a:avLst/>
          </a:prstGeom>
          <a:noFill/>
          <a:ln w="9525">
            <a:noFill/>
          </a:ln>
        </p:spPr>
        <p:txBody>
          <a:bodyPr wrap="square">
            <a:spAutoFit/>
          </a:bodyPr>
          <a:p>
            <a:pPr indent="0"/>
            <a:r>
              <a:rPr lang="zh-CN" sz="1400" b="0">
                <a:ea typeface="宋体" panose="02010600030101010101" pitchFamily="2" charset="-122"/>
              </a:rPr>
              <a:t>疫情期间，各种细分产品既有受益的，也有受冲击的：</a:t>
            </a:r>
            <a:r>
              <a:rPr lang="en-US" sz="1400" b="0">
                <a:latin typeface="宋体" panose="02010600030101010101" pitchFamily="2" charset="-122"/>
                <a:ea typeface="宋体" panose="02010600030101010101" pitchFamily="2" charset="-122"/>
              </a:rPr>
              <a:t> </a:t>
            </a:r>
            <a:r>
              <a:rPr lang="zh-CN" sz="1400" b="0">
                <a:ea typeface="宋体" panose="02010600030101010101" pitchFamily="2" charset="-122"/>
              </a:rPr>
              <a:t>1线的常规门诊设备就受到很大冲击，手术室设备也受到轻微冲击，而疫情设备的需求则是爆发式增长。2线的疫情相关产品在国内需求暴增，国外需求下降；非疫情相关产品直接受冲击。3线的移动DR由于方便携带检测，能有效减少医护人员的感染，而且原本的业务占比很小，这次疫情带来的是产品业务的爆发式增长；台式彩超则直接受到冲击，需求明显下降。</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463925" y="173355"/>
            <a:ext cx="2712720" cy="350520"/>
          </a:xfrm>
          <a:prstGeom prst="rect">
            <a:avLst/>
          </a:prstGeom>
          <a:noFill/>
        </p:spPr>
        <p:txBody>
          <a:bodyPr wrap="square" lIns="0" tIns="0" rIns="0" bIns="0" rtlCol="0" anchor="ctr">
            <a:spAutoFit/>
          </a:bodyPr>
          <a:lstStyle/>
          <a:p>
            <a:pPr algn="ctr"/>
            <a:r>
              <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rPr>
              <a:t>行业宏观格局的改变</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12" name="图片 11" descr="IMG_256"/>
          <p:cNvPicPr>
            <a:picLocks noChangeAspect="1"/>
          </p:cNvPicPr>
          <p:nvPr/>
        </p:nvPicPr>
        <p:blipFill>
          <a:blip r:embed="rId3"/>
          <a:stretch>
            <a:fillRect/>
          </a:stretch>
        </p:blipFill>
        <p:spPr>
          <a:xfrm>
            <a:off x="231458" y="1587183"/>
            <a:ext cx="5727065" cy="2352675"/>
          </a:xfrm>
          <a:prstGeom prst="rect">
            <a:avLst/>
          </a:prstGeom>
          <a:noFill/>
          <a:ln w="9525">
            <a:noFill/>
          </a:ln>
        </p:spPr>
      </p:pic>
      <p:sp>
        <p:nvSpPr>
          <p:cNvPr id="100" name="文本框 99"/>
          <p:cNvSpPr txBox="1"/>
          <p:nvPr/>
        </p:nvSpPr>
        <p:spPr>
          <a:xfrm>
            <a:off x="274320" y="1097915"/>
            <a:ext cx="5080000" cy="337185"/>
          </a:xfrm>
          <a:prstGeom prst="rect">
            <a:avLst/>
          </a:prstGeom>
          <a:noFill/>
          <a:ln w="9525">
            <a:noFill/>
          </a:ln>
        </p:spPr>
        <p:txBody>
          <a:bodyPr>
            <a:spAutoFit/>
          </a:bodyPr>
          <a:p>
            <a:pPr indent="0"/>
            <a:r>
              <a:rPr lang="zh-CN" sz="1600" b="0">
                <a:solidFill>
                  <a:srgbClr val="1A1A1A"/>
                </a:solidFill>
                <a:ea typeface="宋体" panose="02010600030101010101" pitchFamily="2" charset="-122"/>
              </a:rPr>
              <a:t>国家的医疗建设有两个重要指标：</a:t>
            </a:r>
            <a:endParaRPr lang="zh-CN" altLang="en-US" sz="1600" b="0">
              <a:solidFill>
                <a:srgbClr val="1A1A1A"/>
              </a:solidFill>
              <a:ea typeface="宋体" panose="02010600030101010101" pitchFamily="2" charset="-122"/>
            </a:endParaRPr>
          </a:p>
        </p:txBody>
      </p:sp>
      <p:sp>
        <p:nvSpPr>
          <p:cNvPr id="13" name="文本框 12"/>
          <p:cNvSpPr txBox="1"/>
          <p:nvPr/>
        </p:nvSpPr>
        <p:spPr>
          <a:xfrm>
            <a:off x="6176645" y="1435100"/>
            <a:ext cx="2207260" cy="2245360"/>
          </a:xfrm>
          <a:prstGeom prst="rect">
            <a:avLst/>
          </a:prstGeom>
          <a:noFill/>
          <a:ln w="9525">
            <a:noFill/>
          </a:ln>
        </p:spPr>
        <p:txBody>
          <a:bodyPr wrap="square">
            <a:spAutoFit/>
          </a:bodyPr>
          <a:p>
            <a:pPr indent="0"/>
            <a:r>
              <a:rPr lang="zh-CN" sz="1400" b="0">
                <a:ea typeface="宋体" panose="02010600030101010101" pitchFamily="2" charset="-122"/>
              </a:rPr>
              <a:t>随着五一后的全面复工，国内的医疗设备行业需求格局，将从疫情相关设备，向常规设备切换。常规设备需求先是“恢复”，然后是“上台阶”。疫情相关设备的国内需求下降，但不会消失，同样受益于疫后医疗建设；而海外需求则会保持强劲。</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发展优劣分析</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22" name="图片 21" descr="IMG_256"/>
          <p:cNvPicPr>
            <a:picLocks noChangeAspect="1"/>
          </p:cNvPicPr>
          <p:nvPr/>
        </p:nvPicPr>
        <p:blipFill>
          <a:blip r:embed="rId3"/>
          <a:stretch>
            <a:fillRect/>
          </a:stretch>
        </p:blipFill>
        <p:spPr>
          <a:xfrm>
            <a:off x="353060" y="717550"/>
            <a:ext cx="5073015" cy="3079115"/>
          </a:xfrm>
          <a:prstGeom prst="rect">
            <a:avLst/>
          </a:prstGeom>
          <a:noFill/>
          <a:ln w="9525">
            <a:noFill/>
          </a:ln>
        </p:spPr>
      </p:pic>
      <p:sp>
        <p:nvSpPr>
          <p:cNvPr id="100" name="文本框 99"/>
          <p:cNvSpPr txBox="1"/>
          <p:nvPr/>
        </p:nvSpPr>
        <p:spPr>
          <a:xfrm>
            <a:off x="5631180" y="890905"/>
            <a:ext cx="3260725" cy="2553335"/>
          </a:xfrm>
          <a:prstGeom prst="rect">
            <a:avLst/>
          </a:prstGeom>
          <a:noFill/>
          <a:ln w="9525">
            <a:noFill/>
          </a:ln>
        </p:spPr>
        <p:txBody>
          <a:bodyPr wrap="square">
            <a:spAutoFit/>
          </a:bodyPr>
          <a:p>
            <a:pPr indent="0"/>
            <a:r>
              <a:rPr lang="zh-CN" sz="1600" b="0">
                <a:ea typeface="宋体" panose="02010600030101010101" pitchFamily="2" charset="-122"/>
              </a:rPr>
              <a:t>优势：迈瑞医疗通过了美国的FDA认证，具有很强的竞争力。</a:t>
            </a:r>
            <a:r>
              <a:rPr lang="zh-CN" sz="1600" b="0">
                <a:solidFill>
                  <a:srgbClr val="1A1A1A"/>
                </a:solidFill>
                <a:ea typeface="宋体" panose="02010600030101010101" pitchFamily="2" charset="-122"/>
              </a:rPr>
              <a:t>迈瑞医疗的呼吸机和相关设备，无论在国内还是海外，都有极高的中标率，这要归功于产品自身的竞争力：中高端产品质量过硬、中低端产品性价比高、产量弹性大（疫情爆发后，呼吸机产能增加了5-6倍）。这三项综合竞争力是同行企业望尘莫及的。</a:t>
            </a:r>
            <a:endParaRPr lang="zh-CN" altLang="en-US" sz="1600"/>
          </a:p>
        </p:txBody>
      </p:sp>
      <p:sp>
        <p:nvSpPr>
          <p:cNvPr id="23" name="文本框 22"/>
          <p:cNvSpPr txBox="1"/>
          <p:nvPr/>
        </p:nvSpPr>
        <p:spPr>
          <a:xfrm>
            <a:off x="551180" y="4218305"/>
            <a:ext cx="7271385" cy="521970"/>
          </a:xfrm>
          <a:prstGeom prst="rect">
            <a:avLst/>
          </a:prstGeom>
          <a:noFill/>
          <a:ln w="9525">
            <a:noFill/>
          </a:ln>
        </p:spPr>
        <p:txBody>
          <a:bodyPr wrap="square">
            <a:spAutoFit/>
          </a:bodyPr>
          <a:p>
            <a:pPr indent="0"/>
            <a:r>
              <a:rPr lang="zh-CN" sz="1400" b="0">
                <a:ea typeface="宋体" panose="02010600030101010101" pitchFamily="2" charset="-122"/>
              </a:rPr>
              <a:t>完整的产品线，既是一种优势，也是一种劣势，因为无论在疫情期间，还是疫情过后，总会有部分产品受到冲击。但是相比之下，优势的一面显然是更大的：</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tretch>
            <a:fillRect/>
          </a:stretch>
        </p:blipFill>
        <p:spPr>
          <a:xfrm rot="10800000" flipV="1">
            <a:off x="0" y="-3175"/>
            <a:ext cx="3299460" cy="2014220"/>
          </a:xfrm>
          <a:prstGeom prst="rect">
            <a:avLst/>
          </a:prstGeom>
        </p:spPr>
      </p:pic>
      <p:pic>
        <p:nvPicPr>
          <p:cNvPr id="9" name="图片 8"/>
          <p:cNvPicPr>
            <a:picLocks noChangeAspect="1"/>
          </p:cNvPicPr>
          <p:nvPr/>
        </p:nvPicPr>
        <p:blipFill>
          <a:blip r:embed="rId2" cstate="screen"/>
          <a:stretch>
            <a:fillRect/>
          </a:stretch>
        </p:blipFill>
        <p:spPr>
          <a:xfrm flipV="1">
            <a:off x="5446395" y="2833370"/>
            <a:ext cx="3707130" cy="2310130"/>
          </a:xfrm>
          <a:prstGeom prst="rect">
            <a:avLst/>
          </a:prstGeom>
        </p:spPr>
      </p:pic>
      <p:sp>
        <p:nvSpPr>
          <p:cNvPr id="16" name="MH_SubTitle_1"/>
          <p:cNvSpPr/>
          <p:nvPr>
            <p:custDataLst>
              <p:tags r:id="rId3"/>
            </p:custDataLst>
          </p:nvPr>
        </p:nvSpPr>
        <p:spPr>
          <a:xfrm>
            <a:off x="3832068" y="1600562"/>
            <a:ext cx="2853828" cy="527927"/>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00" tIns="0" rIns="0" bIns="0" rtlCol="0" anchor="ctr" anchorCtr="0">
            <a:noAutofit/>
          </a:bodyPr>
          <a:lstStyle/>
          <a:p>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全部</a:t>
            </a:r>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公司</a:t>
            </a:r>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7" name="MH_Other_1"/>
          <p:cNvSpPr txBox="1"/>
          <p:nvPr>
            <p:custDataLst>
              <p:tags r:id="rId4"/>
            </p:custDataLst>
          </p:nvPr>
        </p:nvSpPr>
        <p:spPr>
          <a:xfrm flipH="1">
            <a:off x="3985412" y="1635049"/>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01</a:t>
            </a:r>
            <a:endParaRPr lang="zh-CN" altLang="en-US"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19" name="MH_SubTitle_2"/>
          <p:cNvSpPr/>
          <p:nvPr>
            <p:custDataLst>
              <p:tags r:id="rId5"/>
            </p:custDataLst>
          </p:nvPr>
        </p:nvSpPr>
        <p:spPr>
          <a:xfrm flipH="1">
            <a:off x="2470804" y="2307019"/>
            <a:ext cx="2852739" cy="52711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2"/>
          </a:solidFill>
          <a:ln w="25400" cap="flat" cmpd="sng" algn="ctr">
            <a:noFill/>
            <a:prstDash val="solid"/>
          </a:ln>
          <a:effectLst/>
        </p:spPr>
        <p:txBody>
          <a:bodyPr wrap="square" lIns="230400" tIns="0" rIns="0" bIns="0" rtlCol="0" anchor="ctr">
            <a:noAutofit/>
          </a:bodyPr>
          <a:lstStyle/>
          <a:p>
            <a:pPr lvl="0"/>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为什么选择迈瑞</a:t>
            </a:r>
            <a:endPar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8" name="MH_Other_2"/>
          <p:cNvSpPr txBox="1"/>
          <p:nvPr>
            <p:custDataLst>
              <p:tags r:id="rId6"/>
            </p:custDataLst>
          </p:nvPr>
        </p:nvSpPr>
        <p:spPr>
          <a:xfrm flipH="1">
            <a:off x="4586932" y="2341097"/>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02</a:t>
            </a:r>
            <a:endParaRPr lang="zh-CN" altLang="en-US"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12" name="MH_SubTitle_1"/>
          <p:cNvSpPr/>
          <p:nvPr>
            <p:custDataLst>
              <p:tags r:id="rId7"/>
            </p:custDataLst>
          </p:nvPr>
        </p:nvSpPr>
        <p:spPr>
          <a:xfrm>
            <a:off x="3832068" y="2971942"/>
            <a:ext cx="2853828" cy="527927"/>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00" tIns="0" rIns="0" bIns="0" rtlCol="0" anchor="ctr" anchorCtr="0">
            <a:noAutofit/>
          </a:bodyPr>
          <a:lstStyle/>
          <a:p>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市场状况分析</a:t>
            </a:r>
            <a:endPar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20" name="MH_Other_1"/>
          <p:cNvSpPr txBox="1"/>
          <p:nvPr>
            <p:custDataLst>
              <p:tags r:id="rId8"/>
            </p:custDataLst>
          </p:nvPr>
        </p:nvSpPr>
        <p:spPr>
          <a:xfrm flipH="1">
            <a:off x="3985412" y="3006428"/>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03</a:t>
            </a:r>
            <a:endParaRPr lang="zh-CN" altLang="en-US"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21" name="MH_SubTitle_2"/>
          <p:cNvSpPr/>
          <p:nvPr>
            <p:custDataLst>
              <p:tags r:id="rId9"/>
            </p:custDataLst>
          </p:nvPr>
        </p:nvSpPr>
        <p:spPr>
          <a:xfrm flipH="1">
            <a:off x="2470804" y="3678399"/>
            <a:ext cx="2852739" cy="52711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2"/>
          </a:solidFill>
          <a:ln w="25400" cap="flat" cmpd="sng" algn="ctr">
            <a:noFill/>
            <a:prstDash val="solid"/>
          </a:ln>
          <a:effectLst/>
        </p:spPr>
        <p:txBody>
          <a:bodyPr wrap="square" lIns="230400" tIns="0" rIns="0" bIns="0" rtlCol="0" anchor="ctr">
            <a:noAutofit/>
          </a:bodyPr>
          <a:lstStyle/>
          <a:p>
            <a:pPr lvl="0"/>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迈瑞医疗</a:t>
            </a:r>
            <a:r>
              <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rPr>
              <a:t>分析</a:t>
            </a:r>
            <a:endParaRPr lang="zh-CN" altLang="en-US" sz="1705"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23" name="MH_Other_2"/>
          <p:cNvSpPr txBox="1"/>
          <p:nvPr>
            <p:custDataLst>
              <p:tags r:id="rId10"/>
            </p:custDataLst>
          </p:nvPr>
        </p:nvSpPr>
        <p:spPr>
          <a:xfrm flipH="1">
            <a:off x="4586932" y="3712476"/>
            <a:ext cx="601520" cy="438150"/>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lnSpc>
                <a:spcPct val="100000"/>
              </a:lnSpc>
              <a:defRPr/>
            </a:pPr>
            <a:r>
              <a:rPr lang="en-US" altLang="zh-CN" sz="2845" dirty="0">
                <a:solidFill>
                  <a:srgbClr val="FFFFFF"/>
                </a:solidFill>
                <a:latin typeface="Arial" panose="020B0604020202020204" pitchFamily="34" charset="0"/>
                <a:cs typeface="Times New Roman" panose="02020603050405020304" pitchFamily="18" charset="0"/>
                <a:sym typeface="Arial" panose="020B0604020202020204" pitchFamily="34" charset="0"/>
              </a:rPr>
              <a:t>04</a:t>
            </a:r>
            <a:endParaRPr lang="zh-CN" altLang="en-US" sz="2845" dirty="0">
              <a:solidFill>
                <a:srgbClr val="FFFFFF"/>
              </a:solidFill>
              <a:latin typeface="Arial" panose="020B0604020202020204" pitchFamily="34" charset="0"/>
              <a:cs typeface="Times New Roman" panose="02020603050405020304" pitchFamily="18" charset="0"/>
              <a:sym typeface="Arial" panose="020B0604020202020204" pitchFamily="34" charset="0"/>
            </a:endParaRPr>
          </a:p>
        </p:txBody>
      </p:sp>
      <p:sp>
        <p:nvSpPr>
          <p:cNvPr id="24" name="MH_Others_1"/>
          <p:cNvSpPr txBox="1"/>
          <p:nvPr>
            <p:custDataLst>
              <p:tags r:id="rId11"/>
            </p:custDataLst>
          </p:nvPr>
        </p:nvSpPr>
        <p:spPr>
          <a:xfrm>
            <a:off x="2937404" y="918300"/>
            <a:ext cx="1194364" cy="481330"/>
          </a:xfrm>
          <a:prstGeom prst="rect">
            <a:avLst/>
          </a:prstGeom>
          <a:noFill/>
        </p:spPr>
        <p:txBody>
          <a:bodyPr vert="horz" wrap="square" lIns="0" tIns="0" rIns="0" bIns="0" rtlCol="0" anchor="ctr" anchorCtr="0">
            <a:spAutoFit/>
          </a:bodyPr>
          <a:lstStyle/>
          <a:p>
            <a:pPr algn="ctr"/>
            <a:r>
              <a:rPr lang="zh-CN" altLang="en-US" sz="3130" b="1" dirty="0">
                <a:solidFill>
                  <a:srgbClr val="313C42"/>
                </a:solidFill>
                <a:latin typeface="Arial" panose="020B0604020202020204" pitchFamily="34" charset="0"/>
                <a:ea typeface="微软雅黑" panose="020B0503020204020204" charset="-122"/>
                <a:sym typeface="Arial" panose="020B0604020202020204" pitchFamily="34" charset="0"/>
              </a:rPr>
              <a:t>目  录</a:t>
            </a:r>
            <a:endParaRPr lang="zh-CN" altLang="en-US" sz="3130"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25" name="MH_Others_2"/>
          <p:cNvSpPr txBox="1"/>
          <p:nvPr>
            <p:custDataLst>
              <p:tags r:id="rId12"/>
            </p:custDataLst>
          </p:nvPr>
        </p:nvSpPr>
        <p:spPr>
          <a:xfrm>
            <a:off x="4131671" y="918217"/>
            <a:ext cx="2254798" cy="481330"/>
          </a:xfrm>
          <a:prstGeom prst="rect">
            <a:avLst/>
          </a:prstGeom>
          <a:noFill/>
        </p:spPr>
        <p:txBody>
          <a:bodyPr wrap="square" lIns="0" tIns="0" rIns="0" bIns="0">
            <a:spAutoFit/>
          </a:bodyPr>
          <a:lstStyle/>
          <a:p>
            <a:pPr algn="ctr">
              <a:defRPr/>
            </a:pPr>
            <a:r>
              <a:rPr lang="en-US" altLang="zh-CN" sz="3130" b="1" dirty="0">
                <a:solidFill>
                  <a:srgbClr val="313C42"/>
                </a:solidFill>
                <a:latin typeface="Arial" panose="020B0604020202020204" pitchFamily="34" charset="0"/>
                <a:ea typeface="微软雅黑" panose="020B0503020204020204" charset="-122"/>
                <a:sym typeface="Arial" panose="020B0604020202020204" pitchFamily="34" charset="0"/>
              </a:rPr>
              <a:t>CONTENTS</a:t>
            </a:r>
            <a:endParaRPr lang="en-US" altLang="zh-CN" sz="3130"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by="(-#ppt_w*2)" calcmode="lin" valueType="num">
                                      <p:cBhvr rctx="PPT">
                                        <p:cTn id="7" dur="500" autoRev="1" fill="hold">
                                          <p:stCondLst>
                                            <p:cond delay="0"/>
                                          </p:stCondLst>
                                        </p:cTn>
                                        <p:tgtEl>
                                          <p:spTgt spid="24"/>
                                        </p:tgtEl>
                                        <p:attrNameLst>
                                          <p:attrName>ppt_w</p:attrName>
                                        </p:attrNameLst>
                                      </p:cBhvr>
                                    </p:anim>
                                    <p:anim by="(#ppt_w*0.50)" calcmode="lin" valueType="num">
                                      <p:cBhvr>
                                        <p:cTn id="8" dur="500" decel="50000" autoRev="1" fill="hold">
                                          <p:stCondLst>
                                            <p:cond delay="0"/>
                                          </p:stCondLst>
                                        </p:cTn>
                                        <p:tgtEl>
                                          <p:spTgt spid="24"/>
                                        </p:tgtEl>
                                        <p:attrNameLst>
                                          <p:attrName>ppt_x</p:attrName>
                                        </p:attrNameLst>
                                      </p:cBhvr>
                                    </p:anim>
                                    <p:anim from="(-#ppt_h/2)" to="(#ppt_y)" calcmode="lin" valueType="num">
                                      <p:cBhvr>
                                        <p:cTn id="9" dur="1000" fill="hold">
                                          <p:stCondLst>
                                            <p:cond delay="0"/>
                                          </p:stCondLst>
                                        </p:cTn>
                                        <p:tgtEl>
                                          <p:spTgt spid="24"/>
                                        </p:tgtEl>
                                        <p:attrNameLst>
                                          <p:attrName>ppt_y</p:attrName>
                                        </p:attrNameLst>
                                      </p:cBhvr>
                                    </p:anim>
                                    <p:animRot by="21600000">
                                      <p:cBhvr>
                                        <p:cTn id="10" dur="1000" fill="hold">
                                          <p:stCondLst>
                                            <p:cond delay="0"/>
                                          </p:stCondLst>
                                        </p:cTn>
                                        <p:tgtEl>
                                          <p:spTgt spid="2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by="(-#ppt_w*2)" calcmode="lin" valueType="num">
                                      <p:cBhvr rctx="PPT">
                                        <p:cTn id="13" dur="500" autoRev="1" fill="hold">
                                          <p:stCondLst>
                                            <p:cond delay="0"/>
                                          </p:stCondLst>
                                        </p:cTn>
                                        <p:tgtEl>
                                          <p:spTgt spid="25"/>
                                        </p:tgtEl>
                                        <p:attrNameLst>
                                          <p:attrName>ppt_w</p:attrName>
                                        </p:attrNameLst>
                                      </p:cBhvr>
                                    </p:anim>
                                    <p:anim by="(#ppt_w*0.50)" calcmode="lin" valueType="num">
                                      <p:cBhvr>
                                        <p:cTn id="14" dur="500" decel="50000" autoRev="1" fill="hold">
                                          <p:stCondLst>
                                            <p:cond delay="0"/>
                                          </p:stCondLst>
                                        </p:cTn>
                                        <p:tgtEl>
                                          <p:spTgt spid="25"/>
                                        </p:tgtEl>
                                        <p:attrNameLst>
                                          <p:attrName>ppt_x</p:attrName>
                                        </p:attrNameLst>
                                      </p:cBhvr>
                                    </p:anim>
                                    <p:anim from="(-#ppt_h/2)" to="(#ppt_y)" calcmode="lin" valueType="num">
                                      <p:cBhvr>
                                        <p:cTn id="15" dur="1000" fill="hold">
                                          <p:stCondLst>
                                            <p:cond delay="0"/>
                                          </p:stCondLst>
                                        </p:cTn>
                                        <p:tgtEl>
                                          <p:spTgt spid="25"/>
                                        </p:tgtEl>
                                        <p:attrNameLst>
                                          <p:attrName>ppt_y</p:attrName>
                                        </p:attrNameLst>
                                      </p:cBhvr>
                                    </p:anim>
                                    <p:animRot by="21600000">
                                      <p:cBhvr>
                                        <p:cTn id="16" dur="1000" fill="hold">
                                          <p:stCondLst>
                                            <p:cond delay="0"/>
                                          </p:stCondLst>
                                        </p:cTn>
                                        <p:tgtEl>
                                          <p:spTgt spid="25"/>
                                        </p:tgtEl>
                                        <p:attrNameLst>
                                          <p:attrName>r</p:attrName>
                                        </p:attrNameLst>
                                      </p:cBhvr>
                                    </p:animRot>
                                  </p:childTnLst>
                                </p:cTn>
                              </p:par>
                            </p:childTnLst>
                          </p:cTn>
                        </p:par>
                        <p:par>
                          <p:cTn id="17" fill="hold">
                            <p:stCondLst>
                              <p:cond delay="1700"/>
                            </p:stCondLst>
                            <p:childTnLst>
                              <p:par>
                                <p:cTn id="18" presetID="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1+#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1+#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childTnLst>
                          </p:cTn>
                        </p:par>
                        <p:par>
                          <p:cTn id="26" fill="hold">
                            <p:stCondLst>
                              <p:cond delay="2200"/>
                            </p:stCondLst>
                            <p:childTnLst>
                              <p:par>
                                <p:cTn id="27" presetID="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0-#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0-#ppt_w/2"/>
                                          </p:val>
                                        </p:tav>
                                        <p:tav tm="100000">
                                          <p:val>
                                            <p:strVal val="#ppt_x"/>
                                          </p:val>
                                        </p:tav>
                                      </p:tavLst>
                                    </p:anim>
                                    <p:anim calcmode="lin" valueType="num">
                                      <p:cBhvr additive="base">
                                        <p:cTn id="3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1+#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1+#ppt_w/2"/>
                                          </p:val>
                                        </p:tav>
                                        <p:tav tm="100000">
                                          <p:val>
                                            <p:strVal val="#ppt_x"/>
                                          </p:val>
                                        </p:tav>
                                      </p:tavLst>
                                    </p:anim>
                                    <p:anim calcmode="lin" valueType="num">
                                      <p:cBhvr additive="base">
                                        <p:cTn id="45" dur="500" fill="hold"/>
                                        <p:tgtEl>
                                          <p:spTgt spid="20"/>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0-#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37" grpId="0" bldLvl="0" animBg="1"/>
      <p:bldP spid="19" grpId="0" bldLvl="0" animBg="1"/>
      <p:bldP spid="38" grpId="0" bldLvl="0" animBg="1"/>
      <p:bldP spid="12" grpId="0" bldLvl="0" animBg="1"/>
      <p:bldP spid="20" grpId="0" bldLvl="0" animBg="1"/>
      <p:bldP spid="21" grpId="0" bldLvl="0" animBg="1"/>
      <p:bldP spid="23" grpId="0" bldLvl="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rPr>
              <a:t>如何成长自我</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3248025" y="1433195"/>
            <a:ext cx="2769870" cy="2061210"/>
          </a:xfrm>
          <a:prstGeom prst="rect">
            <a:avLst/>
          </a:prstGeom>
          <a:noFill/>
        </p:spPr>
        <p:txBody>
          <a:bodyPr wrap="square" rtlCol="0">
            <a:spAutoFit/>
          </a:bodyPr>
          <a:p>
            <a:r>
              <a:rPr lang="en-US" altLang="zh-CN" sz="3200">
                <a:latin typeface="+mn-ea"/>
                <a:cs typeface="+mn-ea"/>
              </a:rPr>
              <a:t>1.</a:t>
            </a:r>
            <a:r>
              <a:rPr lang="zh-CN" altLang="en-US" sz="3200">
                <a:latin typeface="+mn-ea"/>
                <a:cs typeface="+mn-ea"/>
              </a:rPr>
              <a:t>拓宽视野</a:t>
            </a:r>
            <a:endParaRPr lang="zh-CN" altLang="en-US" sz="3200">
              <a:latin typeface="+mn-ea"/>
              <a:cs typeface="+mn-ea"/>
            </a:endParaRPr>
          </a:p>
          <a:p>
            <a:r>
              <a:rPr lang="en-US" altLang="zh-CN" sz="3200">
                <a:latin typeface="+mn-ea"/>
                <a:cs typeface="+mn-ea"/>
              </a:rPr>
              <a:t>2.</a:t>
            </a:r>
            <a:r>
              <a:rPr lang="zh-CN" altLang="en-US" sz="3200">
                <a:latin typeface="+mn-ea"/>
                <a:cs typeface="+mn-ea"/>
              </a:rPr>
              <a:t>注重方法</a:t>
            </a:r>
            <a:endParaRPr lang="zh-CN" altLang="en-US" sz="3200">
              <a:latin typeface="+mn-ea"/>
              <a:cs typeface="+mn-ea"/>
            </a:endParaRPr>
          </a:p>
          <a:p>
            <a:r>
              <a:rPr lang="en-US" altLang="zh-CN" sz="3200">
                <a:latin typeface="+mn-ea"/>
                <a:cs typeface="+mn-ea"/>
              </a:rPr>
              <a:t>3.</a:t>
            </a:r>
            <a:r>
              <a:rPr lang="zh-CN" altLang="en-US" sz="3200">
                <a:latin typeface="+mn-ea"/>
                <a:cs typeface="+mn-ea"/>
              </a:rPr>
              <a:t>团队合作</a:t>
            </a:r>
            <a:endParaRPr lang="zh-CN" altLang="en-US" sz="3200">
              <a:latin typeface="+mn-ea"/>
              <a:cs typeface="+mn-ea"/>
            </a:endParaRPr>
          </a:p>
          <a:p>
            <a:r>
              <a:rPr lang="en-US" altLang="zh-CN" sz="3200">
                <a:latin typeface="+mn-ea"/>
                <a:cs typeface="+mn-ea"/>
              </a:rPr>
              <a:t>4.</a:t>
            </a:r>
            <a:r>
              <a:rPr lang="zh-CN" altLang="en-US" sz="3200">
                <a:latin typeface="+mn-ea"/>
                <a:cs typeface="+mn-ea"/>
              </a:rPr>
              <a:t>坚持行动</a:t>
            </a:r>
            <a:endParaRPr lang="zh-CN" altLang="en-US" sz="32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8" name="文本框 7"/>
          <p:cNvSpPr txBox="1"/>
          <p:nvPr/>
        </p:nvSpPr>
        <p:spPr>
          <a:xfrm>
            <a:off x="3436716" y="1422800"/>
            <a:ext cx="5072380" cy="937260"/>
          </a:xfrm>
          <a:prstGeom prst="rect">
            <a:avLst/>
          </a:prstGeom>
          <a:noFill/>
        </p:spPr>
        <p:txBody>
          <a:bodyPr wrap="none" rtlCol="0" anchor="ctr">
            <a:spAutoFit/>
          </a:bodyPr>
          <a:lstStyle/>
          <a:p>
            <a:pPr algn="l"/>
            <a:r>
              <a:rPr lang="zh-CN" altLang="en-US" sz="5500" dirty="0">
                <a:solidFill>
                  <a:schemeClr val="tx1">
                    <a:lumMod val="75000"/>
                    <a:lumOff val="25000"/>
                  </a:schemeClr>
                </a:solidFill>
                <a:latin typeface="方正细谭黑简体" panose="02000000000000000000" pitchFamily="2" charset="-122"/>
                <a:ea typeface="方正细谭黑简体" panose="02000000000000000000" pitchFamily="2" charset="-122"/>
              </a:rPr>
              <a:t>谢谢您的观看！</a:t>
            </a:r>
            <a:endParaRPr lang="zh-CN" altLang="en-US" sz="5500" dirty="0">
              <a:solidFill>
                <a:schemeClr val="tx1">
                  <a:lumMod val="75000"/>
                  <a:lumOff val="25000"/>
                </a:schemeClr>
              </a:solidFill>
              <a:latin typeface="方正细谭黑简体" panose="02000000000000000000" pitchFamily="2" charset="-122"/>
              <a:ea typeface="方正细谭黑简体" panose="02000000000000000000" pitchFamily="2" charset="-122"/>
            </a:endParaRPr>
          </a:p>
        </p:txBody>
      </p:sp>
      <p:cxnSp>
        <p:nvCxnSpPr>
          <p:cNvPr id="10" name="直接连接符 9"/>
          <p:cNvCxnSpPr/>
          <p:nvPr/>
        </p:nvCxnSpPr>
        <p:spPr>
          <a:xfrm>
            <a:off x="3575050" y="2305685"/>
            <a:ext cx="4881880" cy="0"/>
          </a:xfrm>
          <a:prstGeom prst="line">
            <a:avLst/>
          </a:prstGeom>
          <a:ln>
            <a:solidFill>
              <a:srgbClr val="D2CFC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 presetClass="entr" presetSubtype="2" fill="hold" nodeType="withEffect">
                                  <p:stCondLst>
                                    <p:cond delay="15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1+#ppt_w/2"/>
                                          </p:val>
                                        </p:tav>
                                        <p:tav tm="100000">
                                          <p:val>
                                            <p:strVal val="#ppt_x"/>
                                          </p:val>
                                        </p:tav>
                                      </p:tavLst>
                                    </p:anim>
                                    <p:anim calcmode="lin" valueType="num">
                                      <p:cBhvr additive="base">
                                        <p:cTn id="11"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rPr>
              <a:t>01</a:t>
            </a:r>
            <a:endPar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6" name="矩形 5"/>
          <p:cNvSpPr/>
          <p:nvPr/>
        </p:nvSpPr>
        <p:spPr>
          <a:xfrm>
            <a:off x="4564847" y="2191296"/>
            <a:ext cx="3177862" cy="615315"/>
          </a:xfrm>
          <a:prstGeom prst="rect">
            <a:avLst/>
          </a:prstGeom>
        </p:spPr>
        <p:txBody>
          <a:bodyPr wrap="square" lIns="0" tIns="0" rIns="0" bIns="0">
            <a:spAutoFit/>
          </a:bodyPr>
          <a:lstStyle/>
          <a:p>
            <a:r>
              <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rPr>
              <a:t>全部</a:t>
            </a:r>
            <a:r>
              <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全部公司</a:t>
            </a: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1" name="TextBox 8"/>
          <p:cNvSpPr txBox="1"/>
          <p:nvPr/>
        </p:nvSpPr>
        <p:spPr>
          <a:xfrm>
            <a:off x="3634616" y="524009"/>
            <a:ext cx="1996601" cy="153670"/>
          </a:xfrm>
          <a:prstGeom prst="rect">
            <a:avLst/>
          </a:prstGeom>
          <a:noFill/>
        </p:spPr>
        <p:txBody>
          <a:bodyPr wrap="square" lIns="0" tIns="0" rIns="0" bIns="0" rtlCol="0" anchor="ctr">
            <a:spAutoFit/>
          </a:bodyPr>
          <a:lstStyle/>
          <a:p>
            <a:pPr algn="ctr"/>
            <a:r>
              <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rPr>
              <a:t>All Firms</a:t>
            </a:r>
            <a:endPar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89255" y="523875"/>
            <a:ext cx="2286000" cy="2286000"/>
          </a:xfrm>
          <a:prstGeom prst="rect">
            <a:avLst/>
          </a:prstGeom>
        </p:spPr>
      </p:pic>
      <p:pic>
        <p:nvPicPr>
          <p:cNvPr id="4" name="图片 3"/>
          <p:cNvPicPr>
            <a:picLocks noChangeAspect="1"/>
          </p:cNvPicPr>
          <p:nvPr/>
        </p:nvPicPr>
        <p:blipFill>
          <a:blip r:embed="rId4"/>
          <a:stretch>
            <a:fillRect/>
          </a:stretch>
        </p:blipFill>
        <p:spPr>
          <a:xfrm>
            <a:off x="3370580" y="2637790"/>
            <a:ext cx="4069080" cy="2286000"/>
          </a:xfrm>
          <a:prstGeom prst="rect">
            <a:avLst/>
          </a:prstGeom>
        </p:spPr>
      </p:pic>
      <p:sp>
        <p:nvSpPr>
          <p:cNvPr id="5" name="文本框 4"/>
          <p:cNvSpPr txBox="1"/>
          <p:nvPr/>
        </p:nvSpPr>
        <p:spPr>
          <a:xfrm>
            <a:off x="3022600" y="975360"/>
            <a:ext cx="4508500" cy="922020"/>
          </a:xfrm>
          <a:prstGeom prst="rect">
            <a:avLst/>
          </a:prstGeom>
          <a:noFill/>
        </p:spPr>
        <p:txBody>
          <a:bodyPr wrap="square" rtlCol="0">
            <a:spAutoFit/>
          </a:bodyPr>
          <a:p>
            <a:r>
              <a:rPr lang="zh-CN" altLang="en-US"/>
              <a:t>华为是一家信息与通信技术(ICT)解决方案供应商，也就是通讯设备制造商。主营</a:t>
            </a:r>
            <a:r>
              <a:rPr lang="en-US" altLang="zh-CN"/>
              <a:t>2B</a:t>
            </a:r>
            <a:r>
              <a:rPr lang="zh-CN" altLang="en-US"/>
              <a:t>（</a:t>
            </a:r>
            <a:r>
              <a:rPr lang="en-US" altLang="zh-CN"/>
              <a:t>To business</a:t>
            </a:r>
            <a:r>
              <a:rPr lang="zh-CN" altLang="en-US"/>
              <a:t>）业务</a:t>
            </a:r>
            <a:endParaRPr lang="zh-CN" altLang="en-US"/>
          </a:p>
        </p:txBody>
      </p:sp>
      <p:sp>
        <p:nvSpPr>
          <p:cNvPr id="6" name="文本框 5"/>
          <p:cNvSpPr txBox="1"/>
          <p:nvPr/>
        </p:nvSpPr>
        <p:spPr>
          <a:xfrm>
            <a:off x="153670" y="2926715"/>
            <a:ext cx="2957830" cy="1753235"/>
          </a:xfrm>
          <a:prstGeom prst="rect">
            <a:avLst/>
          </a:prstGeom>
          <a:noFill/>
        </p:spPr>
        <p:txBody>
          <a:bodyPr wrap="square" rtlCol="0">
            <a:spAutoFit/>
          </a:bodyPr>
          <a:p>
            <a:r>
              <a:rPr lang="zh-CN" altLang="en-US"/>
              <a:t>乐聚掌握的机器人专用舵机、SLAM算法、自稳定步态算法等核心技术已经处于国内领先水平，未来也将持续加强人形机器人的技术升级，赶超美、日等先进国家水平。</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全部公司</a:t>
            </a: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1" name="TextBox 8"/>
          <p:cNvSpPr txBox="1"/>
          <p:nvPr/>
        </p:nvSpPr>
        <p:spPr>
          <a:xfrm>
            <a:off x="3634616" y="524009"/>
            <a:ext cx="1996601" cy="153670"/>
          </a:xfrm>
          <a:prstGeom prst="rect">
            <a:avLst/>
          </a:prstGeom>
          <a:noFill/>
        </p:spPr>
        <p:txBody>
          <a:bodyPr wrap="square" lIns="0" tIns="0" rIns="0" bIns="0" rtlCol="0" anchor="ctr">
            <a:spAutoFit/>
          </a:bodyPr>
          <a:lstStyle/>
          <a:p>
            <a:pPr algn="ctr"/>
            <a:r>
              <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rPr>
              <a:t>All Firms</a:t>
            </a:r>
            <a:endPar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5" name="图片 4"/>
          <p:cNvPicPr>
            <a:picLocks noChangeAspect="1"/>
          </p:cNvPicPr>
          <p:nvPr/>
        </p:nvPicPr>
        <p:blipFill>
          <a:blip r:embed="rId3"/>
          <a:stretch>
            <a:fillRect/>
          </a:stretch>
        </p:blipFill>
        <p:spPr>
          <a:xfrm>
            <a:off x="276225" y="677545"/>
            <a:ext cx="2888615" cy="1790700"/>
          </a:xfrm>
          <a:prstGeom prst="rect">
            <a:avLst/>
          </a:prstGeom>
        </p:spPr>
      </p:pic>
      <p:pic>
        <p:nvPicPr>
          <p:cNvPr id="6" name="图片 5"/>
          <p:cNvPicPr>
            <a:picLocks noChangeAspect="1"/>
          </p:cNvPicPr>
          <p:nvPr/>
        </p:nvPicPr>
        <p:blipFill>
          <a:blip r:embed="rId4"/>
          <a:stretch>
            <a:fillRect/>
          </a:stretch>
        </p:blipFill>
        <p:spPr>
          <a:xfrm>
            <a:off x="5756275" y="2977515"/>
            <a:ext cx="1824990" cy="1824990"/>
          </a:xfrm>
          <a:prstGeom prst="rect">
            <a:avLst/>
          </a:prstGeom>
        </p:spPr>
      </p:pic>
      <p:sp>
        <p:nvSpPr>
          <p:cNvPr id="8" name="文本框 7"/>
          <p:cNvSpPr txBox="1"/>
          <p:nvPr/>
        </p:nvSpPr>
        <p:spPr>
          <a:xfrm>
            <a:off x="3705860" y="717550"/>
            <a:ext cx="5109210" cy="1476375"/>
          </a:xfrm>
          <a:prstGeom prst="rect">
            <a:avLst/>
          </a:prstGeom>
          <a:noFill/>
        </p:spPr>
        <p:txBody>
          <a:bodyPr wrap="square" rtlCol="0">
            <a:spAutoFit/>
          </a:bodyPr>
          <a:p>
            <a:r>
              <a:rPr lang="zh-CN" altLang="en-US"/>
              <a:t>一家专注于轻量型高端工业机器人研发、生产、销售与应用的国家级高新技术企业，致力于为制造企业、系统集成商、科研机构等用户，提供创新的机器人产品、服务与整体解决方案，构建智能化的生产系统及过程，提升企业先进制造力。</a:t>
            </a:r>
            <a:endParaRPr lang="zh-CN" altLang="en-US"/>
          </a:p>
        </p:txBody>
      </p:sp>
      <p:sp>
        <p:nvSpPr>
          <p:cNvPr id="10" name="文本框 9"/>
          <p:cNvSpPr txBox="1"/>
          <p:nvPr/>
        </p:nvSpPr>
        <p:spPr>
          <a:xfrm>
            <a:off x="440690" y="2977515"/>
            <a:ext cx="3538220" cy="1198880"/>
          </a:xfrm>
          <a:prstGeom prst="rect">
            <a:avLst/>
          </a:prstGeom>
          <a:noFill/>
        </p:spPr>
        <p:txBody>
          <a:bodyPr wrap="square" rtlCol="0">
            <a:spAutoFit/>
          </a:bodyPr>
          <a:p>
            <a:r>
              <a:rPr lang="zh-CN" altLang="en-US"/>
              <a:t>一清创新(UDI,以下简称一清)，成立于 2018 年6月的低调队伍，尽管起步时间比较晚，但UDI已经踏上了低速自动驾驶车的量产征程。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全部公司</a:t>
            </a: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1" name="TextBox 8"/>
          <p:cNvSpPr txBox="1"/>
          <p:nvPr/>
        </p:nvSpPr>
        <p:spPr>
          <a:xfrm>
            <a:off x="3634616" y="524009"/>
            <a:ext cx="1996601" cy="153670"/>
          </a:xfrm>
          <a:prstGeom prst="rect">
            <a:avLst/>
          </a:prstGeom>
          <a:noFill/>
        </p:spPr>
        <p:txBody>
          <a:bodyPr wrap="square" lIns="0" tIns="0" rIns="0" bIns="0" rtlCol="0" anchor="ctr">
            <a:spAutoFit/>
          </a:bodyPr>
          <a:lstStyle/>
          <a:p>
            <a:pPr algn="ctr"/>
            <a:r>
              <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rPr>
              <a:t>All Firms</a:t>
            </a:r>
            <a:endPar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419735" y="677545"/>
            <a:ext cx="2895600" cy="1917065"/>
          </a:xfrm>
          <a:prstGeom prst="rect">
            <a:avLst/>
          </a:prstGeom>
        </p:spPr>
      </p:pic>
      <p:pic>
        <p:nvPicPr>
          <p:cNvPr id="4" name="图片 3"/>
          <p:cNvPicPr>
            <a:picLocks noChangeAspect="1"/>
          </p:cNvPicPr>
          <p:nvPr/>
        </p:nvPicPr>
        <p:blipFill>
          <a:blip r:embed="rId4"/>
          <a:stretch>
            <a:fillRect/>
          </a:stretch>
        </p:blipFill>
        <p:spPr>
          <a:xfrm>
            <a:off x="3521075" y="3041650"/>
            <a:ext cx="4741545" cy="1793875"/>
          </a:xfrm>
          <a:prstGeom prst="rect">
            <a:avLst/>
          </a:prstGeom>
        </p:spPr>
      </p:pic>
      <p:sp>
        <p:nvSpPr>
          <p:cNvPr id="7" name="文本框 6"/>
          <p:cNvSpPr txBox="1"/>
          <p:nvPr/>
        </p:nvSpPr>
        <p:spPr>
          <a:xfrm>
            <a:off x="4163695" y="717550"/>
            <a:ext cx="3954780" cy="1476375"/>
          </a:xfrm>
          <a:prstGeom prst="rect">
            <a:avLst/>
          </a:prstGeom>
          <a:noFill/>
        </p:spPr>
        <p:txBody>
          <a:bodyPr wrap="square" rtlCol="0">
            <a:spAutoFit/>
          </a:bodyPr>
          <a:p>
            <a:r>
              <a:rPr lang="zh-CN" altLang="en-US"/>
              <a:t>公司目前是国内最大的医疗器械企业，同时也是全球排名前50的医疗器械企业中唯二上榜的中国企业（第34位），总部位于深圳，产品及解决方案应用于全球190多个国家和地区。</a:t>
            </a:r>
            <a:endParaRPr lang="zh-CN" altLang="en-US"/>
          </a:p>
        </p:txBody>
      </p:sp>
      <p:sp>
        <p:nvSpPr>
          <p:cNvPr id="8" name="文本框 7"/>
          <p:cNvSpPr txBox="1"/>
          <p:nvPr/>
        </p:nvSpPr>
        <p:spPr>
          <a:xfrm>
            <a:off x="481965" y="3082290"/>
            <a:ext cx="2677795" cy="1753235"/>
          </a:xfrm>
          <a:prstGeom prst="rect">
            <a:avLst/>
          </a:prstGeom>
          <a:noFill/>
        </p:spPr>
        <p:txBody>
          <a:bodyPr wrap="square" rtlCol="0">
            <a:spAutoFit/>
          </a:bodyPr>
          <a:p>
            <a:r>
              <a:rPr lang="zh-CN" altLang="en-US"/>
              <a:t>深圳市雷赛智能控制股份有限公司是一家专注于为智能制造装备业提供运动控制核心部件及行业运动控制解决方案的高新技术企业。</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全部公司</a:t>
            </a: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1" name="TextBox 8"/>
          <p:cNvSpPr txBox="1"/>
          <p:nvPr/>
        </p:nvSpPr>
        <p:spPr>
          <a:xfrm>
            <a:off x="3634616" y="524009"/>
            <a:ext cx="1996601" cy="153670"/>
          </a:xfrm>
          <a:prstGeom prst="rect">
            <a:avLst/>
          </a:prstGeom>
          <a:noFill/>
        </p:spPr>
        <p:txBody>
          <a:bodyPr wrap="square" lIns="0" tIns="0" rIns="0" bIns="0" rtlCol="0" anchor="ctr">
            <a:spAutoFit/>
          </a:bodyPr>
          <a:lstStyle/>
          <a:p>
            <a:pPr algn="ctr"/>
            <a:r>
              <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rPr>
              <a:t>All Firms</a:t>
            </a:r>
            <a:endPar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5" name="图片 4"/>
          <p:cNvPicPr>
            <a:picLocks noChangeAspect="1"/>
          </p:cNvPicPr>
          <p:nvPr/>
        </p:nvPicPr>
        <p:blipFill>
          <a:blip r:embed="rId3"/>
          <a:stretch>
            <a:fillRect/>
          </a:stretch>
        </p:blipFill>
        <p:spPr>
          <a:xfrm>
            <a:off x="363220" y="677545"/>
            <a:ext cx="2640330" cy="2045970"/>
          </a:xfrm>
          <a:prstGeom prst="rect">
            <a:avLst/>
          </a:prstGeom>
        </p:spPr>
      </p:pic>
      <p:pic>
        <p:nvPicPr>
          <p:cNvPr id="6" name="图片 5"/>
          <p:cNvPicPr>
            <a:picLocks noChangeAspect="1"/>
          </p:cNvPicPr>
          <p:nvPr/>
        </p:nvPicPr>
        <p:blipFill>
          <a:blip r:embed="rId4"/>
          <a:stretch>
            <a:fillRect/>
          </a:stretch>
        </p:blipFill>
        <p:spPr>
          <a:xfrm>
            <a:off x="4954270" y="2975610"/>
            <a:ext cx="3048000" cy="1897380"/>
          </a:xfrm>
          <a:prstGeom prst="rect">
            <a:avLst/>
          </a:prstGeom>
        </p:spPr>
      </p:pic>
      <p:sp>
        <p:nvSpPr>
          <p:cNvPr id="7" name="文本框 6"/>
          <p:cNvSpPr txBox="1"/>
          <p:nvPr/>
        </p:nvSpPr>
        <p:spPr>
          <a:xfrm>
            <a:off x="3634740" y="823595"/>
            <a:ext cx="3510280" cy="922020"/>
          </a:xfrm>
          <a:prstGeom prst="rect">
            <a:avLst/>
          </a:prstGeom>
          <a:noFill/>
        </p:spPr>
        <p:txBody>
          <a:bodyPr wrap="square" rtlCol="0">
            <a:spAutoFit/>
          </a:bodyPr>
          <a:p>
            <a:r>
              <a:rPr lang="zh-CN" altLang="en-US"/>
              <a:t>深圳市联得自动化装备股份有限公司的主营业务是电子专用设备制造。</a:t>
            </a:r>
            <a:endParaRPr lang="zh-CN" altLang="en-US"/>
          </a:p>
        </p:txBody>
      </p:sp>
      <p:sp>
        <p:nvSpPr>
          <p:cNvPr id="8" name="文本框 7"/>
          <p:cNvSpPr txBox="1"/>
          <p:nvPr/>
        </p:nvSpPr>
        <p:spPr>
          <a:xfrm>
            <a:off x="427355" y="2975610"/>
            <a:ext cx="4733925" cy="2030095"/>
          </a:xfrm>
          <a:prstGeom prst="rect">
            <a:avLst/>
          </a:prstGeom>
          <a:noFill/>
        </p:spPr>
        <p:txBody>
          <a:bodyPr wrap="square" rtlCol="0">
            <a:spAutoFit/>
          </a:bodyPr>
          <a:p>
            <a:r>
              <a:rPr lang="zh-CN" altLang="en-US"/>
              <a:t>优必选科技成立于2012年3月，是全球顶尖的人工智能和人形机器人研发、制造和销售为一体的高科技创新企业。优必选是全球范围内，商业化最为成功的AI人工智能机器人公司之一。公司产品广泛应用于To C和To B领域，是国内唯一涵盖多个行业细分市场的人工智能机器人公司。</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rot="10800000" flipV="1">
            <a:off x="0" y="-3175"/>
            <a:ext cx="1180465" cy="720725"/>
          </a:xfrm>
          <a:prstGeom prst="rect">
            <a:avLst/>
          </a:prstGeom>
        </p:spPr>
      </p:pic>
      <p:pic>
        <p:nvPicPr>
          <p:cNvPr id="9" name="图片 8"/>
          <p:cNvPicPr>
            <a:picLocks noChangeAspect="1"/>
          </p:cNvPicPr>
          <p:nvPr/>
        </p:nvPicPr>
        <p:blipFill>
          <a:blip r:embed="rId2" cstate="screen"/>
          <a:stretch>
            <a:fillRect/>
          </a:stretch>
        </p:blipFill>
        <p:spPr>
          <a:xfrm flipV="1">
            <a:off x="7822565" y="4328795"/>
            <a:ext cx="1325245" cy="826135"/>
          </a:xfrm>
          <a:prstGeom prst="rect">
            <a:avLst/>
          </a:prstGeom>
        </p:spPr>
      </p:pic>
      <p:sp>
        <p:nvSpPr>
          <p:cNvPr id="30" name="TextBox 8"/>
          <p:cNvSpPr txBox="1"/>
          <p:nvPr/>
        </p:nvSpPr>
        <p:spPr>
          <a:xfrm>
            <a:off x="3634616" y="161435"/>
            <a:ext cx="1996601" cy="350520"/>
          </a:xfrm>
          <a:prstGeom prst="rect">
            <a:avLst/>
          </a:prstGeom>
          <a:noFill/>
        </p:spPr>
        <p:txBody>
          <a:bodyPr wrap="square" lIns="0" tIns="0" rIns="0" bIns="0" rtlCol="0" anchor="ctr">
            <a:spAutoFit/>
          </a:bodyPr>
          <a:lstStyle/>
          <a:p>
            <a:pPr algn="ct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全部公司</a:t>
            </a:r>
            <a:r>
              <a:rPr lang="zh-CN" altLang="en-US" sz="2275" b="1" dirty="0" smtClean="0">
                <a:solidFill>
                  <a:srgbClr val="313C42"/>
                </a:solidFill>
                <a:latin typeface="Arial" panose="020B0604020202020204" pitchFamily="34" charset="0"/>
                <a:ea typeface="微软雅黑" panose="020B0503020204020204" charset="-122"/>
                <a:sym typeface="Arial" panose="020B0604020202020204" pitchFamily="34" charset="0"/>
              </a:rPr>
              <a:t>简介</a:t>
            </a:r>
            <a:endParaRPr lang="zh-CN" altLang="en-US" sz="227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
        <p:nvSpPr>
          <p:cNvPr id="31" name="TextBox 8"/>
          <p:cNvSpPr txBox="1"/>
          <p:nvPr/>
        </p:nvSpPr>
        <p:spPr>
          <a:xfrm>
            <a:off x="3634616" y="524009"/>
            <a:ext cx="1996601" cy="153670"/>
          </a:xfrm>
          <a:prstGeom prst="rect">
            <a:avLst/>
          </a:prstGeom>
          <a:noFill/>
        </p:spPr>
        <p:txBody>
          <a:bodyPr wrap="square" lIns="0" tIns="0" rIns="0" bIns="0" rtlCol="0" anchor="ctr">
            <a:spAutoFit/>
          </a:bodyPr>
          <a:lstStyle/>
          <a:p>
            <a:pPr algn="ctr"/>
            <a:r>
              <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rPr>
              <a:t>All Firms</a:t>
            </a:r>
            <a:endParaRPr lang="en-US" altLang="zh-CN" sz="995" b="1"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98145" y="717550"/>
            <a:ext cx="2302510" cy="1029335"/>
          </a:xfrm>
          <a:prstGeom prst="rect">
            <a:avLst/>
          </a:prstGeom>
        </p:spPr>
      </p:pic>
      <p:pic>
        <p:nvPicPr>
          <p:cNvPr id="4" name="图片 3"/>
          <p:cNvPicPr>
            <a:picLocks noChangeAspect="1"/>
          </p:cNvPicPr>
          <p:nvPr/>
        </p:nvPicPr>
        <p:blipFill>
          <a:blip r:embed="rId4"/>
          <a:stretch>
            <a:fillRect/>
          </a:stretch>
        </p:blipFill>
        <p:spPr>
          <a:xfrm>
            <a:off x="6518275" y="2644140"/>
            <a:ext cx="2042160" cy="2042160"/>
          </a:xfrm>
          <a:prstGeom prst="rect">
            <a:avLst/>
          </a:prstGeom>
        </p:spPr>
      </p:pic>
      <p:pic>
        <p:nvPicPr>
          <p:cNvPr id="8" name="图片 7"/>
          <p:cNvPicPr>
            <a:picLocks noChangeAspect="1"/>
          </p:cNvPicPr>
          <p:nvPr/>
        </p:nvPicPr>
        <p:blipFill>
          <a:blip r:embed="rId5"/>
          <a:stretch>
            <a:fillRect/>
          </a:stretch>
        </p:blipFill>
        <p:spPr>
          <a:xfrm>
            <a:off x="293370" y="3051810"/>
            <a:ext cx="2042160" cy="1634490"/>
          </a:xfrm>
          <a:prstGeom prst="rect">
            <a:avLst/>
          </a:prstGeom>
        </p:spPr>
      </p:pic>
      <p:sp>
        <p:nvSpPr>
          <p:cNvPr id="10" name="文本框 9"/>
          <p:cNvSpPr txBox="1"/>
          <p:nvPr/>
        </p:nvSpPr>
        <p:spPr>
          <a:xfrm>
            <a:off x="5029835" y="1722120"/>
            <a:ext cx="4008755" cy="922020"/>
          </a:xfrm>
          <a:prstGeom prst="rect">
            <a:avLst/>
          </a:prstGeom>
          <a:noFill/>
        </p:spPr>
        <p:txBody>
          <a:bodyPr wrap="square" rtlCol="0">
            <a:spAutoFit/>
          </a:bodyPr>
          <a:p>
            <a:r>
              <a:rPr lang="zh-CN" altLang="en-US"/>
              <a:t>RoboSense(速腾聚创)是一家自动驾驶激光雷达(LiDAR)环境感知解决方案提供商。</a:t>
            </a:r>
            <a:endParaRPr lang="zh-CN" altLang="en-US"/>
          </a:p>
        </p:txBody>
      </p:sp>
      <p:sp>
        <p:nvSpPr>
          <p:cNvPr id="11" name="文本框 10"/>
          <p:cNvSpPr txBox="1"/>
          <p:nvPr/>
        </p:nvSpPr>
        <p:spPr>
          <a:xfrm>
            <a:off x="78740" y="1663065"/>
            <a:ext cx="3613150" cy="922020"/>
          </a:xfrm>
          <a:prstGeom prst="rect">
            <a:avLst/>
          </a:prstGeom>
          <a:noFill/>
        </p:spPr>
        <p:txBody>
          <a:bodyPr wrap="square" rtlCol="0">
            <a:spAutoFit/>
          </a:bodyPr>
          <a:p>
            <a:r>
              <a:rPr lang="zh-CN" altLang="en-US"/>
              <a:t>公司经营范围包括生产经营运动控制器、电子加工设备、计算机软件及自动化技术开发等。</a:t>
            </a:r>
            <a:endParaRPr lang="zh-CN" altLang="en-US"/>
          </a:p>
        </p:txBody>
      </p:sp>
      <p:sp>
        <p:nvSpPr>
          <p:cNvPr id="12" name="文本框 11"/>
          <p:cNvSpPr txBox="1"/>
          <p:nvPr/>
        </p:nvSpPr>
        <p:spPr>
          <a:xfrm>
            <a:off x="2107565" y="3131185"/>
            <a:ext cx="3982085" cy="1476375"/>
          </a:xfrm>
          <a:prstGeom prst="rect">
            <a:avLst/>
          </a:prstGeom>
          <a:noFill/>
        </p:spPr>
        <p:txBody>
          <a:bodyPr wrap="square" rtlCol="0">
            <a:spAutoFit/>
          </a:bodyPr>
          <a:p>
            <a:r>
              <a:rPr lang="zh-CN" altLang="en-US"/>
              <a:t>深圳市越疆科技有限公司（品牌名DOBOT）是机器人领域技术方案提供商，专注于“全感知”轻量型智能机械臂及其他智能硬件产品的研发、生产、销售及服务 [1]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flipH="1" flipV="1">
            <a:off x="-1" y="557538"/>
            <a:ext cx="9144001" cy="4608001"/>
          </a:xfrm>
          <a:prstGeom prst="rect">
            <a:avLst/>
          </a:prstGeom>
        </p:spPr>
      </p:pic>
      <p:sp>
        <p:nvSpPr>
          <p:cNvPr id="2050" name="文本框 2"/>
          <p:cNvSpPr txBox="1">
            <a:spLocks noChangeArrowheads="1"/>
          </p:cNvSpPr>
          <p:nvPr>
            <p:custDataLst>
              <p:tags r:id="rId2"/>
            </p:custDataLst>
          </p:nvPr>
        </p:nvSpPr>
        <p:spPr bwMode="auto">
          <a:xfrm>
            <a:off x="4636218" y="208674"/>
            <a:ext cx="3153793" cy="229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rPr>
              <a:t>02</a:t>
            </a:r>
            <a:endParaRPr lang="en-US" altLang="zh-CN" sz="14925" dirty="0">
              <a:solidFill>
                <a:schemeClr val="tx1">
                  <a:lumMod val="75000"/>
                  <a:lumOff val="25000"/>
                </a:schemeClr>
              </a:solidFill>
              <a:latin typeface="Agency FB" panose="020B0503020202020204" pitchFamily="34" charset="0"/>
              <a:ea typeface="微软雅黑" panose="020B0503020204020204" charset="-122"/>
              <a:cs typeface="Times New Roman" panose="02020603050405020304" pitchFamily="18" charset="0"/>
              <a:sym typeface="Arial" panose="020B0604020202020204" pitchFamily="34" charset="0"/>
            </a:endParaRPr>
          </a:p>
        </p:txBody>
      </p:sp>
      <p:cxnSp>
        <p:nvCxnSpPr>
          <p:cNvPr id="4" name="直接连接符 3"/>
          <p:cNvCxnSpPr/>
          <p:nvPr>
            <p:custDataLst>
              <p:tags r:id="rId3"/>
            </p:custDataLst>
          </p:nvPr>
        </p:nvCxnSpPr>
        <p:spPr>
          <a:xfrm>
            <a:off x="4605698" y="2781750"/>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custDataLst>
              <p:tags r:id="rId4"/>
            </p:custDataLst>
          </p:nvPr>
        </p:nvSpPr>
        <p:spPr bwMode="auto">
          <a:xfrm>
            <a:off x="4921100" y="1182070"/>
            <a:ext cx="2465355" cy="415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章节 </a:t>
            </a:r>
            <a:r>
              <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PART</a:t>
            </a:r>
            <a:endParaRPr lang="en-US" altLang="zh-CN" sz="2700" dirty="0">
              <a:solidFill>
                <a:schemeClr val="tx1">
                  <a:lumMod val="75000"/>
                  <a:lumOff val="25000"/>
                </a:schemeClr>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6" name="矩形 5"/>
          <p:cNvSpPr/>
          <p:nvPr/>
        </p:nvSpPr>
        <p:spPr>
          <a:xfrm>
            <a:off x="4565015" y="2191385"/>
            <a:ext cx="4045585" cy="1230630"/>
          </a:xfrm>
          <a:prstGeom prst="rect">
            <a:avLst/>
          </a:prstGeom>
        </p:spPr>
        <p:txBody>
          <a:bodyPr wrap="square" lIns="0" tIns="0" rIns="0" bIns="0">
            <a:spAutoFit/>
          </a:bodyPr>
          <a:lstStyle/>
          <a:p>
            <a:pPr lvl="0"/>
            <a:r>
              <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rPr>
              <a:t>为什么选择迈瑞</a:t>
            </a:r>
            <a:endPar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endParaRPr>
          </a:p>
          <a:p>
            <a:pPr lvl="0"/>
            <a:endParaRPr lang="zh-CN" altLang="en-US" sz="4000" dirty="0">
              <a:solidFill>
                <a:srgbClr val="313C42"/>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advTm="3000">
        <p:push dir="u"/>
      </p:transition>
    </mc:Choice>
    <mc:Fallback>
      <p:transition advClick="0"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3" presetClass="entr" presetSubtype="3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strVal val="4*#ppt_w"/>
                                          </p:val>
                                        </p:tav>
                                        <p:tav tm="100000">
                                          <p:val>
                                            <p:strVal val="#ppt_w"/>
                                          </p:val>
                                        </p:tav>
                                      </p:tavLst>
                                    </p:anim>
                                    <p:anim calcmode="lin" valueType="num">
                                      <p:cBhvr>
                                        <p:cTn id="15" dur="500" fill="hold"/>
                                        <p:tgtEl>
                                          <p:spTgt spid="6"/>
                                        </p:tgtEl>
                                        <p:attrNameLst>
                                          <p:attrName>ppt_h</p:attrName>
                                        </p:attrNameLst>
                                      </p:cBhvr>
                                      <p:tavLst>
                                        <p:tav tm="0">
                                          <p:val>
                                            <p:strVal val="4*#ppt_h"/>
                                          </p:val>
                                        </p:tav>
                                        <p:tav tm="100000">
                                          <p:val>
                                            <p:strVal val="#ppt_h"/>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5" grpId="0" bldLvl="0" animBg="1"/>
      <p:bldP spid="6" grpId="0"/>
    </p:bldLst>
  </p:timing>
</p:sld>
</file>

<file path=ppt/tags/tag1.xml><?xml version="1.0" encoding="utf-8"?>
<p:tagLst xmlns:p="http://schemas.openxmlformats.org/presentationml/2006/main">
  <p:tag name="MH" val="20161022203851"/>
  <p:tag name="MH_LIBRARY" val="GRAPHIC"/>
  <p:tag name="MH_TYPE" val="SubTitle"/>
  <p:tag name="MH_ORDER" val="1"/>
</p:tagLst>
</file>

<file path=ppt/tags/tag10.xml><?xml version="1.0" encoding="utf-8"?>
<p:tagLst xmlns:p="http://schemas.openxmlformats.org/presentationml/2006/main">
  <p:tag name="MH" val="20160830110146"/>
  <p:tag name="MH_LIBRARY" val="CONTENTS"/>
  <p:tag name="MH_TYPE" val="OTHERS"/>
  <p:tag name="ID" val="553512"/>
</p:tagLst>
</file>

<file path=ppt/tags/tag11.xml><?xml version="1.0" encoding="utf-8"?>
<p:tagLst xmlns:p="http://schemas.openxmlformats.org/presentationml/2006/main">
  <p:tag name="MH" val="20161022204031"/>
  <p:tag name="MH_LIBRARY" val="GRAPHIC"/>
  <p:tag name="MH_ORDER" val="文本框 2"/>
</p:tagLst>
</file>

<file path=ppt/tags/tag12.xml><?xml version="1.0" encoding="utf-8"?>
<p:tagLst xmlns:p="http://schemas.openxmlformats.org/presentationml/2006/main">
  <p:tag name="MH" val="20161022204031"/>
  <p:tag name="MH_LIBRARY" val="GRAPHIC"/>
  <p:tag name="MH_ORDER" val="Straight Connector 6"/>
</p:tagLst>
</file>

<file path=ppt/tags/tag13.xml><?xml version="1.0" encoding="utf-8"?>
<p:tagLst xmlns:p="http://schemas.openxmlformats.org/presentationml/2006/main">
  <p:tag name="MH" val="20161022204031"/>
  <p:tag name="MH_LIBRARY" val="GRAPHIC"/>
  <p:tag name="MH_ORDER" val="文本框 11"/>
</p:tagLst>
</file>

<file path=ppt/tags/tag14.xml><?xml version="1.0" encoding="utf-8"?>
<p:tagLst xmlns:p="http://schemas.openxmlformats.org/presentationml/2006/main">
  <p:tag name="MH" val="20161022204031"/>
  <p:tag name="MH_LIBRARY" val="GRAPHIC"/>
  <p:tag name="MH_ORDER" val="文本框 2"/>
</p:tagLst>
</file>

<file path=ppt/tags/tag15.xml><?xml version="1.0" encoding="utf-8"?>
<p:tagLst xmlns:p="http://schemas.openxmlformats.org/presentationml/2006/main">
  <p:tag name="MH" val="20161022204031"/>
  <p:tag name="MH_LIBRARY" val="GRAPHIC"/>
  <p:tag name="MH_ORDER" val="Straight Connector 6"/>
</p:tagLst>
</file>

<file path=ppt/tags/tag16.xml><?xml version="1.0" encoding="utf-8"?>
<p:tagLst xmlns:p="http://schemas.openxmlformats.org/presentationml/2006/main">
  <p:tag name="MH" val="20161022204031"/>
  <p:tag name="MH_LIBRARY" val="GRAPHIC"/>
  <p:tag name="MH_ORDER" val="文本框 11"/>
</p:tagLst>
</file>

<file path=ppt/tags/tag17.xml><?xml version="1.0" encoding="utf-8"?>
<p:tagLst xmlns:p="http://schemas.openxmlformats.org/presentationml/2006/main">
  <p:tag name="MH" val="20161022204031"/>
  <p:tag name="MH_LIBRARY" val="GRAPHIC"/>
  <p:tag name="MH_ORDER" val="文本框 2"/>
</p:tagLst>
</file>

<file path=ppt/tags/tag18.xml><?xml version="1.0" encoding="utf-8"?>
<p:tagLst xmlns:p="http://schemas.openxmlformats.org/presentationml/2006/main">
  <p:tag name="MH" val="20161022204031"/>
  <p:tag name="MH_LIBRARY" val="GRAPHIC"/>
  <p:tag name="MH_ORDER" val="Straight Connector 6"/>
</p:tagLst>
</file>

<file path=ppt/tags/tag19.xml><?xml version="1.0" encoding="utf-8"?>
<p:tagLst xmlns:p="http://schemas.openxmlformats.org/presentationml/2006/main">
  <p:tag name="MH" val="20161022204031"/>
  <p:tag name="MH_LIBRARY" val="GRAPHIC"/>
  <p:tag name="MH_ORDER" val="文本框 11"/>
</p:tagLst>
</file>

<file path=ppt/tags/tag2.xml><?xml version="1.0" encoding="utf-8"?>
<p:tagLst xmlns:p="http://schemas.openxmlformats.org/presentationml/2006/main">
  <p:tag name="MH" val="20161022203851"/>
  <p:tag name="MH_LIBRARY" val="GRAPHIC"/>
  <p:tag name="MH_TYPE" val="Other"/>
  <p:tag name="MH_ORDER" val="1"/>
</p:tagLst>
</file>

<file path=ppt/tags/tag20.xml><?xml version="1.0" encoding="utf-8"?>
<p:tagLst xmlns:p="http://schemas.openxmlformats.org/presentationml/2006/main">
  <p:tag name="MH" val="20161022204031"/>
  <p:tag name="MH_LIBRARY" val="GRAPHIC"/>
  <p:tag name="MH_ORDER" val="文本框 2"/>
</p:tagLst>
</file>

<file path=ppt/tags/tag21.xml><?xml version="1.0" encoding="utf-8"?>
<p:tagLst xmlns:p="http://schemas.openxmlformats.org/presentationml/2006/main">
  <p:tag name="MH" val="20161022204031"/>
  <p:tag name="MH_LIBRARY" val="GRAPHIC"/>
  <p:tag name="MH_ORDER" val="Straight Connector 6"/>
</p:tagLst>
</file>

<file path=ppt/tags/tag22.xml><?xml version="1.0" encoding="utf-8"?>
<p:tagLst xmlns:p="http://schemas.openxmlformats.org/presentationml/2006/main">
  <p:tag name="MH" val="20161022204031"/>
  <p:tag name="MH_LIBRARY" val="GRAPHIC"/>
  <p:tag name="MH_ORDER" val="文本框 11"/>
</p:tagLst>
</file>

<file path=ppt/tags/tag23.xml><?xml version="1.0" encoding="utf-8"?>
<p:tagLst xmlns:p="http://schemas.openxmlformats.org/presentationml/2006/main">
  <p:tag name="ISPRING_PRESENTATION_TITLE" val="18新品发布企业宣传科技创新路演PPT模板"/>
  <p:tag name="ISPRING_ULTRA_SCORM_COURSE_ID" val="052B611F-B10C-4187-B070-62E35166A07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A6/kU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Ov5FLh0F6iu0DAAACEQAAJwAAAHVuaXZlcnNhbC9mbGFzaF9wdWJsaXNoaW5nX3NldHRpbmdzLnhtbNVY727aSBD/zlOsfOrH4qSXXFJkiKLEKKgEOOzctTqdosUe8F7Wu653DaWf7mn6YH2Sm/UCgUJa0x6nnFAEnp35zf8Zb7yLDyknU8gVk6LpHNePHAIikjETk6ZzF7ZfnjtEaSpiyqWApiOkQy5aNS8rRpypJACtkVURhBGqkemmk2idNVx3NpvVmcpycyp5oRFf1SOZulkOCoSG3M04neOXnmegnAVCBQD8S6VYiLVqNUI8i3Qr44IDYTFaLphxivI2pypxXMs2otHDJJeFiK8klznJJ6Om89P5pfkseSzUNUtBmJioFhINWTdoHDNjBeUB+wgkATZJ0NyzE4fMWKyTpvPqxKAgt7uNUmJb16lBuZIYA6EX8CloGlNN7aPVp+GDVkuCJcVzQVMWhXhCjP9N5zq8D7qda/++1w/94P4mvO1aG/YQCv234R5CYSfs+vvwV4W/eTfwh91O78192O93w87gUQojuhEQz92MmIeRlUUewSpgnk6KdCQo41ijX4RRgcYq5zSfQCjbDJM4plyBQ/7KYPJrQTnTc2yGI2yGB4DsUmUQ6aFJW9PReQHOI5wFRMMwl6uSOH29Komz8w3XXav90a2dVnpUaxolWDxIK03z3HXSkm0sxYZr5pmMJI9XDkE6grhHU1hrieCBiTZyHjtkjEng6Oplzih3CNPoerQSVsVIaabL1muvcxLEwhkB5DbYCkWU0FxtRHwVdVP4UeuPntSg/rShsKSnWH+XBY/JXBaEswcgWhJMc5HirwTIejORcS7TkortroniDI2bMphBfFFF0TtUkRYoibMl46CthvcF+0hGMJY54gKd4iRCOlMWv74XcEaVegSlSxtf2Bbp9K79ty+MgzSeUhHtCY61AWmmD4JP50RIvZTDcES0UFAmJWZxeVbFt/r3p0GxtOA2zf92MtagD5iSw2jZJzHftKCy2oROy0Y0zVVCYwsyTInFxIMIJwsTBVQFjKggUvA5oRFOb2XaespkoZBiG9hCq++30MoTJsqnCU5B1JjHkFeCPDp+9fPJ6S9n568bdffz359eflVosdcGnBp1drFdPbk4q0l9sT6/IfSVJbol25Z5ago13lK6+8VgscC2R7znmtWzexOVC/M5LqLAvxxe3ZChH9x1w6BRpRh6EvtORwmW09i8RlaR6d+FmA6/Cutg6P9WyQzMS6V28INKcP1KfrypwjW0C3qwtpwrmYADfWIHFI50zlKGVfm/aM+nOuXHO/s/6c4fek+0rX2g7gSaRwlm9GBV8Oyn3yHD+5wiZp9WN7uNq5zn7rw0m5OUCZZiHM16X920W6cnR3g53HlUqyHa5v8tWrV/AFBLAwQUAAIACAAOv5FLg6bowbQ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0ewx5oe86RjfsKdjFG9rsf9gTfCygjkFT3ildOugZULNwKm+h6/Wt3aTbHcYCo99l0XBShg55VRhL2yR/7WWT1CRsoe+UxJCY+M7o/ghxbHCRW+xb6Wp5OvrcCwPoZ8hVOwGk8PZm5l5NorAqbhJSylCeeFNGCqhjKrcyFlRzEhhnekwopw9svg8r19jETZgcE32nBbIUUUhaFuszHqHR3Xy57TZvTWtBvdb0L/OHeeKb3Cr+dYKVzUjf5NkvOZ5+kZ0YmZZ8MMsyQ1HMQ92/CIY32PkRostiBeOKdT3TCuQE69nrvRGoOjLMoByoazjPwlQ+lnXZODWOuqEQhtk+ocriZVTfWfeiXwBmVKGDE6pqr1dQyT966MFL4FAIuiDj3rDs7SdFQRCjsIkx8p7IPHXoak7tGxdrtRD7BRccN5zaSO9Iui75QYlxoGCK86rmGGs0zoeoVzaZ+WDH7YwdHVyVoO28w0XwxyCt9MydXafpxErTT/TP4DUEsDBBQAAgAIAA6/kUuyWIUAwgMAABMQAAAmAAAAdW5pdmVyc2FsL2h0bWxfcHVibGlzaGluZ19zZXR0aW5ncy54bWzVV+FuGjkQ/s9TWHvqz7JJL21StBBFyUZBpcDB5q7VqYrMemDdeO092wulv+5p7sHuSW6MgYSSpEub9O6EIrLjmW9mvpnxsNHxp1yQKWjDlWwG+/W9gIBMFeNy0gwuk/PnRwExlkpGhZLQDKQKyHGrFhXlSHCTDcFaVDUEYaRpFLYZZNYWjTCczWZ1bgrtTpUoLeKbeqrysNBgQFrQYSHoHL/svAATLBEqAOBfruTSrFWrERJ5pLeKlQIIZxi55C4pKi5sLoLQa41oej3RqpTsVAmliZ6MmsFPRyfus9LxSGc8B+koMS0UOrFtUMa4C4KKIf8MJAM+yTDaw4OAzDizWTN4ceBQUDvcRllg+8ypQzlVSIG0S/gcLGXUUv/o/Vn4ZM1K4EVsLmnO0wRPiEu/GZwlV8NO+yy+6vaSeHh1kbzt+Bh2MErid8kORkk76cS76FeFv3jfjweddvfNVdLrdZJ2/8YKGd0gJAo3GYuQWVXqFNaERTYr85GkXGCLfkGjAYtNLqieQKLOORZxTIWBgHwsYPJLSQW3c5yFPZyFa4DixBSQ2oErWzOwuoTgBs4DYmBYy3VLvHy9bonDo43UQ+/9Jq07o4yotTTNsHlQtggtCm+LVmpjJTdSc89kpARbJzRGlgXmcqI5FQHhFnNL16fWMWDPuUD+ne1+fSztVnJpRrXZ4HDNo2vltPV7V1kwH3xyXnSf6m+qFIzMVUkEvwZiFcHClTn+lwG5PR5krFW+kApqLDGCMyBTDjNgx1UcvUcXeYmWeFkUAqz38EfJP5MRjJVGXKBTvFpQzo3Hr+8EXFBjbkDpKsZnvunb3bP43TOXIGVTKtMdwbHakBf2SfDpnEhlV3ZIR0pLA4uiMM4WZ1Vyq397GQzPS+HL/NjFuAX9hCV5Gi+7FOarEVR2m9HpYhDdcC2gcQQ5lsRj4kGKNwOXJVQFTKkkSoo5oSnex8aN9ZSr0qDED7CHNt8eobcnXC6eJrjp0aNmoCtB7u2/+Png5avDo9eNevj3n389f9Bouan6gjp3flWd3rsKq1l9sRC/YvTAWtyyPVc6d43KtpzeveqXK2n7io9CtxDu3i2LFfhjVsswPhmcXpBBPLzsJMNGlfJ2FU6STTNskLH7qVfFpneZIMFxFdX+IP61UhjIdKUGj4eV4HqV8nhTRWvgV27/1rqtFAJe0RN/5eAlLXjOsc/+FwN3X+9//6z+kHl7+Lecn8bHmjegOs2wRk9W13//hnpUwv5LHPin9RvSxitRFN758llD+eaLfKv2D1BLAwQUAAIACAAOv5FLZ+0Z25YBAAAdBgAAHwAAAHVuaXZlcnNhbC9odG1sX3NraW5fc2V0dGluZ3MuanONlMtuwjAQRfd8ReRuK0SftN2hQqVKLCqVXdWFE4YQ4diW7aSkiH9vxrxixyl4NvHVyR3PWONNL6oXSUj0Em3st91/uHurAWpGFXDt6qxDz1EnmmVzmGU5sIwD8ZDy8OtR3p6IkDHh1jSuPtFWN/yICNAyoKmApgNaGdB+AtoatQVluin+OoXti9oV1OhyXBgjeD8R3AA3fS5UTi1Drt7satbnwaIEdQZd0AQc06FdXeTJ8WGI0eQSkUvKq6lIRT+mySpVouDzrvzLSoKq73u1AwbPw9eJY8cybd4N5H7iyRNGNykVaA37vI8TjCDMaAys4Tuw6x/UMW4X5NFlpjNzoEc3GE1a0hRaXXoaYbgYr71a3RxitDkDa7Mj7m4xHILRClTLanyP4YBCFvKCC5RKpNiRFtru+RFlgs4znu5TDzCCHB4Wbbu6dyrUHn9MnBES3ggtAxOZd70bF0y9CQ6u9rJOQzPPQiIPiSIkypBYHkXnPMZ/SHD/FRFqDE2Wef0+1E9j3QiqVqBmQrC6gO9zR/Vz9bZ/UEsDBBQAAgAIAA6/kU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A6/kUsM0rasbgAAAG4AAAAcAAAAdW5pdmVyc2FsL2xvY2FsX3NldHRpbmdzLnhtbLOxr8jNUShLLSrOzM+zVTLUM1BSSM1Lzk/JzEu3VQoNcdO1UFIoLknMS0nMyc9LtVXKy1dSsLfjssnJT07MCU4tKQEqLFYoyEmsTC0KSc0FMkpS/RJzgSqftq542bxCQVfhyf51z6bsVNK34wI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A6/kUs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D7+RS4MmbeOJEQAAIiAAABcAAAB1bml2ZXJzYWwvdW5pdmVyc2FsLnBuZ+1ZfVySZ9vGvntaM9d6NVNZ9T5ze+c0a+oMlUzTWvMrW1am1Mh80kQNAb+AVtvsQ+XZKi0VqCy/lcgUu1GsbLBCoVJEpVsqUhQUQgREQN5ba++77a/393v/9Q9+HNfNdXNfx3Wdx3meB5yLDA9d+Q/Hf8BgsJW7dgbvgcEWBsJgC6qXLYGuZFNdT0NvNtg9odthDQKnUWiwKDEwDJrBpKwwH1kMjZen7TyAhcE+7Jh92fBSq47CYHDWruDAvZnx42DYBbfEtbxX2qtmGAnGOr0ifWP/uZFvFi/e8c9g+48Wr/9sEW5NVHD66uBNKy5/tsxu+SK7i2FffXJl7CPZinrDI9esCgGoBrEVJrJ/micWqAEqatiAUgxukT9IckzlGIcVohhUXJt5gu8Tn6vZAYOdurClpGK6YmuiizrkKco6LcYfgS7ujmnbwg1b1DYzrRzPh5YsvgHIPz09SDKN4yGWp5KjLdprARvFYYtgsBZvEdJ2ZoqHbF5tA4M1hOmEZzALYLD7TR9BnLd9bAdNCbabh/NwHs7DeTgP5+E8nIfzcB7Ow3n4/4dZb3tjU+shk7bn7Ccw2Cfnl0Hu68b/DT4JtJvkrkutoxH1/aLoCP+m7NfnXPfRjZ2JfUHjjQOEJttkFN405eT+Cp+z17QE1pKrvRdOoKV/rpB7IGc0FMNWeE1W8lVmLgEsvkGawdJsVc6BjDb9gGIFamq7qeNO+0BxUwSbSPymOJMNijg2MHfpF4zWk5c9BGJjZEosq6uxRO4ofKb0BhNMhibCIn9t55Zx299fJdHxpulL7jo8QswxPqOQMspLmyfvCYkY3QTfA5lhZJAtSpFPu7FrndSiIsBLBEbzK1tyJkFqHUtEsr1SOHFJnKyBOkyjp1Q6o2fFdnOH2IMNStXGyv28ZiNn4jLjxAsBuotRQ3v95vVTQo7F6f6nuhujnxc+NikQUmM4G2wsqYzVO/ak5CjsuYbCa8lunaH1+uMsRsTonlQWdqx069VcqWmQgP2+PwyVPcbkuQB1C2rcGatVEz/Y5r4cVp4MEJTrib9FjGsjSBMX1T9H/sRt+fJJXsDk9SabWL5IfLB5eF23ghR1JKqba9DeoaoCTp7HnShhNDc1tKv4XsR41V6B5cOTcQb3iCTSh4cvZtu8euxKP0GpTX6eYqqLHS7pScl9Yn9BX3hNlfc6E+QE3MJQi29IaEGiXWhqfq94a/XY8FXR8gzC6YMMs9CVhotjH4Lzai0BS3e0rdjzKlrqEXT9NAtTO815iHtxbOMNbi6O7KD+YN/eTvVAq9WiTg1K2k+A+2Y4N62UmcK0Im+KSXtvw4j7YODgEBiPXHp7V9vFAecIcYVEf4DV2VQtAST6oLPXcm5IxJU99do9GRJslYZ5Pa78VvgN+ep+XOvqDILC+8Agfs0KHW5tpc6SWVyxPSF452+PrlTmm4IWcyfiqNOGCgkeJL55iusx4JCgt/TsdeOdaISc7RJUXx5r6BTa1EW3f/Hcebe4SjIz91Te79EW0r+XAa4AFGPgVo8dLH+eo+tN8O6BtucB7R9Jq1erNZiFcjGI33i6KDASIn0j35iXTgXNkg1o6El9uLGt0ma62gHUZH4IAongZvnT+pzeL7HQ4Ic8UWh5g9FwqgggblIW3QvRMVswJsM/T6vOYVD0PSzB7mcpQiZ3+XGflGa/5VTRudQw+22EWva4S8IinBgV/FQF4IRAguB6rKEu9hg49cCW9FTQfgED3u9oMNraZLz71n26xPts4m1bu4yIDCjkAVz8eUxOoVf4TvbxIOKj46Dfmm06tgOoPp0Wr/ul2ddPLl1ew+eFDj4xIwIbS8i5ZXX5UnE1n4tbWUpy/Vf3e0rlhdfURHVOrT0qN10nR1qNL1dbMWAj5ip2pNdfWTTK9bTZC+AWsvytZu24BtsFWGbXcsyj9e12Nhyv27lhJFY63auYvbOAPjNZ6eP6q3YSyDX+5+ai6iz+fk50d7JRY8n177gSL6Uoa121OG2nVdXJd35//Kv4TOVdNBQDdXEbqlT2ypnJNOp+CmonvMi1six0XH7+h3RJT4rn9soN5Zji8z12NRvPK5Rnf8q6CtB83f/LbzihaP1mCR7ue9QZ1/5Cnpi1125SxyATdcXt5iFrqAkhe8p7OMcnpdfi5gXwd7NUUDycPPRQa3MIwFpvcU01Envo4+R9hh/QMzeGqSGRhpu+ITsEVxghbTVfe8RGuHklce4c75k8SMpFooSbKsQG2fRgrrYrdqnIT2hWY/KzPhSNK6MVvVlnh/pwA57AuO8+amThRT6uCL7Dkct7WdQcB6+MNgEBmH0hk/nH17igD7aZNrszDq9lPVt201OaKyk4XM1XKivuV0na2K1OQCEgsNvHNruVbh/bD2r2K9IndGKU1foLBzByXODFHvGiC4e86t2lGQ+fz4ZgY3h9orHPP5aQNTp7ZAcKs12q5QBmMA6nXDKI7aR3NGgf3zLueKt5OBVJQeNoLX4N8qxjukyfBrTxyn4FkDQAaLvDAKKnsqi/glQ0wDXe0Wzpxfe0s9qWR5oYHBTnaqQ4tlgsm2jtfL7e9P3Xw4Yzqq9Oc1d3Z96pK2hgeA3DqqO0nfze8BrmiyjZxPRWVEBvE4YniPjVS+jQbgLVA1kAGdIBI6I6Vr6+CC0+zhtpXvp1uyrTTca8zZ1gEvbBL5aG+nPwP0Caai4jU7PdGPJfPYePy6Sy5Mo5VeQPNHsWeVSN18b6vC2cjvu3qqVfBHhuPxzgeqgw+1sJ3l83tb+bh342wTzcunbTAjQcnLmC45/Yws3ltPrJaXBtcXmFWJZdYGQyTldx++Cl3Ar5L3FO06ZAwn8E8qmepiEPctaWlI+xBUO5/HVHs4wnlxauO+FrPZlNbG/t8EidxFyNVup1n+OUfo9Ojm0ddwD1MLnYmSL7qdZReyGEikMbM8H6HG8h++5xN3lpO35O0kn58oYsac85wfX1PfXrMpN1z3d7NPE6A5I65VfWILUJsrI0UlnN4bVqEiWz2hMlfJ555Cip+FZRfRTFVtvKVugfQ9RLPZNM3AQ+VhUnIPM2N4G6Pp8NaWtz0FbMACGvyhTCivC+17jMEZFofBNTRGhx5FMbWwOLij0YhBeH+cbibqWJOZOe50wQDBUEzLQ58em6Ve+qQN7+wrhK53KJy0szIEtvZUdHXCkNn+CtQKF7Vn/vH05gkPBK2pdyeoojOtvQ1D0ba1sW/KsqJjg5ln8dfkHZu7JsmPFAtJ/GKiAkKkxDvqOb4m/D5Ze9vKnWAkLo8Mu1D5pyX/R9x4o4Bm6WdKJPaL9muUgAP3h84hjP03oSXsQkR6Sr/GrnONgFWk2keGsLBygXQNHUIz7g7ICmBeHmcp3L9754Kj4fk3NKqyzkeTb7q7rgtrXM0cvCOXEf6XboZjOoczicanZy3HYr1ietBHvVUZe5V05KeBTWlhbVzfM9QpUWaB8O+cmyAU86pZBA4coenP0R27b7xZeNYQUDvdP9SSbFTzXp7n6C68nZPooJIxAyJboiPVDSZWKVkvIx9BMnE+2+UrBMU4+mlj34TPbHZgsJwGbM7SEzf1RnaQnk4vIRD1sa8fyyg38N+sSLSMtoRG0q2STxWTpR5157HNx8vwPa/PwhtGpPGLzdDRHig5qT8VrvAs8208Ac7v/OfwmumADl4Urf4gM+XA8dBfvQbpOXouz24GI6RZaeRV0nGCZkhfjNtgshBJfWWgy9E0horo5CGvpUAwJNi/8soYIsBH/it9tGdJoXkeadr6v7X0oYs6P2i6NNHVznlEsaB22u7Lvf0s98IPv5YMB6saCeWUb2bePAfX5vKdSoPYGE8Pq/Zu/u6vvVpn7XAM05UUz7tEjkw9EUxLqQzRoRL0DPLM16tOoEpBW0G93cu9bVxgsYvTUn6r6vuJOq9wK315m/c13CJ+QVWV0goqn1tMzX5/RX+kMLjNRrQ1mvJ8rSyhLd4dqkE4hf4Or8Hg1y8AMHJu7se6KezeiyZA/hdYK/lYp0j0PPEKuOjElTTBgUTjqif/wppPIE0ua6Ao9yBzlC3NIhCnfSiqqy5MpSuTOh94hbNGEy3TmhLvFbhrqYMLVZtcyLm4C+apz+GRdxDNLhX4TvZrGoySiiIpoOLKdmnzogH62kc65WDtcnAMoFg8+cKbrMGDQY6lzERSh0TaXxc6ng5zC0r9T8TkWNXZmkas+8SOI4rfsbFuZlvQgr9Be7bDFVRVHQ4N3n1NWFPOYQKk+S4d9hLnzeQClVZpiO9s7GKNNZi/D10p+7pqluKCEUtg8ZNfegwrkODOh/E76xau8aAaIlJOb8Rgy3CvHS7P0mEtGGf2PWo6v7qvnFIYsKRnVEcJvOkuuMC3Xg5/N74xIPDP5u+jtBEcKfbhlLlLwd7Wlt+pYQdx8BxajfM9F+ztTdvbwBB1Bmnut+ug8EpHZ2c9t54vC5uuo+TNwnJOvUGr++LimU8HiQVRC5+LBrouQpEK8dT83HK+yWeCm+jqfZujNyWhfuRZedcamRwGcLdFInUmtuacu/lrUub6u13hJtupGP1TFBvv19gV0gjj6i53kTXAIn33VwtkwndjgihOXfOE3ZoERjsG/GXm+EG39XuCKNjxWGdqu//XAe0vyqi+dygEG7AsgS4FAtHY7xFv8U6YyWBbdzCikIwtzR9Fa79jEHMdN/dAcNw6tKQn1SoYNxTm3VcLm8iymKNznR+Rke+cVbqxl8Hjqe2C5oPbTjQUtrjif5famJRopPknsqrysmNAuszT42SfQeA9+ezdX1aB+0nBiTos+kVZm2g66AhVnwP33on1icWapDbMO+vLT1M7KuFgVWqYu7oR7Gg8GZ+s2j2bX/BRk8h2ThePwAQMbsudi3rMBR9w3KGd0xdWjKAdeKE2/JUNKgZWwefKyuEI24e8w1qaYqYqMTmAv1qIay19YVQDDIgdZ6iG0fn3kdtGevCjQEv8tQt6DkpNdQyOZhkdQ3TSE6O7QLG+ctjE6lk6Y64KR/BbgHEZ4LU0DNHYoq00mxpkvja8SVbz+eW/b9xT/1i/2izU68keHx3pUv9GONwmae0Eup75h1IXOGjdR3+S8teCPPJWds34tLqpv33OSml0uRfQKeRUydxMYSWsfKES6JusLdbS2byH4NIRZ2gOK2MhT551bZXrmgKsSHDB3UkYgA49GcD+JqMXAoHTR8Z/FqCUIu8fmLzdiyOvAqcJGEURYWEzN4Mt+5/SoLmjtyaLDERT+QzHDWmQKLKyRLZ1tC3ZMvGHdNh+EbRmgjcwJp/RjUdwKUDlGiuti1C9fvR6F0xDWrbtIls+FFSD8ZpYR2QYuFKXvUP2bwnnspmsmQRSigkWeM+L8bgrqZHpwhz46kuYBqzXl4SOpRKYaHVCEv+9P3Y33/WGePvJ6NnriEN37Loi/se+Ne2GW69s5H+Q6h3wzaZdgzfrx170LMDOSAJQlS87BP+z3fV7EhAm+4ZSQ0RmqdMUhWn1CxZr2tLfUtVlIJFSB9Zj/vHjJpjzju/XIlTibrUpCgQ2wC8cIkGqY/OX3EuvSuYNDu0h4JYdQ93sjukaSIiVqjkEzSTckoLGZ3NWTnVcApQ4+8QQgRF98TJgKz5lhO+uV1lGQod6RE+Eyo2fAMWuM44Q4bH8Mwx70ebxZysnSimFSSz8hu1PSedf4d3RFI4paIrlh+hngx7BAte/0rR2EUwR8O9GInByqwrTvvEhZdng4UaJ4cLmGThtS/YlhB+rAdYRZSJPGDKo77wpFklGmgi/djUglswSklNkVeZaLZ3kq1Bnx4/pMWIS1Hda/USr85k6F/V25hsDer/vbryKWl1ikecmD57N/XFdPyB5CXEeI3zP4zXT2T9ZZuNVdSl8FgaSk1ZJe6GZ/WddCNh9gKmqOP3V4Zyjodg9gIzb1VO7hWBi6r0ajJ1hydXpLKWmEDzStRlCrKDNwkHWpdKv/QhWckBPQU2K4d4cEN2w+f/m9QSwMEFAACAAgAD7+RSwR8V/xKAAAAagAAABsAAAB1bml2ZXJzYWwvdW5pdmVyc2FsLnBuZy54bWyzsa/IzVEoSy0qzszPs1Uy1DNQsrfj5bIpKEoty0wtV6gAihnpGUCAkkIlKrc8M6Ukw1bJwsASIZaRmpmeUWKrZGZgDhfUBxoJAFBLAQIAABQAAgAIAA6/kUsVDq0oZAQAAAcRAAAdAAAAAAAAAAEAAAAAAAAAAAB1bml2ZXJzYWwvY29tbW9uX21lc3NhZ2VzLmxuZ1BLAQIAABQAAgAIAA6/kUuHQXqK7QMAAAIRAAAnAAAAAAAAAAEAAAAAAJ8EAAB1bml2ZXJzYWwvZmxhc2hfcHVibGlzaGluZ19zZXR0aW5ncy54bWxQSwECAAAUAAIACAAOv5FLg6bowbQCAABTCgAAIQAAAAAAAAABAAAAAADRCAAAdW5pdmVyc2FsL2ZsYXNoX3NraW5fc2V0dGluZ3MueG1sUEsBAgAAFAACAAgADr+RS7JYhQDCAwAAExAAACYAAAAAAAAAAQAAAAAAxAsAAHVuaXZlcnNhbC9odG1sX3B1Ymxpc2hpbmdfc2V0dGluZ3MueG1sUEsBAgAAFAACAAgADr+RS2ftGduWAQAAHQYAAB8AAAAAAAAAAQAAAAAAyg8AAHVuaXZlcnNhbC9odG1sX3NraW5fc2V0dGluZ3MuanNQSwECAAAUAAIACAAOv5FLPTwv0cEAAADlAQAAGgAAAAAAAAABAAAAAACdEQAAdW5pdmVyc2FsL2kxOG5fcHJlc2V0cy54bWxQSwECAAAUAAIACAAOv5FLDNK2rG4AAABuAAAAHAAAAAAAAAABAAAAAACWEgAAdW5pdmVyc2FsL2xvY2FsX3NldHRpbmdzLnhtbFBLAQIAABQAAgAIAESUV0cjtE77+wIAALAIAAAUAAAAAAAAAAEAAAAAAD4TAAB1bml2ZXJzYWwvcGxheWVyLnhtbFBLAQIAABQAAgAIAA6/kUs129mtaAEAAPMCAAApAAAAAAAAAAEAAAAAAGsWAAB1bml2ZXJzYWwvc2tpbl9jdXN0b21pemF0aW9uX3NldHRpbmdzLnhtbFBLAQIAABQAAgAIAA+/kUuDJm3jiREAACIgAAAXAAAAAAAAAAAAAAAAABoYAAB1bml2ZXJzYWwvdW5pdmVyc2FsLnBuZ1BLAQIAABQAAgAIAA+/kUsEfFf8SgAAAGoAAAAbAAAAAAAAAAEAAAAAANgpAAB1bml2ZXJzYWwvdW5pdmVyc2FsLnBuZy54bWxQSwUGAAAAAAsACwBJAwAAWyoAAAAA"/>
</p:tagLst>
</file>

<file path=ppt/tags/tag3.xml><?xml version="1.0" encoding="utf-8"?>
<p:tagLst xmlns:p="http://schemas.openxmlformats.org/presentationml/2006/main">
  <p:tag name="MH" val="20161022203851"/>
  <p:tag name="MH_LIBRARY" val="GRAPHIC"/>
  <p:tag name="MH_TYPE" val="SubTitle"/>
  <p:tag name="MH_ORDER" val="2"/>
</p:tagLst>
</file>

<file path=ppt/tags/tag4.xml><?xml version="1.0" encoding="utf-8"?>
<p:tagLst xmlns:p="http://schemas.openxmlformats.org/presentationml/2006/main">
  <p:tag name="MH" val="20161022203851"/>
  <p:tag name="MH_LIBRARY" val="GRAPHIC"/>
  <p:tag name="MH_TYPE" val="Other"/>
  <p:tag name="MH_ORDER" val="2"/>
</p:tagLst>
</file>

<file path=ppt/tags/tag5.xml><?xml version="1.0" encoding="utf-8"?>
<p:tagLst xmlns:p="http://schemas.openxmlformats.org/presentationml/2006/main">
  <p:tag name="MH" val="20161022203851"/>
  <p:tag name="MH_LIBRARY" val="GRAPHIC"/>
  <p:tag name="MH_TYPE" val="SubTitle"/>
  <p:tag name="MH_ORDER" val="1"/>
</p:tagLst>
</file>

<file path=ppt/tags/tag6.xml><?xml version="1.0" encoding="utf-8"?>
<p:tagLst xmlns:p="http://schemas.openxmlformats.org/presentationml/2006/main">
  <p:tag name="MH" val="20161022203851"/>
  <p:tag name="MH_LIBRARY" val="GRAPHIC"/>
  <p:tag name="MH_TYPE" val="Other"/>
  <p:tag name="MH_ORDER" val="1"/>
</p:tagLst>
</file>

<file path=ppt/tags/tag7.xml><?xml version="1.0" encoding="utf-8"?>
<p:tagLst xmlns:p="http://schemas.openxmlformats.org/presentationml/2006/main">
  <p:tag name="MH" val="20161022203851"/>
  <p:tag name="MH_LIBRARY" val="GRAPHIC"/>
  <p:tag name="MH_TYPE" val="SubTitle"/>
  <p:tag name="MH_ORDER" val="2"/>
</p:tagLst>
</file>

<file path=ppt/tags/tag8.xml><?xml version="1.0" encoding="utf-8"?>
<p:tagLst xmlns:p="http://schemas.openxmlformats.org/presentationml/2006/main">
  <p:tag name="MH" val="20161022203851"/>
  <p:tag name="MH_LIBRARY" val="GRAPHIC"/>
  <p:tag name="MH_TYPE" val="Other"/>
  <p:tag name="MH_ORDER" val="2"/>
</p:tagLst>
</file>

<file path=ppt/tags/tag9.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第一PPT，www.1ppt.com">
  <a:themeElements>
    <a:clrScheme name="自定义 266">
      <a:dk1>
        <a:sysClr val="windowText" lastClr="000000"/>
      </a:dk1>
      <a:lt1>
        <a:sysClr val="window" lastClr="FFFFFF"/>
      </a:lt1>
      <a:dk2>
        <a:srgbClr val="44546A"/>
      </a:dk2>
      <a:lt2>
        <a:srgbClr val="E7E6E6"/>
      </a:lt2>
      <a:accent1>
        <a:srgbClr val="FF9603"/>
      </a:accent1>
      <a:accent2>
        <a:srgbClr val="666666"/>
      </a:accent2>
      <a:accent3>
        <a:srgbClr val="FF9603"/>
      </a:accent3>
      <a:accent4>
        <a:srgbClr val="666666"/>
      </a:accent4>
      <a:accent5>
        <a:srgbClr val="FF9603"/>
      </a:accent5>
      <a:accent6>
        <a:srgbClr val="666666"/>
      </a:accent6>
      <a:hlink>
        <a:srgbClr val="FF9603"/>
      </a:hlink>
      <a:folHlink>
        <a:srgbClr val="6666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2236</Words>
  <Application>WPS 演示</Application>
  <PresentationFormat>全屏显示(16:9)</PresentationFormat>
  <Paragraphs>154</Paragraphs>
  <Slides>21</Slides>
  <Notes>24</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21</vt:i4>
      </vt:variant>
    </vt:vector>
  </HeadingPairs>
  <TitlesOfParts>
    <vt:vector size="55" baseType="lpstr">
      <vt:lpstr>Arial</vt:lpstr>
      <vt:lpstr>宋体</vt:lpstr>
      <vt:lpstr>Wingdings</vt:lpstr>
      <vt:lpstr>Lato Regular</vt:lpstr>
      <vt:lpstr>Segoe Print</vt:lpstr>
      <vt:lpstr>Lato Hairline</vt:lpstr>
      <vt:lpstr>Lato Light</vt:lpstr>
      <vt:lpstr>方正细谭黑简体</vt:lpstr>
      <vt:lpstr>黑体</vt:lpstr>
      <vt:lpstr>微软雅黑</vt:lpstr>
      <vt:lpstr>Agency FB</vt:lpstr>
      <vt:lpstr>Times New Roman</vt:lpstr>
      <vt:lpstr>Calibri</vt:lpstr>
      <vt:lpstr>华文细黑</vt:lpstr>
      <vt:lpstr>STIXGeneral-Bold</vt:lpstr>
      <vt:lpstr>Oxygen</vt:lpstr>
      <vt:lpstr>Arial Unicode MS</vt:lpstr>
      <vt:lpstr>Calibri Light</vt:lpstr>
      <vt:lpstr>League Gothic Regular</vt:lpstr>
      <vt:lpstr>Gill Sans</vt:lpstr>
      <vt:lpstr>FontAwesome</vt:lpstr>
      <vt:lpstr>MS PGothic</vt:lpstr>
      <vt:lpstr>Neris Thin</vt:lpstr>
      <vt:lpstr>Arial</vt:lpstr>
      <vt:lpstr>Gill Sans MT</vt:lpstr>
      <vt:lpstr>Malgun Gothic</vt:lpstr>
      <vt:lpstr>FontAwesome</vt:lpstr>
      <vt:lpstr>Gill Sans</vt:lpstr>
      <vt:lpstr>Lato Hairline</vt:lpstr>
      <vt:lpstr>Lato Light</vt:lpstr>
      <vt:lpstr>Lato Regular</vt:lpstr>
      <vt:lpstr>League Gothic Regular</vt:lpstr>
      <vt:lpstr>方正细谭黑简体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黄灰点线</dc:title>
  <dc:creator>第一PPT</dc:creator>
  <cp:keywords>www.1ppt.com</cp:keywords>
  <dc:description>www.1ppt.com</dc:description>
  <cp:lastModifiedBy>葛旭</cp:lastModifiedBy>
  <cp:revision>32</cp:revision>
  <dcterms:created xsi:type="dcterms:W3CDTF">2017-07-25T02:42:00Z</dcterms:created>
  <dcterms:modified xsi:type="dcterms:W3CDTF">2020-07-10T09:13:27Z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