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18"/>
  </p:notesMasterIdLst>
  <p:handoutMasterIdLst>
    <p:handoutMasterId r:id="rId19"/>
  </p:handoutMasterIdLst>
  <p:sldIdLst>
    <p:sldId id="291" r:id="rId2"/>
    <p:sldId id="258" r:id="rId3"/>
    <p:sldId id="372" r:id="rId4"/>
    <p:sldId id="404" r:id="rId5"/>
    <p:sldId id="405" r:id="rId6"/>
    <p:sldId id="415" r:id="rId7"/>
    <p:sldId id="403" r:id="rId8"/>
    <p:sldId id="416" r:id="rId9"/>
    <p:sldId id="408" r:id="rId10"/>
    <p:sldId id="413" r:id="rId11"/>
    <p:sldId id="373" r:id="rId12"/>
    <p:sldId id="414" r:id="rId13"/>
    <p:sldId id="409" r:id="rId14"/>
    <p:sldId id="417" r:id="rId15"/>
    <p:sldId id="410" r:id="rId16"/>
    <p:sldId id="412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886" autoAdjust="0"/>
  </p:normalViewPr>
  <p:slideViewPr>
    <p:cSldViewPr snapToGrid="0">
      <p:cViewPr varScale="1">
        <p:scale>
          <a:sx n="82" d="100"/>
          <a:sy n="82" d="100"/>
        </p:scale>
        <p:origin x="8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B78DDC3-7BC6-6B46-BB6B-BDA900CA7C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F648830-88C5-EB46-AE21-FC652075BA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C0C4573B-AE2B-364F-9B02-CECC981309A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2DC7F781-F47C-C641-91D9-D8016E675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fld id="{B88F3284-1AB3-FB44-A39B-9C09B49BD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492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96CFAE4-A25A-9E44-A92E-F372C90B4C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7FD13E1-620F-F044-BD0C-2FCBBE8614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C9BD8DF-7BB7-894F-BA43-7CC67C5B069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8CFDB551-6621-554C-BDDE-ADBD4C2C8E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DAFD1AE7-5DB2-E74F-9703-0808A24C4C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E4DDB4AC-9EAA-C240-B56A-D6CA1E97B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fld id="{4B908BBB-E34C-8C40-B1CC-14E8F5082E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244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CD423653-EA45-6541-B6AF-143DE1372A69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0EC8D59E-D86F-264B-8C37-9F910B67D135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BB7AD7-692B-C34F-9AAD-D8FBACAF22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5160AA-79EF-134F-A620-9DFE917FD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4943DF-9A9E-0445-988E-12C5CCFDF3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F53CE-A2AF-074E-9135-8854771660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789425"/>
      </p:ext>
    </p:extLst>
  </p:cSld>
  <p:clrMapOvr>
    <a:masterClrMapping/>
  </p:clrMapOvr>
  <p:transition spd="slow"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93584-9F4B-BB4F-94C0-B17EBC88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FB4B73-0D60-2241-B56D-DE0061866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750484-A759-C140-ADD0-39DB4918F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9CA7C9-0331-3649-99E6-E61EBFEF5A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764876-031B-5A48-9207-B3CA3E3832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426E8-A2AC-384A-BF92-8016E0E7E4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971667"/>
      </p:ext>
    </p:extLst>
  </p:cSld>
  <p:clrMapOvr>
    <a:masterClrMapping/>
  </p:clrMapOvr>
  <p:transition spd="slow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8C769-44FF-1C4A-A346-059F40424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C7EB29-73FC-5642-BD28-23152693E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CF7B74-FAE5-604B-933F-C4F5E8848B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A6FDEE-973A-B248-9B1E-DA0981ACF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0F26CA-D579-2343-A910-B20479E66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B651B-8D39-5F40-A5B3-BA57E59E53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128602"/>
      </p:ext>
    </p:extLst>
  </p:cSld>
  <p:clrMapOvr>
    <a:masterClrMapping/>
  </p:clrMapOvr>
  <p:transition spd="slow">
    <p:cover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FC10709-3CBE-4241-A3B2-E7E9F0CEB8F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85630B7-22DD-C84C-8CF9-CBC37F26FF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CFE58D-1F42-774F-AA78-F0A4A1AF90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28A949-9CF7-5F41-AC5A-A766A90887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BAB1D-E1BB-1B47-BE60-CEFAC7E8AE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490188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CB8F-5B42-F049-AB94-4C5484C1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31EDC-0BC2-D74D-BC51-838A6363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57D553-3198-B749-BFE9-2B67B0C89A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AA99C8-A6B8-AC4C-A8F0-B5808F7B90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576590-41AB-5C4D-A037-E1BC583447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63B00-4F3D-E447-9EF9-8C4E2BF5B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108212"/>
      </p:ext>
    </p:extLst>
  </p:cSld>
  <p:clrMapOvr>
    <a:masterClrMapping/>
  </p:clrMapOvr>
  <p:transition spd="slow"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D4D6-D0D8-E743-95EB-8A9CEF30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10DF4-7D52-044E-9644-CC9A56834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30FBA6-7C23-194D-BC0F-F64F7B8208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7BFBC8-3C30-2F4C-8640-AA3C454260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FB65B1-3957-3D4B-9C02-29EDC045D9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1026B-A42D-0D40-9FAA-D75BC0B851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671735"/>
      </p:ext>
    </p:extLst>
  </p:cSld>
  <p:clrMapOvr>
    <a:masterClrMapping/>
  </p:clrMapOvr>
  <p:transition spd="slow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B92A7-413E-E34F-A359-EE26A59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42388-1ED4-DD46-9A54-982EDCEF9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0B275-15AC-9640-9475-87B041552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BB2DE-AAFA-FF42-A97D-3F6F7AB2C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8C9CD-9AD9-9B46-AF72-00F7BF9C3A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7BD53B-AD20-5942-A0D0-D8F259E460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FB505-1B66-0949-874C-70023942D2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043153"/>
      </p:ext>
    </p:extLst>
  </p:cSld>
  <p:clrMapOvr>
    <a:masterClrMapping/>
  </p:clrMapOvr>
  <p:transition spd="slow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A24CB-8FB9-B34D-822E-459268F1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788F9-ECE7-8445-8A39-9190DBBE2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67D1D-1ADC-DB49-913E-74C2F9B9D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DC7850-BEFB-1347-A5DB-9DF687068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74126E-5D67-444E-8B1E-1C623D719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B93FDE0-36EE-6E45-AE84-AB0F804702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000B77-B446-F74E-AA69-B2791B41E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D6DA12F-17C9-4A40-8CBC-BA06C1B31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FAE41-BD63-4841-85BE-FE98B23762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897357"/>
      </p:ext>
    </p:extLst>
  </p:cSld>
  <p:clrMapOvr>
    <a:masterClrMapping/>
  </p:clrMapOvr>
  <p:transition spd="slow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D0DBB-B4B7-1846-96BC-D2075C09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95321B-E274-C74F-B831-B8F870C71A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4FC60B-11D9-B64C-B024-8E261C9151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2C94E9-2F17-BF46-9603-30A059F2F7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910F-E7D2-7A4A-95BE-83CDE3A9B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054224"/>
      </p:ext>
    </p:extLst>
  </p:cSld>
  <p:clrMapOvr>
    <a:masterClrMapping/>
  </p:clrMapOvr>
  <p:transition spd="slow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C320E70-C90C-2642-8ADC-0BDD08D58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84CF22A-5EF7-3E48-A89A-D3A17D3841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D9574EC-007A-5C4F-B79E-C69DFA5681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967A3-DB52-884B-9064-94AE88D0E6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181643"/>
      </p:ext>
    </p:extLst>
  </p:cSld>
  <p:clrMapOvr>
    <a:masterClrMapping/>
  </p:clrMapOvr>
  <p:transition spd="slow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733B-3962-0B42-BC88-EFD72186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EEB58-A6D7-654C-B5A5-3D345AF32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D48595-FA6E-EF4B-809E-CDBA8409E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C8A67-607F-E84C-99D9-1F76020271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483F4-2E90-244C-B172-90BE1C4553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5CE92-5C19-BC48-BD93-C6419787DE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28D41-A3E8-E043-AC2D-F9B4E08480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367143"/>
      </p:ext>
    </p:extLst>
  </p:cSld>
  <p:clrMapOvr>
    <a:masterClrMapping/>
  </p:clrMapOvr>
  <p:transition spd="slow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5A0F9-28AB-D244-9FB7-79400552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4989B7-F51E-E94D-A265-2AC1F7575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7A2317-EAE3-9347-B09F-860444F7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534F5-3463-1943-8C1D-5FB3E69023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30582D-6B04-C04A-83FF-7E4FD0D5E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16478-939A-6043-83CD-123CC5A09F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FA0FA-C0C0-1E4A-B83D-73976A4C0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45849"/>
      </p:ext>
    </p:extLst>
  </p:cSld>
  <p:clrMapOvr>
    <a:masterClrMapping/>
  </p:clrMapOvr>
  <p:transition spd="slow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8EBBAD7-E52A-8B4B-A4D7-8F410E97F79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A3B0010-AEB7-F341-8B08-46A6634C068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004" name="Rectangle 4">
            <a:extLst>
              <a:ext uri="{FF2B5EF4-FFF2-40B4-BE49-F238E27FC236}">
                <a16:creationId xmlns:a16="http://schemas.microsoft.com/office/drawing/2014/main" id="{3DAC360E-031E-3B41-BE15-7DA47773BD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05" name="Rectangle 5">
            <a:extLst>
              <a:ext uri="{FF2B5EF4-FFF2-40B4-BE49-F238E27FC236}">
                <a16:creationId xmlns:a16="http://schemas.microsoft.com/office/drawing/2014/main" id="{78F6E926-ACCE-634E-9F44-CE3739B681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06" name="Rectangle 6">
            <a:extLst>
              <a:ext uri="{FF2B5EF4-FFF2-40B4-BE49-F238E27FC236}">
                <a16:creationId xmlns:a16="http://schemas.microsoft.com/office/drawing/2014/main" id="{0F757F42-F9C4-984D-9760-8ADEF4EE58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fld id="{4330717C-0642-F042-960D-371BFC63F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transition spd="slow">
    <p:cover dir="rd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B750B-0120-784E-BAED-7C08680C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DE871-AFEC-9F45-8F0C-6D6E368BECCC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208901" name="WordArt 5">
            <a:extLst>
              <a:ext uri="{FF2B5EF4-FFF2-40B4-BE49-F238E27FC236}">
                <a16:creationId xmlns:a16="http://schemas.microsoft.com/office/drawing/2014/main" id="{4AD5D9EB-DE62-B64D-96D9-8ABCECF7D7C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43213" y="1196975"/>
            <a:ext cx="3744912" cy="987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3600" kern="10" dirty="0">
                <a:solidFill>
                  <a:srgbClr val="3366FF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方正舒体"/>
              </a:rPr>
              <a:t>实验 </a:t>
            </a:r>
            <a:r>
              <a:rPr lang="en-US" altLang="zh-CN" sz="3600" kern="10" dirty="0">
                <a:solidFill>
                  <a:srgbClr val="3366FF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方正舒体"/>
              </a:rPr>
              <a:t>6</a:t>
            </a:r>
            <a:endParaRPr lang="zh-CN" altLang="en-US" sz="3600" kern="10" dirty="0">
              <a:solidFill>
                <a:srgbClr val="3366FF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方正舒体"/>
            </a:endParaRPr>
          </a:p>
        </p:txBody>
      </p:sp>
      <p:sp>
        <p:nvSpPr>
          <p:cNvPr id="5123" name="WordArt 6">
            <a:extLst>
              <a:ext uri="{FF2B5EF4-FFF2-40B4-BE49-F238E27FC236}">
                <a16:creationId xmlns:a16="http://schemas.microsoft.com/office/drawing/2014/main" id="{BD9A051B-9C8A-9645-BD4C-9156C8D79F6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58863" y="2973388"/>
            <a:ext cx="7023100" cy="6334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gradFill rotWithShape="1">
                  <a:gsLst>
                    <a:gs pos="0">
                      <a:srgbClr val="FF9900"/>
                    </a:gs>
                    <a:gs pos="100000">
                      <a:srgbClr val="FF5050"/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RLC</a:t>
            </a:r>
            <a:r>
              <a:rPr lang="zh-CN" altLang="en-US" sz="3600" kern="10" dirty="0">
                <a:gradFill rotWithShape="1">
                  <a:gsLst>
                    <a:gs pos="0">
                      <a:srgbClr val="FF9900"/>
                    </a:gs>
                    <a:gs pos="100000">
                      <a:srgbClr val="FF5050"/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串联电路暂态特性的研究</a:t>
            </a:r>
          </a:p>
        </p:txBody>
      </p:sp>
    </p:spTree>
  </p:cSld>
  <p:clrMapOvr>
    <a:masterClrMapping/>
  </p:clrMapOvr>
  <p:transition spd="slow">
    <p:cover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E98E354-A27C-404E-B833-AAC46D4E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859A2-0AC8-2D4C-BD4D-DCF0EAA3303C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1231D4-0450-C74B-A4B8-24AB3713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5" y="0"/>
            <a:ext cx="8648054" cy="60195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5978B30-44A2-C04E-A5D0-51C2EC2AD4B1}"/>
                  </a:ext>
                </a:extLst>
              </p:cNvPr>
              <p:cNvSpPr/>
              <p:nvPr/>
            </p:nvSpPr>
            <p:spPr>
              <a:xfrm>
                <a:off x="325465" y="5917171"/>
                <a:ext cx="7989377" cy="957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测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值</m:t>
                    </m:r>
                    <m:r>
                      <m:rPr>
                        <m:nor/>
                      </m:rPr>
                      <a:rPr lang="zh-CN" altLang="en-US"/>
                      <m:t>进行比较</m:t>
                    </m:r>
                  </m:oMath>
                </a14:m>
                <a:r>
                  <a:rPr kumimoji="1" lang="zh-CN" altLang="en-US" b="0" dirty="0"/>
                  <a:t>，分析误差产生的原因。</a:t>
                </a:r>
                <a:endParaRPr kumimoji="1" lang="en-US" altLang="zh-CN" b="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5978B30-44A2-C04E-A5D0-51C2EC2AD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5" y="5917171"/>
                <a:ext cx="7989377" cy="957121"/>
              </a:xfrm>
              <a:prstGeom prst="rect">
                <a:avLst/>
              </a:prstGeom>
              <a:blipFill>
                <a:blip r:embed="rId3"/>
                <a:stretch>
                  <a:fillRect l="-1587" t="-7895"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02884"/>
      </p:ext>
    </p:extLst>
  </p:cSld>
  <p:clrMapOvr>
    <a:masterClrMapping/>
  </p:clrMapOvr>
  <p:transition spd="slow">
    <p:cover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E98E354-A27C-404E-B833-AAC46D4E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859A2-0AC8-2D4C-BD4D-DCF0EAA3303C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AE53A738-FD83-394C-B7B5-EA04484D8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0"/>
            <a:ext cx="42878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000" b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  <a:t>三、实验操作指导</a:t>
            </a:r>
          </a:p>
        </p:txBody>
      </p:sp>
      <p:sp>
        <p:nvSpPr>
          <p:cNvPr id="24579" name="矩形 3">
            <a:extLst>
              <a:ext uri="{FF2B5EF4-FFF2-40B4-BE49-F238E27FC236}">
                <a16:creationId xmlns:a16="http://schemas.microsoft.com/office/drawing/2014/main" id="{13605195-239D-E84B-A9C2-C1695C4C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4" y="708025"/>
            <a:ext cx="5243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zh-CN" sz="2800" dirty="0">
                <a:latin typeface="宋体" panose="02010600030101010101" pitchFamily="2" charset="-122"/>
              </a:rPr>
              <a:t>2. RL</a:t>
            </a:r>
            <a:r>
              <a:rPr kumimoji="1" lang="zh-CN" altLang="en-US" sz="2800" dirty="0">
                <a:latin typeface="宋体" panose="02010600030101010101" pitchFamily="2" charset="-122"/>
              </a:rPr>
              <a:t>串联电路暂态特性研究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0" name="文本框 5">
                <a:extLst>
                  <a:ext uri="{FF2B5EF4-FFF2-40B4-BE49-F238E27FC236}">
                    <a16:creationId xmlns:a16="http://schemas.microsoft.com/office/drawing/2014/main" id="{132F4C8D-2AA0-2142-B07F-50A7D54CC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111" y="1515556"/>
                <a:ext cx="6706259" cy="1815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（</a:t>
                </a:r>
                <a:r>
                  <a:rPr kumimoji="1" lang="en-US" altLang="zh-CN" sz="2800" b="0" dirty="0">
                    <a:latin typeface="Times New Roman" panose="02020603050405020304" pitchFamily="18" charset="0"/>
                  </a:rPr>
                  <a:t>1</a:t>
                </a: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）按右图接线，调方波输出</a:t>
                </a:r>
                <a:endParaRPr kumimoji="1" lang="en-US" altLang="zh-CN" sz="2800" b="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kumimoji="1" lang="en-US" altLang="zh-CN" sz="2800" b="0" dirty="0">
                    <a:latin typeface="Times New Roman" panose="02020603050405020304" pitchFamily="18" charset="0"/>
                  </a:rPr>
                  <a:t>=10V</a:t>
                </a: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方波周期</m:t>
                    </m:r>
                    <m:r>
                      <m:rPr>
                        <m:nor/>
                      </m:rPr>
                      <a:rPr lang="en-US" altLang="zh-CN" sz="2800" i="1"/>
                      <m:t>T</m:t>
                    </m:r>
                    <m:r>
                      <m:rPr>
                        <m:nor/>
                      </m:rPr>
                      <a:rPr lang="zh-CN" altLang="en-US" sz="2800"/>
                      <m:t>＞</m:t>
                    </m:r>
                    <m:r>
                      <m:rPr>
                        <m:nor/>
                      </m:rPr>
                      <a:rPr lang="en-US" altLang="zh-CN" sz="2800"/>
                      <m:t>10</m:t>
                    </m:r>
                    <m:r>
                      <m:rPr>
                        <m:nor/>
                      </m:rPr>
                      <a:rPr lang="en-US" altLang="zh-CN" sz="2800" i="1"/>
                      <m:t>τ</m:t>
                    </m:r>
                    <m:r>
                      <a:rPr kumimoji="1" lang="en-US" altLang="zh-CN" sz="2800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800" b="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    </a:t>
                </a:r>
                <a:r>
                  <a:rPr kumimoji="1" lang="en-US" altLang="zh-CN" sz="2800" b="0" dirty="0">
                    <a:latin typeface="Times New Roman" panose="02020603050405020304" pitchFamily="18" charset="0"/>
                  </a:rPr>
                  <a:t>     </a:t>
                </a: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波形达到饱和状态，</m:t>
                    </m:r>
                    <m:r>
                      <m:rPr>
                        <m:nor/>
                      </m:rPr>
                      <a:rPr kumimoji="1" lang="zh-CN" altLang="en-US" sz="2800" b="0" dirty="0">
                        <a:latin typeface="Times New Roman" panose="02020603050405020304" pitchFamily="18" charset="0"/>
                      </a:rPr>
                      <m:t>调节</m:t>
                    </m:r>
                  </m:oMath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2800" b="0" i="0" dirty="0" smtClean="0">
                          <a:latin typeface="Times New Roman" panose="020206030504050203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kumimoji="1" lang="zh-CN" altLang="en-US" sz="2800" b="0" dirty="0">
                          <a:latin typeface="Times New Roman" panose="02020603050405020304" pitchFamily="18" charset="0"/>
                        </a:rPr>
                        <m:t>电阻器</m:t>
                      </m:r>
                      <m:r>
                        <m:rPr>
                          <m:nor/>
                        </m:rPr>
                        <a:rPr kumimoji="1" lang="en-US" altLang="zh-CN" sz="2800" b="0" dirty="0">
                          <a:latin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kumimoji="1" lang="zh-CN" altLang="en-US" sz="2800" b="0" dirty="0">
                          <a:latin typeface="Times New Roman" panose="02020603050405020304" pitchFamily="18" charset="0"/>
                        </a:rPr>
                        <m:t>的大小观察</m:t>
                      </m:r>
                      <m:sSub>
                        <m:sSubPr>
                          <m:ctrlPr>
                            <a:rPr kumimoji="1"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zh-CN" altLang="en-US" sz="2800" b="0" i="1">
                          <a:latin typeface="Cambria Math" panose="02040503050406030204" pitchFamily="18" charset="0"/>
                        </a:rPr>
                        <m:t>的波形变化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kumimoji="1" lang="en-US" altLang="zh-CN" sz="2800" b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580" name="文本框 5">
                <a:extLst>
                  <a:ext uri="{FF2B5EF4-FFF2-40B4-BE49-F238E27FC236}">
                    <a16:creationId xmlns:a16="http://schemas.microsoft.com/office/drawing/2014/main" id="{132F4C8D-2AA0-2142-B07F-50A7D54C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111" y="1515556"/>
                <a:ext cx="6706259" cy="1815882"/>
              </a:xfrm>
              <a:prstGeom prst="rect">
                <a:avLst/>
              </a:prstGeom>
              <a:blipFill>
                <a:blip r:embed="rId2"/>
                <a:stretch>
                  <a:fillRect l="-1890" t="-4167" b="-6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50B9D42-E318-AE4E-99C1-57172ADC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759" y="3368860"/>
            <a:ext cx="3762616" cy="3149146"/>
          </a:xfrm>
          <a:prstGeom prst="rect">
            <a:avLst/>
          </a:prstGeom>
        </p:spPr>
      </p:pic>
    </p:spTree>
  </p:cSld>
  <p:clrMapOvr>
    <a:masterClrMapping/>
  </p:clrMapOvr>
  <p:transition spd="slow">
    <p:cover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E98E354-A27C-404E-B833-AAC46D4E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859A2-0AC8-2D4C-BD4D-DCF0EAA3303C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B800AC-2039-A846-9452-B29BA95D8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29"/>
            <a:ext cx="9035512" cy="62723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0F6BBD-BABB-CD47-95A8-13F6857B0388}"/>
                  </a:ext>
                </a:extLst>
              </p:cNvPr>
              <p:cNvSpPr/>
              <p:nvPr/>
            </p:nvSpPr>
            <p:spPr>
              <a:xfrm>
                <a:off x="140670" y="5850754"/>
                <a:ext cx="8701705" cy="526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值</m:t>
                    </m:r>
                    <m:r>
                      <m:rPr>
                        <m:nor/>
                      </m:rPr>
                      <a:rPr lang="zh-CN" altLang="en-US"/>
                      <m:t>进行比较</m:t>
                    </m:r>
                  </m:oMath>
                </a14:m>
                <a:r>
                  <a:rPr kumimoji="1" lang="zh-CN" altLang="en-US" b="0" dirty="0"/>
                  <a:t>，分析误差产生的原因。</a:t>
                </a:r>
                <a:endParaRPr kumimoji="1" lang="en-US" altLang="zh-CN" b="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0F6BBD-BABB-CD47-95A8-13F6857B0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0" y="5850754"/>
                <a:ext cx="8701705" cy="526234"/>
              </a:xfrm>
              <a:prstGeom prst="rect">
                <a:avLst/>
              </a:prstGeom>
              <a:blipFill>
                <a:blip r:embed="rId3"/>
                <a:stretch>
                  <a:fillRect l="-437" t="-14286" r="-5539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956277"/>
      </p:ext>
    </p:extLst>
  </p:cSld>
  <p:clrMapOvr>
    <a:masterClrMapping/>
  </p:clrMapOvr>
  <p:transition spd="slow">
    <p:cover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E98E354-A27C-404E-B833-AAC46D4E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859A2-0AC8-2D4C-BD4D-DCF0EAA3303C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AE53A738-FD83-394C-B7B5-EA04484D8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0"/>
            <a:ext cx="42878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000" b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  <a:t>三、实验操作指导</a:t>
            </a:r>
          </a:p>
        </p:txBody>
      </p:sp>
      <p:sp>
        <p:nvSpPr>
          <p:cNvPr id="24579" name="矩形 3">
            <a:extLst>
              <a:ext uri="{FF2B5EF4-FFF2-40B4-BE49-F238E27FC236}">
                <a16:creationId xmlns:a16="http://schemas.microsoft.com/office/drawing/2014/main" id="{13605195-239D-E84B-A9C2-C1695C4C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4" y="708025"/>
            <a:ext cx="5243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zh-CN" sz="2800" dirty="0">
                <a:latin typeface="宋体" panose="02010600030101010101" pitchFamily="2" charset="-122"/>
              </a:rPr>
              <a:t>3. RLC</a:t>
            </a:r>
            <a:r>
              <a:rPr kumimoji="1" lang="zh-CN" altLang="en-US" sz="2800" dirty="0">
                <a:latin typeface="宋体" panose="02010600030101010101" pitchFamily="2" charset="-122"/>
              </a:rPr>
              <a:t>串联电路暂态特性研究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0" name="文本框 5">
                <a:extLst>
                  <a:ext uri="{FF2B5EF4-FFF2-40B4-BE49-F238E27FC236}">
                    <a16:creationId xmlns:a16="http://schemas.microsoft.com/office/drawing/2014/main" id="{132F4C8D-2AA0-2142-B07F-50A7D54CC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" y="1261248"/>
                <a:ext cx="8462075" cy="2246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（</a:t>
                </a:r>
                <a:r>
                  <a:rPr kumimoji="1" lang="en-US" altLang="zh-CN" sz="2800" b="0" dirty="0">
                    <a:latin typeface="Times New Roman" panose="02020603050405020304" pitchFamily="18" charset="0"/>
                  </a:rPr>
                  <a:t>1</a:t>
                </a: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）按右图接线，电容</a:t>
                </a:r>
                <a:r>
                  <a:rPr kumimoji="1" lang="en-US" altLang="zh-CN" sz="2800" b="0" dirty="0">
                    <a:latin typeface="Times New Roman" panose="02020603050405020304" pitchFamily="18" charset="0"/>
                  </a:rPr>
                  <a:t>L=10mH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zh-CN" sz="2800" b="0" dirty="0">
                    <a:latin typeface="Times New Roman" panose="02020603050405020304" pitchFamily="18" charset="0"/>
                  </a:rPr>
                  <a:t>=6.5</a:t>
                </a:r>
                <a:r>
                  <a:rPr kumimoji="1" lang="el-GR" altLang="zh-CN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en-US" altLang="zh-CN" sz="2800" b="0" dirty="0">
                    <a:latin typeface="Times New Roman" panose="02020603050405020304" pitchFamily="18" charset="0"/>
                  </a:rPr>
                  <a:t>),     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dirty="0">
                    <a:latin typeface="Times New Roman" panose="02020603050405020304" pitchFamily="18" charset="0"/>
                  </a:rPr>
                  <a:t>          C=0.022uF, </a:t>
                </a: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调方波输出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kumimoji="1" lang="en-US" altLang="zh-CN" sz="2800" b="0" dirty="0">
                    <a:latin typeface="Times New Roman" panose="02020603050405020304" pitchFamily="18" charset="0"/>
                  </a:rPr>
                  <a:t>=10V</a:t>
                </a: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（方波</a:t>
                </a:r>
                <a:endParaRPr kumimoji="1" lang="en-US" altLang="zh-CN" sz="2800" b="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dirty="0">
                    <a:latin typeface="Times New Roman" panose="02020603050405020304" pitchFamily="18" charset="0"/>
                  </a:rPr>
                  <a:t>         </a:t>
                </a: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频率要使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波</m:t>
                    </m:r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形</m:t>
                    </m:r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出</m:t>
                    </m:r>
                  </m:oMath>
                </a14:m>
                <a:r>
                  <a:rPr kumimoji="1" lang="zh-CN" altLang="en-US" sz="2800" b="0" dirty="0"/>
                  <a:t>现完整的阻尼振荡波形</a:t>
                </a:r>
                <a14:m>
                  <m:oMath xmlns:m="http://schemas.openxmlformats.org/officeDocument/2006/math">
                    <m:r>
                      <a:rPr kumimoji="1" lang="zh-CN" altLang="en-US" sz="2800" b="0" smtClean="0">
                        <a:latin typeface="Cambria Math" panose="02040503050406030204" pitchFamily="18" charset="0"/>
                      </a:rPr>
                      <m:t>）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由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小</m:t>
                    </m:r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到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大，</m:t>
                    </m:r>
                  </m:oMath>
                </a14:m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调节可变电阻器</a:t>
                </a:r>
                <a:r>
                  <a:rPr kumimoji="1" lang="en-US" altLang="zh-CN" sz="2800" b="0" dirty="0">
                    <a:latin typeface="Times New Roman" panose="02020603050405020304" pitchFamily="18" charset="0"/>
                  </a:rPr>
                  <a:t>R</a:t>
                </a: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的大小观察</a:t>
                </a:r>
                <a:endParaRPr kumimoji="1" lang="en-US" altLang="zh-CN" sz="2800" b="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三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种</m:t>
                    </m:r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阻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尼</m:t>
                    </m:r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波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形</m:t>
                    </m:r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变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化；</m:t>
                    </m:r>
                  </m:oMath>
                </a14:m>
                <a:endParaRPr kumimoji="1" lang="en-US" altLang="zh-CN" sz="2800" b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580" name="文本框 5">
                <a:extLst>
                  <a:ext uri="{FF2B5EF4-FFF2-40B4-BE49-F238E27FC236}">
                    <a16:creationId xmlns:a16="http://schemas.microsoft.com/office/drawing/2014/main" id="{132F4C8D-2AA0-2142-B07F-50A7D54C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1261248"/>
                <a:ext cx="8462075" cy="2246769"/>
              </a:xfrm>
              <a:prstGeom prst="rect">
                <a:avLst/>
              </a:prstGeom>
              <a:blipFill>
                <a:blip r:embed="rId2"/>
                <a:stretch>
                  <a:fillRect l="-1502" t="-3371" b="-44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FDDDB04-012F-E84A-B1A9-0FD35CB52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00" y="3538020"/>
            <a:ext cx="6406271" cy="31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0376"/>
      </p:ext>
    </p:extLst>
  </p:cSld>
  <p:clrMapOvr>
    <a:masterClrMapping/>
  </p:clrMapOvr>
  <p:transition spd="slow">
    <p:cover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E98E354-A27C-404E-B833-AAC46D4E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859A2-0AC8-2D4C-BD4D-DCF0EAA3303C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AE53A738-FD83-394C-B7B5-EA04484D8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0"/>
            <a:ext cx="42878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000" b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  <a:t>三、实验操作指导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43061C-8BC6-7342-BF15-2E56FE8C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3669369"/>
            <a:ext cx="8943976" cy="25885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A18955-9F4C-5045-872B-D49C511F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" y="832621"/>
            <a:ext cx="9144000" cy="31904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4B94F49-ABBE-8A47-B54B-5E249E03CC12}"/>
              </a:ext>
            </a:extLst>
          </p:cNvPr>
          <p:cNvSpPr/>
          <p:nvPr/>
        </p:nvSpPr>
        <p:spPr>
          <a:xfrm>
            <a:off x="396876" y="5655920"/>
            <a:ext cx="87534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b="0" i="1" dirty="0"/>
          </a:p>
          <a:p>
            <a:r>
              <a:rPr kumimoji="1" lang="en-US" altLang="zh-CN" b="0" dirty="0"/>
              <a:t>(2)</a:t>
            </a:r>
            <a:r>
              <a:rPr lang="zh-CN" altLang="zh-CN" b="0" dirty="0"/>
              <a:t>记录</a:t>
            </a:r>
            <a:r>
              <a:rPr lang="zh-CN" altLang="en-US" b="0" dirty="0"/>
              <a:t>临界状态时</a:t>
            </a:r>
            <a:r>
              <a:rPr lang="zh-CN" altLang="zh-CN" b="0" dirty="0"/>
              <a:t>电阻</a:t>
            </a:r>
            <a:r>
              <a:rPr lang="en-US" altLang="zh-CN" b="0" i="1" dirty="0"/>
              <a:t>R</a:t>
            </a:r>
            <a:r>
              <a:rPr lang="en-US" altLang="zh-CN" b="0" i="1" baseline="-25000" dirty="0"/>
              <a:t>0</a:t>
            </a:r>
            <a:r>
              <a:rPr lang="zh-CN" altLang="zh-CN" b="0" dirty="0"/>
              <a:t>和</a:t>
            </a:r>
            <a:r>
              <a:rPr lang="en-US" altLang="zh-CN" b="0" i="1" dirty="0"/>
              <a:t>U</a:t>
            </a:r>
            <a:r>
              <a:rPr lang="en-US" altLang="zh-CN" b="0" i="1" baseline="-25000" dirty="0"/>
              <a:t>C</a:t>
            </a:r>
            <a:r>
              <a:rPr lang="zh-CN" altLang="zh-CN" b="0" dirty="0"/>
              <a:t>波形（拍照记录）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140337"/>
      </p:ext>
    </p:extLst>
  </p:cSld>
  <p:clrMapOvr>
    <a:masterClrMapping/>
  </p:clrMapOvr>
  <p:transition spd="slow">
    <p:cover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AE53A738-FD83-394C-B7B5-EA04484D8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0"/>
            <a:ext cx="42878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000" b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  <a:t>三、实验操作指导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">
                <a:extLst>
                  <a:ext uri="{FF2B5EF4-FFF2-40B4-BE49-F238E27FC236}">
                    <a16:creationId xmlns:a16="http://schemas.microsoft.com/office/drawing/2014/main" id="{C5666645-E207-F046-ABA5-F8E781E719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411" y="3315828"/>
                <a:ext cx="8410703" cy="3737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(t)</a:t>
                </a:r>
                <a:r>
                  <a:rPr kumimoji="1" lang="en-US" altLang="zh-CN" sz="2800" i="1" dirty="0"/>
                  <a:t>=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num>
                              <m:den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den>
                            </m:f>
                          </m:e>
                        </m:rad>
                        <m:sSup>
                          <m:sSup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num>
                              <m:den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den>
                            </m:f>
                          </m:sup>
                        </m:sSup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𝒄𝒐𝒔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en-US" altLang="zh-CN" sz="2800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kumimoji="1" lang="en-US" altLang="zh-CN" sz="2800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800" b="0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kumimoji="1" lang="en-US" altLang="zh-CN" sz="2800" b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800" b="0">
                        <a:latin typeface="Cambria Math" panose="02040503050406030204" pitchFamily="18" charset="0"/>
                      </a:rPr>
                      <m:t>ln</m:t>
                    </m:r>
                    <m:rad>
                      <m:radPr>
                        <m:degHide m:val="on"/>
                        <m:ctrlP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zh-C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8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kumimoji="1" lang="en-US" altLang="zh-CN" sz="28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  <m:r>
                      <a:rPr kumimoji="1" lang="en-US" altLang="zh-CN" sz="2800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kumimoji="1"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kumimoji="1" lang="en-US" altLang="zh-CN" sz="2800" b="0"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800" b="0">
                        <a:latin typeface="Cambria Math" panose="02040503050406030204" pitchFamily="18" charset="0"/>
                      </a:rPr>
                      <m:t>lnE</m:t>
                    </m:r>
                  </m:oMath>
                </a14:m>
                <a:endParaRPr kumimoji="1" lang="en-US" altLang="zh-CN" sz="2800" b="0" dirty="0"/>
              </a:p>
              <a:p>
                <a:pPr>
                  <a:buNone/>
                </a:pPr>
                <a:r>
                  <a:rPr lang="zh-CN" altLang="zh-CN" sz="2800" b="0" dirty="0"/>
                  <a:t>并利用最小二乘法计算时间常数</a:t>
                </a:r>
                <a:r>
                  <a:rPr lang="en-US" altLang="zh-CN" sz="2800" b="0" i="1" dirty="0" err="1"/>
                  <a:t>τ</a:t>
                </a:r>
                <a:r>
                  <a:rPr lang="zh-CN" altLang="zh-CN" dirty="0"/>
                  <a:t>，</a:t>
                </a:r>
                <a:r>
                  <a:rPr lang="zh-CN" altLang="en-US" dirty="0"/>
                  <a:t>与</a:t>
                </a:r>
                <a:r>
                  <a:rPr kumimoji="1" lang="zh-CN" altLang="en-US" sz="2800" b="0" dirty="0">
                    <a:latin typeface="Cambria Math" panose="02040503050406030204" pitchFamily="18" charset="0"/>
                  </a:rPr>
                  <a:t>理论值</a:t>
                </a:r>
                <a:endParaRPr kumimoji="1" lang="en-US" altLang="zh-CN" sz="2800" b="0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zh-CN" altLang="zh-CN" sz="2800" b="0" dirty="0"/>
                  <a:t>（</a:t>
                </a:r>
                <a:r>
                  <a:rPr lang="en-US" altLang="zh-CN" sz="2800" b="0" i="1" dirty="0"/>
                  <a:t>R</a:t>
                </a:r>
                <a:r>
                  <a:rPr lang="en-US" altLang="zh-CN" sz="2800" b="0" dirty="0"/>
                  <a:t>=</a:t>
                </a:r>
                <a:r>
                  <a:rPr lang="en-US" altLang="zh-CN" sz="2800" b="0" i="1" dirty="0"/>
                  <a:t>R</a:t>
                </a:r>
                <a:r>
                  <a:rPr lang="zh-CN" altLang="zh-CN" sz="2800" b="0" baseline="-25000" dirty="0"/>
                  <a:t>可变电阻</a:t>
                </a:r>
                <a:r>
                  <a:rPr lang="en-US" altLang="zh-CN" sz="2800" b="0" dirty="0"/>
                  <a:t>+</a:t>
                </a:r>
                <a:r>
                  <a:rPr lang="en-US" altLang="zh-CN" sz="2800" b="0" i="1" dirty="0"/>
                  <a:t>R</a:t>
                </a:r>
                <a:r>
                  <a:rPr lang="zh-CN" altLang="zh-CN" sz="2800" b="0" baseline="-25000" dirty="0"/>
                  <a:t>信号源内阻</a:t>
                </a:r>
                <a:r>
                  <a:rPr lang="en-US" altLang="zh-CN" sz="2800" b="0" dirty="0"/>
                  <a:t>+</a:t>
                </a:r>
                <a:r>
                  <a:rPr lang="en-US" altLang="zh-CN" sz="2800" b="0" i="1" dirty="0"/>
                  <a:t>R</a:t>
                </a:r>
                <a:r>
                  <a:rPr lang="en-US" altLang="zh-CN" sz="2800" b="0" i="1" baseline="-25000" dirty="0"/>
                  <a:t>L</a:t>
                </a:r>
                <a:r>
                  <a:rPr lang="zh-CN" altLang="zh-CN" sz="2800" b="0" dirty="0"/>
                  <a:t>）</a:t>
                </a:r>
                <a:r>
                  <a:rPr lang="zh-CN" altLang="en-US" sz="2800" b="0" dirty="0"/>
                  <a:t>进行比较，分析误差。</a:t>
                </a:r>
                <a:endParaRPr lang="en-US" altLang="zh-CN" sz="2800" b="0" dirty="0"/>
              </a:p>
              <a:p>
                <a:pPr>
                  <a:buNone/>
                </a:pPr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5">
                <a:extLst>
                  <a:ext uri="{FF2B5EF4-FFF2-40B4-BE49-F238E27FC236}">
                    <a16:creationId xmlns:a16="http://schemas.microsoft.com/office/drawing/2014/main" id="{C5666645-E207-F046-ABA5-F8E781E71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411" y="3315828"/>
                <a:ext cx="8410703" cy="3737754"/>
              </a:xfrm>
              <a:prstGeom prst="rect">
                <a:avLst/>
              </a:prstGeom>
              <a:blipFill>
                <a:blip r:embed="rId3"/>
                <a:stretch>
                  <a:fillRect l="-1508" r="-7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4361674-E8F9-1D46-8F7A-8B07557E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11" y="708025"/>
            <a:ext cx="8404966" cy="2588556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5E06B4F8-E862-2148-B599-E0E56FED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368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AD476240-1AA3-8A4C-B5EF-7E8818A91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311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C58C9973-710B-1C4D-8D4A-8F796FECC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83296"/>
              </p:ext>
            </p:extLst>
          </p:nvPr>
        </p:nvGraphicFramePr>
        <p:xfrm>
          <a:off x="7427240" y="5474721"/>
          <a:ext cx="882220" cy="739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r:id="rId5" imgW="469900" imgH="393700" progId="Equation.DSMT4">
                  <p:embed/>
                </p:oleObj>
              </mc:Choice>
              <mc:Fallback>
                <p:oleObj r:id="rId5" imgW="469900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240" y="5474721"/>
                        <a:ext cx="882220" cy="7391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81FD464-59AC-E74A-9507-E5064E993FDE}"/>
                  </a:ext>
                </a:extLst>
              </p:cNvPr>
              <p:cNvSpPr/>
              <p:nvPr/>
            </p:nvSpPr>
            <p:spPr>
              <a:xfrm>
                <a:off x="621663" y="2792608"/>
                <a:ext cx="30773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m:rPr>
                          <m:nor/>
                        </m:rPr>
                        <a:rPr kumimoji="1" lang="zh-CN" altLang="en-US" b="0" dirty="0"/>
                        <m:t>）</m:t>
                      </m:r>
                      <m:r>
                        <m:rPr>
                          <m:nor/>
                        </m:rPr>
                        <a:rPr kumimoji="1" lang="en-US" altLang="zh-CN" b="0" dirty="0"/>
                        <m:t>=</m:t>
                      </m:r>
                      <m:r>
                        <m:rPr>
                          <m:nor/>
                        </m:rPr>
                        <a:rPr kumimoji="1" lang="zh-CN" altLang="en-US" b="0" i="0" dirty="0" smtClean="0"/>
                        <m:t> </m:t>
                      </m:r>
                      <m:r>
                        <m:rPr>
                          <m:nor/>
                        </m:rPr>
                        <a:rPr kumimoji="1" lang="en-US" altLang="zh-CN" b="0" i="0" dirty="0" smtClean="0"/>
                        <m:t>−</m:t>
                      </m:r>
                      <m:r>
                        <m:rPr>
                          <m:nor/>
                        </m:rPr>
                        <a:rPr kumimoji="1" lang="en-US" altLang="zh-CN" b="0" dirty="0"/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81FD464-59AC-E74A-9507-E5064E993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3" y="2792608"/>
                <a:ext cx="3077317" cy="523220"/>
              </a:xfrm>
              <a:prstGeom prst="rect">
                <a:avLst/>
              </a:prstGeom>
              <a:blipFill>
                <a:blip r:embed="rId7"/>
                <a:stretch>
                  <a:fillRect t="-2381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795261"/>
      </p:ext>
    </p:extLst>
  </p:cSld>
  <p:clrMapOvr>
    <a:masterClrMapping/>
  </p:clrMapOvr>
  <p:transition spd="slow">
    <p:cover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E98E354-A27C-404E-B833-AAC46D4E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859A2-0AC8-2D4C-BD4D-DCF0EAA3303C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AE53A738-FD83-394C-B7B5-EA04484D8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0"/>
            <a:ext cx="42878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000" b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  <a:t>三、实验操作指导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">
                <a:extLst>
                  <a:ext uri="{FF2B5EF4-FFF2-40B4-BE49-F238E27FC236}">
                    <a16:creationId xmlns:a16="http://schemas.microsoft.com/office/drawing/2014/main" id="{C5666645-E207-F046-ABA5-F8E781E719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77" y="708025"/>
                <a:ext cx="9196172" cy="4892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buNone/>
                </a:pPr>
                <a:r>
                  <a:rPr kumimoji="1" lang="zh-CN" altLang="en-US" sz="2800" b="0" dirty="0">
                    <a:solidFill>
                      <a:srgbClr val="000066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m:rPr>
                        <m:nor/>
                      </m:rPr>
                      <a:rPr kumimoji="1" lang="zh-CN" altLang="en-US" sz="2800" b="0" dirty="0"/>
                      <m:t>）</m:t>
                    </m:r>
                    <m:r>
                      <m:rPr>
                        <m:nor/>
                      </m:rPr>
                      <a:rPr kumimoji="1" lang="en-US" altLang="zh-CN" sz="2800" b="0" i="0" dirty="0" smtClean="0"/>
                      <m:t>=+1</m:t>
                    </m:r>
                    <m:r>
                      <m:rPr>
                        <m:nor/>
                      </m:rPr>
                      <a:rPr kumimoji="1" lang="zh-CN" altLang="en-US" sz="2800" b="0" i="0" dirty="0" smtClean="0"/>
                      <m:t>，</m:t>
                    </m:r>
                    <m:r>
                      <a:rPr kumimoji="1" lang="zh-CN" altLang="en-US" sz="2800" b="0" i="1" dirty="0">
                        <a:latin typeface="Cambria Math" panose="02040503050406030204" pitchFamily="18" charset="0"/>
                      </a:rPr>
                      <m:t>对</m:t>
                    </m:r>
                    <m:r>
                      <a:rPr kumimoji="1" lang="zh-CN" altLang="en-US" sz="2800" b="0" i="1" dirty="0" smtClean="0">
                        <a:latin typeface="Cambria Math" panose="02040503050406030204" pitchFamily="18" charset="0"/>
                      </a:rPr>
                      <m:t>应</m:t>
                    </m:r>
                    <m:r>
                      <a:rPr kumimoji="1" lang="zh-CN" altLang="en-US" sz="2800" b="0" i="1" dirty="0">
                        <a:latin typeface="Cambria Math" panose="02040503050406030204" pitchFamily="18" charset="0"/>
                      </a:rPr>
                      <m:t>振</m:t>
                    </m:r>
                  </m:oMath>
                </a14:m>
                <a:r>
                  <a:rPr kumimoji="1" lang="zh-CN" altLang="en-US" sz="2800" b="0" dirty="0">
                    <a:solidFill>
                      <a:srgbClr val="000066"/>
                    </a:solidFill>
                  </a:rPr>
                  <a:t>荡波形的波谷，可对波谷的振幅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>
                                <a:latin typeface="Cambria Math"/>
                              </a:rPr>
                              <m:t>𝐸</m:t>
                            </m:r>
                            <m:r>
                              <a:rPr kumimoji="1" lang="en-US" altLang="zh-CN" sz="2800" b="0" i="1">
                                <a:latin typeface="Cambria Math"/>
                              </a:rPr>
                              <m:t>−</m:t>
                            </m:r>
                            <m: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800" b="0" dirty="0">
                    <a:solidFill>
                      <a:srgbClr val="000066"/>
                    </a:solidFill>
                  </a:rPr>
                  <a:t>进行测量，代</a:t>
                </a:r>
                <a:endParaRPr kumimoji="1" lang="en-US" altLang="zh-CN" sz="2800" b="0" i="1" dirty="0">
                  <a:solidFill>
                    <a:srgbClr val="000066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zh-CN" sz="2800" b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kumimoji="1" lang="en-US" altLang="zh-CN" sz="2800" b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kumimoji="1" lang="en-US" altLang="zh-CN" sz="2800" b="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kumimoji="1" lang="en-US" altLang="zh-CN" sz="2800" b="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zh-CN" sz="28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zh-CN" sz="28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800" b="0">
                          <a:latin typeface="Cambria Math" panose="02040503050406030204" pitchFamily="18" charset="0"/>
                        </a:rPr>
                        <m:t>ln</m:t>
                      </m:r>
                      <m:rad>
                        <m:radPr>
                          <m:degHide m:val="on"/>
                          <m:ctrlPr>
                            <a:rPr kumimoji="1"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CN" sz="28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8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zh-CN" sz="28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zh-CN" sz="28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zh-CN" sz="28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kumimoji="1" lang="en-US" altLang="zh-CN" sz="2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zh-CN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800" b="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zh-CN" sz="28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sz="28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  <m:r>
                        <a:rPr kumimoji="1" lang="en-US" altLang="zh-CN" sz="28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kumimoji="1"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kumimoji="1" lang="en-US" altLang="zh-CN" sz="2800" b="0"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sz="2800" b="0">
                          <a:latin typeface="Cambria Math" panose="02040503050406030204" pitchFamily="18" charset="0"/>
                        </a:rPr>
                        <m:t>lnE</m:t>
                      </m:r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0"/>
                  </a:spcBef>
                  <a:buClrTx/>
                  <a:buSzTx/>
                  <a:buNone/>
                </a:pPr>
                <a:r>
                  <a:rPr kumimoji="1" lang="zh-CN" altLang="en-US" sz="2800" b="0" dirty="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或直接测量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波谷的</m:t>
                        </m:r>
                        <m:r>
                          <a:rPr kumimoji="1" lang="en-US" altLang="zh-CN" sz="2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zh-CN" sz="28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zh-CN" sz="28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kumimoji="1" lang="en-US" altLang="zh-CN" sz="28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kumimoji="1" lang="zh-CN" altLang="en-US" sz="2800" b="1" i="0" dirty="0" smtClean="0">
                        <a:solidFill>
                          <a:srgbClr val="000066"/>
                        </a:solidFill>
                        <a:latin typeface="Times New Roman" panose="02020603050405020304" pitchFamily="18" charset="0"/>
                      </a:rPr>
                      <m:t>，</m:t>
                    </m:r>
                    <m:r>
                      <a:rPr kumimoji="1" lang="zh-CN" altLang="en-US" sz="2800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可</m:t>
                    </m:r>
                    <m:r>
                      <a:rPr kumimoji="1" lang="zh-CN" altLang="en-US" sz="2800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得</m:t>
                    </m:r>
                  </m:oMath>
                </a14:m>
                <a:endParaRPr kumimoji="1" lang="en-US" altLang="zh-CN" sz="2800" dirty="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  <a:p>
                <a:pPr lvl="0">
                  <a:spcBef>
                    <a:spcPct val="0"/>
                  </a:spcBef>
                  <a:buClrTx/>
                  <a:buSzTx/>
                  <a:buNone/>
                </a:pPr>
                <a:r>
                  <a:rPr kumimoji="1" lang="zh-CN" altLang="en-US" sz="2800" b="0" dirty="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800" b="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zh-CN" sz="2800" b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kumimoji="1" lang="en-US" altLang="zh-CN" sz="2800" b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800" b="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000066"/>
                                </a:solidFill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kumimoji="1" lang="en-US" altLang="zh-CN" sz="2800" b="0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CN" sz="2800" b="0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1" lang="en-US" altLang="zh-CN" sz="2800" b="0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kumimoji="1" lang="en-US" altLang="zh-CN" sz="2800" b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800" b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ln</m:t>
                    </m:r>
                    <m:rad>
                      <m:radPr>
                        <m:degHide m:val="on"/>
                        <m:ctrlPr>
                          <a:rPr kumimoji="1" lang="en-US" altLang="zh-CN" sz="2800" b="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sz="2800" b="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800" b="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sz="2800" b="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sz="2800" b="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sz="2800" b="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2800" b="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zh-CN" sz="2800" b="0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800" b="0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kumimoji="1" lang="en-US" altLang="zh-CN" sz="2800" b="0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2800" b="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  <m:r>
                      <a:rPr kumimoji="1" lang="en-US" altLang="zh-CN" sz="2800" b="0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sz="2800" b="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kumimoji="1" lang="en-US" altLang="zh-CN" sz="2800" b="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kumimoji="1" lang="en-US" altLang="zh-CN" sz="2400" b="0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kumimoji="1" lang="en-US" altLang="zh-CN" sz="2400" b="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kumimoji="1" lang="zh-CN" altLang="en-US" sz="2400" b="0" dirty="0">
                    <a:latin typeface="Times New Roman" panose="02020603050405020304" pitchFamily="18" charset="0"/>
                  </a:rPr>
                  <a:t>    </a:t>
                </a:r>
                <a:endParaRPr kumimoji="1" lang="en-US" altLang="zh-CN" sz="2400" b="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kumimoji="1" lang="en-US" altLang="zh-CN" sz="2400" b="0" dirty="0">
                    <a:latin typeface="Times New Roman" panose="02020603050405020304" pitchFamily="18" charset="0"/>
                  </a:rPr>
                  <a:t>          </a:t>
                </a:r>
                <a:endParaRPr kumimoji="1" lang="en-US" altLang="zh-CN" sz="28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5">
                <a:extLst>
                  <a:ext uri="{FF2B5EF4-FFF2-40B4-BE49-F238E27FC236}">
                    <a16:creationId xmlns:a16="http://schemas.microsoft.com/office/drawing/2014/main" id="{C5666645-E207-F046-ABA5-F8E781E71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277" y="708025"/>
                <a:ext cx="9196172" cy="4892173"/>
              </a:xfrm>
              <a:prstGeom prst="rect">
                <a:avLst/>
              </a:prstGeom>
              <a:blipFill>
                <a:blip r:embed="rId2"/>
                <a:stretch>
                  <a:fillRect l="-1103" t="-15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C1A60AE-26AD-9644-BF40-E407C013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7" y="4305920"/>
            <a:ext cx="8404966" cy="258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320"/>
      </p:ext>
    </p:extLst>
  </p:cSld>
  <p:clrMapOvr>
    <a:masterClrMapping/>
  </p:clrMapOvr>
  <p:transition spd="slow"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1E3060-508F-764E-A79A-1C29DFE6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DAC9A-D411-2544-810F-98F8065C3FE0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72B8EEB-5763-864A-A5AC-245349FE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65125"/>
            <a:ext cx="323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  <a:t>一、实验目的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C716719-47AC-794B-AD34-BB9C5826E38C}"/>
                  </a:ext>
                </a:extLst>
              </p:cNvPr>
              <p:cNvSpPr txBox="1"/>
              <p:nvPr/>
            </p:nvSpPr>
            <p:spPr>
              <a:xfrm>
                <a:off x="336664" y="1708879"/>
                <a:ext cx="8193269" cy="2953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kumimoji="1" lang="zh-CN" altLang="en-US" sz="3200" dirty="0">
                    <a:solidFill>
                      <a:schemeClr val="tx1"/>
                    </a:solidFill>
                  </a:rPr>
                  <a:t>理解</a:t>
                </a:r>
                <a:r>
                  <a:rPr kumimoji="1" lang="en-US" altLang="zh-CN" sz="3200" dirty="0"/>
                  <a:t>RC</a:t>
                </a:r>
                <a:r>
                  <a:rPr kumimoji="1" lang="zh-CN" altLang="en-US" sz="3200" dirty="0"/>
                  <a:t>、</a:t>
                </a:r>
                <a:r>
                  <a:rPr kumimoji="1" lang="en-US" altLang="zh-CN" sz="3200" dirty="0"/>
                  <a:t> RL</a:t>
                </a:r>
                <a:r>
                  <a:rPr kumimoji="1" lang="zh-CN" altLang="en-US" sz="3200" dirty="0"/>
                  <a:t>和</a:t>
                </a:r>
                <a:r>
                  <a:rPr kumimoji="1" lang="en-US" altLang="zh-CN" sz="3200" dirty="0"/>
                  <a:t>RLC</a:t>
                </a:r>
                <a:r>
                  <a:rPr kumimoji="1" lang="zh-CN" altLang="en-US" sz="3200" dirty="0"/>
                  <a:t>三种串联电路暂态过</a:t>
                </a:r>
                <a:endParaRPr kumimoji="1"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3200" dirty="0"/>
                  <a:t>     程</a:t>
                </a:r>
                <a:r>
                  <a:rPr kumimoji="1" lang="zh-CN" altLang="en-US" sz="3200" dirty="0">
                    <a:solidFill>
                      <a:schemeClr val="tx1"/>
                    </a:solidFill>
                  </a:rPr>
                  <a:t>时间常数</a:t>
                </a:r>
                <a14:m>
                  <m:oMath xmlns:m="http://schemas.openxmlformats.org/officeDocument/2006/math">
                    <m:r>
                      <a:rPr kumimoji="1" lang="zh-CN" alt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kumimoji="1" lang="zh-CN" altLang="en-US" sz="3200" dirty="0">
                    <a:solidFill>
                      <a:schemeClr val="tx1"/>
                    </a:solidFill>
                  </a:rPr>
                  <a:t>的概念及其测量方法；</a:t>
                </a:r>
                <a:endParaRPr kumimoji="1" lang="en-US" altLang="zh-CN" sz="3200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kumimoji="1" lang="zh-CN" altLang="en-US" sz="3200" dirty="0"/>
                  <a:t>理解</a:t>
                </a:r>
                <a:r>
                  <a:rPr kumimoji="1" lang="en-US" altLang="zh-CN" sz="3200" dirty="0">
                    <a:solidFill>
                      <a:schemeClr val="tx1"/>
                    </a:solidFill>
                  </a:rPr>
                  <a:t>RLC</a:t>
                </a:r>
                <a:r>
                  <a:rPr kumimoji="1" lang="zh-CN" altLang="en-US" sz="3200" dirty="0">
                    <a:solidFill>
                      <a:schemeClr val="tx1"/>
                    </a:solidFill>
                  </a:rPr>
                  <a:t>串联电路阻尼振荡规律；</a:t>
                </a:r>
                <a:endParaRPr kumimoji="1" lang="en-US" altLang="zh-CN" sz="3200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kumimoji="1" lang="zh-CN" altLang="en-US" sz="3200" dirty="0">
                    <a:solidFill>
                      <a:schemeClr val="tx1"/>
                    </a:solidFill>
                  </a:rPr>
                  <a:t>加深</a:t>
                </a:r>
                <a:r>
                  <a:rPr kumimoji="1" lang="en-US" altLang="zh-CN" sz="3200" dirty="0">
                    <a:solidFill>
                      <a:schemeClr val="tx1"/>
                    </a:solidFill>
                  </a:rPr>
                  <a:t>R</a:t>
                </a:r>
                <a:r>
                  <a:rPr kumimoji="1" lang="zh-CN" altLang="en-US" sz="3200" dirty="0">
                    <a:solidFill>
                      <a:schemeClr val="tx1"/>
                    </a:solidFill>
                  </a:rPr>
                  <a:t>、</a:t>
                </a:r>
                <a:r>
                  <a:rPr kumimoji="1" lang="en-US" altLang="zh-CN" sz="3200" dirty="0">
                    <a:solidFill>
                      <a:schemeClr val="tx1"/>
                    </a:solidFill>
                  </a:rPr>
                  <a:t>L</a:t>
                </a:r>
                <a:r>
                  <a:rPr kumimoji="1" lang="zh-CN" altLang="en-US" sz="3200" dirty="0">
                    <a:solidFill>
                      <a:schemeClr val="tx1"/>
                    </a:solidFill>
                  </a:rPr>
                  <a:t>、</a:t>
                </a:r>
                <a:r>
                  <a:rPr kumimoji="1" lang="en-US" altLang="zh-CN" sz="3200" dirty="0">
                    <a:solidFill>
                      <a:schemeClr val="tx1"/>
                    </a:solidFill>
                  </a:rPr>
                  <a:t>C</a:t>
                </a:r>
                <a:r>
                  <a:rPr kumimoji="1" lang="zh-CN" altLang="en-US" sz="3200" dirty="0">
                    <a:solidFill>
                      <a:schemeClr val="tx1"/>
                    </a:solidFill>
                  </a:rPr>
                  <a:t>各元件在电路中的作用；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C716719-47AC-794B-AD34-BB9C5826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64" y="1708879"/>
                <a:ext cx="8193269" cy="2953501"/>
              </a:xfrm>
              <a:prstGeom prst="rect">
                <a:avLst/>
              </a:prstGeom>
              <a:blipFill>
                <a:blip r:embed="rId2"/>
                <a:stretch>
                  <a:fillRect l="-1703" r="-774" b="-5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4379B7E-A405-A341-B940-943545D1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93FBE-6225-1B4C-9526-1A6C610AEF58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73769" name="Rectangle 9">
            <a:extLst>
              <a:ext uri="{FF2B5EF4-FFF2-40B4-BE49-F238E27FC236}">
                <a16:creationId xmlns:a16="http://schemas.microsoft.com/office/drawing/2014/main" id="{1832843C-590E-144A-A804-74101F681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41" y="1014657"/>
            <a:ext cx="3438525" cy="58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66800" indent="-6096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24000" indent="-609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981200" indent="-609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38400" indent="-609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560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280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1000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720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  <a:buClr>
                <a:srgbClr val="FF3300"/>
              </a:buClr>
              <a:buSzTx/>
              <a:buNone/>
            </a:pPr>
            <a:r>
              <a:rPr lang="en-US" altLang="zh-CN" dirty="0">
                <a:ea typeface="幼圆" pitchFamily="49" charset="-122"/>
              </a:rPr>
              <a:t>1.</a:t>
            </a:r>
            <a:r>
              <a:rPr kumimoji="1" lang="en-US" altLang="zh-CN" dirty="0"/>
              <a:t> RC</a:t>
            </a:r>
            <a:r>
              <a:rPr kumimoji="1" lang="zh-CN" altLang="en-US" dirty="0"/>
              <a:t>串联电路</a:t>
            </a:r>
            <a:endParaRPr lang="zh-CN" altLang="en-US" dirty="0">
              <a:ea typeface="幼圆" pitchFamily="49" charset="-122"/>
            </a:endParaRPr>
          </a:p>
        </p:txBody>
      </p:sp>
      <p:sp>
        <p:nvSpPr>
          <p:cNvPr id="373770" name="Rectangle 10">
            <a:extLst>
              <a:ext uri="{FF2B5EF4-FFF2-40B4-BE49-F238E27FC236}">
                <a16:creationId xmlns:a16="http://schemas.microsoft.com/office/drawing/2014/main" id="{77915573-2298-CC46-95D7-99A8AE2E8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658" y="71496"/>
            <a:ext cx="323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  <a:t>二、实验原理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D4280F49-D944-634A-9C66-711B30437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92" y="1540378"/>
                <a:ext cx="4817055" cy="14466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09600" indent="-609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066800" indent="-609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524000" indent="-609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981200" indent="-609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438400" indent="-609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8956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3528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8100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2672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FF3300"/>
                  </a:buClr>
                  <a:buSzTx/>
                  <a:buFont typeface="Wingdings" pitchFamily="2" charset="2"/>
                  <a:buChar char="Ø"/>
                </a:pPr>
                <a:r>
                  <a:rPr kumimoji="1" lang="zh-CN" altLang="en-US" sz="2800" dirty="0">
                    <a:ea typeface="幼圆" pitchFamily="49" charset="-122"/>
                  </a:rPr>
                  <a:t>充电过程的回路方程为：</a:t>
                </a:r>
                <a:endParaRPr kumimoji="1" lang="en-US" altLang="zh-CN" sz="2800" dirty="0">
                  <a:ea typeface="幼圆" pitchFamily="49" charset="-122"/>
                </a:endParaRPr>
              </a:p>
              <a:p>
                <a:pPr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FF3300"/>
                  </a:buClr>
                  <a:buSzTx/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              </m:t>
                    </m:r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𝑹𝑪</m:t>
                    </m:r>
                    <m:f>
                      <m:fPr>
                        <m:ctrlP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</m:ctrlPr>
                      </m:fPr>
                      <m:num>
                        <m:r>
                          <a:rPr kumimoji="1" lang="en-US" altLang="zh-C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𝐝</m:t>
                        </m:r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𝑼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𝒄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𝐝</m:t>
                        </m:r>
                        <m: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𝒕</m:t>
                        </m:r>
                      </m:den>
                    </m:f>
                  </m:oMath>
                </a14:m>
                <a:r>
                  <a:rPr kumimoji="1" lang="zh-CN" altLang="en-US" sz="2800" dirty="0">
                    <a:solidFill>
                      <a:schemeClr val="tx1"/>
                    </a:solidFill>
                    <a:ea typeface="幼圆" pitchFamily="49" charset="-122"/>
                  </a:rPr>
                  <a:t> </a:t>
                </a:r>
                <a:r>
                  <a:rPr kumimoji="1" lang="en-US" altLang="zh-CN" sz="2800" dirty="0">
                    <a:solidFill>
                      <a:schemeClr val="tx1"/>
                    </a:solidFill>
                    <a:ea typeface="幼圆" pitchFamily="49" charset="-12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𝑼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幼圆" pitchFamily="49" charset="-122"/>
                  </a:rPr>
                  <a:t>=</a:t>
                </a:r>
                <a:r>
                  <a:rPr lang="en-US" altLang="zh-CN" sz="2800" i="1" dirty="0">
                    <a:solidFill>
                      <a:schemeClr val="tx1"/>
                    </a:solidFill>
                    <a:ea typeface="幼圆" pitchFamily="49" charset="-122"/>
                  </a:rPr>
                  <a:t>E</a:t>
                </a:r>
                <a:endParaRPr lang="zh-CN" altLang="en-US" sz="2800" i="1" dirty="0">
                  <a:solidFill>
                    <a:schemeClr val="tx1"/>
                  </a:solidFill>
                  <a:ea typeface="幼圆" pitchFamily="49" charset="-122"/>
                </a:endParaRPr>
              </a:p>
            </p:txBody>
          </p:sp>
        </mc:Choice>
        <mc:Fallback xmlns=""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D4280F49-D944-634A-9C66-711B30437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392" y="1540378"/>
                <a:ext cx="4817055" cy="1446678"/>
              </a:xfrm>
              <a:prstGeom prst="rect">
                <a:avLst/>
              </a:prstGeom>
              <a:blipFill>
                <a:blip r:embed="rId2"/>
                <a:stretch>
                  <a:fillRect l="-2105" t="-2609" b="-34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6F9ACC-C669-374C-B6D8-554EF25F823F}"/>
                  </a:ext>
                </a:extLst>
              </p:cNvPr>
              <p:cNvSpPr txBox="1"/>
              <p:nvPr/>
            </p:nvSpPr>
            <p:spPr>
              <a:xfrm>
                <a:off x="230942" y="3012325"/>
                <a:ext cx="5544210" cy="1228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由初始条件：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kumimoji="1" lang="en-US" altLang="zh-CN" dirty="0"/>
                  <a:t>(0)</a:t>
                </a:r>
                <a:r>
                  <a:rPr kumimoji="1" lang="en-US" altLang="zh-CN" i="1" dirty="0"/>
                  <a:t>=</a:t>
                </a:r>
                <a:r>
                  <a:rPr kumimoji="1" lang="en-US" altLang="zh-CN" dirty="0"/>
                  <a:t>0</a:t>
                </a:r>
                <a:r>
                  <a:rPr kumimoji="1" lang="en-US" altLang="zh-CN" i="1" dirty="0"/>
                  <a:t> </a:t>
                </a:r>
                <a:r>
                  <a:rPr kumimoji="1" lang="zh-CN" altLang="en-US" dirty="0"/>
                  <a:t>可得方程解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/>
                  <a:t>(t)</a:t>
                </a:r>
                <a:r>
                  <a:rPr kumimoji="1" lang="en-US" altLang="zh-CN" i="1" dirty="0"/>
                  <a:t>=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num>
                              <m:den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𝑹𝑪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kumimoji="1"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num>
                              <m:den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6F9ACC-C669-374C-B6D8-554EF25F8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2" y="3012325"/>
                <a:ext cx="5544210" cy="1228541"/>
              </a:xfrm>
              <a:prstGeom prst="rect">
                <a:avLst/>
              </a:prstGeom>
              <a:blipFill>
                <a:blip r:embed="rId3"/>
                <a:stretch>
                  <a:fillRect l="-2055" t="-7143"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48EB8C-2AB8-FF40-B8A4-AFD522662A69}"/>
                  </a:ext>
                </a:extLst>
              </p:cNvPr>
              <p:cNvSpPr/>
              <p:nvPr/>
            </p:nvSpPr>
            <p:spPr>
              <a:xfrm>
                <a:off x="230942" y="4443198"/>
                <a:ext cx="4572000" cy="12580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indent="-457200"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FF3300"/>
                  </a:buClr>
                  <a:buSzTx/>
                  <a:buFont typeface="Wingdings" pitchFamily="2" charset="2"/>
                  <a:buChar char="Ø"/>
                </a:pPr>
                <a:r>
                  <a:rPr kumimoji="1" lang="zh-CN" altLang="en-US" dirty="0">
                    <a:solidFill>
                      <a:schemeClr val="tx1"/>
                    </a:solidFill>
                    <a:ea typeface="幼圆" pitchFamily="49" charset="-122"/>
                  </a:rPr>
                  <a:t>放电过程的回路方程</a:t>
                </a:r>
                <a14:m>
                  <m:oMath xmlns:m="http://schemas.openxmlformats.org/officeDocument/2006/math">
                    <m:r>
                      <a:rPr kumimoji="1"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    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𝑹𝑪</m:t>
                    </m:r>
                    <m:f>
                      <m:f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</m:ctrlPr>
                      </m:fPr>
                      <m:num>
                        <m: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𝐝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𝑼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𝒄</m:t>
                            </m:r>
                          </m:sub>
                        </m:sSub>
                      </m:num>
                      <m:den>
                        <m: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𝐝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𝒕</m:t>
                        </m:r>
                      </m:den>
                    </m:f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  <a:ea typeface="幼圆" pitchFamily="49" charset="-12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𝑼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幼圆" pitchFamily="49" charset="-122"/>
                  </a:rPr>
                  <a:t>=</a:t>
                </a:r>
                <a:r>
                  <a:rPr lang="en-US" altLang="zh-CN" i="1" dirty="0">
                    <a:solidFill>
                      <a:schemeClr val="tx1"/>
                    </a:solidFill>
                    <a:ea typeface="幼圆" pitchFamily="49" charset="-122"/>
                  </a:rPr>
                  <a:t>0</a:t>
                </a:r>
                <a:endParaRPr lang="zh-CN" altLang="en-US" i="1" dirty="0">
                  <a:solidFill>
                    <a:schemeClr val="tx1"/>
                  </a:solidFill>
                  <a:ea typeface="幼圆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48EB8C-2AB8-FF40-B8A4-AFD522662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2" y="4443198"/>
                <a:ext cx="4572000" cy="1258037"/>
              </a:xfrm>
              <a:prstGeom prst="rect">
                <a:avLst/>
              </a:prstGeom>
              <a:blipFill>
                <a:blip r:embed="rId4"/>
                <a:stretch>
                  <a:fillRect l="-2216" t="-400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65130AB-4DC3-0C4B-BDC3-8C7EC128E7C4}"/>
                  </a:ext>
                </a:extLst>
              </p:cNvPr>
              <p:cNvSpPr txBox="1"/>
              <p:nvPr/>
            </p:nvSpPr>
            <p:spPr>
              <a:xfrm>
                <a:off x="168568" y="5678282"/>
                <a:ext cx="5515100" cy="1114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由初始条件：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kumimoji="1" lang="en-US" altLang="zh-CN" dirty="0"/>
                  <a:t>(0)</a:t>
                </a:r>
                <a:r>
                  <a:rPr kumimoji="1" lang="en-US" altLang="zh-CN" i="1" dirty="0"/>
                  <a:t>=E </a:t>
                </a:r>
                <a:r>
                  <a:rPr kumimoji="1" lang="zh-CN" altLang="en-US" dirty="0"/>
                  <a:t>可得方程解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/>
                  <a:t>(t)</a:t>
                </a:r>
                <a:r>
                  <a:rPr kumimoji="1" lang="en-US" altLang="zh-CN" i="1" dirty="0"/>
                  <a:t>=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𝑹𝑪</m:t>
                            </m:r>
                          </m:den>
                        </m:f>
                      </m:sup>
                    </m:sSup>
                    <m:r>
                      <a:rPr kumimoji="1"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𝑬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den>
                        </m:f>
                      </m:sup>
                    </m:sSup>
                  </m:oMath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65130AB-4DC3-0C4B-BDC3-8C7EC128E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68" y="5678282"/>
                <a:ext cx="5515100" cy="1114729"/>
              </a:xfrm>
              <a:prstGeom prst="rect">
                <a:avLst/>
              </a:prstGeom>
              <a:blipFill>
                <a:blip r:embed="rId5"/>
                <a:stretch>
                  <a:fillRect l="-2064" t="-6742" r="-1147" b="-14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D38FC8-377E-2140-82C2-64E3CE13B44C}"/>
                  </a:ext>
                </a:extLst>
              </p:cNvPr>
              <p:cNvSpPr txBox="1"/>
              <p:nvPr/>
            </p:nvSpPr>
            <p:spPr>
              <a:xfrm>
                <a:off x="5791294" y="5425513"/>
                <a:ext cx="291214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𝑹𝑪</m:t>
                    </m:r>
                  </m:oMath>
                </a14:m>
                <a:r>
                  <a:rPr kumimoji="1" lang="zh-CN" altLang="en-US" dirty="0"/>
                  <a:t>称为</a:t>
                </a:r>
                <a:r>
                  <a:rPr kumimoji="1" lang="en-US" altLang="zh-CN" dirty="0"/>
                  <a:t>RC</a:t>
                </a:r>
                <a:r>
                  <a:rPr kumimoji="1" lang="zh-CN" altLang="en-US" dirty="0"/>
                  <a:t>电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路时间常数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D38FC8-377E-2140-82C2-64E3CE13B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94" y="5425513"/>
                <a:ext cx="2912144" cy="954107"/>
              </a:xfrm>
              <a:prstGeom prst="rect">
                <a:avLst/>
              </a:prstGeom>
              <a:blipFill>
                <a:blip r:embed="rId6"/>
                <a:stretch>
                  <a:fillRect l="-4803" t="-7895" r="-349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2CDAFB7-93C3-FB4A-8915-6697EEE9D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7169" y="109847"/>
            <a:ext cx="3198349" cy="25826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4E4767F-111A-7F45-BBFE-7F91F093E5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3668" y="2692471"/>
            <a:ext cx="3435234" cy="2572420"/>
          </a:xfrm>
          <a:prstGeom prst="rect">
            <a:avLst/>
          </a:prstGeom>
        </p:spPr>
      </p:pic>
    </p:spTree>
  </p:cSld>
  <p:clrMapOvr>
    <a:masterClrMapping/>
  </p:clrMapOvr>
  <p:transition spd="slow">
    <p:cover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4379B7E-A405-A341-B940-943545D1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93FBE-6225-1B4C-9526-1A6C610AEF58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73769" name="Rectangle 9">
            <a:extLst>
              <a:ext uri="{FF2B5EF4-FFF2-40B4-BE49-F238E27FC236}">
                <a16:creationId xmlns:a16="http://schemas.microsoft.com/office/drawing/2014/main" id="{1832843C-590E-144A-A804-74101F681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96" y="216743"/>
            <a:ext cx="3438525" cy="58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66800" indent="-6096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24000" indent="-609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981200" indent="-609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38400" indent="-609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560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280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1000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720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  <a:buClr>
                <a:srgbClr val="FF3300"/>
              </a:buClr>
              <a:buSzTx/>
              <a:buNone/>
            </a:pPr>
            <a:r>
              <a:rPr lang="en-US" altLang="zh-CN" dirty="0">
                <a:ea typeface="幼圆" pitchFamily="49" charset="-122"/>
              </a:rPr>
              <a:t>2.</a:t>
            </a:r>
            <a:r>
              <a:rPr kumimoji="1" lang="en-US" altLang="zh-CN" dirty="0"/>
              <a:t> RL</a:t>
            </a:r>
            <a:r>
              <a:rPr kumimoji="1" lang="zh-CN" altLang="en-US" dirty="0"/>
              <a:t>串联电路</a:t>
            </a:r>
            <a:endParaRPr lang="zh-CN" altLang="en-US" dirty="0">
              <a:ea typeface="幼圆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D4280F49-D944-634A-9C66-711B30437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98" y="823307"/>
                <a:ext cx="4249962" cy="14466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09600" indent="-609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066800" indent="-609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524000" indent="-609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981200" indent="-609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438400" indent="-609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8956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3528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8100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2672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FF3300"/>
                  </a:buClr>
                  <a:buSzTx/>
                  <a:buFont typeface="Wingdings" pitchFamily="2" charset="2"/>
                  <a:buChar char="Ø"/>
                </a:pPr>
                <a:r>
                  <a:rPr kumimoji="1" lang="zh-CN" altLang="en-US" sz="2800" dirty="0">
                    <a:solidFill>
                      <a:schemeClr val="tx1"/>
                    </a:solidFill>
                    <a:ea typeface="幼圆" pitchFamily="49" charset="-122"/>
                  </a:rPr>
                  <a:t>回路</a:t>
                </a:r>
                <a:r>
                  <a:rPr kumimoji="1" lang="zh-CN" altLang="en-US" sz="2800" dirty="0">
                    <a:ea typeface="幼圆" pitchFamily="49" charset="-122"/>
                  </a:rPr>
                  <a:t>电流增长</a:t>
                </a:r>
                <a:r>
                  <a:rPr kumimoji="1" lang="zh-CN" altLang="en-US" sz="2800" dirty="0">
                    <a:solidFill>
                      <a:schemeClr val="tx1"/>
                    </a:solidFill>
                    <a:ea typeface="幼圆" pitchFamily="49" charset="-122"/>
                  </a:rPr>
                  <a:t>方程为：</a:t>
                </a:r>
                <a:endParaRPr kumimoji="1" lang="en-US" altLang="zh-CN" sz="2800" dirty="0">
                  <a:solidFill>
                    <a:schemeClr val="tx1"/>
                  </a:solidFill>
                  <a:ea typeface="幼圆" pitchFamily="49" charset="-122"/>
                </a:endParaRPr>
              </a:p>
              <a:p>
                <a:pPr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FF3300"/>
                  </a:buClr>
                  <a:buSzTx/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      </m:t>
                    </m:r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𝑳</m:t>
                    </m:r>
                    <m:f>
                      <m:fPr>
                        <m:ctrlP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</m:ctrlPr>
                      </m:fPr>
                      <m:num>
                        <m:r>
                          <a:rPr kumimoji="1" lang="en-US" altLang="zh-C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𝐝</m:t>
                        </m:r>
                        <m: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𝒊</m:t>
                        </m:r>
                      </m:num>
                      <m:den>
                        <m:r>
                          <a:rPr kumimoji="1" lang="en-US" altLang="zh-C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𝐝</m:t>
                        </m:r>
                        <m: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𝒕</m:t>
                        </m:r>
                      </m:den>
                    </m:f>
                  </m:oMath>
                </a14:m>
                <a:r>
                  <a:rPr kumimoji="1" lang="zh-CN" altLang="en-US" sz="2800" dirty="0">
                    <a:solidFill>
                      <a:schemeClr val="tx1"/>
                    </a:solidFill>
                    <a:ea typeface="幼圆" pitchFamily="49" charset="-122"/>
                  </a:rPr>
                  <a:t> </a:t>
                </a:r>
                <a:r>
                  <a:rPr kumimoji="1" lang="en-US" altLang="zh-CN" sz="2800" dirty="0">
                    <a:solidFill>
                      <a:schemeClr val="tx1"/>
                    </a:solidFill>
                    <a:ea typeface="幼圆" pitchFamily="49" charset="-122"/>
                  </a:rPr>
                  <a:t>+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𝑹</m:t>
                    </m:r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𝒊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幼圆" pitchFamily="49" charset="-122"/>
                  </a:rPr>
                  <a:t>=</a:t>
                </a:r>
                <a:r>
                  <a:rPr lang="en-US" altLang="zh-CN" sz="2800" i="1" dirty="0">
                    <a:solidFill>
                      <a:schemeClr val="tx1"/>
                    </a:solidFill>
                    <a:ea typeface="幼圆" pitchFamily="49" charset="-122"/>
                  </a:rPr>
                  <a:t>E</a:t>
                </a:r>
                <a:endParaRPr lang="zh-CN" altLang="en-US" sz="2800" i="1" dirty="0">
                  <a:solidFill>
                    <a:schemeClr val="tx1"/>
                  </a:solidFill>
                  <a:ea typeface="幼圆" pitchFamily="49" charset="-122"/>
                </a:endParaRPr>
              </a:p>
            </p:txBody>
          </p:sp>
        </mc:Choice>
        <mc:Fallback xmlns=""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D4280F49-D944-634A-9C66-711B30437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198" y="823307"/>
                <a:ext cx="4249962" cy="1446678"/>
              </a:xfrm>
              <a:prstGeom prst="rect">
                <a:avLst/>
              </a:prstGeom>
              <a:blipFill>
                <a:blip r:embed="rId2"/>
                <a:stretch>
                  <a:fillRect l="-2381" t="-3478" r="-5060" b="-26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6F9ACC-C669-374C-B6D8-554EF25F823F}"/>
                  </a:ext>
                </a:extLst>
              </p:cNvPr>
              <p:cNvSpPr txBox="1"/>
              <p:nvPr/>
            </p:nvSpPr>
            <p:spPr>
              <a:xfrm>
                <a:off x="191198" y="2409325"/>
                <a:ext cx="5179623" cy="1829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由初始条件：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kumimoji="1" lang="en-US" altLang="zh-CN" dirty="0"/>
                  <a:t>(0)</a:t>
                </a:r>
                <a:r>
                  <a:rPr kumimoji="1" lang="en-US" altLang="zh-CN" i="1" dirty="0"/>
                  <a:t>=</a:t>
                </a:r>
                <a:r>
                  <a:rPr kumimoji="1" lang="en-US" altLang="zh-CN" dirty="0"/>
                  <a:t>0</a:t>
                </a:r>
                <a:r>
                  <a:rPr kumimoji="1" lang="en-US" altLang="zh-CN" i="1" dirty="0"/>
                  <a:t> </a:t>
                </a:r>
                <a:r>
                  <a:rPr kumimoji="1" lang="zh-CN" altLang="en-US" dirty="0"/>
                  <a:t>可得方程解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kumimoji="1" lang="en-US" altLang="zh-CN" dirty="0"/>
                  <a:t>(t)</a:t>
                </a:r>
                <a:r>
                  <a:rPr kumimoji="1" lang="en-US" altLang="zh-CN" i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  <m:d>
                      <m:d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𝒕𝑹</m:t>
                                </m:r>
                              </m:num>
                              <m:den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kumimoji="1" lang="en-US" altLang="zh-CN" b="1" i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kumimoji="1" lang="en-US" altLang="zh-CN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kumimoji="1" lang="en-US" altLang="zh-CN" i="1" dirty="0"/>
                  <a:t>=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𝒕𝑹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6F9ACC-C669-374C-B6D8-554EF25F8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8" y="2409325"/>
                <a:ext cx="5179623" cy="1829475"/>
              </a:xfrm>
              <a:prstGeom prst="rect">
                <a:avLst/>
              </a:prstGeom>
              <a:blipFill>
                <a:blip r:embed="rId3"/>
                <a:stretch>
                  <a:fillRect l="-2445" t="-4828" r="-1467" b="-8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48EB8C-2AB8-FF40-B8A4-AFD522662A69}"/>
                  </a:ext>
                </a:extLst>
              </p:cNvPr>
              <p:cNvSpPr/>
              <p:nvPr/>
            </p:nvSpPr>
            <p:spPr>
              <a:xfrm>
                <a:off x="187992" y="4200225"/>
                <a:ext cx="4572000" cy="20155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indent="-457200"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FF3300"/>
                  </a:buClr>
                  <a:buFont typeface="Wingdings" pitchFamily="2" charset="2"/>
                  <a:buChar char="Ø"/>
                </a:pPr>
                <a:r>
                  <a:rPr kumimoji="1" lang="zh-CN" altLang="en-US" dirty="0">
                    <a:ea typeface="幼圆" pitchFamily="49" charset="-122"/>
                  </a:rPr>
                  <a:t>回路电流衰减方程为</a:t>
                </a:r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幼圆" pitchFamily="49" charset="-122"/>
                </a:endParaRPr>
              </a:p>
              <a:p>
                <a:pPr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FF3300"/>
                  </a:buClr>
                </a:pPr>
                <a14:m>
                  <m:oMath xmlns:m="http://schemas.openxmlformats.org/officeDocument/2006/math">
                    <m:r>
                      <a:rPr kumimoji="1"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               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𝑳</m:t>
                    </m:r>
                    <m:f>
                      <m:f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</m:ctrlPr>
                      </m:fPr>
                      <m:num>
                        <m: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𝐝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𝒊</m:t>
                        </m:r>
                      </m:num>
                      <m:den>
                        <m: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𝐝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𝒕</m:t>
                        </m:r>
                      </m:den>
                    </m:f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  <a:ea typeface="幼圆" pitchFamily="49" charset="-122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ea typeface="幼圆" pitchFamily="49" charset="-122"/>
                  </a:rPr>
                  <a:t>+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𝑹𝒊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幼圆" pitchFamily="49" charset="-122"/>
                  </a:rPr>
                  <a:t>=0</a:t>
                </a:r>
                <a:endParaRPr lang="zh-CN" altLang="en-US" dirty="0">
                  <a:solidFill>
                    <a:schemeClr val="tx1"/>
                  </a:solidFill>
                  <a:ea typeface="幼圆" pitchFamily="49" charset="-122"/>
                </a:endParaRPr>
              </a:p>
              <a:p>
                <a:pPr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FF3300"/>
                  </a:buClr>
                  <a:buSzTx/>
                  <a:buNone/>
                </a:pPr>
                <a:endParaRPr lang="zh-CN" altLang="en-US" i="1" dirty="0">
                  <a:solidFill>
                    <a:schemeClr val="hlink"/>
                  </a:solidFill>
                  <a:ea typeface="幼圆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48EB8C-2AB8-FF40-B8A4-AFD522662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92" y="4200225"/>
                <a:ext cx="4572000" cy="2015552"/>
              </a:xfrm>
              <a:prstGeom prst="rect">
                <a:avLst/>
              </a:prstGeom>
              <a:blipFill>
                <a:blip r:embed="rId4"/>
                <a:stretch>
                  <a:fillRect l="-2216" t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65130AB-4DC3-0C4B-BDC3-8C7EC128E7C4}"/>
                  </a:ext>
                </a:extLst>
              </p:cNvPr>
              <p:cNvSpPr txBox="1"/>
              <p:nvPr/>
            </p:nvSpPr>
            <p:spPr>
              <a:xfrm>
                <a:off x="187992" y="5470982"/>
                <a:ext cx="5182829" cy="1394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由初始条件：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kumimoji="1" lang="en-US" altLang="zh-CN" dirty="0"/>
                  <a:t>(0)</a:t>
                </a:r>
                <a:r>
                  <a:rPr kumimoji="1" lang="en-US" altLang="zh-CN" i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kumimoji="1" lang="en-US" altLang="zh-CN" i="1" dirty="0"/>
                  <a:t> </a:t>
                </a:r>
                <a:r>
                  <a:rPr kumimoji="1" lang="zh-CN" altLang="en-US" dirty="0"/>
                  <a:t>可得方程解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kumimoji="1" lang="en-US" altLang="zh-CN" dirty="0"/>
                  <a:t>(t)</a:t>
                </a:r>
                <a:r>
                  <a:rPr kumimoji="1" lang="en-US" altLang="zh-CN" i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den>
                        </m:f>
                      </m:sup>
                    </m:sSup>
                    <m:r>
                      <a:rPr kumimoji="1" lang="en-US" altLang="zh-CN" b="1" i="0" smtClean="0">
                        <a:latin typeface="Cambria Math" panose="02040503050406030204" pitchFamily="18" charset="0"/>
                      </a:rPr>
                      <m:t>;         </m:t>
                    </m:r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kumimoji="1"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𝑬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den>
                        </m:f>
                      </m:sup>
                    </m:sSup>
                  </m:oMath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65130AB-4DC3-0C4B-BDC3-8C7EC128E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92" y="5470982"/>
                <a:ext cx="5182829" cy="1394164"/>
              </a:xfrm>
              <a:prstGeom prst="rect">
                <a:avLst/>
              </a:prstGeom>
              <a:blipFill>
                <a:blip r:embed="rId5"/>
                <a:stretch>
                  <a:fillRect l="-2445" t="-901" r="-1467" b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D38FC8-377E-2140-82C2-64E3CE13B44C}"/>
                  </a:ext>
                </a:extLst>
              </p:cNvPr>
              <p:cNvSpPr txBox="1"/>
              <p:nvPr/>
            </p:nvSpPr>
            <p:spPr>
              <a:xfrm>
                <a:off x="5541552" y="5438941"/>
                <a:ext cx="3300823" cy="1141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kumimoji="1" lang="zh-CN" altLang="en-US" dirty="0"/>
                  <a:t>称为</a:t>
                </a:r>
                <a:r>
                  <a:rPr kumimoji="1" lang="en-US" altLang="zh-CN" dirty="0"/>
                  <a:t>RL</a:t>
                </a:r>
                <a:r>
                  <a:rPr kumimoji="1" lang="zh-CN" altLang="en-US" dirty="0"/>
                  <a:t>电路时间常数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D38FC8-377E-2140-82C2-64E3CE13B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552" y="5438941"/>
                <a:ext cx="3300823" cy="1141466"/>
              </a:xfrm>
              <a:prstGeom prst="rect">
                <a:avLst/>
              </a:prstGeom>
              <a:blipFill>
                <a:blip r:embed="rId6"/>
                <a:stretch>
                  <a:fillRect l="-3448" r="-3448" b="-1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DE6D6511-54E8-D84F-8070-4D7E90674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7770" y="296299"/>
            <a:ext cx="2984330" cy="24977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925C77-311A-5541-8C50-C81636255A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600" y="2794053"/>
            <a:ext cx="3962400" cy="23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99997"/>
      </p:ext>
    </p:extLst>
  </p:cSld>
  <p:clrMapOvr>
    <a:masterClrMapping/>
  </p:clrMapOvr>
  <p:transition spd="slow">
    <p:cover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9" name="Rectangle 9">
            <a:extLst>
              <a:ext uri="{FF2B5EF4-FFF2-40B4-BE49-F238E27FC236}">
                <a16:creationId xmlns:a16="http://schemas.microsoft.com/office/drawing/2014/main" id="{1832843C-590E-144A-A804-74101F681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2" y="142979"/>
            <a:ext cx="3531596" cy="58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66800" indent="-6096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24000" indent="-609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981200" indent="-609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38400" indent="-609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560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280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1000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720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  <a:buClr>
                <a:srgbClr val="FF3300"/>
              </a:buClr>
              <a:buSzTx/>
              <a:buNone/>
            </a:pPr>
            <a:r>
              <a:rPr lang="en-US" altLang="zh-CN" dirty="0">
                <a:ea typeface="幼圆" pitchFamily="49" charset="-122"/>
              </a:rPr>
              <a:t>3.</a:t>
            </a:r>
            <a:r>
              <a:rPr kumimoji="1" lang="en-US" altLang="zh-CN" dirty="0"/>
              <a:t> RLC</a:t>
            </a:r>
            <a:r>
              <a:rPr kumimoji="1" lang="zh-CN" altLang="en-US" dirty="0"/>
              <a:t>串联电路</a:t>
            </a:r>
            <a:endParaRPr lang="zh-CN" altLang="en-US" dirty="0">
              <a:ea typeface="幼圆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D4280F49-D944-634A-9C66-711B30437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88" y="873951"/>
                <a:ext cx="4408046" cy="3392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09600" indent="-609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066800" indent="-609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524000" indent="-609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981200" indent="-609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438400" indent="-609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8956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3528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8100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2672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FF3300"/>
                  </a:buClr>
                  <a:buSzTx/>
                  <a:buFont typeface="Wingdings" pitchFamily="2" charset="2"/>
                  <a:buChar char="Ø"/>
                </a:pPr>
                <a:r>
                  <a:rPr kumimoji="1" lang="zh-CN" altLang="en-US" sz="2800" dirty="0">
                    <a:solidFill>
                      <a:schemeClr val="tx1"/>
                    </a:solidFill>
                    <a:ea typeface="幼圆" pitchFamily="49" charset="-122"/>
                  </a:rPr>
                  <a:t>充电过程：</a:t>
                </a:r>
                <a:endParaRPr kumimoji="1" lang="en-US" altLang="zh-CN" sz="2800" dirty="0">
                  <a:solidFill>
                    <a:schemeClr val="tx1"/>
                  </a:solidFill>
                  <a:ea typeface="幼圆" pitchFamily="49" charset="-122"/>
                </a:endParaRPr>
              </a:p>
              <a:p>
                <a:pPr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FF3300"/>
                  </a:buClr>
                  <a:buSzTx/>
                  <a:buNone/>
                </a:pPr>
                <a:r>
                  <a:rPr kumimoji="1" lang="en-US" altLang="zh-CN" sz="2800" i="1" dirty="0">
                    <a:solidFill>
                      <a:schemeClr val="tx1"/>
                    </a:solidFill>
                    <a:ea typeface="幼圆" pitchFamily="49" charset="-122"/>
                  </a:rPr>
                  <a:t>L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𝑪</m:t>
                    </m:r>
                    <m:f>
                      <m:fPr>
                        <m:ctrlP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𝒅</m:t>
                            </m:r>
                          </m:e>
                          <m:sup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𝑼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𝒄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𝐝</m:t>
                        </m:r>
                        <m:sSup>
                          <m:sSupPr>
                            <m:ctrlP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𝒕</m:t>
                            </m:r>
                          </m:e>
                          <m:sup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zh-CN" altLang="en-US" sz="2800" dirty="0">
                    <a:solidFill>
                      <a:schemeClr val="tx1"/>
                    </a:solidFill>
                    <a:ea typeface="幼圆" pitchFamily="49" charset="-122"/>
                  </a:rPr>
                  <a:t> </a:t>
                </a:r>
                <a:r>
                  <a:rPr kumimoji="1" lang="en-US" altLang="zh-CN" sz="2800" dirty="0">
                    <a:solidFill>
                      <a:schemeClr val="tx1"/>
                    </a:solidFill>
                    <a:ea typeface="幼圆" pitchFamily="49" charset="-122"/>
                  </a:rPr>
                  <a:t>+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𝑹𝑪</m:t>
                    </m:r>
                    <m:f>
                      <m:fPr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</m:ctrlPr>
                      </m:fPr>
                      <m:num>
                        <m:r>
                          <a:rPr kumimoji="1"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𝐝</m:t>
                        </m:r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𝑼</m:t>
                            </m:r>
                          </m:e>
                          <m:sub>
                            <m: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𝒄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𝐝</m:t>
                        </m:r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𝒕</m:t>
                        </m:r>
                      </m:den>
                    </m:f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+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𝑼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幼圆" pitchFamily="49" charset="-122"/>
                  </a:rPr>
                  <a:t>=</a:t>
                </a:r>
                <a:r>
                  <a:rPr lang="en-US" altLang="zh-CN" sz="2800" i="1" dirty="0">
                    <a:solidFill>
                      <a:schemeClr val="tx1"/>
                    </a:solidFill>
                    <a:ea typeface="幼圆" pitchFamily="49" charset="-122"/>
                  </a:rPr>
                  <a:t>E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FF3300"/>
                  </a:buClr>
                  <a:buSzTx/>
                  <a:buNone/>
                </a:pPr>
                <a:r>
                  <a:rPr kumimoji="1" lang="zh-CN" altLang="en-US" sz="2800" dirty="0"/>
                  <a:t>初始条件：</a:t>
                </a:r>
                <a:r>
                  <a:rPr kumimoji="1" lang="en-US" altLang="zh-CN" sz="2800" b="0" i="1" dirty="0"/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800" b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zh-CN" altLang="en-US" sz="2800" b="0" i="1">
                            <a:latin typeface="Cambria Math" panose="02040503050406030204" pitchFamily="18" charset="0"/>
                          </a:rPr>
                          <m:t>时，</m:t>
                        </m:r>
                        <m:r>
                          <m:rPr>
                            <m:sty m:val="p"/>
                          </m:rPr>
                          <a:rPr kumimoji="1" lang="en-US" altLang="zh-CN" sz="2800" b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2800" b="0" i="1" dirty="0"/>
                  <a:t>=</a:t>
                </a:r>
                <a:r>
                  <a:rPr kumimoji="1" lang="en-US" altLang="zh-CN" sz="2800" b="0" dirty="0"/>
                  <a:t>0</a:t>
                </a:r>
                <a:r>
                  <a:rPr kumimoji="1" lang="en-US" altLang="zh-CN" sz="2800" b="0" i="1" dirty="0"/>
                  <a:t> </a:t>
                </a:r>
                <a:r>
                  <a:rPr kumimoji="1" lang="en-US" altLang="zh-CN" sz="2800" b="0" dirty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2800" b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sz="2800" b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1" lang="en-US" altLang="zh-CN" sz="2800" b="0" dirty="0"/>
                  <a:t>=0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FF3300"/>
                  </a:buClr>
                  <a:buSzTx/>
                  <a:buNone/>
                </a:pPr>
                <a:endParaRPr lang="zh-CN" altLang="en-US" sz="2800" i="1" dirty="0">
                  <a:solidFill>
                    <a:schemeClr val="tx1"/>
                  </a:solidFill>
                  <a:ea typeface="幼圆" pitchFamily="49" charset="-122"/>
                </a:endParaRPr>
              </a:p>
            </p:txBody>
          </p:sp>
        </mc:Choice>
        <mc:Fallback xmlns=""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D4280F49-D944-634A-9C66-711B30437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388" y="873951"/>
                <a:ext cx="4408046" cy="3392660"/>
              </a:xfrm>
              <a:prstGeom prst="rect">
                <a:avLst/>
              </a:prstGeom>
              <a:blipFill>
                <a:blip r:embed="rId2"/>
                <a:stretch>
                  <a:fillRect l="-2586" t="-1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CE1121C-2EE2-484A-BE0D-39817A0FF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866" y="0"/>
            <a:ext cx="3012134" cy="3026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73DCFA06-7EEF-CE49-AEAD-829AA382B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00" y="3958645"/>
                <a:ext cx="4408046" cy="2826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09600" indent="-609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066800" indent="-609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524000" indent="-609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981200" indent="-609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438400" indent="-609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8956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3528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8100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267200" indent="-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FF3300"/>
                  </a:buClr>
                  <a:buSzTx/>
                  <a:buFont typeface="Wingdings" pitchFamily="2" charset="2"/>
                  <a:buChar char="Ø"/>
                </a:pPr>
                <a:r>
                  <a:rPr kumimoji="1" lang="zh-CN" altLang="en-US" sz="2800" dirty="0">
                    <a:solidFill>
                      <a:schemeClr val="tx1"/>
                    </a:solidFill>
                    <a:ea typeface="幼圆" pitchFamily="49" charset="-122"/>
                  </a:rPr>
                  <a:t>放电过程：</a:t>
                </a:r>
                <a:endParaRPr kumimoji="1" lang="en-US" altLang="zh-CN" sz="2800" dirty="0">
                  <a:solidFill>
                    <a:schemeClr val="tx1"/>
                  </a:solidFill>
                  <a:ea typeface="幼圆" pitchFamily="49" charset="-122"/>
                </a:endParaRPr>
              </a:p>
              <a:p>
                <a:pPr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FF3300"/>
                  </a:buClr>
                  <a:buSzTx/>
                  <a:buNone/>
                </a:pPr>
                <a:r>
                  <a:rPr kumimoji="1" lang="en-US" altLang="zh-CN" sz="2800" i="1" dirty="0">
                    <a:solidFill>
                      <a:schemeClr val="tx1"/>
                    </a:solidFill>
                    <a:ea typeface="幼圆" pitchFamily="49" charset="-122"/>
                  </a:rPr>
                  <a:t>L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𝑪</m:t>
                    </m:r>
                    <m:f>
                      <m:fPr>
                        <m:ctrlP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𝒅</m:t>
                            </m:r>
                          </m:e>
                          <m:sup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𝑼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𝒄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𝐝</m:t>
                        </m:r>
                        <m:sSup>
                          <m:sSupPr>
                            <m:ctrlP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𝒕</m:t>
                            </m:r>
                          </m:e>
                          <m:sup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zh-CN" altLang="en-US" sz="2800" dirty="0">
                    <a:solidFill>
                      <a:schemeClr val="tx1"/>
                    </a:solidFill>
                    <a:ea typeface="幼圆" pitchFamily="49" charset="-122"/>
                  </a:rPr>
                  <a:t> </a:t>
                </a:r>
                <a:r>
                  <a:rPr kumimoji="1" lang="en-US" altLang="zh-CN" sz="2800" dirty="0">
                    <a:solidFill>
                      <a:schemeClr val="tx1"/>
                    </a:solidFill>
                    <a:ea typeface="幼圆" pitchFamily="49" charset="-122"/>
                  </a:rPr>
                  <a:t>+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𝑹𝑪</m:t>
                    </m:r>
                    <m:f>
                      <m:fPr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</m:ctrlPr>
                      </m:fPr>
                      <m:num>
                        <m:r>
                          <a:rPr kumimoji="1"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𝐝</m:t>
                        </m:r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𝑼</m:t>
                            </m:r>
                          </m:e>
                          <m:sub>
                            <m: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𝒄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𝐝</m:t>
                        </m:r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𝒕</m:t>
                        </m:r>
                      </m:den>
                    </m:f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+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𝑼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幼圆" pitchFamily="49" charset="-122"/>
                  </a:rPr>
                  <a:t>=0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30000"/>
                  </a:spcBef>
                  <a:buClr>
                    <a:srgbClr val="FF3300"/>
                  </a:buClr>
                  <a:buSzTx/>
                  <a:buNone/>
                </a:pPr>
                <a:r>
                  <a:rPr kumimoji="1" lang="zh-CN" altLang="en-US" sz="2800" dirty="0"/>
                  <a:t>初始条件：</a:t>
                </a:r>
                <a:r>
                  <a:rPr kumimoji="1" lang="en-US" altLang="zh-CN" sz="2800" b="0" i="1" dirty="0"/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800" b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zh-CN" altLang="en-US" sz="2800" b="0" i="1">
                            <a:latin typeface="Cambria Math" panose="02040503050406030204" pitchFamily="18" charset="0"/>
                          </a:rPr>
                          <m:t>时，</m:t>
                        </m:r>
                        <m:r>
                          <m:rPr>
                            <m:sty m:val="p"/>
                          </m:rPr>
                          <a:rPr kumimoji="1" lang="en-US" altLang="zh-CN" sz="2800" b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2800" b="0" i="1" dirty="0"/>
                  <a:t>=E </a:t>
                </a:r>
                <a:r>
                  <a:rPr kumimoji="1" lang="en-US" altLang="zh-CN" sz="2800" b="0" dirty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2800" b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28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sz="2800" b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1" lang="en-US" altLang="zh-CN" sz="2800" b="0" dirty="0"/>
                  <a:t>=0</a:t>
                </a:r>
              </a:p>
            </p:txBody>
          </p:sp>
        </mc:Choice>
        <mc:Fallback xmlns=""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73DCFA06-7EEF-CE49-AEAD-829AA382B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800" y="3958645"/>
                <a:ext cx="4408046" cy="2826158"/>
              </a:xfrm>
              <a:prstGeom prst="rect">
                <a:avLst/>
              </a:prstGeom>
              <a:blipFill>
                <a:blip r:embed="rId4"/>
                <a:stretch>
                  <a:fillRect l="-2874" t="-2252" b="-13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173760"/>
      </p:ext>
    </p:extLst>
  </p:cSld>
  <p:clrMapOvr>
    <a:masterClrMapping/>
  </p:clrMapOvr>
  <p:transition spd="slow"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6F9ACC-C669-374C-B6D8-554EF25F823F}"/>
                  </a:ext>
                </a:extLst>
              </p:cNvPr>
              <p:cNvSpPr txBox="1"/>
              <p:nvPr/>
            </p:nvSpPr>
            <p:spPr>
              <a:xfrm>
                <a:off x="173398" y="0"/>
                <a:ext cx="6448625" cy="4644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(1)</a:t>
                </a:r>
                <a:r>
                  <a:rPr kumimoji="1" lang="zh-CN" altLang="en-US" dirty="0"/>
                  <a:t>欠阻尼状态：</a:t>
                </a:r>
                <a:r>
                  <a:rPr kumimoji="1" lang="en-US" altLang="zh-CN" b="0" i="1" dirty="0"/>
                  <a:t>R&lt;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en-US" altLang="zh-CN" dirty="0"/>
                  <a:t>    </a:t>
                </a:r>
                <a:r>
                  <a:rPr kumimoji="1" lang="zh-CN" altLang="en-US" dirty="0"/>
                  <a:t>充电时：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/>
                  <a:t>(t)</a:t>
                </a:r>
                <a:r>
                  <a:rPr kumimoji="1" lang="en-US" altLang="zh-CN" i="1" dirty="0"/>
                  <a:t>=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num>
                              <m:den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den>
                            </m:f>
                          </m:e>
                        </m:rad>
                        <m:sSup>
                          <m:sSup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𝑹𝒕</m:t>
                                </m:r>
                              </m:num>
                              <m:den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den>
                            </m:f>
                          </m:sup>
                        </m:s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𝒄𝒐𝒔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den>
                            </m:f>
                          </m:e>
                        </m:rad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num>
                              <m:den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den>
                            </m:f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𝒄𝒐𝒔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en-US" altLang="zh-CN" i="1" dirty="0"/>
              </a:p>
              <a:p>
                <a:r>
                  <a:rPr kumimoji="1" lang="zh-CN" altLang="en-US" dirty="0"/>
                  <a:t>放电时：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/>
                  <a:t>(t)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𝑬</m:t>
                    </m:r>
                    <m:rad>
                      <m:radPr>
                        <m:deg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den>
                        </m:f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kumimoji="1" lang="en-US" altLang="zh-CN" dirty="0"/>
                  <a:t>)</a:t>
                </a:r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6F9ACC-C669-374C-B6D8-554EF25F8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8" y="0"/>
                <a:ext cx="6448625" cy="4644092"/>
              </a:xfrm>
              <a:prstGeom prst="rect">
                <a:avLst/>
              </a:prstGeom>
              <a:blipFill>
                <a:blip r:embed="rId2"/>
                <a:stretch>
                  <a:fillRect l="-1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D38FC8-377E-2140-82C2-64E3CE13B44C}"/>
                  </a:ext>
                </a:extLst>
              </p:cNvPr>
              <p:cNvSpPr txBox="1"/>
              <p:nvPr/>
            </p:nvSpPr>
            <p:spPr>
              <a:xfrm>
                <a:off x="484695" y="4590022"/>
                <a:ext cx="2397991" cy="157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kumimoji="1" lang="zh-CN" altLang="en-US" dirty="0"/>
                  <a:t>称为</a:t>
                </a:r>
                <a:r>
                  <a:rPr kumimoji="1" lang="en-US" altLang="zh-CN" dirty="0"/>
                  <a:t>RLC</a:t>
                </a:r>
                <a:r>
                  <a:rPr kumimoji="1" lang="zh-CN" altLang="en-US" dirty="0"/>
                  <a:t>电路时间常数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D38FC8-377E-2140-82C2-64E3CE13B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5" y="4590022"/>
                <a:ext cx="2397991" cy="1574405"/>
              </a:xfrm>
              <a:prstGeom prst="rect">
                <a:avLst/>
              </a:prstGeom>
              <a:blipFill>
                <a:blip r:embed="rId3"/>
                <a:stretch>
                  <a:fillRect l="-4737" r="-3684" b="-8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25906F1-402B-814A-97B2-CE8E004C9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044" y="3921071"/>
            <a:ext cx="5373956" cy="29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6372"/>
      </p:ext>
    </p:extLst>
  </p:cSld>
  <p:clrMapOvr>
    <a:masterClrMapping/>
  </p:clrMapOvr>
  <p:transition spd="slow"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>
            <a:extLst>
              <a:ext uri="{FF2B5EF4-FFF2-40B4-BE49-F238E27FC236}">
                <a16:creationId xmlns:a16="http://schemas.microsoft.com/office/drawing/2014/main" id="{BAA62A99-A088-5448-88C3-175BB837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D98F5-F006-1D44-BF96-F75006679B32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7390DC-CA85-464C-A3EE-90ECBD992636}"/>
              </a:ext>
            </a:extLst>
          </p:cNvPr>
          <p:cNvSpPr txBox="1"/>
          <p:nvPr/>
        </p:nvSpPr>
        <p:spPr>
          <a:xfrm>
            <a:off x="9698636" y="281815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5F85C87-64FC-F74E-90F8-1376DBA03B1B}"/>
                  </a:ext>
                </a:extLst>
              </p:cNvPr>
              <p:cNvSpPr txBox="1"/>
              <p:nvPr/>
            </p:nvSpPr>
            <p:spPr>
              <a:xfrm>
                <a:off x="104575" y="337023"/>
                <a:ext cx="8737800" cy="2927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(2)</a:t>
                </a:r>
                <a:r>
                  <a:rPr kumimoji="1" lang="zh-CN" altLang="en-US" dirty="0"/>
                  <a:t>临界阻尼状态：</a:t>
                </a:r>
                <a:r>
                  <a:rPr kumimoji="1" lang="en-US" altLang="zh-CN" b="0" i="1" dirty="0"/>
                  <a:t>R=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zh-CN" altLang="en-US" dirty="0"/>
                  <a:t>，   充电时：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/>
                  <a:t>(t)</a:t>
                </a:r>
                <a:r>
                  <a:rPr kumimoji="1" lang="en-US" altLang="zh-CN" i="1" dirty="0"/>
                  <a:t>=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den>
                        </m:f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kumimoji="1" lang="zh-CN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kumimoji="1" lang="zh-CN" altLang="en-US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kumimoji="1" lang="zh-CN" altLang="en-US" b="0" dirty="0"/>
                  <a:t>    放电时；</a:t>
                </a:r>
                <a:endParaRPr kumimoji="1"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/>
                  <a:t>(t)</a:t>
                </a:r>
                <a:r>
                  <a:rPr kumimoji="1" lang="en-US" altLang="zh-CN" i="1" dirty="0"/>
                  <a:t>=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kumimoji="1" lang="zh-CN" altLang="en-US" b="0" dirty="0"/>
              </a:p>
              <a:p>
                <a:endParaRPr kumimoji="1" lang="en-US" altLang="zh-CN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5F85C87-64FC-F74E-90F8-1376DBA03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5" y="337023"/>
                <a:ext cx="8737800" cy="2927789"/>
              </a:xfrm>
              <a:prstGeom prst="rect">
                <a:avLst/>
              </a:prstGeom>
              <a:blipFill rotWithShape="1">
                <a:blip r:embed="rId2"/>
                <a:stretch>
                  <a:fillRect l="-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38E221D-27C4-A34F-B1DA-8841647FE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92" y="2897903"/>
            <a:ext cx="7066508" cy="38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56754"/>
      </p:ext>
    </p:extLst>
  </p:cSld>
  <p:clrMapOvr>
    <a:masterClrMapping/>
  </p:clrMapOvr>
  <p:transition spd="slow"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>
            <a:extLst>
              <a:ext uri="{FF2B5EF4-FFF2-40B4-BE49-F238E27FC236}">
                <a16:creationId xmlns:a16="http://schemas.microsoft.com/office/drawing/2014/main" id="{BAA62A99-A088-5448-88C3-175BB837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D98F5-F006-1D44-BF96-F75006679B32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7390DC-CA85-464C-A3EE-90ECBD992636}"/>
              </a:ext>
            </a:extLst>
          </p:cNvPr>
          <p:cNvSpPr txBox="1"/>
          <p:nvPr/>
        </p:nvSpPr>
        <p:spPr>
          <a:xfrm>
            <a:off x="9698636" y="281815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CB1BF24-924F-FA4E-9E86-A4B3B2472AD6}"/>
                  </a:ext>
                </a:extLst>
              </p:cNvPr>
              <p:cNvSpPr txBox="1"/>
              <p:nvPr/>
            </p:nvSpPr>
            <p:spPr>
              <a:xfrm>
                <a:off x="135571" y="-49173"/>
                <a:ext cx="8706804" cy="4267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(3)</a:t>
                </a:r>
                <a:r>
                  <a:rPr kumimoji="1" lang="zh-CN" altLang="en-US" dirty="0"/>
                  <a:t>过阻尼状态：</a:t>
                </a:r>
                <a:r>
                  <a:rPr kumimoji="1" lang="en-US" altLang="zh-CN" b="0" i="1" dirty="0"/>
                  <a:t>R&gt;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zh-CN" altLang="en-US" dirty="0"/>
                  <a:t>， 充电时：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/>
                  <a:t>(t)</a:t>
                </a:r>
                <a:r>
                  <a:rPr kumimoji="1" lang="en-US" altLang="zh-CN" i="1" dirty="0"/>
                  <a:t>=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den>
                                </m:f>
                              </m:e>
                            </m:rad>
                            <m:sSup>
                              <m:sSup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𝑹𝒕</m:t>
                                    </m:r>
                                  </m:num>
                                  <m:den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den>
                                </m:f>
                              </m:sup>
                            </m:sSup>
                          </m:e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dirty="0"/>
                  <a:t> sinh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den>
                            </m:f>
                          </m:e>
                        </m:rad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num>
                              <m:den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kumimoji="1" lang="en-US" altLang="zh-CN" dirty="0"/>
                  <a:t>sinh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， 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放电时：</a:t>
                </a:r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/>
                  <a:t>(t)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𝑬</m:t>
                    </m:r>
                    <m:rad>
                      <m:radPr>
                        <m:deg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1" lang="en-US" altLang="zh-CN" dirty="0"/>
                  <a:t>sinh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，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endParaRPr kumimoji="1"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CB1BF24-924F-FA4E-9E86-A4B3B2472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71" y="-49173"/>
                <a:ext cx="8706804" cy="4267387"/>
              </a:xfrm>
              <a:prstGeom prst="rect">
                <a:avLst/>
              </a:prstGeom>
              <a:blipFill>
                <a:blip r:embed="rId2"/>
                <a:stretch>
                  <a:fillRect l="-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FC9A817-7488-0546-A971-57A4772BD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22" y="3749508"/>
            <a:ext cx="5687878" cy="310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42275"/>
      </p:ext>
    </p:extLst>
  </p:cSld>
  <p:clrMapOvr>
    <a:masterClrMapping/>
  </p:clrMapOvr>
  <p:transition spd="slow">
    <p:cover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E98E354-A27C-404E-B833-AAC46D4E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859A2-0AC8-2D4C-BD4D-DCF0EAA3303C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AE53A738-FD83-394C-B7B5-EA04484D8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0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  <a:t>三、实验内容和操作指导</a:t>
            </a:r>
          </a:p>
        </p:txBody>
      </p:sp>
      <p:sp>
        <p:nvSpPr>
          <p:cNvPr id="24579" name="矩形 3">
            <a:extLst>
              <a:ext uri="{FF2B5EF4-FFF2-40B4-BE49-F238E27FC236}">
                <a16:creationId xmlns:a16="http://schemas.microsoft.com/office/drawing/2014/main" id="{13605195-239D-E84B-A9C2-C1695C4C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4" y="708025"/>
            <a:ext cx="5243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1" lang="en-US" altLang="zh-CN" sz="2800" dirty="0">
                <a:latin typeface="宋体" panose="02010600030101010101" pitchFamily="2" charset="-122"/>
              </a:rPr>
              <a:t>RC</a:t>
            </a:r>
            <a:r>
              <a:rPr kumimoji="1" lang="zh-CN" altLang="en-US" sz="2800" dirty="0">
                <a:latin typeface="宋体" panose="02010600030101010101" pitchFamily="2" charset="-122"/>
              </a:rPr>
              <a:t>串联电路暂态特性研究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0" name="文本框 5">
                <a:extLst>
                  <a:ext uri="{FF2B5EF4-FFF2-40B4-BE49-F238E27FC236}">
                    <a16:creationId xmlns:a16="http://schemas.microsoft.com/office/drawing/2014/main" id="{132F4C8D-2AA0-2142-B07F-50A7D54CC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521" y="1603519"/>
                <a:ext cx="7653095" cy="1815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（</a:t>
                </a:r>
                <a:r>
                  <a:rPr kumimoji="1" lang="en-US" altLang="zh-CN" sz="2800" b="0" dirty="0">
                    <a:latin typeface="Times New Roman" panose="02020603050405020304" pitchFamily="18" charset="0"/>
                  </a:rPr>
                  <a:t>1</a:t>
                </a: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）按右图接线，调方波输出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kumimoji="1" lang="en-US" altLang="zh-CN" sz="2800" b="0" dirty="0">
                    <a:latin typeface="Times New Roman" panose="02020603050405020304" pitchFamily="18" charset="0"/>
                  </a:rPr>
                  <a:t>=10V</a:t>
                </a: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，</a:t>
                </a:r>
                <a:endParaRPr kumimoji="1" lang="en-US" altLang="zh-CN" sz="2800" b="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          方波频率要使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波</m:t>
                    </m:r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形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达</m:t>
                    </m:r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到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饱和</m:t>
                    </m:r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状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态</m:t>
                    </m:r>
                  </m:oMath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（方波周期</m:t>
                    </m:r>
                    <m:r>
                      <m:rPr>
                        <m:nor/>
                      </m:rPr>
                      <a:rPr lang="en-US" altLang="zh-CN" sz="2800" i="1"/>
                      <m:t>T</m:t>
                    </m:r>
                    <m:r>
                      <m:rPr>
                        <m:nor/>
                      </m:rPr>
                      <a:rPr lang="zh-CN" altLang="en-US" sz="2800"/>
                      <m:t>＞</m:t>
                    </m:r>
                    <m:r>
                      <m:rPr>
                        <m:nor/>
                      </m:rPr>
                      <a:rPr lang="en-US" altLang="zh-CN" sz="2800"/>
                      <m:t>10</m:t>
                    </m:r>
                    <m:r>
                      <m:rPr>
                        <m:nor/>
                      </m:rPr>
                      <a:rPr lang="en-US" altLang="zh-CN" sz="2800" i="1"/>
                      <m:t>τ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调节可变电阻</a:t>
                </a:r>
                <a:endParaRPr kumimoji="1" lang="en-US" altLang="zh-CN" sz="2800" b="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          器</a:t>
                </a:r>
                <a:r>
                  <a:rPr kumimoji="1" lang="en-US" altLang="zh-CN" sz="2800" b="0" dirty="0">
                    <a:latin typeface="Times New Roman" panose="02020603050405020304" pitchFamily="18" charset="0"/>
                  </a:rPr>
                  <a:t>R</a:t>
                </a:r>
                <a:r>
                  <a:rPr kumimoji="1" lang="zh-CN" altLang="en-US" sz="2800" b="0" dirty="0">
                    <a:latin typeface="Times New Roman" panose="02020603050405020304" pitchFamily="18" charset="0"/>
                  </a:rPr>
                  <a:t>的大小观察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800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波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形</m:t>
                    </m:r>
                    <m:r>
                      <a:rPr kumimoji="1" lang="zh-CN" altLang="en-US" sz="2800" b="0" i="1">
                        <a:latin typeface="Cambria Math" panose="02040503050406030204" pitchFamily="18" charset="0"/>
                      </a:rPr>
                      <m:t>变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化。</m:t>
                    </m:r>
                  </m:oMath>
                </a14:m>
                <a:endParaRPr kumimoji="1" lang="en-US" altLang="zh-CN" sz="2800" b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580" name="文本框 5">
                <a:extLst>
                  <a:ext uri="{FF2B5EF4-FFF2-40B4-BE49-F238E27FC236}">
                    <a16:creationId xmlns:a16="http://schemas.microsoft.com/office/drawing/2014/main" id="{132F4C8D-2AA0-2142-B07F-50A7D54C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521" y="1603519"/>
                <a:ext cx="7653095" cy="1815882"/>
              </a:xfrm>
              <a:prstGeom prst="rect">
                <a:avLst/>
              </a:prstGeom>
              <a:blipFill>
                <a:blip r:embed="rId2"/>
                <a:stretch>
                  <a:fillRect l="-1490" t="-4167" b="-90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8EFFCA2-5405-A946-89EC-C84DDA9C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973" y="3454985"/>
            <a:ext cx="3766087" cy="30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7190"/>
      </p:ext>
    </p:extLst>
  </p:cSld>
  <p:clrMapOvr>
    <a:masterClrMapping/>
  </p:clrMapOvr>
  <p:transition spd="slow">
    <p:cover dir="rd"/>
  </p:transition>
</p:sld>
</file>

<file path=ppt/theme/theme1.xml><?xml version="1.0" encoding="utf-8"?>
<a:theme xmlns:a="http://schemas.openxmlformats.org/drawingml/2006/main" name="古瓶荷花">
  <a:themeElements>
    <a:clrScheme name="古瓶荷花 10">
      <a:dk1>
        <a:srgbClr val="000066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0056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29292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29292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9">
        <a:dk1>
          <a:srgbClr val="000000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10">
        <a:dk1>
          <a:srgbClr val="000066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实验6.23 RLC串联电路暂态特性研究" id="{54B6D83E-AE0E-5846-A5E1-137E72F0BC02}" vid="{A4AD3966-AB1E-E34F-9176-507E2662EDAB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古瓶荷花</Template>
  <TotalTime>1364</TotalTime>
  <Words>808</Words>
  <Application>Microsoft Macintosh PowerPoint</Application>
  <PresentationFormat>全屏显示(4:3)</PresentationFormat>
  <Paragraphs>99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方正舒体</vt:lpstr>
      <vt:lpstr>华文新魏</vt:lpstr>
      <vt:lpstr>隶书</vt:lpstr>
      <vt:lpstr>宋体</vt:lpstr>
      <vt:lpstr>幼圆</vt:lpstr>
      <vt:lpstr>Arial</vt:lpstr>
      <vt:lpstr>Cambria Math</vt:lpstr>
      <vt:lpstr>Times New Roman</vt:lpstr>
      <vt:lpstr>Wingdings</vt:lpstr>
      <vt:lpstr>古瓶荷花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74</cp:revision>
  <cp:lastPrinted>1601-01-01T00:00:00Z</cp:lastPrinted>
  <dcterms:created xsi:type="dcterms:W3CDTF">2020-02-20T01:08:57Z</dcterms:created>
  <dcterms:modified xsi:type="dcterms:W3CDTF">2020-10-19T02:48:59Z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LCID">
    <vt:i4>2052</vt:i4>
  </property>
</Properties>
</file>