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7" r:id="rId4"/>
    <p:sldId id="259" r:id="rId5"/>
    <p:sldId id="268" r:id="rId6"/>
    <p:sldId id="260" r:id="rId7"/>
    <p:sldId id="261" r:id="rId8"/>
    <p:sldId id="262" r:id="rId9"/>
    <p:sldId id="263" r:id="rId10"/>
    <p:sldId id="264" r:id="rId11"/>
    <p:sldId id="280" r:id="rId12"/>
    <p:sldId id="265" r:id="rId13"/>
    <p:sldId id="281" r:id="rId14"/>
    <p:sldId id="257" r:id="rId15"/>
    <p:sldId id="266" r:id="rId16"/>
    <p:sldId id="284" r:id="rId17"/>
    <p:sldId id="258" r:id="rId18"/>
    <p:sldId id="279" r:id="rId19"/>
    <p:sldId id="282" r:id="rId20"/>
    <p:sldId id="283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4" r:id="rId35"/>
    <p:sldId id="303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1.vml.rels><?xml version="1.0" encoding="UTF-8" standalone="yes"?>
<Relationships xmlns="http://schemas.openxmlformats.org/package/2006/relationships"><Relationship Id="rId5" Type="http://schemas.openxmlformats.org/officeDocument/2006/relationships/image" Target="../media/image41.wmf"/><Relationship Id="rId4" Type="http://schemas.openxmlformats.org/officeDocument/2006/relationships/image" Target="../media/image40.wmf"/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2.vml.rels><?xml version="1.0" encoding="UTF-8" standalone="yes"?>
<Relationships xmlns="http://schemas.openxmlformats.org/package/2006/relationships"><Relationship Id="rId4" Type="http://schemas.openxmlformats.org/officeDocument/2006/relationships/image" Target="../media/image47.wmf"/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4" Type="http://schemas.openxmlformats.org/officeDocument/2006/relationships/image" Target="../media/image18.wmf"/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8.wmf"/><Relationship Id="rId7" Type="http://schemas.openxmlformats.org/officeDocument/2006/relationships/oleObject" Target="../embeddings/oleObject8.bin"/><Relationship Id="rId6" Type="http://schemas.openxmlformats.org/officeDocument/2006/relationships/image" Target="../media/image1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6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15.wmf"/><Relationship Id="rId10" Type="http://schemas.openxmlformats.org/officeDocument/2006/relationships/vmlDrawing" Target="../drawings/vmlDrawing5.vml"/><Relationship Id="rId1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wmf"/><Relationship Id="rId1" Type="http://schemas.openxmlformats.org/officeDocument/2006/relationships/oleObject" Target="../embeddings/oleObject9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wmf"/><Relationship Id="rId1" Type="http://schemas.openxmlformats.org/officeDocument/2006/relationships/oleObject" Target="../embeddings/oleObject10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6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25.wmf"/><Relationship Id="rId1" Type="http://schemas.openxmlformats.org/officeDocument/2006/relationships/oleObject" Target="../embeddings/oleObject11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9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31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30.wmf"/><Relationship Id="rId1" Type="http://schemas.openxmlformats.org/officeDocument/2006/relationships/oleObject" Target="../embeddings/oleObject13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6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35.wmf"/><Relationship Id="rId1" Type="http://schemas.openxmlformats.org/officeDocument/2006/relationships/oleObject" Target="../embeddings/oleObject16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.bin"/><Relationship Id="rId8" Type="http://schemas.openxmlformats.org/officeDocument/2006/relationships/image" Target="../media/image40.wmf"/><Relationship Id="rId7" Type="http://schemas.openxmlformats.org/officeDocument/2006/relationships/oleObject" Target="../embeddings/oleObject21.bin"/><Relationship Id="rId6" Type="http://schemas.openxmlformats.org/officeDocument/2006/relationships/image" Target="../media/image39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38.w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37.wmf"/><Relationship Id="rId12" Type="http://schemas.openxmlformats.org/officeDocument/2006/relationships/vmlDrawing" Target="../drawings/vmlDrawing11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41.wmf"/><Relationship Id="rId1" Type="http://schemas.openxmlformats.org/officeDocument/2006/relationships/oleObject" Target="../embeddings/oleObject18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47.wmf"/><Relationship Id="rId7" Type="http://schemas.openxmlformats.org/officeDocument/2006/relationships/oleObject" Target="../embeddings/oleObject26.bin"/><Relationship Id="rId6" Type="http://schemas.openxmlformats.org/officeDocument/2006/relationships/image" Target="../media/image46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45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44.wmf"/><Relationship Id="rId10" Type="http://schemas.openxmlformats.org/officeDocument/2006/relationships/vmlDrawing" Target="../drawings/vmlDrawing12.vml"/><Relationship Id="rId1" Type="http://schemas.openxmlformats.org/officeDocument/2006/relationships/oleObject" Target="../embeddings/oleObject23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6]WOMH)5D)9RRTDG`WACKZ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515" y="210820"/>
            <a:ext cx="7315200" cy="1097280"/>
          </a:xfrm>
          <a:prstGeom prst="rect">
            <a:avLst/>
          </a:prstGeom>
        </p:spPr>
      </p:pic>
      <p:pic>
        <p:nvPicPr>
          <p:cNvPr id="7" name="图片 6" descr="_5PCCTCH]S8`V~R2Y~K$28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15" y="1414145"/>
            <a:ext cx="4617720" cy="2590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KK)LS[B9[CJM~THF`C`8)N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6070" y="52070"/>
            <a:ext cx="10549890" cy="41046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0500" y="17208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zh-CN" altLang="en-US"/>
              <a:t>已知随机向量（X，Y）的协方差矩阵V为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求随机向量（X＋Y， X—Y）的协方差矩阵与相关系数。</a:t>
            </a:r>
            <a:endParaRPr lang="zh-CN" altLang="en-US"/>
          </a:p>
        </p:txBody>
      </p:sp>
      <p:graphicFrame>
        <p:nvGraphicFramePr>
          <p:cNvPr id="2" name="对象 -2147482041"/>
          <p:cNvGraphicFramePr>
            <a:graphicFrameLocks noChangeAspect="1"/>
          </p:cNvGraphicFramePr>
          <p:nvPr/>
        </p:nvGraphicFramePr>
        <p:xfrm>
          <a:off x="6606540" y="172085"/>
          <a:ext cx="1125220" cy="885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584835" imgH="457835" progId="Equation.DSMT4">
                  <p:embed/>
                </p:oleObj>
              </mc:Choice>
              <mc:Fallback>
                <p:oleObj name="" r:id="rId1" imgW="584835" imgH="457835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606540" y="172085"/>
                        <a:ext cx="1125220" cy="8851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R[GNVZ@[SVZ]PM)SEEVI%V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615" y="170180"/>
            <a:ext cx="9383395" cy="47282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A%4MN)QY5{C%EHOE{B_14M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305" y="234315"/>
            <a:ext cx="4838700" cy="16541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-47625" y="1888490"/>
            <a:ext cx="4657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en-US" altLang="zh-CN"/>
              <a:t>X</a:t>
            </a:r>
            <a:r>
              <a:rPr lang="zh-CN" altLang="en-US"/>
              <a:t>，</a:t>
            </a:r>
            <a:r>
              <a:rPr lang="en-US" altLang="zh-CN"/>
              <a:t>Y</a:t>
            </a:r>
            <a:r>
              <a:rPr lang="zh-CN" altLang="en-US"/>
              <a:t>是否独立，并说明理由。</a:t>
            </a:r>
            <a:endParaRPr lang="zh-CN" altLang="en-US"/>
          </a:p>
        </p:txBody>
      </p:sp>
      <p:pic>
        <p:nvPicPr>
          <p:cNvPr id="7" name="图片 6" descr="[5QWHFFFSMIG752T2J2XZ4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" y="2486025"/>
            <a:ext cx="5641340" cy="29337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560" y="104140"/>
            <a:ext cx="10515600" cy="3375660"/>
          </a:xfrm>
        </p:spPr>
        <p:txBody>
          <a:bodyPr/>
          <a:p>
            <a:pPr marL="0" indent="0">
              <a:buNone/>
            </a:pPr>
            <a:r>
              <a:rPr lang="zh-CN" altLang="en-US"/>
              <a:t>设总体X的概率密度函数是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其中     为未知参数。                    是一组样本值，求参数     的最大似然估计值。</a:t>
            </a:r>
            <a:endParaRPr lang="zh-CN" altLang="en-US"/>
          </a:p>
        </p:txBody>
      </p:sp>
      <p:graphicFrame>
        <p:nvGraphicFramePr>
          <p:cNvPr id="2" name="对象 -2147482020"/>
          <p:cNvGraphicFramePr>
            <a:graphicFrameLocks noChangeAspect="1"/>
          </p:cNvGraphicFramePr>
          <p:nvPr/>
        </p:nvGraphicFramePr>
        <p:xfrm>
          <a:off x="252095" y="635000"/>
          <a:ext cx="3895090" cy="930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2018665" imgH="482600" progId="Equation.DSMT4">
                  <p:embed/>
                </p:oleObj>
              </mc:Choice>
              <mc:Fallback>
                <p:oleObj name="" r:id="rId1" imgW="2018665" imgH="4826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2095" y="635000"/>
                        <a:ext cx="3895090" cy="9309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81050" y="2172335"/>
          <a:ext cx="467995" cy="312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381000" imgH="177165" progId="Equation.KSEE3">
                  <p:embed/>
                </p:oleObj>
              </mc:Choice>
              <mc:Fallback>
                <p:oleObj name="" r:id="rId3" imgW="3810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1050" y="2172335"/>
                        <a:ext cx="467995" cy="312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39135" y="2172335"/>
          <a:ext cx="177863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5" imgW="889000" imgH="228600" progId="Equation.KSEE3">
                  <p:embed/>
                </p:oleObj>
              </mc:Choice>
              <mc:Fallback>
                <p:oleObj name="" r:id="rId5" imgW="8890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39135" y="2172335"/>
                        <a:ext cx="177863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648065" y="2205355"/>
          <a:ext cx="235585" cy="309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7" imgW="152400" imgH="139700" progId="Equation.KSEE3">
                  <p:embed/>
                </p:oleObj>
              </mc:Choice>
              <mc:Fallback>
                <p:oleObj name="" r:id="rId7" imgW="152400" imgH="139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648065" y="2205355"/>
                        <a:ext cx="235585" cy="309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PU@6F9$6U$MBKX)[93_~0F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275" y="160655"/>
            <a:ext cx="10340340" cy="268859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470" y="157480"/>
            <a:ext cx="3137535" cy="5887085"/>
          </a:xfrm>
          <a:prstGeom prst="rect">
            <a:avLst/>
          </a:prstGeom>
        </p:spPr>
      </p:pic>
      <p:pic>
        <p:nvPicPr>
          <p:cNvPr id="5" name="图片 4" descr="}]6{KL9JG}W6EN]%G$(CS]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3035" y="347980"/>
            <a:ext cx="7244080" cy="580644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0220" y="317500"/>
            <a:ext cx="10515600" cy="4351338"/>
          </a:xfrm>
        </p:spPr>
        <p:txBody>
          <a:bodyPr/>
          <a:p>
            <a:pPr marL="0" indent="0">
              <a:buNone/>
            </a:pPr>
            <a:r>
              <a:rPr lang="zh-CN" altLang="en-US"/>
              <a:t>设随机变量与的数学期望分别为和2，方差分别为1和4，而相关系数为，求</a:t>
            </a:r>
            <a:endParaRPr lang="zh-CN" altLang="en-US"/>
          </a:p>
        </p:txBody>
      </p:sp>
      <p:graphicFrame>
        <p:nvGraphicFramePr>
          <p:cNvPr id="2" name="对象 -2147482490"/>
          <p:cNvGraphicFramePr>
            <a:graphicFrameLocks noChangeAspect="1"/>
          </p:cNvGraphicFramePr>
          <p:nvPr/>
        </p:nvGraphicFramePr>
        <p:xfrm>
          <a:off x="2037080" y="803910"/>
          <a:ext cx="2743200" cy="356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560830" imgH="203200" progId="Equation.3">
                  <p:embed/>
                </p:oleObj>
              </mc:Choice>
              <mc:Fallback>
                <p:oleObj name="" r:id="rId1" imgW="1560830" imgH="2032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37080" y="803910"/>
                        <a:ext cx="2743200" cy="3568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已知某类电子元件使用寿命（单位：小时）服从参数为        的指数分布，现有10个此类元件独立工作。求这10个元件中，至少有一个元件的寿命小于50小时的概率？</a:t>
            </a:r>
            <a:endParaRPr lang="zh-CN" altLang="en-US"/>
          </a:p>
        </p:txBody>
      </p:sp>
      <p:graphicFrame>
        <p:nvGraphicFramePr>
          <p:cNvPr id="2" name="对象 -2147482554"/>
          <p:cNvGraphicFramePr>
            <a:graphicFrameLocks noChangeAspect="1"/>
          </p:cNvGraphicFramePr>
          <p:nvPr/>
        </p:nvGraphicFramePr>
        <p:xfrm>
          <a:off x="9725660" y="1825625"/>
          <a:ext cx="61976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533400" imgH="393700" progId="Equation.3">
                  <p:embed/>
                </p:oleObj>
              </mc:Choice>
              <mc:Fallback>
                <p:oleObj name="" r:id="rId1" imgW="533400" imgH="3937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725660" y="1825625"/>
                        <a:ext cx="61976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S}A`3B4CVSI6L`~K7Y{YIV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965" y="180975"/>
            <a:ext cx="8689975" cy="38080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$8V{0[P)N]BT`YMPFX)3GQ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15" y="123190"/>
            <a:ext cx="11766550" cy="640207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33705"/>
            <a:ext cx="10515600" cy="4351338"/>
          </a:xfrm>
        </p:spPr>
        <p:txBody>
          <a:bodyPr/>
          <a:p>
            <a:r>
              <a:rPr lang="zh-CN" altLang="en-US"/>
              <a:t>设随机变量</a:t>
            </a:r>
            <a:r>
              <a:rPr lang="en-US" altLang="zh-CN"/>
              <a:t>X</a:t>
            </a:r>
            <a:r>
              <a:rPr lang="zh-CN" altLang="en-US"/>
              <a:t>服从        上的均匀分布，求        的概率密度</a:t>
            </a:r>
            <a:endParaRPr lang="zh-CN" altLang="en-US"/>
          </a:p>
        </p:txBody>
      </p:sp>
      <p:graphicFrame>
        <p:nvGraphicFramePr>
          <p:cNvPr id="-2147482530" name="对象 -2147482531"/>
          <p:cNvGraphicFramePr>
            <a:graphicFrameLocks noChangeAspect="1"/>
          </p:cNvGraphicFramePr>
          <p:nvPr/>
        </p:nvGraphicFramePr>
        <p:xfrm>
          <a:off x="7328535" y="549275"/>
          <a:ext cx="610870" cy="238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495300" imgH="190500" progId="Equation.3">
                  <p:embed/>
                </p:oleObj>
              </mc:Choice>
              <mc:Fallback>
                <p:oleObj name="" r:id="rId1" imgW="495300" imgH="1905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28535" y="549275"/>
                        <a:ext cx="610870" cy="2387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2531" name="对象 -2147482532"/>
          <p:cNvGraphicFramePr>
            <a:graphicFrameLocks noChangeAspect="1"/>
          </p:cNvGraphicFramePr>
          <p:nvPr/>
        </p:nvGraphicFramePr>
        <p:xfrm>
          <a:off x="3898900" y="515620"/>
          <a:ext cx="598805" cy="306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393065" imgH="203200" progId="Equation.3">
                  <p:embed/>
                </p:oleObj>
              </mc:Choice>
              <mc:Fallback>
                <p:oleObj name="" r:id="rId3" imgW="393065" imgH="203200" progId="Equation.3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98900" y="515620"/>
                        <a:ext cx="598805" cy="3060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8YTO`D_CWWRQ8Y5S)7LQ1X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510" y="259080"/>
            <a:ext cx="6706870" cy="442468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ZGYVP{ZE~WX8~RA4LPM4RFU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075" y="347345"/>
            <a:ext cx="9126855" cy="266382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2AIY7T80AKM5Q(9N4BCZ1~Q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0210" y="379095"/>
            <a:ext cx="8332470" cy="441706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某射手有3发子弹，射一次命中的概率为</a:t>
            </a:r>
            <a:r>
              <a:rPr lang="en-US" altLang="zh-CN"/>
              <a:t>2/3</a:t>
            </a:r>
            <a:r>
              <a:rPr lang="zh-CN" altLang="en-US"/>
              <a:t>，如果命中了就停止射击，</a:t>
            </a:r>
            <a:endParaRPr lang="zh-CN" altLang="en-US"/>
          </a:p>
          <a:p>
            <a:r>
              <a:rPr lang="zh-CN" altLang="en-US"/>
              <a:t>否则一直独立射到子弹用尽。</a:t>
            </a:r>
            <a:endParaRPr lang="zh-CN" altLang="en-US"/>
          </a:p>
          <a:p>
            <a:r>
              <a:rPr lang="zh-CN" altLang="en-US"/>
              <a:t>求：（1）耗用子弹数</a:t>
            </a:r>
            <a:r>
              <a:rPr lang="en-US" altLang="zh-CN"/>
              <a:t>X</a:t>
            </a:r>
            <a:r>
              <a:rPr lang="zh-CN" altLang="en-US"/>
              <a:t>的分布列；（2）</a:t>
            </a:r>
            <a:r>
              <a:rPr lang="en-US" altLang="zh-CN"/>
              <a:t>E(X)</a:t>
            </a:r>
            <a:r>
              <a:rPr lang="zh-CN" altLang="en-US"/>
              <a:t>；（3）</a:t>
            </a:r>
            <a:r>
              <a:rPr lang="en-US" altLang="zh-CN"/>
              <a:t>D(X)</a:t>
            </a:r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0" name="表格 -1"/>
          <p:cNvGraphicFramePr/>
          <p:nvPr/>
        </p:nvGraphicFramePr>
        <p:xfrm>
          <a:off x="838200" y="569595"/>
          <a:ext cx="3987800" cy="5562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020"/>
                <a:gridCol w="1106805"/>
                <a:gridCol w="1106170"/>
                <a:gridCol w="1106805"/>
              </a:tblGrid>
              <a:tr h="3784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4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X</a:t>
                      </a:r>
                      <a:endParaRPr lang="en-US" altLang="zh-CN" sz="4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4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4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4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zh-CN" sz="4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4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zh-CN" sz="4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4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</a:t>
                      </a:r>
                      <a:endParaRPr lang="en-US" altLang="zh-CN" sz="4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4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2/3</a:t>
                      </a:r>
                      <a:endParaRPr lang="en-US" altLang="zh-CN" sz="4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4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2/9</a:t>
                      </a:r>
                      <a:endParaRPr lang="en-US" altLang="zh-CN" sz="4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4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1/9</a:t>
                      </a:r>
                      <a:endParaRPr lang="en-US" altLang="zh-CN" sz="4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-2147482443" name="对象 -2147482444"/>
          <p:cNvGraphicFramePr>
            <a:graphicFrameLocks noChangeAspect="1"/>
          </p:cNvGraphicFramePr>
          <p:nvPr/>
        </p:nvGraphicFramePr>
        <p:xfrm>
          <a:off x="838200" y="1995170"/>
          <a:ext cx="4467225" cy="799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2411730" imgH="431800" progId="Equation.DSMT4">
                  <p:embed/>
                </p:oleObj>
              </mc:Choice>
              <mc:Fallback>
                <p:oleObj name="" r:id="rId1" imgW="2411730" imgH="4318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8200" y="1995170"/>
                        <a:ext cx="4467225" cy="7994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2442" name="对象 -2147482443"/>
          <p:cNvGraphicFramePr>
            <a:graphicFrameLocks noChangeAspect="1"/>
          </p:cNvGraphicFramePr>
          <p:nvPr/>
        </p:nvGraphicFramePr>
        <p:xfrm>
          <a:off x="744220" y="2942590"/>
          <a:ext cx="5211445" cy="828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2716530" imgH="431800" progId="Equation.DSMT4">
                  <p:embed/>
                </p:oleObj>
              </mc:Choice>
              <mc:Fallback>
                <p:oleObj name="" r:id="rId3" imgW="2716530" imgH="431800" progId="Equation.DSMT4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4220" y="2942590"/>
                        <a:ext cx="5211445" cy="8280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1376" name="对象 -2147481377"/>
          <p:cNvGraphicFramePr>
            <a:graphicFrameLocks noChangeAspect="1"/>
          </p:cNvGraphicFramePr>
          <p:nvPr/>
        </p:nvGraphicFramePr>
        <p:xfrm>
          <a:off x="934085" y="4170045"/>
          <a:ext cx="6870700" cy="1157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5" imgW="2335530" imgH="393700" progId="Equation.DSMT4">
                  <p:embed/>
                </p:oleObj>
              </mc:Choice>
              <mc:Fallback>
                <p:oleObj name="" r:id="rId5" imgW="2335530" imgH="393700" progId="Equation.DSMT4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34085" y="4170045"/>
                        <a:ext cx="6870700" cy="11576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Y[}[7775@(QVNZ4B43[[M3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270" y="186690"/>
            <a:ext cx="10417810" cy="297434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HQ$]3NB)}}U85D8@TYRWFU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6565" y="232410"/>
            <a:ext cx="5597525" cy="601535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12190" y="481330"/>
            <a:ext cx="10515600" cy="4351338"/>
          </a:xfrm>
        </p:spPr>
        <p:txBody>
          <a:bodyPr/>
          <a:p>
            <a:r>
              <a:rPr lang="zh-CN" altLang="en-US"/>
              <a:t>从某同类零件中抽取9件，测得其长度为（ 单位：mm ）：</a:t>
            </a:r>
            <a:endParaRPr lang="zh-CN" altLang="en-US"/>
          </a:p>
          <a:p>
            <a:r>
              <a:rPr lang="zh-CN" altLang="en-US"/>
              <a:t>6.0   5.7    5.8    6.5    7.0    6.3    5.6   6.1   5.0    </a:t>
            </a:r>
            <a:endParaRPr lang="zh-CN" altLang="en-US"/>
          </a:p>
          <a:p>
            <a:r>
              <a:rPr lang="zh-CN" altLang="en-US"/>
              <a:t>设零件长度X服从正态分布N (μ,1)。求μ的置信度为0.95的置信区间。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77478" y="2367280"/>
          <a:ext cx="6096000" cy="731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905000" imgH="228600" progId="Equation.KSEE3">
                  <p:embed/>
                </p:oleObj>
              </mc:Choice>
              <mc:Fallback>
                <p:oleObj name="" r:id="rId1" imgW="19050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77478" y="2367280"/>
                        <a:ext cx="6096000" cy="731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07970" y="3085465"/>
          <a:ext cx="3497580" cy="947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1219200" imgH="330200" progId="Equation.KSEE3">
                  <p:embed/>
                </p:oleObj>
              </mc:Choice>
              <mc:Fallback>
                <p:oleObj name="" r:id="rId3" imgW="1219200" imgH="330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07970" y="3085465"/>
                        <a:ext cx="3497580" cy="947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0500" y="249555"/>
            <a:ext cx="10515600" cy="4351338"/>
          </a:xfrm>
        </p:spPr>
        <p:txBody>
          <a:bodyPr/>
          <a:p>
            <a:r>
              <a:rPr lang="zh-CN" altLang="en-US"/>
              <a:t>由于零件的长度服从正态分布,所以                                      　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所以的置信区间为                                     经计算                                       　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的置信度为0.95的置信区间为                        </a:t>
            </a:r>
            <a:endParaRPr lang="zh-CN" altLang="en-US"/>
          </a:p>
          <a:p>
            <a:r>
              <a:rPr lang="zh-CN" altLang="en-US"/>
              <a:t>即(5.347，6.653) </a:t>
            </a:r>
            <a:endParaRPr lang="zh-CN" altLang="en-US"/>
          </a:p>
        </p:txBody>
      </p:sp>
      <p:graphicFrame>
        <p:nvGraphicFramePr>
          <p:cNvPr id="-2147481947" name="对象 -2147481948"/>
          <p:cNvGraphicFramePr>
            <a:graphicFrameLocks noChangeAspect="1"/>
          </p:cNvGraphicFramePr>
          <p:nvPr/>
        </p:nvGraphicFramePr>
        <p:xfrm>
          <a:off x="5932170" y="167005"/>
          <a:ext cx="204089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297305" imgH="419735" progId="Equation.DSMT4">
                  <p:embed/>
                </p:oleObj>
              </mc:Choice>
              <mc:Fallback>
                <p:oleObj name="" r:id="rId1" imgW="1297305" imgH="419735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932170" y="167005"/>
                        <a:ext cx="204089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423275" y="259080"/>
          <a:ext cx="240474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3" imgW="1282700" imgH="254000" progId="Equation.KSEE3">
                  <p:embed/>
                </p:oleObj>
              </mc:Choice>
              <mc:Fallback>
                <p:oleObj name="" r:id="rId3" imgW="1282700" imgH="2540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23275" y="259080"/>
                        <a:ext cx="2404745" cy="476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66135" y="1228090"/>
          <a:ext cx="2566035" cy="651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5" imgW="1651000" imgH="419100" progId="Equation.KSEE3">
                  <p:embed/>
                </p:oleObj>
              </mc:Choice>
              <mc:Fallback>
                <p:oleObj name="" r:id="rId5" imgW="1651000" imgH="4191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66135" y="1228090"/>
                        <a:ext cx="2566035" cy="651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1941" name="对象 -2147481942"/>
          <p:cNvGraphicFramePr>
            <a:graphicFrameLocks noChangeAspect="1"/>
          </p:cNvGraphicFramePr>
          <p:nvPr/>
        </p:nvGraphicFramePr>
        <p:xfrm>
          <a:off x="5244465" y="2280920"/>
          <a:ext cx="3941445" cy="596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7" imgW="1511300" imgH="228600" progId="Equation.DSMT4">
                  <p:embed/>
                </p:oleObj>
              </mc:Choice>
              <mc:Fallback>
                <p:oleObj name="" r:id="rId7" imgW="1511300" imgH="228600" progId="Equation.DSMT4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44465" y="2280920"/>
                        <a:ext cx="3941445" cy="5962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1719" name="对象 -2147481720"/>
          <p:cNvGraphicFramePr>
            <a:graphicFrameLocks noChangeAspect="1"/>
          </p:cNvGraphicFramePr>
          <p:nvPr/>
        </p:nvGraphicFramePr>
        <p:xfrm>
          <a:off x="7521575" y="1228090"/>
          <a:ext cx="1361440" cy="652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9" imgW="902335" imgH="432435" progId="Equation.DSMT4">
                  <p:embed/>
                </p:oleObj>
              </mc:Choice>
              <mc:Fallback>
                <p:oleObj name="" r:id="rId9" imgW="902335" imgH="432435" progId="Equation.DSMT4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521575" y="1228090"/>
                        <a:ext cx="1361440" cy="6521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QT)YBFOW$`%RX54R%[_~[Q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695" y="93345"/>
            <a:ext cx="11739245" cy="659765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GEZ7@_]AC_2J@)PHBHD81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165" y="259080"/>
            <a:ext cx="10569575" cy="221932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RJ@V52]46J8L7OWG{I8`TL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710" y="295275"/>
            <a:ext cx="8731885" cy="550291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测量某冶炼炉内的温度，重复测量5次，数据如下（单位：℃）：</a:t>
            </a:r>
            <a:endParaRPr lang="zh-CN" altLang="en-US"/>
          </a:p>
          <a:p>
            <a:r>
              <a:rPr lang="zh-CN" altLang="en-US"/>
              <a:t>1820，1834，1831，1816，1824</a:t>
            </a:r>
            <a:endParaRPr lang="zh-CN" altLang="en-US"/>
          </a:p>
          <a:p>
            <a:r>
              <a:rPr lang="zh-CN" altLang="en-US"/>
              <a:t>假定重复测量所得温度                 .估计                       ，求总体温度真值μ的0.95的置信区间. (注：                                             )</a:t>
            </a:r>
            <a:endParaRPr lang="zh-CN" altLang="en-US"/>
          </a:p>
        </p:txBody>
      </p:sp>
      <p:graphicFrame>
        <p:nvGraphicFramePr>
          <p:cNvPr id="-2147482579" name="对象 -2147482580"/>
          <p:cNvGraphicFramePr>
            <a:graphicFrameLocks noChangeAspect="1"/>
          </p:cNvGraphicFramePr>
          <p:nvPr/>
        </p:nvGraphicFramePr>
        <p:xfrm>
          <a:off x="4704080" y="2880360"/>
          <a:ext cx="1318260" cy="354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850265" imgH="228600" progId="Equation.DSMT4">
                  <p:embed/>
                </p:oleObj>
              </mc:Choice>
              <mc:Fallback>
                <p:oleObj name="" r:id="rId1" imgW="850265" imgH="2286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704080" y="2880360"/>
                        <a:ext cx="1318260" cy="3543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2552" name="对象 -2147482553"/>
          <p:cNvGraphicFramePr>
            <a:graphicFrameLocks noChangeAspect="1"/>
          </p:cNvGraphicFramePr>
          <p:nvPr/>
        </p:nvGraphicFramePr>
        <p:xfrm>
          <a:off x="6908165" y="2969260"/>
          <a:ext cx="666750" cy="266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443865" imgH="177800" progId="Equation.DSMT4">
                  <p:embed/>
                </p:oleObj>
              </mc:Choice>
              <mc:Fallback>
                <p:oleObj name="" r:id="rId3" imgW="443865" imgH="177800" progId="Equation.DSMT4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08165" y="2969260"/>
                        <a:ext cx="666750" cy="2660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2577" name="对象 -2147482578"/>
          <p:cNvGraphicFramePr>
            <a:graphicFrameLocks noChangeAspect="1"/>
          </p:cNvGraphicFramePr>
          <p:nvPr/>
        </p:nvGraphicFramePr>
        <p:xfrm>
          <a:off x="5297805" y="3327400"/>
          <a:ext cx="1882140" cy="376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5" imgW="1015365" imgH="203200" progId="Equation.DSMT4">
                  <p:embed/>
                </p:oleObj>
              </mc:Choice>
              <mc:Fallback>
                <p:oleObj name="" r:id="rId5" imgW="1015365" imgH="203200" progId="Equation.DSMT4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97805" y="3327400"/>
                        <a:ext cx="1882140" cy="3765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2576" name="对象 -2147482577"/>
          <p:cNvGraphicFramePr>
            <a:graphicFrameLocks noChangeAspect="1"/>
          </p:cNvGraphicFramePr>
          <p:nvPr/>
        </p:nvGraphicFramePr>
        <p:xfrm>
          <a:off x="7269480" y="3327400"/>
          <a:ext cx="1473835" cy="318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7" imgW="939165" imgH="203200" progId="Equation.DSMT4">
                  <p:embed/>
                </p:oleObj>
              </mc:Choice>
              <mc:Fallback>
                <p:oleObj name="" r:id="rId7" imgW="939165" imgH="203200" progId="Equation.DSMT4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269480" y="3327400"/>
                        <a:ext cx="1473835" cy="3187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O1I$}CZNB$H{3K@)}J$UN7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7540" y="598805"/>
            <a:ext cx="7111365" cy="367855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RA``Z_7LIR7{P29X`R4Z4$U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5925" y="190500"/>
            <a:ext cx="5549265" cy="64389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A$6EO_`[YK_AWCD3$HVH)K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950" y="160020"/>
            <a:ext cx="8378825" cy="64928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YWJB6I5C$2GE5CS]POPHUD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075" y="257175"/>
            <a:ext cx="11202670" cy="64985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0500" y="24955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en-US" altLang="zh-CN"/>
              <a:t>1.</a:t>
            </a:r>
            <a:r>
              <a:rPr lang="zh-CN" altLang="en-US"/>
              <a:t>市场上出售的某种商品由三个厂家同时供货，其供应量第一厂家为第二厂家的两倍，第二、第三厂家相等，且第一、第二、第三厂家的次品率依次为2％，2％，4％。若在市场上随机购买一件商品为次品，问该件商品是第一厂家生产的概率为多少？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2.</a:t>
            </a:r>
            <a:r>
              <a:rPr lang="zh-CN" altLang="en-US"/>
              <a:t>某人外出可以乘坐飞机、火车、轮船、汽车四种交通工具，其概率分别为5％、15％、30％、50％，乘坐这几种交通工具能如期到达的概率依次为100％、70％、60％、90％。已知该人误期到达，求他是乘坐火车的概率。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0025" y="19113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zh-CN" altLang="en-US"/>
              <a:t>设随机变量X的概率密度函数为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求（1）A； （2）X的分布函数F (x)；  （3） P (0.5 &lt; X &lt;2 )</a:t>
            </a:r>
            <a:endParaRPr lang="zh-CN" altLang="en-US"/>
          </a:p>
        </p:txBody>
      </p:sp>
      <p:graphicFrame>
        <p:nvGraphicFramePr>
          <p:cNvPr id="2" name="对象 -2147482122"/>
          <p:cNvGraphicFramePr>
            <a:graphicFrameLocks noChangeAspect="1"/>
          </p:cNvGraphicFramePr>
          <p:nvPr/>
        </p:nvGraphicFramePr>
        <p:xfrm>
          <a:off x="410845" y="692785"/>
          <a:ext cx="3568065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663065" imgH="482600" progId="Equation.DSMT4">
                  <p:embed/>
                </p:oleObj>
              </mc:Choice>
              <mc:Fallback>
                <p:oleObj name="" r:id="rId1" imgW="1663065" imgH="4826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0845" y="692785"/>
                        <a:ext cx="3568065" cy="1035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1645" y="114300"/>
            <a:ext cx="10515600" cy="4351338"/>
          </a:xfrm>
        </p:spPr>
        <p:txBody>
          <a:bodyPr/>
          <a:p>
            <a:pPr marL="0" indent="0">
              <a:buNone/>
            </a:pPr>
            <a:r>
              <a:rPr lang="zh-CN" altLang="en-US"/>
              <a:t>已知连续型随机变量X的分布函数为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求（1）A，B； （2）密度函数f (x)；（3）P (1&lt;X&lt;2 )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graphicFrame>
        <p:nvGraphicFramePr>
          <p:cNvPr id="2" name="对象 -2147482108"/>
          <p:cNvGraphicFramePr>
            <a:graphicFrameLocks noChangeAspect="1"/>
          </p:cNvGraphicFramePr>
          <p:nvPr/>
        </p:nvGraphicFramePr>
        <p:xfrm>
          <a:off x="621030" y="782320"/>
          <a:ext cx="3642360" cy="1281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802765" imgH="635000" progId="Equation.3">
                  <p:embed/>
                </p:oleObj>
              </mc:Choice>
              <mc:Fallback>
                <p:oleObj name="" r:id="rId1" imgW="1802765" imgH="6350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21030" y="782320"/>
                        <a:ext cx="3642360" cy="12814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5475" y="18224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zh-CN" altLang="en-US"/>
              <a:t>设随机向量（X，Y）联合密度为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f(x, y)=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（1） 求系数A；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（2） 判断X，Y是否独立，并说明理由；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（3） 求P{ 0≤X≤2，0≤Y≤1} </a:t>
            </a:r>
            <a:endParaRPr lang="zh-CN" altLang="en-US"/>
          </a:p>
        </p:txBody>
      </p:sp>
      <p:graphicFrame>
        <p:nvGraphicFramePr>
          <p:cNvPr id="2" name="对象 -2147482076"/>
          <p:cNvGraphicFramePr>
            <a:graphicFrameLocks noChangeAspect="1"/>
          </p:cNvGraphicFramePr>
          <p:nvPr/>
        </p:nvGraphicFramePr>
        <p:xfrm>
          <a:off x="1727835" y="669290"/>
          <a:ext cx="2561590" cy="77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676400" imgH="508000" progId="Equation.2">
                  <p:embed/>
                </p:oleObj>
              </mc:Choice>
              <mc:Fallback>
                <p:oleObj name="" r:id="rId1" imgW="1676400" imgH="508000" progId="Equation.2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27835" y="669290"/>
                        <a:ext cx="2561590" cy="7721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1274</Words>
  <Application>WPS 演示</Application>
  <PresentationFormat>宽屏</PresentationFormat>
  <Paragraphs>76</Paragraphs>
  <Slides>34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26</vt:i4>
      </vt:variant>
      <vt:variant>
        <vt:lpstr>幻灯片标题</vt:lpstr>
      </vt:variant>
      <vt:variant>
        <vt:i4>34</vt:i4>
      </vt:variant>
    </vt:vector>
  </HeadingPairs>
  <TitlesOfParts>
    <vt:vector size="68" baseType="lpstr">
      <vt:lpstr>Arial</vt:lpstr>
      <vt:lpstr>宋体</vt:lpstr>
      <vt:lpstr>Wingdings</vt:lpstr>
      <vt:lpstr>微软雅黑</vt:lpstr>
      <vt:lpstr>Arial Unicode MS</vt:lpstr>
      <vt:lpstr>Calibri Light</vt:lpstr>
      <vt:lpstr>Calibri</vt:lpstr>
      <vt:lpstr>Office 主题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Equation.KSEE3</vt:lpstr>
      <vt:lpstr>Equation.KSEE3</vt:lpstr>
      <vt:lpstr>Equation.DSMT4</vt:lpstr>
      <vt:lpstr>Equation.KSEE3</vt:lpstr>
      <vt:lpstr>Equation.3</vt:lpstr>
      <vt:lpstr>Equation.KSEE3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Equation.2</vt:lpstr>
      <vt:lpstr>Equation.DSMT4</vt:lpstr>
      <vt:lpstr>Equation.DSMT4</vt:lpstr>
      <vt:lpstr>Equation.KSEE3</vt:lpstr>
      <vt:lpstr>Equation.KSEE3</vt:lpstr>
      <vt:lpstr>Equation.KSEE3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°Moriarty</cp:lastModifiedBy>
  <cp:revision>7</cp:revision>
  <dcterms:created xsi:type="dcterms:W3CDTF">2015-05-05T08:02:00Z</dcterms:created>
  <dcterms:modified xsi:type="dcterms:W3CDTF">2017-11-29T14:13:34Z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