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9"/>
  </p:notesMasterIdLst>
  <p:handoutMasterIdLst>
    <p:handoutMasterId r:id="rId20"/>
  </p:handoutMasterIdLst>
  <p:sldIdLst>
    <p:sldId id="370" r:id="rId2"/>
    <p:sldId id="375" r:id="rId3"/>
    <p:sldId id="394" r:id="rId4"/>
    <p:sldId id="396" r:id="rId5"/>
    <p:sldId id="397" r:id="rId6"/>
    <p:sldId id="395" r:id="rId7"/>
    <p:sldId id="366" r:id="rId8"/>
    <p:sldId id="398" r:id="rId9"/>
    <p:sldId id="399" r:id="rId10"/>
    <p:sldId id="400" r:id="rId11"/>
    <p:sldId id="401" r:id="rId12"/>
    <p:sldId id="402" r:id="rId13"/>
    <p:sldId id="403" r:id="rId14"/>
    <p:sldId id="405" r:id="rId15"/>
    <p:sldId id="406" r:id="rId16"/>
    <p:sldId id="407" r:id="rId17"/>
    <p:sldId id="408" r:id="rId1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CCFFFF"/>
    <a:srgbClr val="3399FF"/>
    <a:srgbClr val="99CCFF"/>
    <a:srgbClr val="CCECFF"/>
    <a:srgbClr val="0099FF"/>
    <a:srgbClr val="0066CC"/>
    <a:srgbClr val="FF33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126" autoAdjust="0"/>
    <p:restoredTop sz="93228" autoAdjust="0"/>
  </p:normalViewPr>
  <p:slideViewPr>
    <p:cSldViewPr>
      <p:cViewPr varScale="1">
        <p:scale>
          <a:sx n="55" d="100"/>
          <a:sy n="55" d="100"/>
        </p:scale>
        <p:origin x="66" y="3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fld id="{F5DD6230-6728-4897-B096-91AC77394D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52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9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9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9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fld id="{0FAA0DD8-EA0D-4F96-8F60-4C6D7ED6D1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865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FE187-85CA-4322-B586-61EB56C4B44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A0DD8-EA0D-4F96-8F60-4C6D7ED6D19D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00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/>
              <a:t>Harbin Institute of Technology Shenzhen Graduate School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0063D1-9F6E-409E-92CB-12708417422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971550" y="3032125"/>
            <a:ext cx="7056438" cy="180975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FADD0-1011-4D12-BCC6-439F46260BC3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7610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5" y="260350"/>
            <a:ext cx="6005513" cy="57610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ADCCE-A223-41F8-842E-D41A578280B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DD81-66FC-47D1-93E9-16CA2E5E5A36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52435-C4DF-4319-889F-DC5FCBC01FC7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052513"/>
            <a:ext cx="40274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52513"/>
            <a:ext cx="40290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4614-BE61-43A2-8227-CAFCB97A8C69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CCB0A-5484-43AD-9FF9-4812F5FC0D14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C6F82-AB34-433C-BF48-73BB709AB52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16B39-97D9-493B-B746-E3A7B2D30827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319E8-90D1-4799-8C98-AAA5D09109FD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2B48C-E26B-4074-A0D3-FD58FF3DA3A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052513"/>
            <a:ext cx="82089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539750" y="836613"/>
            <a:ext cx="8029575" cy="7302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V="1">
            <a:off x="539750" y="6524625"/>
            <a:ext cx="80645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24625"/>
            <a:ext cx="10080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3" y="6524625"/>
            <a:ext cx="6048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>
                <a:solidFill>
                  <a:srgbClr val="808080"/>
                </a:solidFill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ea typeface="宋体" pitchFamily="2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25"/>
            <a:ext cx="9731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808080"/>
                </a:solidFill>
                <a:ea typeface="宋体" pitchFamily="2" charset="-122"/>
              </a:defRPr>
            </a:lvl1pPr>
          </a:lstStyle>
          <a:p>
            <a:fld id="{7E9C8AE1-5F94-4D51-BB28-CC0A1B8EAFA4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 spd="med"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600" y="2391718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31640" y="4005064"/>
            <a:ext cx="6400800" cy="216029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宋霜</a:t>
            </a:r>
          </a:p>
          <a:p>
            <a:pPr algn="ctr">
              <a:spcAft>
                <a:spcPts val="1200"/>
              </a:spcAft>
            </a:pP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哈尔滨工业大学（深圳）</a:t>
            </a:r>
          </a:p>
          <a:p>
            <a:pPr algn="ctr">
              <a:spcAft>
                <a:spcPts val="1200"/>
              </a:spcAft>
            </a:pP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机电工程与自动化学院</a:t>
            </a:r>
          </a:p>
          <a:p>
            <a:pPr algn="ctr">
              <a:spcAft>
                <a:spcPts val="1200"/>
              </a:spcAft>
            </a:pP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邮箱</a:t>
            </a:r>
            <a:r>
              <a:rPr lang="en-US" altLang="zh-CN" sz="2400" b="1" dirty="0">
                <a:solidFill>
                  <a:srgbClr val="002060"/>
                </a:solidFill>
                <a:ea typeface="宋体" panose="02010600030101010101" pitchFamily="2" charset="-122"/>
              </a:rPr>
              <a:t>: songshuang@hit.edu.cn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30956"/>
            <a:ext cx="8568952" cy="8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altLang="zh-CN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C++</a:t>
            </a: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语言程序设计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47813" y="6524625"/>
            <a:ext cx="6048375" cy="3333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Harbin Institute of Technology </a:t>
            </a:r>
            <a:r>
              <a:rPr lang="zh-CN" altLang="en-US" sz="16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Shenzhen</a:t>
            </a:r>
            <a:r>
              <a:rPr lang="zh-CN" altLang="en-US" sz="16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）</a:t>
            </a:r>
            <a:endParaRPr lang="en-US" altLang="zh-CN" sz="105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332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/>
        </p:nvGraphicFramePr>
        <p:xfrm>
          <a:off x="4644008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-0.67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869408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BCB415-1084-48FD-B74D-C35A100536CE}"/>
              </a:ext>
            </a:extLst>
          </p:cNvPr>
          <p:cNvSpPr txBox="1"/>
          <p:nvPr/>
        </p:nvSpPr>
        <p:spPr>
          <a:xfrm>
            <a:off x="539552" y="3543331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将</a:t>
            </a:r>
            <a:r>
              <a:rPr lang="en-US" altLang="zh-CN" sz="1400" dirty="0"/>
              <a:t>A[j][0]</a:t>
            </a:r>
          </a:p>
          <a:p>
            <a:pPr algn="ctr"/>
            <a:r>
              <a:rPr lang="en-US" altLang="zh-CN" sz="1400" dirty="0"/>
              <a:t>(j=2,3,4)</a:t>
            </a:r>
          </a:p>
          <a:p>
            <a:pPr algn="ctr"/>
            <a:r>
              <a:rPr lang="zh-CN" altLang="en-US" sz="1400" dirty="0"/>
              <a:t>转换为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5B31E00-F36C-4267-8762-E4156B20A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23602172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3792586"/>
          <a:ext cx="2736304" cy="232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80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80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80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80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/>
        </p:nvGraphicFramePr>
        <p:xfrm>
          <a:off x="3597002" y="3792586"/>
          <a:ext cx="4791422" cy="232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248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1039552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1064400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1598222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1.11022e-016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-3.33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636" y="4861676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4D6D8E-D2A5-4A23-BCC1-EBC5316C2289}"/>
              </a:ext>
            </a:extLst>
          </p:cNvPr>
          <p:cNvSpPr txBox="1"/>
          <p:nvPr/>
        </p:nvSpPr>
        <p:spPr>
          <a:xfrm>
            <a:off x="35496" y="309045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根据</a:t>
            </a:r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  <a:r>
              <a:rPr lang="zh-CN" altLang="en-US" sz="1400" dirty="0"/>
              <a:t>重复上述过程</a:t>
            </a:r>
            <a:endParaRPr lang="en-US" altLang="zh-CN" sz="1400" dirty="0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0B0F47D-955B-4E7A-8B0B-6D2BBA16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25246332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46063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算法流程：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1828800" lvl="3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判断对角方向的元素是否为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828800" lvl="3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将对角位置转换为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1828800" lvl="3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将该列非对角位置转换为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1800" b="1" baseline="30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4B8BF62-86C5-4511-A025-7F59C18F6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42039885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4023420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51D0080-1A7E-4B83-BC83-1F1E58DB3BCE}"/>
              </a:ext>
            </a:extLst>
          </p:cNvPr>
          <p:cNvSpPr txBox="1"/>
          <p:nvPr/>
        </p:nvSpPr>
        <p:spPr>
          <a:xfrm>
            <a:off x="3023797" y="3361256"/>
            <a:ext cx="3096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由</a:t>
            </a:r>
            <a:r>
              <a:rPr lang="en-US" altLang="zh-CN" sz="1400" dirty="0"/>
              <a:t>A[1][1]</a:t>
            </a:r>
            <a:r>
              <a:rPr lang="zh-CN" altLang="en-US" sz="1400" dirty="0"/>
              <a:t>至</a:t>
            </a:r>
            <a:r>
              <a:rPr lang="en-US" altLang="zh-CN" sz="1400" dirty="0"/>
              <a:t>A[4][1]</a:t>
            </a:r>
            <a:r>
              <a:rPr lang="zh-CN" altLang="en-US" sz="1400" dirty="0"/>
              <a:t>判断第一列的最大元素，通过交换行放到主对角线上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FD587C-DCDA-4AAB-AC5C-67C84035EA72}"/>
              </a:ext>
            </a:extLst>
          </p:cNvPr>
          <p:cNvGraphicFramePr>
            <a:graphicFrameLocks noGrp="1"/>
          </p:cNvGraphicFramePr>
          <p:nvPr/>
        </p:nvGraphicFramePr>
        <p:xfrm>
          <a:off x="5076056" y="4023420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7" name="箭头: 右 16">
            <a:extLst>
              <a:ext uri="{FF2B5EF4-FFF2-40B4-BE49-F238E27FC236}">
                <a16:creationId xmlns:a16="http://schemas.microsoft.com/office/drawing/2014/main" id="{CA1F85C5-D919-43B8-8165-365E599002AB}"/>
              </a:ext>
            </a:extLst>
          </p:cNvPr>
          <p:cNvSpPr/>
          <p:nvPr/>
        </p:nvSpPr>
        <p:spPr bwMode="auto">
          <a:xfrm>
            <a:off x="4007526" y="4882338"/>
            <a:ext cx="1008174" cy="523220"/>
          </a:xfrm>
          <a:prstGeom prst="rightArrow">
            <a:avLst>
              <a:gd name="adj1" fmla="val 50000"/>
              <a:gd name="adj2" fmla="val 104806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6BCCA4D4-1595-4CE8-9B77-49588916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046BEA-71F2-4AB0-871A-1F64CCD4AB85}"/>
              </a:ext>
            </a:extLst>
          </p:cNvPr>
          <p:cNvSpPr txBox="1"/>
          <p:nvPr/>
        </p:nvSpPr>
        <p:spPr>
          <a:xfrm>
            <a:off x="3754975" y="4143674"/>
            <a:ext cx="1346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注意：每次交换需要进行一次变号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7BA2498-D080-4C84-A1C2-D750004C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8155561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1D0080-1A7E-4B83-BC83-1F1E58DB3BCE}"/>
              </a:ext>
            </a:extLst>
          </p:cNvPr>
          <p:cNvSpPr txBox="1"/>
          <p:nvPr/>
        </p:nvSpPr>
        <p:spPr>
          <a:xfrm>
            <a:off x="2267651" y="3445852"/>
            <a:ext cx="453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根据</a:t>
            </a:r>
            <a:r>
              <a:rPr lang="en-US" altLang="zh-CN" sz="1400" dirty="0"/>
              <a:t>A</a:t>
            </a:r>
            <a:r>
              <a:rPr lang="fr-FR" altLang="zh-CN" sz="1400" dirty="0"/>
              <a:t>[j][k] = A[j][k] - A[i][k] * A[j][i] / A[i][i]</a:t>
            </a:r>
            <a:r>
              <a:rPr lang="zh-CN" altLang="en-US" sz="1400" dirty="0"/>
              <a:t>，将每一列下三角转化为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A1F85C5-D919-43B8-8165-365E599002AB}"/>
              </a:ext>
            </a:extLst>
          </p:cNvPr>
          <p:cNvSpPr/>
          <p:nvPr/>
        </p:nvSpPr>
        <p:spPr bwMode="auto">
          <a:xfrm>
            <a:off x="4007526" y="4882338"/>
            <a:ext cx="1008174" cy="523220"/>
          </a:xfrm>
          <a:prstGeom prst="rightArrow">
            <a:avLst>
              <a:gd name="adj1" fmla="val 50000"/>
              <a:gd name="adj2" fmla="val 104806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45C379-9CCD-452E-B426-FB1F6D9830DD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4023420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AAF19FB-A659-415B-9413-27AB528BC27D}"/>
              </a:ext>
            </a:extLst>
          </p:cNvPr>
          <p:cNvGraphicFramePr>
            <a:graphicFrameLocks noGrp="1"/>
          </p:cNvGraphicFramePr>
          <p:nvPr/>
        </p:nvGraphicFramePr>
        <p:xfrm>
          <a:off x="5148064" y="4023420"/>
          <a:ext cx="3024336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3" name="Text Box 8">
            <a:extLst>
              <a:ext uri="{FF2B5EF4-FFF2-40B4-BE49-F238E27FC236}">
                <a16:creationId xmlns:a16="http://schemas.microsoft.com/office/drawing/2014/main" id="{3082E0E1-8639-4FCF-AD5C-41A288A15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356AC28-D083-41C4-A4DB-162CC31D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5460094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1D0080-1A7E-4B83-BC83-1F1E58DB3BCE}"/>
              </a:ext>
            </a:extLst>
          </p:cNvPr>
          <p:cNvSpPr txBox="1"/>
          <p:nvPr/>
        </p:nvSpPr>
        <p:spPr>
          <a:xfrm>
            <a:off x="2243330" y="3558602"/>
            <a:ext cx="453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由</a:t>
            </a:r>
            <a:r>
              <a:rPr lang="en-US" altLang="zh-CN" sz="1400" dirty="0"/>
              <a:t>A[1][1]</a:t>
            </a:r>
            <a:r>
              <a:rPr lang="zh-CN" altLang="en-US" sz="1400" dirty="0"/>
              <a:t>至</a:t>
            </a:r>
            <a:r>
              <a:rPr lang="en-US" altLang="zh-CN" sz="1400" dirty="0"/>
              <a:t>A[3][1]</a:t>
            </a:r>
            <a:r>
              <a:rPr lang="zh-CN" altLang="en-US" sz="1400" dirty="0"/>
              <a:t>判断最大值，重复上述流程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A1F85C5-D919-43B8-8165-365E599002AB}"/>
              </a:ext>
            </a:extLst>
          </p:cNvPr>
          <p:cNvSpPr/>
          <p:nvPr/>
        </p:nvSpPr>
        <p:spPr bwMode="auto">
          <a:xfrm>
            <a:off x="4007526" y="4882338"/>
            <a:ext cx="1008174" cy="523220"/>
          </a:xfrm>
          <a:prstGeom prst="rightArrow">
            <a:avLst>
              <a:gd name="adj1" fmla="val 50000"/>
              <a:gd name="adj2" fmla="val 104806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D0559DB-4273-4167-AB64-F046AED46FC9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4023420"/>
          <a:ext cx="3024336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68A76AB-580D-47F6-AAF6-C69494AF138F}"/>
              </a:ext>
            </a:extLst>
          </p:cNvPr>
          <p:cNvGraphicFramePr>
            <a:graphicFrameLocks noGrp="1"/>
          </p:cNvGraphicFramePr>
          <p:nvPr/>
        </p:nvGraphicFramePr>
        <p:xfrm>
          <a:off x="5171306" y="4023420"/>
          <a:ext cx="3024336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8" name="Text Box 8">
            <a:extLst>
              <a:ext uri="{FF2B5EF4-FFF2-40B4-BE49-F238E27FC236}">
                <a16:creationId xmlns:a16="http://schemas.microsoft.com/office/drawing/2014/main" id="{2A7982F1-5A61-4655-A6EA-A3A0A2864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AC5389-69DE-416D-A2CD-987F906A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39273144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/>
        </p:nvGraphicFramePr>
        <p:xfrm>
          <a:off x="3059832" y="3924248"/>
          <a:ext cx="3024336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89D89AB-A651-43FC-A4E8-B75DE1234EF3}"/>
              </a:ext>
            </a:extLst>
          </p:cNvPr>
          <p:cNvSpPr txBox="1"/>
          <p:nvPr/>
        </p:nvSpPr>
        <p:spPr>
          <a:xfrm>
            <a:off x="3887788" y="3401028"/>
            <a:ext cx="129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最终转化为上三角形矩阵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F9AD11E-9F9B-4564-A386-BF16C1F4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7211C6-596B-4383-9A38-497EC36C9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41815181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46166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算法流程：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判断每列的最大元素，通过交换行放到主对角线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fr-FR" altLang="zh-CN" sz="1800" b="1" dirty="0">
                <a:latin typeface="微软雅黑" pitchFamily="34" charset="-122"/>
                <a:ea typeface="微软雅黑" pitchFamily="34" charset="-122"/>
              </a:rPr>
              <a:t>[j][k] = A[j][k] - A[i][k] * A[j][i] / A[i][i]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，将每一列下三角转化为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6EA96FE-8028-4E5D-9EDB-1FEE8B15C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6564515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052736"/>
            <a:ext cx="244827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772816"/>
            <a:ext cx="799301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编写矩阵类，实现矩阵初始化、求逆、转置、访问等基本功能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基于运算符重载，实现矩阵的加减乘幂、输入输出的操作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9552" y="3039343"/>
            <a:ext cx="244827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运行效果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9552" y="3781489"/>
            <a:ext cx="799301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调用不同的构造函数建立不同的矩阵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测试矩阵的运算等操作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837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052736"/>
            <a:ext cx="3240360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class Matrix_4x4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772816"/>
            <a:ext cx="7993012" cy="47089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矩阵为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，数据类型为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默认构造函数，初始化矩阵为单位阵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拷贝构造函数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带参数构造函数，可以用一个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4x4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的二维数组初始化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重载 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(-)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(*)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，幂次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(^)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，输入，输出 等操作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操作，可以实现矩阵间赋值，或者二维数组向矩阵赋值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实现矩阵元素双下标访问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该功能已经给出实现代码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实现求逆功能，转置功能，求行列式功能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64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CAD15C-A963-4508-A5FE-62478182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E4EEA8-3730-4D03-A241-11DA11ACF14B}"/>
              </a:ext>
            </a:extLst>
          </p:cNvPr>
          <p:cNvSpPr txBox="1"/>
          <p:nvPr/>
        </p:nvSpPr>
        <p:spPr>
          <a:xfrm>
            <a:off x="611560" y="908720"/>
            <a:ext cx="799288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/>
              <a:t>class Matrix_4x4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{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private: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    double matrix[4][4];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public: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    //默认构造函数，初始化矩阵为单位阵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    //带参数构造函数，用一个4x4的二维数组初始化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    </a:t>
            </a:r>
            <a:r>
              <a:rPr lang="en-US" altLang="zh-CN" sz="1400" dirty="0"/>
              <a:t>//</a:t>
            </a:r>
            <a:r>
              <a:rPr lang="zh-CN" altLang="en-US" sz="1400" dirty="0"/>
              <a:t>拷贝构造函数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1400" dirty="0"/>
              <a:t>    //</a:t>
            </a:r>
            <a:r>
              <a:rPr lang="zh-CN" altLang="en-US" sz="1400" dirty="0"/>
              <a:t>重载 </a:t>
            </a:r>
            <a:r>
              <a:rPr lang="en-US" altLang="zh-CN" sz="1400" dirty="0"/>
              <a:t>= </a:t>
            </a:r>
            <a:r>
              <a:rPr lang="zh-CN" altLang="en-US" sz="1400" dirty="0"/>
              <a:t>运算符，参数为矩阵对象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1400" dirty="0"/>
              <a:t>    //</a:t>
            </a:r>
            <a:r>
              <a:rPr lang="zh-CN" altLang="en-US" sz="1400" dirty="0"/>
              <a:t>重载 </a:t>
            </a:r>
            <a:r>
              <a:rPr lang="en-US" altLang="zh-CN" sz="1400" dirty="0"/>
              <a:t>= </a:t>
            </a:r>
            <a:r>
              <a:rPr lang="zh-CN" altLang="en-US" sz="1400" dirty="0"/>
              <a:t>运算符，参数为一个4x4的二维数组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1400" dirty="0"/>
              <a:t>    // </a:t>
            </a:r>
            <a:r>
              <a:rPr lang="zh-CN" altLang="en-US" sz="1400" dirty="0"/>
              <a:t>重载算术运算符</a:t>
            </a:r>
            <a:r>
              <a:rPr lang="en-US" altLang="zh-CN" sz="1400" dirty="0"/>
              <a:t> + - </a:t>
            </a:r>
            <a:r>
              <a:rPr lang="zh-CN" altLang="en-US" sz="1400" dirty="0"/>
              <a:t>* 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1400" dirty="0"/>
              <a:t>    // </a:t>
            </a:r>
            <a:r>
              <a:rPr lang="zh-CN" altLang="en-US" sz="1400" dirty="0"/>
              <a:t>重载 </a:t>
            </a:r>
            <a:r>
              <a:rPr lang="en-US" altLang="zh-CN" sz="1400" dirty="0"/>
              <a:t>^ </a:t>
            </a:r>
            <a:r>
              <a:rPr lang="zh-CN" altLang="en-US" sz="1400" dirty="0"/>
              <a:t>运算符为矩阵的i次幂（如果i为负数，如何处理？）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    </a:t>
            </a:r>
            <a:r>
              <a:rPr lang="en-US" altLang="zh-CN" sz="1400" dirty="0"/>
              <a:t>// </a:t>
            </a:r>
            <a:r>
              <a:rPr lang="zh-CN" altLang="en-US" sz="1400" dirty="0"/>
              <a:t>重载 </a:t>
            </a:r>
            <a:r>
              <a:rPr lang="en-US" altLang="zh-CN" sz="1400" dirty="0"/>
              <a:t>[ ] </a:t>
            </a:r>
            <a:r>
              <a:rPr lang="zh-CN" altLang="en-US" sz="1400" dirty="0"/>
              <a:t>运算符，实现双下标方式访问矩阵元素（该功能已经实现，无需自己写）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    const double * operator[] (const int i) const {return matrix[i];}         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1400" dirty="0"/>
              <a:t>             </a:t>
            </a:r>
            <a:r>
              <a:rPr lang="zh-CN" altLang="en-US" sz="1400" dirty="0"/>
              <a:t>double * operator[] (const int i)         {return matrix[i];}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   </a:t>
            </a:r>
            <a:r>
              <a:rPr lang="en-US" altLang="zh-CN" sz="1400" dirty="0"/>
              <a:t>// </a:t>
            </a:r>
            <a:r>
              <a:rPr lang="zh-CN" altLang="en-US" sz="1400" dirty="0"/>
              <a:t>重载输入</a:t>
            </a:r>
            <a:r>
              <a:rPr lang="en-US" altLang="zh-CN" sz="1400" dirty="0"/>
              <a:t>&lt;&lt; </a:t>
            </a:r>
            <a:r>
              <a:rPr lang="zh-CN" altLang="en-US" sz="1400" dirty="0"/>
              <a:t>和输出 </a:t>
            </a:r>
            <a:r>
              <a:rPr lang="en-US" altLang="zh-CN" sz="1400" dirty="0"/>
              <a:t>&gt;&gt;</a:t>
            </a:r>
            <a:endParaRPr lang="zh-CN" altLang="en-US" sz="1400" dirty="0"/>
          </a:p>
          <a:p>
            <a:pPr>
              <a:spcBef>
                <a:spcPts val="600"/>
              </a:spcBef>
            </a:pPr>
            <a:r>
              <a:rPr lang="zh-CN" altLang="en-US" sz="1400" dirty="0"/>
              <a:t>    Matrix_4x4 inverse();   //矩阵求逆，不改变当前矩阵值，返回逆矩阵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    Matrix_4x4 transpose(); //矩阵转置，不改变当前矩阵值，返回转置矩阵</a:t>
            </a:r>
          </a:p>
          <a:p>
            <a:pPr>
              <a:spcBef>
                <a:spcPts val="600"/>
              </a:spcBef>
            </a:pPr>
            <a:r>
              <a:rPr lang="zh-CN" altLang="en-US" sz="1400" dirty="0"/>
              <a:t>};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DA6CB7-9C7C-4ADD-8608-AE3AEC733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27079988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AB214-BCC5-411D-BCE6-F26F7126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0B8278-ECF5-4999-9870-C440782B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97616"/>
            <a:ext cx="6048376" cy="56270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B9A869-8E29-4308-8034-E8EE6B636001}"/>
              </a:ext>
            </a:extLst>
          </p:cNvPr>
          <p:cNvSpPr txBox="1"/>
          <p:nvPr/>
        </p:nvSpPr>
        <p:spPr>
          <a:xfrm>
            <a:off x="3941058" y="155679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测试构造函数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229775-2170-49B2-9D0E-FF9835CA1DC5}"/>
              </a:ext>
            </a:extLst>
          </p:cNvPr>
          <p:cNvSpPr txBox="1"/>
          <p:nvPr/>
        </p:nvSpPr>
        <p:spPr>
          <a:xfrm>
            <a:off x="3952819" y="23698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测试下标重载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986040-1560-4640-B4E5-154866CC2394}"/>
              </a:ext>
            </a:extLst>
          </p:cNvPr>
          <p:cNvSpPr txBox="1"/>
          <p:nvPr/>
        </p:nvSpPr>
        <p:spPr>
          <a:xfrm>
            <a:off x="3952819" y="32751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测试输入输出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826CDC-DA4B-4866-A343-B3E7A9F2884C}"/>
              </a:ext>
            </a:extLst>
          </p:cNvPr>
          <p:cNvSpPr txBox="1"/>
          <p:nvPr/>
        </p:nvSpPr>
        <p:spPr>
          <a:xfrm>
            <a:off x="3993925" y="45576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测试运算符重载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C7593F-4488-4C3C-8361-66A19050D89B}"/>
              </a:ext>
            </a:extLst>
          </p:cNvPr>
          <p:cNvSpPr txBox="1"/>
          <p:nvPr/>
        </p:nvSpPr>
        <p:spPr>
          <a:xfrm>
            <a:off x="4013208" y="568637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测试转置、求逆等运算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EBCEC9C-A33E-4280-8B03-F73B52C94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E35C45-4438-4262-B41D-4F176A789795}"/>
              </a:ext>
            </a:extLst>
          </p:cNvPr>
          <p:cNvSpPr txBox="1"/>
          <p:nvPr/>
        </p:nvSpPr>
        <p:spPr>
          <a:xfrm>
            <a:off x="6984120" y="2190198"/>
            <a:ext cx="12241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测试示例</a:t>
            </a:r>
            <a:endParaRPr lang="en-US" altLang="zh-CN" sz="1800" b="1" dirty="0"/>
          </a:p>
          <a:p>
            <a:r>
              <a:rPr lang="zh-CN" altLang="en-US" sz="1800" b="1" dirty="0"/>
              <a:t>大家可以自己设计测试用例，展示所有功能均能正常运行</a:t>
            </a:r>
          </a:p>
        </p:txBody>
      </p:sp>
    </p:spTree>
    <p:extLst>
      <p:ext uri="{BB962C8B-B14F-4D97-AF65-F5344CB8AC3E}">
        <p14:creationId xmlns:p14="http://schemas.microsoft.com/office/powerpoint/2010/main" val="18494209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052736"/>
            <a:ext cx="3240360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class Matrix_4x4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0BEE9-F4C0-4336-8194-9435E7CC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03609"/>
            <a:ext cx="3240360" cy="444694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9B50464-30FF-45A6-9D31-0074B62D4A16}"/>
              </a:ext>
            </a:extLst>
          </p:cNvPr>
          <p:cNvSpPr txBox="1"/>
          <p:nvPr/>
        </p:nvSpPr>
        <p:spPr>
          <a:xfrm>
            <a:off x="4752022" y="334291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幂次运算结果参考</a:t>
            </a:r>
          </a:p>
        </p:txBody>
      </p:sp>
    </p:spTree>
    <p:extLst>
      <p:ext uri="{BB962C8B-B14F-4D97-AF65-F5344CB8AC3E}">
        <p14:creationId xmlns:p14="http://schemas.microsoft.com/office/powerpoint/2010/main" val="8795156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/>
        </p:nvGraphicFramePr>
        <p:xfrm>
          <a:off x="4644008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874897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9D89AB-A651-43FC-A4E8-B75DE1234EF3}"/>
              </a:ext>
            </a:extLst>
          </p:cNvPr>
          <p:cNvSpPr txBox="1"/>
          <p:nvPr/>
        </p:nvSpPr>
        <p:spPr>
          <a:xfrm>
            <a:off x="539552" y="354333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判断</a:t>
            </a:r>
            <a:r>
              <a:rPr lang="en-US" altLang="zh-CN" sz="1400" dirty="0"/>
              <a:t>A[0][0]</a:t>
            </a:r>
            <a:r>
              <a:rPr lang="zh-CN" altLang="en-US" sz="1400" dirty="0"/>
              <a:t>是否为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35C989-A1C8-4BC9-A9B8-CEFD92E01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17953139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/>
        </p:nvGraphicFramePr>
        <p:xfrm>
          <a:off x="4644008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9D3B28-4426-4577-9380-EF627BD82330}"/>
              </a:ext>
            </a:extLst>
          </p:cNvPr>
          <p:cNvSpPr txBox="1"/>
          <p:nvPr/>
        </p:nvSpPr>
        <p:spPr>
          <a:xfrm>
            <a:off x="539552" y="354333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第一行与第二行交换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5EAF8F-7CC1-4FB0-9CD3-E410FECC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40766604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/>
        </p:nvGraphicFramePr>
        <p:xfrm>
          <a:off x="4644008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6861702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8358283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874897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C4A14A-6250-4E16-8CC9-8D73D306B000}"/>
              </a:ext>
            </a:extLst>
          </p:cNvPr>
          <p:cNvSpPr txBox="1"/>
          <p:nvPr/>
        </p:nvSpPr>
        <p:spPr>
          <a:xfrm>
            <a:off x="539552" y="354333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将</a:t>
            </a:r>
            <a:r>
              <a:rPr lang="en-US" altLang="zh-CN" sz="1400" dirty="0"/>
              <a:t>A[0][0]</a:t>
            </a:r>
            <a:r>
              <a:rPr lang="zh-CN" altLang="en-US" sz="1400" dirty="0"/>
              <a:t>转换为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975E56A-DB90-4CB6-8740-D211912F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实验三：矩阵</a:t>
            </a:r>
          </a:p>
        </p:txBody>
      </p:sp>
    </p:spTree>
    <p:extLst>
      <p:ext uri="{BB962C8B-B14F-4D97-AF65-F5344CB8AC3E}">
        <p14:creationId xmlns:p14="http://schemas.microsoft.com/office/powerpoint/2010/main" val="11041611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隶书"/>
        <a:cs typeface=""/>
      </a:majorFont>
      <a:minorFont>
        <a:latin typeface="Verdana"/>
        <a:ea typeface="隶书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29917</TotalTime>
  <Words>1564</Words>
  <Application>Microsoft Office PowerPoint</Application>
  <PresentationFormat>全屏显示(4:3)</PresentationFormat>
  <Paragraphs>424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华文彩云</vt:lpstr>
      <vt:lpstr>微软雅黑</vt:lpstr>
      <vt:lpstr>Times New Roman</vt:lpstr>
      <vt:lpstr>Verdana</vt:lpstr>
      <vt:lpstr>Wingdings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</dc:creator>
  <cp:lastModifiedBy>SONG Shuang</cp:lastModifiedBy>
  <cp:revision>3027</cp:revision>
  <dcterms:created xsi:type="dcterms:W3CDTF">1601-01-01T00:00:00Z</dcterms:created>
  <dcterms:modified xsi:type="dcterms:W3CDTF">2020-09-23T03:15:36Z</dcterms:modified>
</cp:coreProperties>
</file>